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79" r:id="rId25"/>
    <p:sldId id="280" r:id="rId26"/>
    <p:sldId id="281" r:id="rId27"/>
    <p:sldId id="282" r:id="rId28"/>
    <p:sldId id="283" r:id="rId2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84"/>
            <p14:sldId id="285"/>
          </p14:sldIdLst>
        </p14:section>
        <p14:section name="32" id="{5E715B07-6B63-4F03-A8F5-CA9BA4311EE7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33" id="{19F5C1F2-8C5D-4084-A2EB-9BA5459C5874}">
          <p14:sldIdLst>
            <p14:sldId id="296"/>
            <p14:sldId id="297"/>
            <p14:sldId id="298"/>
            <p14:sldId id="299"/>
          </p14:sldIdLst>
        </p14:section>
        <p14:section name="34" id="{2E3FCA4C-BD93-4228-8C47-1E30D5F65918}">
          <p14:sldIdLst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35" id="{B1FCD1DE-F856-47E1-BDA7-00D43A74DB4B}">
          <p14:sldIdLst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4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117" Type="http://schemas.openxmlformats.org/officeDocument/2006/relationships/image" Target="../media/image122.png"/><Relationship Id="rId21" Type="http://schemas.openxmlformats.org/officeDocument/2006/relationships/image" Target="../media/image26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84" Type="http://schemas.openxmlformats.org/officeDocument/2006/relationships/image" Target="../media/image89.png"/><Relationship Id="rId89" Type="http://schemas.openxmlformats.org/officeDocument/2006/relationships/image" Target="../media/image94.png"/><Relationship Id="rId112" Type="http://schemas.openxmlformats.org/officeDocument/2006/relationships/image" Target="../media/image117.png"/><Relationship Id="rId133" Type="http://schemas.openxmlformats.org/officeDocument/2006/relationships/image" Target="../media/image138.png"/><Relationship Id="rId138" Type="http://schemas.openxmlformats.org/officeDocument/2006/relationships/image" Target="../media/image143.png"/><Relationship Id="rId16" Type="http://schemas.openxmlformats.org/officeDocument/2006/relationships/image" Target="../media/image21.png"/><Relationship Id="rId107" Type="http://schemas.openxmlformats.org/officeDocument/2006/relationships/image" Target="../media/image112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74" Type="http://schemas.openxmlformats.org/officeDocument/2006/relationships/image" Target="../media/image79.png"/><Relationship Id="rId79" Type="http://schemas.openxmlformats.org/officeDocument/2006/relationships/image" Target="../media/image84.png"/><Relationship Id="rId102" Type="http://schemas.openxmlformats.org/officeDocument/2006/relationships/image" Target="../media/image107.png"/><Relationship Id="rId123" Type="http://schemas.openxmlformats.org/officeDocument/2006/relationships/image" Target="../media/image128.png"/><Relationship Id="rId128" Type="http://schemas.openxmlformats.org/officeDocument/2006/relationships/image" Target="../media/image133.png"/><Relationship Id="rId144" Type="http://schemas.openxmlformats.org/officeDocument/2006/relationships/image" Target="../media/image149.png"/><Relationship Id="rId5" Type="http://schemas.openxmlformats.org/officeDocument/2006/relationships/image" Target="../media/image10.png"/><Relationship Id="rId90" Type="http://schemas.openxmlformats.org/officeDocument/2006/relationships/image" Target="../media/image95.png"/><Relationship Id="rId95" Type="http://schemas.openxmlformats.org/officeDocument/2006/relationships/image" Target="../media/image10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64" Type="http://schemas.openxmlformats.org/officeDocument/2006/relationships/image" Target="../media/image69.png"/><Relationship Id="rId69" Type="http://schemas.openxmlformats.org/officeDocument/2006/relationships/image" Target="../media/image74.png"/><Relationship Id="rId113" Type="http://schemas.openxmlformats.org/officeDocument/2006/relationships/image" Target="../media/image118.png"/><Relationship Id="rId118" Type="http://schemas.openxmlformats.org/officeDocument/2006/relationships/image" Target="../media/image123.png"/><Relationship Id="rId134" Type="http://schemas.openxmlformats.org/officeDocument/2006/relationships/image" Target="../media/image139.png"/><Relationship Id="rId139" Type="http://schemas.openxmlformats.org/officeDocument/2006/relationships/image" Target="../media/image144.png"/><Relationship Id="rId80" Type="http://schemas.openxmlformats.org/officeDocument/2006/relationships/image" Target="../media/image85.png"/><Relationship Id="rId85" Type="http://schemas.openxmlformats.org/officeDocument/2006/relationships/image" Target="../media/image90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103" Type="http://schemas.openxmlformats.org/officeDocument/2006/relationships/image" Target="../media/image108.png"/><Relationship Id="rId108" Type="http://schemas.openxmlformats.org/officeDocument/2006/relationships/image" Target="../media/image113.png"/><Relationship Id="rId116" Type="http://schemas.openxmlformats.org/officeDocument/2006/relationships/image" Target="../media/image121.png"/><Relationship Id="rId124" Type="http://schemas.openxmlformats.org/officeDocument/2006/relationships/image" Target="../media/image129.png"/><Relationship Id="rId129" Type="http://schemas.openxmlformats.org/officeDocument/2006/relationships/image" Target="../media/image134.png"/><Relationship Id="rId137" Type="http://schemas.openxmlformats.org/officeDocument/2006/relationships/image" Target="../media/image142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0.png"/><Relationship Id="rId83" Type="http://schemas.openxmlformats.org/officeDocument/2006/relationships/image" Target="../media/image88.png"/><Relationship Id="rId88" Type="http://schemas.openxmlformats.org/officeDocument/2006/relationships/image" Target="../media/image93.png"/><Relationship Id="rId91" Type="http://schemas.openxmlformats.org/officeDocument/2006/relationships/image" Target="../media/image96.png"/><Relationship Id="rId96" Type="http://schemas.openxmlformats.org/officeDocument/2006/relationships/image" Target="../media/image101.png"/><Relationship Id="rId111" Type="http://schemas.openxmlformats.org/officeDocument/2006/relationships/image" Target="../media/image116.png"/><Relationship Id="rId132" Type="http://schemas.openxmlformats.org/officeDocument/2006/relationships/image" Target="../media/image137.png"/><Relationship Id="rId140" Type="http://schemas.openxmlformats.org/officeDocument/2006/relationships/image" Target="../media/image145.png"/><Relationship Id="rId145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6" Type="http://schemas.openxmlformats.org/officeDocument/2006/relationships/image" Target="../media/image111.png"/><Relationship Id="rId114" Type="http://schemas.openxmlformats.org/officeDocument/2006/relationships/image" Target="../media/image119.png"/><Relationship Id="rId119" Type="http://schemas.openxmlformats.org/officeDocument/2006/relationships/image" Target="../media/image124.png"/><Relationship Id="rId127" Type="http://schemas.openxmlformats.org/officeDocument/2006/relationships/image" Target="../media/image13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73" Type="http://schemas.openxmlformats.org/officeDocument/2006/relationships/image" Target="../media/image78.png"/><Relationship Id="rId78" Type="http://schemas.openxmlformats.org/officeDocument/2006/relationships/image" Target="../media/image83.png"/><Relationship Id="rId81" Type="http://schemas.openxmlformats.org/officeDocument/2006/relationships/image" Target="../media/image86.png"/><Relationship Id="rId86" Type="http://schemas.openxmlformats.org/officeDocument/2006/relationships/image" Target="../media/image91.png"/><Relationship Id="rId94" Type="http://schemas.openxmlformats.org/officeDocument/2006/relationships/image" Target="../media/image99.png"/><Relationship Id="rId99" Type="http://schemas.openxmlformats.org/officeDocument/2006/relationships/image" Target="../media/image104.png"/><Relationship Id="rId101" Type="http://schemas.openxmlformats.org/officeDocument/2006/relationships/image" Target="../media/image106.png"/><Relationship Id="rId122" Type="http://schemas.openxmlformats.org/officeDocument/2006/relationships/image" Target="../media/image127.png"/><Relationship Id="rId130" Type="http://schemas.openxmlformats.org/officeDocument/2006/relationships/image" Target="../media/image135.png"/><Relationship Id="rId135" Type="http://schemas.openxmlformats.org/officeDocument/2006/relationships/image" Target="../media/image140.png"/><Relationship Id="rId143" Type="http://schemas.openxmlformats.org/officeDocument/2006/relationships/image" Target="../media/image14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109" Type="http://schemas.openxmlformats.org/officeDocument/2006/relationships/image" Target="../media/image114.pn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6" Type="http://schemas.openxmlformats.org/officeDocument/2006/relationships/image" Target="../media/image81.png"/><Relationship Id="rId97" Type="http://schemas.openxmlformats.org/officeDocument/2006/relationships/image" Target="../media/image102.png"/><Relationship Id="rId104" Type="http://schemas.openxmlformats.org/officeDocument/2006/relationships/image" Target="../media/image109.png"/><Relationship Id="rId120" Type="http://schemas.openxmlformats.org/officeDocument/2006/relationships/image" Target="../media/image125.png"/><Relationship Id="rId125" Type="http://schemas.openxmlformats.org/officeDocument/2006/relationships/image" Target="../media/image130.png"/><Relationship Id="rId141" Type="http://schemas.openxmlformats.org/officeDocument/2006/relationships/image" Target="../media/image146.png"/><Relationship Id="rId146" Type="http://schemas.openxmlformats.org/officeDocument/2006/relationships/image" Target="../media/image151.png"/><Relationship Id="rId7" Type="http://schemas.openxmlformats.org/officeDocument/2006/relationships/image" Target="../media/image12.png"/><Relationship Id="rId71" Type="http://schemas.openxmlformats.org/officeDocument/2006/relationships/image" Target="../media/image76.png"/><Relationship Id="rId92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image" Target="../media/image34.pn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66" Type="http://schemas.openxmlformats.org/officeDocument/2006/relationships/image" Target="../media/image71.png"/><Relationship Id="rId87" Type="http://schemas.openxmlformats.org/officeDocument/2006/relationships/image" Target="../media/image92.png"/><Relationship Id="rId110" Type="http://schemas.openxmlformats.org/officeDocument/2006/relationships/image" Target="../media/image115.png"/><Relationship Id="rId115" Type="http://schemas.openxmlformats.org/officeDocument/2006/relationships/image" Target="../media/image120.png"/><Relationship Id="rId131" Type="http://schemas.openxmlformats.org/officeDocument/2006/relationships/image" Target="../media/image136.png"/><Relationship Id="rId136" Type="http://schemas.openxmlformats.org/officeDocument/2006/relationships/image" Target="../media/image141.png"/><Relationship Id="rId61" Type="http://schemas.openxmlformats.org/officeDocument/2006/relationships/image" Target="../media/image66.png"/><Relationship Id="rId82" Type="http://schemas.openxmlformats.org/officeDocument/2006/relationships/image" Target="../media/image87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56" Type="http://schemas.openxmlformats.org/officeDocument/2006/relationships/image" Target="../media/image61.png"/><Relationship Id="rId77" Type="http://schemas.openxmlformats.org/officeDocument/2006/relationships/image" Target="../media/image82.png"/><Relationship Id="rId100" Type="http://schemas.openxmlformats.org/officeDocument/2006/relationships/image" Target="../media/image105.png"/><Relationship Id="rId105" Type="http://schemas.openxmlformats.org/officeDocument/2006/relationships/image" Target="../media/image110.png"/><Relationship Id="rId126" Type="http://schemas.openxmlformats.org/officeDocument/2006/relationships/image" Target="../media/image131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72" Type="http://schemas.openxmlformats.org/officeDocument/2006/relationships/image" Target="../media/image77.png"/><Relationship Id="rId93" Type="http://schemas.openxmlformats.org/officeDocument/2006/relationships/image" Target="../media/image98.png"/><Relationship Id="rId98" Type="http://schemas.openxmlformats.org/officeDocument/2006/relationships/image" Target="../media/image103.png"/><Relationship Id="rId121" Type="http://schemas.openxmlformats.org/officeDocument/2006/relationships/image" Target="../media/image126.png"/><Relationship Id="rId142" Type="http://schemas.openxmlformats.org/officeDocument/2006/relationships/image" Target="../media/image1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886531" cy="51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31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167" b="1" u="sng" spc="-5" dirty="0">
                <a:latin typeface="Garamond"/>
                <a:cs typeface="Garamond"/>
              </a:rPr>
              <a:t>KEY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725506"/>
            <a:ext cx="13236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392256"/>
            <a:ext cx="8710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level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2907136"/>
            <a:ext cx="173787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Direct marketing </a:t>
            </a:r>
            <a:r>
              <a:rPr sz="1167" b="1" dirty="0">
                <a:latin typeface="Garamond"/>
                <a:cs typeface="Garamond"/>
              </a:rPr>
              <a:t>channel  </a:t>
            </a:r>
            <a:r>
              <a:rPr sz="1167" b="1" spc="-5" dirty="0">
                <a:latin typeface="Garamond"/>
                <a:cs typeface="Garamond"/>
              </a:rPr>
              <a:t>Indirect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 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conflict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3725756"/>
            <a:ext cx="21619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Conventional distribution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4392507"/>
            <a:ext cx="21169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Vertical marketing system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(VMS)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12" y="1740322"/>
            <a:ext cx="3048529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interdependent organizations involved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making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available  </a:t>
            </a:r>
            <a:r>
              <a:rPr sz="1167" dirty="0">
                <a:latin typeface="Garamond"/>
                <a:cs typeface="Garamond"/>
              </a:rPr>
              <a:t>for use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consumption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or  business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user.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layer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intermediaries that </a:t>
            </a:r>
            <a:r>
              <a:rPr sz="1167" spc="-5" dirty="0">
                <a:latin typeface="Garamond"/>
                <a:cs typeface="Garamond"/>
              </a:rPr>
              <a:t>performs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work  in bringing the product and its ownership </a:t>
            </a:r>
            <a:r>
              <a:rPr sz="1167" dirty="0">
                <a:latin typeface="Garamond"/>
                <a:cs typeface="Garamond"/>
              </a:rPr>
              <a:t>closer to  the final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buyer.</a:t>
            </a:r>
            <a:endParaRPr sz="1167">
              <a:latin typeface="Garamond"/>
              <a:cs typeface="Garamond"/>
            </a:endParaRPr>
          </a:p>
          <a:p>
            <a:pPr marL="12347" marR="20372" indent="61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that </a:t>
            </a:r>
            <a:r>
              <a:rPr sz="1167" spc="-5" dirty="0">
                <a:latin typeface="Garamond"/>
                <a:cs typeface="Garamond"/>
              </a:rPr>
              <a:t>has no intermediary levels.  Containing one or more intermediary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Disagreement among marketing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 on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and roles—who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  what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rewards.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channel consisting </a:t>
            </a:r>
            <a:r>
              <a:rPr sz="1167" spc="-5" dirty="0">
                <a:latin typeface="Garamond"/>
                <a:cs typeface="Garamond"/>
              </a:rPr>
              <a:t>of one or more independent  producers, </a:t>
            </a:r>
            <a:r>
              <a:rPr sz="1167" dirty="0">
                <a:latin typeface="Garamond"/>
                <a:cs typeface="Garamond"/>
              </a:rPr>
              <a:t>wholesalers, </a:t>
            </a:r>
            <a:r>
              <a:rPr sz="1167" spc="-5" dirty="0">
                <a:latin typeface="Garamond"/>
                <a:cs typeface="Garamond"/>
              </a:rPr>
              <a:t>and retailers, </a:t>
            </a:r>
            <a:r>
              <a:rPr sz="1167" dirty="0">
                <a:latin typeface="Garamond"/>
                <a:cs typeface="Garamond"/>
              </a:rPr>
              <a:t>each a </a:t>
            </a:r>
            <a:r>
              <a:rPr sz="1167" spc="-5" dirty="0">
                <a:latin typeface="Garamond"/>
                <a:cs typeface="Garamond"/>
              </a:rPr>
              <a:t>separate  business </a:t>
            </a:r>
            <a:r>
              <a:rPr sz="1167" dirty="0">
                <a:latin typeface="Garamond"/>
                <a:cs typeface="Garamond"/>
              </a:rPr>
              <a:t>seeking to </a:t>
            </a:r>
            <a:r>
              <a:rPr sz="1167" spc="-5" dirty="0">
                <a:latin typeface="Garamond"/>
                <a:cs typeface="Garamond"/>
              </a:rPr>
              <a:t>maximize its own profits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at  </a:t>
            </a:r>
            <a:r>
              <a:rPr sz="1167" dirty="0">
                <a:latin typeface="Garamond"/>
                <a:cs typeface="Garamond"/>
              </a:rPr>
              <a:t>the expense </a:t>
            </a:r>
            <a:r>
              <a:rPr sz="1167" spc="-5" dirty="0">
                <a:latin typeface="Garamond"/>
                <a:cs typeface="Garamond"/>
              </a:rPr>
              <a:t>of profits </a:t>
            </a:r>
            <a:r>
              <a:rPr sz="1167" dirty="0">
                <a:latin typeface="Garamond"/>
                <a:cs typeface="Garamond"/>
              </a:rPr>
              <a:t>for the system as a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 structure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producers,  </a:t>
            </a:r>
            <a:r>
              <a:rPr sz="1167" dirty="0">
                <a:latin typeface="Garamond"/>
                <a:cs typeface="Garamond"/>
              </a:rPr>
              <a:t>wholesales, </a:t>
            </a:r>
            <a:r>
              <a:rPr sz="1167" spc="-5" dirty="0">
                <a:latin typeface="Garamond"/>
                <a:cs typeface="Garamond"/>
              </a:rPr>
              <a:t>and retailers </a:t>
            </a:r>
            <a:r>
              <a:rPr sz="1167" dirty="0">
                <a:latin typeface="Garamond"/>
                <a:cs typeface="Garamond"/>
              </a:rPr>
              <a:t>act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unified system. </a:t>
            </a:r>
            <a:r>
              <a:rPr sz="1167" spc="-5" dirty="0">
                <a:latin typeface="Garamond"/>
                <a:cs typeface="Garamond"/>
              </a:rPr>
              <a:t>One 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 owns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others, has </a:t>
            </a:r>
            <a:r>
              <a:rPr sz="1167" dirty="0">
                <a:latin typeface="Garamond"/>
                <a:cs typeface="Garamond"/>
              </a:rPr>
              <a:t>contracts  with them, </a:t>
            </a:r>
            <a:r>
              <a:rPr sz="1167" spc="-5" dirty="0">
                <a:latin typeface="Garamond"/>
                <a:cs typeface="Garamond"/>
              </a:rPr>
              <a:t>or has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much power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all  </a:t>
            </a:r>
            <a:r>
              <a:rPr sz="1167" dirty="0">
                <a:latin typeface="Garamond"/>
                <a:cs typeface="Garamond"/>
              </a:rPr>
              <a:t>cooperate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5225945"/>
            <a:ext cx="9982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Corporate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353" y="5225945"/>
            <a:ext cx="30479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6694" algn="l"/>
                <a:tab pos="834652" algn="l"/>
                <a:tab pos="1562505" algn="l"/>
                <a:tab pos="2105771" algn="l"/>
                <a:tab pos="2481735" algn="l"/>
              </a:tabLst>
            </a:pPr>
            <a:r>
              <a:rPr sz="1167" dirty="0">
                <a:latin typeface="Garamond"/>
                <a:cs typeface="Garamond"/>
              </a:rPr>
              <a:t>A	</a:t>
            </a:r>
            <a:r>
              <a:rPr sz="1167" spc="-5" dirty="0">
                <a:latin typeface="Garamond"/>
                <a:cs typeface="Garamond"/>
              </a:rPr>
              <a:t>vertical	marketing	</a:t>
            </a:r>
            <a:r>
              <a:rPr sz="1167" dirty="0">
                <a:latin typeface="Garamond"/>
                <a:cs typeface="Garamond"/>
              </a:rPr>
              <a:t>system	that	</a:t>
            </a:r>
            <a:r>
              <a:rPr sz="1167" spc="-5" dirty="0">
                <a:latin typeface="Garamond"/>
                <a:cs typeface="Garamond"/>
              </a:rPr>
              <a:t>combines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3" y="5892695"/>
            <a:ext cx="11069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Contractual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6726132"/>
            <a:ext cx="147178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Franchise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7226194"/>
            <a:ext cx="122052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Administered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7892944"/>
            <a:ext cx="18613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Horizontal 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352" y="8393006"/>
            <a:ext cx="164526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hybrid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8907885"/>
            <a:ext cx="137548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Intensive distribution  </a:t>
            </a:r>
            <a:r>
              <a:rPr sz="1167" b="1" dirty="0">
                <a:latin typeface="Garamond"/>
                <a:cs typeface="Garamond"/>
              </a:rPr>
              <a:t>exclusive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9879" y="5407449"/>
            <a:ext cx="3049147" cy="4181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successive stages </a:t>
            </a:r>
            <a:r>
              <a:rPr sz="1167" spc="-5" dirty="0">
                <a:latin typeface="Garamond"/>
                <a:cs typeface="Garamond"/>
              </a:rPr>
              <a:t>of production and distribution  </a:t>
            </a:r>
            <a:r>
              <a:rPr sz="1167" dirty="0">
                <a:latin typeface="Garamond"/>
                <a:cs typeface="Garamond"/>
              </a:rPr>
              <a:t>under single </a:t>
            </a:r>
            <a:r>
              <a:rPr sz="1167" spc="-5" dirty="0">
                <a:latin typeface="Garamond"/>
                <a:cs typeface="Garamond"/>
              </a:rPr>
              <a:t>ownership—channel leadership is  </a:t>
            </a:r>
            <a:r>
              <a:rPr sz="1167" dirty="0">
                <a:latin typeface="Garamond"/>
                <a:cs typeface="Garamond"/>
              </a:rPr>
              <a:t>established through common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ownership.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vertical marketing system in which independent  firms </a:t>
            </a:r>
            <a:r>
              <a:rPr sz="1167" spc="-5" dirty="0">
                <a:latin typeface="Garamond"/>
                <a:cs typeface="Garamond"/>
              </a:rPr>
              <a:t>at different levels of production and  distribution join </a:t>
            </a:r>
            <a:r>
              <a:rPr sz="1167" dirty="0">
                <a:latin typeface="Garamond"/>
                <a:cs typeface="Garamond"/>
              </a:rPr>
              <a:t>together through contracts to  </a:t>
            </a:r>
            <a:r>
              <a:rPr sz="1167" spc="-5" dirty="0">
                <a:latin typeface="Garamond"/>
                <a:cs typeface="Garamond"/>
              </a:rPr>
              <a:t>obtain more </a:t>
            </a:r>
            <a:r>
              <a:rPr sz="1167" dirty="0">
                <a:latin typeface="Garamond"/>
                <a:cs typeface="Garamond"/>
              </a:rPr>
              <a:t>economies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impact </a:t>
            </a:r>
            <a:r>
              <a:rPr sz="1167" dirty="0">
                <a:latin typeface="Garamond"/>
                <a:cs typeface="Garamond"/>
              </a:rPr>
              <a:t>than they  could </a:t>
            </a:r>
            <a:r>
              <a:rPr sz="1167" spc="-5" dirty="0">
                <a:latin typeface="Garamond"/>
                <a:cs typeface="Garamond"/>
              </a:rPr>
              <a:t>achieve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alone.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contractual </a:t>
            </a:r>
            <a:r>
              <a:rPr sz="1167" dirty="0">
                <a:latin typeface="Garamond"/>
                <a:cs typeface="Garamond"/>
              </a:rPr>
              <a:t>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a  channel member, called a franchiser, links several  stages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production-distribution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 marL="12347" marR="4939" indent="-61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that coordinates  successive stages </a:t>
            </a:r>
            <a:r>
              <a:rPr sz="1167" spc="-5" dirty="0">
                <a:latin typeface="Garamond"/>
                <a:cs typeface="Garamond"/>
              </a:rPr>
              <a:t>of production and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not  </a:t>
            </a:r>
            <a:r>
              <a:rPr sz="1167" dirty="0">
                <a:latin typeface="Garamond"/>
                <a:cs typeface="Garamond"/>
              </a:rPr>
              <a:t>through common </a:t>
            </a:r>
            <a:r>
              <a:rPr sz="1167" spc="-5" dirty="0">
                <a:latin typeface="Garamond"/>
                <a:cs typeface="Garamond"/>
              </a:rPr>
              <a:t>ownership or </a:t>
            </a:r>
            <a:r>
              <a:rPr sz="1167" dirty="0">
                <a:latin typeface="Garamond"/>
                <a:cs typeface="Garamond"/>
              </a:rPr>
              <a:t>contractual ties </a:t>
            </a:r>
            <a:r>
              <a:rPr sz="1167" spc="-5" dirty="0">
                <a:latin typeface="Garamond"/>
                <a:cs typeface="Garamond"/>
              </a:rPr>
              <a:t>but  </a:t>
            </a:r>
            <a:r>
              <a:rPr sz="1167" dirty="0">
                <a:latin typeface="Garamond"/>
                <a:cs typeface="Garamond"/>
              </a:rPr>
              <a:t>through the size </a:t>
            </a:r>
            <a:r>
              <a:rPr sz="1167" spc="-5" dirty="0">
                <a:latin typeface="Garamond"/>
                <a:cs typeface="Garamond"/>
              </a:rPr>
              <a:t>and power of one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parties.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channel </a:t>
            </a:r>
            <a:r>
              <a:rPr sz="1167" spc="-5" dirty="0">
                <a:latin typeface="Garamond"/>
                <a:cs typeface="Garamond"/>
              </a:rPr>
              <a:t>arrangement in </a:t>
            </a:r>
            <a:r>
              <a:rPr sz="1167" dirty="0">
                <a:latin typeface="Garamond"/>
                <a:cs typeface="Garamond"/>
              </a:rPr>
              <a:t>which two </a:t>
            </a:r>
            <a:r>
              <a:rPr sz="1167" spc="-5" dirty="0">
                <a:latin typeface="Garamond"/>
                <a:cs typeface="Garamond"/>
              </a:rPr>
              <a:t>or more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at one </a:t>
            </a:r>
            <a:r>
              <a:rPr sz="1167" dirty="0">
                <a:latin typeface="Garamond"/>
                <a:cs typeface="Garamond"/>
              </a:rPr>
              <a:t>level join together to follow a </a:t>
            </a:r>
            <a:r>
              <a:rPr sz="1167" spc="-5" dirty="0">
                <a:latin typeface="Garamond"/>
                <a:cs typeface="Garamond"/>
              </a:rPr>
              <a:t>new  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Multi-channel </a:t>
            </a:r>
            <a:r>
              <a:rPr sz="1167" dirty="0">
                <a:latin typeface="Garamond"/>
                <a:cs typeface="Garamond"/>
              </a:rPr>
              <a:t>distribution system in which a single  firm sets up two </a:t>
            </a:r>
            <a:r>
              <a:rPr sz="1167" spc="-5" dirty="0">
                <a:latin typeface="Garamond"/>
                <a:cs typeface="Garamond"/>
              </a:rPr>
              <a:t>or more marketing </a:t>
            </a:r>
            <a:r>
              <a:rPr sz="1167" dirty="0">
                <a:latin typeface="Garamond"/>
                <a:cs typeface="Garamond"/>
              </a:rPr>
              <a:t>channels to  </a:t>
            </a:r>
            <a:r>
              <a:rPr sz="1167" spc="-5" dirty="0">
                <a:latin typeface="Garamond"/>
                <a:cs typeface="Garamond"/>
              </a:rPr>
              <a:t>reach one or </a:t>
            </a:r>
            <a:r>
              <a:rPr sz="1167" dirty="0">
                <a:latin typeface="Garamond"/>
                <a:cs typeface="Garamond"/>
              </a:rPr>
              <a:t>more customer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 marL="12347" marR="4939" indent="-6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Stocking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outlets as possible.  </a:t>
            </a:r>
            <a:r>
              <a:rPr sz="1167" dirty="0">
                <a:latin typeface="Garamond"/>
                <a:cs typeface="Garamond"/>
              </a:rPr>
              <a:t>Giving a </a:t>
            </a:r>
            <a:r>
              <a:rPr sz="1167" spc="-5" dirty="0">
                <a:latin typeface="Garamond"/>
                <a:cs typeface="Garamond"/>
              </a:rPr>
              <a:t>limited number of dealers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exclusive  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distribute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their  territories.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1793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448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idea of </a:t>
            </a:r>
            <a:r>
              <a:rPr sz="1167" dirty="0">
                <a:latin typeface="Garamond"/>
                <a:cs typeface="Garamond"/>
              </a:rPr>
              <a:t>what a company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spending </a:t>
            </a:r>
            <a:r>
              <a:rPr sz="1167" spc="-5" dirty="0">
                <a:latin typeface="Garamond"/>
                <a:cs typeface="Garamond"/>
              </a:rPr>
              <a:t>on promotion </a:t>
            </a:r>
            <a:r>
              <a:rPr sz="1167" dirty="0">
                <a:latin typeface="Garamond"/>
                <a:cs typeface="Garamond"/>
              </a:rPr>
              <a:t>than does the company  itself.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differ greatly,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promotion needs. </a:t>
            </a:r>
            <a:r>
              <a:rPr sz="1167" dirty="0">
                <a:latin typeface="Garamond"/>
                <a:cs typeface="Garamond"/>
              </a:rPr>
              <a:t>Finally, there is no  evidence that </a:t>
            </a:r>
            <a:r>
              <a:rPr sz="1167" spc="-5" dirty="0">
                <a:latin typeface="Garamond"/>
                <a:cs typeface="Garamond"/>
              </a:rPr>
              <a:t>budgets based on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parity prevent promotion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wars.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dirty="0">
                <a:latin typeface="Garamond"/>
                <a:cs typeface="Garamond"/>
              </a:rPr>
              <a:t>Objective-and-Task</a:t>
            </a:r>
            <a:r>
              <a:rPr sz="1167" b="1" spc="-175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Method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logical budget-setting method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objective-and-task method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whereby the company  sets its </a:t>
            </a:r>
            <a:r>
              <a:rPr sz="1167" spc="-5" dirty="0">
                <a:latin typeface="Garamond"/>
                <a:cs typeface="Garamond"/>
              </a:rPr>
              <a:t>promotion budget based on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promotion.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budgeting  method entails </a:t>
            </a:r>
            <a:r>
              <a:rPr sz="1167" dirty="0">
                <a:latin typeface="Garamond"/>
                <a:cs typeface="Garamond"/>
              </a:rPr>
              <a:t>(1)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promotion objectives, </a:t>
            </a:r>
            <a:r>
              <a:rPr sz="1167" dirty="0">
                <a:latin typeface="Garamond"/>
                <a:cs typeface="Garamond"/>
              </a:rPr>
              <a:t>(2) </a:t>
            </a:r>
            <a:r>
              <a:rPr sz="1167" spc="-5" dirty="0">
                <a:latin typeface="Garamond"/>
                <a:cs typeface="Garamond"/>
              </a:rPr>
              <a:t>determining </a:t>
            </a:r>
            <a:r>
              <a:rPr sz="1167" dirty="0">
                <a:latin typeface="Garamond"/>
                <a:cs typeface="Garamond"/>
              </a:rPr>
              <a:t>the tasks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achieve these objectives, and </a:t>
            </a:r>
            <a:r>
              <a:rPr sz="1167" dirty="0">
                <a:latin typeface="Garamond"/>
                <a:cs typeface="Garamond"/>
              </a:rPr>
              <a:t>(3) estimating the </a:t>
            </a:r>
            <a:r>
              <a:rPr sz="1167" spc="-5" dirty="0">
                <a:latin typeface="Garamond"/>
                <a:cs typeface="Garamond"/>
              </a:rPr>
              <a:t>costs of performing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tasks. </a:t>
            </a: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 costs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proposed promotion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budget.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objective-and-task method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to spell </a:t>
            </a:r>
            <a:r>
              <a:rPr sz="1167" spc="-5" dirty="0">
                <a:latin typeface="Garamond"/>
                <a:cs typeface="Garamond"/>
              </a:rPr>
              <a:t>out its assumptions about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relationship between amount </a:t>
            </a:r>
            <a:r>
              <a:rPr sz="1167" dirty="0">
                <a:latin typeface="Garamond"/>
                <a:cs typeface="Garamond"/>
              </a:rPr>
              <a:t>spent </a:t>
            </a:r>
            <a:r>
              <a:rPr sz="1167" spc="-5" dirty="0">
                <a:latin typeface="Garamond"/>
                <a:cs typeface="Garamond"/>
              </a:rPr>
              <a:t>and promotion results.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it is also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difficult method  </a:t>
            </a:r>
            <a:r>
              <a:rPr sz="1167" dirty="0">
                <a:latin typeface="Garamond"/>
                <a:cs typeface="Garamond"/>
              </a:rPr>
              <a:t>to use. </a:t>
            </a:r>
            <a:r>
              <a:rPr sz="1167" spc="-5" dirty="0">
                <a:latin typeface="Garamond"/>
                <a:cs typeface="Garamond"/>
              </a:rPr>
              <a:t>Often, </a:t>
            </a: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hard </a:t>
            </a:r>
            <a:r>
              <a:rPr sz="1167" dirty="0">
                <a:latin typeface="Garamond"/>
                <a:cs typeface="Garamond"/>
              </a:rPr>
              <a:t>to figure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which specific tasks will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objectives. What 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advertising messages and media </a:t>
            </a:r>
            <a:r>
              <a:rPr sz="1167" dirty="0">
                <a:latin typeface="Garamond"/>
                <a:cs typeface="Garamond"/>
              </a:rPr>
              <a:t>schedules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attain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objective? How  much </a:t>
            </a:r>
            <a:r>
              <a:rPr sz="1167" dirty="0">
                <a:latin typeface="Garamond"/>
                <a:cs typeface="Garamond"/>
              </a:rPr>
              <a:t>would these </a:t>
            </a:r>
            <a:r>
              <a:rPr sz="1167" spc="-5" dirty="0">
                <a:latin typeface="Garamond"/>
                <a:cs typeface="Garamond"/>
              </a:rPr>
              <a:t>messages and media </a:t>
            </a:r>
            <a:r>
              <a:rPr sz="1167" dirty="0">
                <a:latin typeface="Garamond"/>
                <a:cs typeface="Garamond"/>
              </a:rPr>
              <a:t>schedules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cost?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romanUcPeriod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Setting </a:t>
            </a:r>
            <a:r>
              <a:rPr sz="1167" b="1" dirty="0">
                <a:latin typeface="Garamond"/>
                <a:cs typeface="Garamond"/>
              </a:rPr>
              <a:t>the Overall </a:t>
            </a:r>
            <a:r>
              <a:rPr sz="1167" b="1" spc="-5" dirty="0">
                <a:latin typeface="Garamond"/>
                <a:cs typeface="Garamond"/>
              </a:rPr>
              <a:t>Promotion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now must divide </a:t>
            </a:r>
            <a:r>
              <a:rPr sz="1167" dirty="0">
                <a:latin typeface="Garamond"/>
                <a:cs typeface="Garamond"/>
              </a:rPr>
              <a:t>the total </a:t>
            </a:r>
            <a:r>
              <a:rPr sz="1167" spc="-5" dirty="0">
                <a:latin typeface="Garamond"/>
                <a:cs typeface="Garamond"/>
              </a:rPr>
              <a:t>promotion budget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promotion </a:t>
            </a:r>
            <a:r>
              <a:rPr sz="1167" dirty="0">
                <a:latin typeface="Garamond"/>
                <a:cs typeface="Garamond"/>
              </a:rPr>
              <a:t>tools—  </a:t>
            </a:r>
            <a:r>
              <a:rPr sz="1167" spc="-5" dirty="0">
                <a:latin typeface="Garamond"/>
                <a:cs typeface="Garamond"/>
              </a:rPr>
              <a:t>advertising, personal </a:t>
            </a:r>
            <a:r>
              <a:rPr sz="1167" dirty="0">
                <a:latin typeface="Garamond"/>
                <a:cs typeface="Garamond"/>
              </a:rPr>
              <a:t>selling, sales </a:t>
            </a:r>
            <a:r>
              <a:rPr sz="1167" spc="-5" dirty="0">
                <a:latin typeface="Garamond"/>
                <a:cs typeface="Garamond"/>
              </a:rPr>
              <a:t>promotion, public relations, and </a:t>
            </a:r>
            <a:r>
              <a:rPr sz="1167" dirty="0">
                <a:latin typeface="Garamond"/>
                <a:cs typeface="Garamond"/>
              </a:rPr>
              <a:t>direct marketing.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concept  </a:t>
            </a:r>
            <a:r>
              <a:rPr sz="1167" spc="-5" dirty="0">
                <a:latin typeface="Garamond"/>
                <a:cs typeface="Garamond"/>
              </a:rPr>
              <a:t>of integrated marketing communications </a:t>
            </a:r>
            <a:r>
              <a:rPr sz="1167" dirty="0">
                <a:latin typeface="Garamond"/>
                <a:cs typeface="Garamond"/>
              </a:rPr>
              <a:t>suggests that </a:t>
            </a:r>
            <a:r>
              <a:rPr sz="1167" spc="-5" dirty="0">
                <a:latin typeface="Garamond"/>
                <a:cs typeface="Garamond"/>
              </a:rPr>
              <a:t>it must blend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 carefully 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coordinated </a:t>
            </a:r>
            <a:r>
              <a:rPr sz="1167" i="1" spc="-5" dirty="0">
                <a:latin typeface="Garamond"/>
                <a:cs typeface="Garamond"/>
              </a:rPr>
              <a:t>promotion </a:t>
            </a:r>
            <a:r>
              <a:rPr sz="1167" i="1" dirty="0">
                <a:latin typeface="Garamond"/>
                <a:cs typeface="Garamond"/>
              </a:rPr>
              <a:t>mix.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how does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mix of promotion  </a:t>
            </a:r>
            <a:r>
              <a:rPr sz="1167" dirty="0">
                <a:latin typeface="Garamond"/>
                <a:cs typeface="Garamond"/>
              </a:rPr>
              <a:t>tools it will use?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within the same industry differ greatly in the design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promotion  mixes. We now look at </a:t>
            </a:r>
            <a:r>
              <a:rPr sz="1167" dirty="0">
                <a:latin typeface="Garamond"/>
                <a:cs typeface="Garamond"/>
              </a:rPr>
              <a:t>factors that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</a:t>
            </a:r>
            <a:r>
              <a:rPr sz="1167" dirty="0">
                <a:latin typeface="Garamond"/>
                <a:cs typeface="Garamond"/>
              </a:rPr>
              <a:t>choice </a:t>
            </a:r>
            <a:r>
              <a:rPr sz="1167" spc="-5" dirty="0">
                <a:latin typeface="Garamond"/>
                <a:cs typeface="Garamond"/>
              </a:rPr>
              <a:t>of promotion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Nature </a:t>
            </a:r>
            <a:r>
              <a:rPr sz="1167" b="1" spc="-5" dirty="0">
                <a:latin typeface="Garamond"/>
                <a:cs typeface="Garamond"/>
              </a:rPr>
              <a:t>of Each </a:t>
            </a: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Each promotion </a:t>
            </a:r>
            <a:r>
              <a:rPr sz="1167" dirty="0">
                <a:latin typeface="Garamond"/>
                <a:cs typeface="Garamond"/>
              </a:rPr>
              <a:t>tool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unique characteristics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Marketers must </a:t>
            </a:r>
            <a:r>
              <a:rPr sz="1167" dirty="0">
                <a:latin typeface="Garamond"/>
                <a:cs typeface="Garamond"/>
              </a:rPr>
              <a:t>understand these  characteristics in selecting their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u="sng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masses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geographically dispersed </a:t>
            </a:r>
            <a:r>
              <a:rPr sz="1167" spc="-5" dirty="0">
                <a:latin typeface="Garamond"/>
                <a:cs typeface="Garamond"/>
              </a:rPr>
              <a:t>buyers at </a:t>
            </a:r>
            <a:r>
              <a:rPr sz="1167" dirty="0">
                <a:latin typeface="Garamond"/>
                <a:cs typeface="Garamond"/>
              </a:rPr>
              <a:t>a low cost per exposure,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  enables the seller to </a:t>
            </a:r>
            <a:r>
              <a:rPr sz="1167" spc="-5" dirty="0">
                <a:latin typeface="Garamond"/>
                <a:cs typeface="Garamond"/>
              </a:rPr>
              <a:t>repeat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 many times. </a:t>
            </a:r>
            <a:r>
              <a:rPr sz="1167" dirty="0">
                <a:latin typeface="Garamond"/>
                <a:cs typeface="Garamond"/>
              </a:rPr>
              <a:t>For example, television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reach  huge audiences. </a:t>
            </a:r>
            <a:r>
              <a:rPr sz="1167" dirty="0">
                <a:latin typeface="Garamond"/>
                <a:cs typeface="Garamond"/>
              </a:rPr>
              <a:t>Beyond </a:t>
            </a:r>
            <a:r>
              <a:rPr sz="1167" spc="-5" dirty="0">
                <a:latin typeface="Garamond"/>
                <a:cs typeface="Garamond"/>
              </a:rPr>
              <a:t>its reach, large-scale advertising </a:t>
            </a:r>
            <a:r>
              <a:rPr sz="1167" dirty="0">
                <a:latin typeface="Garamond"/>
                <a:cs typeface="Garamond"/>
              </a:rPr>
              <a:t>says </a:t>
            </a:r>
            <a:r>
              <a:rPr sz="1167" spc="-5" dirty="0">
                <a:latin typeface="Garamond"/>
                <a:cs typeface="Garamond"/>
              </a:rPr>
              <a:t>something positive about </a:t>
            </a:r>
            <a:r>
              <a:rPr sz="1167" dirty="0">
                <a:latin typeface="Garamond"/>
                <a:cs typeface="Garamond"/>
              </a:rPr>
              <a:t>the seller's  size, </a:t>
            </a:r>
            <a:r>
              <a:rPr sz="1167" spc="-5" dirty="0">
                <a:latin typeface="Garamond"/>
                <a:cs typeface="Garamond"/>
              </a:rPr>
              <a:t>popularity, and </a:t>
            </a:r>
            <a:r>
              <a:rPr sz="1167" dirty="0">
                <a:latin typeface="Garamond"/>
                <a:cs typeface="Garamond"/>
              </a:rPr>
              <a:t>success. Because </a:t>
            </a:r>
            <a:r>
              <a:rPr sz="1167" spc="-5" dirty="0">
                <a:latin typeface="Garamond"/>
                <a:cs typeface="Garamond"/>
              </a:rPr>
              <a:t>of advertising's public nature, consumers </a:t>
            </a:r>
            <a:r>
              <a:rPr sz="1167" dirty="0">
                <a:latin typeface="Garamond"/>
                <a:cs typeface="Garamond"/>
              </a:rPr>
              <a:t>tend to view  </a:t>
            </a:r>
            <a:r>
              <a:rPr sz="1167" spc="-5" dirty="0">
                <a:latin typeface="Garamond"/>
                <a:cs typeface="Garamond"/>
              </a:rPr>
              <a:t>advertised products as </a:t>
            </a:r>
            <a:r>
              <a:rPr sz="1167" dirty="0">
                <a:latin typeface="Garamond"/>
                <a:cs typeface="Garamond"/>
              </a:rPr>
              <a:t>more legitimate.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very expressive—it </a:t>
            </a: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the company  to </a:t>
            </a:r>
            <a:r>
              <a:rPr sz="1167" spc="-5" dirty="0">
                <a:latin typeface="Garamond"/>
                <a:cs typeface="Garamond"/>
              </a:rPr>
              <a:t>dramatize its products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artful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visuals, </a:t>
            </a:r>
            <a:r>
              <a:rPr sz="1167" spc="-5" dirty="0">
                <a:latin typeface="Garamond"/>
                <a:cs typeface="Garamond"/>
              </a:rPr>
              <a:t>print, </a:t>
            </a:r>
            <a:r>
              <a:rPr sz="1167" dirty="0">
                <a:latin typeface="Garamond"/>
                <a:cs typeface="Garamond"/>
              </a:rPr>
              <a:t>sound,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color. </a:t>
            </a:r>
            <a:r>
              <a:rPr sz="1167" spc="-5" dirty="0">
                <a:latin typeface="Garamond"/>
                <a:cs typeface="Garamond"/>
              </a:rPr>
              <a:t>Advertising also  has </a:t>
            </a:r>
            <a:r>
              <a:rPr sz="1167" dirty="0">
                <a:latin typeface="Garamond"/>
                <a:cs typeface="Garamond"/>
              </a:rPr>
              <a:t>some shortcomings. </a:t>
            </a:r>
            <a:r>
              <a:rPr sz="1167" spc="-5" dirty="0">
                <a:latin typeface="Garamond"/>
                <a:cs typeface="Garamond"/>
              </a:rPr>
              <a:t>Although it reaches many people </a:t>
            </a:r>
            <a:r>
              <a:rPr sz="1167" dirty="0">
                <a:latin typeface="Garamond"/>
                <a:cs typeface="Garamond"/>
              </a:rPr>
              <a:t>quickly,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is impersonal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be as directly persuasive as company </a:t>
            </a:r>
            <a:r>
              <a:rPr sz="1167" dirty="0">
                <a:latin typeface="Garamond"/>
                <a:cs typeface="Garamond"/>
              </a:rPr>
              <a:t>salespeople. For the </a:t>
            </a:r>
            <a:r>
              <a:rPr sz="1167" spc="-5" dirty="0">
                <a:latin typeface="Garamond"/>
                <a:cs typeface="Garamond"/>
              </a:rPr>
              <a:t>most part, advertising </a:t>
            </a:r>
            <a:r>
              <a:rPr sz="1167" dirty="0">
                <a:latin typeface="Garamond"/>
                <a:cs typeface="Garamond"/>
              </a:rPr>
              <a:t>can carry  </a:t>
            </a:r>
            <a:r>
              <a:rPr sz="1167" spc="-5" dirty="0">
                <a:latin typeface="Garamond"/>
                <a:cs typeface="Garamond"/>
              </a:rPr>
              <a:t>on only </a:t>
            </a:r>
            <a:r>
              <a:rPr sz="1167" dirty="0">
                <a:latin typeface="Garamond"/>
                <a:cs typeface="Garamond"/>
              </a:rPr>
              <a:t>a one-way communication with the </a:t>
            </a:r>
            <a:r>
              <a:rPr sz="1167" spc="-5" dirty="0">
                <a:latin typeface="Garamond"/>
                <a:cs typeface="Garamond"/>
              </a:rPr>
              <a:t>audience,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audience does not </a:t>
            </a:r>
            <a:r>
              <a:rPr sz="1167" dirty="0">
                <a:latin typeface="Garamond"/>
                <a:cs typeface="Garamond"/>
              </a:rPr>
              <a:t>feel that </a:t>
            </a:r>
            <a:r>
              <a:rPr sz="1167" spc="-5" dirty="0">
                <a:latin typeface="Garamond"/>
                <a:cs typeface="Garamond"/>
              </a:rPr>
              <a:t>it has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pay attention or respond.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addition, advertising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costly. </a:t>
            </a: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advertising  </a:t>
            </a:r>
            <a:r>
              <a:rPr sz="1167" dirty="0">
                <a:latin typeface="Garamond"/>
                <a:cs typeface="Garamond"/>
              </a:rPr>
              <a:t>forms, such </a:t>
            </a:r>
            <a:r>
              <a:rPr sz="1167" spc="-5" dirty="0">
                <a:latin typeface="Garamond"/>
                <a:cs typeface="Garamond"/>
              </a:rPr>
              <a:t>as newspaper and radio advertising, can be done on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budgets, other </a:t>
            </a:r>
            <a:r>
              <a:rPr sz="1167" dirty="0">
                <a:latin typeface="Garamond"/>
                <a:cs typeface="Garamond"/>
              </a:rPr>
              <a:t>forms, such  </a:t>
            </a:r>
            <a:r>
              <a:rPr sz="1167" spc="-5" dirty="0">
                <a:latin typeface="Garamond"/>
                <a:cs typeface="Garamond"/>
              </a:rPr>
              <a:t>as network </a:t>
            </a:r>
            <a:r>
              <a:rPr sz="1167" dirty="0">
                <a:latin typeface="Garamond"/>
                <a:cs typeface="Garamond"/>
              </a:rPr>
              <a:t>TV </a:t>
            </a:r>
            <a:r>
              <a:rPr sz="1167" spc="-5" dirty="0">
                <a:latin typeface="Garamond"/>
                <a:cs typeface="Garamond"/>
              </a:rPr>
              <a:t>advertising, require </a:t>
            </a:r>
            <a:r>
              <a:rPr sz="1167" dirty="0">
                <a:latin typeface="Garamond"/>
                <a:cs typeface="Garamond"/>
              </a:rPr>
              <a:t>very large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budgets.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u="sng" dirty="0">
                <a:latin typeface="Garamond"/>
                <a:cs typeface="Garamond"/>
              </a:rPr>
              <a:t>Personal</a:t>
            </a:r>
            <a:r>
              <a:rPr sz="1167" b="1" u="sng" spc="-10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Personal selling is the most effective tool </a:t>
            </a:r>
            <a:r>
              <a:rPr sz="1167" spc="-5" dirty="0">
                <a:latin typeface="Garamond"/>
                <a:cs typeface="Garamond"/>
              </a:rPr>
              <a:t>at certain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process, particularly in  building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buyers' preferences, </a:t>
            </a:r>
            <a:r>
              <a:rPr sz="1167" dirty="0">
                <a:latin typeface="Garamond"/>
                <a:cs typeface="Garamond"/>
              </a:rPr>
              <a:t>convictions, </a:t>
            </a:r>
            <a:r>
              <a:rPr sz="1167" spc="-5" dirty="0">
                <a:latin typeface="Garamond"/>
                <a:cs typeface="Garamond"/>
              </a:rPr>
              <a:t>and actions. It involves personal interaction between 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or more people, </a:t>
            </a:r>
            <a:r>
              <a:rPr sz="1167" dirty="0">
                <a:latin typeface="Garamond"/>
                <a:cs typeface="Garamond"/>
              </a:rPr>
              <a:t>so each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observe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other's </a:t>
            </a:r>
            <a:r>
              <a:rPr sz="1167" dirty="0">
                <a:latin typeface="Garamond"/>
                <a:cs typeface="Garamond"/>
              </a:rPr>
              <a:t>needs </a:t>
            </a:r>
            <a:r>
              <a:rPr sz="1167" spc="-5" dirty="0">
                <a:latin typeface="Garamond"/>
                <a:cs typeface="Garamond"/>
              </a:rPr>
              <a:t>and characteristics and make  </a:t>
            </a:r>
            <a:r>
              <a:rPr sz="1167" dirty="0">
                <a:latin typeface="Garamond"/>
                <a:cs typeface="Garamond"/>
              </a:rPr>
              <a:t>quick </a:t>
            </a:r>
            <a:r>
              <a:rPr sz="1167" spc="-5" dirty="0">
                <a:latin typeface="Garamond"/>
                <a:cs typeface="Garamond"/>
              </a:rPr>
              <a:t>adjustments. </a:t>
            </a:r>
            <a:r>
              <a:rPr sz="1167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also allows all kinds of relationships </a:t>
            </a:r>
            <a:r>
              <a:rPr sz="1167" dirty="0">
                <a:latin typeface="Garamond"/>
                <a:cs typeface="Garamond"/>
              </a:rPr>
              <a:t>to spring up, </a:t>
            </a:r>
            <a:r>
              <a:rPr sz="1167" spc="-5" dirty="0">
                <a:latin typeface="Garamond"/>
                <a:cs typeface="Garamond"/>
              </a:rPr>
              <a:t>ranging </a:t>
            </a:r>
            <a:r>
              <a:rPr sz="1167" dirty="0">
                <a:latin typeface="Garamond"/>
                <a:cs typeface="Garamond"/>
              </a:rPr>
              <a:t>from  a matter-of-fact selling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personal friendship. </a:t>
            </a:r>
            <a:r>
              <a:rPr sz="1167" dirty="0">
                <a:latin typeface="Garamond"/>
                <a:cs typeface="Garamond"/>
              </a:rPr>
              <a:t>The effective salesperson keeps the  customer's interests </a:t>
            </a:r>
            <a:r>
              <a:rPr sz="1167" spc="-5" dirty="0">
                <a:latin typeface="Garamond"/>
                <a:cs typeface="Garamond"/>
              </a:rPr>
              <a:t>at heart </a:t>
            </a:r>
            <a:r>
              <a:rPr sz="1167" dirty="0">
                <a:latin typeface="Garamond"/>
                <a:cs typeface="Garamond"/>
              </a:rPr>
              <a:t>in order to build a long-term </a:t>
            </a:r>
            <a:r>
              <a:rPr sz="1167" spc="-5" dirty="0">
                <a:latin typeface="Garamond"/>
                <a:cs typeface="Garamond"/>
              </a:rPr>
              <a:t>relationship. </a:t>
            </a:r>
            <a:r>
              <a:rPr sz="1167" dirty="0">
                <a:latin typeface="Garamond"/>
                <a:cs typeface="Garamond"/>
              </a:rPr>
              <a:t>Finally, with personal selling 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usually feels a greater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listen and respond, </a:t>
            </a:r>
            <a:r>
              <a:rPr sz="1167" dirty="0">
                <a:latin typeface="Garamond"/>
                <a:cs typeface="Garamond"/>
              </a:rPr>
              <a:t>even if the </a:t>
            </a:r>
            <a:r>
              <a:rPr sz="1167" spc="-5" dirty="0">
                <a:latin typeface="Garamond"/>
                <a:cs typeface="Garamond"/>
              </a:rPr>
              <a:t>response </a:t>
            </a:r>
            <a:r>
              <a:rPr sz="1167" dirty="0">
                <a:latin typeface="Garamond"/>
                <a:cs typeface="Garamond"/>
              </a:rPr>
              <a:t>is a </a:t>
            </a:r>
            <a:r>
              <a:rPr sz="1167" spc="-5" dirty="0">
                <a:latin typeface="Garamond"/>
                <a:cs typeface="Garamond"/>
              </a:rPr>
              <a:t>polite "no  </a:t>
            </a:r>
            <a:r>
              <a:rPr sz="1167" dirty="0">
                <a:latin typeface="Garamond"/>
                <a:cs typeface="Garamond"/>
              </a:rPr>
              <a:t>thank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you."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These unique qualities come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cost, </a:t>
            </a:r>
            <a:r>
              <a:rPr sz="1167" spc="-5" dirty="0">
                <a:latin typeface="Garamond"/>
                <a:cs typeface="Garamond"/>
              </a:rPr>
              <a:t>however. </a:t>
            </a:r>
            <a:r>
              <a:rPr sz="1167" dirty="0">
                <a:latin typeface="Garamond"/>
                <a:cs typeface="Garamond"/>
              </a:rPr>
              <a:t>A sales force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longer-term </a:t>
            </a:r>
            <a:r>
              <a:rPr sz="1167" dirty="0">
                <a:latin typeface="Garamond"/>
                <a:cs typeface="Garamond"/>
              </a:rPr>
              <a:t>commitment  than does </a:t>
            </a:r>
            <a:r>
              <a:rPr sz="1167" spc="-5" dirty="0">
                <a:latin typeface="Garamond"/>
                <a:cs typeface="Garamond"/>
              </a:rPr>
              <a:t>advertising—advertising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turned </a:t>
            </a:r>
            <a:r>
              <a:rPr sz="1167" spc="-5" dirty="0">
                <a:latin typeface="Garamond"/>
                <a:cs typeface="Garamond"/>
              </a:rPr>
              <a:t>on and off, but </a:t>
            </a:r>
            <a:r>
              <a:rPr sz="1167" dirty="0">
                <a:latin typeface="Garamond"/>
                <a:cs typeface="Garamond"/>
              </a:rPr>
              <a:t>sales force size </a:t>
            </a:r>
            <a:r>
              <a:rPr sz="1167" spc="-5" dirty="0">
                <a:latin typeface="Garamond"/>
                <a:cs typeface="Garamond"/>
              </a:rPr>
              <a:t>is harder </a:t>
            </a:r>
            <a:r>
              <a:rPr sz="1167" dirty="0">
                <a:latin typeface="Garamond"/>
                <a:cs typeface="Garamond"/>
              </a:rPr>
              <a:t>to  change.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1927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629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796"/>
              </a:spcBef>
            </a:pPr>
            <a:r>
              <a:rPr sz="1167" b="1" u="sng" spc="-5" dirty="0">
                <a:latin typeface="Garamond"/>
                <a:cs typeface="Garamond"/>
              </a:rPr>
              <a:t>Sales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 promotion includes </a:t>
            </a:r>
            <a:r>
              <a:rPr sz="1167" dirty="0">
                <a:latin typeface="Garamond"/>
                <a:cs typeface="Garamond"/>
              </a:rPr>
              <a:t>a wide </a:t>
            </a:r>
            <a:r>
              <a:rPr sz="1167" spc="-5" dirty="0">
                <a:latin typeface="Garamond"/>
                <a:cs typeface="Garamond"/>
              </a:rPr>
              <a:t>assortment of </a:t>
            </a:r>
            <a:r>
              <a:rPr sz="1167" dirty="0">
                <a:latin typeface="Garamond"/>
                <a:cs typeface="Garamond"/>
              </a:rPr>
              <a:t>tools—coupons, contests, cents-off </a:t>
            </a:r>
            <a:r>
              <a:rPr sz="1167" spc="-5" dirty="0">
                <a:latin typeface="Garamond"/>
                <a:cs typeface="Garamond"/>
              </a:rPr>
              <a:t>deals,  premiums, and others—all of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have many unique </a:t>
            </a:r>
            <a:r>
              <a:rPr sz="1167" dirty="0">
                <a:latin typeface="Garamond"/>
                <a:cs typeface="Garamond"/>
              </a:rPr>
              <a:t>qualities. They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attention,  offer </a:t>
            </a:r>
            <a:r>
              <a:rPr sz="1167" dirty="0">
                <a:latin typeface="Garamond"/>
                <a:cs typeface="Garamond"/>
              </a:rPr>
              <a:t>strong incentives to </a:t>
            </a:r>
            <a:r>
              <a:rPr sz="1167" spc="-5" dirty="0">
                <a:latin typeface="Garamond"/>
                <a:cs typeface="Garamond"/>
              </a:rPr>
              <a:t>purchase, 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dramatize </a:t>
            </a:r>
            <a:r>
              <a:rPr sz="1167" dirty="0">
                <a:latin typeface="Garamond"/>
                <a:cs typeface="Garamond"/>
              </a:rPr>
              <a:t>product offers and to boost  sagging sales. </a:t>
            </a:r>
            <a:r>
              <a:rPr sz="1167" spc="-5" dirty="0">
                <a:latin typeface="Garamond"/>
                <a:cs typeface="Garamond"/>
              </a:rPr>
              <a:t>Sales promotions invite and reward </a:t>
            </a:r>
            <a:r>
              <a:rPr sz="1167" dirty="0">
                <a:latin typeface="Garamond"/>
                <a:cs typeface="Garamond"/>
              </a:rPr>
              <a:t>quick </a:t>
            </a:r>
            <a:r>
              <a:rPr sz="1167" spc="-5" dirty="0">
                <a:latin typeface="Garamond"/>
                <a:cs typeface="Garamond"/>
              </a:rPr>
              <a:t>response—whereas advertising </a:t>
            </a:r>
            <a:r>
              <a:rPr sz="1167" dirty="0">
                <a:latin typeface="Garamond"/>
                <a:cs typeface="Garamond"/>
              </a:rPr>
              <a:t>says, </a:t>
            </a:r>
            <a:r>
              <a:rPr sz="1167" spc="-5" dirty="0">
                <a:latin typeface="Garamond"/>
                <a:cs typeface="Garamond"/>
              </a:rPr>
              <a:t>"Buy  our product,"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says, "Buy </a:t>
            </a:r>
            <a:r>
              <a:rPr sz="1167" spc="-5" dirty="0">
                <a:latin typeface="Garamond"/>
                <a:cs typeface="Garamond"/>
              </a:rPr>
              <a:t>it now." Sales promotion </a:t>
            </a:r>
            <a:r>
              <a:rPr sz="1167" dirty="0">
                <a:latin typeface="Garamond"/>
                <a:cs typeface="Garamond"/>
              </a:rPr>
              <a:t>effects </a:t>
            </a:r>
            <a:r>
              <a:rPr sz="1167" spc="-5" dirty="0">
                <a:latin typeface="Garamond"/>
                <a:cs typeface="Garamond"/>
              </a:rPr>
              <a:t>are often short lived,  however, and often are not as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advertising </a:t>
            </a:r>
            <a:r>
              <a:rPr sz="1167" spc="-5" dirty="0">
                <a:latin typeface="Garamond"/>
                <a:cs typeface="Garamond"/>
              </a:rPr>
              <a:t>or personal </a:t>
            </a:r>
            <a:r>
              <a:rPr sz="1167" dirty="0">
                <a:latin typeface="Garamond"/>
                <a:cs typeface="Garamond"/>
              </a:rPr>
              <a:t>selling in </a:t>
            </a:r>
            <a:r>
              <a:rPr sz="1167" spc="-5" dirty="0">
                <a:latin typeface="Garamond"/>
                <a:cs typeface="Garamond"/>
              </a:rPr>
              <a:t>building </a:t>
            </a:r>
            <a:r>
              <a:rPr sz="1167" dirty="0">
                <a:latin typeface="Garamond"/>
                <a:cs typeface="Garamond"/>
              </a:rPr>
              <a:t>long-run </a:t>
            </a:r>
            <a:r>
              <a:rPr sz="1167" spc="-5" dirty="0">
                <a:latin typeface="Garamond"/>
                <a:cs typeface="Garamond"/>
              </a:rPr>
              <a:t>brand  preference.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u="sng" spc="-5" dirty="0">
                <a:latin typeface="Garamond"/>
                <a:cs typeface="Garamond"/>
              </a:rPr>
              <a:t>Public</a:t>
            </a:r>
            <a:r>
              <a:rPr sz="1167" b="1" u="sng" spc="-78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believable—news stories,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events seem </a:t>
            </a:r>
            <a:r>
              <a:rPr sz="1167" spc="-5" dirty="0">
                <a:latin typeface="Garamond"/>
                <a:cs typeface="Garamond"/>
              </a:rPr>
              <a:t>more real and  believable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readers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ads do.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reach many prospects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avoid 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and advertisements—the message </a:t>
            </a:r>
            <a:r>
              <a:rPr sz="1167" dirty="0">
                <a:latin typeface="Garamond"/>
                <a:cs typeface="Garamond"/>
              </a:rPr>
              <a:t>gets to the </a:t>
            </a:r>
            <a:r>
              <a:rPr sz="1167" spc="-5" dirty="0">
                <a:latin typeface="Garamond"/>
                <a:cs typeface="Garamond"/>
              </a:rPr>
              <a:t>buyers as "news"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sales-  directed communication. As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advertising, public relations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dramatize </a:t>
            </a:r>
            <a:r>
              <a:rPr sz="1167" dirty="0">
                <a:latin typeface="Garamond"/>
                <a:cs typeface="Garamond"/>
              </a:rPr>
              <a:t>a company or </a:t>
            </a:r>
            <a:r>
              <a:rPr sz="1167" spc="-5" dirty="0">
                <a:latin typeface="Garamond"/>
                <a:cs typeface="Garamond"/>
              </a:rPr>
              <a:t>product.  Marketers </a:t>
            </a:r>
            <a:r>
              <a:rPr sz="1167" dirty="0">
                <a:latin typeface="Garamond"/>
                <a:cs typeface="Garamond"/>
              </a:rPr>
              <a:t>tend to under use </a:t>
            </a:r>
            <a:r>
              <a:rPr sz="1167" spc="-5" dirty="0">
                <a:latin typeface="Garamond"/>
                <a:cs typeface="Garamond"/>
              </a:rPr>
              <a:t>public relations or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it as an afterthought. Yet </a:t>
            </a:r>
            <a:r>
              <a:rPr sz="1167" dirty="0">
                <a:latin typeface="Garamond"/>
                <a:cs typeface="Garamond"/>
              </a:rPr>
              <a:t>a well-thought-out  </a:t>
            </a:r>
            <a:r>
              <a:rPr sz="1167" spc="-5" dirty="0">
                <a:latin typeface="Garamond"/>
                <a:cs typeface="Garamond"/>
              </a:rPr>
              <a:t>public relations </a:t>
            </a:r>
            <a:r>
              <a:rPr sz="1167" dirty="0">
                <a:latin typeface="Garamond"/>
                <a:cs typeface="Garamond"/>
              </a:rPr>
              <a:t>campaign used with </a:t>
            </a:r>
            <a:r>
              <a:rPr sz="1167" spc="-5" dirty="0">
                <a:latin typeface="Garamond"/>
                <a:cs typeface="Garamond"/>
              </a:rPr>
              <a:t>other promotion mix </a:t>
            </a:r>
            <a:r>
              <a:rPr sz="1167" dirty="0">
                <a:latin typeface="Garamond"/>
                <a:cs typeface="Garamond"/>
              </a:rPr>
              <a:t>elements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effective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economical.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u="sng" spc="-5" dirty="0">
                <a:latin typeface="Garamond"/>
                <a:cs typeface="Garamond"/>
              </a:rPr>
              <a:t>Direct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many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direct </a:t>
            </a:r>
            <a:r>
              <a:rPr sz="1167" dirty="0">
                <a:latin typeface="Garamond"/>
                <a:cs typeface="Garamond"/>
              </a:rPr>
              <a:t>marketing— telemarketing, direct mail, electronic  </a:t>
            </a:r>
            <a:r>
              <a:rPr sz="1167" spc="-5" dirty="0">
                <a:latin typeface="Garamond"/>
                <a:cs typeface="Garamond"/>
              </a:rPr>
              <a:t>marketing, online marketing, and others—they all share </a:t>
            </a: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distinctive </a:t>
            </a:r>
            <a:r>
              <a:rPr sz="1167" dirty="0">
                <a:latin typeface="Garamond"/>
                <a:cs typeface="Garamond"/>
              </a:rPr>
              <a:t>characteristics. </a:t>
            </a:r>
            <a:r>
              <a:rPr sz="1167" spc="-5" dirty="0">
                <a:latin typeface="Garamond"/>
                <a:cs typeface="Garamond"/>
              </a:rPr>
              <a:t>Direct  </a:t>
            </a:r>
            <a:r>
              <a:rPr sz="1167" dirty="0">
                <a:latin typeface="Garamond"/>
                <a:cs typeface="Garamond"/>
              </a:rPr>
              <a:t>marketing is </a:t>
            </a:r>
            <a:r>
              <a:rPr sz="1167" i="1" spc="-5" dirty="0">
                <a:latin typeface="Garamond"/>
                <a:cs typeface="Garamond"/>
              </a:rPr>
              <a:t>nonpublic: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is normally addressed </a:t>
            </a:r>
            <a:r>
              <a:rPr sz="1167" dirty="0">
                <a:latin typeface="Garamond"/>
                <a:cs typeface="Garamond"/>
              </a:rPr>
              <a:t>to a specific </a:t>
            </a:r>
            <a:r>
              <a:rPr sz="1167" spc="-5" dirty="0">
                <a:latin typeface="Garamond"/>
                <a:cs typeface="Garamond"/>
              </a:rPr>
              <a:t>person. Direct marketing  also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i="1" spc="-5" dirty="0">
                <a:latin typeface="Garamond"/>
                <a:cs typeface="Garamond"/>
              </a:rPr>
              <a:t>immediate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customized: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prepared very quickly,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they can be tailored to 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specific consumers. Finally, direct marketing is </a:t>
            </a:r>
            <a:r>
              <a:rPr sz="1167" i="1" spc="-5" dirty="0">
                <a:latin typeface="Garamond"/>
                <a:cs typeface="Garamond"/>
              </a:rPr>
              <a:t>interactive: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a dialogue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consumer, and messages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altered depending on </a:t>
            </a:r>
            <a:r>
              <a:rPr sz="1167" dirty="0">
                <a:latin typeface="Garamond"/>
                <a:cs typeface="Garamond"/>
              </a:rPr>
              <a:t>the consumer's </a:t>
            </a:r>
            <a:r>
              <a:rPr sz="1167" spc="-5" dirty="0">
                <a:latin typeface="Garamond"/>
                <a:cs typeface="Garamond"/>
              </a:rPr>
              <a:t>response. 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direct marketing is </a:t>
            </a:r>
            <a:r>
              <a:rPr sz="1167" dirty="0">
                <a:latin typeface="Garamond"/>
                <a:cs typeface="Garamond"/>
              </a:rPr>
              <a:t>well suited to </a:t>
            </a:r>
            <a:r>
              <a:rPr sz="1167" spc="-5" dirty="0">
                <a:latin typeface="Garamond"/>
                <a:cs typeface="Garamond"/>
              </a:rPr>
              <a:t>highly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efforts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building one-to-  one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dirty="0">
                <a:latin typeface="Garamond"/>
                <a:cs typeface="Garamond"/>
              </a:rPr>
              <a:t>Promotion Mix</a:t>
            </a:r>
            <a:r>
              <a:rPr sz="1167" b="1" spc="-15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1666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can choose from two </a:t>
            </a:r>
            <a:r>
              <a:rPr sz="1167" spc="-5" dirty="0">
                <a:latin typeface="Garamond"/>
                <a:cs typeface="Garamond"/>
              </a:rPr>
              <a:t>basic promotion </a:t>
            </a:r>
            <a:r>
              <a:rPr sz="1167" dirty="0">
                <a:latin typeface="Garamond"/>
                <a:cs typeface="Garamond"/>
              </a:rPr>
              <a:t>mix </a:t>
            </a:r>
            <a:r>
              <a:rPr sz="1167" spc="-5" dirty="0">
                <a:latin typeface="Garamond"/>
                <a:cs typeface="Garamond"/>
              </a:rPr>
              <a:t>strategies—</a:t>
            </a:r>
            <a:r>
              <a:rPr sz="1167" i="1" spc="-5" dirty="0">
                <a:latin typeface="Garamond"/>
                <a:cs typeface="Garamond"/>
              </a:rPr>
              <a:t>push </a:t>
            </a:r>
            <a:r>
              <a:rPr sz="1167" spc="-5" dirty="0">
                <a:latin typeface="Garamond"/>
                <a:cs typeface="Garamond"/>
              </a:rPr>
              <a:t>promotion or </a:t>
            </a:r>
            <a:r>
              <a:rPr sz="1167" i="1" spc="-5" dirty="0">
                <a:latin typeface="Garamond"/>
                <a:cs typeface="Garamond"/>
              </a:rPr>
              <a:t>pull  </a:t>
            </a:r>
            <a:r>
              <a:rPr sz="1167" spc="-5" dirty="0">
                <a:latin typeface="Garamond"/>
                <a:cs typeface="Garamond"/>
              </a:rPr>
              <a:t>promotion. </a:t>
            </a:r>
            <a:r>
              <a:rPr sz="1167" dirty="0">
                <a:latin typeface="Garamond"/>
                <a:cs typeface="Garamond"/>
              </a:rPr>
              <a:t>Figure 14.4 contrasts the two strategies. The </a:t>
            </a:r>
            <a:r>
              <a:rPr sz="1167" spc="-5" dirty="0">
                <a:latin typeface="Garamond"/>
                <a:cs typeface="Garamond"/>
              </a:rPr>
              <a:t>relative emphasis on </a:t>
            </a:r>
            <a:r>
              <a:rPr sz="1167" dirty="0">
                <a:latin typeface="Garamond"/>
                <a:cs typeface="Garamond"/>
              </a:rPr>
              <a:t>the specific 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differs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push and pulls </a:t>
            </a:r>
            <a:r>
              <a:rPr sz="1167" dirty="0">
                <a:latin typeface="Garamond"/>
                <a:cs typeface="Garamond"/>
              </a:rPr>
              <a:t>strategies. A </a:t>
            </a:r>
            <a:r>
              <a:rPr sz="1167" b="1" spc="-5" dirty="0">
                <a:latin typeface="Garamond"/>
                <a:cs typeface="Garamond"/>
              </a:rPr>
              <a:t>push </a:t>
            </a:r>
            <a:r>
              <a:rPr sz="1167" b="1" dirty="0">
                <a:latin typeface="Garamond"/>
                <a:cs typeface="Garamond"/>
              </a:rPr>
              <a:t>strategy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"pushing"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 to final consumers. The </a:t>
            </a:r>
            <a:r>
              <a:rPr sz="1167" spc="-5" dirty="0">
                <a:latin typeface="Garamond"/>
                <a:cs typeface="Garamond"/>
              </a:rPr>
              <a:t>producer directs its marketing  activities </a:t>
            </a:r>
            <a:r>
              <a:rPr sz="1167" dirty="0">
                <a:latin typeface="Garamond"/>
                <a:cs typeface="Garamond"/>
              </a:rPr>
              <a:t>(primarily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promotion) </a:t>
            </a:r>
            <a:r>
              <a:rPr sz="1167" dirty="0">
                <a:latin typeface="Garamond"/>
                <a:cs typeface="Garamond"/>
              </a:rPr>
              <a:t>toward channel members to induce them  to carry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it to final consumers. </a:t>
            </a: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pull </a:t>
            </a:r>
            <a:r>
              <a:rPr sz="1167" b="1" dirty="0">
                <a:latin typeface="Garamond"/>
                <a:cs typeface="Garamond"/>
              </a:rPr>
              <a:t>strategy</a:t>
            </a:r>
            <a:r>
              <a:rPr sz="1167" dirty="0">
                <a:latin typeface="Garamond"/>
                <a:cs typeface="Garamond"/>
              </a:rPr>
              <a:t>, the </a:t>
            </a:r>
            <a:r>
              <a:rPr sz="1167" spc="-5" dirty="0">
                <a:latin typeface="Garamond"/>
                <a:cs typeface="Garamond"/>
              </a:rPr>
              <a:t>producer  directs its marketing activities </a:t>
            </a:r>
            <a:r>
              <a:rPr sz="1167" dirty="0">
                <a:latin typeface="Garamond"/>
                <a:cs typeface="Garamond"/>
              </a:rPr>
              <a:t>(primarily </a:t>
            </a:r>
            <a:r>
              <a:rPr sz="1167" spc="-5" dirty="0">
                <a:latin typeface="Garamond"/>
                <a:cs typeface="Garamond"/>
              </a:rPr>
              <a:t>advertising 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promotion) </a:t>
            </a:r>
            <a:r>
              <a:rPr sz="1167" dirty="0">
                <a:latin typeface="Garamond"/>
                <a:cs typeface="Garamond"/>
              </a:rPr>
              <a:t>toward final  consumers to induce them 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-5" dirty="0">
                <a:latin typeface="Garamond"/>
                <a:cs typeface="Garamond"/>
              </a:rPr>
              <a:t>the pull </a:t>
            </a:r>
            <a:r>
              <a:rPr sz="1167" dirty="0">
                <a:latin typeface="Garamond"/>
                <a:cs typeface="Garamond"/>
              </a:rPr>
              <a:t>strategy is effective, consumers will then 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from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members,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will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turn </a:t>
            </a:r>
            <a:r>
              <a:rPr sz="1167" dirty="0">
                <a:latin typeface="Garamond"/>
                <a:cs typeface="Garamond"/>
              </a:rPr>
              <a:t>demand it from </a:t>
            </a:r>
            <a:r>
              <a:rPr sz="1167" spc="-5" dirty="0">
                <a:latin typeface="Garamond"/>
                <a:cs typeface="Garamond"/>
              </a:rPr>
              <a:t>producers. </a:t>
            </a:r>
            <a:r>
              <a:rPr sz="1167" dirty="0">
                <a:latin typeface="Garamond"/>
                <a:cs typeface="Garamond"/>
              </a:rPr>
              <a:t>Thus,  under a </a:t>
            </a:r>
            <a:r>
              <a:rPr sz="1167" spc="-5" dirty="0">
                <a:latin typeface="Garamond"/>
                <a:cs typeface="Garamond"/>
              </a:rPr>
              <a:t>pull </a:t>
            </a:r>
            <a:r>
              <a:rPr sz="1167" dirty="0">
                <a:latin typeface="Garamond"/>
                <a:cs typeface="Garamond"/>
              </a:rPr>
              <a:t>strategy, consumer </a:t>
            </a:r>
            <a:r>
              <a:rPr sz="1167" spc="-5" dirty="0">
                <a:latin typeface="Garamond"/>
                <a:cs typeface="Garamond"/>
              </a:rPr>
              <a:t>demand "pulls"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through 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channels.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699" y="7246938"/>
            <a:ext cx="4963583" cy="208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233736" y="9372387"/>
            <a:ext cx="766763" cy="17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7214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3460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goods companies use </a:t>
            </a:r>
            <a:r>
              <a:rPr sz="1167" spc="-5" dirty="0">
                <a:latin typeface="Garamond"/>
                <a:cs typeface="Garamond"/>
              </a:rPr>
              <a:t>only push </a:t>
            </a:r>
            <a:r>
              <a:rPr sz="1167" dirty="0">
                <a:latin typeface="Garamond"/>
                <a:cs typeface="Garamond"/>
              </a:rPr>
              <a:t>strategies; some </a:t>
            </a:r>
            <a:r>
              <a:rPr sz="1167" spc="-5" dirty="0">
                <a:latin typeface="Garamond"/>
                <a:cs typeface="Garamond"/>
              </a:rPr>
              <a:t>direct-marketing </a:t>
            </a:r>
            <a:r>
              <a:rPr sz="1167" dirty="0">
                <a:latin typeface="Garamond"/>
                <a:cs typeface="Garamond"/>
              </a:rPr>
              <a:t>companies  use </a:t>
            </a:r>
            <a:r>
              <a:rPr sz="1167" spc="-5" dirty="0">
                <a:latin typeface="Garamond"/>
                <a:cs typeface="Garamond"/>
              </a:rPr>
              <a:t>only pull. However, most large </a:t>
            </a:r>
            <a:r>
              <a:rPr sz="1167" dirty="0">
                <a:latin typeface="Garamond"/>
                <a:cs typeface="Garamond"/>
              </a:rPr>
              <a:t>companies use some combination </a:t>
            </a:r>
            <a:r>
              <a:rPr sz="1167" spc="-5" dirty="0">
                <a:latin typeface="Garamond"/>
                <a:cs typeface="Garamond"/>
              </a:rPr>
              <a:t>of both. Companies </a:t>
            </a:r>
            <a:r>
              <a:rPr sz="1167" dirty="0">
                <a:latin typeface="Garamond"/>
                <a:cs typeface="Garamond"/>
              </a:rPr>
              <a:t>consider  many factors when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mix strategies, including </a:t>
            </a:r>
            <a:r>
              <a:rPr sz="1167" i="1" spc="-5" dirty="0">
                <a:latin typeface="Garamond"/>
                <a:cs typeface="Garamond"/>
              </a:rPr>
              <a:t>type of product–market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product </a:t>
            </a:r>
            <a:r>
              <a:rPr sz="1167" i="1" dirty="0">
                <a:latin typeface="Garamond"/>
                <a:cs typeface="Garamond"/>
              </a:rPr>
              <a:t>life-cycle stage. </a:t>
            </a:r>
            <a:r>
              <a:rPr sz="1167" dirty="0">
                <a:latin typeface="Garamond"/>
                <a:cs typeface="Garamond"/>
              </a:rPr>
              <a:t>For example, the importance </a:t>
            </a:r>
            <a:r>
              <a:rPr sz="1167" spc="-5" dirty="0">
                <a:latin typeface="Garamond"/>
                <a:cs typeface="Garamond"/>
              </a:rPr>
              <a:t>of different promotion </a:t>
            </a:r>
            <a:r>
              <a:rPr sz="1167" dirty="0">
                <a:latin typeface="Garamond"/>
                <a:cs typeface="Garamond"/>
              </a:rPr>
              <a:t>tools varies between  consumer </a:t>
            </a:r>
            <a:r>
              <a:rPr sz="1167" spc="-5" dirty="0">
                <a:latin typeface="Garamond"/>
                <a:cs typeface="Garamond"/>
              </a:rPr>
              <a:t>and business </a:t>
            </a:r>
            <a:r>
              <a:rPr sz="1167" dirty="0">
                <a:latin typeface="Garamond"/>
                <a:cs typeface="Garamond"/>
              </a:rPr>
              <a:t>markets.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"pull" </a:t>
            </a:r>
            <a:r>
              <a:rPr sz="1167" dirty="0">
                <a:latin typeface="Garamond"/>
                <a:cs typeface="Garamond"/>
              </a:rPr>
              <a:t>more, </a:t>
            </a:r>
            <a:r>
              <a:rPr sz="1167" spc="-5" dirty="0">
                <a:latin typeface="Garamond"/>
                <a:cs typeface="Garamond"/>
              </a:rPr>
              <a:t>putting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their funds into </a:t>
            </a:r>
            <a:r>
              <a:rPr sz="1167" spc="-5" dirty="0">
                <a:latin typeface="Garamond"/>
                <a:cs typeface="Garamond"/>
              </a:rPr>
              <a:t>advertising, followed by sales promotion,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and then public  relations. In </a:t>
            </a:r>
            <a:r>
              <a:rPr sz="1167" dirty="0">
                <a:latin typeface="Garamond"/>
                <a:cs typeface="Garamond"/>
              </a:rPr>
              <a:t>contrast, </a:t>
            </a:r>
            <a:r>
              <a:rPr sz="1167" spc="-5" dirty="0">
                <a:latin typeface="Garamond"/>
                <a:cs typeface="Garamond"/>
              </a:rPr>
              <a:t>business-to-business marketers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"push" more, putting more of </a:t>
            </a:r>
            <a:r>
              <a:rPr sz="1167" dirty="0">
                <a:latin typeface="Garamond"/>
                <a:cs typeface="Garamond"/>
              </a:rPr>
              <a:t>their  funds into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followed by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advertising, and public </a:t>
            </a:r>
            <a:r>
              <a:rPr sz="1167" dirty="0">
                <a:latin typeface="Garamond"/>
                <a:cs typeface="Garamond"/>
              </a:rPr>
              <a:t>relations. In  general,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is used more </a:t>
            </a:r>
            <a:r>
              <a:rPr sz="1167" spc="-5" dirty="0">
                <a:latin typeface="Garamond"/>
                <a:cs typeface="Garamond"/>
              </a:rPr>
              <a:t>heavily </a:t>
            </a:r>
            <a:r>
              <a:rPr sz="1167" dirty="0">
                <a:latin typeface="Garamond"/>
                <a:cs typeface="Garamond"/>
              </a:rPr>
              <a:t>with expensive </a:t>
            </a:r>
            <a:r>
              <a:rPr sz="1167" spc="-5" dirty="0">
                <a:latin typeface="Garamond"/>
                <a:cs typeface="Garamond"/>
              </a:rPr>
              <a:t>and risky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 markets with  fewer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larger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effects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also vary </a:t>
            </a:r>
            <a:r>
              <a:rPr sz="1167" dirty="0">
                <a:latin typeface="Garamond"/>
                <a:cs typeface="Garamond"/>
              </a:rPr>
              <a:t>with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life cycle. In the  introduction stage, </a:t>
            </a:r>
            <a:r>
              <a:rPr sz="1167" spc="-5" dirty="0">
                <a:latin typeface="Garamond"/>
                <a:cs typeface="Garamond"/>
              </a:rPr>
              <a:t>advertising and public relations are </a:t>
            </a:r>
            <a:r>
              <a:rPr sz="1167" dirty="0">
                <a:latin typeface="Garamond"/>
                <a:cs typeface="Garamond"/>
              </a:rPr>
              <a:t>good for </a:t>
            </a:r>
            <a:r>
              <a:rPr sz="1167" spc="-5" dirty="0">
                <a:latin typeface="Garamond"/>
                <a:cs typeface="Garamond"/>
              </a:rPr>
              <a:t>producing high awareness, and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is useful in </a:t>
            </a:r>
            <a:r>
              <a:rPr sz="1167" spc="-5" dirty="0">
                <a:latin typeface="Garamond"/>
                <a:cs typeface="Garamond"/>
              </a:rPr>
              <a:t>promoting </a:t>
            </a:r>
            <a:r>
              <a:rPr sz="1167" dirty="0">
                <a:latin typeface="Garamond"/>
                <a:cs typeface="Garamond"/>
              </a:rPr>
              <a:t>early trial. Personal selling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get the trade to  carry the </a:t>
            </a:r>
            <a:r>
              <a:rPr sz="1167" spc="-5" dirty="0">
                <a:latin typeface="Garamond"/>
                <a:cs typeface="Garamond"/>
              </a:rPr>
              <a:t>product. In </a:t>
            </a:r>
            <a:r>
              <a:rPr sz="1167" dirty="0">
                <a:latin typeface="Garamond"/>
                <a:cs typeface="Garamond"/>
              </a:rPr>
              <a:t>the growth stage, </a:t>
            </a:r>
            <a:r>
              <a:rPr sz="1167" spc="-5" dirty="0">
                <a:latin typeface="Garamond"/>
                <a:cs typeface="Garamond"/>
              </a:rPr>
              <a:t>advertising and public relations </a:t>
            </a:r>
            <a:r>
              <a:rPr sz="1167" dirty="0">
                <a:latin typeface="Garamond"/>
                <a:cs typeface="Garamond"/>
              </a:rPr>
              <a:t>continue to </a:t>
            </a:r>
            <a:r>
              <a:rPr sz="1167" spc="-5" dirty="0">
                <a:latin typeface="Garamond"/>
                <a:cs typeface="Garamond"/>
              </a:rPr>
              <a:t>be powerful  influences, </a:t>
            </a:r>
            <a:r>
              <a:rPr sz="1167" dirty="0">
                <a:latin typeface="Garamond"/>
                <a:cs typeface="Garamond"/>
              </a:rPr>
              <a:t>whereas sales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reduced because </a:t>
            </a:r>
            <a:r>
              <a:rPr sz="1167" dirty="0">
                <a:latin typeface="Garamond"/>
                <a:cs typeface="Garamond"/>
              </a:rPr>
              <a:t>fewer </a:t>
            </a:r>
            <a:r>
              <a:rPr sz="1167" spc="-5" dirty="0">
                <a:latin typeface="Garamond"/>
                <a:cs typeface="Garamond"/>
              </a:rPr>
              <a:t>incentives are needed.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mature </a:t>
            </a:r>
            <a:r>
              <a:rPr sz="1167" dirty="0">
                <a:latin typeface="Garamond"/>
                <a:cs typeface="Garamond"/>
              </a:rPr>
              <a:t>stage, sales </a:t>
            </a:r>
            <a:r>
              <a:rPr sz="1167" spc="-5" dirty="0">
                <a:latin typeface="Garamond"/>
                <a:cs typeface="Garamond"/>
              </a:rPr>
              <a:t>promotion again becomes important relative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advertising. </a:t>
            </a:r>
            <a:r>
              <a:rPr sz="1167" dirty="0">
                <a:latin typeface="Garamond"/>
                <a:cs typeface="Garamond"/>
              </a:rPr>
              <a:t>Buyers know the  </a:t>
            </a:r>
            <a:r>
              <a:rPr sz="1167" spc="-5" dirty="0">
                <a:latin typeface="Garamond"/>
                <a:cs typeface="Garamond"/>
              </a:rPr>
              <a:t>brands, and advertising is needed only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remind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 </a:t>
            </a:r>
            <a:r>
              <a:rPr sz="1167" dirty="0">
                <a:latin typeface="Garamond"/>
                <a:cs typeface="Garamond"/>
              </a:rPr>
              <a:t>stage,  </a:t>
            </a:r>
            <a:r>
              <a:rPr sz="1167" spc="-5" dirty="0">
                <a:latin typeface="Garamond"/>
                <a:cs typeface="Garamond"/>
              </a:rPr>
              <a:t>advertising is </a:t>
            </a:r>
            <a:r>
              <a:rPr sz="1167" dirty="0">
                <a:latin typeface="Garamond"/>
                <a:cs typeface="Garamond"/>
              </a:rPr>
              <a:t>kept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reminder level, public relations is dropped, and salespeople </a:t>
            </a:r>
            <a:r>
              <a:rPr sz="1167" dirty="0">
                <a:latin typeface="Garamond"/>
                <a:cs typeface="Garamond"/>
              </a:rPr>
              <a:t>give the </a:t>
            </a:r>
            <a:r>
              <a:rPr sz="1167" spc="-5" dirty="0">
                <a:latin typeface="Garamond"/>
                <a:cs typeface="Garamond"/>
              </a:rPr>
              <a:t>product  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little </a:t>
            </a:r>
            <a:r>
              <a:rPr sz="1167" dirty="0">
                <a:latin typeface="Garamond"/>
                <a:cs typeface="Garamond"/>
              </a:rPr>
              <a:t>attention. </a:t>
            </a:r>
            <a:r>
              <a:rPr sz="1167" spc="-5" dirty="0">
                <a:latin typeface="Garamond"/>
                <a:cs typeface="Garamond"/>
              </a:rPr>
              <a:t>Sales promotion, however, </a:t>
            </a:r>
            <a:r>
              <a:rPr sz="1167" dirty="0">
                <a:latin typeface="Garamond"/>
                <a:cs typeface="Garamond"/>
              </a:rPr>
              <a:t>might continue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strong.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1568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4294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33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Advertising—the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paid media by </a:t>
            </a:r>
            <a:r>
              <a:rPr sz="1167" dirty="0">
                <a:latin typeface="Garamond"/>
                <a:cs typeface="Garamond"/>
              </a:rPr>
              <a:t>a seller to </a:t>
            </a:r>
            <a:r>
              <a:rPr sz="1167" spc="-5" dirty="0">
                <a:latin typeface="Garamond"/>
                <a:cs typeface="Garamond"/>
              </a:rPr>
              <a:t>inform, persuade, and remind about </a:t>
            </a:r>
            <a:r>
              <a:rPr sz="1167" dirty="0">
                <a:latin typeface="Garamond"/>
                <a:cs typeface="Garamond"/>
              </a:rPr>
              <a:t>its  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740322"/>
            <a:ext cx="2651566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or organization—is </a:t>
            </a:r>
            <a:r>
              <a:rPr sz="1167" dirty="0">
                <a:latin typeface="Garamond"/>
                <a:cs typeface="Garamond"/>
              </a:rPr>
              <a:t>a strong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tool. 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decision-making is a five-step 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consisting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decisions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budget,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message, </a:t>
            </a:r>
            <a:r>
              <a:rPr sz="1167" dirty="0">
                <a:latin typeface="Garamond"/>
                <a:cs typeface="Garamond"/>
              </a:rPr>
              <a:t>the  media, </a:t>
            </a:r>
            <a:r>
              <a:rPr sz="1167" spc="-5" dirty="0">
                <a:latin typeface="Garamond"/>
                <a:cs typeface="Garamond"/>
              </a:rPr>
              <a:t>and, </a:t>
            </a:r>
            <a:r>
              <a:rPr sz="1167" dirty="0">
                <a:latin typeface="Garamond"/>
                <a:cs typeface="Garamond"/>
              </a:rPr>
              <a:t>finally, the evaluation </a:t>
            </a:r>
            <a:r>
              <a:rPr sz="1167" spc="-5" dirty="0">
                <a:latin typeface="Garamond"/>
                <a:cs typeface="Garamond"/>
              </a:rPr>
              <a:t>of results.  Advertisers </a:t>
            </a:r>
            <a:r>
              <a:rPr sz="1167" dirty="0">
                <a:latin typeface="Garamond"/>
                <a:cs typeface="Garamond"/>
              </a:rPr>
              <a:t>should set clear </a:t>
            </a:r>
            <a:r>
              <a:rPr sz="1167" spc="-5" dirty="0">
                <a:latin typeface="Garamond"/>
                <a:cs typeface="Garamond"/>
              </a:rPr>
              <a:t>objectives as </a:t>
            </a:r>
            <a:r>
              <a:rPr sz="1167" dirty="0">
                <a:latin typeface="Garamond"/>
                <a:cs typeface="Garamond"/>
              </a:rPr>
              <a:t>to  whether   the   </a:t>
            </a:r>
            <a:r>
              <a:rPr sz="1167" spc="-5" dirty="0">
                <a:latin typeface="Garamond"/>
                <a:cs typeface="Garamond"/>
              </a:rPr>
              <a:t>advertising   is   </a:t>
            </a:r>
            <a:r>
              <a:rPr sz="1167" dirty="0">
                <a:latin typeface="Garamond"/>
                <a:cs typeface="Garamond"/>
              </a:rPr>
              <a:t>supposed   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892319"/>
            <a:ext cx="26503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08888" algn="l"/>
              </a:tabLst>
            </a:pPr>
            <a:r>
              <a:rPr sz="1167" dirty="0">
                <a:latin typeface="Garamond"/>
                <a:cs typeface="Garamond"/>
              </a:rPr>
              <a:t>inform, 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persuade</a:t>
            </a:r>
            <a:r>
              <a:rPr sz="1167" dirty="0">
                <a:latin typeface="Garamond"/>
                <a:cs typeface="Garamond"/>
              </a:rPr>
              <a:t>, 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 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remin</a:t>
            </a:r>
            <a:r>
              <a:rPr sz="1167" dirty="0">
                <a:latin typeface="Garamond"/>
                <a:cs typeface="Garamond"/>
              </a:rPr>
              <a:t>d 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</a:t>
            </a:r>
            <a:r>
              <a:rPr sz="1167" dirty="0">
                <a:latin typeface="Garamond"/>
                <a:cs typeface="Garamond"/>
              </a:rPr>
              <a:t>.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073822"/>
            <a:ext cx="265156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advertising budget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based on </a:t>
            </a:r>
            <a:r>
              <a:rPr sz="1167" dirty="0">
                <a:latin typeface="Garamond"/>
                <a:cs typeface="Garamond"/>
              </a:rPr>
              <a:t>what is  </a:t>
            </a:r>
            <a:r>
              <a:rPr sz="1167" spc="-5" dirty="0">
                <a:latin typeface="Garamond"/>
                <a:cs typeface="Garamond"/>
              </a:rPr>
              <a:t>affordable,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percentage of </a:t>
            </a:r>
            <a:r>
              <a:rPr sz="1167" dirty="0">
                <a:latin typeface="Garamond"/>
                <a:cs typeface="Garamond"/>
              </a:rPr>
              <a:t>sales,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competitors' spending, </a:t>
            </a:r>
            <a:r>
              <a:rPr sz="1167" spc="-5" dirty="0">
                <a:latin typeface="Garamond"/>
                <a:cs typeface="Garamond"/>
              </a:rPr>
              <a:t>or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objectives  and </a:t>
            </a:r>
            <a:r>
              <a:rPr sz="1167" dirty="0">
                <a:latin typeface="Garamond"/>
                <a:cs typeface="Garamond"/>
              </a:rPr>
              <a:t>tasks. The message decision calls for  designing   messages,   evaluating   them,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3892445"/>
            <a:ext cx="5715529" cy="289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executing   them   effectively.      The  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media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decision </a:t>
            </a:r>
            <a:r>
              <a:rPr sz="1167" dirty="0">
                <a:latin typeface="Garamond"/>
                <a:cs typeface="Garamond"/>
              </a:rPr>
              <a:t>calls for </a:t>
            </a:r>
            <a:r>
              <a:rPr sz="1167" spc="-5" dirty="0">
                <a:latin typeface="Garamond"/>
                <a:cs typeface="Garamond"/>
              </a:rPr>
              <a:t>defining reach, </a:t>
            </a:r>
            <a:r>
              <a:rPr sz="1167" dirty="0">
                <a:latin typeface="Garamond"/>
                <a:cs typeface="Garamond"/>
              </a:rPr>
              <a:t>frequency,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impact goals; choosing major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types;  selecting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vehicles;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scheduling the </a:t>
            </a:r>
            <a:r>
              <a:rPr sz="1167" spc="-5" dirty="0">
                <a:latin typeface="Garamond"/>
                <a:cs typeface="Garamond"/>
              </a:rPr>
              <a:t>media. Message and media decisions must be </a:t>
            </a:r>
            <a:r>
              <a:rPr sz="1167" dirty="0">
                <a:latin typeface="Garamond"/>
                <a:cs typeface="Garamond"/>
              </a:rPr>
              <a:t>closely  coordinated for </a:t>
            </a:r>
            <a:r>
              <a:rPr sz="1167" spc="-5" dirty="0">
                <a:latin typeface="Garamond"/>
                <a:cs typeface="Garamond"/>
              </a:rPr>
              <a:t>maximum </a:t>
            </a:r>
            <a:r>
              <a:rPr sz="1167" dirty="0">
                <a:latin typeface="Garamond"/>
                <a:cs typeface="Garamond"/>
              </a:rPr>
              <a:t>campaign effectiveness. Finally, evaluation calls for evaluating the  </a:t>
            </a:r>
            <a:r>
              <a:rPr sz="1167" spc="-5" dirty="0">
                <a:latin typeface="Garamond"/>
                <a:cs typeface="Garamond"/>
              </a:rPr>
              <a:t>communication and </a:t>
            </a:r>
            <a:r>
              <a:rPr sz="1167" dirty="0">
                <a:latin typeface="Garamond"/>
                <a:cs typeface="Garamond"/>
              </a:rPr>
              <a:t>sales effect </a:t>
            </a:r>
            <a:r>
              <a:rPr sz="1167" spc="-5" dirty="0">
                <a:latin typeface="Garamond"/>
                <a:cs typeface="Garamond"/>
              </a:rPr>
              <a:t>of advertising before, </a:t>
            </a:r>
            <a:r>
              <a:rPr sz="1167" dirty="0">
                <a:latin typeface="Garamond"/>
                <a:cs typeface="Garamond"/>
              </a:rPr>
              <a:t>during, </a:t>
            </a:r>
            <a:r>
              <a:rPr sz="1167" spc="-5" dirty="0">
                <a:latin typeface="Garamond"/>
                <a:cs typeface="Garamond"/>
              </a:rPr>
              <a:t>and after </a:t>
            </a:r>
            <a:r>
              <a:rPr sz="1167" dirty="0">
                <a:latin typeface="Garamond"/>
                <a:cs typeface="Garamond"/>
              </a:rPr>
              <a:t>the advertising is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placed.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/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Any 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non-personal presentation and promotion of ideas, </a:t>
            </a:r>
            <a:r>
              <a:rPr sz="1167" dirty="0">
                <a:latin typeface="Garamond"/>
                <a:cs typeface="Garamond"/>
              </a:rPr>
              <a:t>goods,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by an  </a:t>
            </a:r>
            <a:r>
              <a:rPr sz="1167" dirty="0">
                <a:latin typeface="Garamond"/>
                <a:cs typeface="Garamond"/>
              </a:rPr>
              <a:t>identified sponsor is termed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advertising.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Five M’s </a:t>
            </a:r>
            <a:r>
              <a:rPr sz="1167" b="1" spc="-5" dirty="0">
                <a:latin typeface="Garamond"/>
                <a:cs typeface="Garamond"/>
              </a:rPr>
              <a:t>of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The five </a:t>
            </a:r>
            <a:r>
              <a:rPr sz="1167" spc="-5" dirty="0">
                <a:latin typeface="Garamond"/>
                <a:cs typeface="Garamond"/>
              </a:rPr>
              <a:t>M’s are basically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different important </a:t>
            </a:r>
            <a:r>
              <a:rPr sz="1167" dirty="0">
                <a:latin typeface="Garamond"/>
                <a:cs typeface="Garamond"/>
              </a:rPr>
              <a:t>decisions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taken while </a:t>
            </a:r>
            <a:r>
              <a:rPr sz="1167" spc="-5" dirty="0">
                <a:latin typeface="Garamond"/>
                <a:cs typeface="Garamond"/>
              </a:rPr>
              <a:t>designing 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6740949"/>
            <a:ext cx="2205214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campaign. The five </a:t>
            </a:r>
            <a:r>
              <a:rPr sz="1167" spc="-5" dirty="0">
                <a:latin typeface="Garamond"/>
                <a:cs typeface="Garamond"/>
              </a:rPr>
              <a:t>M’s of  advertising are </a:t>
            </a:r>
            <a:r>
              <a:rPr sz="1167" dirty="0">
                <a:latin typeface="Garamond"/>
                <a:cs typeface="Garamond"/>
              </a:rPr>
              <a:t>(1) </a:t>
            </a:r>
            <a:r>
              <a:rPr sz="1167" spc="-5" dirty="0">
                <a:latin typeface="Garamond"/>
                <a:cs typeface="Garamond"/>
              </a:rPr>
              <a:t>Mission </a:t>
            </a:r>
            <a:r>
              <a:rPr sz="1167" dirty="0">
                <a:latin typeface="Garamond"/>
                <a:cs typeface="Garamond"/>
              </a:rPr>
              <a:t>(that is the  </a:t>
            </a:r>
            <a:r>
              <a:rPr sz="1167" spc="-5" dirty="0">
                <a:latin typeface="Garamond"/>
                <a:cs typeface="Garamond"/>
              </a:rPr>
              <a:t>basic objective or </a:t>
            </a:r>
            <a:r>
              <a:rPr sz="1167" dirty="0">
                <a:latin typeface="Garamond"/>
                <a:cs typeface="Garamond"/>
              </a:rPr>
              <a:t>goal that </a:t>
            </a:r>
            <a:r>
              <a:rPr sz="1167" spc="-5" dirty="0">
                <a:latin typeface="Garamond"/>
                <a:cs typeface="Garamond"/>
              </a:rPr>
              <a:t>any  </a:t>
            </a:r>
            <a:r>
              <a:rPr sz="1167" dirty="0">
                <a:latin typeface="Garamond"/>
                <a:cs typeface="Garamond"/>
              </a:rPr>
              <a:t>company wants to </a:t>
            </a:r>
            <a:r>
              <a:rPr sz="1167" spc="-5" dirty="0">
                <a:latin typeface="Garamond"/>
                <a:cs typeface="Garamond"/>
              </a:rPr>
              <a:t>attain by its  advertising </a:t>
            </a:r>
            <a:r>
              <a:rPr sz="1167" dirty="0">
                <a:latin typeface="Garamond"/>
                <a:cs typeface="Garamond"/>
              </a:rPr>
              <a:t>campaign), (2) </a:t>
            </a:r>
            <a:r>
              <a:rPr sz="1167" spc="-5" dirty="0">
                <a:latin typeface="Garamond"/>
                <a:cs typeface="Garamond"/>
              </a:rPr>
              <a:t>Money  </a:t>
            </a:r>
            <a:r>
              <a:rPr sz="1167" dirty="0">
                <a:latin typeface="Garamond"/>
                <a:cs typeface="Garamond"/>
              </a:rPr>
              <a:t>(how </a:t>
            </a:r>
            <a:r>
              <a:rPr sz="1167" spc="-5" dirty="0">
                <a:latin typeface="Garamond"/>
                <a:cs typeface="Garamond"/>
              </a:rPr>
              <a:t>much money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spent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objective of advertising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 </a:t>
            </a:r>
            <a:r>
              <a:rPr sz="1167" dirty="0">
                <a:latin typeface="Garamond"/>
                <a:cs typeface="Garamond"/>
              </a:rPr>
              <a:t>factors that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 while </a:t>
            </a:r>
            <a:r>
              <a:rPr sz="1167" spc="-5" dirty="0">
                <a:latin typeface="Garamond"/>
                <a:cs typeface="Garamond"/>
              </a:rPr>
              <a:t>deciding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budget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advertising) </a:t>
            </a:r>
            <a:r>
              <a:rPr sz="1167" dirty="0">
                <a:latin typeface="Garamond"/>
                <a:cs typeface="Garamond"/>
              </a:rPr>
              <a:t>(3)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(what  specific  </a:t>
            </a:r>
            <a:r>
              <a:rPr sz="1167" spc="-5" dirty="0">
                <a:latin typeface="Garamond"/>
                <a:cs typeface="Garamond"/>
              </a:rPr>
              <a:t>information  company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8726381"/>
            <a:ext cx="22027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2383" algn="l"/>
                <a:tab pos="1369276" algn="l"/>
                <a:tab pos="2058852" algn="l"/>
              </a:tabLst>
            </a:pPr>
            <a:r>
              <a:rPr sz="1167" dirty="0">
                <a:latin typeface="Garamond"/>
                <a:cs typeface="Garamond"/>
              </a:rPr>
              <a:t>to	communicate	through	</a:t>
            </a: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8893069"/>
            <a:ext cx="22045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02551" algn="l"/>
                <a:tab pos="1216174" algn="l"/>
                <a:tab pos="1737832" algn="l"/>
                <a:tab pos="2010699" algn="l"/>
              </a:tabLst>
            </a:pP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dirty="0">
                <a:latin typeface="Garamond"/>
                <a:cs typeface="Garamond"/>
              </a:rPr>
              <a:t>,	what	should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e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9074573"/>
            <a:ext cx="571614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contents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etc) (4) </a:t>
            </a:r>
            <a:r>
              <a:rPr sz="1167" spc="-5" dirty="0">
                <a:latin typeface="Garamond"/>
                <a:cs typeface="Garamond"/>
              </a:rPr>
              <a:t>Media (communication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people requires some  media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print </a:t>
            </a:r>
            <a:r>
              <a:rPr sz="1167" dirty="0">
                <a:latin typeface="Garamond"/>
                <a:cs typeface="Garamond"/>
              </a:rPr>
              <a:t>electronic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selection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decisions like </a:t>
            </a:r>
            <a:r>
              <a:rPr sz="1167" dirty="0">
                <a:latin typeface="Garamond"/>
                <a:cs typeface="Garamond"/>
              </a:rPr>
              <a:t>selection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of  media, </a:t>
            </a:r>
            <a:r>
              <a:rPr sz="1167" dirty="0">
                <a:latin typeface="Garamond"/>
                <a:cs typeface="Garamond"/>
              </a:rPr>
              <a:t>scheduling </a:t>
            </a:r>
            <a:r>
              <a:rPr sz="1167" spc="-5" dirty="0">
                <a:latin typeface="Garamond"/>
                <a:cs typeface="Garamond"/>
              </a:rPr>
              <a:t>of media </a:t>
            </a:r>
            <a:r>
              <a:rPr sz="1167" dirty="0">
                <a:latin typeface="Garamond"/>
                <a:cs typeface="Garamond"/>
              </a:rPr>
              <a:t>etc) 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M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(5) </a:t>
            </a:r>
            <a:r>
              <a:rPr sz="1167" spc="-10" dirty="0">
                <a:latin typeface="Garamond"/>
                <a:cs typeface="Garamond"/>
              </a:rPr>
              <a:t>Measurement </a:t>
            </a:r>
            <a:r>
              <a:rPr sz="1167" dirty="0">
                <a:latin typeface="Garamond"/>
                <a:cs typeface="Garamond"/>
              </a:rPr>
              <a:t>(it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something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evaluation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4574" y="5009621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4574" y="532077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452284" y="6823922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452284" y="6833553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452284" y="6843183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452284" y="6853554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52284" y="6863556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452284" y="6873187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452284" y="6882817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452284" y="6892819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452284" y="6903190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452284" y="6912822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452284" y="6922452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452284" y="6932824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52284" y="6942454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452284" y="6952086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452284" y="6962457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452284" y="6972459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452284" y="6982090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452284" y="6991720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452284" y="7001722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452284" y="7012093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452284" y="7021724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117825" y="703135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452284" y="7031355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117825" y="704172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452284" y="7041727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6117825" y="705172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452284" y="7051728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117825" y="706135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452284" y="7061358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6117825" y="707135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452284" y="7071359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6117825" y="708136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452284" y="7081360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6117825" y="709099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452284" y="7090992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6117825" y="710062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452284" y="7100622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6117825" y="711062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452284" y="7110623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6117825" y="712099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452284" y="7120996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6117825" y="713062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452284" y="7130627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6117825" y="714025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452284" y="7140258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6117825" y="715062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452284" y="7150629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6117825" y="716063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452284" y="7160630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6117825" y="717026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452284" y="7170261"/>
            <a:ext cx="1539081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96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6117825" y="718026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881350" y="718026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452284" y="718026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6117825" y="719026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881350" y="719026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452284" y="719026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6117825" y="719989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881350" y="719989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452284" y="719989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6117825" y="7209524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881350" y="720952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452284" y="720952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6117825" y="721952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881350" y="721952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452284" y="721952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6117825" y="722989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881350" y="722989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452284" y="722989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6117825" y="723952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881350" y="723952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452284" y="723952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6117825" y="724916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881350" y="724916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452284" y="724916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6117825" y="725953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881350" y="725953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452284" y="725953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6117825" y="726953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881350" y="726953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452284" y="726953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6117825" y="7279164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881350" y="727916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452284" y="727916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6117825" y="728916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4881350" y="728916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452284" y="728916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6117825" y="729916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881350" y="729916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452284" y="729916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6117825" y="730879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881350" y="730879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452284" y="730879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6117825" y="731842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881350" y="731842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452284" y="731842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6117825" y="732842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881350" y="732842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452284" y="732842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6117825" y="733880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881350" y="733880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452284" y="733880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6117825" y="734843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881350" y="734843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452284" y="734843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6117825" y="735806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4881350" y="735806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452284" y="735806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6117825" y="736843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881350" y="736843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452284" y="736843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6117825" y="7378434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881350" y="737843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452284" y="737843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6117825" y="738806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881350" y="738806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452284" y="738806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6117825" y="739769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881350" y="739769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452284" y="739769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6117825" y="740769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881350" y="740769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452284" y="740769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6117825" y="741807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881350" y="741807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452284" y="741807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6117825" y="742770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881350" y="742770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452284" y="742770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6117825" y="743733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881350" y="743733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452284" y="743733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6117825" y="744770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4881350" y="744770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452284" y="744770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6117825" y="7457334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881350" y="745733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452284" y="745733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6117825" y="746696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881350" y="746696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452284" y="746696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6117825" y="747733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881350" y="747733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452284" y="747733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6117825" y="748733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4881350" y="748733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452284" y="748733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6117825" y="749696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881350" y="749696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452284" y="749696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6117825" y="750659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4881350" y="750659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452284" y="750659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6117825" y="751660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881350" y="751660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452284" y="751660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6117825" y="752697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4881350" y="752697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452284" y="752697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6117825" y="753660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881350" y="753660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452284" y="753660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6117825" y="7546234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4881350" y="754623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452284" y="754623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6117825" y="7556606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4881350" y="755660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452284" y="755660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6117825" y="756623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4881350" y="756623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452284" y="756623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6117825" y="7575868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881350" y="757586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452284" y="757586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6117825" y="758623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4881350" y="758623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452284" y="758623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6117825" y="7596240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881350" y="759624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452284" y="759624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6117825" y="7605871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881350" y="760587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452284" y="760587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6117825" y="761550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4881350" y="761550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452284" y="761550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6117825" y="7625502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881350" y="762550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452284" y="762550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6117825" y="763587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881350" y="763587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452284" y="763587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6117825" y="7645505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4881350" y="764550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056827" y="764550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6117825" y="765513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881350" y="765513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056827" y="765513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6117824" y="7665507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4881350" y="766550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056827" y="766550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6117824" y="7675139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881350" y="767513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056827" y="767513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6117824" y="7684769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4881350" y="768476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056827" y="768476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6117824" y="7695142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881350" y="769514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4056827" y="769514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6117824" y="7705143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4881350" y="770514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056827" y="770514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6117824" y="7714774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881350" y="771477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4056827" y="771477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6117824" y="7724405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4881350" y="772440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056827" y="772440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6117824" y="7734406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881350" y="773440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4056827" y="773440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6117824" y="7744778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4881350" y="774477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4056827" y="774477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6117824" y="7754408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881350" y="775440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056827" y="775440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6117824" y="7764039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4881350" y="776403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4056827" y="776403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6117824" y="7774410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881350" y="777441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4056827" y="777441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6117824" y="7784411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881350" y="778441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056827" y="778441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6117824" y="7794043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881350" y="779404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056827" y="779404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6117824" y="7804044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881350" y="780404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056827" y="780404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6117824" y="7814045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881350" y="781404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056827" y="781404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6117824" y="7823675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881350" y="782367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056827" y="782367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6117824" y="7833307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881350" y="783330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4056827" y="783330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6117824" y="7843308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881350" y="784330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056827" y="784330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6117824" y="7853680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881350" y="785368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056827" y="785368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6117824" y="7863311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881350" y="786331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056827" y="786331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6117824" y="7872942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881350" y="787294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056827" y="787294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6117824" y="7883313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881350" y="788331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4056827" y="788331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6117824" y="7893315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4881350" y="789331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056827" y="789331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6117824" y="7902945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881350" y="790294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056827" y="790294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6117824" y="7912947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881350" y="791294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056827" y="791294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6117824" y="7922948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881350" y="792294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056827" y="792294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6117824" y="7932578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881350" y="793257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056827" y="793257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6117824" y="7942210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3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881350" y="794221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056827" y="794221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881350" y="7952211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056827" y="795221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881350" y="7962582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056827" y="796258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881350" y="7972213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056827" y="797221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881350" y="7981844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056827" y="798184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4881350" y="7992216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056827" y="799221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881350" y="8002217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4056827" y="800221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4881350" y="8011848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056827" y="801184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4881350" y="8021849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4056827" y="802184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4881350" y="8031850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056827" y="803185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4881350" y="8041481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4056827" y="804148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4881350" y="8051112"/>
            <a:ext cx="1290902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43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4056827" y="805111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6090421" y="806111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4881350" y="806111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056827" y="806111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6090421" y="807148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881350" y="807148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4056827" y="807148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6090421" y="808111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4881350" y="808111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4056827" y="808111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6090421" y="809074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881350" y="809074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4056827" y="809074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6090421" y="810111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4881350" y="810111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4056827" y="810111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6090421" y="811112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4881350" y="81111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4056827" y="81111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6090421" y="8120749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4881350" y="812074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056827" y="812074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6090421" y="8130381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4881350" y="813038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056827" y="813038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6090421" y="814038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4881350" y="814038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4056827" y="814038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6090421" y="815075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4881350" y="81507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4056827" y="81507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6090421" y="8160385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4881350" y="816038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4056827" y="816038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6090421" y="8170015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4881350" y="817001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056827" y="817001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6090421" y="818038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4881350" y="81803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4056827" y="81803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6090421" y="819001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881350" y="819001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4056827" y="819001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6090421" y="819964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4881350" y="819964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4056827" y="819964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6090421" y="8210021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4881350" y="821002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4056827" y="821002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6090421" y="8220022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4881350" y="822002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056827" y="822002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6090421" y="8229652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4881350" y="822965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4056827" y="822965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6090421" y="823928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6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881350" y="823928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6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4056827" y="823928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6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6090421" y="8249285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4881350" y="824928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4056827" y="824928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6090421" y="825965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4881350" y="825965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4056827" y="825965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6090421" y="826928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4881350" y="82692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4056827" y="82692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6090421" y="8278917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4881350" y="827891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4056827" y="827891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6090421" y="828929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4881350" y="82892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4056827" y="82892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6090421" y="829892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4881350" y="82989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4056827" y="82989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6090421" y="8308552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4881350" y="830855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4056827" y="830855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6090421" y="831892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881350" y="831892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056827" y="831892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6090421" y="8328925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4881350" y="832892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4056827" y="832892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6090421" y="833855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4881350" y="83385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4056827" y="83385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6090421" y="834818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4881350" y="834818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4056827" y="834818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6090421" y="835818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881350" y="83581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056827" y="835818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6090421" y="836855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8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4881350" y="836855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056827" y="836855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8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6090421" y="837819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4881350" y="83781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4056827" y="83781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6090421" y="838782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881350" y="83878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4056827" y="838782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6090421" y="839819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881350" y="839819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056827" y="839819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6090421" y="840782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4881350" y="840782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4056827" y="840782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6090421" y="841745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4881350" y="84174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4056827" y="841745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6090421" y="842782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4881350" y="842782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4056827" y="842782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6090421" y="8437827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881350" y="843782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056827" y="843782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51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6090421" y="8447458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4881350" y="844745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3452284" y="844745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6090421" y="8457089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4881350" y="845708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3452284" y="845708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6090421" y="846709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881350" y="84670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3452284" y="846709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6090421" y="8477461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4881350" y="847746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3452284" y="847746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6090421" y="848709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4881350" y="848709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3452284" y="848709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6090421" y="8496722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4881350" y="849672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3452284" y="849672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6090421" y="8507095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4881350" y="850709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3452284" y="850709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6090421" y="851709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4881350" y="851709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3452284" y="851709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6090421" y="852672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4881350" y="852672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3452284" y="852672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6090421" y="8536727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4881350" y="853672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3452284" y="853672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6090421" y="854673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4881350" y="854673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3452284" y="854673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6090421" y="855636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4881350" y="855636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3452284" y="855636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6090421" y="8565990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9906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4881350" y="856599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6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3452284" y="856599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6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6090421" y="8575993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4881350" y="857599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3452284" y="857599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6090421" y="8586364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6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4881350" y="858636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3452284" y="858636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6090422" y="859599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4881350" y="859599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3452284" y="859599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6090422" y="8605626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4881350" y="8605626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3452284" y="8605626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6090422" y="8615998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4881350" y="861599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3452284" y="861599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6090422" y="8625999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4881350" y="862599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3452284" y="862599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6090422" y="8635629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4881350" y="863562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3452284" y="863562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6090422" y="8645630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4881350" y="864563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3452284" y="864563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6090422" y="8655631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4881350" y="865563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3452284" y="865563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6090422" y="8665263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4881350" y="866526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3452284" y="866526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6090422" y="8674893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4881350" y="867489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3452284" y="867489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6090422" y="8684894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4881350" y="868489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3452284" y="868489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6090422" y="8695267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4881350" y="869526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3452284" y="869526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6090422" y="8704898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4881350" y="870489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3452284" y="870489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6090422" y="8714528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4881350" y="871452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3452284" y="871452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6090422" y="8724900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4881350" y="872490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3452284" y="872490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6090422" y="8734901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4881350" y="873490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3452284" y="873490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6090422" y="8744532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4881350" y="874453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3452284" y="874453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6090422" y="8754533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4881350" y="875453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3452284" y="875453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6090422" y="8764534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4881350" y="876453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3452284" y="876453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6090422" y="877416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4881350" y="877416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3452284" y="877416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6090422" y="878379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4881350" y="878379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3452284" y="878379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6090422" y="8793797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4881350" y="879379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3452284" y="879379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6090422" y="8804169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4881350" y="880416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3452284" y="880416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6090422" y="8813799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4881350" y="881379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3452284" y="881379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6090422" y="8823431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4881350" y="882343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3452284" y="882343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6090422" y="8833802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4881350" y="883380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3452284" y="883380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6090422" y="8843804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4881350" y="884380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3452284" y="884380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6090422" y="885343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4881350" y="885343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3452284" y="885343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6090422" y="886306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4881350" y="886306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3452284" y="886306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6090422" y="8873067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4881350" y="887306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3452284" y="887306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6090422" y="8883438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4881350" y="888343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3452284" y="888343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6090422" y="8893069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4881350" y="8893069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3452284" y="8893069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6090422" y="8902700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4881350" y="8902700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3452284" y="8902700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6090422" y="8913072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4881350" y="891307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3452284" y="891307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6090422" y="8922702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4881350" y="892270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3452284" y="892270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6090422" y="8932333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4881350" y="8932333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3452284" y="8932333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6090422" y="8942704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4881350" y="8942704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3452284" y="8942704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6090422" y="8952705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4881350" y="8952705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3452284" y="8952705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6090422" y="8962337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4881350" y="896233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3452284" y="896233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6090422" y="8971967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4881350" y="8971967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3452284" y="8971967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6090422" y="8981968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4881350" y="8981968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3452284" y="8981968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6090422" y="8992341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4881350" y="8992341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3452284" y="8992341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6090422" y="9001972"/>
            <a:ext cx="658724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386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4881350" y="9001972"/>
            <a:ext cx="10989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98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3452284" y="9001972"/>
            <a:ext cx="714287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3452284" y="9011603"/>
            <a:ext cx="3296708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3452299" y="7626986"/>
            <a:ext cx="605014" cy="826029"/>
          </a:xfrm>
          <a:custGeom>
            <a:avLst/>
            <a:gdLst/>
            <a:ahLst/>
            <a:cxnLst/>
            <a:rect l="l" t="t" r="r" b="b"/>
            <a:pathLst>
              <a:path w="622300" h="849629">
                <a:moveTo>
                  <a:pt x="621800" y="0"/>
                </a:moveTo>
                <a:lnTo>
                  <a:pt x="0" y="0"/>
                </a:lnTo>
                <a:lnTo>
                  <a:pt x="0" y="849635"/>
                </a:lnTo>
                <a:lnTo>
                  <a:pt x="621800" y="849635"/>
                </a:lnTo>
                <a:lnTo>
                  <a:pt x="6218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3452299" y="7626986"/>
            <a:ext cx="605014" cy="826029"/>
          </a:xfrm>
          <a:custGeom>
            <a:avLst/>
            <a:gdLst/>
            <a:ahLst/>
            <a:cxnLst/>
            <a:rect l="l" t="t" r="r" b="b"/>
            <a:pathLst>
              <a:path w="622300" h="849629">
                <a:moveTo>
                  <a:pt x="621800" y="0"/>
                </a:moveTo>
                <a:lnTo>
                  <a:pt x="0" y="0"/>
                </a:lnTo>
                <a:lnTo>
                  <a:pt x="0" y="849635"/>
                </a:lnTo>
                <a:lnTo>
                  <a:pt x="621800" y="849635"/>
                </a:lnTo>
                <a:lnTo>
                  <a:pt x="621800" y="0"/>
                </a:lnTo>
                <a:close/>
              </a:path>
            </a:pathLst>
          </a:custGeom>
          <a:ln w="451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 txBox="1"/>
          <p:nvPr/>
        </p:nvSpPr>
        <p:spPr>
          <a:xfrm>
            <a:off x="3475496" y="7620317"/>
            <a:ext cx="49388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22" dirty="0">
                <a:latin typeface="Arial"/>
                <a:cs typeface="Arial"/>
              </a:rPr>
              <a:t>M</a:t>
            </a:r>
            <a:r>
              <a:rPr sz="875" b="1" spc="34" dirty="0">
                <a:latin typeface="Arial"/>
                <a:cs typeface="Arial"/>
              </a:rPr>
              <a:t>i</a:t>
            </a:r>
            <a:r>
              <a:rPr sz="875" b="1" spc="63" dirty="0">
                <a:latin typeface="Arial"/>
                <a:cs typeface="Arial"/>
              </a:rPr>
              <a:t>s</a:t>
            </a:r>
            <a:r>
              <a:rPr sz="875" b="1" spc="68" dirty="0">
                <a:latin typeface="Arial"/>
                <a:cs typeface="Arial"/>
              </a:rPr>
              <a:t>s</a:t>
            </a:r>
            <a:r>
              <a:rPr sz="875" b="1" spc="34" dirty="0">
                <a:latin typeface="Arial"/>
                <a:cs typeface="Arial"/>
              </a:rPr>
              <a:t>i</a:t>
            </a:r>
            <a:r>
              <a:rPr sz="875" b="1" spc="73" dirty="0">
                <a:latin typeface="Arial"/>
                <a:cs typeface="Arial"/>
              </a:rPr>
              <a:t>o</a:t>
            </a:r>
            <a:r>
              <a:rPr sz="875" b="1" spc="10" dirty="0">
                <a:latin typeface="Arial"/>
                <a:cs typeface="Arial"/>
              </a:rPr>
              <a:t>n</a:t>
            </a:r>
            <a:endParaRPr sz="875">
              <a:latin typeface="Arial"/>
              <a:cs typeface="Arial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3475496" y="7848306"/>
            <a:ext cx="563651" cy="565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99402">
              <a:lnSpc>
                <a:spcPct val="78700"/>
              </a:lnSpc>
            </a:pPr>
            <a:r>
              <a:rPr sz="778" b="1" spc="29" dirty="0">
                <a:latin typeface="Arial"/>
                <a:cs typeface="Arial"/>
              </a:rPr>
              <a:t>Sales  </a:t>
            </a:r>
            <a:r>
              <a:rPr sz="778" b="1" spc="34" dirty="0">
                <a:latin typeface="Arial"/>
                <a:cs typeface="Arial"/>
              </a:rPr>
              <a:t>goals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632">
              <a:latin typeface="Times New Roman"/>
              <a:cs typeface="Times New Roman"/>
            </a:endParaRPr>
          </a:p>
          <a:p>
            <a:pPr marL="12347" marR="199402">
              <a:lnSpc>
                <a:spcPct val="79400"/>
              </a:lnSpc>
            </a:pPr>
            <a:r>
              <a:rPr sz="778" b="1" spc="44" dirty="0">
                <a:latin typeface="Arial"/>
                <a:cs typeface="Arial"/>
              </a:rPr>
              <a:t>A</a:t>
            </a:r>
            <a:r>
              <a:rPr sz="778" b="1" spc="53" dirty="0">
                <a:latin typeface="Arial"/>
                <a:cs typeface="Arial"/>
              </a:rPr>
              <a:t>d</a:t>
            </a:r>
            <a:r>
              <a:rPr sz="778" b="1" spc="44" dirty="0">
                <a:latin typeface="Arial"/>
                <a:cs typeface="Arial"/>
              </a:rPr>
              <a:t>v</a:t>
            </a:r>
            <a:r>
              <a:rPr sz="778" b="1" spc="49" dirty="0">
                <a:latin typeface="Arial"/>
                <a:cs typeface="Arial"/>
              </a:rPr>
              <a:t>e</a:t>
            </a:r>
            <a:r>
              <a:rPr sz="778" b="1" spc="24" dirty="0">
                <a:latin typeface="Arial"/>
                <a:cs typeface="Arial"/>
              </a:rPr>
              <a:t>r</a:t>
            </a:r>
            <a:r>
              <a:rPr sz="778" b="1" spc="-5" dirty="0">
                <a:latin typeface="Arial"/>
                <a:cs typeface="Arial"/>
              </a:rPr>
              <a:t>-  </a:t>
            </a:r>
            <a:r>
              <a:rPr sz="778" b="1" spc="24" dirty="0">
                <a:latin typeface="Arial"/>
                <a:cs typeface="Arial"/>
              </a:rPr>
              <a:t>tising</a:t>
            </a:r>
            <a:endParaRPr sz="778">
              <a:latin typeface="Arial"/>
              <a:cs typeface="Arial"/>
            </a:endParaRPr>
          </a:p>
          <a:p>
            <a:pPr marL="12347">
              <a:lnSpc>
                <a:spcPts val="734"/>
              </a:lnSpc>
            </a:pPr>
            <a:r>
              <a:rPr sz="778" b="1" spc="39" dirty="0">
                <a:latin typeface="Arial"/>
                <a:cs typeface="Arial"/>
              </a:rPr>
              <a:t>objectives</a:t>
            </a:r>
            <a:endParaRPr sz="778">
              <a:latin typeface="Arial"/>
              <a:cs typeface="Arial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4991016" y="7014312"/>
            <a:ext cx="1127301" cy="950736"/>
          </a:xfrm>
          <a:custGeom>
            <a:avLst/>
            <a:gdLst/>
            <a:ahLst/>
            <a:cxnLst/>
            <a:rect l="l" t="t" r="r" b="b"/>
            <a:pathLst>
              <a:path w="1159510" h="977900">
                <a:moveTo>
                  <a:pt x="1159002" y="0"/>
                </a:moveTo>
                <a:lnTo>
                  <a:pt x="0" y="0"/>
                </a:lnTo>
                <a:lnTo>
                  <a:pt x="0" y="977644"/>
                </a:lnTo>
                <a:lnTo>
                  <a:pt x="1159002" y="977644"/>
                </a:lnTo>
                <a:lnTo>
                  <a:pt x="115900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4991016" y="7014312"/>
            <a:ext cx="1127301" cy="950736"/>
          </a:xfrm>
          <a:custGeom>
            <a:avLst/>
            <a:gdLst/>
            <a:ahLst/>
            <a:cxnLst/>
            <a:rect l="l" t="t" r="r" b="b"/>
            <a:pathLst>
              <a:path w="1159510" h="977900">
                <a:moveTo>
                  <a:pt x="1159002" y="0"/>
                </a:moveTo>
                <a:lnTo>
                  <a:pt x="0" y="0"/>
                </a:lnTo>
                <a:lnTo>
                  <a:pt x="0" y="977644"/>
                </a:lnTo>
                <a:lnTo>
                  <a:pt x="1159002" y="977644"/>
                </a:lnTo>
                <a:lnTo>
                  <a:pt x="1159002" y="0"/>
                </a:lnTo>
                <a:close/>
              </a:path>
            </a:pathLst>
          </a:custGeom>
          <a:ln w="439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 txBox="1"/>
          <p:nvPr/>
        </p:nvSpPr>
        <p:spPr>
          <a:xfrm>
            <a:off x="5014207" y="7002461"/>
            <a:ext cx="55932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17" dirty="0">
                <a:latin typeface="Arial"/>
                <a:cs typeface="Arial"/>
              </a:rPr>
              <a:t>M</a:t>
            </a:r>
            <a:r>
              <a:rPr sz="875" b="1" spc="68" dirty="0">
                <a:latin typeface="Arial"/>
                <a:cs typeface="Arial"/>
              </a:rPr>
              <a:t>essa</a:t>
            </a:r>
            <a:r>
              <a:rPr sz="875" b="1" spc="73" dirty="0">
                <a:latin typeface="Arial"/>
                <a:cs typeface="Arial"/>
              </a:rPr>
              <a:t>g</a:t>
            </a:r>
            <a:r>
              <a:rPr sz="875" b="1" spc="10" dirty="0">
                <a:latin typeface="Arial"/>
                <a:cs typeface="Arial"/>
              </a:rPr>
              <a:t>e</a:t>
            </a:r>
            <a:endParaRPr sz="875">
              <a:latin typeface="Arial"/>
              <a:cs typeface="Arial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5014207" y="7182238"/>
            <a:ext cx="1082234" cy="532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39" dirty="0">
                <a:latin typeface="Arial"/>
                <a:cs typeface="Arial"/>
              </a:rPr>
              <a:t>Message</a:t>
            </a:r>
            <a:r>
              <a:rPr sz="778" b="1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generation</a:t>
            </a:r>
            <a:endParaRPr sz="778">
              <a:latin typeface="Arial"/>
              <a:cs typeface="Arial"/>
            </a:endParaRPr>
          </a:p>
          <a:p>
            <a:pPr marL="12347" marR="30867">
              <a:lnSpc>
                <a:spcPct val="69400"/>
              </a:lnSpc>
              <a:spcBef>
                <a:spcPts val="642"/>
              </a:spcBef>
            </a:pPr>
            <a:r>
              <a:rPr sz="778" b="1" spc="39" dirty="0">
                <a:latin typeface="Arial"/>
                <a:cs typeface="Arial"/>
              </a:rPr>
              <a:t>Message </a:t>
            </a:r>
            <a:r>
              <a:rPr sz="778" b="1" spc="34" dirty="0">
                <a:latin typeface="Arial"/>
                <a:cs typeface="Arial"/>
              </a:rPr>
              <a:t>evaluation  </a:t>
            </a:r>
            <a:r>
              <a:rPr sz="778" b="1" spc="29" dirty="0">
                <a:latin typeface="Arial"/>
                <a:cs typeface="Arial"/>
              </a:rPr>
              <a:t>and selection</a:t>
            </a:r>
            <a:endParaRPr sz="778">
              <a:latin typeface="Arial"/>
              <a:cs typeface="Arial"/>
            </a:endParaRPr>
          </a:p>
          <a:p>
            <a:pPr marL="12347">
              <a:spcBef>
                <a:spcPts val="355"/>
              </a:spcBef>
            </a:pPr>
            <a:r>
              <a:rPr sz="778" b="1" spc="39" dirty="0">
                <a:latin typeface="Arial"/>
                <a:cs typeface="Arial"/>
              </a:rPr>
              <a:t>Message </a:t>
            </a:r>
            <a:r>
              <a:rPr sz="778" b="1" spc="34" dirty="0">
                <a:latin typeface="Arial"/>
                <a:cs typeface="Arial"/>
              </a:rPr>
              <a:t>execution</a:t>
            </a:r>
            <a:endParaRPr sz="778">
              <a:latin typeface="Arial"/>
              <a:cs typeface="Arial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5014207" y="7755655"/>
            <a:ext cx="109334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34" dirty="0">
                <a:latin typeface="Arial"/>
                <a:cs typeface="Arial"/>
              </a:rPr>
              <a:t>Social-responsibility</a:t>
            </a:r>
            <a:endParaRPr sz="778">
              <a:latin typeface="Arial"/>
              <a:cs typeface="Arial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5014207" y="7837147"/>
            <a:ext cx="35745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4" dirty="0">
                <a:latin typeface="Arial"/>
                <a:cs typeface="Arial"/>
              </a:rPr>
              <a:t>r</a:t>
            </a:r>
            <a:r>
              <a:rPr sz="778" b="1" spc="49" dirty="0">
                <a:latin typeface="Arial"/>
                <a:cs typeface="Arial"/>
              </a:rPr>
              <a:t>e</a:t>
            </a:r>
            <a:r>
              <a:rPr sz="778" b="1" spc="34" dirty="0">
                <a:latin typeface="Arial"/>
                <a:cs typeface="Arial"/>
              </a:rPr>
              <a:t>v</a:t>
            </a:r>
            <a:r>
              <a:rPr sz="778" b="1" spc="24" dirty="0">
                <a:latin typeface="Arial"/>
                <a:cs typeface="Arial"/>
              </a:rPr>
              <a:t>i</a:t>
            </a:r>
            <a:r>
              <a:rPr sz="778" b="1" spc="44" dirty="0">
                <a:latin typeface="Arial"/>
                <a:cs typeface="Arial"/>
              </a:rPr>
              <a:t>e</a:t>
            </a:r>
            <a:r>
              <a:rPr sz="778" b="1" spc="-10" dirty="0">
                <a:latin typeface="Arial"/>
                <a:cs typeface="Arial"/>
              </a:rPr>
              <a:t>w</a:t>
            </a:r>
            <a:endParaRPr sz="778">
              <a:latin typeface="Arial"/>
              <a:cs typeface="Arial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4166447" y="7161001"/>
            <a:ext cx="714904" cy="1855788"/>
          </a:xfrm>
          <a:custGeom>
            <a:avLst/>
            <a:gdLst/>
            <a:ahLst/>
            <a:cxnLst/>
            <a:rect l="l" t="t" r="r" b="b"/>
            <a:pathLst>
              <a:path w="735329" h="1908809">
                <a:moveTo>
                  <a:pt x="0" y="1908809"/>
                </a:moveTo>
                <a:lnTo>
                  <a:pt x="735329" y="1908809"/>
                </a:lnTo>
                <a:lnTo>
                  <a:pt x="735329" y="0"/>
                </a:lnTo>
                <a:lnTo>
                  <a:pt x="0" y="0"/>
                </a:lnTo>
                <a:lnTo>
                  <a:pt x="0" y="190880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4166465" y="7160995"/>
            <a:ext cx="714904" cy="1855788"/>
          </a:xfrm>
          <a:custGeom>
            <a:avLst/>
            <a:gdLst/>
            <a:ahLst/>
            <a:cxnLst/>
            <a:rect l="l" t="t" r="r" b="b"/>
            <a:pathLst>
              <a:path w="735329" h="1908809">
                <a:moveTo>
                  <a:pt x="735338" y="0"/>
                </a:moveTo>
                <a:lnTo>
                  <a:pt x="0" y="0"/>
                </a:lnTo>
                <a:lnTo>
                  <a:pt x="0" y="1908815"/>
                </a:lnTo>
                <a:lnTo>
                  <a:pt x="735338" y="1908815"/>
                </a:lnTo>
                <a:lnTo>
                  <a:pt x="735338" y="0"/>
                </a:lnTo>
                <a:close/>
              </a:path>
            </a:pathLst>
          </a:custGeom>
          <a:ln w="463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 txBox="1"/>
          <p:nvPr/>
        </p:nvSpPr>
        <p:spPr>
          <a:xfrm>
            <a:off x="4189660" y="7149146"/>
            <a:ext cx="43276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22" dirty="0">
                <a:latin typeface="Arial"/>
                <a:cs typeface="Arial"/>
              </a:rPr>
              <a:t>M</a:t>
            </a:r>
            <a:r>
              <a:rPr sz="875" b="1" spc="73" dirty="0">
                <a:latin typeface="Arial"/>
                <a:cs typeface="Arial"/>
              </a:rPr>
              <a:t>oney</a:t>
            </a:r>
            <a:endParaRPr sz="875">
              <a:latin typeface="Arial"/>
              <a:cs typeface="Arial"/>
            </a:endParaRPr>
          </a:p>
        </p:txBody>
      </p:sp>
      <p:sp>
        <p:nvSpPr>
          <p:cNvPr id="628" name="object 628"/>
          <p:cNvSpPr txBox="1"/>
          <p:nvPr/>
        </p:nvSpPr>
        <p:spPr>
          <a:xfrm>
            <a:off x="4189660" y="7378290"/>
            <a:ext cx="696383" cy="161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07417">
              <a:lnSpc>
                <a:spcPct val="75900"/>
              </a:lnSpc>
            </a:pPr>
            <a:r>
              <a:rPr sz="826" b="1" spc="49" dirty="0">
                <a:latin typeface="Arial"/>
                <a:cs typeface="Arial"/>
              </a:rPr>
              <a:t>Factors</a:t>
            </a:r>
            <a:r>
              <a:rPr sz="826" b="1" spc="5" dirty="0">
                <a:latin typeface="Arial"/>
                <a:cs typeface="Arial"/>
              </a:rPr>
              <a:t> </a:t>
            </a:r>
            <a:r>
              <a:rPr sz="826" b="1" spc="15" dirty="0">
                <a:latin typeface="Arial"/>
                <a:cs typeface="Arial"/>
              </a:rPr>
              <a:t>to  </a:t>
            </a:r>
            <a:r>
              <a:rPr sz="826" b="1" spc="49" dirty="0">
                <a:latin typeface="Arial"/>
                <a:cs typeface="Arial"/>
              </a:rPr>
              <a:t>consider:</a:t>
            </a:r>
            <a:endParaRPr sz="826">
              <a:latin typeface="Arial"/>
              <a:cs typeface="Arial"/>
            </a:endParaRPr>
          </a:p>
          <a:p>
            <a:pPr marL="12347">
              <a:spcBef>
                <a:spcPts val="515"/>
              </a:spcBef>
            </a:pPr>
            <a:r>
              <a:rPr sz="778" b="1" spc="34" dirty="0">
                <a:latin typeface="Arial"/>
                <a:cs typeface="Arial"/>
              </a:rPr>
              <a:t>Stage </a:t>
            </a:r>
            <a:r>
              <a:rPr sz="778" b="1" spc="10" dirty="0">
                <a:latin typeface="Arial"/>
                <a:cs typeface="Arial"/>
              </a:rPr>
              <a:t>in</a:t>
            </a:r>
            <a:r>
              <a:rPr sz="778" b="1" spc="44" dirty="0">
                <a:latin typeface="Arial"/>
                <a:cs typeface="Arial"/>
              </a:rPr>
              <a:t> </a:t>
            </a:r>
            <a:r>
              <a:rPr sz="778" b="1" spc="29" dirty="0">
                <a:latin typeface="Arial"/>
                <a:cs typeface="Arial"/>
              </a:rPr>
              <a:t>PLC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583">
              <a:latin typeface="Times New Roman"/>
              <a:cs typeface="Times New Roman"/>
            </a:endParaRPr>
          </a:p>
          <a:p>
            <a:pPr marL="12347" marR="4939">
              <a:lnSpc>
                <a:spcPct val="73700"/>
              </a:lnSpc>
            </a:pPr>
            <a:r>
              <a:rPr sz="778" b="1" spc="39" dirty="0">
                <a:latin typeface="Arial"/>
                <a:cs typeface="Arial"/>
              </a:rPr>
              <a:t>Market</a:t>
            </a:r>
            <a:r>
              <a:rPr sz="778" b="1" spc="-24" dirty="0">
                <a:latin typeface="Arial"/>
                <a:cs typeface="Arial"/>
              </a:rPr>
              <a:t> </a:t>
            </a:r>
            <a:r>
              <a:rPr sz="778" b="1" spc="34" dirty="0">
                <a:latin typeface="Arial"/>
                <a:cs typeface="Arial"/>
              </a:rPr>
              <a:t>share  </a:t>
            </a:r>
            <a:r>
              <a:rPr sz="778" b="1" spc="29" dirty="0">
                <a:latin typeface="Arial"/>
                <a:cs typeface="Arial"/>
              </a:rPr>
              <a:t>and</a:t>
            </a:r>
            <a:r>
              <a:rPr sz="778" b="1" spc="5" dirty="0">
                <a:latin typeface="Arial"/>
                <a:cs typeface="Arial"/>
              </a:rPr>
              <a:t> </a:t>
            </a:r>
            <a:r>
              <a:rPr sz="778" b="1" spc="49" dirty="0">
                <a:latin typeface="Arial"/>
                <a:cs typeface="Arial"/>
              </a:rPr>
              <a:t>con-</a:t>
            </a:r>
            <a:endParaRPr sz="778">
              <a:latin typeface="Arial"/>
              <a:cs typeface="Arial"/>
            </a:endParaRPr>
          </a:p>
          <a:p>
            <a:pPr marL="12347">
              <a:lnSpc>
                <a:spcPts val="695"/>
              </a:lnSpc>
            </a:pPr>
            <a:r>
              <a:rPr sz="778" b="1" spc="39" dirty="0">
                <a:latin typeface="Arial"/>
                <a:cs typeface="Arial"/>
              </a:rPr>
              <a:t>sumer</a:t>
            </a:r>
            <a:r>
              <a:rPr sz="778" b="1" spc="-10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base</a:t>
            </a:r>
            <a:endParaRPr sz="778">
              <a:latin typeface="Arial"/>
              <a:cs typeface="Arial"/>
            </a:endParaRPr>
          </a:p>
          <a:p>
            <a:pPr marL="12347" marR="41362">
              <a:lnSpc>
                <a:spcPct val="73800"/>
              </a:lnSpc>
              <a:spcBef>
                <a:spcPts val="700"/>
              </a:spcBef>
            </a:pPr>
            <a:r>
              <a:rPr sz="778" b="1" spc="53" dirty="0">
                <a:latin typeface="Arial"/>
                <a:cs typeface="Arial"/>
              </a:rPr>
              <a:t>C</a:t>
            </a:r>
            <a:r>
              <a:rPr sz="778" b="1" spc="49" dirty="0">
                <a:latin typeface="Arial"/>
                <a:cs typeface="Arial"/>
              </a:rPr>
              <a:t>o</a:t>
            </a:r>
            <a:r>
              <a:rPr sz="778" b="1" spc="68" dirty="0">
                <a:latin typeface="Arial"/>
                <a:cs typeface="Arial"/>
              </a:rPr>
              <a:t>m</a:t>
            </a:r>
            <a:r>
              <a:rPr sz="778" b="1" spc="49" dirty="0">
                <a:latin typeface="Arial"/>
                <a:cs typeface="Arial"/>
              </a:rPr>
              <a:t>p</a:t>
            </a:r>
            <a:r>
              <a:rPr sz="778" b="1" spc="44" dirty="0">
                <a:latin typeface="Arial"/>
                <a:cs typeface="Arial"/>
              </a:rPr>
              <a:t>e</a:t>
            </a:r>
            <a:r>
              <a:rPr sz="778" b="1" spc="24" dirty="0">
                <a:latin typeface="Arial"/>
                <a:cs typeface="Arial"/>
              </a:rPr>
              <a:t>t</a:t>
            </a:r>
            <a:r>
              <a:rPr sz="778" b="1" spc="19" dirty="0">
                <a:latin typeface="Arial"/>
                <a:cs typeface="Arial"/>
              </a:rPr>
              <a:t>i</a:t>
            </a:r>
            <a:r>
              <a:rPr sz="778" b="1" spc="24" dirty="0">
                <a:latin typeface="Arial"/>
                <a:cs typeface="Arial"/>
              </a:rPr>
              <a:t>ti</a:t>
            </a:r>
            <a:r>
              <a:rPr sz="778" b="1" spc="49" dirty="0">
                <a:latin typeface="Arial"/>
                <a:cs typeface="Arial"/>
              </a:rPr>
              <a:t>o</a:t>
            </a:r>
            <a:r>
              <a:rPr sz="778" b="1" spc="-5" dirty="0">
                <a:latin typeface="Arial"/>
                <a:cs typeface="Arial"/>
              </a:rPr>
              <a:t>n  </a:t>
            </a:r>
            <a:r>
              <a:rPr sz="778" b="1" spc="29" dirty="0">
                <a:latin typeface="Arial"/>
                <a:cs typeface="Arial"/>
              </a:rPr>
              <a:t>and</a:t>
            </a:r>
            <a:r>
              <a:rPr sz="778" b="1" spc="10" dirty="0">
                <a:latin typeface="Arial"/>
                <a:cs typeface="Arial"/>
              </a:rPr>
              <a:t> </a:t>
            </a:r>
            <a:r>
              <a:rPr sz="778" b="1" spc="29" dirty="0">
                <a:latin typeface="Arial"/>
                <a:cs typeface="Arial"/>
              </a:rPr>
              <a:t>clutter</a:t>
            </a:r>
            <a:endParaRPr sz="778">
              <a:latin typeface="Arial"/>
              <a:cs typeface="Arial"/>
            </a:endParaRPr>
          </a:p>
          <a:p>
            <a:pPr marL="12347" marR="78403">
              <a:lnSpc>
                <a:spcPct val="74400"/>
              </a:lnSpc>
              <a:spcBef>
                <a:spcPts val="690"/>
              </a:spcBef>
            </a:pPr>
            <a:r>
              <a:rPr sz="778" b="1" spc="44" dirty="0">
                <a:latin typeface="Arial"/>
                <a:cs typeface="Arial"/>
              </a:rPr>
              <a:t>A</a:t>
            </a:r>
            <a:r>
              <a:rPr sz="778" b="1" spc="53" dirty="0">
                <a:latin typeface="Arial"/>
                <a:cs typeface="Arial"/>
              </a:rPr>
              <a:t>d</a:t>
            </a:r>
            <a:r>
              <a:rPr sz="778" b="1" spc="44" dirty="0">
                <a:latin typeface="Arial"/>
                <a:cs typeface="Arial"/>
              </a:rPr>
              <a:t>v</a:t>
            </a:r>
            <a:r>
              <a:rPr sz="778" b="1" spc="49" dirty="0">
                <a:latin typeface="Arial"/>
                <a:cs typeface="Arial"/>
              </a:rPr>
              <a:t>e</a:t>
            </a:r>
            <a:r>
              <a:rPr sz="778" b="1" spc="24" dirty="0">
                <a:latin typeface="Arial"/>
                <a:cs typeface="Arial"/>
              </a:rPr>
              <a:t>rti</a:t>
            </a:r>
            <a:r>
              <a:rPr sz="778" b="1" spc="34" dirty="0">
                <a:latin typeface="Arial"/>
                <a:cs typeface="Arial"/>
              </a:rPr>
              <a:t>s</a:t>
            </a:r>
            <a:r>
              <a:rPr sz="778" b="1" spc="24" dirty="0">
                <a:latin typeface="Arial"/>
                <a:cs typeface="Arial"/>
              </a:rPr>
              <a:t>i</a:t>
            </a:r>
            <a:r>
              <a:rPr sz="778" b="1" spc="49" dirty="0">
                <a:latin typeface="Arial"/>
                <a:cs typeface="Arial"/>
              </a:rPr>
              <a:t>n</a:t>
            </a:r>
            <a:r>
              <a:rPr sz="778" b="1" spc="-5" dirty="0">
                <a:latin typeface="Arial"/>
                <a:cs typeface="Arial"/>
              </a:rPr>
              <a:t>g  </a:t>
            </a:r>
            <a:r>
              <a:rPr sz="778" b="1" spc="34" dirty="0">
                <a:latin typeface="Arial"/>
                <a:cs typeface="Arial"/>
              </a:rPr>
              <a:t>frequency</a:t>
            </a:r>
            <a:endParaRPr sz="778">
              <a:latin typeface="Arial"/>
              <a:cs typeface="Arial"/>
            </a:endParaRPr>
          </a:p>
          <a:p>
            <a:pPr marL="12347" marR="117913">
              <a:lnSpc>
                <a:spcPct val="74100"/>
              </a:lnSpc>
              <a:spcBef>
                <a:spcPts val="695"/>
              </a:spcBef>
            </a:pPr>
            <a:r>
              <a:rPr sz="778" b="1" spc="39" dirty="0">
                <a:latin typeface="Arial"/>
                <a:cs typeface="Arial"/>
              </a:rPr>
              <a:t>Product  </a:t>
            </a:r>
            <a:r>
              <a:rPr sz="778" b="1" spc="44" dirty="0">
                <a:latin typeface="Arial"/>
                <a:cs typeface="Arial"/>
              </a:rPr>
              <a:t>s</a:t>
            </a:r>
            <a:r>
              <a:rPr sz="778" b="1" spc="49" dirty="0">
                <a:latin typeface="Arial"/>
                <a:cs typeface="Arial"/>
              </a:rPr>
              <a:t>ub</a:t>
            </a:r>
            <a:r>
              <a:rPr sz="778" b="1" spc="44" dirty="0">
                <a:latin typeface="Arial"/>
                <a:cs typeface="Arial"/>
              </a:rPr>
              <a:t>s</a:t>
            </a:r>
            <a:r>
              <a:rPr sz="778" b="1" spc="24" dirty="0">
                <a:latin typeface="Arial"/>
                <a:cs typeface="Arial"/>
              </a:rPr>
              <a:t>t</a:t>
            </a:r>
            <a:r>
              <a:rPr sz="778" b="1" spc="19" dirty="0">
                <a:latin typeface="Arial"/>
                <a:cs typeface="Arial"/>
              </a:rPr>
              <a:t>i</a:t>
            </a:r>
            <a:r>
              <a:rPr sz="778" b="1" spc="24" dirty="0">
                <a:latin typeface="Arial"/>
                <a:cs typeface="Arial"/>
              </a:rPr>
              <a:t>t</a:t>
            </a:r>
            <a:r>
              <a:rPr sz="778" b="1" spc="49" dirty="0">
                <a:latin typeface="Arial"/>
                <a:cs typeface="Arial"/>
              </a:rPr>
              <a:t>u</a:t>
            </a:r>
            <a:r>
              <a:rPr sz="778" b="1" spc="24" dirty="0">
                <a:latin typeface="Arial"/>
                <a:cs typeface="Arial"/>
              </a:rPr>
              <a:t>t</a:t>
            </a:r>
            <a:r>
              <a:rPr sz="778" b="1" spc="44" dirty="0">
                <a:latin typeface="Arial"/>
                <a:cs typeface="Arial"/>
              </a:rPr>
              <a:t>a</a:t>
            </a:r>
            <a:r>
              <a:rPr sz="778" b="1" spc="-5" dirty="0">
                <a:latin typeface="Arial"/>
                <a:cs typeface="Arial"/>
              </a:rPr>
              <a:t>-  </a:t>
            </a:r>
            <a:r>
              <a:rPr sz="778" b="1" spc="24" dirty="0">
                <a:latin typeface="Arial"/>
                <a:cs typeface="Arial"/>
              </a:rPr>
              <a:t>bility</a:t>
            </a:r>
            <a:endParaRPr sz="778">
              <a:latin typeface="Arial"/>
              <a:cs typeface="Arial"/>
            </a:endParaRPr>
          </a:p>
        </p:txBody>
      </p:sp>
      <p:sp>
        <p:nvSpPr>
          <p:cNvPr id="629" name="object 629"/>
          <p:cNvSpPr/>
          <p:nvPr/>
        </p:nvSpPr>
        <p:spPr>
          <a:xfrm>
            <a:off x="6171910" y="7651428"/>
            <a:ext cx="577850" cy="950736"/>
          </a:xfrm>
          <a:custGeom>
            <a:avLst/>
            <a:gdLst/>
            <a:ahLst/>
            <a:cxnLst/>
            <a:rect l="l" t="t" r="r" b="b"/>
            <a:pathLst>
              <a:path w="594359" h="977900">
                <a:moveTo>
                  <a:pt x="594369" y="0"/>
                </a:moveTo>
                <a:lnTo>
                  <a:pt x="0" y="0"/>
                </a:lnTo>
                <a:lnTo>
                  <a:pt x="0" y="977644"/>
                </a:lnTo>
                <a:lnTo>
                  <a:pt x="594369" y="977644"/>
                </a:lnTo>
                <a:lnTo>
                  <a:pt x="59436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6171910" y="7651428"/>
            <a:ext cx="577850" cy="950736"/>
          </a:xfrm>
          <a:custGeom>
            <a:avLst/>
            <a:gdLst/>
            <a:ahLst/>
            <a:cxnLst/>
            <a:rect l="l" t="t" r="r" b="b"/>
            <a:pathLst>
              <a:path w="594359" h="977900">
                <a:moveTo>
                  <a:pt x="594369" y="0"/>
                </a:moveTo>
                <a:lnTo>
                  <a:pt x="0" y="0"/>
                </a:lnTo>
                <a:lnTo>
                  <a:pt x="0" y="977644"/>
                </a:lnTo>
                <a:lnTo>
                  <a:pt x="594369" y="977644"/>
                </a:lnTo>
                <a:lnTo>
                  <a:pt x="594369" y="0"/>
                </a:lnTo>
                <a:close/>
              </a:path>
            </a:pathLst>
          </a:custGeom>
          <a:ln w="456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 txBox="1"/>
          <p:nvPr/>
        </p:nvSpPr>
        <p:spPr>
          <a:xfrm>
            <a:off x="6195094" y="7633651"/>
            <a:ext cx="58402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63" dirty="0">
                <a:latin typeface="Arial"/>
                <a:cs typeface="Arial"/>
              </a:rPr>
              <a:t>Measure-</a:t>
            </a:r>
            <a:endParaRPr sz="875">
              <a:latin typeface="Arial"/>
              <a:cs typeface="Arial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6195095" y="7729220"/>
            <a:ext cx="32658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22" dirty="0">
                <a:latin typeface="Arial"/>
                <a:cs typeface="Arial"/>
              </a:rPr>
              <a:t>m</a:t>
            </a:r>
            <a:r>
              <a:rPr sz="875" b="1" spc="63" dirty="0">
                <a:latin typeface="Arial"/>
                <a:cs typeface="Arial"/>
              </a:rPr>
              <a:t>e</a:t>
            </a:r>
            <a:r>
              <a:rPr sz="875" b="1" spc="73" dirty="0">
                <a:latin typeface="Arial"/>
                <a:cs typeface="Arial"/>
              </a:rPr>
              <a:t>n</a:t>
            </a:r>
            <a:r>
              <a:rPr sz="875" b="1" spc="5" dirty="0">
                <a:latin typeface="Arial"/>
                <a:cs typeface="Arial"/>
              </a:rPr>
              <a:t>t</a:t>
            </a:r>
            <a:endParaRPr sz="875">
              <a:latin typeface="Arial"/>
              <a:cs typeface="Arial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6195095" y="7922084"/>
            <a:ext cx="57970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78" dirty="0">
                <a:latin typeface="Arial"/>
                <a:cs typeface="Arial"/>
              </a:rPr>
              <a:t>C</a:t>
            </a:r>
            <a:r>
              <a:rPr sz="826" b="1" spc="68" dirty="0">
                <a:latin typeface="Arial"/>
                <a:cs typeface="Arial"/>
              </a:rPr>
              <a:t>o</a:t>
            </a:r>
            <a:r>
              <a:rPr sz="826" b="1" spc="92" dirty="0">
                <a:latin typeface="Arial"/>
                <a:cs typeface="Arial"/>
              </a:rPr>
              <a:t>mm</a:t>
            </a:r>
            <a:r>
              <a:rPr sz="826" b="1" spc="68" dirty="0">
                <a:latin typeface="Arial"/>
                <a:cs typeface="Arial"/>
              </a:rPr>
              <a:t>uni</a:t>
            </a:r>
            <a:endParaRPr sz="826">
              <a:latin typeface="Arial"/>
              <a:cs typeface="Arial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6195094" y="8010242"/>
            <a:ext cx="36918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58" dirty="0">
                <a:latin typeface="Arial"/>
                <a:cs typeface="Arial"/>
              </a:rPr>
              <a:t>c</a:t>
            </a:r>
            <a:r>
              <a:rPr sz="826" b="1" spc="53" dirty="0">
                <a:latin typeface="Arial"/>
                <a:cs typeface="Arial"/>
              </a:rPr>
              <a:t>a</a:t>
            </a:r>
            <a:r>
              <a:rPr sz="826" b="1" spc="34" dirty="0">
                <a:latin typeface="Arial"/>
                <a:cs typeface="Arial"/>
              </a:rPr>
              <a:t>t</a:t>
            </a:r>
            <a:r>
              <a:rPr sz="826" b="1" spc="29" dirty="0">
                <a:latin typeface="Arial"/>
                <a:cs typeface="Arial"/>
              </a:rPr>
              <a:t>i</a:t>
            </a:r>
            <a:r>
              <a:rPr sz="826" b="1" spc="68" dirty="0">
                <a:latin typeface="Arial"/>
                <a:cs typeface="Arial"/>
              </a:rPr>
              <a:t>o</a:t>
            </a:r>
            <a:r>
              <a:rPr sz="826" b="1" dirty="0">
                <a:latin typeface="Arial"/>
                <a:cs typeface="Arial"/>
              </a:rPr>
              <a:t>n</a:t>
            </a:r>
            <a:endParaRPr sz="826">
              <a:latin typeface="Arial"/>
              <a:cs typeface="Arial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6195095" y="8099883"/>
            <a:ext cx="4049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49" dirty="0">
                <a:latin typeface="Arial"/>
                <a:cs typeface="Arial"/>
              </a:rPr>
              <a:t>impact</a:t>
            </a:r>
            <a:endParaRPr sz="826">
              <a:latin typeface="Arial"/>
              <a:cs typeface="Arial"/>
            </a:endParaRPr>
          </a:p>
        </p:txBody>
      </p:sp>
      <p:sp>
        <p:nvSpPr>
          <p:cNvPr id="636" name="object 636"/>
          <p:cNvSpPr txBox="1"/>
          <p:nvPr/>
        </p:nvSpPr>
        <p:spPr>
          <a:xfrm>
            <a:off x="6195095" y="8277684"/>
            <a:ext cx="40498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45"/>
              </a:lnSpc>
            </a:pPr>
            <a:r>
              <a:rPr sz="826" b="1" spc="44" dirty="0">
                <a:latin typeface="Arial"/>
                <a:cs typeface="Arial"/>
              </a:rPr>
              <a:t>Sales</a:t>
            </a:r>
            <a:endParaRPr sz="826">
              <a:latin typeface="Arial"/>
              <a:cs typeface="Arial"/>
            </a:endParaRPr>
          </a:p>
          <a:p>
            <a:pPr marL="12347">
              <a:lnSpc>
                <a:spcPts val="845"/>
              </a:lnSpc>
            </a:pPr>
            <a:r>
              <a:rPr sz="826" b="1" spc="49" dirty="0">
                <a:latin typeface="Arial"/>
                <a:cs typeface="Arial"/>
              </a:rPr>
              <a:t>impact</a:t>
            </a:r>
            <a:endParaRPr sz="826">
              <a:latin typeface="Arial"/>
              <a:cs typeface="Arial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4991016" y="8041848"/>
            <a:ext cx="1099520" cy="975431"/>
          </a:xfrm>
          <a:custGeom>
            <a:avLst/>
            <a:gdLst/>
            <a:ahLst/>
            <a:cxnLst/>
            <a:rect l="l" t="t" r="r" b="b"/>
            <a:pathLst>
              <a:path w="1130935" h="1003300">
                <a:moveTo>
                  <a:pt x="1130817" y="0"/>
                </a:moveTo>
                <a:lnTo>
                  <a:pt x="0" y="0"/>
                </a:lnTo>
                <a:lnTo>
                  <a:pt x="0" y="1002795"/>
                </a:lnTo>
                <a:lnTo>
                  <a:pt x="1130817" y="1002795"/>
                </a:lnTo>
                <a:lnTo>
                  <a:pt x="113081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4991016" y="8041848"/>
            <a:ext cx="1099520" cy="975431"/>
          </a:xfrm>
          <a:custGeom>
            <a:avLst/>
            <a:gdLst/>
            <a:ahLst/>
            <a:cxnLst/>
            <a:rect l="l" t="t" r="r" b="b"/>
            <a:pathLst>
              <a:path w="1130935" h="1003300">
                <a:moveTo>
                  <a:pt x="1130817" y="0"/>
                </a:moveTo>
                <a:lnTo>
                  <a:pt x="0" y="0"/>
                </a:lnTo>
                <a:lnTo>
                  <a:pt x="0" y="1002795"/>
                </a:lnTo>
                <a:lnTo>
                  <a:pt x="1130817" y="1002795"/>
                </a:lnTo>
                <a:lnTo>
                  <a:pt x="1130817" y="0"/>
                </a:lnTo>
              </a:path>
            </a:pathLst>
          </a:custGeom>
          <a:ln w="4408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 txBox="1"/>
          <p:nvPr/>
        </p:nvSpPr>
        <p:spPr>
          <a:xfrm>
            <a:off x="5014207" y="8024071"/>
            <a:ext cx="38091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17" dirty="0">
                <a:latin typeface="Arial"/>
                <a:cs typeface="Arial"/>
              </a:rPr>
              <a:t>M</a:t>
            </a:r>
            <a:r>
              <a:rPr sz="875" b="1" spc="68" dirty="0">
                <a:latin typeface="Arial"/>
                <a:cs typeface="Arial"/>
              </a:rPr>
              <a:t>e</a:t>
            </a:r>
            <a:r>
              <a:rPr sz="875" b="1" spc="73" dirty="0">
                <a:latin typeface="Arial"/>
                <a:cs typeface="Arial"/>
              </a:rPr>
              <a:t>d</a:t>
            </a:r>
            <a:r>
              <a:rPr sz="875" b="1" spc="34" dirty="0">
                <a:latin typeface="Arial"/>
                <a:cs typeface="Arial"/>
              </a:rPr>
              <a:t>i</a:t>
            </a:r>
            <a:r>
              <a:rPr sz="875" b="1" spc="10" dirty="0">
                <a:latin typeface="Arial"/>
                <a:cs typeface="Arial"/>
              </a:rPr>
              <a:t>a</a:t>
            </a:r>
            <a:endParaRPr sz="875">
              <a:latin typeface="Arial"/>
              <a:cs typeface="Arial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5014207" y="8199372"/>
            <a:ext cx="1024202" cy="64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3459">
              <a:lnSpc>
                <a:spcPct val="71900"/>
              </a:lnSpc>
            </a:pPr>
            <a:r>
              <a:rPr sz="778" b="1" spc="58" dirty="0">
                <a:latin typeface="Arial"/>
                <a:cs typeface="Arial"/>
              </a:rPr>
              <a:t>Reach,</a:t>
            </a:r>
            <a:r>
              <a:rPr sz="778" b="1" dirty="0">
                <a:latin typeface="Arial"/>
                <a:cs typeface="Arial"/>
              </a:rPr>
              <a:t> </a:t>
            </a:r>
            <a:r>
              <a:rPr sz="778" b="1" spc="53" dirty="0">
                <a:latin typeface="Arial"/>
                <a:cs typeface="Arial"/>
              </a:rPr>
              <a:t>frequency,  </a:t>
            </a:r>
            <a:r>
              <a:rPr sz="778" b="1" spc="58" dirty="0">
                <a:latin typeface="Arial"/>
                <a:cs typeface="Arial"/>
              </a:rPr>
              <a:t>impact</a:t>
            </a:r>
            <a:endParaRPr sz="778">
              <a:latin typeface="Arial"/>
              <a:cs typeface="Arial"/>
            </a:endParaRPr>
          </a:p>
          <a:p>
            <a:pPr marL="12347" marR="4939">
              <a:lnSpc>
                <a:spcPct val="101299"/>
              </a:lnSpc>
              <a:spcBef>
                <a:spcPts val="39"/>
              </a:spcBef>
            </a:pPr>
            <a:r>
              <a:rPr sz="778" b="1" spc="53" dirty="0">
                <a:latin typeface="Arial"/>
                <a:cs typeface="Arial"/>
              </a:rPr>
              <a:t>Major </a:t>
            </a:r>
            <a:r>
              <a:rPr sz="778" b="1" spc="58" dirty="0">
                <a:latin typeface="Arial"/>
                <a:cs typeface="Arial"/>
              </a:rPr>
              <a:t>media types  </a:t>
            </a:r>
            <a:r>
              <a:rPr sz="778" b="1" spc="49" dirty="0">
                <a:latin typeface="Arial"/>
                <a:cs typeface="Arial"/>
              </a:rPr>
              <a:t>Specific</a:t>
            </a:r>
            <a:r>
              <a:rPr sz="778" b="1" spc="10" dirty="0">
                <a:latin typeface="Arial"/>
                <a:cs typeface="Arial"/>
              </a:rPr>
              <a:t> </a:t>
            </a:r>
            <a:r>
              <a:rPr sz="778" b="1" spc="58" dirty="0">
                <a:latin typeface="Arial"/>
                <a:cs typeface="Arial"/>
              </a:rPr>
              <a:t>media</a:t>
            </a:r>
            <a:endParaRPr sz="778">
              <a:latin typeface="Arial"/>
              <a:cs typeface="Arial"/>
            </a:endParaRPr>
          </a:p>
          <a:p>
            <a:pPr marL="12347">
              <a:lnSpc>
                <a:spcPts val="676"/>
              </a:lnSpc>
            </a:pPr>
            <a:r>
              <a:rPr sz="778" b="1" spc="49" dirty="0">
                <a:latin typeface="Arial"/>
                <a:cs typeface="Arial"/>
              </a:rPr>
              <a:t>vehicles</a:t>
            </a:r>
            <a:endParaRPr sz="778">
              <a:latin typeface="Arial"/>
              <a:cs typeface="Arial"/>
            </a:endParaRPr>
          </a:p>
          <a:p>
            <a:pPr marL="12347">
              <a:spcBef>
                <a:spcPts val="227"/>
              </a:spcBef>
            </a:pPr>
            <a:r>
              <a:rPr sz="778" b="1" spc="53" dirty="0">
                <a:latin typeface="Arial"/>
                <a:cs typeface="Arial"/>
              </a:rPr>
              <a:t>Media</a:t>
            </a:r>
            <a:r>
              <a:rPr sz="778" b="1" spc="19" dirty="0">
                <a:latin typeface="Arial"/>
                <a:cs typeface="Arial"/>
              </a:rPr>
              <a:t> </a:t>
            </a:r>
            <a:r>
              <a:rPr sz="778" b="1" spc="49" dirty="0">
                <a:latin typeface="Arial"/>
                <a:cs typeface="Arial"/>
              </a:rPr>
              <a:t>timing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5014207" y="8849853"/>
            <a:ext cx="91554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02"/>
              </a:lnSpc>
            </a:pPr>
            <a:r>
              <a:rPr sz="778" b="1" spc="58" dirty="0">
                <a:latin typeface="Arial"/>
                <a:cs typeface="Arial"/>
              </a:rPr>
              <a:t>Geographical</a:t>
            </a:r>
            <a:endParaRPr sz="778">
              <a:latin typeface="Arial"/>
              <a:cs typeface="Arial"/>
            </a:endParaRPr>
          </a:p>
          <a:p>
            <a:pPr marL="12347">
              <a:lnSpc>
                <a:spcPts val="802"/>
              </a:lnSpc>
            </a:pPr>
            <a:r>
              <a:rPr sz="778" b="1" spc="58" dirty="0">
                <a:latin typeface="Arial"/>
                <a:cs typeface="Arial"/>
              </a:rPr>
              <a:t>media</a:t>
            </a:r>
            <a:r>
              <a:rPr sz="778" b="1" dirty="0">
                <a:latin typeface="Arial"/>
                <a:cs typeface="Arial"/>
              </a:rPr>
              <a:t> </a:t>
            </a:r>
            <a:r>
              <a:rPr sz="778" b="1" spc="49" dirty="0">
                <a:latin typeface="Arial"/>
                <a:cs typeface="Arial"/>
              </a:rPr>
              <a:t>allocation</a:t>
            </a:r>
            <a:endParaRPr sz="778">
              <a:latin typeface="Arial"/>
              <a:cs typeface="Arial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4061249" y="8034442"/>
            <a:ext cx="61119" cy="18521"/>
          </a:xfrm>
          <a:custGeom>
            <a:avLst/>
            <a:gdLst/>
            <a:ahLst/>
            <a:cxnLst/>
            <a:rect l="l" t="t" r="r" b="b"/>
            <a:pathLst>
              <a:path w="62864" h="19050">
                <a:moveTo>
                  <a:pt x="0" y="19049"/>
                </a:moveTo>
                <a:lnTo>
                  <a:pt x="62484" y="19049"/>
                </a:lnTo>
                <a:lnTo>
                  <a:pt x="6248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4119774" y="8009255"/>
            <a:ext cx="79022" cy="70379"/>
          </a:xfrm>
          <a:custGeom>
            <a:avLst/>
            <a:gdLst/>
            <a:ahLst/>
            <a:cxnLst/>
            <a:rect l="l" t="t" r="r" b="b"/>
            <a:pathLst>
              <a:path w="81279" h="72390">
                <a:moveTo>
                  <a:pt x="0" y="0"/>
                </a:moveTo>
                <a:lnTo>
                  <a:pt x="0" y="72390"/>
                </a:lnTo>
                <a:lnTo>
                  <a:pt x="80771" y="35814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4056803" y="8030739"/>
            <a:ext cx="61119" cy="18521"/>
          </a:xfrm>
          <a:custGeom>
            <a:avLst/>
            <a:gdLst/>
            <a:ahLst/>
            <a:cxnLst/>
            <a:rect l="l" t="t" r="r" b="b"/>
            <a:pathLst>
              <a:path w="62864" h="19050">
                <a:moveTo>
                  <a:pt x="0" y="19050"/>
                </a:moveTo>
                <a:lnTo>
                  <a:pt x="62484" y="19050"/>
                </a:lnTo>
                <a:lnTo>
                  <a:pt x="62484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4115328" y="8005551"/>
            <a:ext cx="79022" cy="69762"/>
          </a:xfrm>
          <a:custGeom>
            <a:avLst/>
            <a:gdLst/>
            <a:ahLst/>
            <a:cxnLst/>
            <a:rect l="l" t="t" r="r" b="b"/>
            <a:pathLst>
              <a:path w="81279" h="71754">
                <a:moveTo>
                  <a:pt x="0" y="0"/>
                </a:moveTo>
                <a:lnTo>
                  <a:pt x="0" y="71627"/>
                </a:lnTo>
                <a:lnTo>
                  <a:pt x="80772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6125209" y="8034442"/>
            <a:ext cx="6174" cy="18521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0" y="19049"/>
                </a:moveTo>
                <a:lnTo>
                  <a:pt x="6095" y="19049"/>
                </a:lnTo>
                <a:lnTo>
                  <a:pt x="6095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6128914" y="8009255"/>
            <a:ext cx="77788" cy="70379"/>
          </a:xfrm>
          <a:custGeom>
            <a:avLst/>
            <a:gdLst/>
            <a:ahLst/>
            <a:cxnLst/>
            <a:rect l="l" t="t" r="r" b="b"/>
            <a:pathLst>
              <a:path w="80010" h="72390">
                <a:moveTo>
                  <a:pt x="0" y="0"/>
                </a:moveTo>
                <a:lnTo>
                  <a:pt x="0" y="72390"/>
                </a:lnTo>
                <a:lnTo>
                  <a:pt x="80010" y="35814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6120766" y="8030739"/>
            <a:ext cx="5556" cy="18521"/>
          </a:xfrm>
          <a:custGeom>
            <a:avLst/>
            <a:gdLst/>
            <a:ahLst/>
            <a:cxnLst/>
            <a:rect l="l" t="t" r="r" b="b"/>
            <a:pathLst>
              <a:path w="5714" h="19050">
                <a:moveTo>
                  <a:pt x="0" y="19050"/>
                </a:moveTo>
                <a:lnTo>
                  <a:pt x="5333" y="19050"/>
                </a:lnTo>
                <a:lnTo>
                  <a:pt x="5333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6123727" y="8005551"/>
            <a:ext cx="77788" cy="69762"/>
          </a:xfrm>
          <a:custGeom>
            <a:avLst/>
            <a:gdLst/>
            <a:ahLst/>
            <a:cxnLst/>
            <a:rect l="l" t="t" r="r" b="b"/>
            <a:pathLst>
              <a:path w="80010" h="71754">
                <a:moveTo>
                  <a:pt x="0" y="0"/>
                </a:moveTo>
                <a:lnTo>
                  <a:pt x="0" y="71627"/>
                </a:lnTo>
                <a:lnTo>
                  <a:pt x="8001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4902834" y="8040000"/>
            <a:ext cx="17286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5" y="0"/>
                </a:lnTo>
              </a:path>
            </a:pathLst>
          </a:custGeom>
          <a:ln w="2514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4885796" y="7644023"/>
            <a:ext cx="32720" cy="18521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9050"/>
                </a:moveTo>
                <a:lnTo>
                  <a:pt x="33527" y="19050"/>
                </a:lnTo>
                <a:lnTo>
                  <a:pt x="33527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4916170" y="7618836"/>
            <a:ext cx="79640" cy="69762"/>
          </a:xfrm>
          <a:custGeom>
            <a:avLst/>
            <a:gdLst/>
            <a:ahLst/>
            <a:cxnLst/>
            <a:rect l="l" t="t" r="r" b="b"/>
            <a:pathLst>
              <a:path w="81914" h="71754">
                <a:moveTo>
                  <a:pt x="0" y="0"/>
                </a:moveTo>
                <a:lnTo>
                  <a:pt x="0" y="71628"/>
                </a:lnTo>
                <a:lnTo>
                  <a:pt x="81533" y="35052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4880609" y="7640321"/>
            <a:ext cx="33338" cy="17903"/>
          </a:xfrm>
          <a:custGeom>
            <a:avLst/>
            <a:gdLst/>
            <a:ahLst/>
            <a:cxnLst/>
            <a:rect l="l" t="t" r="r" b="b"/>
            <a:pathLst>
              <a:path w="34289" h="18415">
                <a:moveTo>
                  <a:pt x="0" y="18287"/>
                </a:moveTo>
                <a:lnTo>
                  <a:pt x="34289" y="18287"/>
                </a:lnTo>
                <a:lnTo>
                  <a:pt x="34289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4911724" y="7614390"/>
            <a:ext cx="79640" cy="70379"/>
          </a:xfrm>
          <a:custGeom>
            <a:avLst/>
            <a:gdLst/>
            <a:ahLst/>
            <a:cxnLst/>
            <a:rect l="l" t="t" r="r" b="b"/>
            <a:pathLst>
              <a:path w="81914" h="72390">
                <a:moveTo>
                  <a:pt x="0" y="0"/>
                </a:moveTo>
                <a:lnTo>
                  <a:pt x="0" y="72390"/>
                </a:lnTo>
                <a:lnTo>
                  <a:pt x="81534" y="3581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4885796" y="8498945"/>
            <a:ext cx="5556" cy="18521"/>
          </a:xfrm>
          <a:custGeom>
            <a:avLst/>
            <a:gdLst/>
            <a:ahLst/>
            <a:cxnLst/>
            <a:rect l="l" t="t" r="r" b="b"/>
            <a:pathLst>
              <a:path w="5714" h="19050">
                <a:moveTo>
                  <a:pt x="0" y="19050"/>
                </a:moveTo>
                <a:lnTo>
                  <a:pt x="5333" y="19050"/>
                </a:lnTo>
                <a:lnTo>
                  <a:pt x="5333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4888759" y="8473758"/>
            <a:ext cx="79640" cy="69762"/>
          </a:xfrm>
          <a:custGeom>
            <a:avLst/>
            <a:gdLst/>
            <a:ahLst/>
            <a:cxnLst/>
            <a:rect l="l" t="t" r="r" b="b"/>
            <a:pathLst>
              <a:path w="81914" h="71754">
                <a:moveTo>
                  <a:pt x="0" y="0"/>
                </a:moveTo>
                <a:lnTo>
                  <a:pt x="0" y="71628"/>
                </a:lnTo>
                <a:lnTo>
                  <a:pt x="81534" y="35052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4880609" y="8494501"/>
            <a:ext cx="6174" cy="18521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0" y="19049"/>
                </a:moveTo>
                <a:lnTo>
                  <a:pt x="6096" y="19049"/>
                </a:lnTo>
                <a:lnTo>
                  <a:pt x="6096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4884313" y="8469313"/>
            <a:ext cx="79640" cy="70379"/>
          </a:xfrm>
          <a:custGeom>
            <a:avLst/>
            <a:gdLst/>
            <a:ahLst/>
            <a:cxnLst/>
            <a:rect l="l" t="t" r="r" b="b"/>
            <a:pathLst>
              <a:path w="81914" h="72390">
                <a:moveTo>
                  <a:pt x="0" y="0"/>
                </a:moveTo>
                <a:lnTo>
                  <a:pt x="0" y="72390"/>
                </a:lnTo>
                <a:lnTo>
                  <a:pt x="81534" y="3581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4935802" y="7674399"/>
            <a:ext cx="0" cy="805656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294"/>
                </a:lnTo>
              </a:path>
            </a:pathLst>
          </a:custGeom>
          <a:ln w="2057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6117061" y="7674399"/>
            <a:ext cx="0" cy="805656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294"/>
                </a:lnTo>
              </a:path>
            </a:pathLst>
          </a:custGeom>
          <a:ln w="2133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6089650" y="8503761"/>
            <a:ext cx="27164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514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6118543" y="7648840"/>
            <a:ext cx="25929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514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3896783" y="18910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3896783" y="190034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3896783" y="190960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3896783" y="191923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3896783" y="192923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3896783" y="19388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3896783" y="19481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3896783" y="19577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3896783" y="196738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3896783" y="197664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3896783" y="198591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3896783" y="199553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3896783" y="200480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3896783" y="201406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3896783" y="20240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3896783" y="20340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3896783" y="204332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3896783" y="20525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3896783" y="20622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3896783" y="20718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3896783" y="208110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3896783" y="20903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3896783" y="210036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3896783" y="211037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3896783" y="21196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3896783" y="212889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3896783" y="21385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4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3896783" y="21477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3896783" y="21570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4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3896783" y="216667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3896783" y="217667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3896783" y="218593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3896783" y="21951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3896783" y="220519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3896783" y="22148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3896783" y="22240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3896783" y="223334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3896783" y="224297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3896783" y="225223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3896783" y="226150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3896783" y="22711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4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3896783" y="22811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3896783" y="22907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3896783" y="230002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3896783" y="230965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3896783" y="231928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3896783" y="232854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3896783" y="233780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3896783" y="234743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3896783" y="235669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3896783" y="236595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3896783" y="23759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3896783" y="238595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3896783" y="239522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3896783" y="240447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3896783" y="241411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3896783" y="24237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3896783" y="24330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3896783" y="24422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3896783" y="24522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3896783" y="24622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3896783" y="24715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3896783" y="248078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3896783" y="249041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3896783" y="249967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3896783" y="250893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3896783" y="251856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3896783" y="252856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3896783" y="25378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3896783" y="254709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3896783" y="255709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3896783" y="25667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3896783" y="257598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3896783" y="258524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3896783" y="25948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3896783" y="26041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3896783" y="26133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3896783" y="26230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3896783" y="26330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3896783" y="26426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3896783" y="26519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3896783" y="26615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3896783" y="26711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3896783" y="268044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3896783" y="268970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3896783" y="269933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3896783" y="270859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0" name="object 750"/>
          <p:cNvSpPr/>
          <p:nvPr/>
        </p:nvSpPr>
        <p:spPr>
          <a:xfrm>
            <a:off x="3896783" y="271785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1" name="object 751"/>
          <p:cNvSpPr/>
          <p:nvPr/>
        </p:nvSpPr>
        <p:spPr>
          <a:xfrm>
            <a:off x="3896783" y="272785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2" name="object 752"/>
          <p:cNvSpPr/>
          <p:nvPr/>
        </p:nvSpPr>
        <p:spPr>
          <a:xfrm>
            <a:off x="3896783" y="273785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3" name="object 753"/>
          <p:cNvSpPr/>
          <p:nvPr/>
        </p:nvSpPr>
        <p:spPr>
          <a:xfrm>
            <a:off x="3896783" y="274711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4" name="object 754"/>
          <p:cNvSpPr/>
          <p:nvPr/>
        </p:nvSpPr>
        <p:spPr>
          <a:xfrm>
            <a:off x="3896783" y="27563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5" name="object 755"/>
          <p:cNvSpPr/>
          <p:nvPr/>
        </p:nvSpPr>
        <p:spPr>
          <a:xfrm>
            <a:off x="3896783" y="27660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6" name="object 756"/>
          <p:cNvSpPr/>
          <p:nvPr/>
        </p:nvSpPr>
        <p:spPr>
          <a:xfrm>
            <a:off x="3896783" y="277563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7" name="object 757"/>
          <p:cNvSpPr/>
          <p:nvPr/>
        </p:nvSpPr>
        <p:spPr>
          <a:xfrm>
            <a:off x="3896783" y="278489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8" name="object 758"/>
          <p:cNvSpPr/>
          <p:nvPr/>
        </p:nvSpPr>
        <p:spPr>
          <a:xfrm>
            <a:off x="3896783" y="279415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9" name="object 759"/>
          <p:cNvSpPr/>
          <p:nvPr/>
        </p:nvSpPr>
        <p:spPr>
          <a:xfrm>
            <a:off x="3896783" y="280415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0" name="object 760"/>
          <p:cNvSpPr/>
          <p:nvPr/>
        </p:nvSpPr>
        <p:spPr>
          <a:xfrm>
            <a:off x="3896783" y="281416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1" name="object 761"/>
          <p:cNvSpPr/>
          <p:nvPr/>
        </p:nvSpPr>
        <p:spPr>
          <a:xfrm>
            <a:off x="3896783" y="28234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2" name="object 762"/>
          <p:cNvSpPr/>
          <p:nvPr/>
        </p:nvSpPr>
        <p:spPr>
          <a:xfrm>
            <a:off x="3896783" y="28326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3" name="object 763"/>
          <p:cNvSpPr/>
          <p:nvPr/>
        </p:nvSpPr>
        <p:spPr>
          <a:xfrm>
            <a:off x="3896783" y="284231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4" name="object 764"/>
          <p:cNvSpPr/>
          <p:nvPr/>
        </p:nvSpPr>
        <p:spPr>
          <a:xfrm>
            <a:off x="3896783" y="285157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5" name="object 765"/>
          <p:cNvSpPr/>
          <p:nvPr/>
        </p:nvSpPr>
        <p:spPr>
          <a:xfrm>
            <a:off x="3896783" y="286083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6" name="object 766"/>
          <p:cNvSpPr/>
          <p:nvPr/>
        </p:nvSpPr>
        <p:spPr>
          <a:xfrm>
            <a:off x="3896783" y="28704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7" name="object 767"/>
          <p:cNvSpPr/>
          <p:nvPr/>
        </p:nvSpPr>
        <p:spPr>
          <a:xfrm>
            <a:off x="3896783" y="28804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8" name="object 768"/>
          <p:cNvSpPr/>
          <p:nvPr/>
        </p:nvSpPr>
        <p:spPr>
          <a:xfrm>
            <a:off x="3896783" y="28897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9" name="object 769"/>
          <p:cNvSpPr/>
          <p:nvPr/>
        </p:nvSpPr>
        <p:spPr>
          <a:xfrm>
            <a:off x="3896783" y="289898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0" name="object 770"/>
          <p:cNvSpPr/>
          <p:nvPr/>
        </p:nvSpPr>
        <p:spPr>
          <a:xfrm>
            <a:off x="3896783" y="29089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1" name="object 771"/>
          <p:cNvSpPr/>
          <p:nvPr/>
        </p:nvSpPr>
        <p:spPr>
          <a:xfrm>
            <a:off x="3896783" y="29186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2" name="object 772"/>
          <p:cNvSpPr/>
          <p:nvPr/>
        </p:nvSpPr>
        <p:spPr>
          <a:xfrm>
            <a:off x="3896783" y="292787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3" name="object 773"/>
          <p:cNvSpPr/>
          <p:nvPr/>
        </p:nvSpPr>
        <p:spPr>
          <a:xfrm>
            <a:off x="3896783" y="293713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4" name="object 774"/>
          <p:cNvSpPr/>
          <p:nvPr/>
        </p:nvSpPr>
        <p:spPr>
          <a:xfrm>
            <a:off x="3896783" y="294677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5" name="object 775"/>
          <p:cNvSpPr/>
          <p:nvPr/>
        </p:nvSpPr>
        <p:spPr>
          <a:xfrm>
            <a:off x="3896783" y="29560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6" name="object 776"/>
          <p:cNvSpPr/>
          <p:nvPr/>
        </p:nvSpPr>
        <p:spPr>
          <a:xfrm>
            <a:off x="3896783" y="296529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7" name="object 777"/>
          <p:cNvSpPr/>
          <p:nvPr/>
        </p:nvSpPr>
        <p:spPr>
          <a:xfrm>
            <a:off x="3896783" y="29749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8" name="object 778"/>
          <p:cNvSpPr/>
          <p:nvPr/>
        </p:nvSpPr>
        <p:spPr>
          <a:xfrm>
            <a:off x="3896783" y="29849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9" name="object 779"/>
          <p:cNvSpPr/>
          <p:nvPr/>
        </p:nvSpPr>
        <p:spPr>
          <a:xfrm>
            <a:off x="3896783" y="299455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0" name="object 780"/>
          <p:cNvSpPr/>
          <p:nvPr/>
        </p:nvSpPr>
        <p:spPr>
          <a:xfrm>
            <a:off x="3896783" y="30038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1" name="object 781"/>
          <p:cNvSpPr/>
          <p:nvPr/>
        </p:nvSpPr>
        <p:spPr>
          <a:xfrm>
            <a:off x="3896783" y="301344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2" name="object 782"/>
          <p:cNvSpPr/>
          <p:nvPr/>
        </p:nvSpPr>
        <p:spPr>
          <a:xfrm>
            <a:off x="3896783" y="302307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3" name="object 783"/>
          <p:cNvSpPr/>
          <p:nvPr/>
        </p:nvSpPr>
        <p:spPr>
          <a:xfrm>
            <a:off x="3896783" y="303233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4" name="object 784"/>
          <p:cNvSpPr/>
          <p:nvPr/>
        </p:nvSpPr>
        <p:spPr>
          <a:xfrm>
            <a:off x="3896783" y="304159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5" name="object 785"/>
          <p:cNvSpPr/>
          <p:nvPr/>
        </p:nvSpPr>
        <p:spPr>
          <a:xfrm>
            <a:off x="3896783" y="30512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6" name="object 786"/>
          <p:cNvSpPr/>
          <p:nvPr/>
        </p:nvSpPr>
        <p:spPr>
          <a:xfrm>
            <a:off x="3896783" y="30604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7" name="object 787"/>
          <p:cNvSpPr/>
          <p:nvPr/>
        </p:nvSpPr>
        <p:spPr>
          <a:xfrm>
            <a:off x="3896783" y="306974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8" name="object 788"/>
          <p:cNvSpPr/>
          <p:nvPr/>
        </p:nvSpPr>
        <p:spPr>
          <a:xfrm>
            <a:off x="3896783" y="30797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9" name="object 789"/>
          <p:cNvSpPr/>
          <p:nvPr/>
        </p:nvSpPr>
        <p:spPr>
          <a:xfrm>
            <a:off x="3896783" y="30897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0" name="object 790"/>
          <p:cNvSpPr/>
          <p:nvPr/>
        </p:nvSpPr>
        <p:spPr>
          <a:xfrm>
            <a:off x="3896783" y="309901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1" name="object 791"/>
          <p:cNvSpPr/>
          <p:nvPr/>
        </p:nvSpPr>
        <p:spPr>
          <a:xfrm>
            <a:off x="3896783" y="310827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2" name="object 792"/>
          <p:cNvSpPr/>
          <p:nvPr/>
        </p:nvSpPr>
        <p:spPr>
          <a:xfrm>
            <a:off x="3896783" y="31179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3" name="object 793"/>
          <p:cNvSpPr/>
          <p:nvPr/>
        </p:nvSpPr>
        <p:spPr>
          <a:xfrm>
            <a:off x="3896783" y="31275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4" name="object 794"/>
          <p:cNvSpPr/>
          <p:nvPr/>
        </p:nvSpPr>
        <p:spPr>
          <a:xfrm>
            <a:off x="3896783" y="313679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5" name="object 795"/>
          <p:cNvSpPr/>
          <p:nvPr/>
        </p:nvSpPr>
        <p:spPr>
          <a:xfrm>
            <a:off x="3896783" y="314605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6" name="object 796"/>
          <p:cNvSpPr/>
          <p:nvPr/>
        </p:nvSpPr>
        <p:spPr>
          <a:xfrm>
            <a:off x="3896783" y="315605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7" name="object 797"/>
          <p:cNvSpPr/>
          <p:nvPr/>
        </p:nvSpPr>
        <p:spPr>
          <a:xfrm>
            <a:off x="3896783" y="316605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8" name="object 798"/>
          <p:cNvSpPr/>
          <p:nvPr/>
        </p:nvSpPr>
        <p:spPr>
          <a:xfrm>
            <a:off x="3896783" y="317531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9" name="object 799"/>
          <p:cNvSpPr/>
          <p:nvPr/>
        </p:nvSpPr>
        <p:spPr>
          <a:xfrm>
            <a:off x="3896783" y="318457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0" name="object 800"/>
          <p:cNvSpPr/>
          <p:nvPr/>
        </p:nvSpPr>
        <p:spPr>
          <a:xfrm>
            <a:off x="3896783" y="319420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1" name="object 801"/>
          <p:cNvSpPr/>
          <p:nvPr/>
        </p:nvSpPr>
        <p:spPr>
          <a:xfrm>
            <a:off x="3896783" y="320346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2" name="object 802"/>
          <p:cNvSpPr/>
          <p:nvPr/>
        </p:nvSpPr>
        <p:spPr>
          <a:xfrm>
            <a:off x="3896783" y="321272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3" name="object 803"/>
          <p:cNvSpPr/>
          <p:nvPr/>
        </p:nvSpPr>
        <p:spPr>
          <a:xfrm>
            <a:off x="3896783" y="322236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4" name="object 804"/>
          <p:cNvSpPr/>
          <p:nvPr/>
        </p:nvSpPr>
        <p:spPr>
          <a:xfrm>
            <a:off x="3896783" y="323236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5" name="object 805"/>
          <p:cNvSpPr/>
          <p:nvPr/>
        </p:nvSpPr>
        <p:spPr>
          <a:xfrm>
            <a:off x="3896783" y="32416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6" name="object 806"/>
          <p:cNvSpPr/>
          <p:nvPr/>
        </p:nvSpPr>
        <p:spPr>
          <a:xfrm>
            <a:off x="3896783" y="32508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7" name="object 807"/>
          <p:cNvSpPr/>
          <p:nvPr/>
        </p:nvSpPr>
        <p:spPr>
          <a:xfrm>
            <a:off x="3896783" y="32608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8" name="object 808"/>
          <p:cNvSpPr/>
          <p:nvPr/>
        </p:nvSpPr>
        <p:spPr>
          <a:xfrm>
            <a:off x="3896783" y="32705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9" name="object 809"/>
          <p:cNvSpPr/>
          <p:nvPr/>
        </p:nvSpPr>
        <p:spPr>
          <a:xfrm>
            <a:off x="3896783" y="32797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0" name="object 810"/>
          <p:cNvSpPr/>
          <p:nvPr/>
        </p:nvSpPr>
        <p:spPr>
          <a:xfrm>
            <a:off x="3896783" y="32890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1" name="object 811"/>
          <p:cNvSpPr/>
          <p:nvPr/>
        </p:nvSpPr>
        <p:spPr>
          <a:xfrm>
            <a:off x="3896783" y="329866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2" name="object 812"/>
          <p:cNvSpPr/>
          <p:nvPr/>
        </p:nvSpPr>
        <p:spPr>
          <a:xfrm>
            <a:off x="3896783" y="33079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3" name="object 813"/>
          <p:cNvSpPr/>
          <p:nvPr/>
        </p:nvSpPr>
        <p:spPr>
          <a:xfrm>
            <a:off x="3896783" y="331718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4" name="object 814"/>
          <p:cNvSpPr/>
          <p:nvPr/>
        </p:nvSpPr>
        <p:spPr>
          <a:xfrm>
            <a:off x="3896783" y="332681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5" name="object 815"/>
          <p:cNvSpPr/>
          <p:nvPr/>
        </p:nvSpPr>
        <p:spPr>
          <a:xfrm>
            <a:off x="3896783" y="33368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6" name="object 816"/>
          <p:cNvSpPr/>
          <p:nvPr/>
        </p:nvSpPr>
        <p:spPr>
          <a:xfrm>
            <a:off x="3896783" y="33464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7" name="object 817"/>
          <p:cNvSpPr/>
          <p:nvPr/>
        </p:nvSpPr>
        <p:spPr>
          <a:xfrm>
            <a:off x="3896783" y="335570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8" name="object 818"/>
          <p:cNvSpPr/>
          <p:nvPr/>
        </p:nvSpPr>
        <p:spPr>
          <a:xfrm>
            <a:off x="3896783" y="336534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9" name="object 819"/>
          <p:cNvSpPr/>
          <p:nvPr/>
        </p:nvSpPr>
        <p:spPr>
          <a:xfrm>
            <a:off x="3896783" y="337497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0" name="object 820"/>
          <p:cNvSpPr/>
          <p:nvPr/>
        </p:nvSpPr>
        <p:spPr>
          <a:xfrm>
            <a:off x="3896783" y="33842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1" name="object 821"/>
          <p:cNvSpPr/>
          <p:nvPr/>
        </p:nvSpPr>
        <p:spPr>
          <a:xfrm>
            <a:off x="3896783" y="339349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2" name="object 822"/>
          <p:cNvSpPr/>
          <p:nvPr/>
        </p:nvSpPr>
        <p:spPr>
          <a:xfrm>
            <a:off x="3896783" y="340312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3" name="object 823"/>
          <p:cNvSpPr/>
          <p:nvPr/>
        </p:nvSpPr>
        <p:spPr>
          <a:xfrm>
            <a:off x="3896783" y="34123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4" name="object 824"/>
          <p:cNvSpPr/>
          <p:nvPr/>
        </p:nvSpPr>
        <p:spPr>
          <a:xfrm>
            <a:off x="3896783" y="342164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5" name="object 825"/>
          <p:cNvSpPr/>
          <p:nvPr/>
        </p:nvSpPr>
        <p:spPr>
          <a:xfrm>
            <a:off x="3896783" y="34316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6" name="object 826"/>
          <p:cNvSpPr/>
          <p:nvPr/>
        </p:nvSpPr>
        <p:spPr>
          <a:xfrm>
            <a:off x="3896783" y="34416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7" name="object 827"/>
          <p:cNvSpPr/>
          <p:nvPr/>
        </p:nvSpPr>
        <p:spPr>
          <a:xfrm>
            <a:off x="3896783" y="345090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8" name="object 828"/>
          <p:cNvSpPr/>
          <p:nvPr/>
        </p:nvSpPr>
        <p:spPr>
          <a:xfrm>
            <a:off x="3896783" y="34601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9" name="object 829"/>
          <p:cNvSpPr/>
          <p:nvPr/>
        </p:nvSpPr>
        <p:spPr>
          <a:xfrm>
            <a:off x="3896783" y="346979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0" name="object 830"/>
          <p:cNvSpPr/>
          <p:nvPr/>
        </p:nvSpPr>
        <p:spPr>
          <a:xfrm>
            <a:off x="3896783" y="34794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1" name="object 831"/>
          <p:cNvSpPr/>
          <p:nvPr/>
        </p:nvSpPr>
        <p:spPr>
          <a:xfrm>
            <a:off x="3896783" y="348869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2" name="object 832"/>
          <p:cNvSpPr/>
          <p:nvPr/>
        </p:nvSpPr>
        <p:spPr>
          <a:xfrm>
            <a:off x="3896783" y="34979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3" name="object 833"/>
          <p:cNvSpPr/>
          <p:nvPr/>
        </p:nvSpPr>
        <p:spPr>
          <a:xfrm>
            <a:off x="3896783" y="350795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4" name="object 834"/>
          <p:cNvSpPr/>
          <p:nvPr/>
        </p:nvSpPr>
        <p:spPr>
          <a:xfrm>
            <a:off x="3896783" y="351795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5" name="object 835"/>
          <p:cNvSpPr/>
          <p:nvPr/>
        </p:nvSpPr>
        <p:spPr>
          <a:xfrm>
            <a:off x="3896783" y="352721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6" name="object 836"/>
          <p:cNvSpPr/>
          <p:nvPr/>
        </p:nvSpPr>
        <p:spPr>
          <a:xfrm>
            <a:off x="3896783" y="353647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7" name="object 837"/>
          <p:cNvSpPr/>
          <p:nvPr/>
        </p:nvSpPr>
        <p:spPr>
          <a:xfrm>
            <a:off x="3896783" y="354610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8" name="object 838"/>
          <p:cNvSpPr/>
          <p:nvPr/>
        </p:nvSpPr>
        <p:spPr>
          <a:xfrm>
            <a:off x="3896783" y="35553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9" name="object 839"/>
          <p:cNvSpPr/>
          <p:nvPr/>
        </p:nvSpPr>
        <p:spPr>
          <a:xfrm>
            <a:off x="3896783" y="35646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0" name="object 840"/>
          <p:cNvSpPr/>
          <p:nvPr/>
        </p:nvSpPr>
        <p:spPr>
          <a:xfrm>
            <a:off x="3896783" y="357425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1" name="object 841"/>
          <p:cNvSpPr/>
          <p:nvPr/>
        </p:nvSpPr>
        <p:spPr>
          <a:xfrm>
            <a:off x="3896783" y="35842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2" name="object 842"/>
          <p:cNvSpPr/>
          <p:nvPr/>
        </p:nvSpPr>
        <p:spPr>
          <a:xfrm>
            <a:off x="3896783" y="35935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3" name="object 843"/>
          <p:cNvSpPr/>
          <p:nvPr/>
        </p:nvSpPr>
        <p:spPr>
          <a:xfrm>
            <a:off x="3896783" y="360277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4" name="object 844"/>
          <p:cNvSpPr/>
          <p:nvPr/>
        </p:nvSpPr>
        <p:spPr>
          <a:xfrm>
            <a:off x="3896783" y="36127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5" name="object 845"/>
          <p:cNvSpPr/>
          <p:nvPr/>
        </p:nvSpPr>
        <p:spPr>
          <a:xfrm>
            <a:off x="3896783" y="362240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6" name="object 846"/>
          <p:cNvSpPr/>
          <p:nvPr/>
        </p:nvSpPr>
        <p:spPr>
          <a:xfrm>
            <a:off x="3896783" y="363167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7" name="object 847"/>
          <p:cNvSpPr/>
          <p:nvPr/>
        </p:nvSpPr>
        <p:spPr>
          <a:xfrm>
            <a:off x="3896783" y="36409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8" name="object 848"/>
          <p:cNvSpPr/>
          <p:nvPr/>
        </p:nvSpPr>
        <p:spPr>
          <a:xfrm>
            <a:off x="3896783" y="365056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9" name="object 849"/>
          <p:cNvSpPr/>
          <p:nvPr/>
        </p:nvSpPr>
        <p:spPr>
          <a:xfrm>
            <a:off x="3896783" y="36598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0" name="object 850"/>
          <p:cNvSpPr/>
          <p:nvPr/>
        </p:nvSpPr>
        <p:spPr>
          <a:xfrm>
            <a:off x="3896783" y="366908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1" name="object 851"/>
          <p:cNvSpPr/>
          <p:nvPr/>
        </p:nvSpPr>
        <p:spPr>
          <a:xfrm>
            <a:off x="3896783" y="367871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2" name="object 852"/>
          <p:cNvSpPr/>
          <p:nvPr/>
        </p:nvSpPr>
        <p:spPr>
          <a:xfrm>
            <a:off x="3896783" y="368871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3" name="object 853"/>
          <p:cNvSpPr/>
          <p:nvPr/>
        </p:nvSpPr>
        <p:spPr>
          <a:xfrm>
            <a:off x="3896783" y="36983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4" name="object 854"/>
          <p:cNvSpPr/>
          <p:nvPr/>
        </p:nvSpPr>
        <p:spPr>
          <a:xfrm>
            <a:off x="3896783" y="37076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5" name="object 855"/>
          <p:cNvSpPr/>
          <p:nvPr/>
        </p:nvSpPr>
        <p:spPr>
          <a:xfrm>
            <a:off x="3896783" y="371723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6" name="object 856"/>
          <p:cNvSpPr/>
          <p:nvPr/>
        </p:nvSpPr>
        <p:spPr>
          <a:xfrm>
            <a:off x="3896783" y="372686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7" name="object 857"/>
          <p:cNvSpPr/>
          <p:nvPr/>
        </p:nvSpPr>
        <p:spPr>
          <a:xfrm>
            <a:off x="3896783" y="37361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8" name="object 858"/>
          <p:cNvSpPr/>
          <p:nvPr/>
        </p:nvSpPr>
        <p:spPr>
          <a:xfrm>
            <a:off x="3896783" y="374538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9" name="object 859"/>
          <p:cNvSpPr/>
          <p:nvPr/>
        </p:nvSpPr>
        <p:spPr>
          <a:xfrm>
            <a:off x="3896783" y="375501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0" name="object 860"/>
          <p:cNvSpPr/>
          <p:nvPr/>
        </p:nvSpPr>
        <p:spPr>
          <a:xfrm>
            <a:off x="3896783" y="37642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1" name="object 861"/>
          <p:cNvSpPr/>
          <p:nvPr/>
        </p:nvSpPr>
        <p:spPr>
          <a:xfrm>
            <a:off x="3896783" y="377353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2" name="object 862"/>
          <p:cNvSpPr/>
          <p:nvPr/>
        </p:nvSpPr>
        <p:spPr>
          <a:xfrm>
            <a:off x="3896783" y="37835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3" name="object 863"/>
          <p:cNvSpPr/>
          <p:nvPr/>
        </p:nvSpPr>
        <p:spPr>
          <a:xfrm>
            <a:off x="3896783" y="37935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4" name="object 864"/>
          <p:cNvSpPr/>
          <p:nvPr/>
        </p:nvSpPr>
        <p:spPr>
          <a:xfrm>
            <a:off x="3896783" y="380280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5" name="object 865"/>
          <p:cNvSpPr/>
          <p:nvPr/>
        </p:nvSpPr>
        <p:spPr>
          <a:xfrm>
            <a:off x="3896783" y="381206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6" name="object 866"/>
          <p:cNvSpPr/>
          <p:nvPr/>
        </p:nvSpPr>
        <p:spPr>
          <a:xfrm>
            <a:off x="3896783" y="38216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7" name="object 867"/>
          <p:cNvSpPr/>
          <p:nvPr/>
        </p:nvSpPr>
        <p:spPr>
          <a:xfrm>
            <a:off x="3896783" y="38313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8" name="object 868"/>
          <p:cNvSpPr/>
          <p:nvPr/>
        </p:nvSpPr>
        <p:spPr>
          <a:xfrm>
            <a:off x="3896783" y="384058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9" name="object 869"/>
          <p:cNvSpPr/>
          <p:nvPr/>
        </p:nvSpPr>
        <p:spPr>
          <a:xfrm>
            <a:off x="3896783" y="38498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0" name="object 870"/>
          <p:cNvSpPr/>
          <p:nvPr/>
        </p:nvSpPr>
        <p:spPr>
          <a:xfrm>
            <a:off x="3896783" y="385984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1" name="object 871"/>
          <p:cNvSpPr/>
          <p:nvPr/>
        </p:nvSpPr>
        <p:spPr>
          <a:xfrm>
            <a:off x="3896783" y="386984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2" name="object 872"/>
          <p:cNvSpPr/>
          <p:nvPr/>
        </p:nvSpPr>
        <p:spPr>
          <a:xfrm>
            <a:off x="3896783" y="387910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3" name="object 873"/>
          <p:cNvSpPr/>
          <p:nvPr/>
        </p:nvSpPr>
        <p:spPr>
          <a:xfrm>
            <a:off x="3896783" y="388837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4" name="object 874"/>
          <p:cNvSpPr/>
          <p:nvPr/>
        </p:nvSpPr>
        <p:spPr>
          <a:xfrm>
            <a:off x="3896783" y="389800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5" name="object 875"/>
          <p:cNvSpPr/>
          <p:nvPr/>
        </p:nvSpPr>
        <p:spPr>
          <a:xfrm>
            <a:off x="3896783" y="390726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6" name="object 876"/>
          <p:cNvSpPr/>
          <p:nvPr/>
        </p:nvSpPr>
        <p:spPr>
          <a:xfrm>
            <a:off x="3896783" y="39165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7" name="object 877"/>
          <p:cNvSpPr/>
          <p:nvPr/>
        </p:nvSpPr>
        <p:spPr>
          <a:xfrm>
            <a:off x="3896783" y="392615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8" name="object 878"/>
          <p:cNvSpPr/>
          <p:nvPr/>
        </p:nvSpPr>
        <p:spPr>
          <a:xfrm>
            <a:off x="3896783" y="393615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9" name="object 879"/>
          <p:cNvSpPr/>
          <p:nvPr/>
        </p:nvSpPr>
        <p:spPr>
          <a:xfrm>
            <a:off x="3896783" y="39454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0" name="object 880"/>
          <p:cNvSpPr/>
          <p:nvPr/>
        </p:nvSpPr>
        <p:spPr>
          <a:xfrm>
            <a:off x="3896783" y="395467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1" name="object 881"/>
          <p:cNvSpPr/>
          <p:nvPr/>
        </p:nvSpPr>
        <p:spPr>
          <a:xfrm>
            <a:off x="3896783" y="39646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2" name="object 882"/>
          <p:cNvSpPr/>
          <p:nvPr/>
        </p:nvSpPr>
        <p:spPr>
          <a:xfrm>
            <a:off x="3896783" y="39743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3" name="object 883"/>
          <p:cNvSpPr/>
          <p:nvPr/>
        </p:nvSpPr>
        <p:spPr>
          <a:xfrm>
            <a:off x="3896783" y="39835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4" name="object 884"/>
          <p:cNvSpPr/>
          <p:nvPr/>
        </p:nvSpPr>
        <p:spPr>
          <a:xfrm>
            <a:off x="3896783" y="39928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5" name="object 885"/>
          <p:cNvSpPr/>
          <p:nvPr/>
        </p:nvSpPr>
        <p:spPr>
          <a:xfrm>
            <a:off x="3993832" y="2198158"/>
            <a:ext cx="2601806" cy="1677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6" name="object 886"/>
          <p:cNvSpPr txBox="1"/>
          <p:nvPr/>
        </p:nvSpPr>
        <p:spPr>
          <a:xfrm>
            <a:off x="4779362" y="2270019"/>
            <a:ext cx="102543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09" dirty="0">
                <a:latin typeface="Arial"/>
                <a:cs typeface="Arial"/>
              </a:rPr>
              <a:t>O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09" dirty="0">
                <a:latin typeface="Arial"/>
                <a:cs typeface="Arial"/>
              </a:rPr>
              <a:t>b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875" b="1" spc="-209" dirty="0">
                <a:latin typeface="Arial"/>
                <a:cs typeface="Arial"/>
              </a:rPr>
              <a:t>j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j</a:t>
            </a:r>
            <a:r>
              <a:rPr sz="875" b="1" spc="-209" dirty="0">
                <a:latin typeface="Arial"/>
                <a:cs typeface="Arial"/>
              </a:rPr>
              <a:t>e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09" dirty="0">
                <a:latin typeface="Arial"/>
                <a:cs typeface="Arial"/>
              </a:rPr>
              <a:t>c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09" dirty="0">
                <a:latin typeface="Arial"/>
                <a:cs typeface="Arial"/>
              </a:rPr>
              <a:t>t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09" dirty="0">
                <a:latin typeface="Arial"/>
                <a:cs typeface="Arial"/>
              </a:rPr>
              <a:t>i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09" dirty="0">
                <a:latin typeface="Arial"/>
                <a:cs typeface="Arial"/>
              </a:rPr>
              <a:t>v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875" b="1" spc="-209" dirty="0">
                <a:latin typeface="Arial"/>
                <a:cs typeface="Arial"/>
              </a:rPr>
              <a:t>e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09" dirty="0">
                <a:latin typeface="Arial"/>
                <a:cs typeface="Arial"/>
              </a:rPr>
              <a:t>s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09" dirty="0">
                <a:latin typeface="Arial"/>
                <a:cs typeface="Arial"/>
              </a:rPr>
              <a:t>S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09" dirty="0">
                <a:latin typeface="Arial"/>
                <a:cs typeface="Arial"/>
              </a:rPr>
              <a:t>e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09" dirty="0">
                <a:latin typeface="Arial"/>
                <a:cs typeface="Arial"/>
              </a:rPr>
              <a:t>t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09" dirty="0">
                <a:latin typeface="Arial"/>
                <a:cs typeface="Arial"/>
              </a:rPr>
              <a:t>t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09" dirty="0">
                <a:latin typeface="Arial"/>
                <a:cs typeface="Arial"/>
              </a:rPr>
              <a:t>i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09" dirty="0">
                <a:latin typeface="Arial"/>
                <a:cs typeface="Arial"/>
              </a:rPr>
              <a:t>n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09" dirty="0">
                <a:latin typeface="Arial"/>
                <a:cs typeface="Arial"/>
              </a:rPr>
              <a:t>g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4794179" y="2716742"/>
            <a:ext cx="99456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28" dirty="0">
                <a:latin typeface="Arial"/>
                <a:cs typeface="Arial"/>
              </a:rPr>
              <a:t>B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875" b="1" spc="-228" dirty="0">
                <a:latin typeface="Arial"/>
                <a:cs typeface="Arial"/>
              </a:rPr>
              <a:t>u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875" b="1" spc="-228" dirty="0">
                <a:latin typeface="Arial"/>
                <a:cs typeface="Arial"/>
              </a:rPr>
              <a:t>d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875" b="1" spc="-228" dirty="0">
                <a:latin typeface="Arial"/>
                <a:cs typeface="Arial"/>
              </a:rPr>
              <a:t>g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875" b="1" spc="-228" dirty="0">
                <a:latin typeface="Arial"/>
                <a:cs typeface="Arial"/>
              </a:rPr>
              <a:t>e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28" dirty="0">
                <a:latin typeface="Arial"/>
                <a:cs typeface="Arial"/>
              </a:rPr>
              <a:t>t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28" dirty="0">
                <a:latin typeface="Arial"/>
                <a:cs typeface="Arial"/>
              </a:rPr>
              <a:t>D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875" b="1" spc="-228" dirty="0">
                <a:latin typeface="Arial"/>
                <a:cs typeface="Arial"/>
              </a:rPr>
              <a:t>e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28" dirty="0">
                <a:latin typeface="Arial"/>
                <a:cs typeface="Arial"/>
              </a:rPr>
              <a:t>c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28" dirty="0">
                <a:latin typeface="Arial"/>
                <a:cs typeface="Arial"/>
              </a:rPr>
              <a:t>i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28" dirty="0">
                <a:latin typeface="Arial"/>
                <a:cs typeface="Arial"/>
              </a:rPr>
              <a:t>s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28" dirty="0">
                <a:latin typeface="Arial"/>
                <a:cs typeface="Arial"/>
              </a:rPr>
              <a:t>i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28" dirty="0">
                <a:latin typeface="Arial"/>
                <a:cs typeface="Arial"/>
              </a:rPr>
              <a:t>o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28" dirty="0">
                <a:latin typeface="Arial"/>
                <a:cs typeface="Arial"/>
              </a:rPr>
              <a:t>n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28" dirty="0">
                <a:latin typeface="Arial"/>
                <a:cs typeface="Arial"/>
              </a:rPr>
              <a:t>s</a:t>
            </a:r>
            <a:r>
              <a:rPr sz="1312" b="1" spc="-342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4046677" y="3160501"/>
            <a:ext cx="108161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33" dirty="0">
                <a:latin typeface="Arial"/>
                <a:cs typeface="Arial"/>
              </a:rPr>
              <a:t>M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875" b="1" spc="-233" dirty="0">
                <a:latin typeface="Arial"/>
                <a:cs typeface="Arial"/>
              </a:rPr>
              <a:t>e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33" dirty="0">
                <a:latin typeface="Arial"/>
                <a:cs typeface="Arial"/>
              </a:rPr>
              <a:t>s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33" dirty="0">
                <a:latin typeface="Arial"/>
                <a:cs typeface="Arial"/>
              </a:rPr>
              <a:t>s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33" dirty="0">
                <a:latin typeface="Arial"/>
                <a:cs typeface="Arial"/>
              </a:rPr>
              <a:t>a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33" dirty="0">
                <a:latin typeface="Arial"/>
                <a:cs typeface="Arial"/>
              </a:rPr>
              <a:t>g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875" b="1" spc="-233" dirty="0">
                <a:latin typeface="Arial"/>
                <a:cs typeface="Arial"/>
              </a:rPr>
              <a:t>e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33" dirty="0">
                <a:latin typeface="Arial"/>
                <a:cs typeface="Arial"/>
              </a:rPr>
              <a:t>D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875" b="1" spc="-233" dirty="0">
                <a:latin typeface="Arial"/>
                <a:cs typeface="Arial"/>
              </a:rPr>
              <a:t>e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33" dirty="0">
                <a:latin typeface="Arial"/>
                <a:cs typeface="Arial"/>
              </a:rPr>
              <a:t>c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33" dirty="0">
                <a:latin typeface="Arial"/>
                <a:cs typeface="Arial"/>
              </a:rPr>
              <a:t>i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33" dirty="0">
                <a:latin typeface="Arial"/>
                <a:cs typeface="Arial"/>
              </a:rPr>
              <a:t>s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33" dirty="0">
                <a:latin typeface="Arial"/>
                <a:cs typeface="Arial"/>
              </a:rPr>
              <a:t>i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33" dirty="0">
                <a:latin typeface="Arial"/>
                <a:cs typeface="Arial"/>
              </a:rPr>
              <a:t>o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33" dirty="0">
                <a:latin typeface="Arial"/>
                <a:cs typeface="Arial"/>
              </a:rPr>
              <a:t>n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33" dirty="0">
                <a:latin typeface="Arial"/>
                <a:cs typeface="Arial"/>
              </a:rPr>
              <a:t>s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4698613" y="3616854"/>
            <a:ext cx="118718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33" dirty="0">
                <a:latin typeface="Arial"/>
                <a:cs typeface="Arial"/>
              </a:rPr>
              <a:t>C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33" dirty="0">
                <a:latin typeface="Arial"/>
                <a:cs typeface="Arial"/>
              </a:rPr>
              <a:t>a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33" dirty="0">
                <a:latin typeface="Arial"/>
                <a:cs typeface="Arial"/>
              </a:rPr>
              <a:t>m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875" b="1" spc="-233" dirty="0">
                <a:latin typeface="Arial"/>
                <a:cs typeface="Arial"/>
              </a:rPr>
              <a:t>p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233" dirty="0">
                <a:latin typeface="Arial"/>
                <a:cs typeface="Arial"/>
              </a:rPr>
              <a:t>a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33" dirty="0">
                <a:latin typeface="Arial"/>
                <a:cs typeface="Arial"/>
              </a:rPr>
              <a:t>i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33" dirty="0">
                <a:latin typeface="Arial"/>
                <a:cs typeface="Arial"/>
              </a:rPr>
              <a:t>g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875" b="1" spc="-233" dirty="0">
                <a:latin typeface="Arial"/>
                <a:cs typeface="Arial"/>
              </a:rPr>
              <a:t>n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33" dirty="0">
                <a:latin typeface="Arial"/>
                <a:cs typeface="Arial"/>
              </a:rPr>
              <a:t>E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33" dirty="0">
                <a:latin typeface="Arial"/>
                <a:cs typeface="Arial"/>
              </a:rPr>
              <a:t>v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875" b="1" spc="-233" dirty="0">
                <a:latin typeface="Arial"/>
                <a:cs typeface="Arial"/>
              </a:rPr>
              <a:t>a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33" dirty="0">
                <a:latin typeface="Arial"/>
                <a:cs typeface="Arial"/>
              </a:rPr>
              <a:t>l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875" b="1" spc="-233" dirty="0">
                <a:latin typeface="Arial"/>
                <a:cs typeface="Arial"/>
              </a:rPr>
              <a:t>u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875" b="1" spc="-233" dirty="0">
                <a:latin typeface="Arial"/>
                <a:cs typeface="Arial"/>
              </a:rPr>
              <a:t>a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33" dirty="0">
                <a:latin typeface="Arial"/>
                <a:cs typeface="Arial"/>
              </a:rPr>
              <a:t>t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33" dirty="0">
                <a:latin typeface="Arial"/>
                <a:cs typeface="Arial"/>
              </a:rPr>
              <a:t>i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33" dirty="0">
                <a:latin typeface="Arial"/>
                <a:cs typeface="Arial"/>
              </a:rPr>
              <a:t>o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33" dirty="0">
                <a:latin typeface="Arial"/>
                <a:cs typeface="Arial"/>
              </a:rPr>
              <a:t>n</a:t>
            </a:r>
            <a:r>
              <a:rPr sz="1312" b="1" spc="-349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5513528" y="3166426"/>
            <a:ext cx="92604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23" dirty="0">
                <a:latin typeface="Arial"/>
                <a:cs typeface="Arial"/>
              </a:rPr>
              <a:t>M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875" b="1" spc="-223" dirty="0">
                <a:latin typeface="Arial"/>
                <a:cs typeface="Arial"/>
              </a:rPr>
              <a:t>e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23" dirty="0">
                <a:latin typeface="Arial"/>
                <a:cs typeface="Arial"/>
              </a:rPr>
              <a:t>d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875" b="1" spc="-223" dirty="0">
                <a:latin typeface="Arial"/>
                <a:cs typeface="Arial"/>
              </a:rPr>
              <a:t>i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23" dirty="0">
                <a:latin typeface="Arial"/>
                <a:cs typeface="Arial"/>
              </a:rPr>
              <a:t>a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23" dirty="0">
                <a:latin typeface="Arial"/>
                <a:cs typeface="Arial"/>
              </a:rPr>
              <a:t>D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875" b="1" spc="-223" dirty="0">
                <a:latin typeface="Arial"/>
                <a:cs typeface="Arial"/>
              </a:rPr>
              <a:t>e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23" dirty="0">
                <a:latin typeface="Arial"/>
                <a:cs typeface="Arial"/>
              </a:rPr>
              <a:t>c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23" dirty="0">
                <a:latin typeface="Arial"/>
                <a:cs typeface="Arial"/>
              </a:rPr>
              <a:t>i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23" dirty="0">
                <a:latin typeface="Arial"/>
                <a:cs typeface="Arial"/>
              </a:rPr>
              <a:t>s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23" dirty="0">
                <a:latin typeface="Arial"/>
                <a:cs typeface="Arial"/>
              </a:rPr>
              <a:t>i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23" dirty="0">
                <a:latin typeface="Arial"/>
                <a:cs typeface="Arial"/>
              </a:rPr>
              <a:t>o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23" dirty="0">
                <a:latin typeface="Arial"/>
                <a:cs typeface="Arial"/>
              </a:rPr>
              <a:t>n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23" dirty="0">
                <a:latin typeface="Arial"/>
                <a:cs typeface="Arial"/>
              </a:rPr>
              <a:t>s</a:t>
            </a:r>
            <a:r>
              <a:rPr sz="1312" b="1" spc="-335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312" baseline="-1234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59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61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campaign that can be </a:t>
            </a:r>
            <a:r>
              <a:rPr sz="1167" spc="-5" dirty="0">
                <a:latin typeface="Garamond"/>
                <a:cs typeface="Garamond"/>
              </a:rPr>
              <a:t>done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by considering </a:t>
            </a:r>
            <a:r>
              <a:rPr sz="1167" dirty="0">
                <a:latin typeface="Garamond"/>
                <a:cs typeface="Garamond"/>
              </a:rPr>
              <a:t>its impact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or profits of 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6627" y="1725506"/>
            <a:ext cx="64637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1558819"/>
            <a:ext cx="4880240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C.  Advertising</a:t>
            </a:r>
            <a:r>
              <a:rPr sz="1167" b="1" spc="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management must </a:t>
            </a:r>
            <a:r>
              <a:rPr sz="1167" dirty="0">
                <a:latin typeface="Garamond"/>
                <a:cs typeface="Garamond"/>
              </a:rPr>
              <a:t>take five </a:t>
            </a:r>
            <a:r>
              <a:rPr sz="1167" spc="-5" dirty="0">
                <a:latin typeface="Garamond"/>
                <a:cs typeface="Garamond"/>
              </a:rPr>
              <a:t>important decisions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developing an  program: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602" y="2058881"/>
            <a:ext cx="2192249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56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budgets.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 marL="790204" lvl="1" indent="-222245">
              <a:lnSpc>
                <a:spcPts val="1312"/>
              </a:lnSpc>
              <a:buFont typeface="Courier New"/>
              <a:buChar char="o"/>
              <a:tabLst>
                <a:tab pos="790204" algn="l"/>
              </a:tabLst>
            </a:pPr>
            <a:r>
              <a:rPr sz="1167" spc="-5" dirty="0">
                <a:latin typeface="Garamond"/>
                <a:cs typeface="Garamond"/>
              </a:rPr>
              <a:t>a).  Message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 marL="790204" lvl="1" indent="-222245">
              <a:lnSpc>
                <a:spcPts val="1312"/>
              </a:lnSpc>
              <a:buFont typeface="Courier New"/>
              <a:buChar char="o"/>
              <a:tabLst>
                <a:tab pos="790204" algn="l"/>
              </a:tabLst>
            </a:pPr>
            <a:r>
              <a:rPr sz="1167" spc="-5" dirty="0">
                <a:latin typeface="Garamond"/>
                <a:cs typeface="Garamond"/>
              </a:rPr>
              <a:t>b). Media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AutoNum type="alphaL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Evaluating advertising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campaigns.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3225694"/>
            <a:ext cx="4278313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a.   </a:t>
            </a:r>
            <a:r>
              <a:rPr sz="1167" b="1" spc="-5" dirty="0">
                <a:latin typeface="Garamond"/>
                <a:cs typeface="Garamond"/>
              </a:rPr>
              <a:t>Setting Advertising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advertising objectives </a:t>
            </a:r>
            <a:r>
              <a:rPr sz="1167" dirty="0">
                <a:latin typeface="Garamond"/>
                <a:cs typeface="Garamond"/>
              </a:rPr>
              <a:t>is the first step in developing </a:t>
            </a:r>
            <a:r>
              <a:rPr sz="1167" spc="-5" dirty="0">
                <a:latin typeface="Garamond"/>
                <a:cs typeface="Garamond"/>
              </a:rPr>
              <a:t>an advertising  objectives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should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based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past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decisions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target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519" y="3407198"/>
            <a:ext cx="144956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68566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program. </a:t>
            </a:r>
            <a:r>
              <a:rPr sz="1167" dirty="0">
                <a:latin typeface="Garamond"/>
                <a:cs typeface="Garamond"/>
              </a:rPr>
              <a:t>These  </a:t>
            </a:r>
            <a:r>
              <a:rPr sz="1167" spc="-5" dirty="0">
                <a:latin typeface="Garamond"/>
                <a:cs typeface="Garamond"/>
              </a:rPr>
              <a:t>market, positioning,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3725756"/>
            <a:ext cx="5715529" cy="202926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 algn="just">
              <a:lnSpc>
                <a:spcPts val="1312"/>
              </a:lnSpc>
              <a:spcBef>
                <a:spcPts val="117"/>
              </a:spcBef>
              <a:tabLst>
                <a:tab pos="1880439" algn="l"/>
                <a:tab pos="2455806" algn="l"/>
              </a:tabLst>
            </a:pPr>
            <a:r>
              <a:rPr sz="1167" spc="-5" dirty="0">
                <a:latin typeface="Garamond"/>
                <a:cs typeface="Garamond"/>
              </a:rPr>
              <a:t>marketing mix,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define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job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advertising must do in </a:t>
            </a:r>
            <a:r>
              <a:rPr sz="1167" dirty="0">
                <a:latin typeface="Garamond"/>
                <a:cs typeface="Garamond"/>
              </a:rPr>
              <a:t>the total </a:t>
            </a:r>
            <a:r>
              <a:rPr sz="1167" spc="-5" dirty="0">
                <a:latin typeface="Garamond"/>
                <a:cs typeface="Garamond"/>
              </a:rPr>
              <a:t>marketing program. An  advertising objective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2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	communication task to </a:t>
            </a:r>
            <a:r>
              <a:rPr sz="1167" spc="-5" dirty="0">
                <a:latin typeface="Garamond"/>
                <a:cs typeface="Garamond"/>
              </a:rPr>
              <a:t>be accomplished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  target </a:t>
            </a:r>
            <a:r>
              <a:rPr sz="1167" spc="-5" dirty="0">
                <a:latin typeface="Garamond"/>
                <a:cs typeface="Garamond"/>
              </a:rPr>
              <a:t>audience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during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	specific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Advertising objectives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classified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  primary purpose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as:</a:t>
            </a:r>
            <a:endParaRPr sz="1167">
              <a:latin typeface="Garamond"/>
              <a:cs typeface="Garamond"/>
            </a:endParaRPr>
          </a:p>
          <a:p>
            <a:pPr marL="12347" marR="6173" indent="370408">
              <a:lnSpc>
                <a:spcPts val="1312"/>
              </a:lnSpc>
              <a:buFont typeface="Garamond"/>
              <a:buAutoNum type="arabicParenR"/>
              <a:tabLst>
                <a:tab pos="608087" algn="l"/>
                <a:tab pos="4707888" algn="l"/>
              </a:tabLst>
            </a:pPr>
            <a:r>
              <a:rPr sz="1167" b="1" dirty="0">
                <a:latin typeface="Garamond"/>
                <a:cs typeface="Garamond"/>
              </a:rPr>
              <a:t>Informative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which is used to inform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consumers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	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 or  </a:t>
            </a:r>
            <a:r>
              <a:rPr sz="1167" dirty="0">
                <a:latin typeface="Garamond"/>
                <a:cs typeface="Garamond"/>
              </a:rPr>
              <a:t>feature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primary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demand.</a:t>
            </a:r>
            <a:endParaRPr sz="1167">
              <a:latin typeface="Garamond"/>
              <a:cs typeface="Garamond"/>
            </a:endParaRPr>
          </a:p>
          <a:p>
            <a:pPr marL="12347" marR="5556" indent="370408">
              <a:lnSpc>
                <a:spcPts val="1312"/>
              </a:lnSpc>
              <a:buFont typeface="Garamond"/>
              <a:buAutoNum type="arabicParenR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Persuasive </a:t>
            </a:r>
            <a:r>
              <a:rPr sz="1167" b="1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selective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by  </a:t>
            </a:r>
            <a:r>
              <a:rPr sz="1167" spc="-5" dirty="0">
                <a:latin typeface="Garamond"/>
                <a:cs typeface="Garamond"/>
              </a:rPr>
              <a:t>persuading </a:t>
            </a:r>
            <a:r>
              <a:rPr sz="1167" dirty="0">
                <a:latin typeface="Garamond"/>
                <a:cs typeface="Garamond"/>
              </a:rPr>
              <a:t>consumers that it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quality for their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money.</a:t>
            </a:r>
            <a:endParaRPr sz="1167">
              <a:latin typeface="Garamond"/>
              <a:cs typeface="Garamond"/>
            </a:endParaRPr>
          </a:p>
          <a:p>
            <a:pPr marL="12347" marR="6173" indent="370408">
              <a:lnSpc>
                <a:spcPts val="1312"/>
              </a:lnSpc>
              <a:buFont typeface="Garamond"/>
              <a:buAutoNum type="arabicParenR"/>
              <a:tabLst>
                <a:tab pos="600061" algn="l"/>
              </a:tabLst>
            </a:pPr>
            <a:r>
              <a:rPr sz="1167" b="1" spc="-5" dirty="0">
                <a:latin typeface="Garamond"/>
                <a:cs typeface="Garamond"/>
              </a:rPr>
              <a:t>Comparison advertising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advertising </a:t>
            </a:r>
            <a:r>
              <a:rPr sz="1167" dirty="0">
                <a:latin typeface="Garamond"/>
                <a:cs typeface="Garamond"/>
              </a:rPr>
              <a:t>that compares </a:t>
            </a:r>
            <a:r>
              <a:rPr sz="1167" spc="-5" dirty="0">
                <a:latin typeface="Garamond"/>
                <a:cs typeface="Garamond"/>
              </a:rPr>
              <a:t>one brand directly or  indirectly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one or more other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brands.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buFont typeface="Garamond"/>
              <a:buAutoNum type="arabicParenR"/>
              <a:tabLst>
                <a:tab pos="602531" algn="l"/>
                <a:tab pos="3467638" algn="l"/>
              </a:tabLst>
            </a:pPr>
            <a:r>
              <a:rPr sz="1167" b="1" dirty="0">
                <a:latin typeface="Garamond"/>
                <a:cs typeface="Garamond"/>
              </a:rPr>
              <a:t>Reminder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which is used to keep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thinking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This  form </a:t>
            </a:r>
            <a:r>
              <a:rPr sz="1167" spc="-5" dirty="0">
                <a:latin typeface="Garamond"/>
                <a:cs typeface="Garamond"/>
              </a:rPr>
              <a:t>of advertising </a:t>
            </a:r>
            <a:r>
              <a:rPr sz="1167" dirty="0">
                <a:latin typeface="Garamond"/>
                <a:cs typeface="Garamond"/>
              </a:rPr>
              <a:t>is more important for</a:t>
            </a:r>
            <a:r>
              <a:rPr sz="1167" spc="-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mature	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5892695"/>
            <a:ext cx="4688858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b.   Setting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r>
              <a:rPr sz="1167" b="1" spc="-136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Budget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After determining its advertising objectives,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must </a:t>
            </a:r>
            <a:r>
              <a:rPr sz="1167" dirty="0">
                <a:latin typeface="Garamond"/>
                <a:cs typeface="Garamond"/>
              </a:rPr>
              <a:t>set the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10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3606" y="6059382"/>
            <a:ext cx="6297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budget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6226070"/>
            <a:ext cx="24638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2143" algn="l"/>
                <a:tab pos="1045786" algn="l"/>
                <a:tab pos="1416811" algn="l"/>
                <a:tab pos="2169357" algn="l"/>
              </a:tabLst>
            </a:pPr>
            <a:r>
              <a:rPr sz="1167" dirty="0">
                <a:latin typeface="Garamond"/>
                <a:cs typeface="Garamond"/>
              </a:rPr>
              <a:t>each	</a:t>
            </a:r>
            <a:r>
              <a:rPr sz="1167" spc="-5" dirty="0">
                <a:latin typeface="Garamond"/>
                <a:cs typeface="Garamond"/>
              </a:rPr>
              <a:t>pro</a:t>
            </a:r>
            <a:r>
              <a:rPr sz="1167" spc="5" dirty="0">
                <a:latin typeface="Garamond"/>
                <a:cs typeface="Garamond"/>
              </a:rPr>
              <a:t>d</a:t>
            </a:r>
            <a:r>
              <a:rPr sz="1167" dirty="0">
                <a:latin typeface="Garamond"/>
                <a:cs typeface="Garamond"/>
              </a:rPr>
              <a:t>uct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dirty="0">
                <a:latin typeface="Garamond"/>
                <a:cs typeface="Garamond"/>
              </a:rPr>
              <a:t>.	Four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6407574"/>
            <a:ext cx="2463888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commonly used </a:t>
            </a:r>
            <a:r>
              <a:rPr sz="1167" spc="-5" dirty="0">
                <a:latin typeface="Garamond"/>
                <a:cs typeface="Garamond"/>
              </a:rPr>
              <a:t>methods </a:t>
            </a:r>
            <a:r>
              <a:rPr sz="1167" dirty="0">
                <a:latin typeface="Garamond"/>
                <a:cs typeface="Garamond"/>
              </a:rPr>
              <a:t>for setting  </a:t>
            </a:r>
            <a:r>
              <a:rPr sz="1167" spc="-5" dirty="0">
                <a:latin typeface="Garamond"/>
                <a:cs typeface="Garamond"/>
              </a:rPr>
              <a:t>promotion budgets </a:t>
            </a:r>
            <a:r>
              <a:rPr sz="1167" dirty="0">
                <a:latin typeface="Garamond"/>
                <a:cs typeface="Garamond"/>
              </a:rPr>
              <a:t>were </a:t>
            </a:r>
            <a:r>
              <a:rPr sz="1167" spc="-5" dirty="0">
                <a:latin typeface="Garamond"/>
                <a:cs typeface="Garamond"/>
              </a:rPr>
              <a:t>discussed in last  </a:t>
            </a:r>
            <a:r>
              <a:rPr sz="1167" dirty="0">
                <a:latin typeface="Garamond"/>
                <a:cs typeface="Garamond"/>
              </a:rPr>
              <a:t>Lesson. </a:t>
            </a:r>
            <a:r>
              <a:rPr sz="1167" spc="-5" dirty="0">
                <a:latin typeface="Garamond"/>
                <a:cs typeface="Garamond"/>
              </a:rPr>
              <a:t>No matter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method is </a:t>
            </a:r>
            <a:r>
              <a:rPr sz="1167" dirty="0">
                <a:latin typeface="Garamond"/>
                <a:cs typeface="Garamond"/>
              </a:rPr>
              <a:t>used,  setting the advertising </a:t>
            </a:r>
            <a:r>
              <a:rPr sz="1167" spc="-5" dirty="0">
                <a:latin typeface="Garamond"/>
                <a:cs typeface="Garamond"/>
              </a:rPr>
              <a:t>budget is no </a:t>
            </a:r>
            <a:r>
              <a:rPr sz="1167" dirty="0">
                <a:latin typeface="Garamond"/>
                <a:cs typeface="Garamond"/>
              </a:rPr>
              <a:t>easy  task.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does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know </a:t>
            </a:r>
            <a:r>
              <a:rPr sz="1167" spc="-5" dirty="0">
                <a:latin typeface="Garamond"/>
                <a:cs typeface="Garamond"/>
              </a:rPr>
              <a:t>if it is  </a:t>
            </a:r>
            <a:r>
              <a:rPr sz="1167" dirty="0">
                <a:latin typeface="Garamond"/>
                <a:cs typeface="Garamond"/>
              </a:rPr>
              <a:t>spending the </a:t>
            </a:r>
            <a:r>
              <a:rPr sz="1167" spc="-5" dirty="0">
                <a:latin typeface="Garamond"/>
                <a:cs typeface="Garamond"/>
              </a:rPr>
              <a:t>right amount? Some </a:t>
            </a:r>
            <a:r>
              <a:rPr sz="1167" dirty="0">
                <a:latin typeface="Garamond"/>
                <a:cs typeface="Garamond"/>
              </a:rPr>
              <a:t>critics  charge that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packaged-  </a:t>
            </a:r>
            <a:r>
              <a:rPr sz="1167" dirty="0">
                <a:latin typeface="Garamond"/>
                <a:cs typeface="Garamond"/>
              </a:rPr>
              <a:t>goods firms tend to spend too </a:t>
            </a:r>
            <a:r>
              <a:rPr sz="1167" spc="-5" dirty="0">
                <a:latin typeface="Garamond"/>
                <a:cs typeface="Garamond"/>
              </a:rPr>
              <a:t>much  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2" y="7726256"/>
            <a:ext cx="24638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50086" algn="l"/>
                <a:tab pos="1275439" algn="l"/>
              </a:tabLst>
            </a:pPr>
            <a:r>
              <a:rPr sz="1167" spc="-5" dirty="0">
                <a:latin typeface="Garamond"/>
                <a:cs typeface="Garamond"/>
              </a:rPr>
              <a:t>advertising	and	business-to-business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852" y="7907761"/>
            <a:ext cx="246327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generally under spend </a:t>
            </a:r>
            <a:r>
              <a:rPr sz="1167" spc="-5" dirty="0">
                <a:latin typeface="Garamond"/>
                <a:cs typeface="Garamond"/>
              </a:rPr>
              <a:t>on  advertising. </a:t>
            </a:r>
            <a:r>
              <a:rPr sz="1167" dirty="0">
                <a:latin typeface="Garamond"/>
                <a:cs typeface="Garamond"/>
              </a:rPr>
              <a:t>They claim that,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one  hand,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consumer companies  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852" y="8407822"/>
            <a:ext cx="5716147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lots of image advertising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really </a:t>
            </a:r>
            <a:r>
              <a:rPr sz="1167" dirty="0">
                <a:latin typeface="Garamond"/>
                <a:cs typeface="Garamond"/>
              </a:rPr>
              <a:t>knowing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effects. They </a:t>
            </a:r>
            <a:r>
              <a:rPr sz="1167" spc="-5" dirty="0">
                <a:latin typeface="Garamond"/>
                <a:cs typeface="Garamond"/>
              </a:rPr>
              <a:t>overspend as </a:t>
            </a:r>
            <a:r>
              <a:rPr sz="1167" dirty="0">
                <a:latin typeface="Garamond"/>
                <a:cs typeface="Garamond"/>
              </a:rPr>
              <a:t>a form </a:t>
            </a:r>
            <a:r>
              <a:rPr sz="1167" spc="-5" dirty="0">
                <a:latin typeface="Garamond"/>
                <a:cs typeface="Garamond"/>
              </a:rPr>
              <a:t>of  "insurance" against not </a:t>
            </a:r>
            <a:r>
              <a:rPr sz="1167" dirty="0">
                <a:latin typeface="Garamond"/>
                <a:cs typeface="Garamond"/>
              </a:rPr>
              <a:t>spending enough.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hand, business advertisers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rely </a:t>
            </a:r>
            <a:r>
              <a:rPr sz="1167" dirty="0">
                <a:latin typeface="Garamond"/>
                <a:cs typeface="Garamond"/>
              </a:rPr>
              <a:t>too  </a:t>
            </a:r>
            <a:r>
              <a:rPr sz="1167" spc="-5" dirty="0">
                <a:latin typeface="Garamond"/>
                <a:cs typeface="Garamond"/>
              </a:rPr>
              <a:t>heavily on </a:t>
            </a:r>
            <a:r>
              <a:rPr sz="1167" dirty="0">
                <a:latin typeface="Garamond"/>
                <a:cs typeface="Garamond"/>
              </a:rPr>
              <a:t>their sales forces 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orders. They underestimate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power of </a:t>
            </a:r>
            <a:r>
              <a:rPr sz="1167" dirty="0">
                <a:latin typeface="Garamond"/>
                <a:cs typeface="Garamond"/>
              </a:rPr>
              <a:t>company and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image in </a:t>
            </a:r>
            <a:r>
              <a:rPr sz="1167" spc="-5" dirty="0">
                <a:latin typeface="Garamond"/>
                <a:cs typeface="Garamond"/>
              </a:rPr>
              <a:t>pre-selling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customers. Thus, they 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spend enough </a:t>
            </a:r>
            <a:r>
              <a:rPr sz="1167" spc="-5" dirty="0">
                <a:latin typeface="Garamond"/>
                <a:cs typeface="Garamond"/>
              </a:rPr>
              <a:t>on  advertising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awareness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knowledge.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67075" y="63697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267075" y="637830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267075" y="63871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67075" y="63964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67075" y="64053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267075" y="64138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67075" y="64223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67075" y="64316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267075" y="64409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267075" y="64494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2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67075" y="64579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67075" y="64672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267075" y="64761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2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67075" y="64846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267075" y="649350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267075" y="65024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267075" y="65109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2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267075" y="65198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67075" y="65290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267075" y="65379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267075" y="65464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267075" y="65553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267075" y="65646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267075" y="65735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67075" y="65820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267075" y="659055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267075" y="65998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267075" y="66087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267075" y="66172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267075" y="662611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267075" y="66353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267075" y="66442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267075" y="66527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267075" y="66616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267075" y="66705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267075" y="66790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267075" y="66879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267075" y="669723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267075" y="670575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267075" y="671427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267075" y="672353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267075" y="67327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267075" y="674131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267075" y="67498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267075" y="675872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267075" y="67679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267075" y="67768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267075" y="67853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267075" y="67942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267075" y="68028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267075" y="68116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267075" y="68209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267075" y="68298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267075" y="68383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267075" y="684688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267075" y="68561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267075" y="68654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267075" y="687392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267075" y="68824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267075" y="68917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267075" y="69009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267075" y="690948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267075" y="69180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267075" y="692689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267075" y="69354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267075" y="69443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267075" y="69535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267075" y="696245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267075" y="69709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267075" y="69798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267075" y="698912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267075" y="69980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267075" y="70065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267075" y="701505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267075" y="702431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267075" y="70332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267075" y="704172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267075" y="70506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267075" y="70595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267075" y="706839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267075" y="70772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267075" y="708617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267075" y="70950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267075" y="71035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267075" y="71124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267075" y="712173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267075" y="713025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267075" y="71387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267075" y="71476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267075" y="71569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267075" y="716581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267075" y="71743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267075" y="71832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267075" y="71924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267075" y="72013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267075" y="72098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267075" y="72187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267075" y="72276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267075" y="72361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267075" y="72450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267075" y="72543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267075" y="72628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267075" y="72713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267075" y="728064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267075" y="728990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267075" y="72984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267075" y="730694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267075" y="731583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267075" y="73250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267075" y="73339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267075" y="73425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267075" y="735139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267075" y="73599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267075" y="73688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267075" y="73780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267075" y="738695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267075" y="73954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267075" y="74039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267075" y="741325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3267075" y="74225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267075" y="74310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267075" y="743955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267075" y="74488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267075" y="74577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267075" y="74662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267075" y="74751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267075" y="748400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267075" y="74925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267075" y="75014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267075" y="75106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267075" y="751956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267075" y="75280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267075" y="75369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267075" y="75462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267075" y="75551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267075" y="75636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267075" y="75721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267075" y="75814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267075" y="75903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267075" y="759883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267075" y="760772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267075" y="76169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267075" y="76258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267075" y="76343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267075" y="76432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267075" y="76521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267075" y="76606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267075" y="76695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267075" y="76788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267075" y="76873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267075" y="76958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267075" y="77051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267075" y="77144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267075" y="77229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267075" y="77314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267075" y="77403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267075" y="77495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267075" y="77584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267075" y="77670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267075" y="77758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267075" y="77844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267075" y="77933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267075" y="78025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267075" y="78114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267075" y="781997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267075" y="78284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267075" y="78377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267075" y="78470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267075" y="78555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267075" y="78640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267075" y="787331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267075" y="78825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267075" y="78910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267075" y="789961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267075" y="79085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267075" y="791702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267075" y="79259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267075" y="79351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267075" y="794406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267075" y="79525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267075" y="796147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267075" y="79707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267075" y="797962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267075" y="79881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267075" y="79966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267075" y="80059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267075" y="80148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267075" y="802333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267075" y="803222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267075" y="80411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267075" y="80500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267075" y="805889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267075" y="80677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267075" y="80766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267075" y="80851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267075" y="80940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267075" y="81033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267075" y="81118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267075" y="81203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267075" y="81292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267075" y="81385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267075" y="81474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267075" y="81559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267075" y="81648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267075" y="81740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267075" y="81829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267075" y="81915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267075" y="82003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267075" y="82092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267075" y="82178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267075" y="82266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267075" y="82359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267075" y="82444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267075" y="82529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267075" y="82622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267075" y="82715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267075" y="82800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267075" y="82885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267075" y="82974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267075" y="83066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267075" y="83155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3267075" y="832410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420695" y="6450812"/>
            <a:ext cx="2778323" cy="187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 txBox="1"/>
          <p:nvPr/>
        </p:nvSpPr>
        <p:spPr>
          <a:xfrm>
            <a:off x="4995438" y="6761365"/>
            <a:ext cx="1019881" cy="490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45" indent="-162362">
              <a:lnSpc>
                <a:spcPct val="90600"/>
              </a:lnSpc>
            </a:pPr>
            <a:r>
              <a:rPr sz="1167" b="1" spc="107" dirty="0">
                <a:latin typeface="Arial"/>
                <a:cs typeface="Arial"/>
              </a:rPr>
              <a:t>Percentage-  </a:t>
            </a:r>
            <a:r>
              <a:rPr sz="1167" b="1" spc="92" dirty="0">
                <a:latin typeface="Arial"/>
                <a:cs typeface="Arial"/>
              </a:rPr>
              <a:t>of-Sales  </a:t>
            </a:r>
            <a:r>
              <a:rPr sz="1167" b="1" spc="5" dirty="0">
                <a:latin typeface="Arial"/>
                <a:cs typeface="Arial"/>
              </a:rPr>
              <a:t>M</a:t>
            </a:r>
            <a:r>
              <a:rPr sz="1167" b="1" spc="-219" dirty="0">
                <a:latin typeface="Arial"/>
                <a:cs typeface="Arial"/>
              </a:rPr>
              <a:t> </a:t>
            </a:r>
            <a:r>
              <a:rPr sz="1167" b="1" spc="92" dirty="0">
                <a:latin typeface="Arial"/>
                <a:cs typeface="Arial"/>
              </a:rPr>
              <a:t>ethod</a:t>
            </a:r>
            <a:r>
              <a:rPr sz="1167" b="1" spc="-190" dirty="0">
                <a:latin typeface="Arial"/>
                <a:cs typeface="Arial"/>
              </a:rPr>
              <a:t> </a:t>
            </a:r>
            <a:endParaRPr sz="1167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593042" y="6756259"/>
            <a:ext cx="87171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85" indent="-153102">
              <a:lnSpc>
                <a:spcPts val="1264"/>
              </a:lnSpc>
            </a:pPr>
            <a:r>
              <a:rPr sz="1167" b="1" spc="5" dirty="0">
                <a:latin typeface="Arial"/>
                <a:cs typeface="Arial"/>
              </a:rPr>
              <a:t>A</a:t>
            </a:r>
            <a:r>
              <a:rPr sz="1167" b="1" spc="-243" dirty="0">
                <a:latin typeface="Arial"/>
                <a:cs typeface="Arial"/>
              </a:rPr>
              <a:t> </a:t>
            </a:r>
            <a:r>
              <a:rPr sz="1167" b="1" spc="92" dirty="0">
                <a:latin typeface="Arial"/>
                <a:cs typeface="Arial"/>
              </a:rPr>
              <a:t>ffordable  </a:t>
            </a:r>
            <a:r>
              <a:rPr sz="1167" b="1" spc="107" dirty="0">
                <a:latin typeface="Arial"/>
                <a:cs typeface="Arial"/>
              </a:rPr>
              <a:t>Method</a:t>
            </a:r>
            <a:endParaRPr sz="1167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3575261" y="7774904"/>
            <a:ext cx="1061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4"/>
              </a:lnSpc>
            </a:pPr>
            <a:r>
              <a:rPr sz="1167" b="1" spc="5" dirty="0">
                <a:latin typeface="Arial"/>
                <a:cs typeface="Arial"/>
              </a:rPr>
              <a:t>C</a:t>
            </a:r>
            <a:r>
              <a:rPr sz="1167" b="1" spc="-198" dirty="0">
                <a:latin typeface="Arial"/>
                <a:cs typeface="Arial"/>
              </a:rPr>
              <a:t> </a:t>
            </a:r>
            <a:r>
              <a:rPr sz="1167" b="1" spc="68" dirty="0">
                <a:latin typeface="Arial"/>
                <a:cs typeface="Arial"/>
              </a:rPr>
              <a:t>om</a:t>
            </a:r>
            <a:r>
              <a:rPr sz="1167" b="1" spc="-165" dirty="0">
                <a:latin typeface="Arial"/>
                <a:cs typeface="Arial"/>
              </a:rPr>
              <a:t> </a:t>
            </a:r>
            <a:r>
              <a:rPr sz="1167" b="1" spc="83" dirty="0">
                <a:latin typeface="Arial"/>
                <a:cs typeface="Arial"/>
              </a:rPr>
              <a:t>petitive-  Parity</a:t>
            </a:r>
            <a:endParaRPr sz="1167">
              <a:latin typeface="Arial"/>
              <a:cs typeface="Arial"/>
            </a:endParaRPr>
          </a:p>
          <a:p>
            <a:pPr marL="8643" algn="ctr">
              <a:lnSpc>
                <a:spcPts val="1240"/>
              </a:lnSpc>
            </a:pPr>
            <a:r>
              <a:rPr sz="1167" b="1" spc="5" dirty="0">
                <a:latin typeface="Arial"/>
                <a:cs typeface="Arial"/>
              </a:rPr>
              <a:t>M</a:t>
            </a:r>
            <a:r>
              <a:rPr sz="1167" b="1" spc="-219" dirty="0">
                <a:latin typeface="Arial"/>
                <a:cs typeface="Arial"/>
              </a:rPr>
              <a:t> </a:t>
            </a:r>
            <a:r>
              <a:rPr sz="1167" b="1" spc="92" dirty="0">
                <a:latin typeface="Arial"/>
                <a:cs typeface="Arial"/>
              </a:rPr>
              <a:t>ethod</a:t>
            </a:r>
            <a:r>
              <a:rPr sz="1167" b="1" spc="-190" dirty="0">
                <a:latin typeface="Arial"/>
                <a:cs typeface="Arial"/>
              </a:rPr>
              <a:t> </a:t>
            </a:r>
            <a:endParaRPr sz="1167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5110269" y="7772989"/>
            <a:ext cx="845167" cy="490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90800"/>
              </a:lnSpc>
            </a:pPr>
            <a:r>
              <a:rPr sz="1167" b="1" spc="180" dirty="0">
                <a:latin typeface="Arial"/>
                <a:cs typeface="Arial"/>
              </a:rPr>
              <a:t>O</a:t>
            </a:r>
            <a:r>
              <a:rPr sz="1167" b="1" spc="126" dirty="0">
                <a:latin typeface="Arial"/>
                <a:cs typeface="Arial"/>
              </a:rPr>
              <a:t>b</a:t>
            </a:r>
            <a:r>
              <a:rPr sz="1167" b="1" spc="68" dirty="0">
                <a:latin typeface="Arial"/>
                <a:cs typeface="Arial"/>
              </a:rPr>
              <a:t>j</a:t>
            </a:r>
            <a:r>
              <a:rPr sz="1167" b="1" spc="117" dirty="0">
                <a:latin typeface="Arial"/>
                <a:cs typeface="Arial"/>
              </a:rPr>
              <a:t>e</a:t>
            </a:r>
            <a:r>
              <a:rPr sz="1167" b="1" spc="122" dirty="0">
                <a:latin typeface="Arial"/>
                <a:cs typeface="Arial"/>
              </a:rPr>
              <a:t>c</a:t>
            </a:r>
            <a:r>
              <a:rPr sz="1167" b="1" spc="68" dirty="0">
                <a:latin typeface="Arial"/>
                <a:cs typeface="Arial"/>
              </a:rPr>
              <a:t>t</a:t>
            </a:r>
            <a:r>
              <a:rPr sz="1167" b="1" spc="63" dirty="0">
                <a:latin typeface="Arial"/>
                <a:cs typeface="Arial"/>
              </a:rPr>
              <a:t>i</a:t>
            </a:r>
            <a:r>
              <a:rPr sz="1167" b="1" spc="102" dirty="0">
                <a:latin typeface="Arial"/>
                <a:cs typeface="Arial"/>
              </a:rPr>
              <a:t>v</a:t>
            </a:r>
            <a:r>
              <a:rPr sz="1167" b="1" spc="117" dirty="0">
                <a:latin typeface="Arial"/>
                <a:cs typeface="Arial"/>
              </a:rPr>
              <a:t>e</a:t>
            </a:r>
            <a:r>
              <a:rPr sz="1167" b="1" dirty="0">
                <a:latin typeface="Arial"/>
                <a:cs typeface="Arial"/>
              </a:rPr>
              <a:t>-  </a:t>
            </a:r>
            <a:r>
              <a:rPr sz="1167" b="1" spc="107" dirty="0">
                <a:latin typeface="Arial"/>
                <a:cs typeface="Arial"/>
              </a:rPr>
              <a:t>and-Task  Method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32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796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specific factors that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when setting the </a:t>
            </a:r>
            <a:r>
              <a:rPr sz="1167" spc="-5" dirty="0">
                <a:latin typeface="Garamond"/>
                <a:cs typeface="Garamond"/>
              </a:rPr>
              <a:t>advertising budget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382755" marR="20928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Stage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cycle. </a:t>
            </a:r>
            <a:r>
              <a:rPr sz="1167" spc="-5" dirty="0">
                <a:latin typeface="Garamond"/>
                <a:cs typeface="Garamond"/>
              </a:rPr>
              <a:t>New products typically need large advertising budgets.  </a:t>
            </a:r>
            <a:r>
              <a:rPr sz="1167" dirty="0">
                <a:latin typeface="Garamond"/>
                <a:cs typeface="Garamond"/>
              </a:rPr>
              <a:t>2).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share.  </a:t>
            </a:r>
            <a:r>
              <a:rPr sz="1167" spc="-5" dirty="0">
                <a:latin typeface="Garamond"/>
                <a:cs typeface="Garamond"/>
              </a:rPr>
              <a:t>High-market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brands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more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advertising.</a:t>
            </a:r>
            <a:endParaRPr sz="1167">
              <a:latin typeface="Garamond"/>
              <a:cs typeface="Garamond"/>
            </a:endParaRPr>
          </a:p>
          <a:p>
            <a:pPr marL="12347" marR="19138" indent="370408">
              <a:lnSpc>
                <a:spcPts val="1312"/>
              </a:lnSpc>
              <a:buAutoNum type="arabicParenR" startAt="3"/>
              <a:tabLst>
                <a:tab pos="624755" algn="l"/>
                <a:tab pos="5090026" algn="l"/>
              </a:tabLst>
            </a:pP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clutter.   </a:t>
            </a:r>
            <a:r>
              <a:rPr sz="1167" spc="-5" dirty="0">
                <a:latin typeface="Garamond"/>
                <a:cs typeface="Garamond"/>
              </a:rPr>
              <a:t>More advertising </a:t>
            </a:r>
            <a:r>
              <a:rPr sz="1167" dirty="0">
                <a:latin typeface="Garamond"/>
                <a:cs typeface="Garamond"/>
              </a:rPr>
              <a:t>is usually </a:t>
            </a:r>
            <a:r>
              <a:rPr sz="1167" spc="-5" dirty="0">
                <a:latin typeface="Garamond"/>
                <a:cs typeface="Garamond"/>
              </a:rPr>
              <a:t>required in  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	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 more competitors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clutter.</a:t>
            </a:r>
            <a:endParaRPr sz="1167">
              <a:latin typeface="Garamond"/>
              <a:cs typeface="Garamond"/>
            </a:endParaRPr>
          </a:p>
          <a:p>
            <a:pPr marL="12347" marR="20990" indent="370408">
              <a:lnSpc>
                <a:spcPts val="1312"/>
              </a:lnSpc>
              <a:buAutoNum type="arabicParenR" startAt="3"/>
              <a:tabLst>
                <a:tab pos="626607" algn="l"/>
                <a:tab pos="5249919" algn="l"/>
              </a:tabLst>
            </a:pPr>
            <a:r>
              <a:rPr sz="1167" dirty="0">
                <a:latin typeface="Garamond"/>
                <a:cs typeface="Garamond"/>
              </a:rPr>
              <a:t>Product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</a:t>
            </a:r>
            <a:r>
              <a:rPr sz="1167" spc="-10" dirty="0">
                <a:latin typeface="Garamond"/>
                <a:cs typeface="Garamond"/>
              </a:rPr>
              <a:t>e</a:t>
            </a:r>
            <a:r>
              <a:rPr sz="1167" spc="-5" dirty="0">
                <a:latin typeface="Garamond"/>
                <a:cs typeface="Garamond"/>
              </a:rPr>
              <a:t>ntiation</a:t>
            </a:r>
            <a:r>
              <a:rPr sz="1167" dirty="0">
                <a:latin typeface="Garamond"/>
                <a:cs typeface="Garamond"/>
              </a:rPr>
              <a:t>.  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10" dirty="0">
                <a:latin typeface="Garamond"/>
                <a:cs typeface="Garamond"/>
              </a:rPr>
              <a:t>W</a:t>
            </a:r>
            <a:r>
              <a:rPr sz="1167" spc="-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en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</a:t>
            </a:r>
            <a:r>
              <a:rPr sz="1167" dirty="0">
                <a:latin typeface="Garamond"/>
                <a:cs typeface="Garamond"/>
              </a:rPr>
              <a:t>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closely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resemble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</a:t>
            </a:r>
            <a:r>
              <a:rPr sz="1167" dirty="0">
                <a:latin typeface="Garamond"/>
                <a:cs typeface="Garamond"/>
              </a:rPr>
              <a:t>r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n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class, more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(and therefore </a:t>
            </a:r>
            <a:r>
              <a:rPr sz="1167" spc="-5" dirty="0">
                <a:latin typeface="Garamond"/>
                <a:cs typeface="Garamond"/>
              </a:rPr>
              <a:t>budget)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  <a:tabLst>
                <a:tab pos="4443046" algn="l"/>
                <a:tab pos="5196210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questions to </a:t>
            </a:r>
            <a:r>
              <a:rPr sz="1167" spc="-5" dirty="0">
                <a:latin typeface="Garamond"/>
                <a:cs typeface="Garamond"/>
              </a:rPr>
              <a:t>be answered 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budget process are 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how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much	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spend  and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impact is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spc="-5" dirty="0">
                <a:latin typeface="Garamond"/>
                <a:cs typeface="Garamond"/>
              </a:rPr>
              <a:t>or acceptable. 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difficult	because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measurement </a:t>
            </a:r>
            <a:r>
              <a:rPr sz="1167" dirty="0">
                <a:latin typeface="Garamond"/>
                <a:cs typeface="Garamond"/>
              </a:rPr>
              <a:t> techniques of effectiveness </a:t>
            </a:r>
            <a:r>
              <a:rPr sz="1167" spc="-5" dirty="0">
                <a:latin typeface="Garamond"/>
                <a:cs typeface="Garamond"/>
              </a:rPr>
              <a:t>rarely </a:t>
            </a:r>
            <a:r>
              <a:rPr sz="1167" dirty="0">
                <a:latin typeface="Garamond"/>
                <a:cs typeface="Garamond"/>
              </a:rPr>
              <a:t>give </a:t>
            </a:r>
            <a:r>
              <a:rPr sz="1167" spc="-5" dirty="0">
                <a:latin typeface="Garamond"/>
                <a:cs typeface="Garamond"/>
              </a:rPr>
              <a:t>precise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answers.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Developing Advertising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strategy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major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elements: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arenR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Creating advertising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messages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Font typeface="Garamond"/>
              <a:buAutoNum type="alphaLcParenR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Selecting advertising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media</a:t>
            </a:r>
            <a:r>
              <a:rPr sz="1167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viewed </a:t>
            </a:r>
            <a:r>
              <a:rPr sz="1167" spc="-5" dirty="0">
                <a:latin typeface="Garamond"/>
                <a:cs typeface="Garamond"/>
              </a:rPr>
              <a:t>media planning as </a:t>
            </a:r>
            <a:r>
              <a:rPr sz="1167" dirty="0">
                <a:latin typeface="Garamond"/>
                <a:cs typeface="Garamond"/>
              </a:rPr>
              <a:t>secondary to the </a:t>
            </a:r>
            <a:r>
              <a:rPr sz="1167" spc="-5" dirty="0">
                <a:latin typeface="Garamond"/>
                <a:cs typeface="Garamond"/>
              </a:rPr>
              <a:t>message-creation process.  </a:t>
            </a:r>
            <a:r>
              <a:rPr sz="1167" dirty="0">
                <a:latin typeface="Garamond"/>
                <a:cs typeface="Garamond"/>
              </a:rPr>
              <a:t>The creative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first created good </a:t>
            </a:r>
            <a:r>
              <a:rPr sz="1167" spc="-5" dirty="0">
                <a:latin typeface="Garamond"/>
                <a:cs typeface="Garamond"/>
              </a:rPr>
              <a:t>advertisements, and </a:t>
            </a:r>
            <a:r>
              <a:rPr sz="1167" dirty="0">
                <a:latin typeface="Garamond"/>
                <a:cs typeface="Garamond"/>
              </a:rPr>
              <a:t>then the </a:t>
            </a:r>
            <a:r>
              <a:rPr sz="1167" spc="-5" dirty="0">
                <a:latin typeface="Garamond"/>
                <a:cs typeface="Garamond"/>
              </a:rPr>
              <a:t>media department  </a:t>
            </a:r>
            <a:r>
              <a:rPr sz="1167" dirty="0">
                <a:latin typeface="Garamond"/>
                <a:cs typeface="Garamond"/>
              </a:rPr>
              <a:t>selected the </a:t>
            </a:r>
            <a:r>
              <a:rPr sz="1167" spc="-5" dirty="0">
                <a:latin typeface="Garamond"/>
                <a:cs typeface="Garamond"/>
              </a:rPr>
              <a:t>best media </a:t>
            </a:r>
            <a:r>
              <a:rPr sz="1167" dirty="0">
                <a:latin typeface="Garamond"/>
                <a:cs typeface="Garamond"/>
              </a:rPr>
              <a:t>for carrying these </a:t>
            </a:r>
            <a:r>
              <a:rPr sz="1167" spc="-5" dirty="0">
                <a:latin typeface="Garamond"/>
                <a:cs typeface="Garamond"/>
              </a:rPr>
              <a:t>advertisements </a:t>
            </a:r>
            <a:r>
              <a:rPr sz="1167" dirty="0">
                <a:latin typeface="Garamond"/>
                <a:cs typeface="Garamond"/>
              </a:rPr>
              <a:t>to desired target </a:t>
            </a:r>
            <a:r>
              <a:rPr sz="1167" spc="-5" dirty="0">
                <a:latin typeface="Garamond"/>
                <a:cs typeface="Garamond"/>
              </a:rPr>
              <a:t>audiences.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often  </a:t>
            </a:r>
            <a:r>
              <a:rPr sz="1167" dirty="0">
                <a:latin typeface="Garamond"/>
                <a:cs typeface="Garamond"/>
              </a:rPr>
              <a:t>caused friction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creatives </a:t>
            </a:r>
            <a:r>
              <a:rPr sz="1167" spc="-5" dirty="0">
                <a:latin typeface="Garamond"/>
                <a:cs typeface="Garamond"/>
              </a:rPr>
              <a:t>and media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planners.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however, media </a:t>
            </a:r>
            <a:r>
              <a:rPr sz="1167" dirty="0">
                <a:latin typeface="Garamond"/>
                <a:cs typeface="Garamond"/>
              </a:rPr>
              <a:t>fragmentation, soaring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and more </a:t>
            </a:r>
            <a:r>
              <a:rPr sz="1167" dirty="0">
                <a:latin typeface="Garamond"/>
                <a:cs typeface="Garamond"/>
              </a:rPr>
              <a:t>focused target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have promoted </a:t>
            </a:r>
            <a:r>
              <a:rPr sz="1167" dirty="0">
                <a:latin typeface="Garamond"/>
                <a:cs typeface="Garamond"/>
              </a:rPr>
              <a:t>the importance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media-planning function. In some cases, </a:t>
            </a:r>
            <a:r>
              <a:rPr sz="1167" spc="-5" dirty="0">
                <a:latin typeface="Garamond"/>
                <a:cs typeface="Garamond"/>
              </a:rPr>
              <a:t>an  advertising </a:t>
            </a:r>
            <a:r>
              <a:rPr sz="1167" dirty="0">
                <a:latin typeface="Garamond"/>
                <a:cs typeface="Garamond"/>
              </a:rPr>
              <a:t>campaign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start with a great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idea, followed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choice </a:t>
            </a:r>
            <a:r>
              <a:rPr sz="1167" spc="-5" dirty="0">
                <a:latin typeface="Garamond"/>
                <a:cs typeface="Garamond"/>
              </a:rPr>
              <a:t>of appropriate  </a:t>
            </a:r>
            <a:r>
              <a:rPr sz="1167" dirty="0">
                <a:latin typeface="Garamond"/>
                <a:cs typeface="Garamond"/>
              </a:rPr>
              <a:t>media. In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a campaign </a:t>
            </a:r>
            <a:r>
              <a:rPr sz="1167" spc="-5" dirty="0">
                <a:latin typeface="Garamond"/>
                <a:cs typeface="Garamond"/>
              </a:rPr>
              <a:t>might begin </a:t>
            </a:r>
            <a:r>
              <a:rPr sz="1167" dirty="0">
                <a:latin typeface="Garamond"/>
                <a:cs typeface="Garamond"/>
              </a:rPr>
              <a:t>with a good </a:t>
            </a:r>
            <a:r>
              <a:rPr sz="1167" spc="-5" dirty="0">
                <a:latin typeface="Garamond"/>
                <a:cs typeface="Garamond"/>
              </a:rPr>
              <a:t>media opportunity, </a:t>
            </a:r>
            <a:r>
              <a:rPr sz="1167" dirty="0">
                <a:latin typeface="Garamond"/>
                <a:cs typeface="Garamond"/>
              </a:rPr>
              <a:t>followed  </a:t>
            </a:r>
            <a:r>
              <a:rPr sz="1167" spc="-5" dirty="0">
                <a:latin typeface="Garamond"/>
                <a:cs typeface="Garamond"/>
              </a:rPr>
              <a:t>by advertisements designed </a:t>
            </a:r>
            <a:r>
              <a:rPr sz="1167" dirty="0">
                <a:latin typeface="Garamond"/>
                <a:cs typeface="Garamond"/>
              </a:rPr>
              <a:t>to take </a:t>
            </a:r>
            <a:r>
              <a:rPr sz="1167" spc="-5" dirty="0">
                <a:latin typeface="Garamond"/>
                <a:cs typeface="Garamond"/>
              </a:rPr>
              <a:t>advantage of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opportunity. </a:t>
            </a:r>
            <a:r>
              <a:rPr sz="1167" dirty="0">
                <a:latin typeface="Garamond"/>
                <a:cs typeface="Garamond"/>
              </a:rPr>
              <a:t>Increasingly, companies </a:t>
            </a:r>
            <a:r>
              <a:rPr sz="1167" spc="-5" dirty="0">
                <a:latin typeface="Garamond"/>
                <a:cs typeface="Garamond"/>
              </a:rPr>
              <a:t>are  realizing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of planning </a:t>
            </a:r>
            <a:r>
              <a:rPr sz="1167" dirty="0">
                <a:latin typeface="Garamond"/>
                <a:cs typeface="Garamond"/>
              </a:rPr>
              <a:t>these two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elements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jointly.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more and more advertisers are orchestrating </a:t>
            </a:r>
            <a:r>
              <a:rPr sz="1167" dirty="0">
                <a:latin typeface="Garamond"/>
                <a:cs typeface="Garamond"/>
              </a:rPr>
              <a:t>a closer </a:t>
            </a:r>
            <a:r>
              <a:rPr sz="1167" spc="-5" dirty="0">
                <a:latin typeface="Garamond"/>
                <a:cs typeface="Garamond"/>
              </a:rPr>
              <a:t>harmony between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and  the media that deliver them. </a:t>
            </a:r>
            <a:r>
              <a:rPr sz="1167" spc="-5" dirty="0">
                <a:latin typeface="Garamond"/>
                <a:cs typeface="Garamond"/>
              </a:rPr>
              <a:t>Media planning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 longer an after-the-fact </a:t>
            </a:r>
            <a:r>
              <a:rPr sz="1167" dirty="0">
                <a:latin typeface="Garamond"/>
                <a:cs typeface="Garamond"/>
              </a:rPr>
              <a:t>complement to a </a:t>
            </a:r>
            <a:r>
              <a:rPr sz="1167" spc="-5" dirty="0">
                <a:latin typeface="Garamond"/>
                <a:cs typeface="Garamond"/>
              </a:rPr>
              <a:t>new ad  </a:t>
            </a:r>
            <a:r>
              <a:rPr sz="1167" dirty="0">
                <a:latin typeface="Garamond"/>
                <a:cs typeface="Garamond"/>
              </a:rPr>
              <a:t>campaign. </a:t>
            </a:r>
            <a:r>
              <a:rPr sz="1167" spc="-5" dirty="0">
                <a:latin typeface="Garamond"/>
                <a:cs typeface="Garamond"/>
              </a:rPr>
              <a:t>Media planners are now </a:t>
            </a:r>
            <a:r>
              <a:rPr sz="1167" dirty="0">
                <a:latin typeface="Garamond"/>
                <a:cs typeface="Garamond"/>
              </a:rPr>
              <a:t>working more </a:t>
            </a:r>
            <a:r>
              <a:rPr sz="1167" spc="-5" dirty="0">
                <a:latin typeface="Garamond"/>
                <a:cs typeface="Garamond"/>
              </a:rPr>
              <a:t>closely </a:t>
            </a:r>
            <a:r>
              <a:rPr sz="1167" dirty="0">
                <a:latin typeface="Garamond"/>
                <a:cs typeface="Garamond"/>
              </a:rPr>
              <a:t>than ever with creative to </a:t>
            </a:r>
            <a:r>
              <a:rPr sz="1167" spc="-5" dirty="0">
                <a:latin typeface="Garamond"/>
                <a:cs typeface="Garamond"/>
              </a:rPr>
              <a:t>allow media  </a:t>
            </a:r>
            <a:r>
              <a:rPr sz="1167" dirty="0">
                <a:latin typeface="Garamond"/>
                <a:cs typeface="Garamond"/>
              </a:rPr>
              <a:t>selection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shape the creative </a:t>
            </a:r>
            <a:r>
              <a:rPr sz="1167" spc="-5" dirty="0">
                <a:latin typeface="Garamond"/>
                <a:cs typeface="Garamond"/>
              </a:rPr>
              <a:t>process, often before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single ad is </a:t>
            </a:r>
            <a:r>
              <a:rPr sz="1167" dirty="0">
                <a:latin typeface="Garamond"/>
                <a:cs typeface="Garamond"/>
              </a:rPr>
              <a:t>written. </a:t>
            </a:r>
            <a:r>
              <a:rPr sz="1167" spc="-5" dirty="0">
                <a:latin typeface="Garamond"/>
                <a:cs typeface="Garamond"/>
              </a:rPr>
              <a:t>In some </a:t>
            </a:r>
            <a:r>
              <a:rPr sz="1167" dirty="0">
                <a:latin typeface="Garamond"/>
                <a:cs typeface="Garamond"/>
              </a:rPr>
              <a:t>cases,  </a:t>
            </a:r>
            <a:r>
              <a:rPr sz="1167" spc="-5" dirty="0">
                <a:latin typeface="Garamond"/>
                <a:cs typeface="Garamond"/>
              </a:rPr>
              <a:t>media people are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initiating ideas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campaigns.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Creating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Message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 matter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big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budget, advertising </a:t>
            </a:r>
            <a:r>
              <a:rPr sz="1167" dirty="0">
                <a:latin typeface="Garamond"/>
                <a:cs typeface="Garamond"/>
              </a:rPr>
              <a:t>can succeed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if commercials gain </a:t>
            </a:r>
            <a:r>
              <a:rPr sz="1167" spc="-5" dirty="0">
                <a:latin typeface="Garamond"/>
                <a:cs typeface="Garamond"/>
              </a:rPr>
              <a:t>attention and  </a:t>
            </a:r>
            <a:r>
              <a:rPr sz="1167" dirty="0">
                <a:latin typeface="Garamond"/>
                <a:cs typeface="Garamond"/>
              </a:rPr>
              <a:t>communicate well. </a:t>
            </a:r>
            <a:r>
              <a:rPr sz="1167" spc="-5" dirty="0">
                <a:latin typeface="Garamond"/>
                <a:cs typeface="Garamond"/>
              </a:rPr>
              <a:t>Good advertising messages are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important in </a:t>
            </a:r>
            <a:r>
              <a:rPr sz="1167" dirty="0">
                <a:latin typeface="Garamond"/>
                <a:cs typeface="Garamond"/>
              </a:rPr>
              <a:t>today's costly and  cluttered advertising environment. </a:t>
            </a:r>
            <a:r>
              <a:rPr sz="1167" spc="-5" dirty="0">
                <a:latin typeface="Garamond"/>
                <a:cs typeface="Garamond"/>
              </a:rPr>
              <a:t>If all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clutter </a:t>
            </a:r>
            <a:r>
              <a:rPr sz="1167" spc="-5" dirty="0">
                <a:latin typeface="Garamond"/>
                <a:cs typeface="Garamond"/>
              </a:rPr>
              <a:t>bothers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consumers, it also  </a:t>
            </a:r>
            <a:r>
              <a:rPr sz="1167" dirty="0">
                <a:latin typeface="Garamond"/>
                <a:cs typeface="Garamond"/>
              </a:rPr>
              <a:t>causes </a:t>
            </a:r>
            <a:r>
              <a:rPr sz="1167" spc="-5" dirty="0">
                <a:latin typeface="Garamond"/>
                <a:cs typeface="Garamond"/>
              </a:rPr>
              <a:t>big problems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advertisers. Until recently, </a:t>
            </a:r>
            <a:r>
              <a:rPr sz="1167" dirty="0">
                <a:latin typeface="Garamond"/>
                <a:cs typeface="Garamond"/>
              </a:rPr>
              <a:t>television viewers </a:t>
            </a:r>
            <a:r>
              <a:rPr sz="1167" spc="-5" dirty="0">
                <a:latin typeface="Garamond"/>
                <a:cs typeface="Garamond"/>
              </a:rPr>
              <a:t>were pretty much </a:t>
            </a:r>
            <a:r>
              <a:rPr sz="1167" dirty="0">
                <a:latin typeface="Garamond"/>
                <a:cs typeface="Garamond"/>
              </a:rPr>
              <a:t>a captive 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advertisers. Viewers had only </a:t>
            </a:r>
            <a:r>
              <a:rPr sz="1167" dirty="0">
                <a:latin typeface="Garamond"/>
                <a:cs typeface="Garamond"/>
              </a:rPr>
              <a:t>a few channels from which to choose. But with the  growth in </a:t>
            </a:r>
            <a:r>
              <a:rPr sz="1167" spc="-5" dirty="0">
                <a:latin typeface="Garamond"/>
                <a:cs typeface="Garamond"/>
              </a:rPr>
              <a:t>cable and </a:t>
            </a:r>
            <a:r>
              <a:rPr sz="1167" dirty="0">
                <a:latin typeface="Garamond"/>
                <a:cs typeface="Garamond"/>
              </a:rPr>
              <a:t>satellite TV, </a:t>
            </a:r>
            <a:r>
              <a:rPr sz="1167" spc="-5" dirty="0">
                <a:latin typeface="Garamond"/>
                <a:cs typeface="Garamond"/>
              </a:rPr>
              <a:t>VCRs, and remote-control </a:t>
            </a:r>
            <a:r>
              <a:rPr sz="1167" dirty="0">
                <a:latin typeface="Garamond"/>
                <a:cs typeface="Garamond"/>
              </a:rPr>
              <a:t>units, today's viewers </a:t>
            </a:r>
            <a:r>
              <a:rPr sz="1167" spc="-5" dirty="0">
                <a:latin typeface="Garamond"/>
                <a:cs typeface="Garamond"/>
              </a:rPr>
              <a:t>have many more  options. </a:t>
            </a:r>
            <a:r>
              <a:rPr sz="1167" dirty="0">
                <a:latin typeface="Garamond"/>
                <a:cs typeface="Garamond"/>
              </a:rPr>
              <a:t>They can avoid </a:t>
            </a:r>
            <a:r>
              <a:rPr sz="1167" spc="-5" dirty="0">
                <a:latin typeface="Garamond"/>
                <a:cs typeface="Garamond"/>
              </a:rPr>
              <a:t>ads by </a:t>
            </a:r>
            <a:r>
              <a:rPr sz="1167" dirty="0">
                <a:latin typeface="Garamond"/>
                <a:cs typeface="Garamond"/>
              </a:rPr>
              <a:t>watching </a:t>
            </a:r>
            <a:r>
              <a:rPr sz="1167" spc="-5" dirty="0">
                <a:latin typeface="Garamond"/>
                <a:cs typeface="Garamond"/>
              </a:rPr>
              <a:t>commercial-free </a:t>
            </a:r>
            <a:r>
              <a:rPr sz="1167" dirty="0">
                <a:latin typeface="Garamond"/>
                <a:cs typeface="Garamond"/>
              </a:rPr>
              <a:t>cable </a:t>
            </a:r>
            <a:r>
              <a:rPr sz="1167" spc="-5" dirty="0">
                <a:latin typeface="Garamond"/>
                <a:cs typeface="Garamond"/>
              </a:rPr>
              <a:t>channels.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"zap"  </a:t>
            </a:r>
            <a:r>
              <a:rPr sz="1167" dirty="0">
                <a:latin typeface="Garamond"/>
                <a:cs typeface="Garamond"/>
              </a:rPr>
              <a:t>commercials </a:t>
            </a:r>
            <a:r>
              <a:rPr sz="1167" spc="-5" dirty="0">
                <a:latin typeface="Garamond"/>
                <a:cs typeface="Garamond"/>
              </a:rPr>
              <a:t>by pushing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fast-forward button during </a:t>
            </a:r>
            <a:r>
              <a:rPr sz="1167" dirty="0">
                <a:latin typeface="Garamond"/>
                <a:cs typeface="Garamond"/>
              </a:rPr>
              <a:t>taped </a:t>
            </a:r>
            <a:r>
              <a:rPr sz="1167" spc="-5" dirty="0">
                <a:latin typeface="Garamond"/>
                <a:cs typeface="Garamond"/>
              </a:rPr>
              <a:t>programs. With remote </a:t>
            </a:r>
            <a:r>
              <a:rPr sz="1167" dirty="0">
                <a:latin typeface="Garamond"/>
                <a:cs typeface="Garamond"/>
              </a:rPr>
              <a:t>control, they  can </a:t>
            </a:r>
            <a:r>
              <a:rPr sz="1167" spc="-5" dirty="0">
                <a:latin typeface="Garamond"/>
                <a:cs typeface="Garamond"/>
              </a:rPr>
              <a:t>instantly </a:t>
            </a:r>
            <a:r>
              <a:rPr sz="1167" dirty="0">
                <a:latin typeface="Garamond"/>
                <a:cs typeface="Garamond"/>
              </a:rPr>
              <a:t>turn </a:t>
            </a:r>
            <a:r>
              <a:rPr sz="1167" spc="-5" dirty="0">
                <a:latin typeface="Garamond"/>
                <a:cs typeface="Garamond"/>
              </a:rPr>
              <a:t>off </a:t>
            </a:r>
            <a:r>
              <a:rPr sz="1167" dirty="0">
                <a:latin typeface="Garamond"/>
                <a:cs typeface="Garamond"/>
              </a:rPr>
              <a:t>the sound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a commercial </a:t>
            </a:r>
            <a:r>
              <a:rPr sz="1167" spc="-5" dirty="0">
                <a:latin typeface="Garamond"/>
                <a:cs typeface="Garamond"/>
              </a:rPr>
              <a:t>or "zip" around </a:t>
            </a:r>
            <a:r>
              <a:rPr sz="1167" dirty="0">
                <a:latin typeface="Garamond"/>
                <a:cs typeface="Garamond"/>
              </a:rPr>
              <a:t>the channels to see what else  </a:t>
            </a:r>
            <a:r>
              <a:rPr sz="1167" spc="-5" dirty="0">
                <a:latin typeface="Garamond"/>
                <a:cs typeface="Garamond"/>
              </a:rPr>
              <a:t>is on. In </a:t>
            </a:r>
            <a:r>
              <a:rPr sz="1167" dirty="0">
                <a:latin typeface="Garamond"/>
                <a:cs typeface="Garamond"/>
              </a:rPr>
              <a:t>fact, a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study found that </a:t>
            </a:r>
            <a:r>
              <a:rPr sz="1167" spc="-5" dirty="0">
                <a:latin typeface="Garamond"/>
                <a:cs typeface="Garamond"/>
              </a:rPr>
              <a:t>half of all </a:t>
            </a:r>
            <a:r>
              <a:rPr sz="1167" dirty="0">
                <a:latin typeface="Garamond"/>
                <a:cs typeface="Garamond"/>
              </a:rPr>
              <a:t>television viewers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switch </a:t>
            </a:r>
            <a:r>
              <a:rPr sz="1167" spc="-5" dirty="0">
                <a:latin typeface="Garamond"/>
                <a:cs typeface="Garamond"/>
              </a:rPr>
              <a:t>channels </a:t>
            </a:r>
            <a:r>
              <a:rPr sz="1167" dirty="0">
                <a:latin typeface="Garamond"/>
                <a:cs typeface="Garamond"/>
              </a:rPr>
              <a:t>when the  commercial </a:t>
            </a:r>
            <a:r>
              <a:rPr sz="1167" spc="-5" dirty="0">
                <a:latin typeface="Garamond"/>
                <a:cs typeface="Garamond"/>
              </a:rPr>
              <a:t>break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starts.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Thus, just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gain and hold attention, </a:t>
            </a:r>
            <a:r>
              <a:rPr sz="1167" dirty="0">
                <a:latin typeface="Garamond"/>
                <a:cs typeface="Garamond"/>
              </a:rPr>
              <a:t>today's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messages must </a:t>
            </a:r>
            <a:r>
              <a:rPr sz="1167" spc="-5" dirty="0">
                <a:latin typeface="Garamond"/>
                <a:cs typeface="Garamond"/>
              </a:rPr>
              <a:t>be better planned, </a:t>
            </a:r>
            <a:r>
              <a:rPr sz="1167" dirty="0">
                <a:latin typeface="Garamond"/>
                <a:cs typeface="Garamond"/>
              </a:rPr>
              <a:t>more  </a:t>
            </a:r>
            <a:r>
              <a:rPr sz="1167" spc="-5" dirty="0">
                <a:latin typeface="Garamond"/>
                <a:cs typeface="Garamond"/>
              </a:rPr>
              <a:t>imaginative, more entertaining, and more rewarding </a:t>
            </a:r>
            <a:r>
              <a:rPr sz="1167" dirty="0">
                <a:latin typeface="Garamond"/>
                <a:cs typeface="Garamond"/>
              </a:rPr>
              <a:t>to consumers. </a:t>
            </a:r>
            <a:r>
              <a:rPr sz="1167" spc="-5" dirty="0">
                <a:latin typeface="Garamond"/>
                <a:cs typeface="Garamond"/>
              </a:rPr>
              <a:t>Some advertisers </a:t>
            </a:r>
            <a:r>
              <a:rPr sz="1167" dirty="0">
                <a:latin typeface="Garamond"/>
                <a:cs typeface="Garamond"/>
              </a:rPr>
              <a:t>even create  </a:t>
            </a:r>
            <a:r>
              <a:rPr sz="1167" spc="-5" dirty="0">
                <a:latin typeface="Garamond"/>
                <a:cs typeface="Garamond"/>
              </a:rPr>
              <a:t>intentionally </a:t>
            </a:r>
            <a:r>
              <a:rPr sz="1167" dirty="0">
                <a:latin typeface="Garamond"/>
                <a:cs typeface="Garamond"/>
              </a:rPr>
              <a:t>controversial </a:t>
            </a:r>
            <a:r>
              <a:rPr sz="1167" spc="-5" dirty="0">
                <a:latin typeface="Garamond"/>
                <a:cs typeface="Garamond"/>
              </a:rPr>
              <a:t>ads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break </a:t>
            </a:r>
            <a:r>
              <a:rPr sz="1167" dirty="0">
                <a:latin typeface="Garamond"/>
                <a:cs typeface="Garamond"/>
              </a:rPr>
              <a:t>through the clutter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gain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for their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456939" lvl="1" indent="-302500">
              <a:lnSpc>
                <a:spcPts val="1240"/>
              </a:lnSpc>
              <a:buAutoNum type="romanLcPeriod"/>
              <a:tabLst>
                <a:tab pos="1456322" algn="l"/>
                <a:tab pos="1456939" algn="l"/>
              </a:tabLst>
            </a:pPr>
            <a:r>
              <a:rPr sz="1167" b="1" dirty="0">
                <a:latin typeface="Garamond"/>
                <a:cs typeface="Garamond"/>
              </a:rPr>
              <a:t>Message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step in </a:t>
            </a:r>
            <a:r>
              <a:rPr sz="1167" dirty="0">
                <a:latin typeface="Garamond"/>
                <a:cs typeface="Garamond"/>
              </a:rPr>
              <a:t>creating effective </a:t>
            </a:r>
            <a:r>
              <a:rPr sz="1167" spc="-5" dirty="0">
                <a:latin typeface="Garamond"/>
                <a:cs typeface="Garamond"/>
              </a:rPr>
              <a:t>advertising messages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what general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communicated to </a:t>
            </a:r>
            <a:r>
              <a:rPr sz="1167" spc="-5" dirty="0">
                <a:latin typeface="Garamond"/>
                <a:cs typeface="Garamond"/>
              </a:rPr>
              <a:t>consumers—to plan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strategy. The </a:t>
            </a:r>
            <a:r>
              <a:rPr sz="1167" spc="-5" dirty="0">
                <a:latin typeface="Garamond"/>
                <a:cs typeface="Garamond"/>
              </a:rPr>
              <a:t>purpose of advertising is </a:t>
            </a:r>
            <a:r>
              <a:rPr sz="1167" dirty="0">
                <a:latin typeface="Garamond"/>
                <a:cs typeface="Garamond"/>
              </a:rPr>
              <a:t>to get  consumers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think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react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or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certain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People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will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8523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629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only if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believe </a:t>
            </a:r>
            <a:r>
              <a:rPr sz="1167" dirty="0">
                <a:latin typeface="Garamond"/>
                <a:cs typeface="Garamond"/>
              </a:rPr>
              <a:t>that they will </a:t>
            </a:r>
            <a:r>
              <a:rPr sz="1167" spc="-5" dirty="0">
                <a:latin typeface="Garamond"/>
                <a:cs typeface="Garamond"/>
              </a:rPr>
              <a:t>benefit from doing </a:t>
            </a:r>
            <a:r>
              <a:rPr sz="1167" dirty="0">
                <a:latin typeface="Garamond"/>
                <a:cs typeface="Garamond"/>
              </a:rPr>
              <a:t>so. </a:t>
            </a:r>
            <a:r>
              <a:rPr sz="1167" spc="-5" dirty="0">
                <a:latin typeface="Garamond"/>
                <a:cs typeface="Garamond"/>
              </a:rPr>
              <a:t>Thus,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effective message  strategy </a:t>
            </a:r>
            <a:r>
              <a:rPr sz="1167" spc="-5" dirty="0">
                <a:latin typeface="Garamond"/>
                <a:cs typeface="Garamond"/>
              </a:rPr>
              <a:t>begins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as advertising appeals. </a:t>
            </a:r>
            <a:r>
              <a:rPr sz="1167" dirty="0">
                <a:latin typeface="Garamond"/>
                <a:cs typeface="Garamond"/>
              </a:rPr>
              <a:t>Ideally, 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message strategy will </a:t>
            </a:r>
            <a:r>
              <a:rPr sz="1167" spc="-5" dirty="0">
                <a:latin typeface="Garamond"/>
                <a:cs typeface="Garamond"/>
              </a:rPr>
              <a:t>follow directly </a:t>
            </a:r>
            <a:r>
              <a:rPr sz="1167" dirty="0">
                <a:latin typeface="Garamond"/>
                <a:cs typeface="Garamond"/>
              </a:rPr>
              <a:t>from the company's </a:t>
            </a:r>
            <a:r>
              <a:rPr sz="1167" spc="-5" dirty="0">
                <a:latin typeface="Garamond"/>
                <a:cs typeface="Garamond"/>
              </a:rPr>
              <a:t>broader positioning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strategy statements tend to </a:t>
            </a:r>
            <a:r>
              <a:rPr sz="1167" spc="-5" dirty="0">
                <a:latin typeface="Garamond"/>
                <a:cs typeface="Garamond"/>
              </a:rPr>
              <a:t>be plain, straightforward outlines of benefits and positioning  points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wants to stress. 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develop a compelling creative  concept—or </a:t>
            </a:r>
            <a:r>
              <a:rPr sz="1167" spc="-5" dirty="0">
                <a:latin typeface="Garamond"/>
                <a:cs typeface="Garamond"/>
              </a:rPr>
              <a:t>"big idea"—that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strategy to life in a distinctive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memorable  way.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this stage, simple </a:t>
            </a:r>
            <a:r>
              <a:rPr sz="1167" spc="-5" dirty="0">
                <a:latin typeface="Garamond"/>
                <a:cs typeface="Garamond"/>
              </a:rPr>
              <a:t>message ideas become </a:t>
            </a:r>
            <a:r>
              <a:rPr sz="1167" dirty="0">
                <a:latin typeface="Garamond"/>
                <a:cs typeface="Garamond"/>
              </a:rPr>
              <a:t>great </a:t>
            </a:r>
            <a:r>
              <a:rPr sz="1167" spc="-5" dirty="0">
                <a:latin typeface="Garamond"/>
                <a:cs typeface="Garamond"/>
              </a:rPr>
              <a:t>ad campaigns. Usually, </a:t>
            </a:r>
            <a:r>
              <a:rPr sz="1167" dirty="0">
                <a:latin typeface="Garamond"/>
                <a:cs typeface="Garamond"/>
              </a:rPr>
              <a:t>a copywriter </a:t>
            </a:r>
            <a:r>
              <a:rPr sz="1167" spc="-5" dirty="0">
                <a:latin typeface="Garamond"/>
                <a:cs typeface="Garamond"/>
              </a:rPr>
              <a:t>and art  director </a:t>
            </a:r>
            <a:r>
              <a:rPr sz="1167" dirty="0">
                <a:latin typeface="Garamond"/>
                <a:cs typeface="Garamond"/>
              </a:rPr>
              <a:t>will team up to generate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creative </a:t>
            </a:r>
            <a:r>
              <a:rPr sz="1167" spc="-5" dirty="0">
                <a:latin typeface="Garamond"/>
                <a:cs typeface="Garamond"/>
              </a:rPr>
              <a:t>concepts, hoping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these concepts will  turn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big idea. </a:t>
            </a:r>
            <a:r>
              <a:rPr sz="1167" dirty="0">
                <a:latin typeface="Garamond"/>
                <a:cs typeface="Garamond"/>
              </a:rPr>
              <a:t>The creative concept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emerge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visualization, a </a:t>
            </a:r>
            <a:r>
              <a:rPr sz="1167" spc="-5" dirty="0">
                <a:latin typeface="Garamond"/>
                <a:cs typeface="Garamond"/>
              </a:rPr>
              <a:t>phrase, or </a:t>
            </a:r>
            <a:r>
              <a:rPr sz="1167" dirty="0">
                <a:latin typeface="Garamond"/>
                <a:cs typeface="Garamond"/>
              </a:rPr>
              <a:t>a  combination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two.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creative concept will guide the choice </a:t>
            </a:r>
            <a:r>
              <a:rPr sz="1167" spc="-5" dirty="0">
                <a:latin typeface="Garamond"/>
                <a:cs typeface="Garamond"/>
              </a:rPr>
              <a:t>of specific appeals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in an advertising  </a:t>
            </a:r>
            <a:r>
              <a:rPr sz="1167" dirty="0">
                <a:latin typeface="Garamond"/>
                <a:cs typeface="Garamond"/>
              </a:rPr>
              <a:t>campaign. </a:t>
            </a:r>
            <a:r>
              <a:rPr sz="1167" spc="-5" dirty="0">
                <a:latin typeface="Garamond"/>
                <a:cs typeface="Garamond"/>
              </a:rPr>
              <a:t>Advertising appeals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characteristics: </a:t>
            </a:r>
            <a:r>
              <a:rPr sz="1167" dirty="0">
                <a:latin typeface="Garamond"/>
                <a:cs typeface="Garamond"/>
              </a:rPr>
              <a:t>First, they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meaningful,  </a:t>
            </a:r>
            <a:r>
              <a:rPr sz="1167" spc="-5" dirty="0">
                <a:latin typeface="Garamond"/>
                <a:cs typeface="Garamond"/>
              </a:rPr>
              <a:t>pointing out benefits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more desirable or interesting </a:t>
            </a:r>
            <a:r>
              <a:rPr sz="1167" dirty="0">
                <a:latin typeface="Garamond"/>
                <a:cs typeface="Garamond"/>
              </a:rPr>
              <a:t>to consumers. </a:t>
            </a:r>
            <a:r>
              <a:rPr sz="1167" spc="-5" dirty="0">
                <a:latin typeface="Garamond"/>
                <a:cs typeface="Garamond"/>
              </a:rPr>
              <a:t>Second,  appeals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believable—consumers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believe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will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promised benefits. However,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meaningful and believable benefits may not 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 ones </a:t>
            </a:r>
            <a:r>
              <a:rPr sz="1167" dirty="0">
                <a:latin typeface="Garamond"/>
                <a:cs typeface="Garamond"/>
              </a:rPr>
              <a:t>to feature. </a:t>
            </a:r>
            <a:r>
              <a:rPr sz="1167" spc="-5" dirty="0">
                <a:latin typeface="Garamond"/>
                <a:cs typeface="Garamond"/>
              </a:rPr>
              <a:t>Appeals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also be distinctive—they </a:t>
            </a:r>
            <a:r>
              <a:rPr sz="1167" dirty="0">
                <a:latin typeface="Garamond"/>
                <a:cs typeface="Garamond"/>
              </a:rPr>
              <a:t>should tell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better </a:t>
            </a:r>
            <a:r>
              <a:rPr sz="1167" dirty="0">
                <a:latin typeface="Garamond"/>
                <a:cs typeface="Garamond"/>
              </a:rPr>
              <a:t>than  the competing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112459">
              <a:lnSpc>
                <a:spcPts val="1356"/>
              </a:lnSpc>
              <a:tabLst>
                <a:tab pos="1456322" algn="l"/>
              </a:tabLst>
            </a:pPr>
            <a:r>
              <a:rPr sz="1167" b="1" spc="-5" dirty="0">
                <a:latin typeface="Garamond"/>
                <a:cs typeface="Garamond"/>
              </a:rPr>
              <a:t>ii.	</a:t>
            </a:r>
            <a:r>
              <a:rPr sz="1167" b="1" dirty="0">
                <a:latin typeface="Garamond"/>
                <a:cs typeface="Garamond"/>
              </a:rPr>
              <a:t>Message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Execution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advertiser now has </a:t>
            </a:r>
            <a:r>
              <a:rPr sz="1167" dirty="0">
                <a:latin typeface="Garamond"/>
                <a:cs typeface="Garamond"/>
              </a:rPr>
              <a:t>to turn the </a:t>
            </a:r>
            <a:r>
              <a:rPr sz="1167" spc="-5" dirty="0">
                <a:latin typeface="Garamond"/>
                <a:cs typeface="Garamond"/>
              </a:rPr>
              <a:t>big idea into an actual ad </a:t>
            </a:r>
            <a:r>
              <a:rPr sz="1167" dirty="0">
                <a:latin typeface="Garamond"/>
                <a:cs typeface="Garamond"/>
              </a:rPr>
              <a:t>execution that will capture the target  </a:t>
            </a:r>
            <a:r>
              <a:rPr sz="1167" spc="-5" dirty="0">
                <a:latin typeface="Garamond"/>
                <a:cs typeface="Garamond"/>
              </a:rPr>
              <a:t>market's attention and interest. The </a:t>
            </a:r>
            <a:r>
              <a:rPr sz="1167" dirty="0">
                <a:latin typeface="Garamond"/>
                <a:cs typeface="Garamond"/>
              </a:rPr>
              <a:t>creative </a:t>
            </a:r>
            <a:r>
              <a:rPr sz="1167" spc="-5" dirty="0">
                <a:latin typeface="Garamond"/>
                <a:cs typeface="Garamond"/>
              </a:rPr>
              <a:t>people must find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style, tone, words,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format for executing the </a:t>
            </a:r>
            <a:r>
              <a:rPr sz="1167" spc="-5" dirty="0">
                <a:latin typeface="Garamond"/>
                <a:cs typeface="Garamond"/>
              </a:rPr>
              <a:t>message. </a:t>
            </a:r>
            <a:r>
              <a:rPr sz="1167" dirty="0">
                <a:latin typeface="Garamond"/>
                <a:cs typeface="Garamond"/>
              </a:rPr>
              <a:t>Any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presented in different </a:t>
            </a:r>
            <a:r>
              <a:rPr sz="1167" dirty="0">
                <a:latin typeface="Garamond"/>
                <a:cs typeface="Garamond"/>
              </a:rPr>
              <a:t>execution styles, such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following:</a:t>
            </a:r>
            <a:endParaRPr sz="1167">
              <a:latin typeface="Garamond"/>
              <a:cs typeface="Garamond"/>
            </a:endParaRPr>
          </a:p>
          <a:p>
            <a:pPr marL="456837" marR="2160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Slice of life: </a:t>
            </a:r>
            <a:r>
              <a:rPr sz="1167" dirty="0">
                <a:latin typeface="Garamond"/>
                <a:cs typeface="Garamond"/>
              </a:rPr>
              <a:t>This style shows </a:t>
            </a:r>
            <a:r>
              <a:rPr sz="1167" spc="-5" dirty="0">
                <a:latin typeface="Garamond"/>
                <a:cs typeface="Garamond"/>
              </a:rPr>
              <a:t>one or more "typical" people using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normal  </a:t>
            </a:r>
            <a:r>
              <a:rPr sz="1167" dirty="0">
                <a:latin typeface="Garamond"/>
                <a:cs typeface="Garamond"/>
              </a:rPr>
              <a:t>setting.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Lifestyle: This style </a:t>
            </a:r>
            <a:r>
              <a:rPr sz="1167" spc="-5" dirty="0">
                <a:latin typeface="Garamond"/>
                <a:cs typeface="Garamond"/>
              </a:rPr>
              <a:t>shows how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fits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with a </a:t>
            </a:r>
            <a:r>
              <a:rPr sz="1167" spc="-5" dirty="0">
                <a:latin typeface="Garamond"/>
                <a:cs typeface="Garamond"/>
              </a:rPr>
              <a:t>particular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lifestyle.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Fantasy: This style creates a fantasy </a:t>
            </a:r>
            <a:r>
              <a:rPr sz="1167" spc="-5" dirty="0">
                <a:latin typeface="Garamond"/>
                <a:cs typeface="Garamond"/>
              </a:rPr>
              <a:t>around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or its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use.</a:t>
            </a:r>
            <a:endParaRPr sz="1167">
              <a:latin typeface="Garamond"/>
              <a:cs typeface="Garamond"/>
            </a:endParaRPr>
          </a:p>
          <a:p>
            <a:pPr marL="456837" marR="20990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Mood or image: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style builds </a:t>
            </a:r>
            <a:r>
              <a:rPr sz="1167" dirty="0">
                <a:latin typeface="Garamond"/>
                <a:cs typeface="Garamond"/>
              </a:rPr>
              <a:t>a mood </a:t>
            </a:r>
            <a:r>
              <a:rPr sz="1167" spc="-5" dirty="0">
                <a:latin typeface="Garamond"/>
                <a:cs typeface="Garamond"/>
              </a:rPr>
              <a:t>or image around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beauty,  love, or </a:t>
            </a:r>
            <a:r>
              <a:rPr sz="1167" dirty="0">
                <a:latin typeface="Garamond"/>
                <a:cs typeface="Garamond"/>
              </a:rPr>
              <a:t>serenity.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claim </a:t>
            </a:r>
            <a:r>
              <a:rPr sz="1167" spc="-5" dirty="0">
                <a:latin typeface="Garamond"/>
                <a:cs typeface="Garamond"/>
              </a:rPr>
              <a:t>is made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except through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suggestion.</a:t>
            </a:r>
            <a:endParaRPr sz="1167">
              <a:latin typeface="Garamond"/>
              <a:cs typeface="Garamond"/>
            </a:endParaRPr>
          </a:p>
          <a:p>
            <a:pPr marL="456837" marR="19138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Musical: </a:t>
            </a:r>
            <a:r>
              <a:rPr sz="1167" dirty="0">
                <a:latin typeface="Garamond"/>
                <a:cs typeface="Garamond"/>
              </a:rPr>
              <a:t>This style shows </a:t>
            </a:r>
            <a:r>
              <a:rPr sz="1167" spc="-5" dirty="0">
                <a:latin typeface="Garamond"/>
                <a:cs typeface="Garamond"/>
              </a:rPr>
              <a:t>one or more people or </a:t>
            </a:r>
            <a:r>
              <a:rPr sz="1167" dirty="0">
                <a:latin typeface="Garamond"/>
                <a:cs typeface="Garamond"/>
              </a:rPr>
              <a:t>cartoon characters singing </a:t>
            </a:r>
            <a:r>
              <a:rPr sz="1167" spc="-5" dirty="0">
                <a:latin typeface="Garamond"/>
                <a:cs typeface="Garamond"/>
              </a:rPr>
              <a:t>about the  product.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expertise: </a:t>
            </a:r>
            <a:r>
              <a:rPr sz="1167" dirty="0">
                <a:latin typeface="Garamond"/>
                <a:cs typeface="Garamond"/>
              </a:rPr>
              <a:t>This style shows the company's expertise </a:t>
            </a:r>
            <a:r>
              <a:rPr sz="1167" spc="-5" dirty="0">
                <a:latin typeface="Garamond"/>
                <a:cs typeface="Garamond"/>
              </a:rPr>
              <a:t>in making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456837" marR="20372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Scientific </a:t>
            </a:r>
            <a:r>
              <a:rPr sz="1167" dirty="0">
                <a:latin typeface="Garamond"/>
                <a:cs typeface="Garamond"/>
              </a:rPr>
              <a:t>evidence: This style </a:t>
            </a:r>
            <a:r>
              <a:rPr sz="1167" spc="-5" dirty="0">
                <a:latin typeface="Garamond"/>
                <a:cs typeface="Garamond"/>
              </a:rPr>
              <a:t>presents </a:t>
            </a:r>
            <a:r>
              <a:rPr sz="1167" dirty="0">
                <a:latin typeface="Garamond"/>
                <a:cs typeface="Garamond"/>
              </a:rPr>
              <a:t>survey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scientific evidence that the </a:t>
            </a:r>
            <a:r>
              <a:rPr sz="1167" spc="-5" dirty="0">
                <a:latin typeface="Garamond"/>
                <a:cs typeface="Garamond"/>
              </a:rPr>
              <a:t>brand is better  or better liked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spc="-5" dirty="0">
                <a:latin typeface="Garamond"/>
                <a:cs typeface="Garamond"/>
              </a:rPr>
              <a:t>more other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brands.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Testimonial evidence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endorsement: This </a:t>
            </a:r>
            <a:r>
              <a:rPr sz="1167" spc="-5" dirty="0">
                <a:latin typeface="Garamond"/>
                <a:cs typeface="Garamond"/>
              </a:rPr>
              <a:t>style </a:t>
            </a:r>
            <a:r>
              <a:rPr sz="1167" dirty="0">
                <a:latin typeface="Garamond"/>
                <a:cs typeface="Garamond"/>
              </a:rPr>
              <a:t>features a </a:t>
            </a:r>
            <a:r>
              <a:rPr sz="1167" spc="-5" dirty="0">
                <a:latin typeface="Garamond"/>
                <a:cs typeface="Garamond"/>
              </a:rPr>
              <a:t>highly believable or </a:t>
            </a:r>
            <a:r>
              <a:rPr sz="1167" dirty="0">
                <a:latin typeface="Garamond"/>
                <a:cs typeface="Garamond"/>
              </a:rPr>
              <a:t>likable  source endorsing the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537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8238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34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 we will continue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discuss the </a:t>
            </a:r>
            <a:r>
              <a:rPr sz="1167" spc="-5" dirty="0">
                <a:latin typeface="Garamond"/>
                <a:cs typeface="Garamond"/>
              </a:rPr>
              <a:t>remaining steps in major advertising decisions and other  </a:t>
            </a:r>
            <a:r>
              <a:rPr sz="1167" dirty="0">
                <a:latin typeface="Garamond"/>
                <a:cs typeface="Garamond"/>
              </a:rPr>
              <a:t>topic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today’s Lesson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  <a:tabLst>
                <a:tab pos="5113485" algn="l"/>
              </a:tabLst>
            </a:pPr>
            <a:r>
              <a:rPr sz="1167" b="1" spc="-5" dirty="0">
                <a:latin typeface="Garamond"/>
                <a:cs typeface="Garamond"/>
              </a:rPr>
              <a:t>ADVERTISING	(CONT.)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marR="3465168" indent="222245">
              <a:lnSpc>
                <a:spcPct val="117100"/>
              </a:lnSpc>
              <a:spcBef>
                <a:spcPts val="982"/>
              </a:spcBef>
            </a:pPr>
            <a:r>
              <a:rPr sz="1167" spc="-5" dirty="0">
                <a:latin typeface="Garamond"/>
                <a:cs typeface="Garamond"/>
              </a:rPr>
              <a:t>b) </a:t>
            </a:r>
            <a:r>
              <a:rPr sz="1167" b="1" spc="-5" dirty="0">
                <a:latin typeface="Garamond"/>
                <a:cs typeface="Garamond"/>
              </a:rPr>
              <a:t>Selecting advertising </a:t>
            </a:r>
            <a:r>
              <a:rPr sz="1167" b="1" dirty="0">
                <a:latin typeface="Garamond"/>
                <a:cs typeface="Garamond"/>
              </a:rPr>
              <a:t>media</a:t>
            </a:r>
            <a:r>
              <a:rPr sz="1167" dirty="0">
                <a:latin typeface="Garamond"/>
                <a:cs typeface="Garamond"/>
              </a:rPr>
              <a:t>.  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steps </a:t>
            </a:r>
            <a:r>
              <a:rPr sz="1167" spc="-5" dirty="0">
                <a:latin typeface="Garamond"/>
                <a:cs typeface="Garamond"/>
              </a:rPr>
              <a:t>in media </a:t>
            </a:r>
            <a:r>
              <a:rPr sz="1167" dirty="0">
                <a:latin typeface="Garamond"/>
                <a:cs typeface="Garamond"/>
              </a:rPr>
              <a:t>selection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456837" indent="-288918">
              <a:lnSpc>
                <a:spcPts val="1269"/>
              </a:lnSpc>
              <a:buAutoNum type="romanLcPeriod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Deciding on reach, </a:t>
            </a:r>
            <a:r>
              <a:rPr sz="1167" dirty="0">
                <a:latin typeface="Garamond"/>
                <a:cs typeface="Garamond"/>
              </a:rPr>
              <a:t>frequency,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impact;</a:t>
            </a:r>
            <a:endParaRPr sz="1167">
              <a:latin typeface="Garamond"/>
              <a:cs typeface="Garamond"/>
            </a:endParaRPr>
          </a:p>
          <a:p>
            <a:pPr marL="456837" indent="-322255">
              <a:lnSpc>
                <a:spcPts val="1312"/>
              </a:lnSpc>
              <a:buAutoNum type="romanLcPeriod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Choosing among </a:t>
            </a:r>
            <a:r>
              <a:rPr sz="1167" dirty="0">
                <a:latin typeface="Garamond"/>
                <a:cs typeface="Garamond"/>
              </a:rPr>
              <a:t>major media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types;</a:t>
            </a:r>
            <a:endParaRPr sz="1167">
              <a:latin typeface="Garamond"/>
              <a:cs typeface="Garamond"/>
            </a:endParaRPr>
          </a:p>
          <a:p>
            <a:pPr marL="456837" indent="-356827">
              <a:lnSpc>
                <a:spcPts val="1312"/>
              </a:lnSpc>
              <a:buAutoNum type="romanLcPeriod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Selecting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media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vehicles;</a:t>
            </a:r>
            <a:endParaRPr sz="1167">
              <a:latin typeface="Garamond"/>
              <a:cs typeface="Garamond"/>
            </a:endParaRPr>
          </a:p>
          <a:p>
            <a:pPr marL="493878" indent="-395102">
              <a:lnSpc>
                <a:spcPts val="1356"/>
              </a:lnSpc>
              <a:buAutoNum type="romanLcPeriod"/>
              <a:tabLst>
                <a:tab pos="493260" algn="l"/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Deciding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media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romanLcPeriod"/>
            </a:pPr>
            <a:endParaRPr sz="1021">
              <a:latin typeface="Times New Roman"/>
              <a:cs typeface="Times New Roman"/>
            </a:endParaRPr>
          </a:p>
          <a:p>
            <a:pPr marL="790204" lvl="1" indent="-208662">
              <a:lnSpc>
                <a:spcPts val="1356"/>
              </a:lnSpc>
              <a:buAutoNum type="romanUcPeriod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Deciding </a:t>
            </a:r>
            <a:r>
              <a:rPr sz="1167" b="1" dirty="0">
                <a:latin typeface="Garamond"/>
                <a:cs typeface="Garamond"/>
              </a:rPr>
              <a:t>on Reach, Frequency,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Impact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select </a:t>
            </a:r>
            <a:r>
              <a:rPr sz="1167" spc="-5" dirty="0">
                <a:latin typeface="Garamond"/>
                <a:cs typeface="Garamond"/>
              </a:rPr>
              <a:t>media, </a:t>
            </a:r>
            <a:r>
              <a:rPr sz="1167" dirty="0">
                <a:latin typeface="Garamond"/>
                <a:cs typeface="Garamond"/>
              </a:rPr>
              <a:t>the advertiser </a:t>
            </a:r>
            <a:r>
              <a:rPr sz="1167" spc="-5" dirty="0">
                <a:latin typeface="Garamond"/>
                <a:cs typeface="Garamond"/>
              </a:rPr>
              <a:t>must decide what reach </a:t>
            </a:r>
            <a:r>
              <a:rPr sz="1167" dirty="0">
                <a:latin typeface="Garamond"/>
                <a:cs typeface="Garamond"/>
              </a:rPr>
              <a:t>and frequency </a:t>
            </a:r>
            <a:r>
              <a:rPr sz="1167" spc="-5" dirty="0">
                <a:latin typeface="Garamond"/>
                <a:cs typeface="Garamond"/>
              </a:rPr>
              <a:t>are 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 advertising objectives. </a:t>
            </a:r>
            <a:r>
              <a:rPr sz="1167" i="1" spc="-5" dirty="0">
                <a:latin typeface="Garamond"/>
                <a:cs typeface="Garamond"/>
              </a:rPr>
              <a:t>Reach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measure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percentage </a:t>
            </a:r>
            <a:r>
              <a:rPr sz="1167" spc="-5" dirty="0">
                <a:latin typeface="Garamond"/>
                <a:cs typeface="Garamond"/>
              </a:rPr>
              <a:t>of people in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who are  exposed to the </a:t>
            </a:r>
            <a:r>
              <a:rPr sz="1167" spc="-5" dirty="0">
                <a:latin typeface="Garamond"/>
                <a:cs typeface="Garamond"/>
              </a:rPr>
              <a:t>ad </a:t>
            </a:r>
            <a:r>
              <a:rPr sz="1167" dirty="0">
                <a:latin typeface="Garamond"/>
                <a:cs typeface="Garamond"/>
              </a:rPr>
              <a:t>campaign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time. For example, 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might try to 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70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 during </a:t>
            </a:r>
            <a:r>
              <a:rPr sz="1167" dirty="0">
                <a:latin typeface="Garamond"/>
                <a:cs typeface="Garamond"/>
              </a:rPr>
              <a:t>the first three </a:t>
            </a:r>
            <a:r>
              <a:rPr sz="1167" spc="-5" dirty="0">
                <a:latin typeface="Garamond"/>
                <a:cs typeface="Garamond"/>
              </a:rPr>
              <a:t>months of </a:t>
            </a:r>
            <a:r>
              <a:rPr sz="1167" dirty="0">
                <a:latin typeface="Garamond"/>
                <a:cs typeface="Garamond"/>
              </a:rPr>
              <a:t>the campaign. </a:t>
            </a:r>
            <a:r>
              <a:rPr sz="1167" i="1" spc="-5" dirty="0">
                <a:latin typeface="Garamond"/>
                <a:cs typeface="Garamond"/>
              </a:rPr>
              <a:t>Frequency </a:t>
            </a:r>
            <a:r>
              <a:rPr sz="1167" dirty="0">
                <a:latin typeface="Garamond"/>
                <a:cs typeface="Garamond"/>
              </a:rPr>
              <a:t>is a  </a:t>
            </a:r>
            <a:r>
              <a:rPr sz="1167" spc="-5" dirty="0">
                <a:latin typeface="Garamond"/>
                <a:cs typeface="Garamond"/>
              </a:rPr>
              <a:t>measure of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i="1" spc="-5" dirty="0">
                <a:latin typeface="Garamond"/>
                <a:cs typeface="Garamond"/>
              </a:rPr>
              <a:t>times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average person in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 is </a:t>
            </a:r>
            <a:r>
              <a:rPr sz="1167" dirty="0">
                <a:latin typeface="Garamond"/>
                <a:cs typeface="Garamond"/>
              </a:rPr>
              <a:t>exposed to the message. For  example, the </a:t>
            </a:r>
            <a:r>
              <a:rPr sz="1167" spc="-5" dirty="0">
                <a:latin typeface="Garamond"/>
                <a:cs typeface="Garamond"/>
              </a:rPr>
              <a:t>advertiser might </a:t>
            </a:r>
            <a:r>
              <a:rPr sz="1167" dirty="0">
                <a:latin typeface="Garamond"/>
                <a:cs typeface="Garamond"/>
              </a:rPr>
              <a:t>want </a:t>
            </a:r>
            <a:r>
              <a:rPr sz="1167" spc="-5" dirty="0">
                <a:latin typeface="Garamond"/>
                <a:cs typeface="Garamond"/>
              </a:rPr>
              <a:t>an average exposure </a:t>
            </a:r>
            <a:r>
              <a:rPr sz="1167" dirty="0">
                <a:latin typeface="Garamond"/>
                <a:cs typeface="Garamond"/>
              </a:rPr>
              <a:t>frequency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three. The </a:t>
            </a:r>
            <a:r>
              <a:rPr sz="1167" spc="-5" dirty="0">
                <a:latin typeface="Garamond"/>
                <a:cs typeface="Garamond"/>
              </a:rPr>
              <a:t>advertiser also  must 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</a:t>
            </a:r>
            <a:r>
              <a:rPr sz="1167" i="1" spc="-5" dirty="0">
                <a:latin typeface="Garamond"/>
                <a:cs typeface="Garamond"/>
              </a:rPr>
              <a:t>media impact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i="1" spc="-5" dirty="0">
                <a:latin typeface="Garamond"/>
                <a:cs typeface="Garamond"/>
              </a:rPr>
              <a:t>qualitative </a:t>
            </a:r>
            <a:r>
              <a:rPr sz="1167" i="1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message exposure through a given  medium. For example, for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need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demonstrated, messages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television may  </a:t>
            </a:r>
            <a:r>
              <a:rPr sz="1167" spc="-5" dirty="0">
                <a:latin typeface="Garamond"/>
                <a:cs typeface="Garamond"/>
              </a:rPr>
              <a:t>have more impact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messages on radio because </a:t>
            </a:r>
            <a:r>
              <a:rPr sz="1167" dirty="0">
                <a:latin typeface="Garamond"/>
                <a:cs typeface="Garamond"/>
              </a:rPr>
              <a:t>television uses sight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sound. The same  </a:t>
            </a:r>
            <a:r>
              <a:rPr sz="1167" spc="-5" dirty="0">
                <a:latin typeface="Garamond"/>
                <a:cs typeface="Garamond"/>
              </a:rPr>
              <a:t>message in one magazine may be more believable than in another. In </a:t>
            </a:r>
            <a:r>
              <a:rPr sz="1167" dirty="0">
                <a:latin typeface="Garamond"/>
                <a:cs typeface="Garamond"/>
              </a:rPr>
              <a:t>general, the </a:t>
            </a:r>
            <a:r>
              <a:rPr sz="1167" spc="-5" dirty="0">
                <a:latin typeface="Garamond"/>
                <a:cs typeface="Garamond"/>
              </a:rPr>
              <a:t>more reach,  </a:t>
            </a:r>
            <a:r>
              <a:rPr sz="1167" dirty="0">
                <a:latin typeface="Garamond"/>
                <a:cs typeface="Garamond"/>
              </a:rPr>
              <a:t>frequency, </a:t>
            </a:r>
            <a:r>
              <a:rPr sz="1167" spc="-5" dirty="0">
                <a:latin typeface="Garamond"/>
                <a:cs typeface="Garamond"/>
              </a:rPr>
              <a:t>and impact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seeks, 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 budget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90204" lvl="1" indent="-266694">
              <a:lnSpc>
                <a:spcPts val="1356"/>
              </a:lnSpc>
              <a:buAutoNum type="romanUcPeriod" startAt="2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Choosing Among </a:t>
            </a:r>
            <a:r>
              <a:rPr sz="1167" b="1" dirty="0">
                <a:latin typeface="Garamond"/>
                <a:cs typeface="Garamond"/>
              </a:rPr>
              <a:t>Major Media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Types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planner has </a:t>
            </a:r>
            <a:r>
              <a:rPr sz="1167" dirty="0">
                <a:latin typeface="Garamond"/>
                <a:cs typeface="Garamond"/>
              </a:rPr>
              <a:t>to know the </a:t>
            </a:r>
            <a:r>
              <a:rPr sz="1167" spc="-5" dirty="0">
                <a:latin typeface="Garamond"/>
                <a:cs typeface="Garamond"/>
              </a:rPr>
              <a:t>reach, </a:t>
            </a:r>
            <a:r>
              <a:rPr sz="1167" dirty="0">
                <a:latin typeface="Garamond"/>
                <a:cs typeface="Garamond"/>
              </a:rPr>
              <a:t>frequency,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impact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major media types.  The </a:t>
            </a:r>
            <a:r>
              <a:rPr sz="1167" spc="-5" dirty="0">
                <a:latin typeface="Garamond"/>
                <a:cs typeface="Garamond"/>
              </a:rPr>
              <a:t>major media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are newspapers, </a:t>
            </a:r>
            <a:r>
              <a:rPr sz="1167" dirty="0">
                <a:latin typeface="Garamond"/>
                <a:cs typeface="Garamond"/>
              </a:rPr>
              <a:t>television, </a:t>
            </a:r>
            <a:r>
              <a:rPr sz="1167" spc="-5" dirty="0">
                <a:latin typeface="Garamond"/>
                <a:cs typeface="Garamond"/>
              </a:rPr>
              <a:t>direct mail, radio, magazines, outdoor, and </a:t>
            </a:r>
            <a:r>
              <a:rPr sz="1167" dirty="0">
                <a:latin typeface="Garamond"/>
                <a:cs typeface="Garamond"/>
              </a:rPr>
              <a:t>the  Internet.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medium </a:t>
            </a:r>
            <a:r>
              <a:rPr sz="1167" spc="-5" dirty="0">
                <a:latin typeface="Garamond"/>
                <a:cs typeface="Garamond"/>
              </a:rPr>
              <a:t>has advantages 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limitations.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Media planners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factors when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choices. The </a:t>
            </a:r>
            <a:r>
              <a:rPr sz="1167" i="1" dirty="0">
                <a:latin typeface="Garamond"/>
                <a:cs typeface="Garamond"/>
              </a:rPr>
              <a:t>media habits of target  </a:t>
            </a:r>
            <a:r>
              <a:rPr sz="1167" i="1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affect media </a:t>
            </a:r>
            <a:r>
              <a:rPr sz="1167" dirty="0">
                <a:latin typeface="Garamond"/>
                <a:cs typeface="Garamond"/>
              </a:rPr>
              <a:t>choice—advertisers </a:t>
            </a:r>
            <a:r>
              <a:rPr sz="1167" spc="-5" dirty="0">
                <a:latin typeface="Garamond"/>
                <a:cs typeface="Garamond"/>
              </a:rPr>
              <a:t>look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target consumers  effectively. </a:t>
            </a:r>
            <a:r>
              <a:rPr sz="1167" spc="-5" dirty="0">
                <a:latin typeface="Garamond"/>
                <a:cs typeface="Garamond"/>
              </a:rPr>
              <a:t>So </a:t>
            </a:r>
            <a:r>
              <a:rPr sz="1167" dirty="0">
                <a:latin typeface="Garamond"/>
                <a:cs typeface="Garamond"/>
              </a:rPr>
              <a:t>will the </a:t>
            </a:r>
            <a:r>
              <a:rPr sz="1167" i="1" spc="-5" dirty="0">
                <a:latin typeface="Garamond"/>
                <a:cs typeface="Garamond"/>
              </a:rPr>
              <a:t>nature of the product</a:t>
            </a:r>
            <a:r>
              <a:rPr sz="1167" spc="-5" dirty="0">
                <a:latin typeface="Garamond"/>
                <a:cs typeface="Garamond"/>
              </a:rPr>
              <a:t>—for </a:t>
            </a:r>
            <a:r>
              <a:rPr sz="1167" dirty="0">
                <a:latin typeface="Garamond"/>
                <a:cs typeface="Garamond"/>
              </a:rPr>
              <a:t>example, fashions </a:t>
            </a:r>
            <a:r>
              <a:rPr sz="1167" spc="-5" dirty="0">
                <a:latin typeface="Garamond"/>
                <a:cs typeface="Garamond"/>
              </a:rPr>
              <a:t>are best advertised in </a:t>
            </a:r>
            <a:r>
              <a:rPr sz="1167" dirty="0">
                <a:latin typeface="Garamond"/>
                <a:cs typeface="Garamond"/>
              </a:rPr>
              <a:t>color  magazines, </a:t>
            </a:r>
            <a:r>
              <a:rPr sz="1167" spc="-5" dirty="0">
                <a:latin typeface="Garamond"/>
                <a:cs typeface="Garamond"/>
              </a:rPr>
              <a:t>and automobile performance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best demonstrated on </a:t>
            </a:r>
            <a:r>
              <a:rPr sz="1167" dirty="0">
                <a:latin typeface="Garamond"/>
                <a:cs typeface="Garamond"/>
              </a:rPr>
              <a:t>television.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i="1" spc="-5" dirty="0">
                <a:latin typeface="Garamond"/>
                <a:cs typeface="Garamond"/>
              </a:rPr>
              <a:t>types of  messages </a:t>
            </a:r>
            <a:r>
              <a:rPr sz="1167" spc="-5" dirty="0">
                <a:latin typeface="Garamond"/>
                <a:cs typeface="Garamond"/>
              </a:rPr>
              <a:t>may require different media.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 announcing </a:t>
            </a:r>
            <a:r>
              <a:rPr sz="1167" dirty="0">
                <a:latin typeface="Garamond"/>
                <a:cs typeface="Garamond"/>
              </a:rPr>
              <a:t>a major sale tomorrow will </a:t>
            </a:r>
            <a:r>
              <a:rPr sz="1167" spc="-5" dirty="0">
                <a:latin typeface="Garamond"/>
                <a:cs typeface="Garamond"/>
              </a:rPr>
              <a:t>require  radio or newspapers;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with a </a:t>
            </a:r>
            <a:r>
              <a:rPr sz="1167" spc="-5" dirty="0">
                <a:latin typeface="Garamond"/>
                <a:cs typeface="Garamond"/>
              </a:rPr>
              <a:t>lot of </a:t>
            </a:r>
            <a:r>
              <a:rPr sz="1167" dirty="0">
                <a:latin typeface="Garamond"/>
                <a:cs typeface="Garamond"/>
              </a:rPr>
              <a:t>technical data might </a:t>
            </a:r>
            <a:r>
              <a:rPr sz="1167" spc="-5" dirty="0">
                <a:latin typeface="Garamond"/>
                <a:cs typeface="Garamond"/>
              </a:rPr>
              <a:t>require </a:t>
            </a:r>
            <a:r>
              <a:rPr sz="1167" dirty="0">
                <a:latin typeface="Garamond"/>
                <a:cs typeface="Garamond"/>
              </a:rPr>
              <a:t>magazines, direct  mailings, </a:t>
            </a:r>
            <a:r>
              <a:rPr sz="1167" spc="-5" dirty="0">
                <a:latin typeface="Garamond"/>
                <a:cs typeface="Garamond"/>
              </a:rPr>
              <a:t>or an online ad and Web </a:t>
            </a:r>
            <a:r>
              <a:rPr sz="1167" dirty="0">
                <a:latin typeface="Garamond"/>
                <a:cs typeface="Garamond"/>
              </a:rPr>
              <a:t>site. </a:t>
            </a:r>
            <a:r>
              <a:rPr sz="1167" i="1" spc="-5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is another major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in media </a:t>
            </a:r>
            <a:r>
              <a:rPr sz="1167" dirty="0">
                <a:latin typeface="Garamond"/>
                <a:cs typeface="Garamond"/>
              </a:rPr>
              <a:t>choice. For example,  </a:t>
            </a:r>
            <a:r>
              <a:rPr sz="1167" spc="-5" dirty="0">
                <a:latin typeface="Garamond"/>
                <a:cs typeface="Garamond"/>
              </a:rPr>
              <a:t>network </a:t>
            </a:r>
            <a:r>
              <a:rPr sz="1167" dirty="0">
                <a:latin typeface="Garamond"/>
                <a:cs typeface="Garamond"/>
              </a:rPr>
              <a:t>television is very expensive, whereas </a:t>
            </a:r>
            <a:r>
              <a:rPr sz="1167" spc="-5" dirty="0">
                <a:latin typeface="Garamond"/>
                <a:cs typeface="Garamond"/>
              </a:rPr>
              <a:t>newspaper or radio advertising </a:t>
            </a:r>
            <a:r>
              <a:rPr sz="1167" dirty="0">
                <a:latin typeface="Garamond"/>
                <a:cs typeface="Garamond"/>
              </a:rPr>
              <a:t>costs much less </a:t>
            </a:r>
            <a:r>
              <a:rPr sz="1167" spc="-5" dirty="0">
                <a:latin typeface="Garamond"/>
                <a:cs typeface="Garamond"/>
              </a:rPr>
              <a:t>but  also reaches </a:t>
            </a:r>
            <a:r>
              <a:rPr sz="1167" dirty="0">
                <a:latin typeface="Garamond"/>
                <a:cs typeface="Garamond"/>
              </a:rPr>
              <a:t>fewer consumers. The </a:t>
            </a:r>
            <a:r>
              <a:rPr sz="1167" spc="-5" dirty="0">
                <a:latin typeface="Garamond"/>
                <a:cs typeface="Garamond"/>
              </a:rPr>
              <a:t>media planner looks both at </a:t>
            </a:r>
            <a:r>
              <a:rPr sz="1167" dirty="0">
                <a:latin typeface="Garamond"/>
                <a:cs typeface="Garamond"/>
              </a:rPr>
              <a:t>the total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using a </a:t>
            </a:r>
            <a:r>
              <a:rPr sz="1167" spc="-5" dirty="0">
                <a:latin typeface="Garamond"/>
                <a:cs typeface="Garamond"/>
              </a:rPr>
              <a:t>medium  and at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per thousand </a:t>
            </a:r>
            <a:r>
              <a:rPr sz="1167" dirty="0">
                <a:latin typeface="Garamond"/>
                <a:cs typeface="Garamond"/>
              </a:rPr>
              <a:t>exposures—the </a:t>
            </a:r>
            <a:r>
              <a:rPr sz="1167" spc="-5" dirty="0">
                <a:latin typeface="Garamond"/>
                <a:cs typeface="Garamond"/>
              </a:rPr>
              <a:t>cost of reaching </a:t>
            </a:r>
            <a:r>
              <a:rPr sz="1167" dirty="0">
                <a:latin typeface="Garamond"/>
                <a:cs typeface="Garamond"/>
              </a:rPr>
              <a:t>1,000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using the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medium.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Media impact and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must be reexamined regularly. </a:t>
            </a:r>
            <a:r>
              <a:rPr sz="1167" dirty="0">
                <a:latin typeface="Garamond"/>
                <a:cs typeface="Garamond"/>
              </a:rPr>
              <a:t>For a long time, television and magazines  </a:t>
            </a:r>
            <a:r>
              <a:rPr sz="1167" spc="-5" dirty="0">
                <a:latin typeface="Garamond"/>
                <a:cs typeface="Garamond"/>
              </a:rPr>
              <a:t>have dominated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mixes of national advertisers,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 media often neglected.  Recently, </a:t>
            </a:r>
            <a:r>
              <a:rPr sz="1167" dirty="0">
                <a:latin typeface="Garamond"/>
                <a:cs typeface="Garamond"/>
              </a:rPr>
              <a:t>however, the costs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clutter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10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gone up, </a:t>
            </a:r>
            <a:r>
              <a:rPr sz="1167" spc="-5" dirty="0">
                <a:latin typeface="Garamond"/>
                <a:cs typeface="Garamond"/>
              </a:rPr>
              <a:t>audiences have </a:t>
            </a:r>
            <a:r>
              <a:rPr sz="1167" dirty="0">
                <a:latin typeface="Garamond"/>
                <a:cs typeface="Garamond"/>
              </a:rPr>
              <a:t>declined, </a:t>
            </a:r>
            <a:r>
              <a:rPr sz="1167" spc="-5" dirty="0">
                <a:latin typeface="Garamond"/>
                <a:cs typeface="Garamond"/>
              </a:rPr>
              <a:t>and  marketers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adopting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beamed at narrower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advertisers are  </a:t>
            </a:r>
            <a:r>
              <a:rPr sz="1167" dirty="0">
                <a:latin typeface="Garamond"/>
                <a:cs typeface="Garamond"/>
              </a:rPr>
              <a:t>increasingly turning to alternative </a:t>
            </a:r>
            <a:r>
              <a:rPr sz="1167" spc="-5" dirty="0">
                <a:latin typeface="Garamond"/>
                <a:cs typeface="Garamond"/>
              </a:rPr>
              <a:t>media—ranging </a:t>
            </a:r>
            <a:r>
              <a:rPr sz="1167" dirty="0">
                <a:latin typeface="Garamond"/>
                <a:cs typeface="Garamond"/>
              </a:rPr>
              <a:t>from cable TV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outdoor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parking meters and </a:t>
            </a:r>
            <a:r>
              <a:rPr sz="1167" dirty="0">
                <a:latin typeface="Garamond"/>
                <a:cs typeface="Garamond"/>
              </a:rPr>
              <a:t>shopping carts—that cost </a:t>
            </a:r>
            <a:r>
              <a:rPr sz="1167" spc="-5" dirty="0">
                <a:latin typeface="Garamond"/>
                <a:cs typeface="Garamond"/>
              </a:rPr>
              <a:t>less and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more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effectively.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574" y="200924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53464" y="247078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10771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790204" indent="-325959">
              <a:lnSpc>
                <a:spcPts val="1356"/>
              </a:lnSpc>
              <a:spcBef>
                <a:spcPts val="796"/>
              </a:spcBef>
              <a:buAutoNum type="romanUcPeriod" startAt="3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Selecting Specific </a:t>
            </a:r>
            <a:r>
              <a:rPr sz="1167" b="1" dirty="0">
                <a:latin typeface="Garamond"/>
                <a:cs typeface="Garamond"/>
              </a:rPr>
              <a:t>Media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Vehicles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media planner now must choose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i="1" spc="-5" dirty="0">
                <a:latin typeface="Garamond"/>
                <a:cs typeface="Garamond"/>
              </a:rPr>
              <a:t>media vehicles</a:t>
            </a:r>
            <a:r>
              <a:rPr sz="1167" spc="-5" dirty="0">
                <a:latin typeface="Garamond"/>
                <a:cs typeface="Garamond"/>
              </a:rPr>
              <a:t>—specific media </a:t>
            </a:r>
            <a:r>
              <a:rPr sz="1167" dirty="0">
                <a:latin typeface="Garamond"/>
                <a:cs typeface="Garamond"/>
              </a:rPr>
              <a:t>within each general 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type. </a:t>
            </a:r>
            <a:r>
              <a:rPr sz="1167" spc="-5" dirty="0">
                <a:latin typeface="Garamond"/>
                <a:cs typeface="Garamond"/>
              </a:rPr>
              <a:t>Media planners must </a:t>
            </a:r>
            <a:r>
              <a:rPr sz="1167" dirty="0">
                <a:latin typeface="Garamond"/>
                <a:cs typeface="Garamond"/>
              </a:rPr>
              <a:t>compute the cost </a:t>
            </a:r>
            <a:r>
              <a:rPr sz="1167" spc="-5" dirty="0">
                <a:latin typeface="Garamond"/>
                <a:cs typeface="Garamond"/>
              </a:rPr>
              <a:t>per </a:t>
            </a:r>
            <a:r>
              <a:rPr sz="1167" dirty="0">
                <a:latin typeface="Garamond"/>
                <a:cs typeface="Garamond"/>
              </a:rPr>
              <a:t>thousand </a:t>
            </a:r>
            <a:r>
              <a:rPr sz="1167" spc="-5" dirty="0">
                <a:latin typeface="Garamond"/>
                <a:cs typeface="Garamond"/>
              </a:rPr>
              <a:t>persons reached by </a:t>
            </a:r>
            <a:r>
              <a:rPr sz="1167" dirty="0">
                <a:latin typeface="Garamond"/>
                <a:cs typeface="Garamond"/>
              </a:rPr>
              <a:t>a vehicle. The  media </a:t>
            </a:r>
            <a:r>
              <a:rPr sz="1167" spc="-5" dirty="0">
                <a:latin typeface="Garamond"/>
                <a:cs typeface="Garamond"/>
              </a:rPr>
              <a:t>planner ranks </a:t>
            </a:r>
            <a:r>
              <a:rPr sz="1167" dirty="0">
                <a:latin typeface="Garamond"/>
                <a:cs typeface="Garamond"/>
              </a:rPr>
              <a:t>each magazine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per </a:t>
            </a:r>
            <a:r>
              <a:rPr sz="1167" dirty="0">
                <a:latin typeface="Garamond"/>
                <a:cs typeface="Garamond"/>
              </a:rPr>
              <a:t>thousand and favors those </a:t>
            </a:r>
            <a:r>
              <a:rPr sz="1167" spc="-5" dirty="0">
                <a:latin typeface="Garamond"/>
                <a:cs typeface="Garamond"/>
              </a:rPr>
              <a:t>magazines </a:t>
            </a:r>
            <a:r>
              <a:rPr sz="1167" dirty="0">
                <a:latin typeface="Garamond"/>
                <a:cs typeface="Garamond"/>
              </a:rPr>
              <a:t>with the 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 per thousand for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target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planner must also </a:t>
            </a:r>
            <a:r>
              <a:rPr sz="1167" dirty="0">
                <a:latin typeface="Garamond"/>
                <a:cs typeface="Garamond"/>
              </a:rPr>
              <a:t>consider the costs </a:t>
            </a:r>
            <a:r>
              <a:rPr sz="1167" spc="-5" dirty="0">
                <a:latin typeface="Garamond"/>
                <a:cs typeface="Garamond"/>
              </a:rPr>
              <a:t>of producing ads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different media. Whereas  newspaper ads </a:t>
            </a:r>
            <a:r>
              <a:rPr sz="1167" dirty="0">
                <a:latin typeface="Garamond"/>
                <a:cs typeface="Garamond"/>
              </a:rPr>
              <a:t>may cost very little to </a:t>
            </a:r>
            <a:r>
              <a:rPr sz="1167" spc="-5" dirty="0">
                <a:latin typeface="Garamond"/>
                <a:cs typeface="Garamond"/>
              </a:rPr>
              <a:t>produce, flashy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ads </a:t>
            </a:r>
            <a:r>
              <a:rPr sz="1167" dirty="0">
                <a:latin typeface="Garamond"/>
                <a:cs typeface="Garamond"/>
              </a:rPr>
              <a:t>may cost millions. In selecting 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vehicles, the </a:t>
            </a:r>
            <a:r>
              <a:rPr sz="1167" spc="-5" dirty="0">
                <a:latin typeface="Garamond"/>
                <a:cs typeface="Garamond"/>
              </a:rPr>
              <a:t>media planner must balance media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measures against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media impact  </a:t>
            </a:r>
            <a:r>
              <a:rPr sz="1167" dirty="0">
                <a:latin typeface="Garamond"/>
                <a:cs typeface="Garamond"/>
              </a:rPr>
              <a:t>factors. First, the </a:t>
            </a:r>
            <a:r>
              <a:rPr sz="1167" spc="-5" dirty="0">
                <a:latin typeface="Garamond"/>
                <a:cs typeface="Garamond"/>
              </a:rPr>
              <a:t>planner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vehicle's </a:t>
            </a:r>
            <a:r>
              <a:rPr sz="1167" i="1" spc="-5" dirty="0">
                <a:latin typeface="Garamond"/>
                <a:cs typeface="Garamond"/>
              </a:rPr>
              <a:t>audience</a:t>
            </a:r>
            <a:r>
              <a:rPr sz="1167" i="1" spc="-68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quality.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90204" indent="-307439">
              <a:lnSpc>
                <a:spcPts val="1356"/>
              </a:lnSpc>
              <a:buAutoNum type="romanUcPeriod" startAt="4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Deciding </a:t>
            </a:r>
            <a:r>
              <a:rPr sz="1167" b="1" dirty="0">
                <a:latin typeface="Garamond"/>
                <a:cs typeface="Garamond"/>
              </a:rPr>
              <a:t>on Media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Timing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advertiser must also decide how </a:t>
            </a:r>
            <a:r>
              <a:rPr sz="1167" dirty="0">
                <a:latin typeface="Garamond"/>
                <a:cs typeface="Garamond"/>
              </a:rPr>
              <a:t>to schedule the </a:t>
            </a:r>
            <a:r>
              <a:rPr sz="1167" spc="-5" dirty="0">
                <a:latin typeface="Garamond"/>
                <a:cs typeface="Garamond"/>
              </a:rPr>
              <a:t>advertising over </a:t>
            </a:r>
            <a:r>
              <a:rPr sz="1167" dirty="0">
                <a:latin typeface="Garamond"/>
                <a:cs typeface="Garamond"/>
              </a:rPr>
              <a:t>the course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year. </a:t>
            </a:r>
            <a:r>
              <a:rPr sz="1167" spc="-5" dirty="0">
                <a:latin typeface="Garamond"/>
                <a:cs typeface="Garamond"/>
              </a:rPr>
              <a:t>Suppose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peak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December and drop in March. </a:t>
            </a:r>
            <a:r>
              <a:rPr sz="1167" dirty="0">
                <a:latin typeface="Garamond"/>
                <a:cs typeface="Garamond"/>
              </a:rPr>
              <a:t>The firm can vary </a:t>
            </a:r>
            <a:r>
              <a:rPr sz="1167" spc="-5" dirty="0">
                <a:latin typeface="Garamond"/>
                <a:cs typeface="Garamond"/>
              </a:rPr>
              <a:t>its advertising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follow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seasonal pattern,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oppose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seasonal pattern,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all </a:t>
            </a:r>
            <a:r>
              <a:rPr sz="1167" dirty="0">
                <a:latin typeface="Garamond"/>
                <a:cs typeface="Garamond"/>
              </a:rPr>
              <a:t>year. </a:t>
            </a:r>
            <a:r>
              <a:rPr sz="1167" spc="-5" dirty="0">
                <a:latin typeface="Garamond"/>
                <a:cs typeface="Garamond"/>
              </a:rPr>
              <a:t>Most firms  do </a:t>
            </a:r>
            <a:r>
              <a:rPr sz="1167" dirty="0">
                <a:latin typeface="Garamond"/>
                <a:cs typeface="Garamond"/>
              </a:rPr>
              <a:t>some seasonal </a:t>
            </a:r>
            <a:r>
              <a:rPr sz="1167" spc="-5" dirty="0">
                <a:latin typeface="Garamond"/>
                <a:cs typeface="Garamond"/>
              </a:rPr>
              <a:t>advertising. Some do </a:t>
            </a:r>
            <a:r>
              <a:rPr sz="1167" i="1" dirty="0">
                <a:latin typeface="Garamond"/>
                <a:cs typeface="Garamond"/>
              </a:rPr>
              <a:t>only </a:t>
            </a:r>
            <a:r>
              <a:rPr sz="1167" spc="-5" dirty="0">
                <a:latin typeface="Garamond"/>
                <a:cs typeface="Garamond"/>
              </a:rPr>
              <a:t>seasonal advertising. </a:t>
            </a:r>
            <a:r>
              <a:rPr sz="1167" dirty="0">
                <a:latin typeface="Garamond"/>
                <a:cs typeface="Garamond"/>
              </a:rPr>
              <a:t>Finally, the </a:t>
            </a:r>
            <a:r>
              <a:rPr sz="1167" spc="-5" dirty="0">
                <a:latin typeface="Garamond"/>
                <a:cs typeface="Garamond"/>
              </a:rPr>
              <a:t>advertiser has </a:t>
            </a:r>
            <a:r>
              <a:rPr sz="1167" dirty="0">
                <a:latin typeface="Garamond"/>
                <a:cs typeface="Garamond"/>
              </a:rPr>
              <a:t>to  choose the pattern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ads. </a:t>
            </a:r>
            <a:r>
              <a:rPr sz="1167" i="1" spc="-5" dirty="0">
                <a:latin typeface="Garamond"/>
                <a:cs typeface="Garamond"/>
              </a:rPr>
              <a:t>Continuity </a:t>
            </a:r>
            <a:r>
              <a:rPr sz="1167" dirty="0">
                <a:latin typeface="Garamond"/>
                <a:cs typeface="Garamond"/>
              </a:rPr>
              <a:t>means scheduling </a:t>
            </a:r>
            <a:r>
              <a:rPr sz="1167" spc="-5" dirty="0">
                <a:latin typeface="Garamond"/>
                <a:cs typeface="Garamond"/>
              </a:rPr>
              <a:t>ads </a:t>
            </a:r>
            <a:r>
              <a:rPr sz="1167" dirty="0">
                <a:latin typeface="Garamond"/>
                <a:cs typeface="Garamond"/>
              </a:rPr>
              <a:t>evenly within a given </a:t>
            </a:r>
            <a:r>
              <a:rPr sz="1167" spc="-5" dirty="0">
                <a:latin typeface="Garamond"/>
                <a:cs typeface="Garamond"/>
              </a:rPr>
              <a:t>period. </a:t>
            </a:r>
            <a:r>
              <a:rPr sz="1167" i="1" spc="-5" dirty="0">
                <a:latin typeface="Garamond"/>
                <a:cs typeface="Garamond"/>
              </a:rPr>
              <a:t>Pulsing  </a:t>
            </a:r>
            <a:r>
              <a:rPr sz="1167" dirty="0">
                <a:latin typeface="Garamond"/>
                <a:cs typeface="Garamond"/>
              </a:rPr>
              <a:t>means scheduling </a:t>
            </a:r>
            <a:r>
              <a:rPr sz="1167" spc="-5" dirty="0">
                <a:latin typeface="Garamond"/>
                <a:cs typeface="Garamond"/>
              </a:rPr>
              <a:t>ads unevenly over </a:t>
            </a:r>
            <a:r>
              <a:rPr sz="1167" dirty="0">
                <a:latin typeface="Garamond"/>
                <a:cs typeface="Garamond"/>
              </a:rPr>
              <a:t>a given time </a:t>
            </a:r>
            <a:r>
              <a:rPr sz="1167" spc="-5" dirty="0">
                <a:latin typeface="Garamond"/>
                <a:cs typeface="Garamond"/>
              </a:rPr>
              <a:t>period.. The </a:t>
            </a:r>
            <a:r>
              <a:rPr sz="1167" dirty="0">
                <a:latin typeface="Garamond"/>
                <a:cs typeface="Garamond"/>
              </a:rPr>
              <a:t>idea is to </a:t>
            </a:r>
            <a:r>
              <a:rPr sz="1167" spc="-5" dirty="0">
                <a:latin typeface="Garamond"/>
                <a:cs typeface="Garamond"/>
              </a:rPr>
              <a:t>advertise heavily </a:t>
            </a:r>
            <a:r>
              <a:rPr sz="1167" dirty="0">
                <a:latin typeface="Garamond"/>
                <a:cs typeface="Garamond"/>
              </a:rPr>
              <a:t>for a  short </a:t>
            </a:r>
            <a:r>
              <a:rPr sz="1167" spc="-5" dirty="0">
                <a:latin typeface="Garamond"/>
                <a:cs typeface="Garamond"/>
              </a:rPr>
              <a:t>period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awareness </a:t>
            </a:r>
            <a:r>
              <a:rPr sz="1167" dirty="0">
                <a:latin typeface="Garamond"/>
                <a:cs typeface="Garamond"/>
              </a:rPr>
              <a:t>that carries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next advertising period. </a:t>
            </a:r>
            <a:r>
              <a:rPr sz="1167" dirty="0">
                <a:latin typeface="Garamond"/>
                <a:cs typeface="Garamond"/>
              </a:rPr>
              <a:t>Those who favor  </a:t>
            </a:r>
            <a:r>
              <a:rPr sz="1167" spc="-5" dirty="0">
                <a:latin typeface="Garamond"/>
                <a:cs typeface="Garamond"/>
              </a:rPr>
              <a:t>pulsing </a:t>
            </a:r>
            <a:r>
              <a:rPr sz="1167" dirty="0">
                <a:latin typeface="Garamond"/>
                <a:cs typeface="Garamond"/>
              </a:rPr>
              <a:t>feel 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impact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steady schedule but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much lower  </a:t>
            </a:r>
            <a:r>
              <a:rPr sz="1167" dirty="0">
                <a:latin typeface="Garamond"/>
                <a:cs typeface="Garamond"/>
              </a:rPr>
              <a:t>cost.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media planners believe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although pulsing achieves </a:t>
            </a:r>
            <a:r>
              <a:rPr sz="1167" dirty="0">
                <a:latin typeface="Garamond"/>
                <a:cs typeface="Garamond"/>
              </a:rPr>
              <a:t>minimal </a:t>
            </a:r>
            <a:r>
              <a:rPr sz="1167" spc="-5" dirty="0">
                <a:latin typeface="Garamond"/>
                <a:cs typeface="Garamond"/>
              </a:rPr>
              <a:t>awareness, </a:t>
            </a:r>
            <a:r>
              <a:rPr sz="1167" dirty="0">
                <a:latin typeface="Garamond"/>
                <a:cs typeface="Garamond"/>
              </a:rPr>
              <a:t>it  sacrifices depth </a:t>
            </a:r>
            <a:r>
              <a:rPr sz="1167" spc="-5" dirty="0">
                <a:latin typeface="Garamond"/>
                <a:cs typeface="Garamond"/>
              </a:rPr>
              <a:t>of advertising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communications.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Recent advances in technology have 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substantial impact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planning and buying  </a:t>
            </a:r>
            <a:r>
              <a:rPr sz="1167" dirty="0">
                <a:latin typeface="Garamond"/>
                <a:cs typeface="Garamond"/>
              </a:rPr>
              <a:t>functions.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Evaluating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fourth step in the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campaign is evaluation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campaign.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  program </a:t>
            </a:r>
            <a:r>
              <a:rPr sz="1167" dirty="0">
                <a:latin typeface="Garamond"/>
                <a:cs typeface="Garamond"/>
              </a:rPr>
              <a:t>should evaluate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communication </a:t>
            </a:r>
            <a:r>
              <a:rPr sz="1167" dirty="0">
                <a:latin typeface="Garamond"/>
                <a:cs typeface="Garamond"/>
              </a:rPr>
              <a:t>effects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sales effects </a:t>
            </a:r>
            <a:r>
              <a:rPr sz="1167" spc="-5" dirty="0">
                <a:latin typeface="Garamond"/>
                <a:cs typeface="Garamond"/>
              </a:rPr>
              <a:t>of advertising  regularly. Measuring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communication </a:t>
            </a:r>
            <a:r>
              <a:rPr sz="1167" i="1" dirty="0">
                <a:latin typeface="Garamond"/>
                <a:cs typeface="Garamond"/>
              </a:rPr>
              <a:t>effects </a:t>
            </a:r>
            <a:r>
              <a:rPr sz="1167" spc="-5" dirty="0">
                <a:latin typeface="Garamond"/>
                <a:cs typeface="Garamond"/>
              </a:rPr>
              <a:t>of an ad—</a:t>
            </a:r>
            <a:r>
              <a:rPr sz="1167" i="1" spc="-5" dirty="0">
                <a:latin typeface="Garamond"/>
                <a:cs typeface="Garamond"/>
              </a:rPr>
              <a:t>copy testing</a:t>
            </a:r>
            <a:r>
              <a:rPr sz="1167" spc="-5" dirty="0">
                <a:latin typeface="Garamond"/>
                <a:cs typeface="Garamond"/>
              </a:rPr>
              <a:t>—tells </a:t>
            </a:r>
            <a:r>
              <a:rPr sz="1167" dirty="0">
                <a:latin typeface="Garamond"/>
                <a:cs typeface="Garamond"/>
              </a:rPr>
              <a:t>whether the </a:t>
            </a:r>
            <a:r>
              <a:rPr sz="1167" spc="-5" dirty="0">
                <a:latin typeface="Garamond"/>
                <a:cs typeface="Garamond"/>
              </a:rPr>
              <a:t>ad is  communicating </a:t>
            </a:r>
            <a:r>
              <a:rPr sz="1167" dirty="0">
                <a:latin typeface="Garamond"/>
                <a:cs typeface="Garamond"/>
              </a:rPr>
              <a:t>well. </a:t>
            </a:r>
            <a:r>
              <a:rPr sz="1167" spc="-5" dirty="0">
                <a:latin typeface="Garamond"/>
                <a:cs typeface="Garamond"/>
              </a:rPr>
              <a:t>Copy </a:t>
            </a:r>
            <a:r>
              <a:rPr sz="1167" dirty="0">
                <a:latin typeface="Garamond"/>
                <a:cs typeface="Garamond"/>
              </a:rPr>
              <a:t>testing can </a:t>
            </a:r>
            <a:r>
              <a:rPr sz="1167" spc="-5" dirty="0">
                <a:latin typeface="Garamond"/>
                <a:cs typeface="Garamond"/>
              </a:rPr>
              <a:t>be done before or after an ad is printed or broadcast. </a:t>
            </a:r>
            <a:r>
              <a:rPr sz="1167" dirty="0">
                <a:latin typeface="Garamond"/>
                <a:cs typeface="Garamond"/>
              </a:rPr>
              <a:t>Before  the </a:t>
            </a:r>
            <a:r>
              <a:rPr sz="1167" spc="-5" dirty="0">
                <a:latin typeface="Garamond"/>
                <a:cs typeface="Garamond"/>
              </a:rPr>
              <a:t>ad is placed,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show 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consumers, ask how </a:t>
            </a:r>
            <a:r>
              <a:rPr sz="1167" dirty="0">
                <a:latin typeface="Garamond"/>
                <a:cs typeface="Garamond"/>
              </a:rPr>
              <a:t>they like it,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measure </a:t>
            </a:r>
            <a:r>
              <a:rPr sz="1167" spc="-5" dirty="0">
                <a:latin typeface="Garamond"/>
                <a:cs typeface="Garamond"/>
              </a:rPr>
              <a:t>recall or  attitude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resulting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it. 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 is run,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measure 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  affected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recall or product awareness, </a:t>
            </a:r>
            <a:r>
              <a:rPr sz="1167" dirty="0">
                <a:latin typeface="Garamond"/>
                <a:cs typeface="Garamond"/>
              </a:rPr>
              <a:t>knowledge,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preference.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i="1" spc="-5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caused </a:t>
            </a:r>
            <a:r>
              <a:rPr sz="1167" spc="-5" dirty="0">
                <a:latin typeface="Garamond"/>
                <a:cs typeface="Garamond"/>
              </a:rPr>
              <a:t>by an ad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increases brand awareness by </a:t>
            </a:r>
            <a:r>
              <a:rPr sz="1167" dirty="0">
                <a:latin typeface="Garamond"/>
                <a:cs typeface="Garamond"/>
              </a:rPr>
              <a:t>20 </a:t>
            </a:r>
            <a:r>
              <a:rPr sz="1167" spc="-5" dirty="0">
                <a:latin typeface="Garamond"/>
                <a:cs typeface="Garamond"/>
              </a:rPr>
              <a:t>percent and brand  preference </a:t>
            </a:r>
            <a:r>
              <a:rPr sz="1167" dirty="0">
                <a:latin typeface="Garamond"/>
                <a:cs typeface="Garamond"/>
              </a:rPr>
              <a:t>by 10 </a:t>
            </a:r>
            <a:r>
              <a:rPr sz="1167" spc="-5" dirty="0">
                <a:latin typeface="Garamond"/>
                <a:cs typeface="Garamond"/>
              </a:rPr>
              <a:t>percent?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sales effects </a:t>
            </a:r>
            <a:r>
              <a:rPr sz="1167" spc="-5" dirty="0">
                <a:latin typeface="Garamond"/>
                <a:cs typeface="Garamond"/>
              </a:rPr>
              <a:t>of advertising are often </a:t>
            </a:r>
            <a:r>
              <a:rPr sz="1167" dirty="0">
                <a:latin typeface="Garamond"/>
                <a:cs typeface="Garamond"/>
              </a:rPr>
              <a:t>harder to </a:t>
            </a:r>
            <a:r>
              <a:rPr sz="1167" spc="-5" dirty="0">
                <a:latin typeface="Garamond"/>
                <a:cs typeface="Garamond"/>
              </a:rPr>
              <a:t>measure </a:t>
            </a:r>
            <a:r>
              <a:rPr sz="1167" dirty="0">
                <a:latin typeface="Garamond"/>
                <a:cs typeface="Garamond"/>
              </a:rPr>
              <a:t>than the  </a:t>
            </a:r>
            <a:r>
              <a:rPr sz="1167" spc="-5" dirty="0">
                <a:latin typeface="Garamond"/>
                <a:cs typeface="Garamond"/>
              </a:rPr>
              <a:t>communication </a:t>
            </a:r>
            <a:r>
              <a:rPr sz="1167" dirty="0">
                <a:latin typeface="Garamond"/>
                <a:cs typeface="Garamond"/>
              </a:rPr>
              <a:t>effects. Sales </a:t>
            </a:r>
            <a:r>
              <a:rPr sz="1167" spc="-5" dirty="0">
                <a:latin typeface="Garamond"/>
                <a:cs typeface="Garamond"/>
              </a:rPr>
              <a:t>are affected </a:t>
            </a:r>
            <a:r>
              <a:rPr sz="1167" dirty="0">
                <a:latin typeface="Garamond"/>
                <a:cs typeface="Garamond"/>
              </a:rPr>
              <a:t>by many factors </a:t>
            </a:r>
            <a:r>
              <a:rPr sz="1167" spc="-5" dirty="0">
                <a:latin typeface="Garamond"/>
                <a:cs typeface="Garamond"/>
              </a:rPr>
              <a:t>besides advertising—such as product 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price, and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availability.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Ways </a:t>
            </a:r>
            <a:r>
              <a:rPr sz="1167" b="1" dirty="0">
                <a:latin typeface="Garamond"/>
                <a:cs typeface="Garamond"/>
              </a:rPr>
              <a:t>to Handle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Different companies </a:t>
            </a:r>
            <a:r>
              <a:rPr sz="1167" spc="-5" dirty="0">
                <a:latin typeface="Garamond"/>
                <a:cs typeface="Garamond"/>
              </a:rPr>
              <a:t>organize </a:t>
            </a:r>
            <a:r>
              <a:rPr sz="1167" dirty="0">
                <a:latin typeface="Garamond"/>
                <a:cs typeface="Garamond"/>
              </a:rPr>
              <a:t>in different ways to </a:t>
            </a:r>
            <a:r>
              <a:rPr sz="1167" spc="-5" dirty="0">
                <a:latin typeface="Garamond"/>
                <a:cs typeface="Garamond"/>
              </a:rPr>
              <a:t>handle advertising. In </a:t>
            </a:r>
            <a:r>
              <a:rPr sz="1167" dirty="0">
                <a:latin typeface="Garamond"/>
                <a:cs typeface="Garamond"/>
              </a:rPr>
              <a:t>small companies,  </a:t>
            </a:r>
            <a:r>
              <a:rPr sz="1167" spc="-5" dirty="0">
                <a:latin typeface="Garamond"/>
                <a:cs typeface="Garamond"/>
              </a:rPr>
              <a:t>advertising might be handled by </a:t>
            </a:r>
            <a:r>
              <a:rPr sz="1167" dirty="0">
                <a:latin typeface="Garamond"/>
                <a:cs typeface="Garamond"/>
              </a:rPr>
              <a:t>someone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department. </a:t>
            </a:r>
            <a:r>
              <a:rPr sz="1167" dirty="0">
                <a:latin typeface="Garamond"/>
                <a:cs typeface="Garamond"/>
              </a:rPr>
              <a:t>Large companies set up  </a:t>
            </a:r>
            <a:r>
              <a:rPr sz="1167" spc="-5" dirty="0">
                <a:latin typeface="Garamond"/>
                <a:cs typeface="Garamond"/>
              </a:rPr>
              <a:t>advertising departments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job it </a:t>
            </a:r>
            <a:r>
              <a:rPr sz="1167" dirty="0">
                <a:latin typeface="Garamond"/>
                <a:cs typeface="Garamond"/>
              </a:rPr>
              <a:t>is to set the </a:t>
            </a:r>
            <a:r>
              <a:rPr sz="1167" spc="-5" dirty="0">
                <a:latin typeface="Garamond"/>
                <a:cs typeface="Garamond"/>
              </a:rPr>
              <a:t>advertising budget, </a:t>
            </a:r>
            <a:r>
              <a:rPr sz="1167" dirty="0">
                <a:latin typeface="Garamond"/>
                <a:cs typeface="Garamond"/>
              </a:rPr>
              <a:t>work with the </a:t>
            </a:r>
            <a:r>
              <a:rPr sz="1167" spc="-5" dirty="0">
                <a:latin typeface="Garamond"/>
                <a:cs typeface="Garamond"/>
              </a:rPr>
              <a:t>ad </a:t>
            </a:r>
            <a:r>
              <a:rPr sz="1167" dirty="0">
                <a:latin typeface="Garamond"/>
                <a:cs typeface="Garamond"/>
              </a:rPr>
              <a:t>agency, </a:t>
            </a:r>
            <a:r>
              <a:rPr sz="1167" spc="-5" dirty="0">
                <a:latin typeface="Garamond"/>
                <a:cs typeface="Garamond"/>
              </a:rPr>
              <a:t>and  handle other advertising not done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agency. Most large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outside advertising  agencies 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several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advantages.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 does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advertising agency </a:t>
            </a:r>
            <a:r>
              <a:rPr sz="1167" dirty="0">
                <a:latin typeface="Garamond"/>
                <a:cs typeface="Garamond"/>
              </a:rPr>
              <a:t>work? </a:t>
            </a:r>
            <a:r>
              <a:rPr sz="1167" spc="-5" dirty="0">
                <a:latin typeface="Garamond"/>
                <a:cs typeface="Garamond"/>
              </a:rPr>
              <a:t>Advertising agencies </a:t>
            </a:r>
            <a:r>
              <a:rPr sz="1167" dirty="0">
                <a:latin typeface="Garamond"/>
                <a:cs typeface="Garamond"/>
              </a:rPr>
              <a:t>were started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mid-to-late </a:t>
            </a:r>
            <a:r>
              <a:rPr sz="1167" dirty="0">
                <a:latin typeface="Garamond"/>
                <a:cs typeface="Garamond"/>
              </a:rPr>
              <a:t>1800s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and brokers </a:t>
            </a:r>
            <a:r>
              <a:rPr sz="1167" dirty="0">
                <a:latin typeface="Garamond"/>
                <a:cs typeface="Garamond"/>
              </a:rPr>
              <a:t>who worked for the </a:t>
            </a:r>
            <a:r>
              <a:rPr sz="1167" spc="-5" dirty="0">
                <a:latin typeface="Garamond"/>
                <a:cs typeface="Garamond"/>
              </a:rPr>
              <a:t>media and received </a:t>
            </a:r>
            <a:r>
              <a:rPr sz="1167" dirty="0">
                <a:latin typeface="Garamond"/>
                <a:cs typeface="Garamond"/>
              </a:rPr>
              <a:t>a commission for selling 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space to </a:t>
            </a:r>
            <a:r>
              <a:rPr sz="1167" spc="-5" dirty="0">
                <a:latin typeface="Garamond"/>
                <a:cs typeface="Garamond"/>
              </a:rPr>
              <a:t>companies. As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passed, </a:t>
            </a:r>
            <a:r>
              <a:rPr sz="1167" dirty="0">
                <a:latin typeface="Garamond"/>
                <a:cs typeface="Garamond"/>
              </a:rPr>
              <a:t>the salespeople </a:t>
            </a:r>
            <a:r>
              <a:rPr sz="1167" spc="-5" dirty="0">
                <a:latin typeface="Garamond"/>
                <a:cs typeface="Garamond"/>
              </a:rPr>
              <a:t>began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prepare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ads. </a:t>
            </a:r>
            <a:r>
              <a:rPr sz="1167" dirty="0">
                <a:latin typeface="Garamond"/>
                <a:cs typeface="Garamond"/>
              </a:rPr>
              <a:t>Eventually, they formed agencies </a:t>
            </a:r>
            <a:r>
              <a:rPr sz="1167" spc="-5" dirty="0">
                <a:latin typeface="Garamond"/>
                <a:cs typeface="Garamond"/>
              </a:rPr>
              <a:t>and grew </a:t>
            </a:r>
            <a:r>
              <a:rPr sz="1167" dirty="0">
                <a:latin typeface="Garamond"/>
                <a:cs typeface="Garamond"/>
              </a:rPr>
              <a:t>closer to the </a:t>
            </a:r>
            <a:r>
              <a:rPr sz="1167" spc="-5" dirty="0">
                <a:latin typeface="Garamond"/>
                <a:cs typeface="Garamond"/>
              </a:rPr>
              <a:t>advertisers </a:t>
            </a:r>
            <a:r>
              <a:rPr sz="1167" dirty="0">
                <a:latin typeface="Garamond"/>
                <a:cs typeface="Garamond"/>
              </a:rPr>
              <a:t>than to the </a:t>
            </a:r>
            <a:r>
              <a:rPr sz="1167" spc="-5" dirty="0">
                <a:latin typeface="Garamond"/>
                <a:cs typeface="Garamond"/>
              </a:rPr>
              <a:t>media.  </a:t>
            </a:r>
            <a:r>
              <a:rPr sz="1167" dirty="0">
                <a:latin typeface="Garamond"/>
                <a:cs typeface="Garamond"/>
              </a:rPr>
              <a:t>Today's </a:t>
            </a:r>
            <a:r>
              <a:rPr sz="1167" spc="-5" dirty="0">
                <a:latin typeface="Garamond"/>
                <a:cs typeface="Garamond"/>
              </a:rPr>
              <a:t>agencies </a:t>
            </a:r>
            <a:r>
              <a:rPr sz="1167" dirty="0">
                <a:latin typeface="Garamond"/>
                <a:cs typeface="Garamond"/>
              </a:rPr>
              <a:t>employ </a:t>
            </a:r>
            <a:r>
              <a:rPr sz="1167" spc="-5" dirty="0">
                <a:latin typeface="Garamond"/>
                <a:cs typeface="Garamond"/>
              </a:rPr>
              <a:t>specialists </a:t>
            </a:r>
            <a:r>
              <a:rPr sz="1167" dirty="0">
                <a:latin typeface="Garamond"/>
                <a:cs typeface="Garamond"/>
              </a:rPr>
              <a:t>who can often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advertising tasks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than the  company's own staff. </a:t>
            </a:r>
            <a:r>
              <a:rPr sz="1167" spc="-5" dirty="0">
                <a:latin typeface="Garamond"/>
                <a:cs typeface="Garamond"/>
              </a:rPr>
              <a:t>Agencies also bring an outside point of </a:t>
            </a:r>
            <a:r>
              <a:rPr sz="1167" dirty="0">
                <a:latin typeface="Garamond"/>
                <a:cs typeface="Garamond"/>
              </a:rPr>
              <a:t>view to solving the company's  </a:t>
            </a:r>
            <a:r>
              <a:rPr sz="1167" spc="-5" dirty="0">
                <a:latin typeface="Garamond"/>
                <a:cs typeface="Garamond"/>
              </a:rPr>
              <a:t>problems, along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lots of </a:t>
            </a:r>
            <a:r>
              <a:rPr sz="1167" dirty="0">
                <a:latin typeface="Garamond"/>
                <a:cs typeface="Garamond"/>
              </a:rPr>
              <a:t>experience from </a:t>
            </a:r>
            <a:r>
              <a:rPr sz="1167" spc="-5" dirty="0">
                <a:latin typeface="Garamond"/>
                <a:cs typeface="Garamond"/>
              </a:rPr>
              <a:t>working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clients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situations. Thus,  today, even companies with strong </a:t>
            </a:r>
            <a:r>
              <a:rPr sz="1167" spc="-5" dirty="0">
                <a:latin typeface="Garamond"/>
                <a:cs typeface="Garamond"/>
              </a:rPr>
              <a:t>advertising departments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agencies.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9120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81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Most large advertising agencies have </a:t>
            </a:r>
            <a:r>
              <a:rPr sz="1167" dirty="0">
                <a:latin typeface="Garamond"/>
                <a:cs typeface="Garamond"/>
              </a:rPr>
              <a:t>the staff </a:t>
            </a:r>
            <a:r>
              <a:rPr sz="1167" spc="-5" dirty="0">
                <a:latin typeface="Garamond"/>
                <a:cs typeface="Garamond"/>
              </a:rPr>
              <a:t>and resources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handle all phases of an advertising  </a:t>
            </a:r>
            <a:r>
              <a:rPr sz="1167" dirty="0">
                <a:latin typeface="Garamond"/>
                <a:cs typeface="Garamond"/>
              </a:rPr>
              <a:t>campaign for their clients, from creating a </a:t>
            </a:r>
            <a:r>
              <a:rPr sz="1167" spc="-5" dirty="0">
                <a:latin typeface="Garamond"/>
                <a:cs typeface="Garamond"/>
              </a:rPr>
              <a:t>marketing plan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developing ad </a:t>
            </a:r>
            <a:r>
              <a:rPr sz="1167" dirty="0">
                <a:latin typeface="Garamond"/>
                <a:cs typeface="Garamond"/>
              </a:rPr>
              <a:t>campaigns </a:t>
            </a:r>
            <a:r>
              <a:rPr sz="1167" spc="-5" dirty="0">
                <a:latin typeface="Garamond"/>
                <a:cs typeface="Garamond"/>
              </a:rPr>
              <a:t>and  preparing, placing, and </a:t>
            </a:r>
            <a:r>
              <a:rPr sz="1167" dirty="0">
                <a:latin typeface="Garamond"/>
                <a:cs typeface="Garamond"/>
              </a:rPr>
              <a:t>evaluating </a:t>
            </a:r>
            <a:r>
              <a:rPr sz="1167" spc="-5" dirty="0">
                <a:latin typeface="Garamond"/>
                <a:cs typeface="Garamond"/>
              </a:rPr>
              <a:t>ads. Agencies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four departments: </a:t>
            </a:r>
            <a:r>
              <a:rPr sz="1167" i="1" dirty="0">
                <a:latin typeface="Garamond"/>
                <a:cs typeface="Garamond"/>
              </a:rPr>
              <a:t>creative, </a:t>
            </a:r>
            <a:r>
              <a:rPr sz="1167" spc="-5" dirty="0">
                <a:latin typeface="Garamond"/>
                <a:cs typeface="Garamond"/>
              </a:rPr>
              <a:t>which  develops and produces ads; </a:t>
            </a:r>
            <a:r>
              <a:rPr sz="1167" i="1" spc="-5" dirty="0">
                <a:latin typeface="Garamond"/>
                <a:cs typeface="Garamond"/>
              </a:rPr>
              <a:t>media, </a:t>
            </a:r>
            <a:r>
              <a:rPr sz="1167" dirty="0">
                <a:latin typeface="Garamond"/>
                <a:cs typeface="Garamond"/>
              </a:rPr>
              <a:t>which selects </a:t>
            </a:r>
            <a:r>
              <a:rPr sz="1167" spc="-5" dirty="0">
                <a:latin typeface="Garamond"/>
                <a:cs typeface="Garamond"/>
              </a:rPr>
              <a:t>media and places ads; </a:t>
            </a:r>
            <a:r>
              <a:rPr sz="1167" i="1" spc="-5" dirty="0">
                <a:latin typeface="Garamond"/>
                <a:cs typeface="Garamond"/>
              </a:rPr>
              <a:t>research, </a:t>
            </a:r>
            <a:r>
              <a:rPr sz="1167" dirty="0">
                <a:latin typeface="Garamond"/>
                <a:cs typeface="Garamond"/>
              </a:rPr>
              <a:t>which studies  </a:t>
            </a:r>
            <a:r>
              <a:rPr sz="1167" spc="-5" dirty="0">
                <a:latin typeface="Garamond"/>
                <a:cs typeface="Garamond"/>
              </a:rPr>
              <a:t>audience characteristics and wants; and </a:t>
            </a:r>
            <a:r>
              <a:rPr sz="1167" i="1" spc="-5" dirty="0">
                <a:latin typeface="Garamond"/>
                <a:cs typeface="Garamond"/>
              </a:rPr>
              <a:t>business,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handles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agency's business activities.  Each account is </a:t>
            </a:r>
            <a:r>
              <a:rPr sz="1167" dirty="0">
                <a:latin typeface="Garamond"/>
                <a:cs typeface="Garamond"/>
              </a:rPr>
              <a:t>supervised </a:t>
            </a:r>
            <a:r>
              <a:rPr sz="1167" spc="-5" dirty="0">
                <a:latin typeface="Garamond"/>
                <a:cs typeface="Garamond"/>
              </a:rPr>
              <a:t>by an account executive, and people in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department are </a:t>
            </a:r>
            <a:r>
              <a:rPr sz="1167" dirty="0">
                <a:latin typeface="Garamond"/>
                <a:cs typeface="Garamond"/>
              </a:rPr>
              <a:t>usually  </a:t>
            </a:r>
            <a:r>
              <a:rPr sz="1167" spc="-5" dirty="0">
                <a:latin typeface="Garamond"/>
                <a:cs typeface="Garamond"/>
              </a:rPr>
              <a:t>assigned </a:t>
            </a:r>
            <a:r>
              <a:rPr sz="1167" dirty="0">
                <a:latin typeface="Garamond"/>
                <a:cs typeface="Garamond"/>
              </a:rPr>
              <a:t>to work </a:t>
            </a:r>
            <a:r>
              <a:rPr sz="1167" spc="-5" dirty="0">
                <a:latin typeface="Garamond"/>
                <a:cs typeface="Garamond"/>
              </a:rPr>
              <a:t>on one or </a:t>
            </a:r>
            <a:r>
              <a:rPr sz="1167" dirty="0">
                <a:latin typeface="Garamond"/>
                <a:cs typeface="Garamond"/>
              </a:rPr>
              <a:t>more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However, both advertisers and agencies have become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and more </a:t>
            </a:r>
            <a:r>
              <a:rPr sz="1167" dirty="0">
                <a:latin typeface="Garamond"/>
                <a:cs typeface="Garamond"/>
              </a:rPr>
              <a:t>unhappy with the  commission system. Larger </a:t>
            </a:r>
            <a:r>
              <a:rPr sz="1167" spc="-5" dirty="0">
                <a:latin typeface="Garamond"/>
                <a:cs typeface="Garamond"/>
              </a:rPr>
              <a:t>advertisers </a:t>
            </a:r>
            <a:r>
              <a:rPr sz="1167" dirty="0">
                <a:latin typeface="Garamond"/>
                <a:cs typeface="Garamond"/>
              </a:rPr>
              <a:t>complain that they </a:t>
            </a:r>
            <a:r>
              <a:rPr sz="1167" spc="-5" dirty="0">
                <a:latin typeface="Garamond"/>
                <a:cs typeface="Garamond"/>
              </a:rPr>
              <a:t>pay more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services received  by </a:t>
            </a:r>
            <a:r>
              <a:rPr sz="1167" dirty="0">
                <a:latin typeface="Garamond"/>
                <a:cs typeface="Garamond"/>
              </a:rPr>
              <a:t>smaller ones simply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more advertising. Advertisers also believe that the  commission system </a:t>
            </a:r>
            <a:r>
              <a:rPr sz="1167" spc="-5" dirty="0">
                <a:latin typeface="Garamond"/>
                <a:cs typeface="Garamond"/>
              </a:rPr>
              <a:t>drives agencies away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low-cost media and </a:t>
            </a:r>
            <a:r>
              <a:rPr sz="1167" dirty="0">
                <a:latin typeface="Garamond"/>
                <a:cs typeface="Garamond"/>
              </a:rPr>
              <a:t>short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spc="-10" dirty="0">
                <a:latin typeface="Garamond"/>
                <a:cs typeface="Garamond"/>
              </a:rPr>
              <a:t>campaigns. 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vast changes </a:t>
            </a:r>
            <a:r>
              <a:rPr sz="1167" spc="-5" dirty="0">
                <a:latin typeface="Garamond"/>
                <a:cs typeface="Garamond"/>
              </a:rPr>
              <a:t>in how ad agencies reach </a:t>
            </a:r>
            <a:r>
              <a:rPr sz="1167" dirty="0">
                <a:latin typeface="Garamond"/>
                <a:cs typeface="Garamond"/>
              </a:rPr>
              <a:t>consumers that go way </a:t>
            </a:r>
            <a:r>
              <a:rPr sz="1167" spc="-5" dirty="0">
                <a:latin typeface="Garamond"/>
                <a:cs typeface="Garamond"/>
              </a:rPr>
              <a:t>beyond network  </a:t>
            </a:r>
            <a:r>
              <a:rPr sz="1167" dirty="0">
                <a:latin typeface="Garamond"/>
                <a:cs typeface="Garamond"/>
              </a:rPr>
              <a:t>TV </a:t>
            </a:r>
            <a:r>
              <a:rPr sz="1167" spc="-5" dirty="0">
                <a:latin typeface="Garamond"/>
                <a:cs typeface="Garamond"/>
              </a:rPr>
              <a:t>or magazine advertising. Another </a:t>
            </a:r>
            <a:r>
              <a:rPr sz="1167" dirty="0">
                <a:latin typeface="Garamond"/>
                <a:cs typeface="Garamond"/>
              </a:rPr>
              <a:t>trend </a:t>
            </a:r>
            <a:r>
              <a:rPr sz="1167" spc="-5" dirty="0">
                <a:latin typeface="Garamond"/>
                <a:cs typeface="Garamond"/>
              </a:rPr>
              <a:t>is affecting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 agency business: Many  agencies have </a:t>
            </a:r>
            <a:r>
              <a:rPr sz="1167" dirty="0">
                <a:latin typeface="Garamond"/>
                <a:cs typeface="Garamond"/>
              </a:rPr>
              <a:t>sought growth </a:t>
            </a:r>
            <a:r>
              <a:rPr sz="1167" spc="-5" dirty="0">
                <a:latin typeface="Garamond"/>
                <a:cs typeface="Garamond"/>
              </a:rPr>
              <a:t>by diversifying into related marketing </a:t>
            </a:r>
            <a:r>
              <a:rPr sz="1167" dirty="0">
                <a:latin typeface="Garamond"/>
                <a:cs typeface="Garamond"/>
              </a:rPr>
              <a:t>services. These </a:t>
            </a:r>
            <a:r>
              <a:rPr sz="1167" spc="-5" dirty="0">
                <a:latin typeface="Garamond"/>
                <a:cs typeface="Garamond"/>
              </a:rPr>
              <a:t>new diversified  agencies offer </a:t>
            </a:r>
            <a:r>
              <a:rPr sz="1167" dirty="0">
                <a:latin typeface="Garamond"/>
                <a:cs typeface="Garamond"/>
              </a:rPr>
              <a:t>a complete list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integrated marketing </a:t>
            </a:r>
            <a:r>
              <a:rPr sz="1167" spc="-5" dirty="0">
                <a:latin typeface="Garamond"/>
                <a:cs typeface="Garamond"/>
              </a:rPr>
              <a:t>and promotion </a:t>
            </a:r>
            <a:r>
              <a:rPr sz="1167" dirty="0">
                <a:latin typeface="Garamond"/>
                <a:cs typeface="Garamond"/>
              </a:rPr>
              <a:t>services under </a:t>
            </a:r>
            <a:r>
              <a:rPr sz="1167" spc="-5" dirty="0">
                <a:latin typeface="Garamond"/>
                <a:cs typeface="Garamond"/>
              </a:rPr>
              <a:t>one roof,  </a:t>
            </a:r>
            <a:r>
              <a:rPr sz="1167" dirty="0">
                <a:latin typeface="Garamond"/>
                <a:cs typeface="Garamond"/>
              </a:rPr>
              <a:t>including </a:t>
            </a:r>
            <a:r>
              <a:rPr sz="1167" spc="-5" dirty="0">
                <a:latin typeface="Garamond"/>
                <a:cs typeface="Garamond"/>
              </a:rPr>
              <a:t>advertising,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research, public relations, and direct and online  marketing. Some have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added marketing consulting,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production, and </a:t>
            </a:r>
            <a:r>
              <a:rPr sz="1167" dirty="0">
                <a:latin typeface="Garamond"/>
                <a:cs typeface="Garamond"/>
              </a:rPr>
              <a:t>sales training  units </a:t>
            </a:r>
            <a:r>
              <a:rPr sz="1167" spc="-5" dirty="0">
                <a:latin typeface="Garamond"/>
                <a:cs typeface="Garamond"/>
              </a:rPr>
              <a:t>in an </a:t>
            </a:r>
            <a:r>
              <a:rPr sz="1167" dirty="0">
                <a:latin typeface="Garamond"/>
                <a:cs typeface="Garamond"/>
              </a:rPr>
              <a:t>effort to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full </a:t>
            </a:r>
            <a:r>
              <a:rPr sz="1167" spc="-5" dirty="0">
                <a:latin typeface="Garamond"/>
                <a:cs typeface="Garamond"/>
              </a:rPr>
              <a:t>"marketing partners" </a:t>
            </a:r>
            <a:r>
              <a:rPr sz="1167" dirty="0">
                <a:latin typeface="Garamond"/>
                <a:cs typeface="Garamond"/>
              </a:rPr>
              <a:t>to their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clients.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agencies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finding that </a:t>
            </a:r>
            <a:r>
              <a:rPr sz="1167" spc="-5" dirty="0">
                <a:latin typeface="Garamond"/>
                <a:cs typeface="Garamond"/>
              </a:rPr>
              <a:t>most advertisers don't </a:t>
            </a:r>
            <a:r>
              <a:rPr sz="1167" dirty="0">
                <a:latin typeface="Garamond"/>
                <a:cs typeface="Garamond"/>
              </a:rPr>
              <a:t>want </a:t>
            </a:r>
            <a:r>
              <a:rPr sz="1167" spc="-5" dirty="0">
                <a:latin typeface="Garamond"/>
                <a:cs typeface="Garamond"/>
              </a:rPr>
              <a:t>much more </a:t>
            </a:r>
            <a:r>
              <a:rPr sz="1167" dirty="0">
                <a:latin typeface="Garamond"/>
                <a:cs typeface="Garamond"/>
              </a:rPr>
              <a:t>from them than  traditional </a:t>
            </a:r>
            <a:r>
              <a:rPr sz="1167" spc="-5" dirty="0">
                <a:latin typeface="Garamond"/>
                <a:cs typeface="Garamond"/>
              </a:rPr>
              <a:t>media advertising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plus direct marketing,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and sometimes public  relations.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many agencies have recently limited </a:t>
            </a:r>
            <a:r>
              <a:rPr sz="1167" dirty="0">
                <a:latin typeface="Garamond"/>
                <a:cs typeface="Garamond"/>
              </a:rPr>
              <a:t>their diversification efforts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focus  </a:t>
            </a:r>
            <a:r>
              <a:rPr sz="1167" spc="-5" dirty="0">
                <a:latin typeface="Garamond"/>
                <a:cs typeface="Garamond"/>
              </a:rPr>
              <a:t>more on </a:t>
            </a:r>
            <a:r>
              <a:rPr sz="1167" dirty="0">
                <a:latin typeface="Garamond"/>
                <a:cs typeface="Garamond"/>
              </a:rPr>
              <a:t>traditional services.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have even </a:t>
            </a:r>
            <a:r>
              <a:rPr sz="1167" spc="-5" dirty="0">
                <a:latin typeface="Garamond"/>
                <a:cs typeface="Garamond"/>
              </a:rPr>
              <a:t>started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"creative boutiques," </a:t>
            </a:r>
            <a:r>
              <a:rPr sz="1167" dirty="0">
                <a:latin typeface="Garamond"/>
                <a:cs typeface="Garamond"/>
              </a:rPr>
              <a:t>smaller and  </a:t>
            </a:r>
            <a:r>
              <a:rPr sz="1167" spc="-5" dirty="0">
                <a:latin typeface="Garamond"/>
                <a:cs typeface="Garamond"/>
              </a:rPr>
              <a:t>more independent agencies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develop creative </a:t>
            </a:r>
            <a:r>
              <a:rPr sz="1167" dirty="0">
                <a:latin typeface="Garamond"/>
                <a:cs typeface="Garamond"/>
              </a:rPr>
              <a:t>campaigns for clients free </a:t>
            </a:r>
            <a:r>
              <a:rPr sz="1167" spc="-5" dirty="0">
                <a:latin typeface="Garamond"/>
                <a:cs typeface="Garamond"/>
              </a:rPr>
              <a:t>of large-agency  bureaucracy.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93878" indent="-222245">
              <a:lnSpc>
                <a:spcPts val="1356"/>
              </a:lnSpc>
              <a:buAutoNum type="alphaUcPeriod"/>
              <a:tabLst>
                <a:tab pos="493878" algn="l"/>
              </a:tabLst>
            </a:pP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 promotion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short-term </a:t>
            </a:r>
            <a:r>
              <a:rPr sz="1167" spc="-5" dirty="0">
                <a:latin typeface="Garamond"/>
                <a:cs typeface="Garamond"/>
              </a:rPr>
              <a:t>incentives </a:t>
            </a:r>
            <a:r>
              <a:rPr sz="1167" dirty="0">
                <a:latin typeface="Garamond"/>
                <a:cs typeface="Garamond"/>
              </a:rPr>
              <a:t>to encourage the </a:t>
            </a:r>
            <a:r>
              <a:rPr sz="1167" spc="-5" dirty="0">
                <a:latin typeface="Garamond"/>
                <a:cs typeface="Garamond"/>
              </a:rPr>
              <a:t>purchase or </a:t>
            </a:r>
            <a:r>
              <a:rPr sz="1167" dirty="0">
                <a:latin typeface="Garamond"/>
                <a:cs typeface="Garamond"/>
              </a:rPr>
              <a:t>sale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 or </a:t>
            </a:r>
            <a:r>
              <a:rPr sz="1167" dirty="0">
                <a:latin typeface="Garamond"/>
                <a:cs typeface="Garamond"/>
              </a:rPr>
              <a:t>service. </a:t>
            </a:r>
            <a:r>
              <a:rPr sz="1167" spc="-5" dirty="0">
                <a:latin typeface="Garamond"/>
                <a:cs typeface="Garamond"/>
              </a:rPr>
              <a:t>Whereas advertising and 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offer reasons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service, sales  </a:t>
            </a:r>
            <a:r>
              <a:rPr sz="1167" spc="-5" dirty="0">
                <a:latin typeface="Garamond"/>
                <a:cs typeface="Garamond"/>
              </a:rPr>
              <a:t>promotion offers reasons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now.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Several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contributed to the </a:t>
            </a:r>
            <a:r>
              <a:rPr sz="1167" spc="-5" dirty="0">
                <a:latin typeface="Garamond"/>
                <a:cs typeface="Garamond"/>
              </a:rPr>
              <a:t>rapid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particularly in </a:t>
            </a:r>
            <a:r>
              <a:rPr sz="1167" dirty="0">
                <a:latin typeface="Garamond"/>
                <a:cs typeface="Garamond"/>
              </a:rPr>
              <a:t>consumer  markets. First, inside the company, </a:t>
            </a:r>
            <a:r>
              <a:rPr sz="1167" spc="-5" dirty="0">
                <a:latin typeface="Garamond"/>
                <a:cs typeface="Garamond"/>
              </a:rPr>
              <a:t>product managers </a:t>
            </a:r>
            <a:r>
              <a:rPr sz="1167" dirty="0">
                <a:latin typeface="Garamond"/>
                <a:cs typeface="Garamond"/>
              </a:rPr>
              <a:t>face greater </a:t>
            </a:r>
            <a:r>
              <a:rPr sz="1167" spc="-5" dirty="0">
                <a:latin typeface="Garamond"/>
                <a:cs typeface="Garamond"/>
              </a:rPr>
              <a:t>pressures </a:t>
            </a:r>
            <a:r>
              <a:rPr sz="1167" dirty="0">
                <a:latin typeface="Garamond"/>
                <a:cs typeface="Garamond"/>
              </a:rPr>
              <a:t>to increase their  current sales, </a:t>
            </a:r>
            <a:r>
              <a:rPr sz="1167" spc="-5" dirty="0">
                <a:latin typeface="Garamond"/>
                <a:cs typeface="Garamond"/>
              </a:rPr>
              <a:t>and promotion </a:t>
            </a:r>
            <a:r>
              <a:rPr sz="1167" dirty="0">
                <a:latin typeface="Garamond"/>
                <a:cs typeface="Garamond"/>
              </a:rPr>
              <a:t>is viewed </a:t>
            </a:r>
            <a:r>
              <a:rPr sz="1167" spc="-5" dirty="0">
                <a:latin typeface="Garamond"/>
                <a:cs typeface="Garamond"/>
              </a:rPr>
              <a:t>as an effective </a:t>
            </a:r>
            <a:r>
              <a:rPr sz="1167" dirty="0">
                <a:latin typeface="Garamond"/>
                <a:cs typeface="Garamond"/>
              </a:rPr>
              <a:t>short-run sales tool. Second, externally, the  company </a:t>
            </a:r>
            <a:r>
              <a:rPr sz="1167" spc="-5" dirty="0">
                <a:latin typeface="Garamond"/>
                <a:cs typeface="Garamond"/>
              </a:rPr>
              <a:t>faces more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and competing brands are less differentiated. Increasingly, 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using sales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differentiate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offers. </a:t>
            </a:r>
            <a:r>
              <a:rPr sz="1167" dirty="0">
                <a:latin typeface="Garamond"/>
                <a:cs typeface="Garamond"/>
              </a:rPr>
              <a:t>Third, </a:t>
            </a:r>
            <a:r>
              <a:rPr sz="1167" spc="-5" dirty="0">
                <a:latin typeface="Garamond"/>
                <a:cs typeface="Garamond"/>
              </a:rPr>
              <a:t>advertising  </a:t>
            </a:r>
            <a:r>
              <a:rPr sz="1167" dirty="0">
                <a:latin typeface="Garamond"/>
                <a:cs typeface="Garamond"/>
              </a:rPr>
              <a:t>efficiency </a:t>
            </a:r>
            <a:r>
              <a:rPr sz="1167" spc="-5" dirty="0">
                <a:latin typeface="Garamond"/>
                <a:cs typeface="Garamond"/>
              </a:rPr>
              <a:t>has declined because of rising costs, media </a:t>
            </a:r>
            <a:r>
              <a:rPr sz="1167" dirty="0">
                <a:latin typeface="Garamond"/>
                <a:cs typeface="Garamond"/>
              </a:rPr>
              <a:t>clutter, </a:t>
            </a:r>
            <a:r>
              <a:rPr sz="1167" spc="-5" dirty="0">
                <a:latin typeface="Garamond"/>
                <a:cs typeface="Garamond"/>
              </a:rPr>
              <a:t>and legal restraints. </a:t>
            </a:r>
            <a:r>
              <a:rPr sz="1167" dirty="0">
                <a:latin typeface="Garamond"/>
                <a:cs typeface="Garamond"/>
              </a:rPr>
              <a:t>Finally,  consumers have </a:t>
            </a:r>
            <a:r>
              <a:rPr sz="1167" spc="-5" dirty="0">
                <a:latin typeface="Garamond"/>
                <a:cs typeface="Garamond"/>
              </a:rPr>
              <a:t>become more deal oriented and </a:t>
            </a:r>
            <a:r>
              <a:rPr sz="1167" dirty="0">
                <a:latin typeface="Garamond"/>
                <a:cs typeface="Garamond"/>
              </a:rPr>
              <a:t>ever-larger </a:t>
            </a:r>
            <a:r>
              <a:rPr sz="1167" spc="-5" dirty="0">
                <a:latin typeface="Garamond"/>
                <a:cs typeface="Garamond"/>
              </a:rPr>
              <a:t>retailers are demanding more deals  </a:t>
            </a:r>
            <a:r>
              <a:rPr sz="1167" dirty="0">
                <a:latin typeface="Garamond"/>
                <a:cs typeface="Garamond"/>
              </a:rPr>
              <a:t>from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manufacturers.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growing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has resulted in </a:t>
            </a:r>
            <a:r>
              <a:rPr sz="1167" i="1" spc="-5" dirty="0">
                <a:latin typeface="Garamond"/>
                <a:cs typeface="Garamond"/>
              </a:rPr>
              <a:t>promotion clutter, </a:t>
            </a:r>
            <a:r>
              <a:rPr sz="1167" dirty="0">
                <a:latin typeface="Garamond"/>
                <a:cs typeface="Garamond"/>
              </a:rPr>
              <a:t>similar to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clutter.  </a:t>
            </a:r>
            <a:r>
              <a:rPr sz="1167" spc="-5" dirty="0">
                <a:latin typeface="Garamond"/>
                <a:cs typeface="Garamond"/>
              </a:rPr>
              <a:t>Consumers are increasingly </a:t>
            </a:r>
            <a:r>
              <a:rPr sz="1167" dirty="0">
                <a:latin typeface="Garamond"/>
                <a:cs typeface="Garamond"/>
              </a:rPr>
              <a:t>tuning </a:t>
            </a:r>
            <a:r>
              <a:rPr sz="1167" spc="-5" dirty="0">
                <a:latin typeface="Garamond"/>
                <a:cs typeface="Garamond"/>
              </a:rPr>
              <a:t>out promotions, </a:t>
            </a:r>
            <a:r>
              <a:rPr sz="1167" dirty="0">
                <a:latin typeface="Garamond"/>
                <a:cs typeface="Garamond"/>
              </a:rPr>
              <a:t>weakening their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trigger immediate  </a:t>
            </a:r>
            <a:r>
              <a:rPr sz="1167" spc="-5" dirty="0">
                <a:latin typeface="Garamond"/>
                <a:cs typeface="Garamond"/>
              </a:rPr>
              <a:t>purchase. Manufacturers are now </a:t>
            </a:r>
            <a:r>
              <a:rPr sz="1167" dirty="0">
                <a:latin typeface="Garamond"/>
                <a:cs typeface="Garamond"/>
              </a:rPr>
              <a:t>searching for ways to </a:t>
            </a:r>
            <a:r>
              <a:rPr sz="1167" spc="-5" dirty="0">
                <a:latin typeface="Garamond"/>
                <a:cs typeface="Garamond"/>
              </a:rPr>
              <a:t>rise above </a:t>
            </a:r>
            <a:r>
              <a:rPr sz="1167" dirty="0">
                <a:latin typeface="Garamond"/>
                <a:cs typeface="Garamond"/>
              </a:rPr>
              <a:t>the clutter, such </a:t>
            </a:r>
            <a:r>
              <a:rPr sz="1167" spc="-5" dirty="0">
                <a:latin typeface="Garamond"/>
                <a:cs typeface="Garamond"/>
              </a:rPr>
              <a:t>as offering  </a:t>
            </a:r>
            <a:r>
              <a:rPr sz="1167" dirty="0">
                <a:latin typeface="Garamond"/>
                <a:cs typeface="Garamond"/>
              </a:rPr>
              <a:t>larger coupon values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creating more dramatic </a:t>
            </a:r>
            <a:r>
              <a:rPr sz="1167" spc="-5" dirty="0">
                <a:latin typeface="Garamond"/>
                <a:cs typeface="Garamond"/>
              </a:rPr>
              <a:t>point-of-purchase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displays.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Sales </a:t>
            </a: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objectives </a:t>
            </a:r>
            <a:r>
              <a:rPr sz="1167" dirty="0">
                <a:latin typeface="Garamond"/>
                <a:cs typeface="Garamond"/>
              </a:rPr>
              <a:t>vary widely. Sellers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consumer promotions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short-  term sales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build </a:t>
            </a:r>
            <a:r>
              <a:rPr sz="1167" dirty="0">
                <a:latin typeface="Garamond"/>
                <a:cs typeface="Garamond"/>
              </a:rPr>
              <a:t>long-term market share.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for trade </a:t>
            </a:r>
            <a:r>
              <a:rPr sz="1167" spc="-5" dirty="0">
                <a:latin typeface="Garamond"/>
                <a:cs typeface="Garamond"/>
              </a:rPr>
              <a:t>promotions include </a:t>
            </a:r>
            <a:r>
              <a:rPr sz="1167" dirty="0">
                <a:latin typeface="Garamond"/>
                <a:cs typeface="Garamond"/>
              </a:rPr>
              <a:t>getting 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to carry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items </a:t>
            </a:r>
            <a:r>
              <a:rPr sz="1167" spc="-5" dirty="0">
                <a:latin typeface="Garamond"/>
                <a:cs typeface="Garamond"/>
              </a:rPr>
              <a:t>and more inventories, </a:t>
            </a:r>
            <a:r>
              <a:rPr sz="1167" dirty="0">
                <a:latin typeface="Garamond"/>
                <a:cs typeface="Garamond"/>
              </a:rPr>
              <a:t>getting them to </a:t>
            </a:r>
            <a:r>
              <a:rPr sz="1167" spc="-5" dirty="0">
                <a:latin typeface="Garamond"/>
                <a:cs typeface="Garamond"/>
              </a:rPr>
              <a:t>advertise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give </a:t>
            </a:r>
            <a:r>
              <a:rPr sz="1167" spc="-5" dirty="0">
                <a:latin typeface="Garamond"/>
                <a:cs typeface="Garamond"/>
              </a:rPr>
              <a:t>it  more </a:t>
            </a:r>
            <a:r>
              <a:rPr sz="1167" dirty="0">
                <a:latin typeface="Garamond"/>
                <a:cs typeface="Garamond"/>
              </a:rPr>
              <a:t>shelf space,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getting them 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ahead. For the sales force, </a:t>
            </a:r>
            <a:r>
              <a:rPr sz="1167" spc="-5" dirty="0">
                <a:latin typeface="Garamond"/>
                <a:cs typeface="Garamond"/>
              </a:rPr>
              <a:t>objectives include </a:t>
            </a:r>
            <a:r>
              <a:rPr sz="1167" dirty="0">
                <a:latin typeface="Garamond"/>
                <a:cs typeface="Garamond"/>
              </a:rPr>
              <a:t>getting 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sales force support for current </a:t>
            </a:r>
            <a:r>
              <a:rPr sz="1167" spc="-5" dirty="0">
                <a:latin typeface="Garamond"/>
                <a:cs typeface="Garamond"/>
              </a:rPr>
              <a:t>or new products or </a:t>
            </a:r>
            <a:r>
              <a:rPr sz="1167" dirty="0">
                <a:latin typeface="Garamond"/>
                <a:cs typeface="Garamond"/>
              </a:rPr>
              <a:t>getting salespeople to sign up </a:t>
            </a:r>
            <a:r>
              <a:rPr sz="1167" spc="-5" dirty="0">
                <a:latin typeface="Garamond"/>
                <a:cs typeface="Garamond"/>
              </a:rPr>
              <a:t>new  accounts. Sales promotions are usually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together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advertising or personal </a:t>
            </a:r>
            <a:r>
              <a:rPr sz="1167" dirty="0">
                <a:latin typeface="Garamond"/>
                <a:cs typeface="Garamond"/>
              </a:rPr>
              <a:t>selling.  </a:t>
            </a:r>
            <a:r>
              <a:rPr sz="1167" spc="-5" dirty="0">
                <a:latin typeface="Garamond"/>
                <a:cs typeface="Garamond"/>
              </a:rPr>
              <a:t>Consumer promotions </a:t>
            </a:r>
            <a:r>
              <a:rPr sz="1167" dirty="0">
                <a:latin typeface="Garamond"/>
                <a:cs typeface="Garamond"/>
              </a:rPr>
              <a:t>must usually </a:t>
            </a:r>
            <a:r>
              <a:rPr sz="1167" spc="-5" dirty="0">
                <a:latin typeface="Garamond"/>
                <a:cs typeface="Garamond"/>
              </a:rPr>
              <a:t>be advertised 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excitement </a:t>
            </a:r>
            <a:r>
              <a:rPr sz="1167" spc="-5" dirty="0">
                <a:latin typeface="Garamond"/>
                <a:cs typeface="Garamond"/>
              </a:rPr>
              <a:t>and pulling power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ads.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sales force </a:t>
            </a:r>
            <a:r>
              <a:rPr sz="1167" spc="-5" dirty="0">
                <a:latin typeface="Garamond"/>
                <a:cs typeface="Garamond"/>
              </a:rPr>
              <a:t>promotions </a:t>
            </a:r>
            <a:r>
              <a:rPr sz="1167" dirty="0">
                <a:latin typeface="Garamond"/>
                <a:cs typeface="Garamond"/>
              </a:rPr>
              <a:t>support the firm's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229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134461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Selective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1558819"/>
            <a:ext cx="26046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Physical </a:t>
            </a:r>
            <a:r>
              <a:rPr sz="1167" b="1" spc="-5" dirty="0">
                <a:latin typeface="Garamond"/>
                <a:cs typeface="Garamond"/>
              </a:rPr>
              <a:t>distribution/marketing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3" y="2392256"/>
            <a:ext cx="12180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center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3059006"/>
            <a:ext cx="20953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Integrated logistics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3725756"/>
            <a:ext cx="186566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Third-party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provider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4225820"/>
            <a:ext cx="5994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Retailing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5616" y="1073573"/>
            <a:ext cx="3050381" cy="3681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indent="-61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more than </a:t>
            </a:r>
            <a:r>
              <a:rPr sz="1167" spc="-5" dirty="0">
                <a:latin typeface="Garamond"/>
                <a:cs typeface="Garamond"/>
              </a:rPr>
              <a:t>one, but </a:t>
            </a:r>
            <a:r>
              <a:rPr sz="1167" dirty="0">
                <a:latin typeface="Garamond"/>
                <a:cs typeface="Garamond"/>
              </a:rPr>
              <a:t>fewer than </a:t>
            </a:r>
            <a:r>
              <a:rPr sz="1167" spc="-5" dirty="0">
                <a:latin typeface="Garamond"/>
                <a:cs typeface="Garamond"/>
              </a:rPr>
              <a:t>all, of </a:t>
            </a:r>
            <a:r>
              <a:rPr sz="1167" dirty="0">
                <a:latin typeface="Garamond"/>
                <a:cs typeface="Garamond"/>
              </a:rPr>
              <a:t>the  intermediaries 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willing to carry the  company's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tasks involved in </a:t>
            </a:r>
            <a:r>
              <a:rPr sz="1167" spc="-5" dirty="0">
                <a:latin typeface="Garamond"/>
                <a:cs typeface="Garamond"/>
              </a:rPr>
              <a:t>planning, </a:t>
            </a:r>
            <a:r>
              <a:rPr sz="1167" dirty="0">
                <a:latin typeface="Garamond"/>
                <a:cs typeface="Garamond"/>
              </a:rPr>
              <a:t>implementing,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controlling the physical </a:t>
            </a:r>
            <a:r>
              <a:rPr sz="1167" spc="-5" dirty="0">
                <a:latin typeface="Garamond"/>
                <a:cs typeface="Garamond"/>
              </a:rPr>
              <a:t>flow of </a:t>
            </a:r>
            <a:r>
              <a:rPr sz="1167" dirty="0">
                <a:latin typeface="Garamond"/>
                <a:cs typeface="Garamond"/>
              </a:rPr>
              <a:t>materials, final  goods, </a:t>
            </a:r>
            <a:r>
              <a:rPr sz="1167" spc="-5" dirty="0">
                <a:latin typeface="Garamond"/>
                <a:cs typeface="Garamond"/>
              </a:rPr>
              <a:t>and related information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points of origin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points of </a:t>
            </a:r>
            <a:r>
              <a:rPr sz="1167" dirty="0">
                <a:latin typeface="Garamond"/>
                <a:cs typeface="Garamond"/>
              </a:rPr>
              <a:t>consumption to </a:t>
            </a:r>
            <a:r>
              <a:rPr sz="1167" spc="-5" dirty="0">
                <a:latin typeface="Garamond"/>
                <a:cs typeface="Garamond"/>
              </a:rPr>
              <a:t>meet customer  requirements at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large, highly automated </a:t>
            </a:r>
            <a:r>
              <a:rPr sz="1167" dirty="0">
                <a:latin typeface="Garamond"/>
                <a:cs typeface="Garamond"/>
              </a:rPr>
              <a:t>warehouse </a:t>
            </a:r>
            <a:r>
              <a:rPr sz="1167" spc="-5" dirty="0">
                <a:latin typeface="Garamond"/>
                <a:cs typeface="Garamond"/>
              </a:rPr>
              <a:t>designed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goods from various </a:t>
            </a:r>
            <a:r>
              <a:rPr sz="1167" spc="-5" dirty="0">
                <a:latin typeface="Garamond"/>
                <a:cs typeface="Garamond"/>
              </a:rPr>
              <a:t>plants and </a:t>
            </a:r>
            <a:r>
              <a:rPr sz="1167" dirty="0">
                <a:latin typeface="Garamond"/>
                <a:cs typeface="Garamond"/>
              </a:rPr>
              <a:t>suppliers,  take </a:t>
            </a:r>
            <a:r>
              <a:rPr sz="1167" spc="-5" dirty="0">
                <a:latin typeface="Garamond"/>
                <a:cs typeface="Garamond"/>
              </a:rPr>
              <a:t>orders, </a:t>
            </a:r>
            <a:r>
              <a:rPr sz="1167" dirty="0">
                <a:latin typeface="Garamond"/>
                <a:cs typeface="Garamond"/>
              </a:rPr>
              <a:t>fill them efficiently,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 goods  to customers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logistics </a:t>
            </a:r>
            <a:r>
              <a:rPr sz="1167" dirty="0">
                <a:latin typeface="Garamond"/>
                <a:cs typeface="Garamond"/>
              </a:rPr>
              <a:t>concept that </a:t>
            </a:r>
            <a:r>
              <a:rPr sz="1167" spc="-5" dirty="0">
                <a:latin typeface="Garamond"/>
                <a:cs typeface="Garamond"/>
              </a:rPr>
              <a:t>emphasizes teamwork,  both inside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and among all </a:t>
            </a:r>
            <a:r>
              <a:rPr sz="1167" dirty="0">
                <a:latin typeface="Garamond"/>
                <a:cs typeface="Garamond"/>
              </a:rPr>
              <a:t>the  marketing channel </a:t>
            </a:r>
            <a:r>
              <a:rPr sz="1167" spc="-5" dirty="0">
                <a:latin typeface="Garamond"/>
                <a:cs typeface="Garamond"/>
              </a:rPr>
              <a:t>organizations, </a:t>
            </a:r>
            <a:r>
              <a:rPr sz="1167" dirty="0">
                <a:latin typeface="Garamond"/>
                <a:cs typeface="Garamond"/>
              </a:rPr>
              <a:t>to maximize the  </a:t>
            </a:r>
            <a:r>
              <a:rPr sz="1167" spc="-5" dirty="0">
                <a:latin typeface="Garamond"/>
                <a:cs typeface="Garamond"/>
              </a:rPr>
              <a:t>performance of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distribution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independent logistics </a:t>
            </a:r>
            <a:r>
              <a:rPr sz="1167" spc="-5" dirty="0">
                <a:latin typeface="Garamond"/>
                <a:cs typeface="Garamond"/>
              </a:rPr>
              <a:t>provider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performs any  or all of </a:t>
            </a:r>
            <a:r>
              <a:rPr sz="1167" dirty="0">
                <a:latin typeface="Garamond"/>
                <a:cs typeface="Garamond"/>
              </a:rPr>
              <a:t>the functions </a:t>
            </a:r>
            <a:r>
              <a:rPr sz="1167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to get their </a:t>
            </a:r>
            <a:r>
              <a:rPr sz="1167" spc="-5" dirty="0">
                <a:latin typeface="Garamond"/>
                <a:cs typeface="Garamond"/>
              </a:rPr>
              <a:t>clients'  product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Retailing includes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involved in selling  goods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directly to final consumers for  their </a:t>
            </a:r>
            <a:r>
              <a:rPr sz="1167" spc="-5" dirty="0">
                <a:latin typeface="Garamond"/>
                <a:cs typeface="Garamond"/>
              </a:rPr>
              <a:t>personal, no business </a:t>
            </a:r>
            <a:r>
              <a:rPr sz="1167" dirty="0">
                <a:latin typeface="Garamond"/>
                <a:cs typeface="Garamond"/>
              </a:rPr>
              <a:t>use.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institutions—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5853" y="4725882"/>
            <a:ext cx="304667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40847" algn="l"/>
                <a:tab pos="1905750" algn="l"/>
                <a:tab pos="2289123" algn="l"/>
              </a:tabLst>
            </a:pPr>
            <a:r>
              <a:rPr sz="1167" dirty="0">
                <a:latin typeface="Garamond"/>
                <a:cs typeface="Garamond"/>
              </a:rPr>
              <a:t>manufacturers,	wholesalers,	</a:t>
            </a:r>
            <a:r>
              <a:rPr sz="1167" spc="-5" dirty="0">
                <a:latin typeface="Garamond"/>
                <a:cs typeface="Garamond"/>
              </a:rPr>
              <a:t>and	retailers—do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5225945"/>
            <a:ext cx="79948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Wholesaling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5853" y="4907387"/>
            <a:ext cx="304852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retailing. But </a:t>
            </a:r>
            <a:r>
              <a:rPr sz="1167" dirty="0">
                <a:latin typeface="Garamond"/>
                <a:cs typeface="Garamond"/>
              </a:rPr>
              <a:t>most </a:t>
            </a:r>
            <a:r>
              <a:rPr sz="1167" spc="-5" dirty="0">
                <a:latin typeface="Garamond"/>
                <a:cs typeface="Garamond"/>
              </a:rPr>
              <a:t>retailing </a:t>
            </a:r>
            <a:r>
              <a:rPr sz="1167" dirty="0">
                <a:latin typeface="Garamond"/>
                <a:cs typeface="Garamond"/>
              </a:rPr>
              <a:t>is done </a:t>
            </a:r>
            <a:r>
              <a:rPr sz="1167" spc="-5" dirty="0">
                <a:latin typeface="Garamond"/>
                <a:cs typeface="Garamond"/>
              </a:rPr>
              <a:t>by retailers:  businesses </a:t>
            </a:r>
            <a:r>
              <a:rPr sz="1167" dirty="0">
                <a:latin typeface="Garamond"/>
                <a:cs typeface="Garamond"/>
              </a:rPr>
              <a:t>whose sales come </a:t>
            </a:r>
            <a:r>
              <a:rPr sz="1167" i="1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retailing.  Wholesaling </a:t>
            </a: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all activities </a:t>
            </a:r>
            <a:r>
              <a:rPr sz="1167" dirty="0">
                <a:latin typeface="Garamond"/>
                <a:cs typeface="Garamond"/>
              </a:rPr>
              <a:t>involved in </a:t>
            </a:r>
            <a:r>
              <a:rPr sz="1167" spc="-5" dirty="0">
                <a:latin typeface="Garamond"/>
                <a:cs typeface="Garamond"/>
              </a:rPr>
              <a:t>selling  </a:t>
            </a:r>
            <a:r>
              <a:rPr sz="1167" dirty="0">
                <a:latin typeface="Garamond"/>
                <a:cs typeface="Garamond"/>
              </a:rPr>
              <a:t>goods 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services  to  those  </a:t>
            </a:r>
            <a:r>
              <a:rPr sz="1167" spc="-5" dirty="0">
                <a:latin typeface="Garamond"/>
                <a:cs typeface="Garamond"/>
              </a:rPr>
              <a:t>buying 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resale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5853" y="5574136"/>
            <a:ext cx="304914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use.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call wholesalers those firms  engaged </a:t>
            </a:r>
            <a:r>
              <a:rPr sz="1167" i="1" spc="-5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in wholesaling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7929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240260"/>
            <a:ext cx="5716764" cy="253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general, sales </a:t>
            </a:r>
            <a:r>
              <a:rPr sz="1167" spc="-5" dirty="0">
                <a:latin typeface="Garamond"/>
                <a:cs typeface="Garamond"/>
              </a:rPr>
              <a:t>promotions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i="1" spc="-5" dirty="0">
                <a:latin typeface="Garamond"/>
                <a:cs typeface="Garamond"/>
              </a:rPr>
              <a:t>consumer relationship building.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creating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short-  term sales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temporary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switching, they should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reinforce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position </a:t>
            </a:r>
            <a:r>
              <a:rPr sz="1167" spc="-5" dirty="0">
                <a:latin typeface="Garamond"/>
                <a:cs typeface="Garamond"/>
              </a:rPr>
              <a:t>and  build </a:t>
            </a:r>
            <a:r>
              <a:rPr sz="1167" dirty="0">
                <a:latin typeface="Garamond"/>
                <a:cs typeface="Garamond"/>
              </a:rPr>
              <a:t>long-term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consumers. Increasingly, marketers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avoiding </a:t>
            </a:r>
            <a:r>
              <a:rPr sz="1167" dirty="0">
                <a:latin typeface="Garamond"/>
                <a:cs typeface="Garamond"/>
              </a:rPr>
              <a:t>"quick fix,"  </a:t>
            </a:r>
            <a:r>
              <a:rPr sz="1167" spc="-5" dirty="0">
                <a:latin typeface="Garamond"/>
                <a:cs typeface="Garamond"/>
              </a:rPr>
              <a:t>price-only promotions </a:t>
            </a:r>
            <a:r>
              <a:rPr sz="1167" dirty="0">
                <a:latin typeface="Garamond"/>
                <a:cs typeface="Garamond"/>
              </a:rPr>
              <a:t>in favor </a:t>
            </a:r>
            <a:r>
              <a:rPr sz="1167" spc="-5" dirty="0">
                <a:latin typeface="Garamond"/>
                <a:cs typeface="Garamond"/>
              </a:rPr>
              <a:t>of promotions </a:t>
            </a:r>
            <a:r>
              <a:rPr sz="1167" dirty="0">
                <a:latin typeface="Garamond"/>
                <a:cs typeface="Garamond"/>
              </a:rPr>
              <a:t>designed to </a:t>
            </a:r>
            <a:r>
              <a:rPr sz="1167" spc="-5" dirty="0">
                <a:latin typeface="Garamond"/>
                <a:cs typeface="Garamond"/>
              </a:rPr>
              <a:t>build brand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equity.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dirty="0">
                <a:latin typeface="Garamond"/>
                <a:cs typeface="Garamond"/>
              </a:rPr>
              <a:t>Major </a:t>
            </a:r>
            <a:r>
              <a:rPr sz="1167" b="1" spc="-5" dirty="0">
                <a:latin typeface="Garamond"/>
                <a:cs typeface="Garamond"/>
              </a:rPr>
              <a:t>Sales </a:t>
            </a: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15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Tools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tools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objectives. Descriptions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 </a:t>
            </a:r>
            <a:r>
              <a:rPr sz="1167" dirty="0">
                <a:latin typeface="Garamond"/>
                <a:cs typeface="Garamond"/>
              </a:rPr>
              <a:t>consumer, trade, </a:t>
            </a:r>
            <a:r>
              <a:rPr sz="1167" spc="-5" dirty="0">
                <a:latin typeface="Garamond"/>
                <a:cs typeface="Garamond"/>
              </a:rPr>
              <a:t>and business promotion </a:t>
            </a:r>
            <a:r>
              <a:rPr sz="1167" dirty="0">
                <a:latin typeface="Garamond"/>
                <a:cs typeface="Garamond"/>
              </a:rPr>
              <a:t>tools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Consumer </a:t>
            </a: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include samples, </a:t>
            </a:r>
            <a:r>
              <a:rPr sz="1167" dirty="0">
                <a:latin typeface="Garamond"/>
                <a:cs typeface="Garamond"/>
              </a:rPr>
              <a:t>coupons, cash </a:t>
            </a:r>
            <a:r>
              <a:rPr sz="1167" spc="-5" dirty="0">
                <a:latin typeface="Garamond"/>
                <a:cs typeface="Garamond"/>
              </a:rPr>
              <a:t>refunds, price packs,  premiums, advertising </a:t>
            </a:r>
            <a:r>
              <a:rPr sz="1167" dirty="0">
                <a:latin typeface="Garamond"/>
                <a:cs typeface="Garamond"/>
              </a:rPr>
              <a:t>specialties, </a:t>
            </a:r>
            <a:r>
              <a:rPr sz="1167" spc="-5" dirty="0">
                <a:latin typeface="Garamond"/>
                <a:cs typeface="Garamond"/>
              </a:rPr>
              <a:t>patronage rewards, point-of-purchase </a:t>
            </a:r>
            <a:r>
              <a:rPr sz="1167" dirty="0">
                <a:latin typeface="Garamond"/>
                <a:cs typeface="Garamond"/>
              </a:rPr>
              <a:t>displays </a:t>
            </a:r>
            <a:r>
              <a:rPr sz="1167" spc="-5" dirty="0">
                <a:latin typeface="Garamond"/>
                <a:cs typeface="Garamond"/>
              </a:rPr>
              <a:t>and  demonstrations, and </a:t>
            </a:r>
            <a:r>
              <a:rPr sz="1167" dirty="0">
                <a:latin typeface="Garamond"/>
                <a:cs typeface="Garamond"/>
              </a:rPr>
              <a:t>contests, </a:t>
            </a:r>
            <a:r>
              <a:rPr sz="1167" spc="-5" dirty="0">
                <a:latin typeface="Garamond"/>
                <a:cs typeface="Garamond"/>
              </a:rPr>
              <a:t>sweepstakes, and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games.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Samples</a:t>
            </a:r>
            <a:r>
              <a:rPr sz="1167" b="1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offers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trial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amount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Sampling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most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effective—but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3762058"/>
            <a:ext cx="116619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most expensive—  way to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new product. Some  </a:t>
            </a:r>
            <a:r>
              <a:rPr sz="1167" dirty="0">
                <a:latin typeface="Garamond"/>
                <a:cs typeface="Garamond"/>
              </a:rPr>
              <a:t>samples  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free;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4413990"/>
            <a:ext cx="11655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82138" algn="l"/>
                <a:tab pos="971704" algn="l"/>
              </a:tabLst>
            </a:pPr>
            <a:r>
              <a:rPr sz="1167" dirty="0">
                <a:latin typeface="Garamond"/>
                <a:cs typeface="Garamond"/>
              </a:rPr>
              <a:t>for	</a:t>
            </a:r>
            <a:r>
              <a:rPr sz="1167" spc="-5" dirty="0">
                <a:latin typeface="Garamond"/>
                <a:cs typeface="Garamond"/>
              </a:rPr>
              <a:t>others</a:t>
            </a:r>
            <a:r>
              <a:rPr sz="1167" dirty="0">
                <a:latin typeface="Garamond"/>
                <a:cs typeface="Garamond"/>
              </a:rPr>
              <a:t>,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4595495"/>
            <a:ext cx="1166195" cy="1847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charges </a:t>
            </a:r>
            <a:r>
              <a:rPr sz="1167" dirty="0">
                <a:latin typeface="Garamond"/>
                <a:cs typeface="Garamond"/>
              </a:rPr>
              <a:t>a  small </a:t>
            </a:r>
            <a:r>
              <a:rPr sz="1167" spc="-5" dirty="0">
                <a:latin typeface="Garamond"/>
                <a:cs typeface="Garamond"/>
              </a:rPr>
              <a:t>amount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offset its </a:t>
            </a:r>
            <a:r>
              <a:rPr sz="1167" dirty="0">
                <a:latin typeface="Garamond"/>
                <a:cs typeface="Garamond"/>
              </a:rPr>
              <a:t>cost. The  sample </a:t>
            </a:r>
            <a:r>
              <a:rPr sz="1167" spc="-5" dirty="0">
                <a:latin typeface="Garamond"/>
                <a:cs typeface="Garamond"/>
              </a:rPr>
              <a:t>might be  </a:t>
            </a:r>
            <a:r>
              <a:rPr sz="1167" dirty="0">
                <a:latin typeface="Garamond"/>
                <a:cs typeface="Garamond"/>
              </a:rPr>
              <a:t>delivered door-to-  door, sent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mail,  </a:t>
            </a:r>
            <a:r>
              <a:rPr sz="1167" spc="-5" dirty="0">
                <a:latin typeface="Garamond"/>
                <a:cs typeface="Garamond"/>
              </a:rPr>
              <a:t>handed out </a:t>
            </a:r>
            <a:r>
              <a:rPr sz="1167" dirty="0">
                <a:latin typeface="Garamond"/>
                <a:cs typeface="Garamond"/>
              </a:rPr>
              <a:t>in a  store, </a:t>
            </a:r>
            <a:r>
              <a:rPr sz="1167" spc="-5" dirty="0">
                <a:latin typeface="Garamond"/>
                <a:cs typeface="Garamond"/>
              </a:rPr>
              <a:t>attached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another product, or  </a:t>
            </a:r>
            <a:r>
              <a:rPr sz="1167" dirty="0">
                <a:latin typeface="Garamond"/>
                <a:cs typeface="Garamond"/>
              </a:rPr>
              <a:t>featured </a:t>
            </a:r>
            <a:r>
              <a:rPr sz="1167" spc="-5" dirty="0">
                <a:latin typeface="Garamond"/>
                <a:cs typeface="Garamond"/>
              </a:rPr>
              <a:t>in an ad.  Sometimes,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102" y="6414240"/>
            <a:ext cx="5493897" cy="313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56"/>
              </a:lnSpc>
              <a:tabLst>
                <a:tab pos="1203209" algn="l"/>
              </a:tabLst>
            </a:pPr>
            <a:r>
              <a:rPr sz="1167" dirty="0">
                <a:latin typeface="Garamond"/>
                <a:cs typeface="Garamond"/>
              </a:rPr>
              <a:t>samples	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  <a:p>
            <a:pPr marL="234592" marR="617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combined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sample packs, which can then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promote other products </a:t>
            </a:r>
            <a:r>
              <a:rPr sz="1167" dirty="0">
                <a:latin typeface="Garamond"/>
                <a:cs typeface="Garamond"/>
              </a:rPr>
              <a:t>and  services.</a:t>
            </a:r>
            <a:endParaRPr sz="1167">
              <a:latin typeface="Garamond"/>
              <a:cs typeface="Garamond"/>
            </a:endParaRPr>
          </a:p>
          <a:p>
            <a:pPr marL="234592" marR="4939" indent="-222245" algn="just">
              <a:lnSpc>
                <a:spcPts val="1312"/>
              </a:lnSpc>
              <a:spcBef>
                <a:spcPts val="160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Coupons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certificates that give buyers a saving when they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specified </a:t>
            </a:r>
            <a:r>
              <a:rPr sz="1167" spc="-5" dirty="0">
                <a:latin typeface="Garamond"/>
                <a:cs typeface="Garamond"/>
              </a:rPr>
              <a:t>products.  Most consumers </a:t>
            </a:r>
            <a:r>
              <a:rPr sz="1167" dirty="0">
                <a:latin typeface="Garamond"/>
                <a:cs typeface="Garamond"/>
              </a:rPr>
              <a:t>love coupons: </a:t>
            </a:r>
            <a:r>
              <a:rPr sz="1167" spc="-5" dirty="0">
                <a:latin typeface="Garamond"/>
                <a:cs typeface="Garamond"/>
              </a:rPr>
              <a:t>Coupons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stimulate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mature </a:t>
            </a:r>
            <a:r>
              <a:rPr sz="1167" spc="-5" dirty="0">
                <a:latin typeface="Garamond"/>
                <a:cs typeface="Garamond"/>
              </a:rPr>
              <a:t>brand or promote  </a:t>
            </a:r>
            <a:r>
              <a:rPr sz="1167" dirty="0">
                <a:latin typeface="Garamond"/>
                <a:cs typeface="Garamond"/>
              </a:rPr>
              <a:t>early trial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brand. However,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 of </a:t>
            </a:r>
            <a:r>
              <a:rPr sz="1167" dirty="0">
                <a:latin typeface="Garamond"/>
                <a:cs typeface="Garamond"/>
              </a:rPr>
              <a:t>coupon clutter, </a:t>
            </a:r>
            <a:r>
              <a:rPr sz="1167" spc="-5" dirty="0">
                <a:latin typeface="Garamond"/>
                <a:cs typeface="Garamond"/>
              </a:rPr>
              <a:t>redemption rates </a:t>
            </a:r>
            <a:r>
              <a:rPr sz="1167" dirty="0">
                <a:latin typeface="Garamond"/>
                <a:cs typeface="Garamond"/>
              </a:rPr>
              <a:t>have  </a:t>
            </a:r>
            <a:r>
              <a:rPr sz="1167" spc="-5" dirty="0">
                <a:latin typeface="Garamond"/>
                <a:cs typeface="Garamond"/>
              </a:rPr>
              <a:t>been </a:t>
            </a:r>
            <a:r>
              <a:rPr sz="1167" dirty="0">
                <a:latin typeface="Garamond"/>
                <a:cs typeface="Garamond"/>
              </a:rPr>
              <a:t>declining 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years. Thus, most major consumer goods 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issuing  fewer </a:t>
            </a:r>
            <a:r>
              <a:rPr sz="1167" spc="-5" dirty="0">
                <a:latin typeface="Garamond"/>
                <a:cs typeface="Garamond"/>
              </a:rPr>
              <a:t>coupons and </a:t>
            </a:r>
            <a:r>
              <a:rPr sz="1167" dirty="0">
                <a:latin typeface="Garamond"/>
                <a:cs typeface="Garamond"/>
              </a:rPr>
              <a:t>targeting them more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carefully.</a:t>
            </a:r>
            <a:endParaRPr sz="1167">
              <a:latin typeface="Garamond"/>
              <a:cs typeface="Garamond"/>
            </a:endParaRPr>
          </a:p>
          <a:p>
            <a:pPr marL="234592" marR="6791" indent="-222245" algn="just">
              <a:lnSpc>
                <a:spcPct val="94000"/>
              </a:lnSpc>
              <a:spcBef>
                <a:spcPts val="131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Cash </a:t>
            </a:r>
            <a:r>
              <a:rPr sz="1167" b="1" dirty="0">
                <a:latin typeface="Garamond"/>
                <a:cs typeface="Garamond"/>
              </a:rPr>
              <a:t>refund offers (or rebates) </a:t>
            </a:r>
            <a:r>
              <a:rPr sz="1167" spc="-5" dirty="0">
                <a:latin typeface="Garamond"/>
                <a:cs typeface="Garamond"/>
              </a:rPr>
              <a:t>are like coupons </a:t>
            </a:r>
            <a:r>
              <a:rPr sz="1167" dirty="0">
                <a:latin typeface="Garamond"/>
                <a:cs typeface="Garamond"/>
              </a:rPr>
              <a:t>except </a:t>
            </a:r>
            <a:r>
              <a:rPr sz="1167" spc="-5" dirty="0">
                <a:latin typeface="Garamond"/>
                <a:cs typeface="Garamond"/>
              </a:rPr>
              <a:t>that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reduction occurs  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 outlet.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sends a </a:t>
            </a:r>
            <a:r>
              <a:rPr sz="1167" spc="-5" dirty="0">
                <a:latin typeface="Garamond"/>
                <a:cs typeface="Garamond"/>
              </a:rPr>
              <a:t>"proof of  purchase"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manufacturer, </a:t>
            </a:r>
            <a:r>
              <a:rPr sz="1167" dirty="0">
                <a:latin typeface="Garamond"/>
                <a:cs typeface="Garamond"/>
              </a:rPr>
              <a:t>who then </a:t>
            </a:r>
            <a:r>
              <a:rPr sz="1167" spc="-5" dirty="0">
                <a:latin typeface="Garamond"/>
                <a:cs typeface="Garamond"/>
              </a:rPr>
              <a:t>refunds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price by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mail.</a:t>
            </a:r>
            <a:endParaRPr sz="1167">
              <a:latin typeface="Garamond"/>
              <a:cs typeface="Garamond"/>
            </a:endParaRPr>
          </a:p>
          <a:p>
            <a:pPr marL="234592" marR="4939" indent="-222245" algn="just">
              <a:lnSpc>
                <a:spcPct val="93900"/>
              </a:lnSpc>
              <a:spcBef>
                <a:spcPts val="160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b="1" spc="-5" dirty="0">
                <a:latin typeface="Garamond"/>
                <a:cs typeface="Garamond"/>
              </a:rPr>
              <a:t>packs </a:t>
            </a:r>
            <a:r>
              <a:rPr sz="1167" b="1" dirty="0">
                <a:latin typeface="Garamond"/>
                <a:cs typeface="Garamond"/>
              </a:rPr>
              <a:t>(also called cents-off </a:t>
            </a:r>
            <a:r>
              <a:rPr sz="1167" b="1" spc="-5" dirty="0">
                <a:latin typeface="Garamond"/>
                <a:cs typeface="Garamond"/>
              </a:rPr>
              <a:t>deals)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consumers savings </a:t>
            </a:r>
            <a:r>
              <a:rPr sz="1167" spc="-5" dirty="0">
                <a:latin typeface="Garamond"/>
                <a:cs typeface="Garamond"/>
              </a:rPr>
              <a:t>off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regular price of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reduced prices are marked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 directly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label or package. 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packs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single </a:t>
            </a:r>
            <a:r>
              <a:rPr sz="1167" spc="-5" dirty="0">
                <a:latin typeface="Garamond"/>
                <a:cs typeface="Garamond"/>
              </a:rPr>
              <a:t>packages </a:t>
            </a:r>
            <a:r>
              <a:rPr sz="1167" dirty="0">
                <a:latin typeface="Garamond"/>
                <a:cs typeface="Garamond"/>
              </a:rPr>
              <a:t>sold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reduced price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two for the </a:t>
            </a:r>
            <a:r>
              <a:rPr sz="1167" spc="-5" dirty="0">
                <a:latin typeface="Garamond"/>
                <a:cs typeface="Garamond"/>
              </a:rPr>
              <a:t>price of  one), or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related products banded </a:t>
            </a:r>
            <a:r>
              <a:rPr sz="1167" dirty="0">
                <a:latin typeface="Garamond"/>
                <a:cs typeface="Garamond"/>
              </a:rPr>
              <a:t>together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toothbrush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toothpaste). Price  </a:t>
            </a:r>
            <a:r>
              <a:rPr sz="1167" spc="-5" dirty="0">
                <a:latin typeface="Garamond"/>
                <a:cs typeface="Garamond"/>
              </a:rPr>
              <a:t>packs are </a:t>
            </a:r>
            <a:r>
              <a:rPr sz="1167" dirty="0">
                <a:latin typeface="Garamond"/>
                <a:cs typeface="Garamond"/>
              </a:rPr>
              <a:t>very effective—even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so than </a:t>
            </a:r>
            <a:r>
              <a:rPr sz="1167" spc="-5" dirty="0">
                <a:latin typeface="Garamond"/>
                <a:cs typeface="Garamond"/>
              </a:rPr>
              <a:t>coupons—in </a:t>
            </a:r>
            <a:r>
              <a:rPr sz="1167" dirty="0">
                <a:latin typeface="Garamond"/>
                <a:cs typeface="Garamond"/>
              </a:rPr>
              <a:t>stimulating short-term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sales.</a:t>
            </a:r>
            <a:endParaRPr sz="1167">
              <a:latin typeface="Garamond"/>
              <a:cs typeface="Garamond"/>
            </a:endParaRPr>
          </a:p>
          <a:p>
            <a:pPr marL="234592" marR="6173" indent="-222245" algn="just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Premiums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offered </a:t>
            </a:r>
            <a:r>
              <a:rPr sz="1167" dirty="0">
                <a:latin typeface="Garamond"/>
                <a:cs typeface="Garamond"/>
              </a:rPr>
              <a:t>either free </a:t>
            </a:r>
            <a:r>
              <a:rPr sz="1167" spc="-5" dirty="0">
                <a:latin typeface="Garamond"/>
                <a:cs typeface="Garamond"/>
              </a:rPr>
              <a:t>or at low cost as an incentive to 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 ranging  </a:t>
            </a:r>
            <a:r>
              <a:rPr sz="1167" dirty="0">
                <a:latin typeface="Garamond"/>
                <a:cs typeface="Garamond"/>
              </a:rPr>
              <a:t>from  toys  </a:t>
            </a:r>
            <a:r>
              <a:rPr sz="1167" spc="-5" dirty="0">
                <a:latin typeface="Garamond"/>
                <a:cs typeface="Garamond"/>
              </a:rPr>
              <a:t>included  </a:t>
            </a:r>
            <a:r>
              <a:rPr sz="1167" dirty="0">
                <a:latin typeface="Garamond"/>
                <a:cs typeface="Garamond"/>
              </a:rPr>
              <a:t>with  kids'  </a:t>
            </a:r>
            <a:r>
              <a:rPr sz="1167" spc="-5" dirty="0">
                <a:latin typeface="Garamond"/>
                <a:cs typeface="Garamond"/>
              </a:rPr>
              <a:t>products 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phone  </a:t>
            </a:r>
            <a:r>
              <a:rPr sz="1167" dirty="0">
                <a:latin typeface="Garamond"/>
                <a:cs typeface="Garamond"/>
              </a:rPr>
              <a:t>cards,  compact  </a:t>
            </a:r>
            <a:r>
              <a:rPr sz="1167" spc="-5" dirty="0">
                <a:latin typeface="Garamond"/>
                <a:cs typeface="Garamond"/>
              </a:rPr>
              <a:t>disks,  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5117" y="380947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15117" y="382206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415117" y="383391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15117" y="384651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15117" y="385984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15117" y="387244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415117" y="388429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15117" y="389688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15117" y="3909483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15117" y="39283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415117" y="3933930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15117" y="394726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15117" y="3959860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15117" y="397171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15117" y="398430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415117" y="399764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15117" y="401579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415117" y="4021349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415117" y="40346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15117" y="404727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15117" y="406617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15117" y="4071725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15117" y="408506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15117" y="409765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15117" y="4110249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415117" y="412210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15117" y="4134696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415117" y="415358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415117" y="4159144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415117" y="417247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15117" y="418507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415117" y="419766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415117" y="420952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15117" y="4222115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415117" y="423545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15117" y="424804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415117" y="425989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415117" y="427249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15117" y="4285085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415117" y="429693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415117" y="4309533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15117" y="432286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415117" y="433546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415117" y="434731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415117" y="435990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415117" y="4372504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15117" y="439139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15117" y="4396951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415117" y="441028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15117" y="4422881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415117" y="443473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415117" y="444732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415117" y="446066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415117" y="44788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415117" y="4484370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415117" y="449770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415117" y="4510299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15117" y="452919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415117" y="4534746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415117" y="454808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415117" y="456067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415117" y="4573270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415117" y="458512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415117" y="459771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415117" y="461660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415117" y="4622165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415117" y="463549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415117" y="464809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415117" y="466068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415117" y="467254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415117" y="4685136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415117" y="469847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415117" y="4711065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415117" y="472291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415117" y="473551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415117" y="4748107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936912" y="4759960"/>
            <a:ext cx="1256947" cy="12965"/>
          </a:xfrm>
          <a:custGeom>
            <a:avLst/>
            <a:gdLst/>
            <a:ahLst/>
            <a:cxnLst/>
            <a:rect l="l" t="t" r="r" b="b"/>
            <a:pathLst>
              <a:path w="1292860" h="13335">
                <a:moveTo>
                  <a:pt x="0" y="12953"/>
                </a:moveTo>
                <a:lnTo>
                  <a:pt x="1292352" y="12953"/>
                </a:lnTo>
                <a:lnTo>
                  <a:pt x="129235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415117" y="4759960"/>
            <a:ext cx="1653293" cy="12965"/>
          </a:xfrm>
          <a:custGeom>
            <a:avLst/>
            <a:gdLst/>
            <a:ahLst/>
            <a:cxnLst/>
            <a:rect l="l" t="t" r="r" b="b"/>
            <a:pathLst>
              <a:path w="1700529" h="13335">
                <a:moveTo>
                  <a:pt x="0" y="12953"/>
                </a:moveTo>
                <a:lnTo>
                  <a:pt x="1700021" y="12953"/>
                </a:lnTo>
                <a:lnTo>
                  <a:pt x="17000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936912" y="4772554"/>
            <a:ext cx="1256947" cy="13582"/>
          </a:xfrm>
          <a:custGeom>
            <a:avLst/>
            <a:gdLst/>
            <a:ahLst/>
            <a:cxnLst/>
            <a:rect l="l" t="t" r="r" b="b"/>
            <a:pathLst>
              <a:path w="1292860" h="13970">
                <a:moveTo>
                  <a:pt x="0" y="13715"/>
                </a:moveTo>
                <a:lnTo>
                  <a:pt x="1292352" y="13715"/>
                </a:lnTo>
                <a:lnTo>
                  <a:pt x="129235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415117" y="4772554"/>
            <a:ext cx="1653293" cy="13582"/>
          </a:xfrm>
          <a:custGeom>
            <a:avLst/>
            <a:gdLst/>
            <a:ahLst/>
            <a:cxnLst/>
            <a:rect l="l" t="t" r="r" b="b"/>
            <a:pathLst>
              <a:path w="1700529" h="13970">
                <a:moveTo>
                  <a:pt x="0" y="13715"/>
                </a:moveTo>
                <a:lnTo>
                  <a:pt x="1700021" y="13715"/>
                </a:lnTo>
                <a:lnTo>
                  <a:pt x="170002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4936912" y="4785888"/>
            <a:ext cx="1256947" cy="12965"/>
          </a:xfrm>
          <a:custGeom>
            <a:avLst/>
            <a:gdLst/>
            <a:ahLst/>
            <a:cxnLst/>
            <a:rect l="l" t="t" r="r" b="b"/>
            <a:pathLst>
              <a:path w="1292860" h="13335">
                <a:moveTo>
                  <a:pt x="0" y="12953"/>
                </a:moveTo>
                <a:lnTo>
                  <a:pt x="1292352" y="12953"/>
                </a:lnTo>
                <a:lnTo>
                  <a:pt x="129235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415117" y="4785888"/>
            <a:ext cx="1653293" cy="12965"/>
          </a:xfrm>
          <a:custGeom>
            <a:avLst/>
            <a:gdLst/>
            <a:ahLst/>
            <a:cxnLst/>
            <a:rect l="l" t="t" r="r" b="b"/>
            <a:pathLst>
              <a:path w="1700529" h="13335">
                <a:moveTo>
                  <a:pt x="0" y="12953"/>
                </a:moveTo>
                <a:lnTo>
                  <a:pt x="1700021" y="12953"/>
                </a:lnTo>
                <a:lnTo>
                  <a:pt x="17000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415117" y="479848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415117" y="481033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415117" y="482293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415117" y="4835525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415117" y="485441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415117" y="485997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415117" y="487330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415117" y="488590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415117" y="489775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415117" y="4910349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415117" y="49236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415117" y="494183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415117" y="4947391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415117" y="496072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415117" y="4973320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415117" y="499221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415117" y="499776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415117" y="501110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415117" y="502369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415117" y="5036291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415117" y="504814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415117" y="506073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4079769" y="5079629"/>
            <a:ext cx="2113844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3986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415117" y="5079629"/>
            <a:ext cx="798248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674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079769" y="5091852"/>
            <a:ext cx="2113844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3986" y="0"/>
                </a:lnTo>
              </a:path>
            </a:pathLst>
          </a:custGeom>
          <a:ln w="1371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415117" y="5091852"/>
            <a:ext cx="798248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674" y="0"/>
                </a:lnTo>
              </a:path>
            </a:pathLst>
          </a:custGeom>
          <a:ln w="1371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769610" y="5098520"/>
            <a:ext cx="424127" cy="12965"/>
          </a:xfrm>
          <a:custGeom>
            <a:avLst/>
            <a:gdLst/>
            <a:ahLst/>
            <a:cxnLst/>
            <a:rect l="l" t="t" r="r" b="b"/>
            <a:pathLst>
              <a:path w="436245" h="13335">
                <a:moveTo>
                  <a:pt x="0" y="12953"/>
                </a:moveTo>
                <a:lnTo>
                  <a:pt x="435864" y="12953"/>
                </a:lnTo>
                <a:lnTo>
                  <a:pt x="4358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415117" y="5098520"/>
            <a:ext cx="2487965" cy="12965"/>
          </a:xfrm>
          <a:custGeom>
            <a:avLst/>
            <a:gdLst/>
            <a:ahLst/>
            <a:cxnLst/>
            <a:rect l="l" t="t" r="r" b="b"/>
            <a:pathLst>
              <a:path w="2559050" h="13335">
                <a:moveTo>
                  <a:pt x="0" y="12953"/>
                </a:moveTo>
                <a:lnTo>
                  <a:pt x="2558796" y="12953"/>
                </a:lnTo>
                <a:lnTo>
                  <a:pt x="255879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769610" y="5111115"/>
            <a:ext cx="424127" cy="12965"/>
          </a:xfrm>
          <a:custGeom>
            <a:avLst/>
            <a:gdLst/>
            <a:ahLst/>
            <a:cxnLst/>
            <a:rect l="l" t="t" r="r" b="b"/>
            <a:pathLst>
              <a:path w="436245" h="13335">
                <a:moveTo>
                  <a:pt x="0" y="12953"/>
                </a:moveTo>
                <a:lnTo>
                  <a:pt x="435864" y="12953"/>
                </a:lnTo>
                <a:lnTo>
                  <a:pt x="4358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415117" y="5111115"/>
            <a:ext cx="2487965" cy="12965"/>
          </a:xfrm>
          <a:custGeom>
            <a:avLst/>
            <a:gdLst/>
            <a:ahLst/>
            <a:cxnLst/>
            <a:rect l="l" t="t" r="r" b="b"/>
            <a:pathLst>
              <a:path w="2559050" h="13335">
                <a:moveTo>
                  <a:pt x="0" y="12953"/>
                </a:moveTo>
                <a:lnTo>
                  <a:pt x="2558796" y="12953"/>
                </a:lnTo>
                <a:lnTo>
                  <a:pt x="255879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415117" y="5123709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415117" y="513556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415117" y="514815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415117" y="516149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415117" y="517408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415117" y="518593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415117" y="519853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415117" y="521112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415117" y="522298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415117" y="5235575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415117" y="524890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415117" y="526150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415117" y="527335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415117" y="528595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415117" y="5298546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415117" y="531743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415117" y="532299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415117" y="533632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415117" y="534892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415117" y="536077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415117" y="5373370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415117" y="538670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415117" y="540485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415117" y="541041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415117" y="542374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415117" y="5436341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415117" y="545523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415117" y="546078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415117" y="547412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415117" y="548671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415117" y="549931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415117" y="551116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5980748" y="5530427"/>
            <a:ext cx="212990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694" y="0"/>
                </a:lnTo>
              </a:path>
            </a:pathLst>
          </a:custGeom>
          <a:ln w="1371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914564" y="5530427"/>
            <a:ext cx="1198298" cy="0"/>
          </a:xfrm>
          <a:custGeom>
            <a:avLst/>
            <a:gdLst/>
            <a:ahLst/>
            <a:cxnLst/>
            <a:rect l="l" t="t" r="r" b="b"/>
            <a:pathLst>
              <a:path w="1232535">
                <a:moveTo>
                  <a:pt x="0" y="0"/>
                </a:moveTo>
                <a:lnTo>
                  <a:pt x="1232153" y="0"/>
                </a:lnTo>
              </a:path>
            </a:pathLst>
          </a:custGeom>
          <a:ln w="1371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415117" y="5530427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371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980748" y="5542649"/>
            <a:ext cx="212990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694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914564" y="5542649"/>
            <a:ext cx="1198298" cy="0"/>
          </a:xfrm>
          <a:custGeom>
            <a:avLst/>
            <a:gdLst/>
            <a:ahLst/>
            <a:cxnLst/>
            <a:rect l="l" t="t" r="r" b="b"/>
            <a:pathLst>
              <a:path w="1232535">
                <a:moveTo>
                  <a:pt x="0" y="0"/>
                </a:moveTo>
                <a:lnTo>
                  <a:pt x="1232153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415117" y="5542649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914563" y="5554873"/>
            <a:ext cx="2279297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0" y="0"/>
                </a:moveTo>
                <a:lnTo>
                  <a:pt x="2343912" y="0"/>
                </a:lnTo>
              </a:path>
            </a:pathLst>
          </a:custGeom>
          <a:ln w="1371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415117" y="5554873"/>
            <a:ext cx="631560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371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415117" y="556154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415117" y="557413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415117" y="5586730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415117" y="55985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415117" y="561117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415117" y="562451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415117" y="5637107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415117" y="564896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415117" y="566155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415117" y="567414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415117" y="568600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415117" y="5698596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415117" y="571193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415117" y="5724525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415117" y="573637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415117" y="574897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415117" y="576156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415117" y="578045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415117" y="5786013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415117" y="579934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415117" y="581194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415117" y="582379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415117" y="5836391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415117" y="584972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415117" y="58678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415117" y="587343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415117" y="588676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415117" y="589936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415117" y="591825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415117" y="592380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415117" y="593714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415117" y="594973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415117" y="596233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023466" y="5974186"/>
            <a:ext cx="2170024" cy="12965"/>
          </a:xfrm>
          <a:custGeom>
            <a:avLst/>
            <a:gdLst/>
            <a:ahLst/>
            <a:cxnLst/>
            <a:rect l="l" t="t" r="r" b="b"/>
            <a:pathLst>
              <a:path w="2232025" h="13335">
                <a:moveTo>
                  <a:pt x="0" y="12953"/>
                </a:moveTo>
                <a:lnTo>
                  <a:pt x="2231898" y="12953"/>
                </a:lnTo>
                <a:lnTo>
                  <a:pt x="223189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415117" y="5974186"/>
            <a:ext cx="742068" cy="12965"/>
          </a:xfrm>
          <a:custGeom>
            <a:avLst/>
            <a:gdLst/>
            <a:ahLst/>
            <a:cxnLst/>
            <a:rect l="l" t="t" r="r" b="b"/>
            <a:pathLst>
              <a:path w="763269" h="13335">
                <a:moveTo>
                  <a:pt x="0" y="12953"/>
                </a:moveTo>
                <a:lnTo>
                  <a:pt x="762762" y="12953"/>
                </a:lnTo>
                <a:lnTo>
                  <a:pt x="76276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023466" y="5986779"/>
            <a:ext cx="2170024" cy="13582"/>
          </a:xfrm>
          <a:custGeom>
            <a:avLst/>
            <a:gdLst/>
            <a:ahLst/>
            <a:cxnLst/>
            <a:rect l="l" t="t" r="r" b="b"/>
            <a:pathLst>
              <a:path w="2232025" h="13970">
                <a:moveTo>
                  <a:pt x="0" y="13715"/>
                </a:moveTo>
                <a:lnTo>
                  <a:pt x="2231898" y="13715"/>
                </a:lnTo>
                <a:lnTo>
                  <a:pt x="223189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415117" y="5986779"/>
            <a:ext cx="742068" cy="13582"/>
          </a:xfrm>
          <a:custGeom>
            <a:avLst/>
            <a:gdLst/>
            <a:ahLst/>
            <a:cxnLst/>
            <a:rect l="l" t="t" r="r" b="b"/>
            <a:pathLst>
              <a:path w="763269" h="13970">
                <a:moveTo>
                  <a:pt x="0" y="13715"/>
                </a:moveTo>
                <a:lnTo>
                  <a:pt x="762762" y="13715"/>
                </a:lnTo>
                <a:lnTo>
                  <a:pt x="76276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4023466" y="6005670"/>
            <a:ext cx="2170024" cy="0"/>
          </a:xfrm>
          <a:custGeom>
            <a:avLst/>
            <a:gdLst/>
            <a:ahLst/>
            <a:cxnLst/>
            <a:rect l="l" t="t" r="r" b="b"/>
            <a:pathLst>
              <a:path w="2232025">
                <a:moveTo>
                  <a:pt x="0" y="0"/>
                </a:moveTo>
                <a:lnTo>
                  <a:pt x="2231898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415117" y="6005670"/>
            <a:ext cx="742068" cy="0"/>
          </a:xfrm>
          <a:custGeom>
            <a:avLst/>
            <a:gdLst/>
            <a:ahLst/>
            <a:cxnLst/>
            <a:rect l="l" t="t" r="r" b="b"/>
            <a:pathLst>
              <a:path w="763269">
                <a:moveTo>
                  <a:pt x="0" y="0"/>
                </a:moveTo>
                <a:lnTo>
                  <a:pt x="762762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5842953" y="6011227"/>
            <a:ext cx="350661" cy="13582"/>
          </a:xfrm>
          <a:custGeom>
            <a:avLst/>
            <a:gdLst/>
            <a:ahLst/>
            <a:cxnLst/>
            <a:rect l="l" t="t" r="r" b="b"/>
            <a:pathLst>
              <a:path w="360679" h="13970">
                <a:moveTo>
                  <a:pt x="0" y="13715"/>
                </a:moveTo>
                <a:lnTo>
                  <a:pt x="360425" y="13715"/>
                </a:lnTo>
                <a:lnTo>
                  <a:pt x="360425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415117" y="6011227"/>
            <a:ext cx="2561431" cy="13582"/>
          </a:xfrm>
          <a:custGeom>
            <a:avLst/>
            <a:gdLst/>
            <a:ahLst/>
            <a:cxnLst/>
            <a:rect l="l" t="t" r="r" b="b"/>
            <a:pathLst>
              <a:path w="2634615" h="13970">
                <a:moveTo>
                  <a:pt x="0" y="13715"/>
                </a:moveTo>
                <a:lnTo>
                  <a:pt x="2634234" y="13715"/>
                </a:lnTo>
                <a:lnTo>
                  <a:pt x="263423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5842953" y="6024562"/>
            <a:ext cx="350661" cy="12965"/>
          </a:xfrm>
          <a:custGeom>
            <a:avLst/>
            <a:gdLst/>
            <a:ahLst/>
            <a:cxnLst/>
            <a:rect l="l" t="t" r="r" b="b"/>
            <a:pathLst>
              <a:path w="360679" h="13335">
                <a:moveTo>
                  <a:pt x="0" y="12953"/>
                </a:moveTo>
                <a:lnTo>
                  <a:pt x="360425" y="12953"/>
                </a:lnTo>
                <a:lnTo>
                  <a:pt x="36042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415117" y="6024562"/>
            <a:ext cx="2561431" cy="12965"/>
          </a:xfrm>
          <a:custGeom>
            <a:avLst/>
            <a:gdLst/>
            <a:ahLst/>
            <a:cxnLst/>
            <a:rect l="l" t="t" r="r" b="b"/>
            <a:pathLst>
              <a:path w="2634615" h="13335">
                <a:moveTo>
                  <a:pt x="0" y="12953"/>
                </a:moveTo>
                <a:lnTo>
                  <a:pt x="2634234" y="12953"/>
                </a:lnTo>
                <a:lnTo>
                  <a:pt x="26342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5842953" y="6037157"/>
            <a:ext cx="350661" cy="12965"/>
          </a:xfrm>
          <a:custGeom>
            <a:avLst/>
            <a:gdLst/>
            <a:ahLst/>
            <a:cxnLst/>
            <a:rect l="l" t="t" r="r" b="b"/>
            <a:pathLst>
              <a:path w="360679" h="13335">
                <a:moveTo>
                  <a:pt x="0" y="12953"/>
                </a:moveTo>
                <a:lnTo>
                  <a:pt x="360425" y="12953"/>
                </a:lnTo>
                <a:lnTo>
                  <a:pt x="36042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415117" y="6037157"/>
            <a:ext cx="2561431" cy="12965"/>
          </a:xfrm>
          <a:custGeom>
            <a:avLst/>
            <a:gdLst/>
            <a:ahLst/>
            <a:cxnLst/>
            <a:rect l="l" t="t" r="r" b="b"/>
            <a:pathLst>
              <a:path w="2634615" h="13335">
                <a:moveTo>
                  <a:pt x="0" y="12953"/>
                </a:moveTo>
                <a:lnTo>
                  <a:pt x="2634234" y="12953"/>
                </a:lnTo>
                <a:lnTo>
                  <a:pt x="26342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415117" y="6049751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415117" y="606160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2415117" y="607419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415117" y="608753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415117" y="610012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415117" y="611198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2415117" y="612457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415117" y="613716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2415117" y="614902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415117" y="616161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2415117" y="617495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415117" y="618754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2415117" y="619939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415117" y="621199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2415117" y="6224587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415117" y="624347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2415117" y="6249034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415117" y="626237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2415117" y="627496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415117" y="628681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415117" y="6299412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415117" y="631274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415117" y="633089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415117" y="6336453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2415117" y="634978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991735" y="6362382"/>
            <a:ext cx="1202002" cy="13582"/>
          </a:xfrm>
          <a:custGeom>
            <a:avLst/>
            <a:gdLst/>
            <a:ahLst/>
            <a:cxnLst/>
            <a:rect l="l" t="t" r="r" b="b"/>
            <a:pathLst>
              <a:path w="1236345" h="13970">
                <a:moveTo>
                  <a:pt x="0" y="13715"/>
                </a:moveTo>
                <a:lnTo>
                  <a:pt x="1235964" y="13715"/>
                </a:lnTo>
                <a:lnTo>
                  <a:pt x="12359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2415117" y="6362382"/>
            <a:ext cx="1637242" cy="13582"/>
          </a:xfrm>
          <a:custGeom>
            <a:avLst/>
            <a:gdLst/>
            <a:ahLst/>
            <a:cxnLst/>
            <a:rect l="l" t="t" r="r" b="b"/>
            <a:pathLst>
              <a:path w="1684020" h="13970">
                <a:moveTo>
                  <a:pt x="0" y="13715"/>
                </a:moveTo>
                <a:lnTo>
                  <a:pt x="1684020" y="13715"/>
                </a:lnTo>
                <a:lnTo>
                  <a:pt x="168402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991735" y="6375716"/>
            <a:ext cx="1202002" cy="11113"/>
          </a:xfrm>
          <a:custGeom>
            <a:avLst/>
            <a:gdLst/>
            <a:ahLst/>
            <a:cxnLst/>
            <a:rect l="l" t="t" r="r" b="b"/>
            <a:pathLst>
              <a:path w="1236345" h="11429">
                <a:moveTo>
                  <a:pt x="0" y="11430"/>
                </a:moveTo>
                <a:lnTo>
                  <a:pt x="1235964" y="11430"/>
                </a:lnTo>
                <a:lnTo>
                  <a:pt x="123596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415117" y="6375716"/>
            <a:ext cx="1637242" cy="11113"/>
          </a:xfrm>
          <a:custGeom>
            <a:avLst/>
            <a:gdLst/>
            <a:ahLst/>
            <a:cxnLst/>
            <a:rect l="l" t="t" r="r" b="b"/>
            <a:pathLst>
              <a:path w="1684020" h="11429">
                <a:moveTo>
                  <a:pt x="0" y="11430"/>
                </a:moveTo>
                <a:lnTo>
                  <a:pt x="1684020" y="11430"/>
                </a:lnTo>
                <a:lnTo>
                  <a:pt x="168402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991735" y="6386829"/>
            <a:ext cx="1202002" cy="13582"/>
          </a:xfrm>
          <a:custGeom>
            <a:avLst/>
            <a:gdLst/>
            <a:ahLst/>
            <a:cxnLst/>
            <a:rect l="l" t="t" r="r" b="b"/>
            <a:pathLst>
              <a:path w="1236345" h="13970">
                <a:moveTo>
                  <a:pt x="0" y="13715"/>
                </a:moveTo>
                <a:lnTo>
                  <a:pt x="1235964" y="13715"/>
                </a:lnTo>
                <a:lnTo>
                  <a:pt x="12359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415117" y="6386829"/>
            <a:ext cx="1637242" cy="13582"/>
          </a:xfrm>
          <a:custGeom>
            <a:avLst/>
            <a:gdLst/>
            <a:ahLst/>
            <a:cxnLst/>
            <a:rect l="l" t="t" r="r" b="b"/>
            <a:pathLst>
              <a:path w="1684020" h="13970">
                <a:moveTo>
                  <a:pt x="0" y="13715"/>
                </a:moveTo>
                <a:lnTo>
                  <a:pt x="1684020" y="13715"/>
                </a:lnTo>
                <a:lnTo>
                  <a:pt x="168402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2415117" y="640016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2415117" y="641275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415117" y="642535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415117" y="643720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415117" y="6449800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415117" y="646869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415117" y="647424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415117" y="64875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415117" y="650017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415117" y="651277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415117" y="652462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415117" y="6537219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415117" y="655055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415117" y="656314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415117" y="657500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019265" y="4467673"/>
            <a:ext cx="2988522" cy="1942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 txBox="1"/>
          <p:nvPr/>
        </p:nvSpPr>
        <p:spPr>
          <a:xfrm>
            <a:off x="2959136" y="3920102"/>
            <a:ext cx="3054085" cy="76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algn="ctr">
              <a:lnSpc>
                <a:spcPts val="1711"/>
              </a:lnSpc>
            </a:pPr>
            <a:r>
              <a:rPr sz="1750" b="1" spc="39" dirty="0">
                <a:solidFill>
                  <a:srgbClr val="FDFD5D"/>
                </a:solidFill>
                <a:latin typeface="Arial"/>
                <a:cs typeface="Arial"/>
              </a:rPr>
              <a:t>Consumer </a:t>
            </a:r>
            <a:r>
              <a:rPr sz="1750" b="1" spc="29" dirty="0">
                <a:solidFill>
                  <a:srgbClr val="FDFD5D"/>
                </a:solidFill>
                <a:latin typeface="Arial"/>
                <a:cs typeface="Arial"/>
              </a:rPr>
              <a:t>Sales</a:t>
            </a:r>
            <a:r>
              <a:rPr sz="1750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750" b="1" spc="34" dirty="0">
                <a:solidFill>
                  <a:srgbClr val="FDFD5D"/>
                </a:solidFill>
                <a:latin typeface="Arial"/>
                <a:cs typeface="Arial"/>
              </a:rPr>
              <a:t>Promotion  </a:t>
            </a:r>
            <a:r>
              <a:rPr sz="1750" b="1" spc="39" dirty="0">
                <a:solidFill>
                  <a:srgbClr val="FDFD5D"/>
                </a:solidFill>
                <a:latin typeface="Arial"/>
                <a:cs typeface="Arial"/>
              </a:rPr>
              <a:t>Techniques</a:t>
            </a:r>
            <a:endParaRPr sz="175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R="14816" algn="ctr"/>
            <a:r>
              <a:rPr sz="778" b="1" spc="15" dirty="0">
                <a:latin typeface="Arial"/>
                <a:cs typeface="Arial"/>
              </a:rPr>
              <a:t>Price</a:t>
            </a:r>
            <a:r>
              <a:rPr sz="778" b="1" spc="-53" dirty="0">
                <a:latin typeface="Arial"/>
                <a:cs typeface="Arial"/>
              </a:rPr>
              <a:t> </a:t>
            </a:r>
            <a:r>
              <a:rPr sz="778" b="1" spc="19" dirty="0">
                <a:latin typeface="Arial"/>
                <a:cs typeface="Arial"/>
              </a:rPr>
              <a:t>Deals</a:t>
            </a:r>
            <a:endParaRPr sz="778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3318439" y="4797466"/>
            <a:ext cx="600075" cy="249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6" marR="4939" indent="-14816">
              <a:lnSpc>
                <a:spcPct val="104400"/>
              </a:lnSpc>
            </a:pPr>
            <a:r>
              <a:rPr sz="778" b="1" spc="10" dirty="0">
                <a:latin typeface="Arial"/>
                <a:cs typeface="Arial"/>
              </a:rPr>
              <a:t>A</a:t>
            </a:r>
            <a:r>
              <a:rPr sz="778" b="1" spc="49" dirty="0">
                <a:latin typeface="Arial"/>
                <a:cs typeface="Arial"/>
              </a:rPr>
              <a:t>d</a:t>
            </a:r>
            <a:r>
              <a:rPr sz="778" b="1" spc="15" dirty="0">
                <a:latin typeface="Arial"/>
                <a:cs typeface="Arial"/>
              </a:rPr>
              <a:t>ver</a:t>
            </a:r>
            <a:r>
              <a:rPr sz="778" b="1" spc="19" dirty="0">
                <a:latin typeface="Arial"/>
                <a:cs typeface="Arial"/>
              </a:rPr>
              <a:t>t</a:t>
            </a:r>
            <a:r>
              <a:rPr sz="778" b="1" spc="10" dirty="0">
                <a:latin typeface="Arial"/>
                <a:cs typeface="Arial"/>
              </a:rPr>
              <a:t>isi</a:t>
            </a:r>
            <a:r>
              <a:rPr sz="778" b="1" spc="24" dirty="0">
                <a:latin typeface="Arial"/>
                <a:cs typeface="Arial"/>
              </a:rPr>
              <a:t>n</a:t>
            </a:r>
            <a:r>
              <a:rPr sz="778" b="1" spc="10" dirty="0">
                <a:latin typeface="Arial"/>
                <a:cs typeface="Arial"/>
              </a:rPr>
              <a:t>g  </a:t>
            </a:r>
            <a:r>
              <a:rPr sz="778" b="1" spc="15" dirty="0">
                <a:latin typeface="Arial"/>
                <a:cs typeface="Arial"/>
              </a:rPr>
              <a:t>Specialties</a:t>
            </a:r>
            <a:endParaRPr sz="778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5069769" y="4887877"/>
            <a:ext cx="48154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4" dirty="0">
                <a:latin typeface="Arial"/>
                <a:cs typeface="Arial"/>
              </a:rPr>
              <a:t>Coupons</a:t>
            </a:r>
            <a:endParaRPr sz="778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3204350" y="5322006"/>
            <a:ext cx="49450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19" dirty="0">
                <a:latin typeface="Arial"/>
                <a:cs typeface="Arial"/>
              </a:rPr>
              <a:t>Sampling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303132" y="5316078"/>
            <a:ext cx="432769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19" dirty="0">
                <a:latin typeface="Arial"/>
                <a:cs typeface="Arial"/>
              </a:rPr>
              <a:t>Rebates</a:t>
            </a:r>
            <a:endParaRPr sz="778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2415117" y="6091050"/>
            <a:ext cx="3778250" cy="249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0796" marR="1247658" indent="-112975">
              <a:lnSpc>
                <a:spcPct val="103699"/>
              </a:lnSpc>
            </a:pPr>
            <a:r>
              <a:rPr sz="778" b="1" spc="19" dirty="0">
                <a:latin typeface="Arial"/>
                <a:cs typeface="Arial"/>
              </a:rPr>
              <a:t>Contests,</a:t>
            </a:r>
            <a:r>
              <a:rPr sz="778" b="1" spc="-53" dirty="0">
                <a:latin typeface="Arial"/>
                <a:cs typeface="Arial"/>
              </a:rPr>
              <a:t> </a:t>
            </a:r>
            <a:r>
              <a:rPr sz="778" b="1" spc="24" dirty="0">
                <a:latin typeface="Arial"/>
                <a:cs typeface="Arial"/>
              </a:rPr>
              <a:t>Games,  Sweepstakes</a:t>
            </a:r>
            <a:endParaRPr sz="778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3297696" y="5770950"/>
            <a:ext cx="53031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4" dirty="0">
                <a:latin typeface="Arial"/>
                <a:cs typeface="Arial"/>
              </a:rPr>
              <a:t>P</a:t>
            </a:r>
            <a:r>
              <a:rPr sz="778" b="1" spc="5" dirty="0">
                <a:latin typeface="Arial"/>
                <a:cs typeface="Arial"/>
              </a:rPr>
              <a:t>r</a:t>
            </a:r>
            <a:r>
              <a:rPr sz="778" b="1" spc="19" dirty="0">
                <a:latin typeface="Arial"/>
                <a:cs typeface="Arial"/>
              </a:rPr>
              <a:t>e</a:t>
            </a:r>
            <a:r>
              <a:rPr sz="778" b="1" spc="39" dirty="0">
                <a:latin typeface="Arial"/>
                <a:cs typeface="Arial"/>
              </a:rPr>
              <a:t>m</a:t>
            </a:r>
            <a:r>
              <a:rPr sz="778" b="1" spc="5" dirty="0">
                <a:latin typeface="Arial"/>
                <a:cs typeface="Arial"/>
              </a:rPr>
              <a:t>i</a:t>
            </a:r>
            <a:r>
              <a:rPr sz="778" b="1" spc="24" dirty="0">
                <a:latin typeface="Arial"/>
                <a:cs typeface="Arial"/>
              </a:rPr>
              <a:t>u</a:t>
            </a:r>
            <a:r>
              <a:rPr sz="778" b="1" spc="44" dirty="0">
                <a:latin typeface="Arial"/>
                <a:cs typeface="Arial"/>
              </a:rPr>
              <a:t>m</a:t>
            </a:r>
            <a:r>
              <a:rPr sz="778" b="1" spc="15" dirty="0">
                <a:latin typeface="Arial"/>
                <a:cs typeface="Arial"/>
              </a:rPr>
              <a:t>s</a:t>
            </a:r>
            <a:endParaRPr sz="778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079401" y="5741377"/>
            <a:ext cx="608101" cy="249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5938">
              <a:lnSpc>
                <a:spcPct val="103699"/>
              </a:lnSpc>
            </a:pPr>
            <a:r>
              <a:rPr sz="778" b="1" spc="19" dirty="0">
                <a:latin typeface="Arial"/>
                <a:cs typeface="Arial"/>
              </a:rPr>
              <a:t>Cross-  P</a:t>
            </a:r>
            <a:r>
              <a:rPr sz="778" b="1" spc="15" dirty="0">
                <a:latin typeface="Arial"/>
                <a:cs typeface="Arial"/>
              </a:rPr>
              <a:t>r</a:t>
            </a:r>
            <a:r>
              <a:rPr sz="778" b="1" spc="24" dirty="0">
                <a:latin typeface="Arial"/>
                <a:cs typeface="Arial"/>
              </a:rPr>
              <a:t>omo</a:t>
            </a:r>
            <a:r>
              <a:rPr sz="778" b="1" spc="10" dirty="0">
                <a:latin typeface="Arial"/>
                <a:cs typeface="Arial"/>
              </a:rPr>
              <a:t>t</a:t>
            </a:r>
            <a:r>
              <a:rPr sz="778" b="1" spc="5" dirty="0">
                <a:latin typeface="Arial"/>
                <a:cs typeface="Arial"/>
              </a:rPr>
              <a:t>i</a:t>
            </a:r>
            <a:r>
              <a:rPr sz="778" b="1" spc="24" dirty="0">
                <a:latin typeface="Arial"/>
                <a:cs typeface="Arial"/>
              </a:rPr>
              <a:t>ons</a:t>
            </a:r>
            <a:endParaRPr sz="778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4149762" y="5562281"/>
            <a:ext cx="272319" cy="8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147934" y="5562286"/>
            <a:ext cx="276578" cy="86431"/>
          </a:xfrm>
          <a:custGeom>
            <a:avLst/>
            <a:gdLst/>
            <a:ahLst/>
            <a:cxnLst/>
            <a:rect l="l" t="t" r="r" b="b"/>
            <a:pathLst>
              <a:path w="284479" h="88900">
                <a:moveTo>
                  <a:pt x="284223" y="44196"/>
                </a:moveTo>
                <a:lnTo>
                  <a:pt x="272997" y="27003"/>
                </a:lnTo>
                <a:lnTo>
                  <a:pt x="242411" y="12953"/>
                </a:lnTo>
                <a:lnTo>
                  <a:pt x="197109" y="3476"/>
                </a:lnTo>
                <a:lnTo>
                  <a:pt x="141733" y="0"/>
                </a:lnTo>
                <a:lnTo>
                  <a:pt x="86475" y="3476"/>
                </a:lnTo>
                <a:lnTo>
                  <a:pt x="41433" y="12953"/>
                </a:lnTo>
                <a:lnTo>
                  <a:pt x="11108" y="27003"/>
                </a:lnTo>
                <a:lnTo>
                  <a:pt x="0" y="44196"/>
                </a:lnTo>
                <a:lnTo>
                  <a:pt x="11108" y="61390"/>
                </a:lnTo>
                <a:lnTo>
                  <a:pt x="41433" y="75439"/>
                </a:lnTo>
                <a:lnTo>
                  <a:pt x="86475" y="84917"/>
                </a:lnTo>
                <a:lnTo>
                  <a:pt x="141733" y="88393"/>
                </a:lnTo>
                <a:lnTo>
                  <a:pt x="197109" y="84917"/>
                </a:lnTo>
                <a:lnTo>
                  <a:pt x="242411" y="75439"/>
                </a:lnTo>
                <a:lnTo>
                  <a:pt x="272997" y="61390"/>
                </a:lnTo>
                <a:lnTo>
                  <a:pt x="284223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145703" y="5610436"/>
            <a:ext cx="281517" cy="66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4145714" y="5610438"/>
            <a:ext cx="281517" cy="66675"/>
          </a:xfrm>
          <a:custGeom>
            <a:avLst/>
            <a:gdLst/>
            <a:ahLst/>
            <a:cxnLst/>
            <a:rect l="l" t="t" r="r" b="b"/>
            <a:pathLst>
              <a:path w="289560" h="68579">
                <a:moveTo>
                  <a:pt x="0" y="0"/>
                </a:moveTo>
                <a:lnTo>
                  <a:pt x="0" y="23619"/>
                </a:lnTo>
                <a:lnTo>
                  <a:pt x="5337" y="34291"/>
                </a:lnTo>
                <a:lnTo>
                  <a:pt x="45717" y="54102"/>
                </a:lnTo>
                <a:lnTo>
                  <a:pt x="97494" y="65683"/>
                </a:lnTo>
                <a:lnTo>
                  <a:pt x="150869" y="68582"/>
                </a:lnTo>
                <a:lnTo>
                  <a:pt x="169923" y="68582"/>
                </a:lnTo>
                <a:lnTo>
                  <a:pt x="187450" y="65528"/>
                </a:lnTo>
                <a:lnTo>
                  <a:pt x="204978" y="63240"/>
                </a:lnTo>
                <a:lnTo>
                  <a:pt x="220978" y="63240"/>
                </a:lnTo>
                <a:lnTo>
                  <a:pt x="236222" y="56389"/>
                </a:lnTo>
                <a:lnTo>
                  <a:pt x="250695" y="54102"/>
                </a:lnTo>
                <a:lnTo>
                  <a:pt x="264412" y="48772"/>
                </a:lnTo>
                <a:lnTo>
                  <a:pt x="272034" y="43429"/>
                </a:lnTo>
                <a:lnTo>
                  <a:pt x="284223" y="32770"/>
                </a:lnTo>
                <a:lnTo>
                  <a:pt x="289561" y="23619"/>
                </a:lnTo>
                <a:lnTo>
                  <a:pt x="289561" y="0"/>
                </a:lnTo>
                <a:lnTo>
                  <a:pt x="268362" y="21581"/>
                </a:lnTo>
                <a:lnTo>
                  <a:pt x="232563" y="34762"/>
                </a:lnTo>
                <a:lnTo>
                  <a:pt x="193259" y="41420"/>
                </a:lnTo>
                <a:lnTo>
                  <a:pt x="161544" y="43429"/>
                </a:lnTo>
                <a:lnTo>
                  <a:pt x="138082" y="43228"/>
                </a:lnTo>
                <a:lnTo>
                  <a:pt x="114462" y="42471"/>
                </a:lnTo>
                <a:lnTo>
                  <a:pt x="91142" y="39908"/>
                </a:lnTo>
                <a:lnTo>
                  <a:pt x="68582" y="34291"/>
                </a:lnTo>
                <a:lnTo>
                  <a:pt x="51055" y="32770"/>
                </a:lnTo>
                <a:lnTo>
                  <a:pt x="38865" y="28961"/>
                </a:lnTo>
                <a:lnTo>
                  <a:pt x="25149" y="23619"/>
                </a:lnTo>
                <a:lnTo>
                  <a:pt x="16000" y="18289"/>
                </a:lnTo>
                <a:lnTo>
                  <a:pt x="5337" y="9905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149488" y="5546716"/>
            <a:ext cx="60667" cy="68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4210156" y="5539317"/>
            <a:ext cx="211748" cy="83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147934" y="5539324"/>
            <a:ext cx="276578" cy="84578"/>
          </a:xfrm>
          <a:custGeom>
            <a:avLst/>
            <a:gdLst/>
            <a:ahLst/>
            <a:cxnLst/>
            <a:rect l="l" t="t" r="r" b="b"/>
            <a:pathLst>
              <a:path w="284479" h="86995">
                <a:moveTo>
                  <a:pt x="284223" y="43429"/>
                </a:moveTo>
                <a:lnTo>
                  <a:pt x="272997" y="26356"/>
                </a:lnTo>
                <a:lnTo>
                  <a:pt x="242411" y="12570"/>
                </a:lnTo>
                <a:lnTo>
                  <a:pt x="197109" y="3356"/>
                </a:lnTo>
                <a:lnTo>
                  <a:pt x="141733" y="0"/>
                </a:lnTo>
                <a:lnTo>
                  <a:pt x="86475" y="3356"/>
                </a:lnTo>
                <a:lnTo>
                  <a:pt x="41433" y="12570"/>
                </a:lnTo>
                <a:lnTo>
                  <a:pt x="11108" y="26356"/>
                </a:lnTo>
                <a:lnTo>
                  <a:pt x="0" y="43429"/>
                </a:lnTo>
                <a:lnTo>
                  <a:pt x="11108" y="60180"/>
                </a:lnTo>
                <a:lnTo>
                  <a:pt x="41433" y="74002"/>
                </a:lnTo>
                <a:lnTo>
                  <a:pt x="86475" y="83395"/>
                </a:lnTo>
                <a:lnTo>
                  <a:pt x="141733" y="86859"/>
                </a:lnTo>
                <a:lnTo>
                  <a:pt x="197109" y="83395"/>
                </a:lnTo>
                <a:lnTo>
                  <a:pt x="242411" y="74002"/>
                </a:lnTo>
                <a:lnTo>
                  <a:pt x="272997" y="60180"/>
                </a:lnTo>
                <a:lnTo>
                  <a:pt x="284223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145703" y="5585990"/>
            <a:ext cx="281517" cy="66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145714" y="5585996"/>
            <a:ext cx="281517" cy="66675"/>
          </a:xfrm>
          <a:custGeom>
            <a:avLst/>
            <a:gdLst/>
            <a:ahLst/>
            <a:cxnLst/>
            <a:rect l="l" t="t" r="r" b="b"/>
            <a:pathLst>
              <a:path w="289560" h="68579">
                <a:moveTo>
                  <a:pt x="0" y="0"/>
                </a:moveTo>
                <a:lnTo>
                  <a:pt x="0" y="23619"/>
                </a:lnTo>
                <a:lnTo>
                  <a:pt x="5337" y="34278"/>
                </a:lnTo>
                <a:lnTo>
                  <a:pt x="45717" y="54102"/>
                </a:lnTo>
                <a:lnTo>
                  <a:pt x="97768" y="64946"/>
                </a:lnTo>
                <a:lnTo>
                  <a:pt x="150869" y="68570"/>
                </a:lnTo>
                <a:lnTo>
                  <a:pt x="169923" y="68570"/>
                </a:lnTo>
                <a:lnTo>
                  <a:pt x="187450" y="64761"/>
                </a:lnTo>
                <a:lnTo>
                  <a:pt x="204978" y="63240"/>
                </a:lnTo>
                <a:lnTo>
                  <a:pt x="220978" y="63240"/>
                </a:lnTo>
                <a:lnTo>
                  <a:pt x="236222" y="56377"/>
                </a:lnTo>
                <a:lnTo>
                  <a:pt x="250695" y="54102"/>
                </a:lnTo>
                <a:lnTo>
                  <a:pt x="264412" y="48759"/>
                </a:lnTo>
                <a:lnTo>
                  <a:pt x="272034" y="43429"/>
                </a:lnTo>
                <a:lnTo>
                  <a:pt x="284223" y="31236"/>
                </a:lnTo>
                <a:lnTo>
                  <a:pt x="289561" y="23619"/>
                </a:lnTo>
                <a:lnTo>
                  <a:pt x="289561" y="0"/>
                </a:lnTo>
                <a:lnTo>
                  <a:pt x="287277" y="3808"/>
                </a:lnTo>
                <a:lnTo>
                  <a:pt x="281939" y="12947"/>
                </a:lnTo>
                <a:lnTo>
                  <a:pt x="272034" y="18277"/>
                </a:lnTo>
                <a:lnTo>
                  <a:pt x="224727" y="35328"/>
                </a:lnTo>
                <a:lnTo>
                  <a:pt x="179766" y="42894"/>
                </a:lnTo>
                <a:lnTo>
                  <a:pt x="161544" y="43429"/>
                </a:lnTo>
                <a:lnTo>
                  <a:pt x="138082" y="43228"/>
                </a:lnTo>
                <a:lnTo>
                  <a:pt x="114462" y="42469"/>
                </a:lnTo>
                <a:lnTo>
                  <a:pt x="91142" y="39903"/>
                </a:lnTo>
                <a:lnTo>
                  <a:pt x="68582" y="34278"/>
                </a:lnTo>
                <a:lnTo>
                  <a:pt x="49474" y="31169"/>
                </a:lnTo>
                <a:lnTo>
                  <a:pt x="29080" y="25280"/>
                </a:lnTo>
                <a:lnTo>
                  <a:pt x="11291" y="15320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4169340" y="5511165"/>
            <a:ext cx="270638" cy="84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167932" y="5511167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61" y="3356"/>
                </a:lnTo>
                <a:lnTo>
                  <a:pt x="41343" y="12570"/>
                </a:lnTo>
                <a:lnTo>
                  <a:pt x="11098" y="26356"/>
                </a:lnTo>
                <a:lnTo>
                  <a:pt x="0" y="43429"/>
                </a:lnTo>
                <a:lnTo>
                  <a:pt x="11098" y="60623"/>
                </a:lnTo>
                <a:lnTo>
                  <a:pt x="41343" y="74673"/>
                </a:lnTo>
                <a:lnTo>
                  <a:pt x="86161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164965" y="5557097"/>
            <a:ext cx="282258" cy="68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164976" y="5557093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0" y="0"/>
                </a:moveTo>
                <a:lnTo>
                  <a:pt x="0" y="25152"/>
                </a:lnTo>
                <a:lnTo>
                  <a:pt x="5337" y="35812"/>
                </a:lnTo>
                <a:lnTo>
                  <a:pt x="13716" y="41154"/>
                </a:lnTo>
                <a:lnTo>
                  <a:pt x="27433" y="50293"/>
                </a:lnTo>
                <a:lnTo>
                  <a:pt x="68463" y="60708"/>
                </a:lnTo>
                <a:lnTo>
                  <a:pt x="126580" y="69054"/>
                </a:lnTo>
                <a:lnTo>
                  <a:pt x="150112" y="70103"/>
                </a:lnTo>
                <a:lnTo>
                  <a:pt x="169351" y="69635"/>
                </a:lnTo>
                <a:lnTo>
                  <a:pt x="192166" y="66149"/>
                </a:lnTo>
                <a:lnTo>
                  <a:pt x="215481" y="61783"/>
                </a:lnTo>
                <a:lnTo>
                  <a:pt x="236222" y="58677"/>
                </a:lnTo>
                <a:lnTo>
                  <a:pt x="272791" y="44963"/>
                </a:lnTo>
                <a:lnTo>
                  <a:pt x="290318" y="25152"/>
                </a:lnTo>
                <a:lnTo>
                  <a:pt x="290318" y="0"/>
                </a:lnTo>
                <a:lnTo>
                  <a:pt x="282144" y="11435"/>
                </a:lnTo>
                <a:lnTo>
                  <a:pt x="271390" y="21044"/>
                </a:lnTo>
                <a:lnTo>
                  <a:pt x="258671" y="27750"/>
                </a:lnTo>
                <a:lnTo>
                  <a:pt x="244600" y="30482"/>
                </a:lnTo>
                <a:lnTo>
                  <a:pt x="221121" y="39031"/>
                </a:lnTo>
                <a:lnTo>
                  <a:pt x="200285" y="40768"/>
                </a:lnTo>
                <a:lnTo>
                  <a:pt x="181032" y="40982"/>
                </a:lnTo>
                <a:lnTo>
                  <a:pt x="162301" y="44963"/>
                </a:lnTo>
                <a:lnTo>
                  <a:pt x="114797" y="43249"/>
                </a:lnTo>
                <a:lnTo>
                  <a:pt x="67812" y="35812"/>
                </a:lnTo>
                <a:lnTo>
                  <a:pt x="28666" y="25792"/>
                </a:lnTo>
                <a:lnTo>
                  <a:pt x="11344" y="1571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149693" y="5488198"/>
            <a:ext cx="272254" cy="837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147934" y="5488203"/>
            <a:ext cx="276578" cy="83961"/>
          </a:xfrm>
          <a:custGeom>
            <a:avLst/>
            <a:gdLst/>
            <a:ahLst/>
            <a:cxnLst/>
            <a:rect l="l" t="t" r="r" b="b"/>
            <a:pathLst>
              <a:path w="284479" h="86360">
                <a:moveTo>
                  <a:pt x="284223" y="42663"/>
                </a:moveTo>
                <a:lnTo>
                  <a:pt x="272997" y="26032"/>
                </a:lnTo>
                <a:lnTo>
                  <a:pt x="242411" y="12474"/>
                </a:lnTo>
                <a:lnTo>
                  <a:pt x="197109" y="3344"/>
                </a:lnTo>
                <a:lnTo>
                  <a:pt x="141733" y="0"/>
                </a:lnTo>
                <a:lnTo>
                  <a:pt x="86475" y="3344"/>
                </a:lnTo>
                <a:lnTo>
                  <a:pt x="41433" y="12474"/>
                </a:lnTo>
                <a:lnTo>
                  <a:pt x="11108" y="26032"/>
                </a:lnTo>
                <a:lnTo>
                  <a:pt x="0" y="42663"/>
                </a:lnTo>
                <a:lnTo>
                  <a:pt x="11108" y="59420"/>
                </a:lnTo>
                <a:lnTo>
                  <a:pt x="41433" y="73246"/>
                </a:lnTo>
                <a:lnTo>
                  <a:pt x="86475" y="82641"/>
                </a:lnTo>
                <a:lnTo>
                  <a:pt x="141733" y="86105"/>
                </a:lnTo>
                <a:lnTo>
                  <a:pt x="197109" y="82641"/>
                </a:lnTo>
                <a:lnTo>
                  <a:pt x="242411" y="73246"/>
                </a:lnTo>
                <a:lnTo>
                  <a:pt x="272997" y="59420"/>
                </a:lnTo>
                <a:lnTo>
                  <a:pt x="284223" y="42663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145703" y="5532649"/>
            <a:ext cx="281517" cy="68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145714" y="5532652"/>
            <a:ext cx="281517" cy="68527"/>
          </a:xfrm>
          <a:custGeom>
            <a:avLst/>
            <a:gdLst/>
            <a:ahLst/>
            <a:cxnLst/>
            <a:rect l="l" t="t" r="r" b="b"/>
            <a:pathLst>
              <a:path w="289560" h="70485">
                <a:moveTo>
                  <a:pt x="0" y="0"/>
                </a:moveTo>
                <a:lnTo>
                  <a:pt x="0" y="25140"/>
                </a:lnTo>
                <a:lnTo>
                  <a:pt x="5337" y="35812"/>
                </a:lnTo>
                <a:lnTo>
                  <a:pt x="45717" y="55623"/>
                </a:lnTo>
                <a:lnTo>
                  <a:pt x="98134" y="65918"/>
                </a:lnTo>
                <a:lnTo>
                  <a:pt x="150869" y="70103"/>
                </a:lnTo>
                <a:lnTo>
                  <a:pt x="170188" y="69564"/>
                </a:lnTo>
                <a:lnTo>
                  <a:pt x="193131" y="66243"/>
                </a:lnTo>
                <a:lnTo>
                  <a:pt x="216281" y="61995"/>
                </a:lnTo>
                <a:lnTo>
                  <a:pt x="236222" y="58677"/>
                </a:lnTo>
                <a:lnTo>
                  <a:pt x="272034" y="44950"/>
                </a:lnTo>
                <a:lnTo>
                  <a:pt x="289561" y="25140"/>
                </a:lnTo>
                <a:lnTo>
                  <a:pt x="289561" y="0"/>
                </a:lnTo>
                <a:lnTo>
                  <a:pt x="287277" y="5329"/>
                </a:lnTo>
                <a:lnTo>
                  <a:pt x="281939" y="15235"/>
                </a:lnTo>
                <a:lnTo>
                  <a:pt x="272034" y="19810"/>
                </a:lnTo>
                <a:lnTo>
                  <a:pt x="259074" y="28194"/>
                </a:lnTo>
                <a:lnTo>
                  <a:pt x="243843" y="33524"/>
                </a:lnTo>
                <a:lnTo>
                  <a:pt x="223142" y="37595"/>
                </a:lnTo>
                <a:lnTo>
                  <a:pt x="202771" y="41703"/>
                </a:lnTo>
                <a:lnTo>
                  <a:pt x="182361" y="44577"/>
                </a:lnTo>
                <a:lnTo>
                  <a:pt x="161544" y="44950"/>
                </a:lnTo>
                <a:lnTo>
                  <a:pt x="124205" y="44950"/>
                </a:lnTo>
                <a:lnTo>
                  <a:pt x="105151" y="42675"/>
                </a:lnTo>
                <a:lnTo>
                  <a:pt x="87624" y="42675"/>
                </a:lnTo>
                <a:lnTo>
                  <a:pt x="68582" y="35812"/>
                </a:lnTo>
                <a:lnTo>
                  <a:pt x="51055" y="33524"/>
                </a:lnTo>
                <a:lnTo>
                  <a:pt x="38865" y="30482"/>
                </a:lnTo>
                <a:lnTo>
                  <a:pt x="25149" y="25140"/>
                </a:lnTo>
                <a:lnTo>
                  <a:pt x="16000" y="19810"/>
                </a:lnTo>
                <a:lnTo>
                  <a:pt x="5337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178686" y="5462269"/>
            <a:ext cx="270869" cy="85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4176826" y="5462270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61"/>
                </a:lnTo>
                <a:lnTo>
                  <a:pt x="241276" y="12574"/>
                </a:lnTo>
                <a:lnTo>
                  <a:pt x="196234" y="3358"/>
                </a:lnTo>
                <a:lnTo>
                  <a:pt x="140976" y="0"/>
                </a:lnTo>
                <a:lnTo>
                  <a:pt x="86155" y="3358"/>
                </a:lnTo>
                <a:lnTo>
                  <a:pt x="41338" y="12574"/>
                </a:lnTo>
                <a:lnTo>
                  <a:pt x="11096" y="26361"/>
                </a:lnTo>
                <a:lnTo>
                  <a:pt x="0" y="43429"/>
                </a:lnTo>
                <a:lnTo>
                  <a:pt x="11096" y="60623"/>
                </a:lnTo>
                <a:lnTo>
                  <a:pt x="41338" y="74673"/>
                </a:lnTo>
                <a:lnTo>
                  <a:pt x="86155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174596" y="5508201"/>
            <a:ext cx="280775" cy="681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4174606" y="5508197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0" y="25152"/>
                </a:lnTo>
                <a:lnTo>
                  <a:pt x="3810" y="35825"/>
                </a:lnTo>
                <a:lnTo>
                  <a:pt x="12959" y="41154"/>
                </a:lnTo>
                <a:lnTo>
                  <a:pt x="26676" y="50293"/>
                </a:lnTo>
                <a:lnTo>
                  <a:pt x="44190" y="55635"/>
                </a:lnTo>
                <a:lnTo>
                  <a:pt x="70822" y="63833"/>
                </a:lnTo>
                <a:lnTo>
                  <a:pt x="95940" y="67880"/>
                </a:lnTo>
                <a:lnTo>
                  <a:pt x="121474" y="69421"/>
                </a:lnTo>
                <a:lnTo>
                  <a:pt x="149355" y="70103"/>
                </a:lnTo>
                <a:lnTo>
                  <a:pt x="169923" y="70103"/>
                </a:lnTo>
                <a:lnTo>
                  <a:pt x="187450" y="67828"/>
                </a:lnTo>
                <a:lnTo>
                  <a:pt x="203451" y="64019"/>
                </a:lnTo>
                <a:lnTo>
                  <a:pt x="220978" y="64019"/>
                </a:lnTo>
                <a:lnTo>
                  <a:pt x="234695" y="58677"/>
                </a:lnTo>
                <a:lnTo>
                  <a:pt x="249168" y="55635"/>
                </a:lnTo>
                <a:lnTo>
                  <a:pt x="262885" y="50293"/>
                </a:lnTo>
                <a:lnTo>
                  <a:pt x="272034" y="44963"/>
                </a:lnTo>
                <a:lnTo>
                  <a:pt x="283466" y="33537"/>
                </a:lnTo>
                <a:lnTo>
                  <a:pt x="288804" y="25152"/>
                </a:lnTo>
                <a:lnTo>
                  <a:pt x="288804" y="0"/>
                </a:lnTo>
                <a:lnTo>
                  <a:pt x="285750" y="5342"/>
                </a:lnTo>
                <a:lnTo>
                  <a:pt x="280412" y="15247"/>
                </a:lnTo>
                <a:lnTo>
                  <a:pt x="272034" y="19823"/>
                </a:lnTo>
                <a:lnTo>
                  <a:pt x="223312" y="38004"/>
                </a:lnTo>
                <a:lnTo>
                  <a:pt x="179123" y="44180"/>
                </a:lnTo>
                <a:lnTo>
                  <a:pt x="160017" y="44963"/>
                </a:lnTo>
                <a:lnTo>
                  <a:pt x="136555" y="44879"/>
                </a:lnTo>
                <a:lnTo>
                  <a:pt x="113127" y="43477"/>
                </a:lnTo>
                <a:lnTo>
                  <a:pt x="89904" y="40533"/>
                </a:lnTo>
                <a:lnTo>
                  <a:pt x="67055" y="35825"/>
                </a:lnTo>
                <a:lnTo>
                  <a:pt x="49528" y="33537"/>
                </a:lnTo>
                <a:lnTo>
                  <a:pt x="38865" y="30482"/>
                </a:lnTo>
                <a:lnTo>
                  <a:pt x="24379" y="25152"/>
                </a:lnTo>
                <a:lnTo>
                  <a:pt x="16000" y="19823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181606" y="5437823"/>
            <a:ext cx="151528" cy="8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4333134" y="5439052"/>
            <a:ext cx="118897" cy="825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179795" y="5437828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696" y="43429"/>
                </a:moveTo>
                <a:lnTo>
                  <a:pt x="271588" y="26356"/>
                </a:lnTo>
                <a:lnTo>
                  <a:pt x="241263" y="12570"/>
                </a:lnTo>
                <a:lnTo>
                  <a:pt x="196221" y="3356"/>
                </a:lnTo>
                <a:lnTo>
                  <a:pt x="140963" y="0"/>
                </a:lnTo>
                <a:lnTo>
                  <a:pt x="86150" y="3356"/>
                </a:lnTo>
                <a:lnTo>
                  <a:pt x="41337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7" y="74673"/>
                </a:lnTo>
                <a:lnTo>
                  <a:pt x="86150" y="84150"/>
                </a:lnTo>
                <a:lnTo>
                  <a:pt x="140963" y="87626"/>
                </a:lnTo>
                <a:lnTo>
                  <a:pt x="196221" y="84150"/>
                </a:lnTo>
                <a:lnTo>
                  <a:pt x="241263" y="74673"/>
                </a:lnTo>
                <a:lnTo>
                  <a:pt x="271588" y="60623"/>
                </a:lnTo>
                <a:lnTo>
                  <a:pt x="282696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4176817" y="5485236"/>
            <a:ext cx="280776" cy="666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176827" y="5485234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0" y="23619"/>
                </a:lnTo>
                <a:lnTo>
                  <a:pt x="4567" y="34291"/>
                </a:lnTo>
                <a:lnTo>
                  <a:pt x="44960" y="54102"/>
                </a:lnTo>
                <a:lnTo>
                  <a:pt x="97011" y="64967"/>
                </a:lnTo>
                <a:lnTo>
                  <a:pt x="150112" y="68582"/>
                </a:lnTo>
                <a:lnTo>
                  <a:pt x="169166" y="68582"/>
                </a:lnTo>
                <a:lnTo>
                  <a:pt x="186693" y="64774"/>
                </a:lnTo>
                <a:lnTo>
                  <a:pt x="204221" y="64007"/>
                </a:lnTo>
                <a:lnTo>
                  <a:pt x="220221" y="64007"/>
                </a:lnTo>
                <a:lnTo>
                  <a:pt x="234695" y="57156"/>
                </a:lnTo>
                <a:lnTo>
                  <a:pt x="249938" y="54102"/>
                </a:lnTo>
                <a:lnTo>
                  <a:pt x="263655" y="48772"/>
                </a:lnTo>
                <a:lnTo>
                  <a:pt x="272803" y="43442"/>
                </a:lnTo>
                <a:lnTo>
                  <a:pt x="283466" y="33537"/>
                </a:lnTo>
                <a:lnTo>
                  <a:pt x="288804" y="23619"/>
                </a:lnTo>
                <a:lnTo>
                  <a:pt x="288804" y="0"/>
                </a:lnTo>
                <a:lnTo>
                  <a:pt x="286520" y="3808"/>
                </a:lnTo>
                <a:lnTo>
                  <a:pt x="281182" y="13714"/>
                </a:lnTo>
                <a:lnTo>
                  <a:pt x="272803" y="18289"/>
                </a:lnTo>
                <a:lnTo>
                  <a:pt x="257560" y="26673"/>
                </a:lnTo>
                <a:lnTo>
                  <a:pt x="243086" y="33537"/>
                </a:lnTo>
                <a:lnTo>
                  <a:pt x="222865" y="36721"/>
                </a:lnTo>
                <a:lnTo>
                  <a:pt x="203736" y="40422"/>
                </a:lnTo>
                <a:lnTo>
                  <a:pt x="183708" y="43156"/>
                </a:lnTo>
                <a:lnTo>
                  <a:pt x="160787" y="43442"/>
                </a:lnTo>
                <a:lnTo>
                  <a:pt x="124205" y="43442"/>
                </a:lnTo>
                <a:lnTo>
                  <a:pt x="104394" y="41154"/>
                </a:lnTo>
                <a:lnTo>
                  <a:pt x="86867" y="41154"/>
                </a:lnTo>
                <a:lnTo>
                  <a:pt x="67825" y="34291"/>
                </a:lnTo>
                <a:lnTo>
                  <a:pt x="50298" y="33537"/>
                </a:lnTo>
                <a:lnTo>
                  <a:pt x="38095" y="28961"/>
                </a:lnTo>
                <a:lnTo>
                  <a:pt x="24392" y="23619"/>
                </a:lnTo>
                <a:lnTo>
                  <a:pt x="15243" y="18289"/>
                </a:lnTo>
                <a:lnTo>
                  <a:pt x="4567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181367" y="5414856"/>
            <a:ext cx="270739" cy="837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179795" y="5414853"/>
            <a:ext cx="275343" cy="83961"/>
          </a:xfrm>
          <a:custGeom>
            <a:avLst/>
            <a:gdLst/>
            <a:ahLst/>
            <a:cxnLst/>
            <a:rect l="l" t="t" r="r" b="b"/>
            <a:pathLst>
              <a:path w="283210" h="86360">
                <a:moveTo>
                  <a:pt x="282696" y="42675"/>
                </a:moveTo>
                <a:lnTo>
                  <a:pt x="271588" y="26043"/>
                </a:lnTo>
                <a:lnTo>
                  <a:pt x="241263" y="12480"/>
                </a:lnTo>
                <a:lnTo>
                  <a:pt x="196221" y="3346"/>
                </a:lnTo>
                <a:lnTo>
                  <a:pt x="140963" y="0"/>
                </a:lnTo>
                <a:lnTo>
                  <a:pt x="86150" y="3346"/>
                </a:lnTo>
                <a:lnTo>
                  <a:pt x="41337" y="12480"/>
                </a:lnTo>
                <a:lnTo>
                  <a:pt x="11096" y="26043"/>
                </a:lnTo>
                <a:lnTo>
                  <a:pt x="0" y="42675"/>
                </a:lnTo>
                <a:lnTo>
                  <a:pt x="11096" y="59426"/>
                </a:lnTo>
                <a:lnTo>
                  <a:pt x="41337" y="73248"/>
                </a:lnTo>
                <a:lnTo>
                  <a:pt x="86150" y="82641"/>
                </a:lnTo>
                <a:lnTo>
                  <a:pt x="140963" y="86105"/>
                </a:lnTo>
                <a:lnTo>
                  <a:pt x="196221" y="82641"/>
                </a:lnTo>
                <a:lnTo>
                  <a:pt x="241263" y="73248"/>
                </a:lnTo>
                <a:lnTo>
                  <a:pt x="271588" y="59426"/>
                </a:lnTo>
                <a:lnTo>
                  <a:pt x="282696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176817" y="5459306"/>
            <a:ext cx="280776" cy="681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176827" y="5459313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0" y="25140"/>
                </a:lnTo>
                <a:lnTo>
                  <a:pt x="4567" y="35812"/>
                </a:lnTo>
                <a:lnTo>
                  <a:pt x="44960" y="55623"/>
                </a:lnTo>
                <a:lnTo>
                  <a:pt x="97011" y="66488"/>
                </a:lnTo>
                <a:lnTo>
                  <a:pt x="150112" y="70103"/>
                </a:lnTo>
                <a:lnTo>
                  <a:pt x="169166" y="70103"/>
                </a:lnTo>
                <a:lnTo>
                  <a:pt x="186693" y="66282"/>
                </a:lnTo>
                <a:lnTo>
                  <a:pt x="204221" y="65528"/>
                </a:lnTo>
                <a:lnTo>
                  <a:pt x="220221" y="65528"/>
                </a:lnTo>
                <a:lnTo>
                  <a:pt x="234695" y="58665"/>
                </a:lnTo>
                <a:lnTo>
                  <a:pt x="249938" y="55623"/>
                </a:lnTo>
                <a:lnTo>
                  <a:pt x="263655" y="50280"/>
                </a:lnTo>
                <a:lnTo>
                  <a:pt x="272803" y="44950"/>
                </a:lnTo>
                <a:lnTo>
                  <a:pt x="283466" y="35812"/>
                </a:lnTo>
                <a:lnTo>
                  <a:pt x="288804" y="25140"/>
                </a:lnTo>
                <a:lnTo>
                  <a:pt x="288804" y="0"/>
                </a:lnTo>
                <a:lnTo>
                  <a:pt x="280470" y="16148"/>
                </a:lnTo>
                <a:lnTo>
                  <a:pt x="271556" y="23512"/>
                </a:lnTo>
                <a:lnTo>
                  <a:pt x="259836" y="27501"/>
                </a:lnTo>
                <a:lnTo>
                  <a:pt x="243086" y="33524"/>
                </a:lnTo>
                <a:lnTo>
                  <a:pt x="221909" y="37715"/>
                </a:lnTo>
                <a:lnTo>
                  <a:pt x="202293" y="41787"/>
                </a:lnTo>
                <a:lnTo>
                  <a:pt x="182499" y="44585"/>
                </a:lnTo>
                <a:lnTo>
                  <a:pt x="160787" y="44950"/>
                </a:lnTo>
                <a:lnTo>
                  <a:pt x="124205" y="44950"/>
                </a:lnTo>
                <a:lnTo>
                  <a:pt x="104394" y="42663"/>
                </a:lnTo>
                <a:lnTo>
                  <a:pt x="86867" y="42663"/>
                </a:lnTo>
                <a:lnTo>
                  <a:pt x="67825" y="35812"/>
                </a:lnTo>
                <a:lnTo>
                  <a:pt x="50298" y="33524"/>
                </a:lnTo>
                <a:lnTo>
                  <a:pt x="38095" y="30470"/>
                </a:lnTo>
                <a:lnTo>
                  <a:pt x="24392" y="25140"/>
                </a:lnTo>
                <a:lnTo>
                  <a:pt x="15243" y="20564"/>
                </a:lnTo>
                <a:lnTo>
                  <a:pt x="4567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154955" y="5371148"/>
            <a:ext cx="272172" cy="837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153124" y="5371150"/>
            <a:ext cx="276578" cy="83961"/>
          </a:xfrm>
          <a:custGeom>
            <a:avLst/>
            <a:gdLst/>
            <a:ahLst/>
            <a:cxnLst/>
            <a:rect l="l" t="t" r="r" b="b"/>
            <a:pathLst>
              <a:path w="284479" h="86360">
                <a:moveTo>
                  <a:pt x="284223" y="42675"/>
                </a:moveTo>
                <a:lnTo>
                  <a:pt x="272997" y="26037"/>
                </a:lnTo>
                <a:lnTo>
                  <a:pt x="242411" y="12475"/>
                </a:lnTo>
                <a:lnTo>
                  <a:pt x="197109" y="3344"/>
                </a:lnTo>
                <a:lnTo>
                  <a:pt x="141733" y="0"/>
                </a:lnTo>
                <a:lnTo>
                  <a:pt x="86475" y="3344"/>
                </a:lnTo>
                <a:lnTo>
                  <a:pt x="41433" y="12475"/>
                </a:lnTo>
                <a:lnTo>
                  <a:pt x="11108" y="26037"/>
                </a:lnTo>
                <a:lnTo>
                  <a:pt x="0" y="42675"/>
                </a:lnTo>
                <a:lnTo>
                  <a:pt x="11108" y="59426"/>
                </a:lnTo>
                <a:lnTo>
                  <a:pt x="41433" y="73248"/>
                </a:lnTo>
                <a:lnTo>
                  <a:pt x="86475" y="82641"/>
                </a:lnTo>
                <a:lnTo>
                  <a:pt x="141733" y="86105"/>
                </a:lnTo>
                <a:lnTo>
                  <a:pt x="197109" y="82641"/>
                </a:lnTo>
                <a:lnTo>
                  <a:pt x="242411" y="73248"/>
                </a:lnTo>
                <a:lnTo>
                  <a:pt x="272997" y="59426"/>
                </a:lnTo>
                <a:lnTo>
                  <a:pt x="284223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150888" y="5417079"/>
            <a:ext cx="131128" cy="644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282016" y="5417079"/>
            <a:ext cx="151130" cy="644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150904" y="5417078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9766" y="37996"/>
                </a:lnTo>
                <a:lnTo>
                  <a:pt x="45717" y="54102"/>
                </a:lnTo>
                <a:lnTo>
                  <a:pt x="96912" y="65044"/>
                </a:lnTo>
                <a:lnTo>
                  <a:pt x="118573" y="66659"/>
                </a:lnTo>
                <a:lnTo>
                  <a:pt x="150869" y="66295"/>
                </a:lnTo>
                <a:lnTo>
                  <a:pt x="193791" y="64423"/>
                </a:lnTo>
                <a:lnTo>
                  <a:pt x="236222" y="58677"/>
                </a:lnTo>
                <a:lnTo>
                  <a:pt x="250695" y="51814"/>
                </a:lnTo>
                <a:lnTo>
                  <a:pt x="264412" y="46484"/>
                </a:lnTo>
                <a:lnTo>
                  <a:pt x="273548" y="41154"/>
                </a:lnTo>
                <a:lnTo>
                  <a:pt x="284223" y="33537"/>
                </a:lnTo>
                <a:lnTo>
                  <a:pt x="290318" y="21344"/>
                </a:lnTo>
                <a:lnTo>
                  <a:pt x="290318" y="0"/>
                </a:lnTo>
                <a:lnTo>
                  <a:pt x="279143" y="13671"/>
                </a:lnTo>
                <a:lnTo>
                  <a:pt x="271437" y="19420"/>
                </a:lnTo>
                <a:lnTo>
                  <a:pt x="261931" y="22700"/>
                </a:lnTo>
                <a:lnTo>
                  <a:pt x="245358" y="28961"/>
                </a:lnTo>
                <a:lnTo>
                  <a:pt x="228209" y="34177"/>
                </a:lnTo>
                <a:lnTo>
                  <a:pt x="203999" y="38296"/>
                </a:lnTo>
                <a:lnTo>
                  <a:pt x="179515" y="40796"/>
                </a:lnTo>
                <a:lnTo>
                  <a:pt x="161544" y="41154"/>
                </a:lnTo>
                <a:lnTo>
                  <a:pt x="137750" y="41134"/>
                </a:lnTo>
                <a:lnTo>
                  <a:pt x="114412" y="41352"/>
                </a:lnTo>
                <a:lnTo>
                  <a:pt x="91397" y="39567"/>
                </a:lnTo>
                <a:lnTo>
                  <a:pt x="68569" y="33537"/>
                </a:lnTo>
                <a:lnTo>
                  <a:pt x="48626" y="28700"/>
                </a:lnTo>
                <a:lnTo>
                  <a:pt x="30950" y="23820"/>
                </a:lnTo>
                <a:lnTo>
                  <a:pt x="14941" y="15414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154955" y="5346701"/>
            <a:ext cx="272177" cy="837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153124" y="5346696"/>
            <a:ext cx="276578" cy="83961"/>
          </a:xfrm>
          <a:custGeom>
            <a:avLst/>
            <a:gdLst/>
            <a:ahLst/>
            <a:cxnLst/>
            <a:rect l="l" t="t" r="r" b="b"/>
            <a:pathLst>
              <a:path w="284479" h="86360">
                <a:moveTo>
                  <a:pt x="284223" y="42675"/>
                </a:moveTo>
                <a:lnTo>
                  <a:pt x="272997" y="26043"/>
                </a:lnTo>
                <a:lnTo>
                  <a:pt x="242411" y="12480"/>
                </a:lnTo>
                <a:lnTo>
                  <a:pt x="197109" y="3346"/>
                </a:lnTo>
                <a:lnTo>
                  <a:pt x="141733" y="0"/>
                </a:lnTo>
                <a:lnTo>
                  <a:pt x="86475" y="3346"/>
                </a:lnTo>
                <a:lnTo>
                  <a:pt x="41433" y="12480"/>
                </a:lnTo>
                <a:lnTo>
                  <a:pt x="11108" y="26043"/>
                </a:lnTo>
                <a:lnTo>
                  <a:pt x="0" y="42675"/>
                </a:lnTo>
                <a:lnTo>
                  <a:pt x="11108" y="59426"/>
                </a:lnTo>
                <a:lnTo>
                  <a:pt x="41433" y="73248"/>
                </a:lnTo>
                <a:lnTo>
                  <a:pt x="86475" y="82641"/>
                </a:lnTo>
                <a:lnTo>
                  <a:pt x="141733" y="86105"/>
                </a:lnTo>
                <a:lnTo>
                  <a:pt x="197109" y="82641"/>
                </a:lnTo>
                <a:lnTo>
                  <a:pt x="242411" y="73248"/>
                </a:lnTo>
                <a:lnTo>
                  <a:pt x="272997" y="59426"/>
                </a:lnTo>
                <a:lnTo>
                  <a:pt x="284223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150888" y="5392631"/>
            <a:ext cx="282258" cy="644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150904" y="5392635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9766" y="37996"/>
                </a:lnTo>
                <a:lnTo>
                  <a:pt x="45717" y="54102"/>
                </a:lnTo>
                <a:lnTo>
                  <a:pt x="96912" y="65039"/>
                </a:lnTo>
                <a:lnTo>
                  <a:pt x="118573" y="66654"/>
                </a:lnTo>
                <a:lnTo>
                  <a:pt x="150869" y="66295"/>
                </a:lnTo>
                <a:lnTo>
                  <a:pt x="193791" y="64423"/>
                </a:lnTo>
                <a:lnTo>
                  <a:pt x="236222" y="58677"/>
                </a:lnTo>
                <a:lnTo>
                  <a:pt x="250695" y="51814"/>
                </a:lnTo>
                <a:lnTo>
                  <a:pt x="264412" y="46484"/>
                </a:lnTo>
                <a:lnTo>
                  <a:pt x="273548" y="41142"/>
                </a:lnTo>
                <a:lnTo>
                  <a:pt x="284223" y="33524"/>
                </a:lnTo>
                <a:lnTo>
                  <a:pt x="290318" y="21331"/>
                </a:lnTo>
                <a:lnTo>
                  <a:pt x="290318" y="0"/>
                </a:lnTo>
                <a:lnTo>
                  <a:pt x="264979" y="22081"/>
                </a:lnTo>
                <a:lnTo>
                  <a:pt x="231811" y="33840"/>
                </a:lnTo>
                <a:lnTo>
                  <a:pt x="195703" y="38965"/>
                </a:lnTo>
                <a:lnTo>
                  <a:pt x="161544" y="41142"/>
                </a:lnTo>
                <a:lnTo>
                  <a:pt x="137750" y="41127"/>
                </a:lnTo>
                <a:lnTo>
                  <a:pt x="114412" y="41344"/>
                </a:lnTo>
                <a:lnTo>
                  <a:pt x="91397" y="39556"/>
                </a:lnTo>
                <a:lnTo>
                  <a:pt x="68569" y="33524"/>
                </a:lnTo>
                <a:lnTo>
                  <a:pt x="51055" y="30482"/>
                </a:lnTo>
                <a:lnTo>
                  <a:pt x="38852" y="26661"/>
                </a:lnTo>
                <a:lnTo>
                  <a:pt x="25136" y="21331"/>
                </a:lnTo>
                <a:lnTo>
                  <a:pt x="16000" y="16001"/>
                </a:lnTo>
                <a:lnTo>
                  <a:pt x="5324" y="8384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181191" y="5315585"/>
            <a:ext cx="270649" cy="822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179795" y="5315582"/>
            <a:ext cx="275343" cy="83344"/>
          </a:xfrm>
          <a:custGeom>
            <a:avLst/>
            <a:gdLst/>
            <a:ahLst/>
            <a:cxnLst/>
            <a:rect l="l" t="t" r="r" b="b"/>
            <a:pathLst>
              <a:path w="283210" h="85725">
                <a:moveTo>
                  <a:pt x="282696" y="42675"/>
                </a:moveTo>
                <a:lnTo>
                  <a:pt x="271588" y="26043"/>
                </a:lnTo>
                <a:lnTo>
                  <a:pt x="241263" y="12480"/>
                </a:lnTo>
                <a:lnTo>
                  <a:pt x="196221" y="3346"/>
                </a:lnTo>
                <a:lnTo>
                  <a:pt x="140963" y="0"/>
                </a:lnTo>
                <a:lnTo>
                  <a:pt x="86150" y="3346"/>
                </a:lnTo>
                <a:lnTo>
                  <a:pt x="41337" y="12480"/>
                </a:lnTo>
                <a:lnTo>
                  <a:pt x="11096" y="26043"/>
                </a:lnTo>
                <a:lnTo>
                  <a:pt x="0" y="42675"/>
                </a:lnTo>
                <a:lnTo>
                  <a:pt x="11096" y="58990"/>
                </a:lnTo>
                <a:lnTo>
                  <a:pt x="41337" y="72588"/>
                </a:lnTo>
                <a:lnTo>
                  <a:pt x="86150" y="81898"/>
                </a:lnTo>
                <a:lnTo>
                  <a:pt x="140963" y="85351"/>
                </a:lnTo>
                <a:lnTo>
                  <a:pt x="196221" y="81898"/>
                </a:lnTo>
                <a:lnTo>
                  <a:pt x="241263" y="72588"/>
                </a:lnTo>
                <a:lnTo>
                  <a:pt x="271588" y="58990"/>
                </a:lnTo>
                <a:lnTo>
                  <a:pt x="282696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176817" y="5360776"/>
            <a:ext cx="280776" cy="666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176827" y="5360775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8025" y="38830"/>
                </a:lnTo>
                <a:lnTo>
                  <a:pt x="44960" y="54102"/>
                </a:lnTo>
                <a:lnTo>
                  <a:pt x="97011" y="64967"/>
                </a:lnTo>
                <a:lnTo>
                  <a:pt x="150112" y="68582"/>
                </a:lnTo>
                <a:lnTo>
                  <a:pt x="169166" y="68582"/>
                </a:lnTo>
                <a:lnTo>
                  <a:pt x="186693" y="64774"/>
                </a:lnTo>
                <a:lnTo>
                  <a:pt x="204221" y="63253"/>
                </a:lnTo>
                <a:lnTo>
                  <a:pt x="220221" y="63253"/>
                </a:lnTo>
                <a:lnTo>
                  <a:pt x="234695" y="56389"/>
                </a:lnTo>
                <a:lnTo>
                  <a:pt x="249938" y="54102"/>
                </a:lnTo>
                <a:lnTo>
                  <a:pt x="263655" y="48772"/>
                </a:lnTo>
                <a:lnTo>
                  <a:pt x="272803" y="43429"/>
                </a:lnTo>
                <a:lnTo>
                  <a:pt x="283466" y="34291"/>
                </a:lnTo>
                <a:lnTo>
                  <a:pt x="288804" y="23619"/>
                </a:lnTo>
                <a:lnTo>
                  <a:pt x="288804" y="0"/>
                </a:lnTo>
                <a:lnTo>
                  <a:pt x="279347" y="15303"/>
                </a:lnTo>
                <a:lnTo>
                  <a:pt x="271238" y="22238"/>
                </a:lnTo>
                <a:lnTo>
                  <a:pt x="222181" y="35816"/>
                </a:lnTo>
                <a:lnTo>
                  <a:pt x="181555" y="43069"/>
                </a:lnTo>
                <a:lnTo>
                  <a:pt x="160787" y="43429"/>
                </a:lnTo>
                <a:lnTo>
                  <a:pt x="124205" y="43429"/>
                </a:lnTo>
                <a:lnTo>
                  <a:pt x="104394" y="41154"/>
                </a:lnTo>
                <a:lnTo>
                  <a:pt x="86867" y="41154"/>
                </a:lnTo>
                <a:lnTo>
                  <a:pt x="67825" y="34291"/>
                </a:lnTo>
                <a:lnTo>
                  <a:pt x="50298" y="31249"/>
                </a:lnTo>
                <a:lnTo>
                  <a:pt x="38095" y="28961"/>
                </a:lnTo>
                <a:lnTo>
                  <a:pt x="24392" y="23619"/>
                </a:lnTo>
                <a:lnTo>
                  <a:pt x="15243" y="18289"/>
                </a:lnTo>
                <a:lnTo>
                  <a:pt x="4567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181766" y="5292618"/>
            <a:ext cx="146181" cy="807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327948" y="5293261"/>
            <a:ext cx="123734" cy="794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179795" y="5292618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696" y="41908"/>
                </a:moveTo>
                <a:lnTo>
                  <a:pt x="271588" y="25396"/>
                </a:lnTo>
                <a:lnTo>
                  <a:pt x="241263" y="12097"/>
                </a:lnTo>
                <a:lnTo>
                  <a:pt x="196221" y="3226"/>
                </a:lnTo>
                <a:lnTo>
                  <a:pt x="140963" y="0"/>
                </a:lnTo>
                <a:lnTo>
                  <a:pt x="86150" y="3226"/>
                </a:lnTo>
                <a:lnTo>
                  <a:pt x="41337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103"/>
                </a:lnTo>
                <a:lnTo>
                  <a:pt x="41337" y="71437"/>
                </a:lnTo>
                <a:lnTo>
                  <a:pt x="86150" y="80485"/>
                </a:lnTo>
                <a:lnTo>
                  <a:pt x="140963" y="83817"/>
                </a:lnTo>
                <a:lnTo>
                  <a:pt x="196221" y="80485"/>
                </a:lnTo>
                <a:lnTo>
                  <a:pt x="241263" y="71437"/>
                </a:lnTo>
                <a:lnTo>
                  <a:pt x="271588" y="58103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176817" y="5334847"/>
            <a:ext cx="280776" cy="666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4176827" y="5334842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7554" y="39889"/>
                </a:lnTo>
                <a:lnTo>
                  <a:pt x="44960" y="55635"/>
                </a:lnTo>
                <a:lnTo>
                  <a:pt x="96881" y="66384"/>
                </a:lnTo>
                <a:lnTo>
                  <a:pt x="150112" y="68582"/>
                </a:lnTo>
                <a:lnTo>
                  <a:pt x="170287" y="68078"/>
                </a:lnTo>
                <a:lnTo>
                  <a:pt x="191253" y="65820"/>
                </a:lnTo>
                <a:lnTo>
                  <a:pt x="212794" y="63039"/>
                </a:lnTo>
                <a:lnTo>
                  <a:pt x="234695" y="60965"/>
                </a:lnTo>
                <a:lnTo>
                  <a:pt x="272803" y="44963"/>
                </a:lnTo>
                <a:lnTo>
                  <a:pt x="288804" y="25152"/>
                </a:lnTo>
                <a:lnTo>
                  <a:pt x="288804" y="0"/>
                </a:lnTo>
                <a:lnTo>
                  <a:pt x="280318" y="15853"/>
                </a:lnTo>
                <a:lnTo>
                  <a:pt x="271546" y="23484"/>
                </a:lnTo>
                <a:lnTo>
                  <a:pt x="222181" y="37337"/>
                </a:lnTo>
                <a:lnTo>
                  <a:pt x="181555" y="44596"/>
                </a:lnTo>
                <a:lnTo>
                  <a:pt x="160787" y="44963"/>
                </a:lnTo>
                <a:lnTo>
                  <a:pt x="124205" y="44963"/>
                </a:lnTo>
                <a:lnTo>
                  <a:pt x="104394" y="42675"/>
                </a:lnTo>
                <a:lnTo>
                  <a:pt x="86867" y="42675"/>
                </a:lnTo>
                <a:lnTo>
                  <a:pt x="67825" y="35825"/>
                </a:lnTo>
                <a:lnTo>
                  <a:pt x="48518" y="32636"/>
                </a:lnTo>
                <a:lnTo>
                  <a:pt x="27816" y="26666"/>
                </a:lnTo>
                <a:lnTo>
                  <a:pt x="10162" y="16318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164727" y="5268172"/>
            <a:ext cx="269916" cy="807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162755" y="5268176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696" y="41908"/>
                </a:moveTo>
                <a:lnTo>
                  <a:pt x="271588" y="25396"/>
                </a:lnTo>
                <a:lnTo>
                  <a:pt x="241263" y="12097"/>
                </a:lnTo>
                <a:lnTo>
                  <a:pt x="196221" y="3226"/>
                </a:lnTo>
                <a:lnTo>
                  <a:pt x="140963" y="0"/>
                </a:lnTo>
                <a:lnTo>
                  <a:pt x="86150" y="3226"/>
                </a:lnTo>
                <a:lnTo>
                  <a:pt x="41337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098"/>
                </a:lnTo>
                <a:lnTo>
                  <a:pt x="41337" y="71433"/>
                </a:lnTo>
                <a:lnTo>
                  <a:pt x="86150" y="80483"/>
                </a:lnTo>
                <a:lnTo>
                  <a:pt x="140963" y="83817"/>
                </a:lnTo>
                <a:lnTo>
                  <a:pt x="196221" y="80483"/>
                </a:lnTo>
                <a:lnTo>
                  <a:pt x="241263" y="71433"/>
                </a:lnTo>
                <a:lnTo>
                  <a:pt x="271588" y="58098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4159778" y="5313362"/>
            <a:ext cx="282258" cy="651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4159786" y="5313369"/>
            <a:ext cx="282751" cy="65440"/>
          </a:xfrm>
          <a:custGeom>
            <a:avLst/>
            <a:gdLst/>
            <a:ahLst/>
            <a:cxnLst/>
            <a:rect l="l" t="t" r="r" b="b"/>
            <a:pathLst>
              <a:path w="290829" h="67310">
                <a:moveTo>
                  <a:pt x="0" y="0"/>
                </a:moveTo>
                <a:lnTo>
                  <a:pt x="491" y="23704"/>
                </a:lnTo>
                <a:lnTo>
                  <a:pt x="8521" y="37762"/>
                </a:lnTo>
                <a:lnTo>
                  <a:pt x="23530" y="46081"/>
                </a:lnTo>
                <a:lnTo>
                  <a:pt x="44960" y="52568"/>
                </a:lnTo>
                <a:lnTo>
                  <a:pt x="71893" y="60874"/>
                </a:lnTo>
                <a:lnTo>
                  <a:pt x="96626" y="64895"/>
                </a:lnTo>
                <a:lnTo>
                  <a:pt x="121814" y="66372"/>
                </a:lnTo>
                <a:lnTo>
                  <a:pt x="150112" y="67049"/>
                </a:lnTo>
                <a:lnTo>
                  <a:pt x="171728" y="66378"/>
                </a:lnTo>
                <a:lnTo>
                  <a:pt x="193220" y="64089"/>
                </a:lnTo>
                <a:lnTo>
                  <a:pt x="214685" y="61375"/>
                </a:lnTo>
                <a:lnTo>
                  <a:pt x="236222" y="59431"/>
                </a:lnTo>
                <a:lnTo>
                  <a:pt x="249938" y="52568"/>
                </a:lnTo>
                <a:lnTo>
                  <a:pt x="263655" y="47238"/>
                </a:lnTo>
                <a:lnTo>
                  <a:pt x="272803" y="41908"/>
                </a:lnTo>
                <a:lnTo>
                  <a:pt x="284993" y="32757"/>
                </a:lnTo>
                <a:lnTo>
                  <a:pt x="290331" y="22085"/>
                </a:lnTo>
                <a:lnTo>
                  <a:pt x="290331" y="0"/>
                </a:lnTo>
                <a:lnTo>
                  <a:pt x="286520" y="2275"/>
                </a:lnTo>
                <a:lnTo>
                  <a:pt x="281182" y="9905"/>
                </a:lnTo>
                <a:lnTo>
                  <a:pt x="272803" y="19810"/>
                </a:lnTo>
                <a:lnTo>
                  <a:pt x="257560" y="25140"/>
                </a:lnTo>
                <a:lnTo>
                  <a:pt x="244600" y="29715"/>
                </a:lnTo>
                <a:lnTo>
                  <a:pt x="223887" y="34863"/>
                </a:lnTo>
                <a:lnTo>
                  <a:pt x="203194" y="38980"/>
                </a:lnTo>
                <a:lnTo>
                  <a:pt x="182252" y="41513"/>
                </a:lnTo>
                <a:lnTo>
                  <a:pt x="160787" y="41908"/>
                </a:lnTo>
                <a:lnTo>
                  <a:pt x="124205" y="41908"/>
                </a:lnTo>
                <a:lnTo>
                  <a:pt x="104394" y="39621"/>
                </a:lnTo>
                <a:lnTo>
                  <a:pt x="87637" y="39621"/>
                </a:lnTo>
                <a:lnTo>
                  <a:pt x="67825" y="32757"/>
                </a:lnTo>
                <a:lnTo>
                  <a:pt x="48575" y="29636"/>
                </a:lnTo>
                <a:lnTo>
                  <a:pt x="29394" y="24137"/>
                </a:lnTo>
                <a:lnTo>
                  <a:pt x="12472" y="147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155025" y="5237056"/>
            <a:ext cx="272178" cy="851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4153124" y="5237061"/>
            <a:ext cx="276578" cy="85196"/>
          </a:xfrm>
          <a:custGeom>
            <a:avLst/>
            <a:gdLst/>
            <a:ahLst/>
            <a:cxnLst/>
            <a:rect l="l" t="t" r="r" b="b"/>
            <a:pathLst>
              <a:path w="284479" h="87629">
                <a:moveTo>
                  <a:pt x="284223" y="43429"/>
                </a:moveTo>
                <a:lnTo>
                  <a:pt x="272997" y="26356"/>
                </a:lnTo>
                <a:lnTo>
                  <a:pt x="242411" y="12570"/>
                </a:lnTo>
                <a:lnTo>
                  <a:pt x="197109" y="3356"/>
                </a:lnTo>
                <a:lnTo>
                  <a:pt x="141733" y="0"/>
                </a:lnTo>
                <a:lnTo>
                  <a:pt x="86475" y="3356"/>
                </a:lnTo>
                <a:lnTo>
                  <a:pt x="41433" y="12570"/>
                </a:lnTo>
                <a:lnTo>
                  <a:pt x="11108" y="26356"/>
                </a:lnTo>
                <a:lnTo>
                  <a:pt x="0" y="43429"/>
                </a:lnTo>
                <a:lnTo>
                  <a:pt x="11108" y="60623"/>
                </a:lnTo>
                <a:lnTo>
                  <a:pt x="41433" y="74673"/>
                </a:lnTo>
                <a:lnTo>
                  <a:pt x="86475" y="84150"/>
                </a:lnTo>
                <a:lnTo>
                  <a:pt x="141733" y="87626"/>
                </a:lnTo>
                <a:lnTo>
                  <a:pt x="197109" y="84150"/>
                </a:lnTo>
                <a:lnTo>
                  <a:pt x="242411" y="74673"/>
                </a:lnTo>
                <a:lnTo>
                  <a:pt x="272997" y="60623"/>
                </a:lnTo>
                <a:lnTo>
                  <a:pt x="284223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4150889" y="5283728"/>
            <a:ext cx="199283" cy="6815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4350174" y="5283728"/>
            <a:ext cx="82973" cy="6148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150904" y="5283734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0" y="0"/>
                </a:moveTo>
                <a:lnTo>
                  <a:pt x="0" y="25140"/>
                </a:lnTo>
                <a:lnTo>
                  <a:pt x="5324" y="35045"/>
                </a:lnTo>
                <a:lnTo>
                  <a:pt x="14473" y="40387"/>
                </a:lnTo>
                <a:lnTo>
                  <a:pt x="28190" y="50293"/>
                </a:lnTo>
                <a:lnTo>
                  <a:pt x="71966" y="63036"/>
                </a:lnTo>
                <a:lnTo>
                  <a:pt x="123479" y="69167"/>
                </a:lnTo>
                <a:lnTo>
                  <a:pt x="150869" y="70103"/>
                </a:lnTo>
                <a:lnTo>
                  <a:pt x="171450" y="70103"/>
                </a:lnTo>
                <a:lnTo>
                  <a:pt x="187450" y="67049"/>
                </a:lnTo>
                <a:lnTo>
                  <a:pt x="204978" y="63240"/>
                </a:lnTo>
                <a:lnTo>
                  <a:pt x="222505" y="63240"/>
                </a:lnTo>
                <a:lnTo>
                  <a:pt x="236222" y="57910"/>
                </a:lnTo>
                <a:lnTo>
                  <a:pt x="250695" y="55623"/>
                </a:lnTo>
                <a:lnTo>
                  <a:pt x="264412" y="50293"/>
                </a:lnTo>
                <a:lnTo>
                  <a:pt x="273548" y="44950"/>
                </a:lnTo>
                <a:lnTo>
                  <a:pt x="284223" y="32757"/>
                </a:lnTo>
                <a:lnTo>
                  <a:pt x="290318" y="25140"/>
                </a:lnTo>
                <a:lnTo>
                  <a:pt x="290318" y="0"/>
                </a:lnTo>
                <a:lnTo>
                  <a:pt x="281005" y="15531"/>
                </a:lnTo>
                <a:lnTo>
                  <a:pt x="273006" y="22436"/>
                </a:lnTo>
                <a:lnTo>
                  <a:pt x="262422" y="26311"/>
                </a:lnTo>
                <a:lnTo>
                  <a:pt x="245358" y="32757"/>
                </a:lnTo>
                <a:lnTo>
                  <a:pt x="226215" y="36835"/>
                </a:lnTo>
                <a:lnTo>
                  <a:pt x="203100" y="40980"/>
                </a:lnTo>
                <a:lnTo>
                  <a:pt x="180160" y="44062"/>
                </a:lnTo>
                <a:lnTo>
                  <a:pt x="161544" y="44950"/>
                </a:lnTo>
                <a:lnTo>
                  <a:pt x="125720" y="44950"/>
                </a:lnTo>
                <a:lnTo>
                  <a:pt x="105151" y="40387"/>
                </a:lnTo>
                <a:lnTo>
                  <a:pt x="87624" y="40387"/>
                </a:lnTo>
                <a:lnTo>
                  <a:pt x="68569" y="35045"/>
                </a:lnTo>
                <a:lnTo>
                  <a:pt x="48925" y="32541"/>
                </a:lnTo>
                <a:lnTo>
                  <a:pt x="28448" y="26644"/>
                </a:lnTo>
                <a:lnTo>
                  <a:pt x="10889" y="16186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4136543" y="5210386"/>
            <a:ext cx="269978" cy="844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4135336" y="5210383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82" y="43442"/>
                </a:moveTo>
                <a:lnTo>
                  <a:pt x="270086" y="26366"/>
                </a:lnTo>
                <a:lnTo>
                  <a:pt x="239845" y="12576"/>
                </a:lnTo>
                <a:lnTo>
                  <a:pt x="195032" y="3358"/>
                </a:lnTo>
                <a:lnTo>
                  <a:pt x="140219" y="0"/>
                </a:lnTo>
                <a:lnTo>
                  <a:pt x="85517" y="3358"/>
                </a:lnTo>
                <a:lnTo>
                  <a:pt x="40960" y="12576"/>
                </a:lnTo>
                <a:lnTo>
                  <a:pt x="10978" y="26366"/>
                </a:lnTo>
                <a:lnTo>
                  <a:pt x="0" y="43442"/>
                </a:lnTo>
                <a:lnTo>
                  <a:pt x="10978" y="60636"/>
                </a:lnTo>
                <a:lnTo>
                  <a:pt x="40960" y="74685"/>
                </a:lnTo>
                <a:lnTo>
                  <a:pt x="85517" y="84162"/>
                </a:lnTo>
                <a:lnTo>
                  <a:pt x="140219" y="87639"/>
                </a:lnTo>
                <a:lnTo>
                  <a:pt x="195032" y="84162"/>
                </a:lnTo>
                <a:lnTo>
                  <a:pt x="239845" y="74685"/>
                </a:lnTo>
                <a:lnTo>
                  <a:pt x="270086" y="60636"/>
                </a:lnTo>
                <a:lnTo>
                  <a:pt x="281182" y="43442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4132367" y="5256318"/>
            <a:ext cx="280776" cy="6667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4132380" y="5256322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0" y="25140"/>
                </a:lnTo>
                <a:lnTo>
                  <a:pt x="3810" y="35812"/>
                </a:lnTo>
                <a:lnTo>
                  <a:pt x="47244" y="55623"/>
                </a:lnTo>
                <a:lnTo>
                  <a:pt x="98404" y="65308"/>
                </a:lnTo>
                <a:lnTo>
                  <a:pt x="150112" y="68582"/>
                </a:lnTo>
                <a:lnTo>
                  <a:pt x="170731" y="68389"/>
                </a:lnTo>
                <a:lnTo>
                  <a:pt x="192033" y="65553"/>
                </a:lnTo>
                <a:lnTo>
                  <a:pt x="213520" y="61756"/>
                </a:lnTo>
                <a:lnTo>
                  <a:pt x="234695" y="58677"/>
                </a:lnTo>
                <a:lnTo>
                  <a:pt x="272791" y="44950"/>
                </a:lnTo>
                <a:lnTo>
                  <a:pt x="288804" y="25140"/>
                </a:lnTo>
                <a:lnTo>
                  <a:pt x="288804" y="0"/>
                </a:lnTo>
                <a:lnTo>
                  <a:pt x="280980" y="13005"/>
                </a:lnTo>
                <a:lnTo>
                  <a:pt x="270702" y="21655"/>
                </a:lnTo>
                <a:lnTo>
                  <a:pt x="258043" y="27858"/>
                </a:lnTo>
                <a:lnTo>
                  <a:pt x="243074" y="33524"/>
                </a:lnTo>
                <a:lnTo>
                  <a:pt x="222125" y="37662"/>
                </a:lnTo>
                <a:lnTo>
                  <a:pt x="202161" y="41740"/>
                </a:lnTo>
                <a:lnTo>
                  <a:pt x="182082" y="44567"/>
                </a:lnTo>
                <a:lnTo>
                  <a:pt x="160787" y="44950"/>
                </a:lnTo>
                <a:lnTo>
                  <a:pt x="124205" y="44950"/>
                </a:lnTo>
                <a:lnTo>
                  <a:pt x="103637" y="42675"/>
                </a:lnTo>
                <a:lnTo>
                  <a:pt x="87624" y="42675"/>
                </a:lnTo>
                <a:lnTo>
                  <a:pt x="67812" y="35812"/>
                </a:lnTo>
                <a:lnTo>
                  <a:pt x="50285" y="33524"/>
                </a:lnTo>
                <a:lnTo>
                  <a:pt x="38865" y="30482"/>
                </a:lnTo>
                <a:lnTo>
                  <a:pt x="24379" y="25140"/>
                </a:lnTo>
                <a:lnTo>
                  <a:pt x="16000" y="19810"/>
                </a:lnTo>
                <a:lnTo>
                  <a:pt x="3810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136853" y="5185940"/>
            <a:ext cx="269634" cy="8445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4135336" y="5185941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82" y="43429"/>
                </a:moveTo>
                <a:lnTo>
                  <a:pt x="270086" y="26356"/>
                </a:lnTo>
                <a:lnTo>
                  <a:pt x="239845" y="12570"/>
                </a:lnTo>
                <a:lnTo>
                  <a:pt x="195032" y="3356"/>
                </a:lnTo>
                <a:lnTo>
                  <a:pt x="140219" y="0"/>
                </a:lnTo>
                <a:lnTo>
                  <a:pt x="85517" y="3356"/>
                </a:lnTo>
                <a:lnTo>
                  <a:pt x="40960" y="12570"/>
                </a:lnTo>
                <a:lnTo>
                  <a:pt x="10978" y="26356"/>
                </a:lnTo>
                <a:lnTo>
                  <a:pt x="0" y="43429"/>
                </a:lnTo>
                <a:lnTo>
                  <a:pt x="10978" y="60623"/>
                </a:lnTo>
                <a:lnTo>
                  <a:pt x="40960" y="74673"/>
                </a:lnTo>
                <a:lnTo>
                  <a:pt x="85517" y="84150"/>
                </a:lnTo>
                <a:lnTo>
                  <a:pt x="140219" y="87626"/>
                </a:lnTo>
                <a:lnTo>
                  <a:pt x="195032" y="84150"/>
                </a:lnTo>
                <a:lnTo>
                  <a:pt x="239845" y="74673"/>
                </a:lnTo>
                <a:lnTo>
                  <a:pt x="270086" y="60623"/>
                </a:lnTo>
                <a:lnTo>
                  <a:pt x="281182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132367" y="5231871"/>
            <a:ext cx="280776" cy="666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132380" y="5231868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0" y="25152"/>
                </a:lnTo>
                <a:lnTo>
                  <a:pt x="3810" y="35812"/>
                </a:lnTo>
                <a:lnTo>
                  <a:pt x="13716" y="41154"/>
                </a:lnTo>
                <a:lnTo>
                  <a:pt x="26663" y="50293"/>
                </a:lnTo>
                <a:lnTo>
                  <a:pt x="47244" y="55635"/>
                </a:lnTo>
                <a:lnTo>
                  <a:pt x="73842" y="62866"/>
                </a:lnTo>
                <a:lnTo>
                  <a:pt x="97942" y="66511"/>
                </a:lnTo>
                <a:lnTo>
                  <a:pt x="122409" y="67956"/>
                </a:lnTo>
                <a:lnTo>
                  <a:pt x="150112" y="68582"/>
                </a:lnTo>
                <a:lnTo>
                  <a:pt x="169923" y="68582"/>
                </a:lnTo>
                <a:lnTo>
                  <a:pt x="187450" y="66295"/>
                </a:lnTo>
                <a:lnTo>
                  <a:pt x="203451" y="64007"/>
                </a:lnTo>
                <a:lnTo>
                  <a:pt x="220221" y="64007"/>
                </a:lnTo>
                <a:lnTo>
                  <a:pt x="234695" y="58677"/>
                </a:lnTo>
                <a:lnTo>
                  <a:pt x="249938" y="55635"/>
                </a:lnTo>
                <a:lnTo>
                  <a:pt x="262885" y="50293"/>
                </a:lnTo>
                <a:lnTo>
                  <a:pt x="272791" y="44963"/>
                </a:lnTo>
                <a:lnTo>
                  <a:pt x="283466" y="33537"/>
                </a:lnTo>
                <a:lnTo>
                  <a:pt x="288804" y="25152"/>
                </a:lnTo>
                <a:lnTo>
                  <a:pt x="288804" y="0"/>
                </a:lnTo>
                <a:lnTo>
                  <a:pt x="266344" y="23420"/>
                </a:lnTo>
                <a:lnTo>
                  <a:pt x="232100" y="36109"/>
                </a:lnTo>
                <a:lnTo>
                  <a:pt x="194204" y="41984"/>
                </a:lnTo>
                <a:lnTo>
                  <a:pt x="160787" y="44963"/>
                </a:lnTo>
                <a:lnTo>
                  <a:pt x="137317" y="44889"/>
                </a:lnTo>
                <a:lnTo>
                  <a:pt x="113867" y="43550"/>
                </a:lnTo>
                <a:lnTo>
                  <a:pt x="90633" y="40630"/>
                </a:lnTo>
                <a:lnTo>
                  <a:pt x="67812" y="35812"/>
                </a:lnTo>
                <a:lnTo>
                  <a:pt x="48747" y="33080"/>
                </a:lnTo>
                <a:lnTo>
                  <a:pt x="27834" y="26306"/>
                </a:lnTo>
                <a:lnTo>
                  <a:pt x="9957" y="1533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136859" y="5161492"/>
            <a:ext cx="248873" cy="844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4385733" y="5203714"/>
            <a:ext cx="3704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45952">
            <a:solidFill>
              <a:srgbClr val="E4E5A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4389438" y="5182880"/>
            <a:ext cx="5556" cy="41981"/>
          </a:xfrm>
          <a:custGeom>
            <a:avLst/>
            <a:gdLst/>
            <a:ahLst/>
            <a:cxnLst/>
            <a:rect l="l" t="t" r="r" b="b"/>
            <a:pathLst>
              <a:path w="5714" h="43179">
                <a:moveTo>
                  <a:pt x="0" y="0"/>
                </a:moveTo>
                <a:lnTo>
                  <a:pt x="0" y="42858"/>
                </a:lnTo>
                <a:lnTo>
                  <a:pt x="3716" y="41349"/>
                </a:lnTo>
                <a:lnTo>
                  <a:pt x="5334" y="39825"/>
                </a:lnTo>
                <a:lnTo>
                  <a:pt x="5334" y="3033"/>
                </a:lnTo>
                <a:lnTo>
                  <a:pt x="3716" y="1508"/>
                </a:lnTo>
                <a:lnTo>
                  <a:pt x="0" y="0"/>
                </a:lnTo>
                <a:close/>
              </a:path>
            </a:pathLst>
          </a:custGeom>
          <a:solidFill>
            <a:srgbClr val="E4E5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4394623" y="5185829"/>
            <a:ext cx="12347" cy="35807"/>
          </a:xfrm>
          <a:custGeom>
            <a:avLst/>
            <a:gdLst/>
            <a:ahLst/>
            <a:cxnLst/>
            <a:rect l="l" t="t" r="r" b="b"/>
            <a:pathLst>
              <a:path w="12700" h="36829">
                <a:moveTo>
                  <a:pt x="0" y="0"/>
                </a:moveTo>
                <a:lnTo>
                  <a:pt x="0" y="36792"/>
                </a:lnTo>
                <a:lnTo>
                  <a:pt x="12194" y="25297"/>
                </a:lnTo>
                <a:lnTo>
                  <a:pt x="12204" y="11503"/>
                </a:lnTo>
                <a:lnTo>
                  <a:pt x="0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4135336" y="5161487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82" y="43442"/>
                </a:moveTo>
                <a:lnTo>
                  <a:pt x="270086" y="26366"/>
                </a:lnTo>
                <a:lnTo>
                  <a:pt x="239845" y="12576"/>
                </a:lnTo>
                <a:lnTo>
                  <a:pt x="195032" y="3358"/>
                </a:lnTo>
                <a:lnTo>
                  <a:pt x="140219" y="0"/>
                </a:lnTo>
                <a:lnTo>
                  <a:pt x="85517" y="3358"/>
                </a:lnTo>
                <a:lnTo>
                  <a:pt x="40960" y="12576"/>
                </a:lnTo>
                <a:lnTo>
                  <a:pt x="10978" y="26366"/>
                </a:lnTo>
                <a:lnTo>
                  <a:pt x="0" y="43442"/>
                </a:lnTo>
                <a:lnTo>
                  <a:pt x="10978" y="60636"/>
                </a:lnTo>
                <a:lnTo>
                  <a:pt x="40960" y="74685"/>
                </a:lnTo>
                <a:lnTo>
                  <a:pt x="85517" y="84162"/>
                </a:lnTo>
                <a:lnTo>
                  <a:pt x="140219" y="87639"/>
                </a:lnTo>
                <a:lnTo>
                  <a:pt x="195032" y="84162"/>
                </a:lnTo>
                <a:lnTo>
                  <a:pt x="239845" y="74685"/>
                </a:lnTo>
                <a:lnTo>
                  <a:pt x="270086" y="60636"/>
                </a:lnTo>
                <a:lnTo>
                  <a:pt x="281182" y="43442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4132367" y="5207424"/>
            <a:ext cx="280776" cy="681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132380" y="5207426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0" y="25140"/>
                </a:lnTo>
                <a:lnTo>
                  <a:pt x="3810" y="35812"/>
                </a:lnTo>
                <a:lnTo>
                  <a:pt x="13716" y="41142"/>
                </a:lnTo>
                <a:lnTo>
                  <a:pt x="26663" y="50293"/>
                </a:lnTo>
                <a:lnTo>
                  <a:pt x="47244" y="55623"/>
                </a:lnTo>
                <a:lnTo>
                  <a:pt x="72462" y="62368"/>
                </a:lnTo>
                <a:lnTo>
                  <a:pt x="98100" y="66653"/>
                </a:lnTo>
                <a:lnTo>
                  <a:pt x="124028" y="69043"/>
                </a:lnTo>
                <a:lnTo>
                  <a:pt x="150112" y="70103"/>
                </a:lnTo>
                <a:lnTo>
                  <a:pt x="169923" y="70103"/>
                </a:lnTo>
                <a:lnTo>
                  <a:pt x="187450" y="66295"/>
                </a:lnTo>
                <a:lnTo>
                  <a:pt x="203451" y="64007"/>
                </a:lnTo>
                <a:lnTo>
                  <a:pt x="220221" y="64007"/>
                </a:lnTo>
                <a:lnTo>
                  <a:pt x="234695" y="58677"/>
                </a:lnTo>
                <a:lnTo>
                  <a:pt x="249938" y="55623"/>
                </a:lnTo>
                <a:lnTo>
                  <a:pt x="262885" y="50293"/>
                </a:lnTo>
                <a:lnTo>
                  <a:pt x="272791" y="43429"/>
                </a:lnTo>
                <a:lnTo>
                  <a:pt x="283466" y="33524"/>
                </a:lnTo>
                <a:lnTo>
                  <a:pt x="288804" y="25140"/>
                </a:lnTo>
                <a:lnTo>
                  <a:pt x="288804" y="0"/>
                </a:lnTo>
                <a:lnTo>
                  <a:pt x="266746" y="23241"/>
                </a:lnTo>
                <a:lnTo>
                  <a:pt x="232153" y="36030"/>
                </a:lnTo>
                <a:lnTo>
                  <a:pt x="193881" y="41662"/>
                </a:lnTo>
                <a:lnTo>
                  <a:pt x="160787" y="43429"/>
                </a:lnTo>
                <a:lnTo>
                  <a:pt x="122705" y="42929"/>
                </a:lnTo>
                <a:lnTo>
                  <a:pt x="71511" y="37789"/>
                </a:lnTo>
                <a:lnTo>
                  <a:pt x="24758" y="24611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4139770" y="5140748"/>
            <a:ext cx="269903" cy="8075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4137569" y="5140747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696" y="41908"/>
                </a:moveTo>
                <a:lnTo>
                  <a:pt x="271588" y="25396"/>
                </a:lnTo>
                <a:lnTo>
                  <a:pt x="241263" y="12097"/>
                </a:lnTo>
                <a:lnTo>
                  <a:pt x="196221" y="3226"/>
                </a:lnTo>
                <a:lnTo>
                  <a:pt x="140963" y="0"/>
                </a:lnTo>
                <a:lnTo>
                  <a:pt x="86150" y="3226"/>
                </a:lnTo>
                <a:lnTo>
                  <a:pt x="41337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103"/>
                </a:lnTo>
                <a:lnTo>
                  <a:pt x="41337" y="71437"/>
                </a:lnTo>
                <a:lnTo>
                  <a:pt x="86150" y="80485"/>
                </a:lnTo>
                <a:lnTo>
                  <a:pt x="140963" y="83817"/>
                </a:lnTo>
                <a:lnTo>
                  <a:pt x="196221" y="80485"/>
                </a:lnTo>
                <a:lnTo>
                  <a:pt x="241263" y="71437"/>
                </a:lnTo>
                <a:lnTo>
                  <a:pt x="271588" y="58103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4135332" y="5182975"/>
            <a:ext cx="280776" cy="6667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4135336" y="5182972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211" y="25952"/>
                </a:lnTo>
                <a:lnTo>
                  <a:pt x="7628" y="40846"/>
                </a:lnTo>
                <a:lnTo>
                  <a:pt x="23042" y="49226"/>
                </a:lnTo>
                <a:lnTo>
                  <a:pt x="47244" y="55635"/>
                </a:lnTo>
                <a:lnTo>
                  <a:pt x="73467" y="62910"/>
                </a:lnTo>
                <a:lnTo>
                  <a:pt x="97573" y="66488"/>
                </a:lnTo>
                <a:lnTo>
                  <a:pt x="122041" y="67876"/>
                </a:lnTo>
                <a:lnTo>
                  <a:pt x="149355" y="68582"/>
                </a:lnTo>
                <a:lnTo>
                  <a:pt x="169936" y="68582"/>
                </a:lnTo>
                <a:lnTo>
                  <a:pt x="187463" y="66295"/>
                </a:lnTo>
                <a:lnTo>
                  <a:pt x="203464" y="64019"/>
                </a:lnTo>
                <a:lnTo>
                  <a:pt x="220991" y="64019"/>
                </a:lnTo>
                <a:lnTo>
                  <a:pt x="234708" y="58677"/>
                </a:lnTo>
                <a:lnTo>
                  <a:pt x="249181" y="55635"/>
                </a:lnTo>
                <a:lnTo>
                  <a:pt x="262898" y="50293"/>
                </a:lnTo>
                <a:lnTo>
                  <a:pt x="272046" y="44963"/>
                </a:lnTo>
                <a:lnTo>
                  <a:pt x="282709" y="35825"/>
                </a:lnTo>
                <a:lnTo>
                  <a:pt x="288804" y="25152"/>
                </a:lnTo>
                <a:lnTo>
                  <a:pt x="288804" y="0"/>
                </a:lnTo>
                <a:lnTo>
                  <a:pt x="279159" y="16157"/>
                </a:lnTo>
                <a:lnTo>
                  <a:pt x="271588" y="23141"/>
                </a:lnTo>
                <a:lnTo>
                  <a:pt x="261384" y="26939"/>
                </a:lnTo>
                <a:lnTo>
                  <a:pt x="243843" y="33537"/>
                </a:lnTo>
                <a:lnTo>
                  <a:pt x="222846" y="37514"/>
                </a:lnTo>
                <a:lnTo>
                  <a:pt x="203165" y="41607"/>
                </a:lnTo>
                <a:lnTo>
                  <a:pt x="183249" y="44521"/>
                </a:lnTo>
                <a:lnTo>
                  <a:pt x="161544" y="44963"/>
                </a:lnTo>
                <a:lnTo>
                  <a:pt x="124218" y="44963"/>
                </a:lnTo>
                <a:lnTo>
                  <a:pt x="103637" y="42675"/>
                </a:lnTo>
                <a:lnTo>
                  <a:pt x="87637" y="42675"/>
                </a:lnTo>
                <a:lnTo>
                  <a:pt x="67068" y="35825"/>
                </a:lnTo>
                <a:lnTo>
                  <a:pt x="49541" y="33537"/>
                </a:lnTo>
                <a:lnTo>
                  <a:pt x="38865" y="30482"/>
                </a:lnTo>
                <a:lnTo>
                  <a:pt x="25149" y="25152"/>
                </a:lnTo>
                <a:lnTo>
                  <a:pt x="16013" y="19823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136906" y="5114819"/>
            <a:ext cx="270010" cy="822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4135336" y="5114815"/>
            <a:ext cx="273491" cy="83344"/>
          </a:xfrm>
          <a:custGeom>
            <a:avLst/>
            <a:gdLst/>
            <a:ahLst/>
            <a:cxnLst/>
            <a:rect l="l" t="t" r="r" b="b"/>
            <a:pathLst>
              <a:path w="281304" h="85725">
                <a:moveTo>
                  <a:pt x="281182" y="42675"/>
                </a:moveTo>
                <a:lnTo>
                  <a:pt x="270086" y="26043"/>
                </a:lnTo>
                <a:lnTo>
                  <a:pt x="239845" y="12480"/>
                </a:lnTo>
                <a:lnTo>
                  <a:pt x="195032" y="3346"/>
                </a:lnTo>
                <a:lnTo>
                  <a:pt x="140219" y="0"/>
                </a:lnTo>
                <a:lnTo>
                  <a:pt x="85517" y="3346"/>
                </a:lnTo>
                <a:lnTo>
                  <a:pt x="40960" y="12480"/>
                </a:lnTo>
                <a:lnTo>
                  <a:pt x="10978" y="26043"/>
                </a:lnTo>
                <a:lnTo>
                  <a:pt x="0" y="42675"/>
                </a:lnTo>
                <a:lnTo>
                  <a:pt x="10978" y="58990"/>
                </a:lnTo>
                <a:lnTo>
                  <a:pt x="40960" y="72588"/>
                </a:lnTo>
                <a:lnTo>
                  <a:pt x="85517" y="81898"/>
                </a:lnTo>
                <a:lnTo>
                  <a:pt x="140219" y="85351"/>
                </a:lnTo>
                <a:lnTo>
                  <a:pt x="195032" y="81898"/>
                </a:lnTo>
                <a:lnTo>
                  <a:pt x="239845" y="72588"/>
                </a:lnTo>
                <a:lnTo>
                  <a:pt x="270086" y="58990"/>
                </a:lnTo>
                <a:lnTo>
                  <a:pt x="281182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4132367" y="5158529"/>
            <a:ext cx="280776" cy="681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4132380" y="5158530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59" y="25558"/>
                </a:lnTo>
                <a:lnTo>
                  <a:pt x="7637" y="40529"/>
                </a:lnTo>
                <a:lnTo>
                  <a:pt x="23208" y="49141"/>
                </a:lnTo>
                <a:lnTo>
                  <a:pt x="47244" y="55623"/>
                </a:lnTo>
                <a:lnTo>
                  <a:pt x="72166" y="64005"/>
                </a:lnTo>
                <a:lnTo>
                  <a:pt x="97754" y="68058"/>
                </a:lnTo>
                <a:lnTo>
                  <a:pt x="123804" y="69513"/>
                </a:lnTo>
                <a:lnTo>
                  <a:pt x="150112" y="70103"/>
                </a:lnTo>
                <a:lnTo>
                  <a:pt x="172299" y="69737"/>
                </a:lnTo>
                <a:lnTo>
                  <a:pt x="190700" y="67058"/>
                </a:lnTo>
                <a:lnTo>
                  <a:pt x="209952" y="63998"/>
                </a:lnTo>
                <a:lnTo>
                  <a:pt x="234695" y="62486"/>
                </a:lnTo>
                <a:lnTo>
                  <a:pt x="249938" y="55623"/>
                </a:lnTo>
                <a:lnTo>
                  <a:pt x="262885" y="50293"/>
                </a:lnTo>
                <a:lnTo>
                  <a:pt x="272791" y="44963"/>
                </a:lnTo>
                <a:lnTo>
                  <a:pt x="283466" y="35812"/>
                </a:lnTo>
                <a:lnTo>
                  <a:pt x="288804" y="25140"/>
                </a:lnTo>
                <a:lnTo>
                  <a:pt x="288804" y="0"/>
                </a:lnTo>
                <a:lnTo>
                  <a:pt x="278425" y="16827"/>
                </a:lnTo>
                <a:lnTo>
                  <a:pt x="271501" y="23587"/>
                </a:lnTo>
                <a:lnTo>
                  <a:pt x="261796" y="26935"/>
                </a:lnTo>
                <a:lnTo>
                  <a:pt x="243074" y="33524"/>
                </a:lnTo>
                <a:lnTo>
                  <a:pt x="224300" y="37427"/>
                </a:lnTo>
                <a:lnTo>
                  <a:pt x="201627" y="41332"/>
                </a:lnTo>
                <a:lnTo>
                  <a:pt x="179106" y="44192"/>
                </a:lnTo>
                <a:lnTo>
                  <a:pt x="160787" y="44963"/>
                </a:lnTo>
                <a:lnTo>
                  <a:pt x="123503" y="43863"/>
                </a:lnTo>
                <a:lnTo>
                  <a:pt x="71376" y="37867"/>
                </a:lnTo>
                <a:lnTo>
                  <a:pt x="23758" y="2417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4117230" y="5085186"/>
            <a:ext cx="270551" cy="851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115338" y="5085190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709" y="44196"/>
                </a:moveTo>
                <a:lnTo>
                  <a:pt x="271599" y="27003"/>
                </a:lnTo>
                <a:lnTo>
                  <a:pt x="241271" y="12953"/>
                </a:lnTo>
                <a:lnTo>
                  <a:pt x="196229" y="3476"/>
                </a:lnTo>
                <a:lnTo>
                  <a:pt x="140976" y="0"/>
                </a:lnTo>
                <a:lnTo>
                  <a:pt x="86155" y="3476"/>
                </a:lnTo>
                <a:lnTo>
                  <a:pt x="41338" y="12953"/>
                </a:lnTo>
                <a:lnTo>
                  <a:pt x="11096" y="27003"/>
                </a:lnTo>
                <a:lnTo>
                  <a:pt x="0" y="44196"/>
                </a:lnTo>
                <a:lnTo>
                  <a:pt x="11096" y="61385"/>
                </a:lnTo>
                <a:lnTo>
                  <a:pt x="41338" y="75435"/>
                </a:lnTo>
                <a:lnTo>
                  <a:pt x="86155" y="84915"/>
                </a:lnTo>
                <a:lnTo>
                  <a:pt x="140976" y="88393"/>
                </a:lnTo>
                <a:lnTo>
                  <a:pt x="196229" y="84915"/>
                </a:lnTo>
                <a:lnTo>
                  <a:pt x="241271" y="75435"/>
                </a:lnTo>
                <a:lnTo>
                  <a:pt x="271599" y="61385"/>
                </a:lnTo>
                <a:lnTo>
                  <a:pt x="282709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4112365" y="5131859"/>
            <a:ext cx="282258" cy="681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4112383" y="5131864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0" y="0"/>
                </a:moveTo>
                <a:lnTo>
                  <a:pt x="0" y="25140"/>
                </a:lnTo>
                <a:lnTo>
                  <a:pt x="4567" y="35812"/>
                </a:lnTo>
                <a:lnTo>
                  <a:pt x="13703" y="41142"/>
                </a:lnTo>
                <a:lnTo>
                  <a:pt x="27420" y="50293"/>
                </a:lnTo>
                <a:lnTo>
                  <a:pt x="48758" y="55623"/>
                </a:lnTo>
                <a:lnTo>
                  <a:pt x="73041" y="63317"/>
                </a:lnTo>
                <a:lnTo>
                  <a:pt x="98256" y="67336"/>
                </a:lnTo>
                <a:lnTo>
                  <a:pt x="124060" y="69119"/>
                </a:lnTo>
                <a:lnTo>
                  <a:pt x="150112" y="70103"/>
                </a:lnTo>
                <a:lnTo>
                  <a:pt x="170680" y="70103"/>
                </a:lnTo>
                <a:lnTo>
                  <a:pt x="188207" y="67049"/>
                </a:lnTo>
                <a:lnTo>
                  <a:pt x="205735" y="63240"/>
                </a:lnTo>
                <a:lnTo>
                  <a:pt x="221735" y="63240"/>
                </a:lnTo>
                <a:lnTo>
                  <a:pt x="236209" y="57910"/>
                </a:lnTo>
                <a:lnTo>
                  <a:pt x="251452" y="55623"/>
                </a:lnTo>
                <a:lnTo>
                  <a:pt x="265169" y="50293"/>
                </a:lnTo>
                <a:lnTo>
                  <a:pt x="274318" y="44950"/>
                </a:lnTo>
                <a:lnTo>
                  <a:pt x="284980" y="32757"/>
                </a:lnTo>
                <a:lnTo>
                  <a:pt x="290318" y="25140"/>
                </a:lnTo>
                <a:lnTo>
                  <a:pt x="290318" y="0"/>
                </a:lnTo>
                <a:lnTo>
                  <a:pt x="283510" y="12875"/>
                </a:lnTo>
                <a:lnTo>
                  <a:pt x="272512" y="21319"/>
                </a:lnTo>
                <a:lnTo>
                  <a:pt x="226841" y="37259"/>
                </a:lnTo>
                <a:lnTo>
                  <a:pt x="180220" y="44062"/>
                </a:lnTo>
                <a:lnTo>
                  <a:pt x="162301" y="44950"/>
                </a:lnTo>
                <a:lnTo>
                  <a:pt x="125720" y="44950"/>
                </a:lnTo>
                <a:lnTo>
                  <a:pt x="105908" y="41142"/>
                </a:lnTo>
                <a:lnTo>
                  <a:pt x="88381" y="41142"/>
                </a:lnTo>
                <a:lnTo>
                  <a:pt x="67812" y="35812"/>
                </a:lnTo>
                <a:lnTo>
                  <a:pt x="50285" y="32757"/>
                </a:lnTo>
                <a:lnTo>
                  <a:pt x="39622" y="30470"/>
                </a:lnTo>
                <a:lnTo>
                  <a:pt x="25906" y="25140"/>
                </a:lnTo>
                <a:lnTo>
                  <a:pt x="16757" y="19810"/>
                </a:lnTo>
                <a:lnTo>
                  <a:pt x="4567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593663" y="5668962"/>
            <a:ext cx="246941" cy="814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4840605" y="5686985"/>
            <a:ext cx="23079" cy="4558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4591700" y="5668965"/>
            <a:ext cx="275343" cy="82726"/>
          </a:xfrm>
          <a:custGeom>
            <a:avLst/>
            <a:gdLst/>
            <a:ahLst/>
            <a:cxnLst/>
            <a:rect l="l" t="t" r="r" b="b"/>
            <a:pathLst>
              <a:path w="283210" h="85089">
                <a:moveTo>
                  <a:pt x="282696" y="41908"/>
                </a:moveTo>
                <a:lnTo>
                  <a:pt x="271588" y="25396"/>
                </a:lnTo>
                <a:lnTo>
                  <a:pt x="241263" y="12097"/>
                </a:lnTo>
                <a:lnTo>
                  <a:pt x="196221" y="3226"/>
                </a:lnTo>
                <a:lnTo>
                  <a:pt x="140963" y="0"/>
                </a:lnTo>
                <a:lnTo>
                  <a:pt x="86150" y="3226"/>
                </a:lnTo>
                <a:lnTo>
                  <a:pt x="41337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541"/>
                </a:lnTo>
                <a:lnTo>
                  <a:pt x="41337" y="72104"/>
                </a:lnTo>
                <a:lnTo>
                  <a:pt x="86150" y="81238"/>
                </a:lnTo>
                <a:lnTo>
                  <a:pt x="140963" y="84584"/>
                </a:lnTo>
                <a:lnTo>
                  <a:pt x="196221" y="81238"/>
                </a:lnTo>
                <a:lnTo>
                  <a:pt x="241263" y="72104"/>
                </a:lnTo>
                <a:lnTo>
                  <a:pt x="271588" y="58541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4588722" y="5711930"/>
            <a:ext cx="280776" cy="6815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869498" y="5724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4588731" y="5711933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7304" y="40043"/>
                </a:lnTo>
                <a:lnTo>
                  <a:pt x="44960" y="55623"/>
                </a:lnTo>
                <a:lnTo>
                  <a:pt x="96487" y="67261"/>
                </a:lnTo>
                <a:lnTo>
                  <a:pt x="150112" y="70103"/>
                </a:lnTo>
                <a:lnTo>
                  <a:pt x="169923" y="70103"/>
                </a:lnTo>
                <a:lnTo>
                  <a:pt x="187450" y="67049"/>
                </a:lnTo>
                <a:lnTo>
                  <a:pt x="204221" y="63240"/>
                </a:lnTo>
                <a:lnTo>
                  <a:pt x="218694" y="63240"/>
                </a:lnTo>
                <a:lnTo>
                  <a:pt x="232411" y="57910"/>
                </a:lnTo>
                <a:lnTo>
                  <a:pt x="246884" y="55623"/>
                </a:lnTo>
                <a:lnTo>
                  <a:pt x="260601" y="50293"/>
                </a:lnTo>
                <a:lnTo>
                  <a:pt x="272803" y="44950"/>
                </a:lnTo>
                <a:lnTo>
                  <a:pt x="283466" y="36579"/>
                </a:lnTo>
                <a:lnTo>
                  <a:pt x="288804" y="25140"/>
                </a:lnTo>
                <a:lnTo>
                  <a:pt x="288804" y="0"/>
                </a:lnTo>
                <a:lnTo>
                  <a:pt x="281515" y="13584"/>
                </a:lnTo>
                <a:lnTo>
                  <a:pt x="270022" y="22305"/>
                </a:lnTo>
                <a:lnTo>
                  <a:pt x="224547" y="37583"/>
                </a:lnTo>
                <a:lnTo>
                  <a:pt x="178932" y="44182"/>
                </a:lnTo>
                <a:lnTo>
                  <a:pt x="162314" y="44950"/>
                </a:lnTo>
                <a:lnTo>
                  <a:pt x="124205" y="44950"/>
                </a:lnTo>
                <a:lnTo>
                  <a:pt x="104394" y="41142"/>
                </a:lnTo>
                <a:lnTo>
                  <a:pt x="85340" y="41142"/>
                </a:lnTo>
                <a:lnTo>
                  <a:pt x="64771" y="36579"/>
                </a:lnTo>
                <a:lnTo>
                  <a:pt x="45840" y="32143"/>
                </a:lnTo>
                <a:lnTo>
                  <a:pt x="26366" y="26444"/>
                </a:lnTo>
                <a:lnTo>
                  <a:pt x="9902" y="16668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4578564" y="5642397"/>
            <a:ext cx="95353" cy="786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4673918" y="5640070"/>
            <a:ext cx="175928" cy="8297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4576880" y="5640074"/>
            <a:ext cx="275343" cy="83961"/>
          </a:xfrm>
          <a:custGeom>
            <a:avLst/>
            <a:gdLst/>
            <a:ahLst/>
            <a:cxnLst/>
            <a:rect l="l" t="t" r="r" b="b"/>
            <a:pathLst>
              <a:path w="283210" h="86360">
                <a:moveTo>
                  <a:pt x="282696" y="42663"/>
                </a:moveTo>
                <a:lnTo>
                  <a:pt x="271588" y="26032"/>
                </a:lnTo>
                <a:lnTo>
                  <a:pt x="241264" y="12474"/>
                </a:lnTo>
                <a:lnTo>
                  <a:pt x="196226" y="3344"/>
                </a:lnTo>
                <a:lnTo>
                  <a:pt x="140976" y="0"/>
                </a:lnTo>
                <a:lnTo>
                  <a:pt x="86155" y="3344"/>
                </a:lnTo>
                <a:lnTo>
                  <a:pt x="41338" y="12474"/>
                </a:lnTo>
                <a:lnTo>
                  <a:pt x="11096" y="26032"/>
                </a:lnTo>
                <a:lnTo>
                  <a:pt x="0" y="42663"/>
                </a:lnTo>
                <a:lnTo>
                  <a:pt x="11096" y="59420"/>
                </a:lnTo>
                <a:lnTo>
                  <a:pt x="41338" y="73246"/>
                </a:lnTo>
                <a:lnTo>
                  <a:pt x="86155" y="82641"/>
                </a:lnTo>
                <a:lnTo>
                  <a:pt x="140976" y="86105"/>
                </a:lnTo>
                <a:lnTo>
                  <a:pt x="196226" y="82641"/>
                </a:lnTo>
                <a:lnTo>
                  <a:pt x="241264" y="73246"/>
                </a:lnTo>
                <a:lnTo>
                  <a:pt x="271588" y="59420"/>
                </a:lnTo>
                <a:lnTo>
                  <a:pt x="282696" y="42663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4574646" y="5684519"/>
            <a:ext cx="229658" cy="6815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4804305" y="5684519"/>
            <a:ext cx="52598" cy="5667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4856902" y="56967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14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574196" y="5684522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476" y="0"/>
                </a:moveTo>
                <a:lnTo>
                  <a:pt x="7862" y="38625"/>
                </a:lnTo>
                <a:lnTo>
                  <a:pt x="44667" y="55623"/>
                </a:lnTo>
                <a:lnTo>
                  <a:pt x="96374" y="67916"/>
                </a:lnTo>
                <a:lnTo>
                  <a:pt x="149832" y="70103"/>
                </a:lnTo>
                <a:lnTo>
                  <a:pt x="170400" y="70103"/>
                </a:lnTo>
                <a:lnTo>
                  <a:pt x="187927" y="67816"/>
                </a:lnTo>
                <a:lnTo>
                  <a:pt x="203928" y="64774"/>
                </a:lnTo>
                <a:lnTo>
                  <a:pt x="219171" y="64774"/>
                </a:lnTo>
                <a:lnTo>
                  <a:pt x="232118" y="59431"/>
                </a:lnTo>
                <a:lnTo>
                  <a:pt x="247361" y="55623"/>
                </a:lnTo>
                <a:lnTo>
                  <a:pt x="261835" y="50293"/>
                </a:lnTo>
                <a:lnTo>
                  <a:pt x="273268" y="44963"/>
                </a:lnTo>
                <a:lnTo>
                  <a:pt x="284700" y="33524"/>
                </a:lnTo>
                <a:lnTo>
                  <a:pt x="290795" y="25140"/>
                </a:lnTo>
                <a:lnTo>
                  <a:pt x="290795" y="0"/>
                </a:lnTo>
                <a:lnTo>
                  <a:pt x="266769" y="23309"/>
                </a:lnTo>
                <a:lnTo>
                  <a:pt x="233356" y="36585"/>
                </a:lnTo>
                <a:lnTo>
                  <a:pt x="196469" y="42809"/>
                </a:lnTo>
                <a:lnTo>
                  <a:pt x="162021" y="44963"/>
                </a:lnTo>
                <a:lnTo>
                  <a:pt x="122577" y="44349"/>
                </a:lnTo>
                <a:lnTo>
                  <a:pt x="72660" y="39512"/>
                </a:lnTo>
                <a:lnTo>
                  <a:pt x="27037" y="26160"/>
                </a:lnTo>
                <a:lnTo>
                  <a:pt x="476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4615196" y="5623031"/>
            <a:ext cx="271547" cy="8371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4613918" y="5623038"/>
            <a:ext cx="275343" cy="84578"/>
          </a:xfrm>
          <a:custGeom>
            <a:avLst/>
            <a:gdLst/>
            <a:ahLst/>
            <a:cxnLst/>
            <a:rect l="l" t="t" r="r" b="b"/>
            <a:pathLst>
              <a:path w="283210" h="86995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55" y="3356"/>
                </a:lnTo>
                <a:lnTo>
                  <a:pt x="41338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180"/>
                </a:lnTo>
                <a:lnTo>
                  <a:pt x="41338" y="74002"/>
                </a:lnTo>
                <a:lnTo>
                  <a:pt x="86155" y="83395"/>
                </a:lnTo>
                <a:lnTo>
                  <a:pt x="140976" y="86859"/>
                </a:lnTo>
                <a:lnTo>
                  <a:pt x="196234" y="83395"/>
                </a:lnTo>
                <a:lnTo>
                  <a:pt x="241276" y="74002"/>
                </a:lnTo>
                <a:lnTo>
                  <a:pt x="271601" y="60180"/>
                </a:lnTo>
                <a:lnTo>
                  <a:pt x="282709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4610946" y="5668963"/>
            <a:ext cx="77788" cy="603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4688734" y="5668963"/>
            <a:ext cx="202987" cy="6445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891722" y="56793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33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4610962" y="5668965"/>
            <a:ext cx="280899" cy="65440"/>
          </a:xfrm>
          <a:custGeom>
            <a:avLst/>
            <a:gdLst/>
            <a:ahLst/>
            <a:cxnLst/>
            <a:rect l="l" t="t" r="r" b="b"/>
            <a:pathLst>
              <a:path w="288925" h="67310">
                <a:moveTo>
                  <a:pt x="0" y="0"/>
                </a:moveTo>
                <a:lnTo>
                  <a:pt x="8704" y="37752"/>
                </a:lnTo>
                <a:lnTo>
                  <a:pt x="44960" y="55623"/>
                </a:lnTo>
                <a:lnTo>
                  <a:pt x="96256" y="64899"/>
                </a:lnTo>
                <a:lnTo>
                  <a:pt x="118395" y="66695"/>
                </a:lnTo>
                <a:lnTo>
                  <a:pt x="150112" y="66295"/>
                </a:lnTo>
                <a:lnTo>
                  <a:pt x="191454" y="64565"/>
                </a:lnTo>
                <a:lnTo>
                  <a:pt x="232411" y="58677"/>
                </a:lnTo>
                <a:lnTo>
                  <a:pt x="272791" y="41142"/>
                </a:lnTo>
                <a:lnTo>
                  <a:pt x="288791" y="21331"/>
                </a:lnTo>
                <a:lnTo>
                  <a:pt x="288791" y="0"/>
                </a:lnTo>
                <a:lnTo>
                  <a:pt x="267524" y="20551"/>
                </a:lnTo>
                <a:lnTo>
                  <a:pt x="226188" y="34204"/>
                </a:lnTo>
                <a:lnTo>
                  <a:pt x="172827" y="40987"/>
                </a:lnTo>
                <a:lnTo>
                  <a:pt x="115483" y="40929"/>
                </a:lnTo>
                <a:lnTo>
                  <a:pt x="62202" y="34059"/>
                </a:lnTo>
                <a:lnTo>
                  <a:pt x="21026" y="20406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4596022" y="5598582"/>
            <a:ext cx="201614" cy="8371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4797636" y="5604897"/>
            <a:ext cx="68898" cy="7174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4593920" y="5598584"/>
            <a:ext cx="275343" cy="84578"/>
          </a:xfrm>
          <a:custGeom>
            <a:avLst/>
            <a:gdLst/>
            <a:ahLst/>
            <a:cxnLst/>
            <a:rect l="l" t="t" r="r" b="b"/>
            <a:pathLst>
              <a:path w="283210" h="86995">
                <a:moveTo>
                  <a:pt x="282696" y="43429"/>
                </a:moveTo>
                <a:lnTo>
                  <a:pt x="271588" y="26361"/>
                </a:lnTo>
                <a:lnTo>
                  <a:pt x="241263" y="12574"/>
                </a:lnTo>
                <a:lnTo>
                  <a:pt x="196221" y="3358"/>
                </a:lnTo>
                <a:lnTo>
                  <a:pt x="140963" y="0"/>
                </a:lnTo>
                <a:lnTo>
                  <a:pt x="86150" y="3358"/>
                </a:lnTo>
                <a:lnTo>
                  <a:pt x="41337" y="12574"/>
                </a:lnTo>
                <a:lnTo>
                  <a:pt x="11096" y="26361"/>
                </a:lnTo>
                <a:lnTo>
                  <a:pt x="0" y="43429"/>
                </a:lnTo>
                <a:lnTo>
                  <a:pt x="11096" y="60187"/>
                </a:lnTo>
                <a:lnTo>
                  <a:pt x="41337" y="74013"/>
                </a:lnTo>
                <a:lnTo>
                  <a:pt x="86150" y="83407"/>
                </a:lnTo>
                <a:lnTo>
                  <a:pt x="140963" y="86872"/>
                </a:lnTo>
                <a:lnTo>
                  <a:pt x="196221" y="83407"/>
                </a:lnTo>
                <a:lnTo>
                  <a:pt x="241263" y="74013"/>
                </a:lnTo>
                <a:lnTo>
                  <a:pt x="271588" y="60187"/>
                </a:lnTo>
                <a:lnTo>
                  <a:pt x="282696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591685" y="5644514"/>
            <a:ext cx="282258" cy="6445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4873942" y="5644514"/>
            <a:ext cx="0" cy="209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336"/>
                </a:move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4591700" y="5644522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9469" y="37977"/>
                </a:lnTo>
                <a:lnTo>
                  <a:pt x="44190" y="54856"/>
                </a:lnTo>
                <a:lnTo>
                  <a:pt x="73334" y="59146"/>
                </a:lnTo>
                <a:lnTo>
                  <a:pt x="94131" y="63656"/>
                </a:lnTo>
                <a:lnTo>
                  <a:pt x="116248" y="66623"/>
                </a:lnTo>
                <a:lnTo>
                  <a:pt x="149355" y="66282"/>
                </a:lnTo>
                <a:lnTo>
                  <a:pt x="169923" y="66282"/>
                </a:lnTo>
                <a:lnTo>
                  <a:pt x="187450" y="62473"/>
                </a:lnTo>
                <a:lnTo>
                  <a:pt x="203451" y="62473"/>
                </a:lnTo>
                <a:lnTo>
                  <a:pt x="218694" y="60952"/>
                </a:lnTo>
                <a:lnTo>
                  <a:pt x="261358" y="46471"/>
                </a:lnTo>
                <a:lnTo>
                  <a:pt x="290318" y="21331"/>
                </a:lnTo>
                <a:lnTo>
                  <a:pt x="290318" y="0"/>
                </a:lnTo>
                <a:lnTo>
                  <a:pt x="265437" y="20801"/>
                </a:lnTo>
                <a:lnTo>
                  <a:pt x="231407" y="33001"/>
                </a:lnTo>
                <a:lnTo>
                  <a:pt x="194639" y="38986"/>
                </a:lnTo>
                <a:lnTo>
                  <a:pt x="161544" y="41142"/>
                </a:lnTo>
                <a:lnTo>
                  <a:pt x="123429" y="41503"/>
                </a:lnTo>
                <a:lnTo>
                  <a:pt x="74098" y="36301"/>
                </a:lnTo>
                <a:lnTo>
                  <a:pt x="28104" y="23233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593461" y="5586284"/>
            <a:ext cx="53044" cy="6568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4646507" y="5576359"/>
            <a:ext cx="217480" cy="8519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591700" y="5576353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696" y="44196"/>
                </a:moveTo>
                <a:lnTo>
                  <a:pt x="271588" y="27008"/>
                </a:lnTo>
                <a:lnTo>
                  <a:pt x="241263" y="12958"/>
                </a:lnTo>
                <a:lnTo>
                  <a:pt x="196221" y="3478"/>
                </a:lnTo>
                <a:lnTo>
                  <a:pt x="140963" y="0"/>
                </a:lnTo>
                <a:lnTo>
                  <a:pt x="86150" y="3478"/>
                </a:lnTo>
                <a:lnTo>
                  <a:pt x="41337" y="12958"/>
                </a:lnTo>
                <a:lnTo>
                  <a:pt x="11096" y="27008"/>
                </a:lnTo>
                <a:lnTo>
                  <a:pt x="0" y="44196"/>
                </a:lnTo>
                <a:lnTo>
                  <a:pt x="11096" y="61390"/>
                </a:lnTo>
                <a:lnTo>
                  <a:pt x="41337" y="75439"/>
                </a:lnTo>
                <a:lnTo>
                  <a:pt x="86150" y="84917"/>
                </a:lnTo>
                <a:lnTo>
                  <a:pt x="140963" y="88393"/>
                </a:lnTo>
                <a:lnTo>
                  <a:pt x="196221" y="84917"/>
                </a:lnTo>
                <a:lnTo>
                  <a:pt x="241263" y="75439"/>
                </a:lnTo>
                <a:lnTo>
                  <a:pt x="271588" y="61390"/>
                </a:lnTo>
                <a:lnTo>
                  <a:pt x="282696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588722" y="5623031"/>
            <a:ext cx="188172" cy="6445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4776893" y="5623031"/>
            <a:ext cx="92604" cy="6204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4869498" y="5623031"/>
            <a:ext cx="0" cy="24694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46"/>
                </a:move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4588731" y="5623038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1331"/>
                </a:lnTo>
                <a:lnTo>
                  <a:pt x="4567" y="32757"/>
                </a:lnTo>
                <a:lnTo>
                  <a:pt x="44960" y="55623"/>
                </a:lnTo>
                <a:lnTo>
                  <a:pt x="96920" y="64912"/>
                </a:lnTo>
                <a:lnTo>
                  <a:pt x="124678" y="66416"/>
                </a:lnTo>
                <a:lnTo>
                  <a:pt x="150112" y="66282"/>
                </a:lnTo>
                <a:lnTo>
                  <a:pt x="191665" y="64015"/>
                </a:lnTo>
                <a:lnTo>
                  <a:pt x="232411" y="57910"/>
                </a:lnTo>
                <a:lnTo>
                  <a:pt x="246884" y="52568"/>
                </a:lnTo>
                <a:lnTo>
                  <a:pt x="260601" y="50280"/>
                </a:lnTo>
                <a:lnTo>
                  <a:pt x="272803" y="43429"/>
                </a:lnTo>
                <a:lnTo>
                  <a:pt x="283466" y="32757"/>
                </a:lnTo>
                <a:lnTo>
                  <a:pt x="288804" y="25140"/>
                </a:lnTo>
                <a:lnTo>
                  <a:pt x="288804" y="0"/>
                </a:lnTo>
                <a:lnTo>
                  <a:pt x="267421" y="20225"/>
                </a:lnTo>
                <a:lnTo>
                  <a:pt x="231858" y="32652"/>
                </a:lnTo>
                <a:lnTo>
                  <a:pt x="193144" y="39039"/>
                </a:lnTo>
                <a:lnTo>
                  <a:pt x="162314" y="41142"/>
                </a:lnTo>
                <a:lnTo>
                  <a:pt x="135900" y="41371"/>
                </a:lnTo>
                <a:lnTo>
                  <a:pt x="113572" y="40999"/>
                </a:lnTo>
                <a:lnTo>
                  <a:pt x="64771" y="35812"/>
                </a:lnTo>
                <a:lnTo>
                  <a:pt x="24392" y="21331"/>
                </a:lnTo>
                <a:lnTo>
                  <a:pt x="13716" y="18277"/>
                </a:lnTo>
                <a:lnTo>
                  <a:pt x="4567" y="7617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576505" y="5551910"/>
            <a:ext cx="270178" cy="8519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4574659" y="5551912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696" y="44196"/>
                </a:moveTo>
                <a:lnTo>
                  <a:pt x="271588" y="27003"/>
                </a:lnTo>
                <a:lnTo>
                  <a:pt x="241263" y="12953"/>
                </a:lnTo>
                <a:lnTo>
                  <a:pt x="196221" y="3476"/>
                </a:lnTo>
                <a:lnTo>
                  <a:pt x="140963" y="0"/>
                </a:lnTo>
                <a:lnTo>
                  <a:pt x="86150" y="3476"/>
                </a:lnTo>
                <a:lnTo>
                  <a:pt x="41337" y="12953"/>
                </a:lnTo>
                <a:lnTo>
                  <a:pt x="11096" y="27003"/>
                </a:lnTo>
                <a:lnTo>
                  <a:pt x="0" y="44196"/>
                </a:lnTo>
                <a:lnTo>
                  <a:pt x="11096" y="61390"/>
                </a:lnTo>
                <a:lnTo>
                  <a:pt x="41337" y="75439"/>
                </a:lnTo>
                <a:lnTo>
                  <a:pt x="86150" y="84917"/>
                </a:lnTo>
                <a:lnTo>
                  <a:pt x="140963" y="88393"/>
                </a:lnTo>
                <a:lnTo>
                  <a:pt x="196221" y="84917"/>
                </a:lnTo>
                <a:lnTo>
                  <a:pt x="241263" y="75439"/>
                </a:lnTo>
                <a:lnTo>
                  <a:pt x="271588" y="61390"/>
                </a:lnTo>
                <a:lnTo>
                  <a:pt x="282696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4571682" y="5598582"/>
            <a:ext cx="37042" cy="5205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4608724" y="5598582"/>
            <a:ext cx="243734" cy="6445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4852458" y="56100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362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571691" y="5598584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2098"/>
                </a:lnTo>
                <a:lnTo>
                  <a:pt x="4580" y="32770"/>
                </a:lnTo>
                <a:lnTo>
                  <a:pt x="44960" y="55623"/>
                </a:lnTo>
                <a:lnTo>
                  <a:pt x="96872" y="64871"/>
                </a:lnTo>
                <a:lnTo>
                  <a:pt x="124808" y="66405"/>
                </a:lnTo>
                <a:lnTo>
                  <a:pt x="150112" y="66295"/>
                </a:lnTo>
                <a:lnTo>
                  <a:pt x="172740" y="66593"/>
                </a:lnTo>
                <a:lnTo>
                  <a:pt x="191791" y="65346"/>
                </a:lnTo>
                <a:lnTo>
                  <a:pt x="210577" y="62476"/>
                </a:lnTo>
                <a:lnTo>
                  <a:pt x="232411" y="57910"/>
                </a:lnTo>
                <a:lnTo>
                  <a:pt x="246897" y="51814"/>
                </a:lnTo>
                <a:lnTo>
                  <a:pt x="262128" y="50293"/>
                </a:lnTo>
                <a:lnTo>
                  <a:pt x="272803" y="43429"/>
                </a:lnTo>
                <a:lnTo>
                  <a:pt x="283466" y="32770"/>
                </a:lnTo>
                <a:lnTo>
                  <a:pt x="288804" y="23619"/>
                </a:lnTo>
                <a:lnTo>
                  <a:pt x="288804" y="0"/>
                </a:lnTo>
                <a:lnTo>
                  <a:pt x="268354" y="19274"/>
                </a:lnTo>
                <a:lnTo>
                  <a:pt x="231670" y="32277"/>
                </a:lnTo>
                <a:lnTo>
                  <a:pt x="191930" y="39429"/>
                </a:lnTo>
                <a:lnTo>
                  <a:pt x="162314" y="41154"/>
                </a:lnTo>
                <a:lnTo>
                  <a:pt x="135900" y="41382"/>
                </a:lnTo>
                <a:lnTo>
                  <a:pt x="113572" y="41005"/>
                </a:lnTo>
                <a:lnTo>
                  <a:pt x="64771" y="35812"/>
                </a:lnTo>
                <a:lnTo>
                  <a:pt x="25906" y="22098"/>
                </a:lnTo>
                <a:lnTo>
                  <a:pt x="13716" y="18289"/>
                </a:lnTo>
                <a:lnTo>
                  <a:pt x="4580" y="7617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4613061" y="5532649"/>
            <a:ext cx="160868" cy="8519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4773930" y="5534762"/>
            <a:ext cx="109169" cy="8115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610961" y="5532651"/>
            <a:ext cx="274108" cy="86431"/>
          </a:xfrm>
          <a:custGeom>
            <a:avLst/>
            <a:gdLst/>
            <a:ahLst/>
            <a:cxnLst/>
            <a:rect l="l" t="t" r="r" b="b"/>
            <a:pathLst>
              <a:path w="281939" h="88900">
                <a:moveTo>
                  <a:pt x="281939" y="44196"/>
                </a:moveTo>
                <a:lnTo>
                  <a:pt x="270843" y="27003"/>
                </a:lnTo>
                <a:lnTo>
                  <a:pt x="240600" y="12953"/>
                </a:lnTo>
                <a:lnTo>
                  <a:pt x="195783" y="3476"/>
                </a:lnTo>
                <a:lnTo>
                  <a:pt x="140963" y="0"/>
                </a:lnTo>
                <a:lnTo>
                  <a:pt x="85825" y="3476"/>
                </a:lnTo>
                <a:lnTo>
                  <a:pt x="41048" y="12953"/>
                </a:lnTo>
                <a:lnTo>
                  <a:pt x="10988" y="27003"/>
                </a:lnTo>
                <a:lnTo>
                  <a:pt x="0" y="44196"/>
                </a:lnTo>
                <a:lnTo>
                  <a:pt x="10988" y="61390"/>
                </a:lnTo>
                <a:lnTo>
                  <a:pt x="41048" y="75439"/>
                </a:lnTo>
                <a:lnTo>
                  <a:pt x="85825" y="84917"/>
                </a:lnTo>
                <a:lnTo>
                  <a:pt x="140963" y="88393"/>
                </a:lnTo>
                <a:lnTo>
                  <a:pt x="195783" y="84917"/>
                </a:lnTo>
                <a:lnTo>
                  <a:pt x="240600" y="75439"/>
                </a:lnTo>
                <a:lnTo>
                  <a:pt x="270843" y="61390"/>
                </a:lnTo>
                <a:lnTo>
                  <a:pt x="281939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4608724" y="5580803"/>
            <a:ext cx="280776" cy="6519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4889500" y="55922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362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608741" y="5580802"/>
            <a:ext cx="280899" cy="65440"/>
          </a:xfrm>
          <a:custGeom>
            <a:avLst/>
            <a:gdLst/>
            <a:ahLst/>
            <a:cxnLst/>
            <a:rect l="l" t="t" r="r" b="b"/>
            <a:pathLst>
              <a:path w="288925" h="67310">
                <a:moveTo>
                  <a:pt x="0" y="0"/>
                </a:moveTo>
                <a:lnTo>
                  <a:pt x="0" y="23619"/>
                </a:lnTo>
                <a:lnTo>
                  <a:pt x="3810" y="34291"/>
                </a:lnTo>
                <a:lnTo>
                  <a:pt x="13716" y="39621"/>
                </a:lnTo>
                <a:lnTo>
                  <a:pt x="26663" y="47251"/>
                </a:lnTo>
                <a:lnTo>
                  <a:pt x="44190" y="54102"/>
                </a:lnTo>
                <a:lnTo>
                  <a:pt x="70044" y="60217"/>
                </a:lnTo>
                <a:lnTo>
                  <a:pt x="96386" y="63221"/>
                </a:lnTo>
                <a:lnTo>
                  <a:pt x="122917" y="64906"/>
                </a:lnTo>
                <a:lnTo>
                  <a:pt x="149342" y="67061"/>
                </a:lnTo>
                <a:lnTo>
                  <a:pt x="170604" y="65173"/>
                </a:lnTo>
                <a:lnTo>
                  <a:pt x="190121" y="63634"/>
                </a:lnTo>
                <a:lnTo>
                  <a:pt x="209823" y="61141"/>
                </a:lnTo>
                <a:lnTo>
                  <a:pt x="231641" y="56389"/>
                </a:lnTo>
                <a:lnTo>
                  <a:pt x="245358" y="54102"/>
                </a:lnTo>
                <a:lnTo>
                  <a:pt x="260601" y="47251"/>
                </a:lnTo>
                <a:lnTo>
                  <a:pt x="272791" y="41908"/>
                </a:lnTo>
                <a:lnTo>
                  <a:pt x="283453" y="31249"/>
                </a:lnTo>
                <a:lnTo>
                  <a:pt x="288791" y="23619"/>
                </a:lnTo>
                <a:lnTo>
                  <a:pt x="288791" y="0"/>
                </a:lnTo>
                <a:lnTo>
                  <a:pt x="285750" y="3808"/>
                </a:lnTo>
                <a:lnTo>
                  <a:pt x="280412" y="11426"/>
                </a:lnTo>
                <a:lnTo>
                  <a:pt x="268223" y="18289"/>
                </a:lnTo>
                <a:lnTo>
                  <a:pt x="216822" y="35214"/>
                </a:lnTo>
                <a:lnTo>
                  <a:pt x="185848" y="37953"/>
                </a:lnTo>
                <a:lnTo>
                  <a:pt x="160774" y="41908"/>
                </a:lnTo>
                <a:lnTo>
                  <a:pt x="112651" y="39660"/>
                </a:lnTo>
                <a:lnTo>
                  <a:pt x="64759" y="34291"/>
                </a:lnTo>
                <a:lnTo>
                  <a:pt x="24379" y="20577"/>
                </a:lnTo>
                <a:lnTo>
                  <a:pt x="13716" y="18289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4598647" y="5528884"/>
            <a:ext cx="13780" cy="3886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4612428" y="5505978"/>
            <a:ext cx="256730" cy="8519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4596877" y="5505985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55" y="3356"/>
                </a:lnTo>
                <a:lnTo>
                  <a:pt x="41338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8" y="74673"/>
                </a:lnTo>
                <a:lnTo>
                  <a:pt x="86155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4593907" y="5551910"/>
            <a:ext cx="147425" cy="6445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4741333" y="5551910"/>
            <a:ext cx="134832" cy="6445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876165" y="5563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384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4593920" y="5551912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0" y="24386"/>
                </a:lnTo>
                <a:lnTo>
                  <a:pt x="4567" y="33524"/>
                </a:lnTo>
                <a:lnTo>
                  <a:pt x="13716" y="41142"/>
                </a:lnTo>
                <a:lnTo>
                  <a:pt x="27433" y="50293"/>
                </a:lnTo>
                <a:lnTo>
                  <a:pt x="44960" y="54868"/>
                </a:lnTo>
                <a:lnTo>
                  <a:pt x="69679" y="61778"/>
                </a:lnTo>
                <a:lnTo>
                  <a:pt x="96795" y="65272"/>
                </a:lnTo>
                <a:lnTo>
                  <a:pt x="124281" y="66420"/>
                </a:lnTo>
                <a:lnTo>
                  <a:pt x="150112" y="66295"/>
                </a:lnTo>
                <a:lnTo>
                  <a:pt x="174546" y="66641"/>
                </a:lnTo>
                <a:lnTo>
                  <a:pt x="233938" y="58677"/>
                </a:lnTo>
                <a:lnTo>
                  <a:pt x="272791" y="44196"/>
                </a:lnTo>
                <a:lnTo>
                  <a:pt x="290318" y="24386"/>
                </a:lnTo>
                <a:lnTo>
                  <a:pt x="290318" y="0"/>
                </a:lnTo>
                <a:lnTo>
                  <a:pt x="288034" y="5329"/>
                </a:lnTo>
                <a:lnTo>
                  <a:pt x="281939" y="13714"/>
                </a:lnTo>
                <a:lnTo>
                  <a:pt x="241547" y="30482"/>
                </a:lnTo>
                <a:lnTo>
                  <a:pt x="201221" y="38136"/>
                </a:lnTo>
                <a:lnTo>
                  <a:pt x="181360" y="40683"/>
                </a:lnTo>
                <a:lnTo>
                  <a:pt x="162301" y="44196"/>
                </a:lnTo>
                <a:lnTo>
                  <a:pt x="123201" y="41172"/>
                </a:lnTo>
                <a:lnTo>
                  <a:pt x="73226" y="37154"/>
                </a:lnTo>
                <a:lnTo>
                  <a:pt x="27212" y="25607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4585551" y="5479309"/>
            <a:ext cx="269799" cy="8445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583542" y="5479306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82" y="43442"/>
                </a:moveTo>
                <a:lnTo>
                  <a:pt x="270086" y="26366"/>
                </a:lnTo>
                <a:lnTo>
                  <a:pt x="239845" y="12576"/>
                </a:lnTo>
                <a:lnTo>
                  <a:pt x="195032" y="3358"/>
                </a:lnTo>
                <a:lnTo>
                  <a:pt x="140219" y="0"/>
                </a:lnTo>
                <a:lnTo>
                  <a:pt x="85517" y="3358"/>
                </a:lnTo>
                <a:lnTo>
                  <a:pt x="40960" y="12576"/>
                </a:lnTo>
                <a:lnTo>
                  <a:pt x="10978" y="26366"/>
                </a:lnTo>
                <a:lnTo>
                  <a:pt x="0" y="43442"/>
                </a:lnTo>
                <a:lnTo>
                  <a:pt x="10978" y="60630"/>
                </a:lnTo>
                <a:lnTo>
                  <a:pt x="40960" y="74681"/>
                </a:lnTo>
                <a:lnTo>
                  <a:pt x="85517" y="84161"/>
                </a:lnTo>
                <a:lnTo>
                  <a:pt x="140219" y="87639"/>
                </a:lnTo>
                <a:lnTo>
                  <a:pt x="195032" y="84161"/>
                </a:lnTo>
                <a:lnTo>
                  <a:pt x="239845" y="74681"/>
                </a:lnTo>
                <a:lnTo>
                  <a:pt x="270086" y="60630"/>
                </a:lnTo>
                <a:lnTo>
                  <a:pt x="281182" y="43442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4581314" y="5525240"/>
            <a:ext cx="280775" cy="6445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4862088" y="55367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362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4581322" y="5525245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3619"/>
                </a:lnTo>
                <a:lnTo>
                  <a:pt x="3810" y="32757"/>
                </a:lnTo>
                <a:lnTo>
                  <a:pt x="44203" y="55623"/>
                </a:lnTo>
                <a:lnTo>
                  <a:pt x="96206" y="64847"/>
                </a:lnTo>
                <a:lnTo>
                  <a:pt x="123771" y="66414"/>
                </a:lnTo>
                <a:lnTo>
                  <a:pt x="149355" y="66295"/>
                </a:lnTo>
                <a:lnTo>
                  <a:pt x="171272" y="66579"/>
                </a:lnTo>
                <a:lnTo>
                  <a:pt x="190899" y="65317"/>
                </a:lnTo>
                <a:lnTo>
                  <a:pt x="210328" y="62448"/>
                </a:lnTo>
                <a:lnTo>
                  <a:pt x="231654" y="57910"/>
                </a:lnTo>
                <a:lnTo>
                  <a:pt x="246897" y="55623"/>
                </a:lnTo>
                <a:lnTo>
                  <a:pt x="259844" y="50293"/>
                </a:lnTo>
                <a:lnTo>
                  <a:pt x="272034" y="43429"/>
                </a:lnTo>
                <a:lnTo>
                  <a:pt x="283466" y="32757"/>
                </a:lnTo>
                <a:lnTo>
                  <a:pt x="288804" y="23619"/>
                </a:lnTo>
                <a:lnTo>
                  <a:pt x="288804" y="0"/>
                </a:lnTo>
                <a:lnTo>
                  <a:pt x="267765" y="19405"/>
                </a:lnTo>
                <a:lnTo>
                  <a:pt x="230590" y="31929"/>
                </a:lnTo>
                <a:lnTo>
                  <a:pt x="190330" y="39346"/>
                </a:lnTo>
                <a:lnTo>
                  <a:pt x="160030" y="43429"/>
                </a:lnTo>
                <a:lnTo>
                  <a:pt x="136032" y="41235"/>
                </a:lnTo>
                <a:lnTo>
                  <a:pt x="114542" y="40846"/>
                </a:lnTo>
                <a:lnTo>
                  <a:pt x="64771" y="35812"/>
                </a:lnTo>
                <a:lnTo>
                  <a:pt x="24392" y="21331"/>
                </a:lnTo>
                <a:lnTo>
                  <a:pt x="12959" y="18289"/>
                </a:lnTo>
                <a:lnTo>
                  <a:pt x="3810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573700" y="5450508"/>
            <a:ext cx="123924" cy="8276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697623" y="5449675"/>
            <a:ext cx="146901" cy="8445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4571690" y="5449683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55" y="3356"/>
                </a:lnTo>
                <a:lnTo>
                  <a:pt x="41338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8" y="74673"/>
                </a:lnTo>
                <a:lnTo>
                  <a:pt x="86155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4569459" y="5495606"/>
            <a:ext cx="262255" cy="6445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4831715" y="5495607"/>
            <a:ext cx="19262" cy="4111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850977" y="55059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33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4569470" y="5495610"/>
            <a:ext cx="281517" cy="64823"/>
          </a:xfrm>
          <a:custGeom>
            <a:avLst/>
            <a:gdLst/>
            <a:ahLst/>
            <a:cxnLst/>
            <a:rect l="l" t="t" r="r" b="b"/>
            <a:pathLst>
              <a:path w="289560" h="66675">
                <a:moveTo>
                  <a:pt x="0" y="0"/>
                </a:moveTo>
                <a:lnTo>
                  <a:pt x="23709" y="47023"/>
                </a:lnTo>
                <a:lnTo>
                  <a:pt x="66914" y="60969"/>
                </a:lnTo>
                <a:lnTo>
                  <a:pt x="124890" y="66364"/>
                </a:lnTo>
                <a:lnTo>
                  <a:pt x="149355" y="66295"/>
                </a:lnTo>
                <a:lnTo>
                  <a:pt x="190904" y="64073"/>
                </a:lnTo>
                <a:lnTo>
                  <a:pt x="231654" y="57910"/>
                </a:lnTo>
                <a:lnTo>
                  <a:pt x="246884" y="51814"/>
                </a:lnTo>
                <a:lnTo>
                  <a:pt x="261371" y="46484"/>
                </a:lnTo>
                <a:lnTo>
                  <a:pt x="272034" y="41142"/>
                </a:lnTo>
                <a:lnTo>
                  <a:pt x="284223" y="32770"/>
                </a:lnTo>
                <a:lnTo>
                  <a:pt x="289561" y="21331"/>
                </a:lnTo>
                <a:lnTo>
                  <a:pt x="289561" y="0"/>
                </a:lnTo>
                <a:lnTo>
                  <a:pt x="279136" y="11371"/>
                </a:lnTo>
                <a:lnTo>
                  <a:pt x="268885" y="18980"/>
                </a:lnTo>
                <a:lnTo>
                  <a:pt x="256972" y="24337"/>
                </a:lnTo>
                <a:lnTo>
                  <a:pt x="241559" y="28949"/>
                </a:lnTo>
                <a:lnTo>
                  <a:pt x="225022" y="33900"/>
                </a:lnTo>
                <a:lnTo>
                  <a:pt x="201937" y="38010"/>
                </a:lnTo>
                <a:lnTo>
                  <a:pt x="178659" y="40638"/>
                </a:lnTo>
                <a:lnTo>
                  <a:pt x="161544" y="41142"/>
                </a:lnTo>
                <a:lnTo>
                  <a:pt x="135435" y="41364"/>
                </a:lnTo>
                <a:lnTo>
                  <a:pt x="113264" y="40999"/>
                </a:lnTo>
                <a:lnTo>
                  <a:pt x="64771" y="35812"/>
                </a:lnTo>
                <a:lnTo>
                  <a:pt x="28421" y="23878"/>
                </a:lnTo>
                <a:lnTo>
                  <a:pt x="12127" y="13877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4598258" y="5427451"/>
            <a:ext cx="270825" cy="8519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596877" y="5427453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55" y="3356"/>
                </a:lnTo>
                <a:lnTo>
                  <a:pt x="41338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8" y="74673"/>
                </a:lnTo>
                <a:lnTo>
                  <a:pt x="86155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4593906" y="5474124"/>
            <a:ext cx="111866" cy="6348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4705772" y="5474123"/>
            <a:ext cx="170392" cy="637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876165" y="54863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593920" y="5474124"/>
            <a:ext cx="282751" cy="64206"/>
          </a:xfrm>
          <a:custGeom>
            <a:avLst/>
            <a:gdLst/>
            <a:ahLst/>
            <a:cxnLst/>
            <a:rect l="l" t="t" r="r" b="b"/>
            <a:pathLst>
              <a:path w="290829" h="66039">
                <a:moveTo>
                  <a:pt x="0" y="0"/>
                </a:moveTo>
                <a:lnTo>
                  <a:pt x="0" y="22098"/>
                </a:lnTo>
                <a:lnTo>
                  <a:pt x="4567" y="32770"/>
                </a:lnTo>
                <a:lnTo>
                  <a:pt x="44960" y="54868"/>
                </a:lnTo>
                <a:lnTo>
                  <a:pt x="97016" y="64511"/>
                </a:lnTo>
                <a:lnTo>
                  <a:pt x="123573" y="65674"/>
                </a:lnTo>
                <a:lnTo>
                  <a:pt x="150112" y="65528"/>
                </a:lnTo>
                <a:lnTo>
                  <a:pt x="174546" y="65879"/>
                </a:lnTo>
                <a:lnTo>
                  <a:pt x="192992" y="64755"/>
                </a:lnTo>
                <a:lnTo>
                  <a:pt x="210954" y="62113"/>
                </a:lnTo>
                <a:lnTo>
                  <a:pt x="233938" y="57910"/>
                </a:lnTo>
                <a:lnTo>
                  <a:pt x="246884" y="52581"/>
                </a:lnTo>
                <a:lnTo>
                  <a:pt x="262128" y="50293"/>
                </a:lnTo>
                <a:lnTo>
                  <a:pt x="272791" y="44963"/>
                </a:lnTo>
                <a:lnTo>
                  <a:pt x="284980" y="32770"/>
                </a:lnTo>
                <a:lnTo>
                  <a:pt x="290318" y="25140"/>
                </a:lnTo>
                <a:lnTo>
                  <a:pt x="290318" y="0"/>
                </a:lnTo>
                <a:lnTo>
                  <a:pt x="269738" y="19762"/>
                </a:lnTo>
                <a:lnTo>
                  <a:pt x="232921" y="32148"/>
                </a:lnTo>
                <a:lnTo>
                  <a:pt x="192798" y="38556"/>
                </a:lnTo>
                <a:lnTo>
                  <a:pt x="162301" y="40387"/>
                </a:lnTo>
                <a:lnTo>
                  <a:pt x="123551" y="40527"/>
                </a:lnTo>
                <a:lnTo>
                  <a:pt x="73177" y="36574"/>
                </a:lnTo>
                <a:lnTo>
                  <a:pt x="26790" y="24431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581254" y="5400781"/>
            <a:ext cx="235644" cy="8297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816897" y="5413232"/>
            <a:ext cx="35955" cy="5779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4579848" y="5400787"/>
            <a:ext cx="275343" cy="83961"/>
          </a:xfrm>
          <a:custGeom>
            <a:avLst/>
            <a:gdLst/>
            <a:ahLst/>
            <a:cxnLst/>
            <a:rect l="l" t="t" r="r" b="b"/>
            <a:pathLst>
              <a:path w="283210" h="86360">
                <a:moveTo>
                  <a:pt x="282696" y="42663"/>
                </a:moveTo>
                <a:lnTo>
                  <a:pt x="271588" y="26032"/>
                </a:lnTo>
                <a:lnTo>
                  <a:pt x="241263" y="12474"/>
                </a:lnTo>
                <a:lnTo>
                  <a:pt x="196221" y="3344"/>
                </a:lnTo>
                <a:lnTo>
                  <a:pt x="140963" y="0"/>
                </a:lnTo>
                <a:lnTo>
                  <a:pt x="86150" y="3344"/>
                </a:lnTo>
                <a:lnTo>
                  <a:pt x="41337" y="12474"/>
                </a:lnTo>
                <a:lnTo>
                  <a:pt x="11096" y="26032"/>
                </a:lnTo>
                <a:lnTo>
                  <a:pt x="0" y="42663"/>
                </a:lnTo>
                <a:lnTo>
                  <a:pt x="11096" y="59420"/>
                </a:lnTo>
                <a:lnTo>
                  <a:pt x="41337" y="73246"/>
                </a:lnTo>
                <a:lnTo>
                  <a:pt x="86150" y="82641"/>
                </a:lnTo>
                <a:lnTo>
                  <a:pt x="140963" y="86105"/>
                </a:lnTo>
                <a:lnTo>
                  <a:pt x="196221" y="82641"/>
                </a:lnTo>
                <a:lnTo>
                  <a:pt x="241263" y="73246"/>
                </a:lnTo>
                <a:lnTo>
                  <a:pt x="271588" y="59420"/>
                </a:lnTo>
                <a:lnTo>
                  <a:pt x="282696" y="42663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576867" y="5446712"/>
            <a:ext cx="282258" cy="6445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859126" y="54581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3621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4576880" y="5446713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0" y="22865"/>
                </a:lnTo>
                <a:lnTo>
                  <a:pt x="5337" y="33524"/>
                </a:lnTo>
                <a:lnTo>
                  <a:pt x="46487" y="55623"/>
                </a:lnTo>
                <a:lnTo>
                  <a:pt x="98298" y="65008"/>
                </a:lnTo>
                <a:lnTo>
                  <a:pt x="126647" y="66418"/>
                </a:lnTo>
                <a:lnTo>
                  <a:pt x="151639" y="66295"/>
                </a:lnTo>
                <a:lnTo>
                  <a:pt x="193120" y="63936"/>
                </a:lnTo>
                <a:lnTo>
                  <a:pt x="233938" y="57910"/>
                </a:lnTo>
                <a:lnTo>
                  <a:pt x="246884" y="51814"/>
                </a:lnTo>
                <a:lnTo>
                  <a:pt x="262128" y="50293"/>
                </a:lnTo>
                <a:lnTo>
                  <a:pt x="272791" y="43429"/>
                </a:lnTo>
                <a:lnTo>
                  <a:pt x="284993" y="33524"/>
                </a:lnTo>
                <a:lnTo>
                  <a:pt x="290318" y="23619"/>
                </a:lnTo>
                <a:lnTo>
                  <a:pt x="290318" y="0"/>
                </a:lnTo>
                <a:lnTo>
                  <a:pt x="268742" y="19606"/>
                </a:lnTo>
                <a:lnTo>
                  <a:pt x="232295" y="32531"/>
                </a:lnTo>
                <a:lnTo>
                  <a:pt x="192856" y="39479"/>
                </a:lnTo>
                <a:lnTo>
                  <a:pt x="162301" y="41154"/>
                </a:lnTo>
                <a:lnTo>
                  <a:pt x="122442" y="41144"/>
                </a:lnTo>
                <a:lnTo>
                  <a:pt x="73837" y="37358"/>
                </a:lnTo>
                <a:lnTo>
                  <a:pt x="28889" y="25181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4559377" y="5376056"/>
            <a:ext cx="90092" cy="7831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649469" y="5373371"/>
            <a:ext cx="181755" cy="83713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557620" y="5373376"/>
            <a:ext cx="275960" cy="84578"/>
          </a:xfrm>
          <a:custGeom>
            <a:avLst/>
            <a:gdLst/>
            <a:ahLst/>
            <a:cxnLst/>
            <a:rect l="l" t="t" r="r" b="b"/>
            <a:pathLst>
              <a:path w="283845" h="86995">
                <a:moveTo>
                  <a:pt x="283466" y="43429"/>
                </a:moveTo>
                <a:lnTo>
                  <a:pt x="272249" y="26356"/>
                </a:lnTo>
                <a:lnTo>
                  <a:pt x="241744" y="12570"/>
                </a:lnTo>
                <a:lnTo>
                  <a:pt x="196666" y="3356"/>
                </a:lnTo>
                <a:lnTo>
                  <a:pt x="141733" y="0"/>
                </a:lnTo>
                <a:lnTo>
                  <a:pt x="86475" y="3356"/>
                </a:lnTo>
                <a:lnTo>
                  <a:pt x="41433" y="12570"/>
                </a:lnTo>
                <a:lnTo>
                  <a:pt x="11108" y="26356"/>
                </a:lnTo>
                <a:lnTo>
                  <a:pt x="0" y="43429"/>
                </a:lnTo>
                <a:lnTo>
                  <a:pt x="11108" y="60180"/>
                </a:lnTo>
                <a:lnTo>
                  <a:pt x="41433" y="74002"/>
                </a:lnTo>
                <a:lnTo>
                  <a:pt x="86475" y="83395"/>
                </a:lnTo>
                <a:lnTo>
                  <a:pt x="141733" y="86859"/>
                </a:lnTo>
                <a:lnTo>
                  <a:pt x="196666" y="83395"/>
                </a:lnTo>
                <a:lnTo>
                  <a:pt x="241744" y="74002"/>
                </a:lnTo>
                <a:lnTo>
                  <a:pt x="272249" y="60180"/>
                </a:lnTo>
                <a:lnTo>
                  <a:pt x="283466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4554643" y="5420042"/>
            <a:ext cx="227436" cy="6371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782079" y="5420043"/>
            <a:ext cx="54821" cy="5630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554650" y="5420046"/>
            <a:ext cx="282751" cy="64206"/>
          </a:xfrm>
          <a:custGeom>
            <a:avLst/>
            <a:gdLst/>
            <a:ahLst/>
            <a:cxnLst/>
            <a:rect l="l" t="t" r="r" b="b"/>
            <a:pathLst>
              <a:path w="290829" h="66039">
                <a:moveTo>
                  <a:pt x="0" y="0"/>
                </a:moveTo>
                <a:lnTo>
                  <a:pt x="0" y="20564"/>
                </a:lnTo>
                <a:lnTo>
                  <a:pt x="5337" y="32757"/>
                </a:lnTo>
                <a:lnTo>
                  <a:pt x="45730" y="55623"/>
                </a:lnTo>
                <a:lnTo>
                  <a:pt x="97929" y="64577"/>
                </a:lnTo>
                <a:lnTo>
                  <a:pt x="126290" y="65601"/>
                </a:lnTo>
                <a:lnTo>
                  <a:pt x="151639" y="65528"/>
                </a:lnTo>
                <a:lnTo>
                  <a:pt x="193231" y="63760"/>
                </a:lnTo>
                <a:lnTo>
                  <a:pt x="233938" y="57910"/>
                </a:lnTo>
                <a:lnTo>
                  <a:pt x="256114" y="48271"/>
                </a:lnTo>
                <a:lnTo>
                  <a:pt x="275929" y="39816"/>
                </a:lnTo>
                <a:lnTo>
                  <a:pt x="288847" y="25929"/>
                </a:lnTo>
                <a:lnTo>
                  <a:pt x="290331" y="0"/>
                </a:lnTo>
                <a:lnTo>
                  <a:pt x="267308" y="20766"/>
                </a:lnTo>
                <a:lnTo>
                  <a:pt x="232279" y="32902"/>
                </a:lnTo>
                <a:lnTo>
                  <a:pt x="194273" y="38683"/>
                </a:lnTo>
                <a:lnTo>
                  <a:pt x="162314" y="40387"/>
                </a:lnTo>
                <a:lnTo>
                  <a:pt x="120002" y="40488"/>
                </a:lnTo>
                <a:lnTo>
                  <a:pt x="75056" y="37243"/>
                </a:lnTo>
                <a:lnTo>
                  <a:pt x="33160" y="25474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593487" y="5348922"/>
            <a:ext cx="270201" cy="8371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591700" y="5348921"/>
            <a:ext cx="275343" cy="84578"/>
          </a:xfrm>
          <a:custGeom>
            <a:avLst/>
            <a:gdLst/>
            <a:ahLst/>
            <a:cxnLst/>
            <a:rect l="l" t="t" r="r" b="b"/>
            <a:pathLst>
              <a:path w="283210" h="86995">
                <a:moveTo>
                  <a:pt x="282696" y="43442"/>
                </a:moveTo>
                <a:lnTo>
                  <a:pt x="271588" y="26366"/>
                </a:lnTo>
                <a:lnTo>
                  <a:pt x="241263" y="12576"/>
                </a:lnTo>
                <a:lnTo>
                  <a:pt x="196221" y="3358"/>
                </a:lnTo>
                <a:lnTo>
                  <a:pt x="140963" y="0"/>
                </a:lnTo>
                <a:lnTo>
                  <a:pt x="86150" y="3358"/>
                </a:lnTo>
                <a:lnTo>
                  <a:pt x="41337" y="12576"/>
                </a:lnTo>
                <a:lnTo>
                  <a:pt x="11096" y="26366"/>
                </a:lnTo>
                <a:lnTo>
                  <a:pt x="0" y="43442"/>
                </a:lnTo>
                <a:lnTo>
                  <a:pt x="11096" y="60192"/>
                </a:lnTo>
                <a:lnTo>
                  <a:pt x="41337" y="74014"/>
                </a:lnTo>
                <a:lnTo>
                  <a:pt x="86150" y="83408"/>
                </a:lnTo>
                <a:lnTo>
                  <a:pt x="140963" y="86872"/>
                </a:lnTo>
                <a:lnTo>
                  <a:pt x="196221" y="83408"/>
                </a:lnTo>
                <a:lnTo>
                  <a:pt x="241263" y="74014"/>
                </a:lnTo>
                <a:lnTo>
                  <a:pt x="271588" y="60192"/>
                </a:lnTo>
                <a:lnTo>
                  <a:pt x="282696" y="43442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4588722" y="5395594"/>
            <a:ext cx="76306" cy="6075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4665028" y="5395594"/>
            <a:ext cx="204470" cy="6371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588731" y="5395592"/>
            <a:ext cx="280899" cy="64206"/>
          </a:xfrm>
          <a:custGeom>
            <a:avLst/>
            <a:gdLst/>
            <a:ahLst/>
            <a:cxnLst/>
            <a:rect l="l" t="t" r="r" b="b"/>
            <a:pathLst>
              <a:path w="288925" h="66039">
                <a:moveTo>
                  <a:pt x="0" y="0"/>
                </a:moveTo>
                <a:lnTo>
                  <a:pt x="9065" y="37174"/>
                </a:lnTo>
                <a:lnTo>
                  <a:pt x="44960" y="55635"/>
                </a:lnTo>
                <a:lnTo>
                  <a:pt x="96872" y="64543"/>
                </a:lnTo>
                <a:lnTo>
                  <a:pt x="124732" y="65628"/>
                </a:lnTo>
                <a:lnTo>
                  <a:pt x="150112" y="65540"/>
                </a:lnTo>
                <a:lnTo>
                  <a:pt x="191805" y="63851"/>
                </a:lnTo>
                <a:lnTo>
                  <a:pt x="232411" y="57910"/>
                </a:lnTo>
                <a:lnTo>
                  <a:pt x="255385" y="47656"/>
                </a:lnTo>
                <a:lnTo>
                  <a:pt x="274913" y="39448"/>
                </a:lnTo>
                <a:lnTo>
                  <a:pt x="287288" y="25993"/>
                </a:lnTo>
                <a:lnTo>
                  <a:pt x="288804" y="0"/>
                </a:lnTo>
                <a:lnTo>
                  <a:pt x="280385" y="11154"/>
                </a:lnTo>
                <a:lnTo>
                  <a:pt x="268223" y="19251"/>
                </a:lnTo>
                <a:lnTo>
                  <a:pt x="254347" y="24963"/>
                </a:lnTo>
                <a:lnTo>
                  <a:pt x="240790" y="28961"/>
                </a:lnTo>
                <a:lnTo>
                  <a:pt x="223010" y="34314"/>
                </a:lnTo>
                <a:lnTo>
                  <a:pt x="201985" y="37965"/>
                </a:lnTo>
                <a:lnTo>
                  <a:pt x="180743" y="39970"/>
                </a:lnTo>
                <a:lnTo>
                  <a:pt x="162314" y="40387"/>
                </a:lnTo>
                <a:lnTo>
                  <a:pt x="120763" y="40555"/>
                </a:lnTo>
                <a:lnTo>
                  <a:pt x="74959" y="37168"/>
                </a:lnTo>
                <a:lnTo>
                  <a:pt x="32254" y="25293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4598429" y="5322252"/>
            <a:ext cx="201430" cy="8371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4799858" y="5327511"/>
            <a:ext cx="69337" cy="7273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596877" y="5322255"/>
            <a:ext cx="275343" cy="83961"/>
          </a:xfrm>
          <a:custGeom>
            <a:avLst/>
            <a:gdLst/>
            <a:ahLst/>
            <a:cxnLst/>
            <a:rect l="l" t="t" r="r" b="b"/>
            <a:pathLst>
              <a:path w="283210" h="86360">
                <a:moveTo>
                  <a:pt x="282709" y="42675"/>
                </a:moveTo>
                <a:lnTo>
                  <a:pt x="271601" y="26037"/>
                </a:lnTo>
                <a:lnTo>
                  <a:pt x="241276" y="12475"/>
                </a:lnTo>
                <a:lnTo>
                  <a:pt x="196234" y="3344"/>
                </a:lnTo>
                <a:lnTo>
                  <a:pt x="140976" y="0"/>
                </a:lnTo>
                <a:lnTo>
                  <a:pt x="86155" y="3344"/>
                </a:lnTo>
                <a:lnTo>
                  <a:pt x="41338" y="12475"/>
                </a:lnTo>
                <a:lnTo>
                  <a:pt x="11096" y="26037"/>
                </a:lnTo>
                <a:lnTo>
                  <a:pt x="0" y="42675"/>
                </a:lnTo>
                <a:lnTo>
                  <a:pt x="11096" y="59426"/>
                </a:lnTo>
                <a:lnTo>
                  <a:pt x="41338" y="73248"/>
                </a:lnTo>
                <a:lnTo>
                  <a:pt x="86155" y="82641"/>
                </a:lnTo>
                <a:lnTo>
                  <a:pt x="140976" y="86105"/>
                </a:lnTo>
                <a:lnTo>
                  <a:pt x="196234" y="82641"/>
                </a:lnTo>
                <a:lnTo>
                  <a:pt x="241276" y="73248"/>
                </a:lnTo>
                <a:lnTo>
                  <a:pt x="271601" y="59426"/>
                </a:lnTo>
                <a:lnTo>
                  <a:pt x="282709" y="42675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4593906" y="5368183"/>
            <a:ext cx="282258" cy="6445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4876165" y="5378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33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4593920" y="5368181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8993" y="38128"/>
                </a:lnTo>
                <a:lnTo>
                  <a:pt x="44960" y="54102"/>
                </a:lnTo>
                <a:lnTo>
                  <a:pt x="74845" y="59562"/>
                </a:lnTo>
                <a:lnTo>
                  <a:pt x="95539" y="64096"/>
                </a:lnTo>
                <a:lnTo>
                  <a:pt x="117231" y="66682"/>
                </a:lnTo>
                <a:lnTo>
                  <a:pt x="150112" y="66295"/>
                </a:lnTo>
                <a:lnTo>
                  <a:pt x="170680" y="66295"/>
                </a:lnTo>
                <a:lnTo>
                  <a:pt x="188207" y="62486"/>
                </a:lnTo>
                <a:lnTo>
                  <a:pt x="205735" y="62486"/>
                </a:lnTo>
                <a:lnTo>
                  <a:pt x="218694" y="60965"/>
                </a:lnTo>
                <a:lnTo>
                  <a:pt x="233938" y="57156"/>
                </a:lnTo>
                <a:lnTo>
                  <a:pt x="246884" y="51814"/>
                </a:lnTo>
                <a:lnTo>
                  <a:pt x="262128" y="46484"/>
                </a:lnTo>
                <a:lnTo>
                  <a:pt x="272791" y="41154"/>
                </a:lnTo>
                <a:lnTo>
                  <a:pt x="284980" y="33537"/>
                </a:lnTo>
                <a:lnTo>
                  <a:pt x="290318" y="21344"/>
                </a:lnTo>
                <a:lnTo>
                  <a:pt x="290318" y="0"/>
                </a:lnTo>
                <a:lnTo>
                  <a:pt x="264644" y="21238"/>
                </a:lnTo>
                <a:lnTo>
                  <a:pt x="231694" y="32734"/>
                </a:lnTo>
                <a:lnTo>
                  <a:pt x="196051" y="38151"/>
                </a:lnTo>
                <a:lnTo>
                  <a:pt x="162301" y="41154"/>
                </a:lnTo>
                <a:lnTo>
                  <a:pt x="121673" y="41192"/>
                </a:lnTo>
                <a:lnTo>
                  <a:pt x="74145" y="37212"/>
                </a:lnTo>
                <a:lnTo>
                  <a:pt x="30119" y="24915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615456" y="5304231"/>
            <a:ext cx="54757" cy="6618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670213" y="5294841"/>
            <a:ext cx="216124" cy="8371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4613918" y="5294843"/>
            <a:ext cx="275343" cy="84578"/>
          </a:xfrm>
          <a:custGeom>
            <a:avLst/>
            <a:gdLst/>
            <a:ahLst/>
            <a:cxnLst/>
            <a:rect l="l" t="t" r="r" b="b"/>
            <a:pathLst>
              <a:path w="283210" h="86995">
                <a:moveTo>
                  <a:pt x="282709" y="43429"/>
                </a:moveTo>
                <a:lnTo>
                  <a:pt x="271601" y="26361"/>
                </a:lnTo>
                <a:lnTo>
                  <a:pt x="241276" y="12574"/>
                </a:lnTo>
                <a:lnTo>
                  <a:pt x="196234" y="3358"/>
                </a:lnTo>
                <a:lnTo>
                  <a:pt x="140976" y="0"/>
                </a:lnTo>
                <a:lnTo>
                  <a:pt x="86155" y="3358"/>
                </a:lnTo>
                <a:lnTo>
                  <a:pt x="41338" y="12574"/>
                </a:lnTo>
                <a:lnTo>
                  <a:pt x="11096" y="26361"/>
                </a:lnTo>
                <a:lnTo>
                  <a:pt x="0" y="43429"/>
                </a:lnTo>
                <a:lnTo>
                  <a:pt x="11096" y="60187"/>
                </a:lnTo>
                <a:lnTo>
                  <a:pt x="41338" y="74013"/>
                </a:lnTo>
                <a:lnTo>
                  <a:pt x="86155" y="83407"/>
                </a:lnTo>
                <a:lnTo>
                  <a:pt x="140976" y="86872"/>
                </a:lnTo>
                <a:lnTo>
                  <a:pt x="196234" y="83407"/>
                </a:lnTo>
                <a:lnTo>
                  <a:pt x="241276" y="74013"/>
                </a:lnTo>
                <a:lnTo>
                  <a:pt x="271601" y="60187"/>
                </a:lnTo>
                <a:lnTo>
                  <a:pt x="282709" y="43429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4610947" y="5340032"/>
            <a:ext cx="190394" cy="6593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4801340" y="5340032"/>
            <a:ext cx="90381" cy="6148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891722" y="53511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4610962" y="5340035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8944" y="37545"/>
                </a:lnTo>
                <a:lnTo>
                  <a:pt x="44960" y="55623"/>
                </a:lnTo>
                <a:lnTo>
                  <a:pt x="75203" y="60119"/>
                </a:lnTo>
                <a:lnTo>
                  <a:pt x="94875" y="64953"/>
                </a:lnTo>
                <a:lnTo>
                  <a:pt x="115878" y="68170"/>
                </a:lnTo>
                <a:lnTo>
                  <a:pt x="150112" y="67816"/>
                </a:lnTo>
                <a:lnTo>
                  <a:pt x="170680" y="67816"/>
                </a:lnTo>
                <a:lnTo>
                  <a:pt x="188207" y="63240"/>
                </a:lnTo>
                <a:lnTo>
                  <a:pt x="204208" y="63240"/>
                </a:lnTo>
                <a:lnTo>
                  <a:pt x="218694" y="62486"/>
                </a:lnTo>
                <a:lnTo>
                  <a:pt x="232411" y="57910"/>
                </a:lnTo>
                <a:lnTo>
                  <a:pt x="246884" y="52581"/>
                </a:lnTo>
                <a:lnTo>
                  <a:pt x="260601" y="48005"/>
                </a:lnTo>
                <a:lnTo>
                  <a:pt x="272791" y="41142"/>
                </a:lnTo>
                <a:lnTo>
                  <a:pt x="283466" y="32757"/>
                </a:lnTo>
                <a:lnTo>
                  <a:pt x="288791" y="22852"/>
                </a:lnTo>
                <a:lnTo>
                  <a:pt x="288791" y="0"/>
                </a:lnTo>
                <a:lnTo>
                  <a:pt x="268745" y="20011"/>
                </a:lnTo>
                <a:lnTo>
                  <a:pt x="231375" y="33336"/>
                </a:lnTo>
                <a:lnTo>
                  <a:pt x="190708" y="40278"/>
                </a:lnTo>
                <a:lnTo>
                  <a:pt x="160774" y="41142"/>
                </a:lnTo>
                <a:lnTo>
                  <a:pt x="104394" y="41142"/>
                </a:lnTo>
                <a:lnTo>
                  <a:pt x="83813" y="39621"/>
                </a:lnTo>
                <a:lnTo>
                  <a:pt x="64771" y="32757"/>
                </a:lnTo>
                <a:lnTo>
                  <a:pt x="45840" y="29559"/>
                </a:lnTo>
                <a:lnTo>
                  <a:pt x="27309" y="24383"/>
                </a:lnTo>
                <a:lnTo>
                  <a:pt x="11316" y="15204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4585646" y="5268172"/>
            <a:ext cx="271256" cy="8075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583542" y="5268176"/>
            <a:ext cx="273491" cy="81492"/>
          </a:xfrm>
          <a:custGeom>
            <a:avLst/>
            <a:gdLst/>
            <a:ahLst/>
            <a:cxnLst/>
            <a:rect l="l" t="t" r="r" b="b"/>
            <a:pathLst>
              <a:path w="281304" h="83820">
                <a:moveTo>
                  <a:pt x="281182" y="41908"/>
                </a:moveTo>
                <a:lnTo>
                  <a:pt x="270086" y="25396"/>
                </a:lnTo>
                <a:lnTo>
                  <a:pt x="239845" y="12097"/>
                </a:lnTo>
                <a:lnTo>
                  <a:pt x="195032" y="3226"/>
                </a:lnTo>
                <a:lnTo>
                  <a:pt x="140219" y="0"/>
                </a:lnTo>
                <a:lnTo>
                  <a:pt x="85517" y="3226"/>
                </a:lnTo>
                <a:lnTo>
                  <a:pt x="40960" y="12097"/>
                </a:lnTo>
                <a:lnTo>
                  <a:pt x="10978" y="25396"/>
                </a:lnTo>
                <a:lnTo>
                  <a:pt x="0" y="41908"/>
                </a:lnTo>
                <a:lnTo>
                  <a:pt x="10978" y="58098"/>
                </a:lnTo>
                <a:lnTo>
                  <a:pt x="40960" y="71433"/>
                </a:lnTo>
                <a:lnTo>
                  <a:pt x="85517" y="80483"/>
                </a:lnTo>
                <a:lnTo>
                  <a:pt x="140219" y="83817"/>
                </a:lnTo>
                <a:lnTo>
                  <a:pt x="195032" y="80483"/>
                </a:lnTo>
                <a:lnTo>
                  <a:pt x="239845" y="71433"/>
                </a:lnTo>
                <a:lnTo>
                  <a:pt x="270086" y="58098"/>
                </a:lnTo>
                <a:lnTo>
                  <a:pt x="281182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581313" y="5313361"/>
            <a:ext cx="40746" cy="50439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4622059" y="5313362"/>
            <a:ext cx="240029" cy="6519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4862088" y="53241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09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4581322" y="5313369"/>
            <a:ext cx="280899" cy="65440"/>
          </a:xfrm>
          <a:custGeom>
            <a:avLst/>
            <a:gdLst/>
            <a:ahLst/>
            <a:cxnLst/>
            <a:rect l="l" t="t" r="r" b="b"/>
            <a:pathLst>
              <a:path w="288925" h="67310">
                <a:moveTo>
                  <a:pt x="0" y="0"/>
                </a:moveTo>
                <a:lnTo>
                  <a:pt x="477" y="24198"/>
                </a:lnTo>
                <a:lnTo>
                  <a:pt x="7777" y="37941"/>
                </a:lnTo>
                <a:lnTo>
                  <a:pt x="22239" y="45855"/>
                </a:lnTo>
                <a:lnTo>
                  <a:pt x="44203" y="52568"/>
                </a:lnTo>
                <a:lnTo>
                  <a:pt x="69630" y="60878"/>
                </a:lnTo>
                <a:lnTo>
                  <a:pt x="95903" y="64885"/>
                </a:lnTo>
                <a:lnTo>
                  <a:pt x="122614" y="66354"/>
                </a:lnTo>
                <a:lnTo>
                  <a:pt x="149355" y="67049"/>
                </a:lnTo>
                <a:lnTo>
                  <a:pt x="169076" y="66689"/>
                </a:lnTo>
                <a:lnTo>
                  <a:pt x="189460" y="64466"/>
                </a:lnTo>
                <a:lnTo>
                  <a:pt x="210366" y="61629"/>
                </a:lnTo>
                <a:lnTo>
                  <a:pt x="231654" y="59431"/>
                </a:lnTo>
                <a:lnTo>
                  <a:pt x="246897" y="52568"/>
                </a:lnTo>
                <a:lnTo>
                  <a:pt x="259844" y="47238"/>
                </a:lnTo>
                <a:lnTo>
                  <a:pt x="272034" y="41908"/>
                </a:lnTo>
                <a:lnTo>
                  <a:pt x="283466" y="32757"/>
                </a:lnTo>
                <a:lnTo>
                  <a:pt x="288804" y="22085"/>
                </a:lnTo>
                <a:lnTo>
                  <a:pt x="288804" y="0"/>
                </a:lnTo>
                <a:lnTo>
                  <a:pt x="285750" y="2275"/>
                </a:lnTo>
                <a:lnTo>
                  <a:pt x="280425" y="9905"/>
                </a:lnTo>
                <a:lnTo>
                  <a:pt x="268223" y="19810"/>
                </a:lnTo>
                <a:lnTo>
                  <a:pt x="257560" y="25140"/>
                </a:lnTo>
                <a:lnTo>
                  <a:pt x="240033" y="29715"/>
                </a:lnTo>
                <a:lnTo>
                  <a:pt x="220360" y="35110"/>
                </a:lnTo>
                <a:lnTo>
                  <a:pt x="200575" y="39215"/>
                </a:lnTo>
                <a:lnTo>
                  <a:pt x="180519" y="41619"/>
                </a:lnTo>
                <a:lnTo>
                  <a:pt x="160030" y="41908"/>
                </a:lnTo>
                <a:lnTo>
                  <a:pt x="124205" y="41908"/>
                </a:lnTo>
                <a:lnTo>
                  <a:pt x="103637" y="39621"/>
                </a:lnTo>
                <a:lnTo>
                  <a:pt x="83056" y="39621"/>
                </a:lnTo>
                <a:lnTo>
                  <a:pt x="64771" y="32757"/>
                </a:lnTo>
                <a:lnTo>
                  <a:pt x="46591" y="29384"/>
                </a:lnTo>
                <a:lnTo>
                  <a:pt x="27386" y="23991"/>
                </a:lnTo>
                <a:lnTo>
                  <a:pt x="10681" y="1479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4563177" y="5237056"/>
            <a:ext cx="167784" cy="85195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4730962" y="5239538"/>
            <a:ext cx="102963" cy="8008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4561324" y="5237061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696" y="43429"/>
                </a:moveTo>
                <a:lnTo>
                  <a:pt x="271588" y="26356"/>
                </a:lnTo>
                <a:lnTo>
                  <a:pt x="241263" y="12570"/>
                </a:lnTo>
                <a:lnTo>
                  <a:pt x="196221" y="3356"/>
                </a:lnTo>
                <a:lnTo>
                  <a:pt x="140963" y="0"/>
                </a:lnTo>
                <a:lnTo>
                  <a:pt x="86150" y="3356"/>
                </a:lnTo>
                <a:lnTo>
                  <a:pt x="41337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7" y="74673"/>
                </a:lnTo>
                <a:lnTo>
                  <a:pt x="86150" y="84150"/>
                </a:lnTo>
                <a:lnTo>
                  <a:pt x="140963" y="87626"/>
                </a:lnTo>
                <a:lnTo>
                  <a:pt x="196221" y="84150"/>
                </a:lnTo>
                <a:lnTo>
                  <a:pt x="241263" y="74673"/>
                </a:lnTo>
                <a:lnTo>
                  <a:pt x="271588" y="60623"/>
                </a:lnTo>
                <a:lnTo>
                  <a:pt x="282696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4559087" y="5283728"/>
            <a:ext cx="280776" cy="68157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839864" y="5283728"/>
            <a:ext cx="0" cy="24694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46"/>
                </a:move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4559104" y="5283734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0" y="25140"/>
                </a:lnTo>
                <a:lnTo>
                  <a:pt x="3810" y="35045"/>
                </a:lnTo>
                <a:lnTo>
                  <a:pt x="12946" y="40387"/>
                </a:lnTo>
                <a:lnTo>
                  <a:pt x="26663" y="50293"/>
                </a:lnTo>
                <a:lnTo>
                  <a:pt x="69312" y="63004"/>
                </a:lnTo>
                <a:lnTo>
                  <a:pt x="122827" y="69212"/>
                </a:lnTo>
                <a:lnTo>
                  <a:pt x="149342" y="70103"/>
                </a:lnTo>
                <a:lnTo>
                  <a:pt x="169923" y="70103"/>
                </a:lnTo>
                <a:lnTo>
                  <a:pt x="187450" y="67049"/>
                </a:lnTo>
                <a:lnTo>
                  <a:pt x="203451" y="63240"/>
                </a:lnTo>
                <a:lnTo>
                  <a:pt x="217924" y="63240"/>
                </a:lnTo>
                <a:lnTo>
                  <a:pt x="231641" y="57910"/>
                </a:lnTo>
                <a:lnTo>
                  <a:pt x="246884" y="55623"/>
                </a:lnTo>
                <a:lnTo>
                  <a:pt x="259844" y="50293"/>
                </a:lnTo>
                <a:lnTo>
                  <a:pt x="272034" y="44950"/>
                </a:lnTo>
                <a:lnTo>
                  <a:pt x="282696" y="32757"/>
                </a:lnTo>
                <a:lnTo>
                  <a:pt x="288791" y="25140"/>
                </a:lnTo>
                <a:lnTo>
                  <a:pt x="288791" y="0"/>
                </a:lnTo>
                <a:lnTo>
                  <a:pt x="280176" y="14181"/>
                </a:lnTo>
                <a:lnTo>
                  <a:pt x="269665" y="22417"/>
                </a:lnTo>
                <a:lnTo>
                  <a:pt x="221980" y="37010"/>
                </a:lnTo>
                <a:lnTo>
                  <a:pt x="177523" y="44233"/>
                </a:lnTo>
                <a:lnTo>
                  <a:pt x="160017" y="44950"/>
                </a:lnTo>
                <a:lnTo>
                  <a:pt x="123436" y="44950"/>
                </a:lnTo>
                <a:lnTo>
                  <a:pt x="103624" y="40387"/>
                </a:lnTo>
                <a:lnTo>
                  <a:pt x="83056" y="40387"/>
                </a:lnTo>
                <a:lnTo>
                  <a:pt x="64771" y="35045"/>
                </a:lnTo>
                <a:lnTo>
                  <a:pt x="49528" y="32757"/>
                </a:lnTo>
                <a:lnTo>
                  <a:pt x="35811" y="30482"/>
                </a:lnTo>
                <a:lnTo>
                  <a:pt x="23622" y="25140"/>
                </a:lnTo>
                <a:lnTo>
                  <a:pt x="12946" y="19810"/>
                </a:lnTo>
                <a:lnTo>
                  <a:pt x="3810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4565928" y="5235262"/>
            <a:ext cx="20570" cy="4356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586498" y="5216313"/>
            <a:ext cx="249758" cy="8149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4564280" y="5216310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709" y="41908"/>
                </a:moveTo>
                <a:lnTo>
                  <a:pt x="271601" y="25396"/>
                </a:lnTo>
                <a:lnTo>
                  <a:pt x="241276" y="12097"/>
                </a:lnTo>
                <a:lnTo>
                  <a:pt x="196234" y="3226"/>
                </a:lnTo>
                <a:lnTo>
                  <a:pt x="140976" y="0"/>
                </a:lnTo>
                <a:lnTo>
                  <a:pt x="86155" y="3226"/>
                </a:lnTo>
                <a:lnTo>
                  <a:pt x="41338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105"/>
                </a:lnTo>
                <a:lnTo>
                  <a:pt x="41338" y="71444"/>
                </a:lnTo>
                <a:lnTo>
                  <a:pt x="86155" y="80495"/>
                </a:lnTo>
                <a:lnTo>
                  <a:pt x="140976" y="83830"/>
                </a:lnTo>
                <a:lnTo>
                  <a:pt x="196234" y="80495"/>
                </a:lnTo>
                <a:lnTo>
                  <a:pt x="241276" y="71444"/>
                </a:lnTo>
                <a:lnTo>
                  <a:pt x="271601" y="58105"/>
                </a:lnTo>
                <a:lnTo>
                  <a:pt x="282709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4561311" y="5260023"/>
            <a:ext cx="154834" cy="67415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4716144" y="5260023"/>
            <a:ext cx="125942" cy="67415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4842087" y="5260023"/>
            <a:ext cx="0" cy="24077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383"/>
                </a:move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561324" y="5260024"/>
            <a:ext cx="280899" cy="67910"/>
          </a:xfrm>
          <a:custGeom>
            <a:avLst/>
            <a:gdLst/>
            <a:ahLst/>
            <a:cxnLst/>
            <a:rect l="l" t="t" r="r" b="b"/>
            <a:pathLst>
              <a:path w="288925" h="69850">
                <a:moveTo>
                  <a:pt x="0" y="0"/>
                </a:moveTo>
                <a:lnTo>
                  <a:pt x="7294" y="39506"/>
                </a:lnTo>
                <a:lnTo>
                  <a:pt x="44960" y="54868"/>
                </a:lnTo>
                <a:lnTo>
                  <a:pt x="64771" y="59431"/>
                </a:lnTo>
                <a:lnTo>
                  <a:pt x="87624" y="64774"/>
                </a:lnTo>
                <a:lnTo>
                  <a:pt x="108205" y="64774"/>
                </a:lnTo>
                <a:lnTo>
                  <a:pt x="129543" y="69337"/>
                </a:lnTo>
                <a:lnTo>
                  <a:pt x="169923" y="69337"/>
                </a:lnTo>
                <a:lnTo>
                  <a:pt x="187450" y="64774"/>
                </a:lnTo>
                <a:lnTo>
                  <a:pt x="204208" y="64007"/>
                </a:lnTo>
                <a:lnTo>
                  <a:pt x="218694" y="64007"/>
                </a:lnTo>
                <a:lnTo>
                  <a:pt x="232411" y="57144"/>
                </a:lnTo>
                <a:lnTo>
                  <a:pt x="272791" y="44196"/>
                </a:lnTo>
                <a:lnTo>
                  <a:pt x="288791" y="24386"/>
                </a:lnTo>
                <a:lnTo>
                  <a:pt x="288791" y="0"/>
                </a:lnTo>
                <a:lnTo>
                  <a:pt x="280108" y="13839"/>
                </a:lnTo>
                <a:lnTo>
                  <a:pt x="268819" y="21928"/>
                </a:lnTo>
                <a:lnTo>
                  <a:pt x="220780" y="37249"/>
                </a:lnTo>
                <a:lnTo>
                  <a:pt x="181966" y="43582"/>
                </a:lnTo>
                <a:lnTo>
                  <a:pt x="162301" y="44196"/>
                </a:lnTo>
                <a:lnTo>
                  <a:pt x="137715" y="43988"/>
                </a:lnTo>
                <a:lnTo>
                  <a:pt x="112988" y="43189"/>
                </a:lnTo>
                <a:lnTo>
                  <a:pt x="88534" y="40606"/>
                </a:lnTo>
                <a:lnTo>
                  <a:pt x="64771" y="35045"/>
                </a:lnTo>
                <a:lnTo>
                  <a:pt x="50285" y="33524"/>
                </a:lnTo>
                <a:lnTo>
                  <a:pt x="36568" y="29715"/>
                </a:lnTo>
                <a:lnTo>
                  <a:pt x="25906" y="24386"/>
                </a:lnTo>
                <a:lnTo>
                  <a:pt x="13716" y="19043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4568519" y="5191124"/>
            <a:ext cx="270526" cy="8223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4566513" y="5191122"/>
            <a:ext cx="275343" cy="82726"/>
          </a:xfrm>
          <a:custGeom>
            <a:avLst/>
            <a:gdLst/>
            <a:ahLst/>
            <a:cxnLst/>
            <a:rect l="l" t="t" r="r" b="b"/>
            <a:pathLst>
              <a:path w="283210" h="85089">
                <a:moveTo>
                  <a:pt x="282696" y="41908"/>
                </a:moveTo>
                <a:lnTo>
                  <a:pt x="271588" y="25396"/>
                </a:lnTo>
                <a:lnTo>
                  <a:pt x="241263" y="12097"/>
                </a:lnTo>
                <a:lnTo>
                  <a:pt x="196221" y="3226"/>
                </a:lnTo>
                <a:lnTo>
                  <a:pt x="140963" y="0"/>
                </a:lnTo>
                <a:lnTo>
                  <a:pt x="86150" y="3226"/>
                </a:lnTo>
                <a:lnTo>
                  <a:pt x="41337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546"/>
                </a:lnTo>
                <a:lnTo>
                  <a:pt x="41337" y="72108"/>
                </a:lnTo>
                <a:lnTo>
                  <a:pt x="86150" y="81239"/>
                </a:lnTo>
                <a:lnTo>
                  <a:pt x="140963" y="84584"/>
                </a:lnTo>
                <a:lnTo>
                  <a:pt x="196221" y="81239"/>
                </a:lnTo>
                <a:lnTo>
                  <a:pt x="241263" y="72108"/>
                </a:lnTo>
                <a:lnTo>
                  <a:pt x="271588" y="58546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4564275" y="5234835"/>
            <a:ext cx="281516" cy="6815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4845790" y="5234834"/>
            <a:ext cx="0" cy="24694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46"/>
                </a:move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4564280" y="5234838"/>
            <a:ext cx="281517" cy="68527"/>
          </a:xfrm>
          <a:custGeom>
            <a:avLst/>
            <a:gdLst/>
            <a:ahLst/>
            <a:cxnLst/>
            <a:rect l="l" t="t" r="r" b="b"/>
            <a:pathLst>
              <a:path w="289560" h="70485">
                <a:moveTo>
                  <a:pt x="0" y="0"/>
                </a:moveTo>
                <a:lnTo>
                  <a:pt x="6843" y="40072"/>
                </a:lnTo>
                <a:lnTo>
                  <a:pt x="44203" y="55623"/>
                </a:lnTo>
                <a:lnTo>
                  <a:pt x="87637" y="65528"/>
                </a:lnTo>
                <a:lnTo>
                  <a:pt x="106691" y="65528"/>
                </a:lnTo>
                <a:lnTo>
                  <a:pt x="129543" y="70103"/>
                </a:lnTo>
                <a:lnTo>
                  <a:pt x="169936" y="70103"/>
                </a:lnTo>
                <a:lnTo>
                  <a:pt x="187463" y="65528"/>
                </a:lnTo>
                <a:lnTo>
                  <a:pt x="203464" y="64774"/>
                </a:lnTo>
                <a:lnTo>
                  <a:pt x="218694" y="64774"/>
                </a:lnTo>
                <a:lnTo>
                  <a:pt x="231654" y="60952"/>
                </a:lnTo>
                <a:lnTo>
                  <a:pt x="272034" y="44950"/>
                </a:lnTo>
                <a:lnTo>
                  <a:pt x="289561" y="25140"/>
                </a:lnTo>
                <a:lnTo>
                  <a:pt x="289561" y="0"/>
                </a:lnTo>
                <a:lnTo>
                  <a:pt x="280435" y="13643"/>
                </a:lnTo>
                <a:lnTo>
                  <a:pt x="270579" y="22011"/>
                </a:lnTo>
                <a:lnTo>
                  <a:pt x="221830" y="37090"/>
                </a:lnTo>
                <a:lnTo>
                  <a:pt x="179413" y="44514"/>
                </a:lnTo>
                <a:lnTo>
                  <a:pt x="160030" y="44950"/>
                </a:lnTo>
                <a:lnTo>
                  <a:pt x="124205" y="44950"/>
                </a:lnTo>
                <a:lnTo>
                  <a:pt x="105164" y="41908"/>
                </a:lnTo>
                <a:lnTo>
                  <a:pt x="83069" y="41908"/>
                </a:lnTo>
                <a:lnTo>
                  <a:pt x="64771" y="35812"/>
                </a:lnTo>
                <a:lnTo>
                  <a:pt x="49541" y="32757"/>
                </a:lnTo>
                <a:lnTo>
                  <a:pt x="35824" y="30482"/>
                </a:lnTo>
                <a:lnTo>
                  <a:pt x="12959" y="19810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4590871" y="5167654"/>
            <a:ext cx="130459" cy="8101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4721331" y="5167418"/>
            <a:ext cx="139863" cy="8149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4588730" y="5167413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709" y="41921"/>
                </a:moveTo>
                <a:lnTo>
                  <a:pt x="271601" y="25401"/>
                </a:lnTo>
                <a:lnTo>
                  <a:pt x="241276" y="12098"/>
                </a:lnTo>
                <a:lnTo>
                  <a:pt x="196234" y="3227"/>
                </a:lnTo>
                <a:lnTo>
                  <a:pt x="140976" y="0"/>
                </a:lnTo>
                <a:lnTo>
                  <a:pt x="86155" y="3227"/>
                </a:lnTo>
                <a:lnTo>
                  <a:pt x="41338" y="12098"/>
                </a:lnTo>
                <a:lnTo>
                  <a:pt x="11096" y="25401"/>
                </a:lnTo>
                <a:lnTo>
                  <a:pt x="0" y="41921"/>
                </a:lnTo>
                <a:lnTo>
                  <a:pt x="11096" y="58110"/>
                </a:lnTo>
                <a:lnTo>
                  <a:pt x="41338" y="71445"/>
                </a:lnTo>
                <a:lnTo>
                  <a:pt x="86155" y="80495"/>
                </a:lnTo>
                <a:lnTo>
                  <a:pt x="140976" y="83830"/>
                </a:lnTo>
                <a:lnTo>
                  <a:pt x="196234" y="80495"/>
                </a:lnTo>
                <a:lnTo>
                  <a:pt x="241276" y="71445"/>
                </a:lnTo>
                <a:lnTo>
                  <a:pt x="271601" y="58110"/>
                </a:lnTo>
                <a:lnTo>
                  <a:pt x="282709" y="41921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4586499" y="5214091"/>
            <a:ext cx="270403" cy="6297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856902" y="5225382"/>
            <a:ext cx="1235" cy="24694"/>
          </a:xfrm>
          <a:custGeom>
            <a:avLst/>
            <a:gdLst/>
            <a:ahLst/>
            <a:cxnLst/>
            <a:rect l="l" t="t" r="r" b="b"/>
            <a:pathLst>
              <a:path w="1270" h="25400">
                <a:moveTo>
                  <a:pt x="0" y="24961"/>
                </a:moveTo>
                <a:lnTo>
                  <a:pt x="761" y="24961"/>
                </a:lnTo>
                <a:lnTo>
                  <a:pt x="761" y="0"/>
                </a:lnTo>
                <a:lnTo>
                  <a:pt x="0" y="0"/>
                </a:lnTo>
                <a:lnTo>
                  <a:pt x="0" y="24961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4857645" y="5219737"/>
            <a:ext cx="5556" cy="29633"/>
          </a:xfrm>
          <a:custGeom>
            <a:avLst/>
            <a:gdLst/>
            <a:ahLst/>
            <a:cxnLst/>
            <a:rect l="l" t="t" r="r" b="b"/>
            <a:pathLst>
              <a:path w="5714" h="30479">
                <a:moveTo>
                  <a:pt x="5333" y="0"/>
                </a:moveTo>
                <a:lnTo>
                  <a:pt x="0" y="5806"/>
                </a:lnTo>
                <a:lnTo>
                  <a:pt x="0" y="30196"/>
                </a:lnTo>
                <a:lnTo>
                  <a:pt x="5333" y="26196"/>
                </a:lnTo>
                <a:lnTo>
                  <a:pt x="5333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4862829" y="5216511"/>
            <a:ext cx="3087" cy="29016"/>
          </a:xfrm>
          <a:custGeom>
            <a:avLst/>
            <a:gdLst/>
            <a:ahLst/>
            <a:cxnLst/>
            <a:rect l="l" t="t" r="r" b="b"/>
            <a:pathLst>
              <a:path w="3175" h="29845">
                <a:moveTo>
                  <a:pt x="3047" y="0"/>
                </a:moveTo>
                <a:lnTo>
                  <a:pt x="0" y="3318"/>
                </a:lnTo>
                <a:lnTo>
                  <a:pt x="0" y="29515"/>
                </a:lnTo>
                <a:lnTo>
                  <a:pt x="3047" y="23419"/>
                </a:lnTo>
                <a:lnTo>
                  <a:pt x="304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4865793" y="5226684"/>
            <a:ext cx="2469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0" y="0"/>
                </a:moveTo>
                <a:lnTo>
                  <a:pt x="2286" y="0"/>
                </a:lnTo>
              </a:path>
            </a:pathLst>
          </a:custGeom>
          <a:ln w="2590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4868016" y="5214091"/>
            <a:ext cx="0" cy="209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336"/>
                </a:move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4586510" y="5214086"/>
            <a:ext cx="281517" cy="62970"/>
          </a:xfrm>
          <a:custGeom>
            <a:avLst/>
            <a:gdLst/>
            <a:ahLst/>
            <a:cxnLst/>
            <a:rect l="l" t="t" r="r" b="b"/>
            <a:pathLst>
              <a:path w="289560" h="64770">
                <a:moveTo>
                  <a:pt x="0" y="0"/>
                </a:moveTo>
                <a:lnTo>
                  <a:pt x="8021" y="37419"/>
                </a:lnTo>
                <a:lnTo>
                  <a:pt x="44190" y="51826"/>
                </a:lnTo>
                <a:lnTo>
                  <a:pt x="95974" y="61882"/>
                </a:lnTo>
                <a:lnTo>
                  <a:pt x="149355" y="64774"/>
                </a:lnTo>
                <a:lnTo>
                  <a:pt x="169973" y="63986"/>
                </a:lnTo>
                <a:lnTo>
                  <a:pt x="190533" y="61776"/>
                </a:lnTo>
                <a:lnTo>
                  <a:pt x="211079" y="59159"/>
                </a:lnTo>
                <a:lnTo>
                  <a:pt x="231654" y="57156"/>
                </a:lnTo>
                <a:lnTo>
                  <a:pt x="272034" y="41154"/>
                </a:lnTo>
                <a:lnTo>
                  <a:pt x="289561" y="21344"/>
                </a:lnTo>
                <a:lnTo>
                  <a:pt x="289561" y="0"/>
                </a:lnTo>
                <a:lnTo>
                  <a:pt x="278598" y="11954"/>
                </a:lnTo>
                <a:lnTo>
                  <a:pt x="268924" y="18869"/>
                </a:lnTo>
                <a:lnTo>
                  <a:pt x="223205" y="32760"/>
                </a:lnTo>
                <a:lnTo>
                  <a:pt x="176777" y="40403"/>
                </a:lnTo>
                <a:lnTo>
                  <a:pt x="160017" y="41154"/>
                </a:lnTo>
                <a:lnTo>
                  <a:pt x="124205" y="41154"/>
                </a:lnTo>
                <a:lnTo>
                  <a:pt x="103637" y="36579"/>
                </a:lnTo>
                <a:lnTo>
                  <a:pt x="83826" y="36579"/>
                </a:lnTo>
                <a:lnTo>
                  <a:pt x="64771" y="32016"/>
                </a:lnTo>
                <a:lnTo>
                  <a:pt x="46843" y="28652"/>
                </a:lnTo>
                <a:lnTo>
                  <a:pt x="27742" y="23253"/>
                </a:lnTo>
                <a:lnTo>
                  <a:pt x="10963" y="14231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4423959" y="5703782"/>
            <a:ext cx="271012" cy="8519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4422043" y="5703781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709" y="44196"/>
                </a:moveTo>
                <a:lnTo>
                  <a:pt x="271601" y="27003"/>
                </a:lnTo>
                <a:lnTo>
                  <a:pt x="241276" y="12953"/>
                </a:lnTo>
                <a:lnTo>
                  <a:pt x="196234" y="3476"/>
                </a:lnTo>
                <a:lnTo>
                  <a:pt x="140976" y="0"/>
                </a:lnTo>
                <a:lnTo>
                  <a:pt x="86155" y="3476"/>
                </a:lnTo>
                <a:lnTo>
                  <a:pt x="41338" y="12953"/>
                </a:lnTo>
                <a:lnTo>
                  <a:pt x="11096" y="27003"/>
                </a:lnTo>
                <a:lnTo>
                  <a:pt x="0" y="44196"/>
                </a:lnTo>
                <a:lnTo>
                  <a:pt x="11096" y="61390"/>
                </a:lnTo>
                <a:lnTo>
                  <a:pt x="41338" y="75439"/>
                </a:lnTo>
                <a:lnTo>
                  <a:pt x="86155" y="84917"/>
                </a:lnTo>
                <a:lnTo>
                  <a:pt x="140976" y="88393"/>
                </a:lnTo>
                <a:lnTo>
                  <a:pt x="196234" y="84917"/>
                </a:lnTo>
                <a:lnTo>
                  <a:pt x="241276" y="75439"/>
                </a:lnTo>
                <a:lnTo>
                  <a:pt x="271601" y="61390"/>
                </a:lnTo>
                <a:lnTo>
                  <a:pt x="282709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4419810" y="5750454"/>
            <a:ext cx="282258" cy="65193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4419823" y="5750454"/>
            <a:ext cx="282751" cy="66058"/>
          </a:xfrm>
          <a:custGeom>
            <a:avLst/>
            <a:gdLst/>
            <a:ahLst/>
            <a:cxnLst/>
            <a:rect l="l" t="t" r="r" b="b"/>
            <a:pathLst>
              <a:path w="290829" h="67945">
                <a:moveTo>
                  <a:pt x="0" y="0"/>
                </a:moveTo>
                <a:lnTo>
                  <a:pt x="0" y="22098"/>
                </a:lnTo>
                <a:lnTo>
                  <a:pt x="5337" y="32770"/>
                </a:lnTo>
                <a:lnTo>
                  <a:pt x="45717" y="55623"/>
                </a:lnTo>
                <a:lnTo>
                  <a:pt x="96809" y="65316"/>
                </a:lnTo>
                <a:lnTo>
                  <a:pt x="124906" y="67146"/>
                </a:lnTo>
                <a:lnTo>
                  <a:pt x="149355" y="67061"/>
                </a:lnTo>
                <a:lnTo>
                  <a:pt x="168488" y="67371"/>
                </a:lnTo>
                <a:lnTo>
                  <a:pt x="213452" y="62649"/>
                </a:lnTo>
                <a:lnTo>
                  <a:pt x="254514" y="51512"/>
                </a:lnTo>
                <a:lnTo>
                  <a:pt x="288526" y="28098"/>
                </a:lnTo>
                <a:lnTo>
                  <a:pt x="290318" y="0"/>
                </a:lnTo>
                <a:lnTo>
                  <a:pt x="281362" y="10810"/>
                </a:lnTo>
                <a:lnTo>
                  <a:pt x="270030" y="19130"/>
                </a:lnTo>
                <a:lnTo>
                  <a:pt x="257224" y="25505"/>
                </a:lnTo>
                <a:lnTo>
                  <a:pt x="243843" y="30482"/>
                </a:lnTo>
                <a:lnTo>
                  <a:pt x="222256" y="34545"/>
                </a:lnTo>
                <a:lnTo>
                  <a:pt x="203699" y="38406"/>
                </a:lnTo>
                <a:lnTo>
                  <a:pt x="184640" y="40973"/>
                </a:lnTo>
                <a:lnTo>
                  <a:pt x="161544" y="41154"/>
                </a:lnTo>
                <a:lnTo>
                  <a:pt x="138145" y="41078"/>
                </a:lnTo>
                <a:lnTo>
                  <a:pt x="113684" y="41316"/>
                </a:lnTo>
                <a:lnTo>
                  <a:pt x="89531" y="40138"/>
                </a:lnTo>
                <a:lnTo>
                  <a:pt x="67055" y="35812"/>
                </a:lnTo>
                <a:lnTo>
                  <a:pt x="49528" y="32770"/>
                </a:lnTo>
                <a:lnTo>
                  <a:pt x="36581" y="27428"/>
                </a:lnTo>
                <a:lnTo>
                  <a:pt x="25906" y="22098"/>
                </a:lnTo>
                <a:lnTo>
                  <a:pt x="16000" y="18289"/>
                </a:lnTo>
                <a:lnTo>
                  <a:pt x="5337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4426226" y="5683181"/>
            <a:ext cx="86930" cy="78331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4513156" y="5679335"/>
            <a:ext cx="185095" cy="8519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4425012" y="5679340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696" y="44196"/>
                </a:moveTo>
                <a:lnTo>
                  <a:pt x="271588" y="27003"/>
                </a:lnTo>
                <a:lnTo>
                  <a:pt x="241263" y="12953"/>
                </a:lnTo>
                <a:lnTo>
                  <a:pt x="196221" y="3476"/>
                </a:lnTo>
                <a:lnTo>
                  <a:pt x="140963" y="0"/>
                </a:lnTo>
                <a:lnTo>
                  <a:pt x="86150" y="3476"/>
                </a:lnTo>
                <a:lnTo>
                  <a:pt x="41337" y="12953"/>
                </a:lnTo>
                <a:lnTo>
                  <a:pt x="11096" y="27003"/>
                </a:lnTo>
                <a:lnTo>
                  <a:pt x="0" y="44196"/>
                </a:lnTo>
                <a:lnTo>
                  <a:pt x="11096" y="61383"/>
                </a:lnTo>
                <a:lnTo>
                  <a:pt x="41337" y="75428"/>
                </a:lnTo>
                <a:lnTo>
                  <a:pt x="86150" y="84904"/>
                </a:lnTo>
                <a:lnTo>
                  <a:pt x="140963" y="88380"/>
                </a:lnTo>
                <a:lnTo>
                  <a:pt x="196221" y="84904"/>
                </a:lnTo>
                <a:lnTo>
                  <a:pt x="241263" y="75428"/>
                </a:lnTo>
                <a:lnTo>
                  <a:pt x="271588" y="61383"/>
                </a:lnTo>
                <a:lnTo>
                  <a:pt x="282696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4422034" y="5726006"/>
            <a:ext cx="282258" cy="64453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4422043" y="5726012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0" y="25140"/>
                </a:lnTo>
                <a:lnTo>
                  <a:pt x="5337" y="32757"/>
                </a:lnTo>
                <a:lnTo>
                  <a:pt x="46487" y="55623"/>
                </a:lnTo>
                <a:lnTo>
                  <a:pt x="98634" y="64904"/>
                </a:lnTo>
                <a:lnTo>
                  <a:pt x="125091" y="66517"/>
                </a:lnTo>
                <a:lnTo>
                  <a:pt x="151639" y="66295"/>
                </a:lnTo>
                <a:lnTo>
                  <a:pt x="173296" y="66549"/>
                </a:lnTo>
                <a:lnTo>
                  <a:pt x="193154" y="65331"/>
                </a:lnTo>
                <a:lnTo>
                  <a:pt x="212829" y="62499"/>
                </a:lnTo>
                <a:lnTo>
                  <a:pt x="233938" y="57910"/>
                </a:lnTo>
                <a:lnTo>
                  <a:pt x="246884" y="52568"/>
                </a:lnTo>
                <a:lnTo>
                  <a:pt x="262128" y="50293"/>
                </a:lnTo>
                <a:lnTo>
                  <a:pt x="272803" y="43429"/>
                </a:lnTo>
                <a:lnTo>
                  <a:pt x="284993" y="32757"/>
                </a:lnTo>
                <a:lnTo>
                  <a:pt x="290318" y="25140"/>
                </a:lnTo>
                <a:lnTo>
                  <a:pt x="290318" y="0"/>
                </a:lnTo>
                <a:lnTo>
                  <a:pt x="269464" y="20182"/>
                </a:lnTo>
                <a:lnTo>
                  <a:pt x="227956" y="33804"/>
                </a:lnTo>
                <a:lnTo>
                  <a:pt x="174061" y="40765"/>
                </a:lnTo>
                <a:lnTo>
                  <a:pt x="116049" y="40966"/>
                </a:lnTo>
                <a:lnTo>
                  <a:pt x="62189" y="34305"/>
                </a:lnTo>
                <a:lnTo>
                  <a:pt x="20750" y="20683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4413665" y="5649701"/>
            <a:ext cx="188391" cy="85195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4602057" y="5653379"/>
            <a:ext cx="82195" cy="7771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4411676" y="5649704"/>
            <a:ext cx="275343" cy="86431"/>
          </a:xfrm>
          <a:custGeom>
            <a:avLst/>
            <a:gdLst/>
            <a:ahLst/>
            <a:cxnLst/>
            <a:rect l="l" t="t" r="r" b="b"/>
            <a:pathLst>
              <a:path w="283210" h="88900">
                <a:moveTo>
                  <a:pt x="282696" y="44196"/>
                </a:moveTo>
                <a:lnTo>
                  <a:pt x="271588" y="27003"/>
                </a:lnTo>
                <a:lnTo>
                  <a:pt x="241263" y="12953"/>
                </a:lnTo>
                <a:lnTo>
                  <a:pt x="196221" y="3476"/>
                </a:lnTo>
                <a:lnTo>
                  <a:pt x="140963" y="0"/>
                </a:lnTo>
                <a:lnTo>
                  <a:pt x="86150" y="3476"/>
                </a:lnTo>
                <a:lnTo>
                  <a:pt x="41337" y="12953"/>
                </a:lnTo>
                <a:lnTo>
                  <a:pt x="11096" y="27003"/>
                </a:lnTo>
                <a:lnTo>
                  <a:pt x="0" y="44196"/>
                </a:lnTo>
                <a:lnTo>
                  <a:pt x="11096" y="61390"/>
                </a:lnTo>
                <a:lnTo>
                  <a:pt x="41337" y="75439"/>
                </a:lnTo>
                <a:lnTo>
                  <a:pt x="86150" y="84917"/>
                </a:lnTo>
                <a:lnTo>
                  <a:pt x="140963" y="88393"/>
                </a:lnTo>
                <a:lnTo>
                  <a:pt x="196221" y="84917"/>
                </a:lnTo>
                <a:lnTo>
                  <a:pt x="241263" y="75439"/>
                </a:lnTo>
                <a:lnTo>
                  <a:pt x="271588" y="61390"/>
                </a:lnTo>
                <a:lnTo>
                  <a:pt x="282696" y="44196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4409439" y="5696373"/>
            <a:ext cx="280776" cy="64453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4409456" y="5696377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1331"/>
                </a:lnTo>
                <a:lnTo>
                  <a:pt x="3810" y="32770"/>
                </a:lnTo>
                <a:lnTo>
                  <a:pt x="44190" y="55623"/>
                </a:lnTo>
                <a:lnTo>
                  <a:pt x="96352" y="64814"/>
                </a:lnTo>
                <a:lnTo>
                  <a:pt x="122807" y="66462"/>
                </a:lnTo>
                <a:lnTo>
                  <a:pt x="149342" y="66295"/>
                </a:lnTo>
                <a:lnTo>
                  <a:pt x="191025" y="64078"/>
                </a:lnTo>
                <a:lnTo>
                  <a:pt x="231641" y="57910"/>
                </a:lnTo>
                <a:lnTo>
                  <a:pt x="272034" y="41142"/>
                </a:lnTo>
                <a:lnTo>
                  <a:pt x="288791" y="21331"/>
                </a:lnTo>
                <a:lnTo>
                  <a:pt x="288791" y="0"/>
                </a:lnTo>
                <a:lnTo>
                  <a:pt x="266283" y="20607"/>
                </a:lnTo>
                <a:lnTo>
                  <a:pt x="230549" y="32935"/>
                </a:lnTo>
                <a:lnTo>
                  <a:pt x="191742" y="39081"/>
                </a:lnTo>
                <a:lnTo>
                  <a:pt x="160017" y="41142"/>
                </a:lnTo>
                <a:lnTo>
                  <a:pt x="134565" y="41375"/>
                </a:lnTo>
                <a:lnTo>
                  <a:pt x="113469" y="40999"/>
                </a:lnTo>
                <a:lnTo>
                  <a:pt x="67055" y="35812"/>
                </a:lnTo>
                <a:lnTo>
                  <a:pt x="24379" y="21331"/>
                </a:lnTo>
                <a:lnTo>
                  <a:pt x="3810" y="7617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4431521" y="5625253"/>
            <a:ext cx="272912" cy="83713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4430189" y="5625250"/>
            <a:ext cx="276578" cy="84578"/>
          </a:xfrm>
          <a:custGeom>
            <a:avLst/>
            <a:gdLst/>
            <a:ahLst/>
            <a:cxnLst/>
            <a:rect l="l" t="t" r="r" b="b"/>
            <a:pathLst>
              <a:path w="284479" h="86995">
                <a:moveTo>
                  <a:pt x="284236" y="43442"/>
                </a:moveTo>
                <a:lnTo>
                  <a:pt x="273007" y="26366"/>
                </a:lnTo>
                <a:lnTo>
                  <a:pt x="242418" y="12576"/>
                </a:lnTo>
                <a:lnTo>
                  <a:pt x="197111" y="3358"/>
                </a:lnTo>
                <a:lnTo>
                  <a:pt x="141733" y="0"/>
                </a:lnTo>
                <a:lnTo>
                  <a:pt x="86475" y="3358"/>
                </a:lnTo>
                <a:lnTo>
                  <a:pt x="41433" y="12576"/>
                </a:lnTo>
                <a:lnTo>
                  <a:pt x="11108" y="26366"/>
                </a:lnTo>
                <a:lnTo>
                  <a:pt x="0" y="43442"/>
                </a:lnTo>
                <a:lnTo>
                  <a:pt x="11108" y="60192"/>
                </a:lnTo>
                <a:lnTo>
                  <a:pt x="41433" y="74014"/>
                </a:lnTo>
                <a:lnTo>
                  <a:pt x="86475" y="83408"/>
                </a:lnTo>
                <a:lnTo>
                  <a:pt x="141733" y="86872"/>
                </a:lnTo>
                <a:lnTo>
                  <a:pt x="197111" y="83408"/>
                </a:lnTo>
                <a:lnTo>
                  <a:pt x="242418" y="74014"/>
                </a:lnTo>
                <a:lnTo>
                  <a:pt x="273007" y="60192"/>
                </a:lnTo>
                <a:lnTo>
                  <a:pt x="284236" y="43442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4427219" y="5671925"/>
            <a:ext cx="282258" cy="64453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4427233" y="5671922"/>
            <a:ext cx="282751" cy="64823"/>
          </a:xfrm>
          <a:custGeom>
            <a:avLst/>
            <a:gdLst/>
            <a:ahLst/>
            <a:cxnLst/>
            <a:rect l="l" t="t" r="r" b="b"/>
            <a:pathLst>
              <a:path w="290829" h="66675">
                <a:moveTo>
                  <a:pt x="0" y="0"/>
                </a:moveTo>
                <a:lnTo>
                  <a:pt x="0" y="22098"/>
                </a:lnTo>
                <a:lnTo>
                  <a:pt x="6094" y="32770"/>
                </a:lnTo>
                <a:lnTo>
                  <a:pt x="46474" y="55635"/>
                </a:lnTo>
                <a:lnTo>
                  <a:pt x="98628" y="64910"/>
                </a:lnTo>
                <a:lnTo>
                  <a:pt x="125086" y="66519"/>
                </a:lnTo>
                <a:lnTo>
                  <a:pt x="151639" y="66295"/>
                </a:lnTo>
                <a:lnTo>
                  <a:pt x="193890" y="64008"/>
                </a:lnTo>
                <a:lnTo>
                  <a:pt x="233938" y="57923"/>
                </a:lnTo>
                <a:lnTo>
                  <a:pt x="248411" y="51826"/>
                </a:lnTo>
                <a:lnTo>
                  <a:pt x="263655" y="46484"/>
                </a:lnTo>
                <a:lnTo>
                  <a:pt x="274318" y="41154"/>
                </a:lnTo>
                <a:lnTo>
                  <a:pt x="284980" y="32770"/>
                </a:lnTo>
                <a:lnTo>
                  <a:pt x="290318" y="22098"/>
                </a:lnTo>
                <a:lnTo>
                  <a:pt x="290318" y="0"/>
                </a:lnTo>
                <a:lnTo>
                  <a:pt x="269563" y="19346"/>
                </a:lnTo>
                <a:lnTo>
                  <a:pt x="232396" y="32432"/>
                </a:lnTo>
                <a:lnTo>
                  <a:pt x="192186" y="39590"/>
                </a:lnTo>
                <a:lnTo>
                  <a:pt x="162301" y="41154"/>
                </a:lnTo>
                <a:lnTo>
                  <a:pt x="121202" y="41139"/>
                </a:lnTo>
                <a:lnTo>
                  <a:pt x="74938" y="37165"/>
                </a:lnTo>
                <a:lnTo>
                  <a:pt x="31781" y="24897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4400635" y="5595620"/>
            <a:ext cx="269532" cy="81491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4399078" y="5595626"/>
            <a:ext cx="273491" cy="82726"/>
          </a:xfrm>
          <a:custGeom>
            <a:avLst/>
            <a:gdLst/>
            <a:ahLst/>
            <a:cxnLst/>
            <a:rect l="l" t="t" r="r" b="b"/>
            <a:pathLst>
              <a:path w="281304" h="85089">
                <a:moveTo>
                  <a:pt x="281182" y="41908"/>
                </a:moveTo>
                <a:lnTo>
                  <a:pt x="270086" y="25390"/>
                </a:lnTo>
                <a:lnTo>
                  <a:pt x="239843" y="12092"/>
                </a:lnTo>
                <a:lnTo>
                  <a:pt x="195026" y="3225"/>
                </a:lnTo>
                <a:lnTo>
                  <a:pt x="140206" y="0"/>
                </a:lnTo>
                <a:lnTo>
                  <a:pt x="85511" y="3225"/>
                </a:lnTo>
                <a:lnTo>
                  <a:pt x="40958" y="12092"/>
                </a:lnTo>
                <a:lnTo>
                  <a:pt x="10978" y="25390"/>
                </a:lnTo>
                <a:lnTo>
                  <a:pt x="0" y="41908"/>
                </a:lnTo>
                <a:lnTo>
                  <a:pt x="10978" y="58539"/>
                </a:lnTo>
                <a:lnTo>
                  <a:pt x="40958" y="72097"/>
                </a:lnTo>
                <a:lnTo>
                  <a:pt x="85511" y="81227"/>
                </a:lnTo>
                <a:lnTo>
                  <a:pt x="140206" y="84572"/>
                </a:lnTo>
                <a:lnTo>
                  <a:pt x="195026" y="81227"/>
                </a:lnTo>
                <a:lnTo>
                  <a:pt x="239843" y="72097"/>
                </a:lnTo>
                <a:lnTo>
                  <a:pt x="270086" y="58539"/>
                </a:lnTo>
                <a:lnTo>
                  <a:pt x="281182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4396105" y="5642293"/>
            <a:ext cx="117793" cy="6351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4513897" y="5642292"/>
            <a:ext cx="162982" cy="6445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4396121" y="5642299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22509" y="45019"/>
                </a:lnTo>
                <a:lnTo>
                  <a:pt x="70114" y="59063"/>
                </a:lnTo>
                <a:lnTo>
                  <a:pt x="123184" y="65487"/>
                </a:lnTo>
                <a:lnTo>
                  <a:pt x="150112" y="66295"/>
                </a:lnTo>
                <a:lnTo>
                  <a:pt x="170746" y="65216"/>
                </a:lnTo>
                <a:lnTo>
                  <a:pt x="191420" y="63229"/>
                </a:lnTo>
                <a:lnTo>
                  <a:pt x="212015" y="60679"/>
                </a:lnTo>
                <a:lnTo>
                  <a:pt x="232411" y="57910"/>
                </a:lnTo>
                <a:lnTo>
                  <a:pt x="245358" y="51814"/>
                </a:lnTo>
                <a:lnTo>
                  <a:pt x="260601" y="46471"/>
                </a:lnTo>
                <a:lnTo>
                  <a:pt x="272791" y="41142"/>
                </a:lnTo>
                <a:lnTo>
                  <a:pt x="283453" y="32757"/>
                </a:lnTo>
                <a:lnTo>
                  <a:pt x="288791" y="22852"/>
                </a:lnTo>
                <a:lnTo>
                  <a:pt x="288791" y="0"/>
                </a:lnTo>
                <a:lnTo>
                  <a:pt x="267502" y="20103"/>
                </a:lnTo>
                <a:lnTo>
                  <a:pt x="231158" y="32666"/>
                </a:lnTo>
                <a:lnTo>
                  <a:pt x="191627" y="39182"/>
                </a:lnTo>
                <a:lnTo>
                  <a:pt x="160774" y="41142"/>
                </a:lnTo>
                <a:lnTo>
                  <a:pt x="137352" y="40974"/>
                </a:lnTo>
                <a:lnTo>
                  <a:pt x="113807" y="40164"/>
                </a:lnTo>
                <a:lnTo>
                  <a:pt x="90506" y="37748"/>
                </a:lnTo>
                <a:lnTo>
                  <a:pt x="67812" y="32757"/>
                </a:lnTo>
                <a:lnTo>
                  <a:pt x="48685" y="30299"/>
                </a:lnTo>
                <a:lnTo>
                  <a:pt x="29008" y="24604"/>
                </a:lnTo>
                <a:lnTo>
                  <a:pt x="11779" y="14796"/>
                </a:lnTo>
                <a:lnTo>
                  <a:pt x="0" y="0"/>
                </a:lnTo>
              </a:path>
            </a:pathLst>
          </a:custGeom>
          <a:ln w="5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4407289" y="5568950"/>
            <a:ext cx="270287" cy="8075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4405003" y="5568947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709" y="41908"/>
                </a:moveTo>
                <a:lnTo>
                  <a:pt x="271601" y="25396"/>
                </a:lnTo>
                <a:lnTo>
                  <a:pt x="241276" y="12097"/>
                </a:lnTo>
                <a:lnTo>
                  <a:pt x="196234" y="3226"/>
                </a:lnTo>
                <a:lnTo>
                  <a:pt x="140976" y="0"/>
                </a:lnTo>
                <a:lnTo>
                  <a:pt x="86155" y="3226"/>
                </a:lnTo>
                <a:lnTo>
                  <a:pt x="41338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103"/>
                </a:lnTo>
                <a:lnTo>
                  <a:pt x="41338" y="71437"/>
                </a:lnTo>
                <a:lnTo>
                  <a:pt x="86155" y="80485"/>
                </a:lnTo>
                <a:lnTo>
                  <a:pt x="140976" y="83817"/>
                </a:lnTo>
                <a:lnTo>
                  <a:pt x="196234" y="80485"/>
                </a:lnTo>
                <a:lnTo>
                  <a:pt x="241276" y="71437"/>
                </a:lnTo>
                <a:lnTo>
                  <a:pt x="271601" y="58103"/>
                </a:lnTo>
                <a:lnTo>
                  <a:pt x="282709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4402772" y="5611178"/>
            <a:ext cx="229658" cy="67415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4632430" y="5611178"/>
            <a:ext cx="52598" cy="58229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4402782" y="5611183"/>
            <a:ext cx="282751" cy="67910"/>
          </a:xfrm>
          <a:custGeom>
            <a:avLst/>
            <a:gdLst/>
            <a:ahLst/>
            <a:cxnLst/>
            <a:rect l="l" t="t" r="r" b="b"/>
            <a:pathLst>
              <a:path w="290829" h="69850">
                <a:moveTo>
                  <a:pt x="0" y="0"/>
                </a:moveTo>
                <a:lnTo>
                  <a:pt x="8187" y="39963"/>
                </a:lnTo>
                <a:lnTo>
                  <a:pt x="45717" y="55623"/>
                </a:lnTo>
                <a:lnTo>
                  <a:pt x="97717" y="66425"/>
                </a:lnTo>
                <a:lnTo>
                  <a:pt x="150881" y="69337"/>
                </a:lnTo>
                <a:lnTo>
                  <a:pt x="171450" y="69337"/>
                </a:lnTo>
                <a:lnTo>
                  <a:pt x="187450" y="66295"/>
                </a:lnTo>
                <a:lnTo>
                  <a:pt x="204978" y="64761"/>
                </a:lnTo>
                <a:lnTo>
                  <a:pt x="220978" y="64761"/>
                </a:lnTo>
                <a:lnTo>
                  <a:pt x="233168" y="60952"/>
                </a:lnTo>
                <a:lnTo>
                  <a:pt x="273560" y="44950"/>
                </a:lnTo>
                <a:lnTo>
                  <a:pt x="290318" y="25140"/>
                </a:lnTo>
                <a:lnTo>
                  <a:pt x="290318" y="0"/>
                </a:lnTo>
                <a:lnTo>
                  <a:pt x="281656" y="14421"/>
                </a:lnTo>
                <a:lnTo>
                  <a:pt x="272172" y="22517"/>
                </a:lnTo>
                <a:lnTo>
                  <a:pt x="260141" y="27736"/>
                </a:lnTo>
                <a:lnTo>
                  <a:pt x="243843" y="33524"/>
                </a:lnTo>
                <a:lnTo>
                  <a:pt x="222493" y="37510"/>
                </a:lnTo>
                <a:lnTo>
                  <a:pt x="203589" y="41674"/>
                </a:lnTo>
                <a:lnTo>
                  <a:pt x="184237" y="44620"/>
                </a:lnTo>
                <a:lnTo>
                  <a:pt x="161544" y="44950"/>
                </a:lnTo>
                <a:lnTo>
                  <a:pt x="125732" y="44950"/>
                </a:lnTo>
                <a:lnTo>
                  <a:pt x="105151" y="42663"/>
                </a:lnTo>
                <a:lnTo>
                  <a:pt x="87637" y="42663"/>
                </a:lnTo>
                <a:lnTo>
                  <a:pt x="67055" y="35812"/>
                </a:lnTo>
                <a:lnTo>
                  <a:pt x="47659" y="32990"/>
                </a:lnTo>
                <a:lnTo>
                  <a:pt x="27816" y="26697"/>
                </a:lnTo>
                <a:lnTo>
                  <a:pt x="10829" y="1600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4421413" y="5544501"/>
            <a:ext cx="270365" cy="80751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4419822" y="5544505"/>
            <a:ext cx="275343" cy="81492"/>
          </a:xfrm>
          <a:custGeom>
            <a:avLst/>
            <a:gdLst/>
            <a:ahLst/>
            <a:cxnLst/>
            <a:rect l="l" t="t" r="r" b="b"/>
            <a:pathLst>
              <a:path w="283210" h="83820">
                <a:moveTo>
                  <a:pt x="282696" y="41908"/>
                </a:moveTo>
                <a:lnTo>
                  <a:pt x="271588" y="25396"/>
                </a:lnTo>
                <a:lnTo>
                  <a:pt x="241264" y="12097"/>
                </a:lnTo>
                <a:lnTo>
                  <a:pt x="196226" y="3226"/>
                </a:lnTo>
                <a:lnTo>
                  <a:pt x="140976" y="0"/>
                </a:lnTo>
                <a:lnTo>
                  <a:pt x="86155" y="3226"/>
                </a:lnTo>
                <a:lnTo>
                  <a:pt x="41338" y="12097"/>
                </a:lnTo>
                <a:lnTo>
                  <a:pt x="11096" y="25396"/>
                </a:lnTo>
                <a:lnTo>
                  <a:pt x="0" y="41908"/>
                </a:lnTo>
                <a:lnTo>
                  <a:pt x="11096" y="58103"/>
                </a:lnTo>
                <a:lnTo>
                  <a:pt x="41338" y="71437"/>
                </a:lnTo>
                <a:lnTo>
                  <a:pt x="86155" y="80485"/>
                </a:lnTo>
                <a:lnTo>
                  <a:pt x="140976" y="83817"/>
                </a:lnTo>
                <a:lnTo>
                  <a:pt x="196226" y="80485"/>
                </a:lnTo>
                <a:lnTo>
                  <a:pt x="241264" y="71437"/>
                </a:lnTo>
                <a:lnTo>
                  <a:pt x="271588" y="58103"/>
                </a:lnTo>
                <a:lnTo>
                  <a:pt x="282696" y="41908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4416849" y="5586730"/>
            <a:ext cx="280775" cy="6815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4416854" y="5586730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103" y="24994"/>
                </a:lnTo>
                <a:lnTo>
                  <a:pt x="7554" y="39883"/>
                </a:lnTo>
                <a:lnTo>
                  <a:pt x="22468" y="48736"/>
                </a:lnTo>
                <a:lnTo>
                  <a:pt x="44960" y="55623"/>
                </a:lnTo>
                <a:lnTo>
                  <a:pt x="71664" y="63908"/>
                </a:lnTo>
                <a:lnTo>
                  <a:pt x="96719" y="67911"/>
                </a:lnTo>
                <a:lnTo>
                  <a:pt x="122186" y="69391"/>
                </a:lnTo>
                <a:lnTo>
                  <a:pt x="150124" y="70103"/>
                </a:lnTo>
                <a:lnTo>
                  <a:pt x="172150" y="69801"/>
                </a:lnTo>
                <a:lnTo>
                  <a:pt x="189675" y="67266"/>
                </a:lnTo>
                <a:lnTo>
                  <a:pt x="207997" y="64245"/>
                </a:lnTo>
                <a:lnTo>
                  <a:pt x="232411" y="62486"/>
                </a:lnTo>
                <a:lnTo>
                  <a:pt x="255304" y="52676"/>
                </a:lnTo>
                <a:lnTo>
                  <a:pt x="275187" y="43499"/>
                </a:lnTo>
                <a:lnTo>
                  <a:pt x="287780" y="28193"/>
                </a:lnTo>
                <a:lnTo>
                  <a:pt x="288804" y="0"/>
                </a:lnTo>
                <a:lnTo>
                  <a:pt x="281648" y="13618"/>
                </a:lnTo>
                <a:lnTo>
                  <a:pt x="271631" y="21999"/>
                </a:lnTo>
                <a:lnTo>
                  <a:pt x="259152" y="27761"/>
                </a:lnTo>
                <a:lnTo>
                  <a:pt x="244613" y="33524"/>
                </a:lnTo>
                <a:lnTo>
                  <a:pt x="224185" y="37268"/>
                </a:lnTo>
                <a:lnTo>
                  <a:pt x="203699" y="41077"/>
                </a:lnTo>
                <a:lnTo>
                  <a:pt x="183096" y="43969"/>
                </a:lnTo>
                <a:lnTo>
                  <a:pt x="162314" y="44963"/>
                </a:lnTo>
                <a:lnTo>
                  <a:pt x="138460" y="44898"/>
                </a:lnTo>
                <a:lnTo>
                  <a:pt x="114627" y="43583"/>
                </a:lnTo>
                <a:lnTo>
                  <a:pt x="91016" y="40671"/>
                </a:lnTo>
                <a:lnTo>
                  <a:pt x="67825" y="35812"/>
                </a:lnTo>
                <a:lnTo>
                  <a:pt x="50298" y="33524"/>
                </a:lnTo>
                <a:lnTo>
                  <a:pt x="36581" y="30482"/>
                </a:lnTo>
                <a:lnTo>
                  <a:pt x="25919" y="25152"/>
                </a:lnTo>
                <a:lnTo>
                  <a:pt x="16770" y="19056"/>
                </a:lnTo>
                <a:lnTo>
                  <a:pt x="458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4406695" y="5520543"/>
            <a:ext cx="53861" cy="6699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4460558" y="5511165"/>
            <a:ext cx="218545" cy="8445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4405003" y="5511167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709" y="43429"/>
                </a:moveTo>
                <a:lnTo>
                  <a:pt x="271601" y="26356"/>
                </a:lnTo>
                <a:lnTo>
                  <a:pt x="241276" y="12570"/>
                </a:lnTo>
                <a:lnTo>
                  <a:pt x="196234" y="3356"/>
                </a:lnTo>
                <a:lnTo>
                  <a:pt x="140976" y="0"/>
                </a:lnTo>
                <a:lnTo>
                  <a:pt x="86155" y="3356"/>
                </a:lnTo>
                <a:lnTo>
                  <a:pt x="41338" y="12570"/>
                </a:lnTo>
                <a:lnTo>
                  <a:pt x="11096" y="26356"/>
                </a:lnTo>
                <a:lnTo>
                  <a:pt x="0" y="43429"/>
                </a:lnTo>
                <a:lnTo>
                  <a:pt x="11096" y="60623"/>
                </a:lnTo>
                <a:lnTo>
                  <a:pt x="41338" y="74673"/>
                </a:lnTo>
                <a:lnTo>
                  <a:pt x="86155" y="84150"/>
                </a:lnTo>
                <a:lnTo>
                  <a:pt x="140976" y="87626"/>
                </a:lnTo>
                <a:lnTo>
                  <a:pt x="196234" y="84150"/>
                </a:lnTo>
                <a:lnTo>
                  <a:pt x="241276" y="74673"/>
                </a:lnTo>
                <a:lnTo>
                  <a:pt x="271601" y="60623"/>
                </a:lnTo>
                <a:lnTo>
                  <a:pt x="28270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4402771" y="5557097"/>
            <a:ext cx="282258" cy="68156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4402782" y="5557093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0" y="0"/>
                </a:moveTo>
                <a:lnTo>
                  <a:pt x="0" y="25152"/>
                </a:lnTo>
                <a:lnTo>
                  <a:pt x="5337" y="35812"/>
                </a:lnTo>
                <a:lnTo>
                  <a:pt x="45717" y="55635"/>
                </a:lnTo>
                <a:lnTo>
                  <a:pt x="98165" y="65683"/>
                </a:lnTo>
                <a:lnTo>
                  <a:pt x="150881" y="70103"/>
                </a:lnTo>
                <a:lnTo>
                  <a:pt x="168926" y="69792"/>
                </a:lnTo>
                <a:lnTo>
                  <a:pt x="191106" y="66455"/>
                </a:lnTo>
                <a:lnTo>
                  <a:pt x="213744" y="62085"/>
                </a:lnTo>
                <a:lnTo>
                  <a:pt x="233168" y="58677"/>
                </a:lnTo>
                <a:lnTo>
                  <a:pt x="273560" y="44963"/>
                </a:lnTo>
                <a:lnTo>
                  <a:pt x="290318" y="25152"/>
                </a:lnTo>
                <a:lnTo>
                  <a:pt x="290318" y="0"/>
                </a:lnTo>
                <a:lnTo>
                  <a:pt x="287277" y="5342"/>
                </a:lnTo>
                <a:lnTo>
                  <a:pt x="281939" y="13726"/>
                </a:lnTo>
                <a:lnTo>
                  <a:pt x="271277" y="19056"/>
                </a:lnTo>
                <a:lnTo>
                  <a:pt x="259087" y="28194"/>
                </a:lnTo>
                <a:lnTo>
                  <a:pt x="243843" y="30482"/>
                </a:lnTo>
                <a:lnTo>
                  <a:pt x="219694" y="39055"/>
                </a:lnTo>
                <a:lnTo>
                  <a:pt x="199889" y="40796"/>
                </a:lnTo>
                <a:lnTo>
                  <a:pt x="181486" y="41000"/>
                </a:lnTo>
                <a:lnTo>
                  <a:pt x="161544" y="44963"/>
                </a:lnTo>
                <a:lnTo>
                  <a:pt x="137713" y="45105"/>
                </a:lnTo>
                <a:lnTo>
                  <a:pt x="114074" y="43060"/>
                </a:lnTo>
                <a:lnTo>
                  <a:pt x="90547" y="39679"/>
                </a:lnTo>
                <a:lnTo>
                  <a:pt x="67055" y="35812"/>
                </a:lnTo>
                <a:lnTo>
                  <a:pt x="51055" y="33537"/>
                </a:lnTo>
                <a:lnTo>
                  <a:pt x="36581" y="28194"/>
                </a:lnTo>
                <a:lnTo>
                  <a:pt x="25149" y="25152"/>
                </a:lnTo>
                <a:lnTo>
                  <a:pt x="16000" y="19056"/>
                </a:lnTo>
                <a:lnTo>
                  <a:pt x="5337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4413678" y="5479309"/>
            <a:ext cx="159485" cy="84454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4573165" y="5481079"/>
            <a:ext cx="111066" cy="8085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4411676" y="5479306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696" y="43442"/>
                </a:moveTo>
                <a:lnTo>
                  <a:pt x="271588" y="26366"/>
                </a:lnTo>
                <a:lnTo>
                  <a:pt x="241263" y="12576"/>
                </a:lnTo>
                <a:lnTo>
                  <a:pt x="196221" y="3358"/>
                </a:lnTo>
                <a:lnTo>
                  <a:pt x="140963" y="0"/>
                </a:lnTo>
                <a:lnTo>
                  <a:pt x="86150" y="3358"/>
                </a:lnTo>
                <a:lnTo>
                  <a:pt x="41337" y="12576"/>
                </a:lnTo>
                <a:lnTo>
                  <a:pt x="11096" y="26366"/>
                </a:lnTo>
                <a:lnTo>
                  <a:pt x="0" y="43442"/>
                </a:lnTo>
                <a:lnTo>
                  <a:pt x="11096" y="60630"/>
                </a:lnTo>
                <a:lnTo>
                  <a:pt x="41337" y="74681"/>
                </a:lnTo>
                <a:lnTo>
                  <a:pt x="86150" y="84161"/>
                </a:lnTo>
                <a:lnTo>
                  <a:pt x="140963" y="87639"/>
                </a:lnTo>
                <a:lnTo>
                  <a:pt x="196221" y="84161"/>
                </a:lnTo>
                <a:lnTo>
                  <a:pt x="241263" y="74681"/>
                </a:lnTo>
                <a:lnTo>
                  <a:pt x="271588" y="60630"/>
                </a:lnTo>
                <a:lnTo>
                  <a:pt x="282696" y="43442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4409439" y="5525240"/>
            <a:ext cx="280776" cy="64453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4409456" y="5525245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3619"/>
                </a:lnTo>
                <a:lnTo>
                  <a:pt x="3810" y="32757"/>
                </a:lnTo>
                <a:lnTo>
                  <a:pt x="44190" y="55623"/>
                </a:lnTo>
                <a:lnTo>
                  <a:pt x="96352" y="64814"/>
                </a:lnTo>
                <a:lnTo>
                  <a:pt x="122807" y="66462"/>
                </a:lnTo>
                <a:lnTo>
                  <a:pt x="149342" y="66295"/>
                </a:lnTo>
                <a:lnTo>
                  <a:pt x="171264" y="66579"/>
                </a:lnTo>
                <a:lnTo>
                  <a:pt x="190900" y="65393"/>
                </a:lnTo>
                <a:lnTo>
                  <a:pt x="210332" y="62561"/>
                </a:lnTo>
                <a:lnTo>
                  <a:pt x="231641" y="57910"/>
                </a:lnTo>
                <a:lnTo>
                  <a:pt x="246884" y="55623"/>
                </a:lnTo>
                <a:lnTo>
                  <a:pt x="259831" y="50293"/>
                </a:lnTo>
                <a:lnTo>
                  <a:pt x="272034" y="43429"/>
                </a:lnTo>
                <a:lnTo>
                  <a:pt x="283453" y="32757"/>
                </a:lnTo>
                <a:lnTo>
                  <a:pt x="288791" y="23619"/>
                </a:lnTo>
                <a:lnTo>
                  <a:pt x="288791" y="0"/>
                </a:lnTo>
                <a:lnTo>
                  <a:pt x="281053" y="11659"/>
                </a:lnTo>
                <a:lnTo>
                  <a:pt x="269904" y="18740"/>
                </a:lnTo>
                <a:lnTo>
                  <a:pt x="222399" y="34262"/>
                </a:lnTo>
                <a:lnTo>
                  <a:pt x="180585" y="40378"/>
                </a:lnTo>
                <a:lnTo>
                  <a:pt x="160017" y="43429"/>
                </a:lnTo>
                <a:lnTo>
                  <a:pt x="136659" y="41306"/>
                </a:lnTo>
                <a:lnTo>
                  <a:pt x="115418" y="40761"/>
                </a:lnTo>
                <a:lnTo>
                  <a:pt x="93235" y="39647"/>
                </a:lnTo>
                <a:lnTo>
                  <a:pt x="67055" y="35812"/>
                </a:lnTo>
                <a:lnTo>
                  <a:pt x="49528" y="32757"/>
                </a:lnTo>
                <a:lnTo>
                  <a:pt x="36568" y="27428"/>
                </a:lnTo>
                <a:lnTo>
                  <a:pt x="24379" y="21331"/>
                </a:lnTo>
                <a:lnTo>
                  <a:pt x="16000" y="18289"/>
                </a:lnTo>
                <a:lnTo>
                  <a:pt x="3810" y="10659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4430717" y="5454862"/>
            <a:ext cx="264684" cy="84455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4695401" y="5496976"/>
            <a:ext cx="2469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0" y="0"/>
                </a:moveTo>
                <a:lnTo>
                  <a:pt x="2285" y="0"/>
                </a:lnTo>
              </a:path>
            </a:pathLst>
          </a:custGeom>
          <a:ln w="23503">
            <a:solidFill>
              <a:srgbClr val="F6BF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4697624" y="5487616"/>
            <a:ext cx="3087" cy="19138"/>
          </a:xfrm>
          <a:custGeom>
            <a:avLst/>
            <a:gdLst/>
            <a:ahLst/>
            <a:cxnLst/>
            <a:rect l="l" t="t" r="r" b="b"/>
            <a:pathLst>
              <a:path w="3175" h="19685">
                <a:moveTo>
                  <a:pt x="0" y="0"/>
                </a:moveTo>
                <a:lnTo>
                  <a:pt x="0" y="19232"/>
                </a:lnTo>
                <a:lnTo>
                  <a:pt x="2976" y="16437"/>
                </a:lnTo>
                <a:lnTo>
                  <a:pt x="2907" y="2701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4428718" y="5454865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69" y="43429"/>
                </a:moveTo>
                <a:lnTo>
                  <a:pt x="270073" y="26356"/>
                </a:lnTo>
                <a:lnTo>
                  <a:pt x="239832" y="12570"/>
                </a:lnTo>
                <a:lnTo>
                  <a:pt x="195019" y="3356"/>
                </a:lnTo>
                <a:lnTo>
                  <a:pt x="140206" y="0"/>
                </a:lnTo>
                <a:lnTo>
                  <a:pt x="85506" y="3356"/>
                </a:lnTo>
                <a:lnTo>
                  <a:pt x="40953" y="12570"/>
                </a:lnTo>
                <a:lnTo>
                  <a:pt x="10976" y="26356"/>
                </a:lnTo>
                <a:lnTo>
                  <a:pt x="0" y="43429"/>
                </a:lnTo>
                <a:lnTo>
                  <a:pt x="10976" y="60623"/>
                </a:lnTo>
                <a:lnTo>
                  <a:pt x="40953" y="74673"/>
                </a:lnTo>
                <a:lnTo>
                  <a:pt x="85506" y="84150"/>
                </a:lnTo>
                <a:lnTo>
                  <a:pt x="140206" y="87626"/>
                </a:lnTo>
                <a:lnTo>
                  <a:pt x="195019" y="84150"/>
                </a:lnTo>
                <a:lnTo>
                  <a:pt x="239832" y="74673"/>
                </a:lnTo>
                <a:lnTo>
                  <a:pt x="270073" y="60623"/>
                </a:lnTo>
                <a:lnTo>
                  <a:pt x="28116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4426479" y="5500793"/>
            <a:ext cx="280776" cy="64453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4426485" y="5500791"/>
            <a:ext cx="280899" cy="64823"/>
          </a:xfrm>
          <a:custGeom>
            <a:avLst/>
            <a:gdLst/>
            <a:ahLst/>
            <a:cxnLst/>
            <a:rect l="l" t="t" r="r" b="b"/>
            <a:pathLst>
              <a:path w="288925" h="66675">
                <a:moveTo>
                  <a:pt x="0" y="0"/>
                </a:moveTo>
                <a:lnTo>
                  <a:pt x="0" y="25152"/>
                </a:lnTo>
                <a:lnTo>
                  <a:pt x="3810" y="32770"/>
                </a:lnTo>
                <a:lnTo>
                  <a:pt x="44203" y="55635"/>
                </a:lnTo>
                <a:lnTo>
                  <a:pt x="96365" y="64825"/>
                </a:lnTo>
                <a:lnTo>
                  <a:pt x="122820" y="66469"/>
                </a:lnTo>
                <a:lnTo>
                  <a:pt x="149355" y="66295"/>
                </a:lnTo>
                <a:lnTo>
                  <a:pt x="171277" y="66584"/>
                </a:lnTo>
                <a:lnTo>
                  <a:pt x="190913" y="65397"/>
                </a:lnTo>
                <a:lnTo>
                  <a:pt x="210345" y="62563"/>
                </a:lnTo>
                <a:lnTo>
                  <a:pt x="231654" y="57910"/>
                </a:lnTo>
                <a:lnTo>
                  <a:pt x="246897" y="55635"/>
                </a:lnTo>
                <a:lnTo>
                  <a:pt x="259844" y="50293"/>
                </a:lnTo>
                <a:lnTo>
                  <a:pt x="272034" y="43442"/>
                </a:lnTo>
                <a:lnTo>
                  <a:pt x="283466" y="32770"/>
                </a:lnTo>
                <a:lnTo>
                  <a:pt x="288804" y="25152"/>
                </a:lnTo>
                <a:lnTo>
                  <a:pt x="288804" y="0"/>
                </a:lnTo>
                <a:lnTo>
                  <a:pt x="266133" y="20924"/>
                </a:lnTo>
                <a:lnTo>
                  <a:pt x="230725" y="32633"/>
                </a:lnTo>
                <a:lnTo>
                  <a:pt x="192163" y="38887"/>
                </a:lnTo>
                <a:lnTo>
                  <a:pt x="160030" y="43442"/>
                </a:lnTo>
                <a:lnTo>
                  <a:pt x="136396" y="41198"/>
                </a:lnTo>
                <a:lnTo>
                  <a:pt x="115703" y="40933"/>
                </a:lnTo>
                <a:lnTo>
                  <a:pt x="93930" y="40015"/>
                </a:lnTo>
                <a:lnTo>
                  <a:pt x="67055" y="35812"/>
                </a:lnTo>
                <a:lnTo>
                  <a:pt x="49541" y="32770"/>
                </a:lnTo>
                <a:lnTo>
                  <a:pt x="36581" y="27440"/>
                </a:lnTo>
                <a:lnTo>
                  <a:pt x="24392" y="22865"/>
                </a:lnTo>
                <a:lnTo>
                  <a:pt x="16013" y="18289"/>
                </a:lnTo>
                <a:lnTo>
                  <a:pt x="3810" y="1067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4431948" y="5432636"/>
            <a:ext cx="272075" cy="85196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4430189" y="5432634"/>
            <a:ext cx="276578" cy="85196"/>
          </a:xfrm>
          <a:custGeom>
            <a:avLst/>
            <a:gdLst/>
            <a:ahLst/>
            <a:cxnLst/>
            <a:rect l="l" t="t" r="r" b="b"/>
            <a:pathLst>
              <a:path w="284479" h="87629">
                <a:moveTo>
                  <a:pt x="284236" y="43442"/>
                </a:moveTo>
                <a:lnTo>
                  <a:pt x="273007" y="26366"/>
                </a:lnTo>
                <a:lnTo>
                  <a:pt x="242418" y="12576"/>
                </a:lnTo>
                <a:lnTo>
                  <a:pt x="197111" y="3358"/>
                </a:lnTo>
                <a:lnTo>
                  <a:pt x="141733" y="0"/>
                </a:lnTo>
                <a:lnTo>
                  <a:pt x="86475" y="3358"/>
                </a:lnTo>
                <a:lnTo>
                  <a:pt x="41433" y="12576"/>
                </a:lnTo>
                <a:lnTo>
                  <a:pt x="11108" y="26366"/>
                </a:lnTo>
                <a:lnTo>
                  <a:pt x="0" y="43442"/>
                </a:lnTo>
                <a:lnTo>
                  <a:pt x="11108" y="60630"/>
                </a:lnTo>
                <a:lnTo>
                  <a:pt x="41433" y="74681"/>
                </a:lnTo>
                <a:lnTo>
                  <a:pt x="86475" y="84161"/>
                </a:lnTo>
                <a:lnTo>
                  <a:pt x="141733" y="87639"/>
                </a:lnTo>
                <a:lnTo>
                  <a:pt x="197111" y="84161"/>
                </a:lnTo>
                <a:lnTo>
                  <a:pt x="242418" y="74681"/>
                </a:lnTo>
                <a:lnTo>
                  <a:pt x="273007" y="60630"/>
                </a:lnTo>
                <a:lnTo>
                  <a:pt x="284236" y="43442"/>
                </a:lnTo>
                <a:close/>
              </a:path>
            </a:pathLst>
          </a:custGeom>
          <a:ln w="5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4427219" y="5479308"/>
            <a:ext cx="97790" cy="62353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4525010" y="5479309"/>
            <a:ext cx="184467" cy="6815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4427233" y="5479307"/>
            <a:ext cx="282751" cy="68527"/>
          </a:xfrm>
          <a:custGeom>
            <a:avLst/>
            <a:gdLst/>
            <a:ahLst/>
            <a:cxnLst/>
            <a:rect l="l" t="t" r="r" b="b"/>
            <a:pathLst>
              <a:path w="290829" h="70485">
                <a:moveTo>
                  <a:pt x="0" y="0"/>
                </a:moveTo>
                <a:lnTo>
                  <a:pt x="0" y="24386"/>
                </a:lnTo>
                <a:lnTo>
                  <a:pt x="6094" y="35058"/>
                </a:lnTo>
                <a:lnTo>
                  <a:pt x="15243" y="40387"/>
                </a:lnTo>
                <a:lnTo>
                  <a:pt x="28959" y="49539"/>
                </a:lnTo>
                <a:lnTo>
                  <a:pt x="46474" y="54868"/>
                </a:lnTo>
                <a:lnTo>
                  <a:pt x="74842" y="61645"/>
                </a:lnTo>
                <a:lnTo>
                  <a:pt x="101592" y="64235"/>
                </a:lnTo>
                <a:lnTo>
                  <a:pt x="127074" y="65950"/>
                </a:lnTo>
                <a:lnTo>
                  <a:pt x="151639" y="70103"/>
                </a:lnTo>
                <a:lnTo>
                  <a:pt x="171259" y="66164"/>
                </a:lnTo>
                <a:lnTo>
                  <a:pt x="190483" y="64634"/>
                </a:lnTo>
                <a:lnTo>
                  <a:pt x="210860" y="62790"/>
                </a:lnTo>
                <a:lnTo>
                  <a:pt x="233938" y="57910"/>
                </a:lnTo>
                <a:lnTo>
                  <a:pt x="248411" y="54868"/>
                </a:lnTo>
                <a:lnTo>
                  <a:pt x="263655" y="49539"/>
                </a:lnTo>
                <a:lnTo>
                  <a:pt x="274318" y="44963"/>
                </a:lnTo>
                <a:lnTo>
                  <a:pt x="284980" y="32770"/>
                </a:lnTo>
                <a:lnTo>
                  <a:pt x="290318" y="24386"/>
                </a:lnTo>
                <a:lnTo>
                  <a:pt x="290318" y="0"/>
                </a:lnTo>
                <a:lnTo>
                  <a:pt x="288034" y="4575"/>
                </a:lnTo>
                <a:lnTo>
                  <a:pt x="282696" y="12959"/>
                </a:lnTo>
                <a:lnTo>
                  <a:pt x="271264" y="18289"/>
                </a:lnTo>
                <a:lnTo>
                  <a:pt x="259074" y="24386"/>
                </a:lnTo>
                <a:lnTo>
                  <a:pt x="241547" y="29715"/>
                </a:lnTo>
                <a:lnTo>
                  <a:pt x="230884" y="32770"/>
                </a:lnTo>
                <a:lnTo>
                  <a:pt x="217924" y="39633"/>
                </a:lnTo>
                <a:lnTo>
                  <a:pt x="200410" y="39633"/>
                </a:lnTo>
                <a:lnTo>
                  <a:pt x="176788" y="40387"/>
                </a:lnTo>
                <a:lnTo>
                  <a:pt x="162301" y="44963"/>
                </a:lnTo>
                <a:lnTo>
                  <a:pt x="146301" y="44963"/>
                </a:lnTo>
                <a:lnTo>
                  <a:pt x="125732" y="40387"/>
                </a:lnTo>
                <a:lnTo>
                  <a:pt x="105921" y="40387"/>
                </a:lnTo>
                <a:lnTo>
                  <a:pt x="85340" y="39633"/>
                </a:lnTo>
                <a:lnTo>
                  <a:pt x="69339" y="35058"/>
                </a:lnTo>
                <a:lnTo>
                  <a:pt x="51812" y="32770"/>
                </a:lnTo>
                <a:lnTo>
                  <a:pt x="38095" y="27440"/>
                </a:lnTo>
                <a:lnTo>
                  <a:pt x="25906" y="22098"/>
                </a:lnTo>
                <a:lnTo>
                  <a:pt x="16757" y="18289"/>
                </a:lnTo>
                <a:lnTo>
                  <a:pt x="6094" y="9905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4430461" y="5408190"/>
            <a:ext cx="270378" cy="85195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4428718" y="5408192"/>
            <a:ext cx="273491" cy="85196"/>
          </a:xfrm>
          <a:custGeom>
            <a:avLst/>
            <a:gdLst/>
            <a:ahLst/>
            <a:cxnLst/>
            <a:rect l="l" t="t" r="r" b="b"/>
            <a:pathLst>
              <a:path w="281304" h="87629">
                <a:moveTo>
                  <a:pt x="281169" y="43429"/>
                </a:moveTo>
                <a:lnTo>
                  <a:pt x="270073" y="26356"/>
                </a:lnTo>
                <a:lnTo>
                  <a:pt x="239832" y="12570"/>
                </a:lnTo>
                <a:lnTo>
                  <a:pt x="195019" y="3356"/>
                </a:lnTo>
                <a:lnTo>
                  <a:pt x="140206" y="0"/>
                </a:lnTo>
                <a:lnTo>
                  <a:pt x="85506" y="3356"/>
                </a:lnTo>
                <a:lnTo>
                  <a:pt x="40953" y="12570"/>
                </a:lnTo>
                <a:lnTo>
                  <a:pt x="10976" y="26356"/>
                </a:lnTo>
                <a:lnTo>
                  <a:pt x="0" y="43429"/>
                </a:lnTo>
                <a:lnTo>
                  <a:pt x="10976" y="60623"/>
                </a:lnTo>
                <a:lnTo>
                  <a:pt x="40953" y="74673"/>
                </a:lnTo>
                <a:lnTo>
                  <a:pt x="85506" y="84150"/>
                </a:lnTo>
                <a:lnTo>
                  <a:pt x="140206" y="87626"/>
                </a:lnTo>
                <a:lnTo>
                  <a:pt x="195019" y="84150"/>
                </a:lnTo>
                <a:lnTo>
                  <a:pt x="239832" y="74673"/>
                </a:lnTo>
                <a:lnTo>
                  <a:pt x="270073" y="60623"/>
                </a:lnTo>
                <a:lnTo>
                  <a:pt x="281169" y="43429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4426480" y="5454862"/>
            <a:ext cx="200765" cy="6815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4627245" y="5454862"/>
            <a:ext cx="80010" cy="61141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4426485" y="5454865"/>
            <a:ext cx="280899" cy="68527"/>
          </a:xfrm>
          <a:custGeom>
            <a:avLst/>
            <a:gdLst/>
            <a:ahLst/>
            <a:cxnLst/>
            <a:rect l="l" t="t" r="r" b="b"/>
            <a:pathLst>
              <a:path w="288925" h="70485">
                <a:moveTo>
                  <a:pt x="0" y="0"/>
                </a:moveTo>
                <a:lnTo>
                  <a:pt x="0" y="25140"/>
                </a:lnTo>
                <a:lnTo>
                  <a:pt x="3810" y="35045"/>
                </a:lnTo>
                <a:lnTo>
                  <a:pt x="12959" y="40387"/>
                </a:lnTo>
                <a:lnTo>
                  <a:pt x="26676" y="49526"/>
                </a:lnTo>
                <a:lnTo>
                  <a:pt x="44203" y="54856"/>
                </a:lnTo>
                <a:lnTo>
                  <a:pt x="72212" y="61528"/>
                </a:lnTo>
                <a:lnTo>
                  <a:pt x="99334" y="64144"/>
                </a:lnTo>
                <a:lnTo>
                  <a:pt x="125178" y="65927"/>
                </a:lnTo>
                <a:lnTo>
                  <a:pt x="149355" y="70103"/>
                </a:lnTo>
                <a:lnTo>
                  <a:pt x="169476" y="66241"/>
                </a:lnTo>
                <a:lnTo>
                  <a:pt x="188228" y="64653"/>
                </a:lnTo>
                <a:lnTo>
                  <a:pt x="208118" y="62741"/>
                </a:lnTo>
                <a:lnTo>
                  <a:pt x="231654" y="57910"/>
                </a:lnTo>
                <a:lnTo>
                  <a:pt x="246897" y="54856"/>
                </a:lnTo>
                <a:lnTo>
                  <a:pt x="259844" y="49526"/>
                </a:lnTo>
                <a:lnTo>
                  <a:pt x="272034" y="43429"/>
                </a:lnTo>
                <a:lnTo>
                  <a:pt x="283466" y="32770"/>
                </a:lnTo>
                <a:lnTo>
                  <a:pt x="288804" y="25140"/>
                </a:lnTo>
                <a:lnTo>
                  <a:pt x="288804" y="0"/>
                </a:lnTo>
                <a:lnTo>
                  <a:pt x="285750" y="4575"/>
                </a:lnTo>
                <a:lnTo>
                  <a:pt x="280425" y="12947"/>
                </a:lnTo>
                <a:lnTo>
                  <a:pt x="268236" y="18289"/>
                </a:lnTo>
                <a:lnTo>
                  <a:pt x="257560" y="27428"/>
                </a:lnTo>
                <a:lnTo>
                  <a:pt x="240033" y="29715"/>
                </a:lnTo>
                <a:lnTo>
                  <a:pt x="220282" y="37492"/>
                </a:lnTo>
                <a:lnTo>
                  <a:pt x="199059" y="39792"/>
                </a:lnTo>
                <a:lnTo>
                  <a:pt x="178323" y="40482"/>
                </a:lnTo>
                <a:lnTo>
                  <a:pt x="160030" y="43429"/>
                </a:lnTo>
                <a:lnTo>
                  <a:pt x="136744" y="42073"/>
                </a:lnTo>
                <a:lnTo>
                  <a:pt x="113398" y="40774"/>
                </a:lnTo>
                <a:lnTo>
                  <a:pt x="90125" y="38706"/>
                </a:lnTo>
                <a:lnTo>
                  <a:pt x="67055" y="35045"/>
                </a:lnTo>
                <a:lnTo>
                  <a:pt x="48823" y="31934"/>
                </a:lnTo>
                <a:lnTo>
                  <a:pt x="27811" y="25404"/>
                </a:lnTo>
                <a:lnTo>
                  <a:pt x="9658" y="14932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4421570" y="5383742"/>
            <a:ext cx="270585" cy="85195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4419822" y="5383738"/>
            <a:ext cx="275343" cy="85196"/>
          </a:xfrm>
          <a:custGeom>
            <a:avLst/>
            <a:gdLst/>
            <a:ahLst/>
            <a:cxnLst/>
            <a:rect l="l" t="t" r="r" b="b"/>
            <a:pathLst>
              <a:path w="283210" h="87629">
                <a:moveTo>
                  <a:pt x="282696" y="43442"/>
                </a:moveTo>
                <a:lnTo>
                  <a:pt x="271588" y="26366"/>
                </a:lnTo>
                <a:lnTo>
                  <a:pt x="241264" y="12576"/>
                </a:lnTo>
                <a:lnTo>
                  <a:pt x="196226" y="3358"/>
                </a:lnTo>
                <a:lnTo>
                  <a:pt x="140976" y="0"/>
                </a:lnTo>
                <a:lnTo>
                  <a:pt x="86155" y="3358"/>
                </a:lnTo>
                <a:lnTo>
                  <a:pt x="41338" y="12576"/>
                </a:lnTo>
                <a:lnTo>
                  <a:pt x="11096" y="26366"/>
                </a:lnTo>
                <a:lnTo>
                  <a:pt x="0" y="43442"/>
                </a:lnTo>
                <a:lnTo>
                  <a:pt x="11096" y="60636"/>
                </a:lnTo>
                <a:lnTo>
                  <a:pt x="41338" y="74685"/>
                </a:lnTo>
                <a:lnTo>
                  <a:pt x="86155" y="84162"/>
                </a:lnTo>
                <a:lnTo>
                  <a:pt x="140976" y="87639"/>
                </a:lnTo>
                <a:lnTo>
                  <a:pt x="196226" y="84162"/>
                </a:lnTo>
                <a:lnTo>
                  <a:pt x="241264" y="74685"/>
                </a:lnTo>
                <a:lnTo>
                  <a:pt x="271588" y="60636"/>
                </a:lnTo>
                <a:lnTo>
                  <a:pt x="282696" y="43442"/>
                </a:lnTo>
                <a:close/>
              </a:path>
            </a:pathLst>
          </a:custGeom>
          <a:ln w="5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4416849" y="5430413"/>
            <a:ext cx="280775" cy="66675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4416854" y="5430410"/>
            <a:ext cx="280899" cy="66675"/>
          </a:xfrm>
          <a:custGeom>
            <a:avLst/>
            <a:gdLst/>
            <a:ahLst/>
            <a:cxnLst/>
            <a:rect l="l" t="t" r="r" b="b"/>
            <a:pathLst>
              <a:path w="288925" h="68579">
                <a:moveTo>
                  <a:pt x="0" y="0"/>
                </a:moveTo>
                <a:lnTo>
                  <a:pt x="0" y="25152"/>
                </a:lnTo>
                <a:lnTo>
                  <a:pt x="4580" y="35058"/>
                </a:lnTo>
                <a:lnTo>
                  <a:pt x="13716" y="40387"/>
                </a:lnTo>
                <a:lnTo>
                  <a:pt x="27433" y="50293"/>
                </a:lnTo>
                <a:lnTo>
                  <a:pt x="44960" y="54868"/>
                </a:lnTo>
                <a:lnTo>
                  <a:pt x="72940" y="61407"/>
                </a:lnTo>
                <a:lnTo>
                  <a:pt x="98601" y="64219"/>
                </a:lnTo>
                <a:lnTo>
                  <a:pt x="123732" y="65784"/>
                </a:lnTo>
                <a:lnTo>
                  <a:pt x="150124" y="68582"/>
                </a:lnTo>
                <a:lnTo>
                  <a:pt x="171226" y="65953"/>
                </a:lnTo>
                <a:lnTo>
                  <a:pt x="190070" y="64709"/>
                </a:lnTo>
                <a:lnTo>
                  <a:pt x="209512" y="62737"/>
                </a:lnTo>
                <a:lnTo>
                  <a:pt x="246897" y="54868"/>
                </a:lnTo>
                <a:lnTo>
                  <a:pt x="283466" y="32770"/>
                </a:lnTo>
                <a:lnTo>
                  <a:pt x="288804" y="25152"/>
                </a:lnTo>
                <a:lnTo>
                  <a:pt x="288804" y="0"/>
                </a:lnTo>
                <a:lnTo>
                  <a:pt x="286520" y="4575"/>
                </a:lnTo>
                <a:lnTo>
                  <a:pt x="281182" y="14480"/>
                </a:lnTo>
                <a:lnTo>
                  <a:pt x="269750" y="19823"/>
                </a:lnTo>
                <a:lnTo>
                  <a:pt x="258330" y="27440"/>
                </a:lnTo>
                <a:lnTo>
                  <a:pt x="244613" y="29728"/>
                </a:lnTo>
                <a:lnTo>
                  <a:pt x="219887" y="37710"/>
                </a:lnTo>
                <a:lnTo>
                  <a:pt x="198291" y="39707"/>
                </a:lnTo>
                <a:lnTo>
                  <a:pt x="179282" y="40523"/>
                </a:lnTo>
                <a:lnTo>
                  <a:pt x="162314" y="44963"/>
                </a:lnTo>
                <a:lnTo>
                  <a:pt x="134871" y="45217"/>
                </a:lnTo>
                <a:lnTo>
                  <a:pt x="114199" y="42777"/>
                </a:lnTo>
                <a:lnTo>
                  <a:pt x="93962" y="38955"/>
                </a:lnTo>
                <a:lnTo>
                  <a:pt x="67825" y="35058"/>
                </a:lnTo>
                <a:lnTo>
                  <a:pt x="50298" y="32770"/>
                </a:lnTo>
                <a:lnTo>
                  <a:pt x="36581" y="27440"/>
                </a:lnTo>
                <a:lnTo>
                  <a:pt x="25919" y="25152"/>
                </a:lnTo>
                <a:lnTo>
                  <a:pt x="16770" y="19823"/>
                </a:lnTo>
                <a:lnTo>
                  <a:pt x="4580" y="9905"/>
                </a:lnTo>
                <a:lnTo>
                  <a:pt x="0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774860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3"/>
            <a:ext cx="5717381" cy="8267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79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computer CD-ROMs. A </a:t>
            </a:r>
            <a:r>
              <a:rPr sz="1167" spc="-5" dirty="0">
                <a:latin typeface="Garamond"/>
                <a:cs typeface="Garamond"/>
              </a:rPr>
              <a:t>premium may </a:t>
            </a:r>
            <a:r>
              <a:rPr sz="1167" dirty="0">
                <a:latin typeface="Garamond"/>
                <a:cs typeface="Garamond"/>
              </a:rPr>
              <a:t>come inside the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(in-pack), </a:t>
            </a:r>
            <a:r>
              <a:rPr sz="1167" spc="-5" dirty="0">
                <a:latin typeface="Garamond"/>
                <a:cs typeface="Garamond"/>
              </a:rPr>
              <a:t>outside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(on-pack),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through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mail.</a:t>
            </a:r>
            <a:endParaRPr sz="1167">
              <a:latin typeface="Garamond"/>
              <a:cs typeface="Garamond"/>
            </a:endParaRPr>
          </a:p>
          <a:p>
            <a:pPr marL="456837" marR="6173" indent="-222245" algn="just">
              <a:lnSpc>
                <a:spcPct val="938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Advertising </a:t>
            </a:r>
            <a:r>
              <a:rPr sz="1167" b="1" dirty="0">
                <a:latin typeface="Garamond"/>
                <a:cs typeface="Garamond"/>
              </a:rPr>
              <a:t>specialties </a:t>
            </a:r>
            <a:r>
              <a:rPr sz="1167" spc="-5" dirty="0">
                <a:latin typeface="Garamond"/>
                <a:cs typeface="Garamond"/>
              </a:rPr>
              <a:t>are useful articles imprinted with an advertiser's name </a:t>
            </a:r>
            <a:r>
              <a:rPr sz="1167" dirty="0">
                <a:latin typeface="Garamond"/>
                <a:cs typeface="Garamond"/>
              </a:rPr>
              <a:t>given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gifts to consumers. Typical items include </a:t>
            </a:r>
            <a:r>
              <a:rPr sz="1167" spc="-5" dirty="0">
                <a:latin typeface="Garamond"/>
                <a:cs typeface="Garamond"/>
              </a:rPr>
              <a:t>pens, </a:t>
            </a:r>
            <a:r>
              <a:rPr sz="1167" dirty="0">
                <a:latin typeface="Garamond"/>
                <a:cs typeface="Garamond"/>
              </a:rPr>
              <a:t>calendars, key </a:t>
            </a:r>
            <a:r>
              <a:rPr sz="1167" spc="-5" dirty="0">
                <a:latin typeface="Garamond"/>
                <a:cs typeface="Garamond"/>
              </a:rPr>
              <a:t>rings, </a:t>
            </a:r>
            <a:r>
              <a:rPr sz="1167" dirty="0">
                <a:latin typeface="Garamond"/>
                <a:cs typeface="Garamond"/>
              </a:rPr>
              <a:t>matches, </a:t>
            </a:r>
            <a:r>
              <a:rPr sz="1167" spc="-5" dirty="0">
                <a:latin typeface="Garamond"/>
                <a:cs typeface="Garamond"/>
              </a:rPr>
              <a:t>shopping  bags, </a:t>
            </a:r>
            <a:r>
              <a:rPr sz="1167" dirty="0">
                <a:latin typeface="Garamond"/>
                <a:cs typeface="Garamond"/>
              </a:rPr>
              <a:t>T-shirts, caps, </a:t>
            </a:r>
            <a:r>
              <a:rPr sz="1167" spc="-5" dirty="0">
                <a:latin typeface="Garamond"/>
                <a:cs typeface="Garamond"/>
              </a:rPr>
              <a:t>nail </a:t>
            </a:r>
            <a:r>
              <a:rPr sz="1167" dirty="0">
                <a:latin typeface="Garamond"/>
                <a:cs typeface="Garamond"/>
              </a:rPr>
              <a:t>files,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coffee </a:t>
            </a:r>
            <a:r>
              <a:rPr sz="1167" spc="-5" dirty="0">
                <a:latin typeface="Garamond"/>
                <a:cs typeface="Garamond"/>
              </a:rPr>
              <a:t>mugs. Such items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effective.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recent study, </a:t>
            </a:r>
            <a:r>
              <a:rPr sz="1167" dirty="0">
                <a:latin typeface="Garamond"/>
                <a:cs typeface="Garamond"/>
              </a:rPr>
              <a:t>63 </a:t>
            </a:r>
            <a:r>
              <a:rPr sz="1167" spc="-5" dirty="0">
                <a:latin typeface="Garamond"/>
                <a:cs typeface="Garamond"/>
              </a:rPr>
              <a:t>percent of all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surveyed </a:t>
            </a:r>
            <a:r>
              <a:rPr sz="1167" dirty="0">
                <a:latin typeface="Garamond"/>
                <a:cs typeface="Garamond"/>
              </a:rPr>
              <a:t>were either carrying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wearing </a:t>
            </a:r>
            <a:r>
              <a:rPr sz="1167" spc="-5" dirty="0">
                <a:latin typeface="Garamond"/>
                <a:cs typeface="Garamond"/>
              </a:rPr>
              <a:t>an ad  </a:t>
            </a:r>
            <a:r>
              <a:rPr sz="1167" dirty="0">
                <a:latin typeface="Garamond"/>
                <a:cs typeface="Garamond"/>
              </a:rPr>
              <a:t>specialty </a:t>
            </a:r>
            <a:r>
              <a:rPr sz="1167" spc="-5" dirty="0">
                <a:latin typeface="Garamond"/>
                <a:cs typeface="Garamond"/>
              </a:rPr>
              <a:t>item. More </a:t>
            </a:r>
            <a:r>
              <a:rPr sz="1167" dirty="0">
                <a:latin typeface="Garamond"/>
                <a:cs typeface="Garamond"/>
              </a:rPr>
              <a:t>than three-quarters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those who </a:t>
            </a:r>
            <a:r>
              <a:rPr sz="1167" spc="-5" dirty="0">
                <a:latin typeface="Garamond"/>
                <a:cs typeface="Garamond"/>
              </a:rPr>
              <a:t>had an item </a:t>
            </a:r>
            <a:r>
              <a:rPr sz="1167" dirty="0">
                <a:latin typeface="Garamond"/>
                <a:cs typeface="Garamond"/>
              </a:rPr>
              <a:t>could </a:t>
            </a:r>
            <a:r>
              <a:rPr sz="1167" spc="-5" dirty="0">
                <a:latin typeface="Garamond"/>
                <a:cs typeface="Garamond"/>
              </a:rPr>
              <a:t>recall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advertiser's name or message before </a:t>
            </a:r>
            <a:r>
              <a:rPr sz="1167" dirty="0">
                <a:latin typeface="Garamond"/>
                <a:cs typeface="Garamond"/>
              </a:rPr>
              <a:t>showing the </a:t>
            </a:r>
            <a:r>
              <a:rPr sz="1167" spc="-5" dirty="0">
                <a:latin typeface="Garamond"/>
                <a:cs typeface="Garamond"/>
              </a:rPr>
              <a:t>item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interviewer.</a:t>
            </a:r>
            <a:endParaRPr sz="1167">
              <a:latin typeface="Garamond"/>
              <a:cs typeface="Garamond"/>
            </a:endParaRPr>
          </a:p>
          <a:p>
            <a:pPr marL="456837" marR="7408" indent="-222245" algn="just">
              <a:lnSpc>
                <a:spcPts val="1312"/>
              </a:lnSpc>
              <a:spcBef>
                <a:spcPts val="19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Patronage rewards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cash </a:t>
            </a:r>
            <a:r>
              <a:rPr sz="1167" spc="-5" dirty="0">
                <a:latin typeface="Garamond"/>
                <a:cs typeface="Garamond"/>
              </a:rPr>
              <a:t>or other awards offered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regular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certain  company's </a:t>
            </a:r>
            <a:r>
              <a:rPr sz="1167" spc="-5" dirty="0">
                <a:latin typeface="Garamond"/>
                <a:cs typeface="Garamond"/>
              </a:rPr>
              <a:t>products or </a:t>
            </a:r>
            <a:r>
              <a:rPr sz="1167" dirty="0">
                <a:latin typeface="Garamond"/>
                <a:cs typeface="Garamond"/>
              </a:rPr>
              <a:t>services. For example, </a:t>
            </a:r>
            <a:r>
              <a:rPr sz="1167" spc="-5" dirty="0">
                <a:latin typeface="Garamond"/>
                <a:cs typeface="Garamond"/>
              </a:rPr>
              <a:t>airlines offer frequent </a:t>
            </a:r>
            <a:r>
              <a:rPr sz="1167" dirty="0">
                <a:latin typeface="Garamond"/>
                <a:cs typeface="Garamond"/>
              </a:rPr>
              <a:t>flier </a:t>
            </a:r>
            <a:r>
              <a:rPr sz="1167" spc="-5" dirty="0">
                <a:latin typeface="Garamond"/>
                <a:cs typeface="Garamond"/>
              </a:rPr>
              <a:t>plans, awarding  points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miles </a:t>
            </a:r>
            <a:r>
              <a:rPr sz="1167" dirty="0">
                <a:latin typeface="Garamond"/>
                <a:cs typeface="Garamond"/>
              </a:rPr>
              <a:t>traveled that can be </a:t>
            </a:r>
            <a:r>
              <a:rPr sz="1167" spc="-5" dirty="0">
                <a:latin typeface="Garamond"/>
                <a:cs typeface="Garamond"/>
              </a:rPr>
              <a:t>turned in </a:t>
            </a:r>
            <a:r>
              <a:rPr sz="1167" dirty="0">
                <a:latin typeface="Garamond"/>
                <a:cs typeface="Garamond"/>
              </a:rPr>
              <a:t>for free </a:t>
            </a:r>
            <a:r>
              <a:rPr sz="1167" spc="-5" dirty="0">
                <a:latin typeface="Garamond"/>
                <a:cs typeface="Garamond"/>
              </a:rPr>
              <a:t>airline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trips.</a:t>
            </a:r>
            <a:endParaRPr sz="1167">
              <a:latin typeface="Garamond"/>
              <a:cs typeface="Garamond"/>
            </a:endParaRPr>
          </a:p>
          <a:p>
            <a:pPr marL="456837" marR="5556" indent="-222245" algn="just">
              <a:lnSpc>
                <a:spcPct val="939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Point-of-purchase </a:t>
            </a:r>
            <a:r>
              <a:rPr sz="1167" b="1" spc="-5" dirty="0">
                <a:latin typeface="Garamond"/>
                <a:cs typeface="Garamond"/>
              </a:rPr>
              <a:t>(POP) promotions </a:t>
            </a:r>
            <a:r>
              <a:rPr sz="1167" dirty="0">
                <a:latin typeface="Garamond"/>
                <a:cs typeface="Garamond"/>
              </a:rPr>
              <a:t>include displays </a:t>
            </a:r>
            <a:r>
              <a:rPr sz="1167" spc="-5" dirty="0">
                <a:latin typeface="Garamond"/>
                <a:cs typeface="Garamond"/>
              </a:rPr>
              <a:t>and demonstrations </a:t>
            </a:r>
            <a:r>
              <a:rPr sz="1167" dirty="0">
                <a:latin typeface="Garamond"/>
                <a:cs typeface="Garamond"/>
              </a:rPr>
              <a:t>that take  </a:t>
            </a:r>
            <a:r>
              <a:rPr sz="1167" spc="-5" dirty="0">
                <a:latin typeface="Garamond"/>
                <a:cs typeface="Garamond"/>
              </a:rPr>
              <a:t>place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point of purchase or </a:t>
            </a:r>
            <a:r>
              <a:rPr sz="1167" dirty="0">
                <a:latin typeface="Garamond"/>
                <a:cs typeface="Garamond"/>
              </a:rPr>
              <a:t>sale. </a:t>
            </a:r>
            <a:r>
              <a:rPr sz="1167" spc="-5" dirty="0">
                <a:latin typeface="Garamond"/>
                <a:cs typeface="Garamond"/>
              </a:rPr>
              <a:t>Unfortunately, many retailers do not like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handle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hundreds of displays, </a:t>
            </a:r>
            <a:r>
              <a:rPr sz="1167" dirty="0">
                <a:latin typeface="Garamond"/>
                <a:cs typeface="Garamond"/>
              </a:rPr>
              <a:t>signs, </a:t>
            </a:r>
            <a:r>
              <a:rPr sz="1167" spc="-5" dirty="0">
                <a:latin typeface="Garamond"/>
                <a:cs typeface="Garamond"/>
              </a:rPr>
              <a:t>and posters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each year.  </a:t>
            </a:r>
            <a:r>
              <a:rPr sz="1167" spc="-5" dirty="0">
                <a:latin typeface="Garamond"/>
                <a:cs typeface="Garamond"/>
              </a:rPr>
              <a:t>Manufacturers have responded by offering better </a:t>
            </a:r>
            <a:r>
              <a:rPr sz="1167" dirty="0">
                <a:latin typeface="Garamond"/>
                <a:cs typeface="Garamond"/>
              </a:rPr>
              <a:t>POP </a:t>
            </a:r>
            <a:r>
              <a:rPr sz="1167" spc="-5" dirty="0">
                <a:latin typeface="Garamond"/>
                <a:cs typeface="Garamond"/>
              </a:rPr>
              <a:t>materials, </a:t>
            </a:r>
            <a:r>
              <a:rPr sz="1167" dirty="0">
                <a:latin typeface="Garamond"/>
                <a:cs typeface="Garamond"/>
              </a:rPr>
              <a:t>tying them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with  television </a:t>
            </a:r>
            <a:r>
              <a:rPr sz="1167" spc="-5" dirty="0">
                <a:latin typeface="Garamond"/>
                <a:cs typeface="Garamond"/>
              </a:rPr>
              <a:t>or print messages, and offering </a:t>
            </a:r>
            <a:r>
              <a:rPr sz="1167" dirty="0">
                <a:latin typeface="Garamond"/>
                <a:cs typeface="Garamond"/>
              </a:rPr>
              <a:t>to set them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up.</a:t>
            </a:r>
            <a:endParaRPr sz="1167">
              <a:latin typeface="Garamond"/>
              <a:cs typeface="Garamond"/>
            </a:endParaRPr>
          </a:p>
          <a:p>
            <a:pPr marL="456837" marR="4939" indent="-222245" algn="just">
              <a:lnSpc>
                <a:spcPct val="93800"/>
              </a:lnSpc>
              <a:spcBef>
                <a:spcPts val="16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Contests, </a:t>
            </a:r>
            <a:r>
              <a:rPr sz="1167" b="1" dirty="0">
                <a:latin typeface="Garamond"/>
                <a:cs typeface="Garamond"/>
              </a:rPr>
              <a:t>sweepstakes, </a:t>
            </a:r>
            <a:r>
              <a:rPr sz="1167" b="1" spc="-5" dirty="0">
                <a:latin typeface="Garamond"/>
                <a:cs typeface="Garamond"/>
              </a:rPr>
              <a:t>and </a:t>
            </a:r>
            <a:r>
              <a:rPr sz="1167" b="1" dirty="0">
                <a:latin typeface="Garamond"/>
                <a:cs typeface="Garamond"/>
              </a:rPr>
              <a:t>games </a:t>
            </a:r>
            <a:r>
              <a:rPr sz="1167" dirty="0">
                <a:latin typeface="Garamond"/>
                <a:cs typeface="Garamond"/>
              </a:rPr>
              <a:t>give consumers the </a:t>
            </a:r>
            <a:r>
              <a:rPr sz="1167" spc="-5" dirty="0">
                <a:latin typeface="Garamond"/>
                <a:cs typeface="Garamond"/>
              </a:rPr>
              <a:t>chance </a:t>
            </a:r>
            <a:r>
              <a:rPr sz="1167" dirty="0">
                <a:latin typeface="Garamond"/>
                <a:cs typeface="Garamond"/>
              </a:rPr>
              <a:t>to win </a:t>
            </a:r>
            <a:r>
              <a:rPr sz="1167" spc="-5" dirty="0">
                <a:latin typeface="Garamond"/>
                <a:cs typeface="Garamond"/>
              </a:rPr>
              <a:t>something, </a:t>
            </a:r>
            <a:r>
              <a:rPr sz="1167" dirty="0">
                <a:latin typeface="Garamond"/>
                <a:cs typeface="Garamond"/>
              </a:rPr>
              <a:t>such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cash, trips,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goods, </a:t>
            </a:r>
            <a:r>
              <a:rPr sz="1167" spc="-5" dirty="0">
                <a:latin typeface="Garamond"/>
                <a:cs typeface="Garamond"/>
              </a:rPr>
              <a:t>by luck or </a:t>
            </a:r>
            <a:r>
              <a:rPr sz="1167" dirty="0">
                <a:latin typeface="Garamond"/>
                <a:cs typeface="Garamond"/>
              </a:rPr>
              <a:t>through extra effort. A </a:t>
            </a:r>
            <a:r>
              <a:rPr sz="1167" i="1" spc="-5" dirty="0">
                <a:latin typeface="Garamond"/>
                <a:cs typeface="Garamond"/>
              </a:rPr>
              <a:t>contest </a:t>
            </a:r>
            <a:r>
              <a:rPr sz="1167" dirty="0">
                <a:latin typeface="Garamond"/>
                <a:cs typeface="Garamond"/>
              </a:rPr>
              <a:t>calls for consumers to  submit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entry—a </a:t>
            </a:r>
            <a:r>
              <a:rPr sz="1167" spc="-5" dirty="0">
                <a:latin typeface="Garamond"/>
                <a:cs typeface="Garamond"/>
              </a:rPr>
              <a:t>jingle, </a:t>
            </a:r>
            <a:r>
              <a:rPr sz="1167" dirty="0">
                <a:latin typeface="Garamond"/>
                <a:cs typeface="Garamond"/>
              </a:rPr>
              <a:t>guess, suggestion—to </a:t>
            </a:r>
            <a:r>
              <a:rPr sz="1167" spc="-5" dirty="0">
                <a:latin typeface="Garamond"/>
                <a:cs typeface="Garamond"/>
              </a:rPr>
              <a:t>be judged 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panel </a:t>
            </a:r>
            <a:r>
              <a:rPr sz="1167" dirty="0">
                <a:latin typeface="Garamond"/>
                <a:cs typeface="Garamond"/>
              </a:rPr>
              <a:t>that will select the 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entries. A </a:t>
            </a:r>
            <a:r>
              <a:rPr sz="1167" i="1" spc="-5" dirty="0">
                <a:latin typeface="Garamond"/>
                <a:cs typeface="Garamond"/>
              </a:rPr>
              <a:t>sweepstakes </a:t>
            </a:r>
            <a:r>
              <a:rPr sz="1167" dirty="0">
                <a:latin typeface="Garamond"/>
                <a:cs typeface="Garamond"/>
              </a:rPr>
              <a:t>calls for consumers to </a:t>
            </a:r>
            <a:r>
              <a:rPr sz="1167" spc="-5" dirty="0">
                <a:latin typeface="Garamond"/>
                <a:cs typeface="Garamond"/>
              </a:rPr>
              <a:t>submit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names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drawing.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game  </a:t>
            </a:r>
            <a:r>
              <a:rPr sz="1167" spc="-5" dirty="0">
                <a:latin typeface="Garamond"/>
                <a:cs typeface="Garamond"/>
              </a:rPr>
              <a:t>presents consumers </a:t>
            </a:r>
            <a:r>
              <a:rPr sz="1167" dirty="0">
                <a:latin typeface="Garamond"/>
                <a:cs typeface="Garamond"/>
              </a:rPr>
              <a:t>with something—bingo </a:t>
            </a:r>
            <a:r>
              <a:rPr sz="1167" spc="-5" dirty="0">
                <a:latin typeface="Garamond"/>
                <a:cs typeface="Garamond"/>
              </a:rPr>
              <a:t>numbers, missing letters—every </a:t>
            </a:r>
            <a:r>
              <a:rPr sz="1167" dirty="0">
                <a:latin typeface="Garamond"/>
                <a:cs typeface="Garamond"/>
              </a:rPr>
              <a:t>time they  </a:t>
            </a:r>
            <a:r>
              <a:rPr sz="1167" spc="-5" dirty="0">
                <a:latin typeface="Garamond"/>
                <a:cs typeface="Garamond"/>
              </a:rPr>
              <a:t>buy,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may or may not help </a:t>
            </a:r>
            <a:r>
              <a:rPr sz="1167" dirty="0">
                <a:latin typeface="Garamond"/>
                <a:cs typeface="Garamond"/>
              </a:rPr>
              <a:t>them win a </a:t>
            </a:r>
            <a:r>
              <a:rPr sz="1167" spc="-5" dirty="0">
                <a:latin typeface="Garamond"/>
                <a:cs typeface="Garamond"/>
              </a:rPr>
              <a:t>prize. </a:t>
            </a:r>
            <a:r>
              <a:rPr sz="1167" dirty="0">
                <a:latin typeface="Garamond"/>
                <a:cs typeface="Garamond"/>
              </a:rPr>
              <a:t>A sales </a:t>
            </a:r>
            <a:r>
              <a:rPr sz="1167" spc="-5" dirty="0">
                <a:latin typeface="Garamond"/>
                <a:cs typeface="Garamond"/>
              </a:rPr>
              <a:t>contest </a:t>
            </a:r>
            <a:r>
              <a:rPr sz="1167" dirty="0">
                <a:latin typeface="Garamond"/>
                <a:cs typeface="Garamond"/>
              </a:rPr>
              <a:t>urges </a:t>
            </a:r>
            <a:r>
              <a:rPr sz="1167" spc="-5" dirty="0">
                <a:latin typeface="Garamond"/>
                <a:cs typeface="Garamond"/>
              </a:rPr>
              <a:t>dealers or </a:t>
            </a:r>
            <a:r>
              <a:rPr sz="1167" dirty="0">
                <a:latin typeface="Garamond"/>
                <a:cs typeface="Garamond"/>
              </a:rPr>
              <a:t>the sales  force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their efforts, with </a:t>
            </a:r>
            <a:r>
              <a:rPr sz="1167" spc="-5" dirty="0">
                <a:latin typeface="Garamond"/>
                <a:cs typeface="Garamond"/>
              </a:rPr>
              <a:t>prizes </a:t>
            </a:r>
            <a:r>
              <a:rPr sz="1167" dirty="0">
                <a:latin typeface="Garamond"/>
                <a:cs typeface="Garamond"/>
              </a:rPr>
              <a:t>going to the top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performers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021">
              <a:latin typeface="Times New Roman"/>
              <a:cs typeface="Times New Roman"/>
            </a:endParaRPr>
          </a:p>
          <a:p>
            <a:pPr marL="901327" lvl="1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Trade Promotion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persuade resellers </a:t>
            </a:r>
            <a:r>
              <a:rPr sz="1167" dirty="0">
                <a:latin typeface="Garamond"/>
                <a:cs typeface="Garamond"/>
              </a:rPr>
              <a:t>to carry a </a:t>
            </a:r>
            <a:r>
              <a:rPr sz="1167" spc="-5" dirty="0">
                <a:latin typeface="Garamond"/>
                <a:cs typeface="Garamond"/>
              </a:rPr>
              <a:t>brand, </a:t>
            </a:r>
            <a:r>
              <a:rPr sz="1167" dirty="0">
                <a:latin typeface="Garamond"/>
                <a:cs typeface="Garamond"/>
              </a:rPr>
              <a:t>give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shelf space, </a:t>
            </a:r>
            <a:r>
              <a:rPr sz="1167" spc="-5" dirty="0">
                <a:latin typeface="Garamond"/>
                <a:cs typeface="Garamond"/>
              </a:rPr>
              <a:t>promote it in  advertising, and push </a:t>
            </a:r>
            <a:r>
              <a:rPr sz="1167" dirty="0">
                <a:latin typeface="Garamond"/>
                <a:cs typeface="Garamond"/>
              </a:rPr>
              <a:t>it to consumers. Shelf </a:t>
            </a:r>
            <a:r>
              <a:rPr sz="1167" spc="-5" dirty="0">
                <a:latin typeface="Garamond"/>
                <a:cs typeface="Garamond"/>
              </a:rPr>
              <a:t>space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so scarce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days that manufacturers often 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offer price-offs, allowances, </a:t>
            </a:r>
            <a:r>
              <a:rPr sz="1167" dirty="0">
                <a:latin typeface="Garamond"/>
                <a:cs typeface="Garamond"/>
              </a:rPr>
              <a:t>buy-back </a:t>
            </a:r>
            <a:r>
              <a:rPr sz="1167" spc="-5" dirty="0">
                <a:latin typeface="Garamond"/>
                <a:cs typeface="Garamond"/>
              </a:rPr>
              <a:t>guarantees, or </a:t>
            </a:r>
            <a:r>
              <a:rPr sz="1167" dirty="0">
                <a:latin typeface="Garamond"/>
                <a:cs typeface="Garamond"/>
              </a:rPr>
              <a:t>free goods to </a:t>
            </a:r>
            <a:r>
              <a:rPr sz="1167" spc="-5" dirty="0">
                <a:latin typeface="Garamond"/>
                <a:cs typeface="Garamond"/>
              </a:rPr>
              <a:t>retailers and </a:t>
            </a:r>
            <a:r>
              <a:rPr sz="1167" dirty="0">
                <a:latin typeface="Garamond"/>
                <a:cs typeface="Garamond"/>
              </a:rPr>
              <a:t>wholesalers  to get </a:t>
            </a:r>
            <a:r>
              <a:rPr sz="1167" spc="-5" dirty="0">
                <a:latin typeface="Garamond"/>
                <a:cs typeface="Garamond"/>
              </a:rPr>
              <a:t>products on </a:t>
            </a:r>
            <a:r>
              <a:rPr sz="1167" dirty="0">
                <a:latin typeface="Garamond"/>
                <a:cs typeface="Garamond"/>
              </a:rPr>
              <a:t>the shelf </a:t>
            </a:r>
            <a:r>
              <a:rPr sz="1167" spc="-5" dirty="0">
                <a:latin typeface="Garamond"/>
                <a:cs typeface="Garamond"/>
              </a:rPr>
              <a:t>and, once </a:t>
            </a:r>
            <a:r>
              <a:rPr sz="1167" dirty="0">
                <a:latin typeface="Garamond"/>
                <a:cs typeface="Garamond"/>
              </a:rPr>
              <a:t>there, to stay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use several trade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tools. </a:t>
            </a:r>
            <a:r>
              <a:rPr sz="1167" spc="-5" dirty="0">
                <a:latin typeface="Garamond"/>
                <a:cs typeface="Garamond"/>
              </a:rPr>
              <a:t>Many of </a:t>
            </a:r>
            <a:r>
              <a:rPr sz="1167" dirty="0">
                <a:latin typeface="Garamond"/>
                <a:cs typeface="Garamond"/>
              </a:rPr>
              <a:t>the tools used for consumer  </a:t>
            </a:r>
            <a:r>
              <a:rPr sz="1167" spc="-5" dirty="0">
                <a:latin typeface="Garamond"/>
                <a:cs typeface="Garamond"/>
              </a:rPr>
              <a:t>promotions—</a:t>
            </a:r>
            <a:r>
              <a:rPr sz="1167" b="1" spc="-5" dirty="0">
                <a:latin typeface="Garamond"/>
                <a:cs typeface="Garamond"/>
              </a:rPr>
              <a:t>contests, premiums, displays</a:t>
            </a:r>
            <a:r>
              <a:rPr sz="1167" spc="-5" dirty="0">
                <a:latin typeface="Garamond"/>
                <a:cs typeface="Garamond"/>
              </a:rPr>
              <a:t>—can also 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promotions. Or </a:t>
            </a:r>
            <a:r>
              <a:rPr sz="1167" dirty="0">
                <a:latin typeface="Garamond"/>
                <a:cs typeface="Garamond"/>
              </a:rPr>
              <a:t>the  manufacturer may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a straight </a:t>
            </a:r>
            <a:r>
              <a:rPr sz="1167" b="1" spc="-5" dirty="0">
                <a:latin typeface="Garamond"/>
                <a:cs typeface="Garamond"/>
              </a:rPr>
              <a:t>discount </a:t>
            </a:r>
            <a:r>
              <a:rPr sz="1167" spc="-5" dirty="0">
                <a:latin typeface="Garamond"/>
                <a:cs typeface="Garamond"/>
              </a:rPr>
              <a:t>off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list price on </a:t>
            </a:r>
            <a:r>
              <a:rPr sz="1167" dirty="0">
                <a:latin typeface="Garamond"/>
                <a:cs typeface="Garamond"/>
              </a:rPr>
              <a:t>each case </a:t>
            </a:r>
            <a:r>
              <a:rPr sz="1167" spc="-5" dirty="0">
                <a:latin typeface="Garamond"/>
                <a:cs typeface="Garamond"/>
              </a:rPr>
              <a:t>purchased during </a:t>
            </a:r>
            <a:r>
              <a:rPr sz="1167" dirty="0">
                <a:latin typeface="Garamond"/>
                <a:cs typeface="Garamond"/>
              </a:rPr>
              <a:t>a  stated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time (also called a </a:t>
            </a:r>
            <a:r>
              <a:rPr sz="1167" i="1" spc="-5" dirty="0">
                <a:latin typeface="Garamond"/>
                <a:cs typeface="Garamond"/>
              </a:rPr>
              <a:t>price-off, off-invoice,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spc="-5" dirty="0">
                <a:latin typeface="Garamond"/>
                <a:cs typeface="Garamond"/>
              </a:rPr>
              <a:t>off-list</a:t>
            </a:r>
            <a:r>
              <a:rPr sz="1167" spc="-5" dirty="0">
                <a:latin typeface="Garamond"/>
                <a:cs typeface="Garamond"/>
              </a:rPr>
              <a:t>).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encourages dealers to </a:t>
            </a:r>
            <a:r>
              <a:rPr sz="1167" spc="-5" dirty="0">
                <a:latin typeface="Garamond"/>
                <a:cs typeface="Garamond"/>
              </a:rPr>
              <a:t>buy  in </a:t>
            </a:r>
            <a:r>
              <a:rPr sz="1167" dirty="0">
                <a:latin typeface="Garamond"/>
                <a:cs typeface="Garamond"/>
              </a:rPr>
              <a:t>quantity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carry a </a:t>
            </a:r>
            <a:r>
              <a:rPr sz="1167" spc="-5" dirty="0">
                <a:latin typeface="Garamond"/>
                <a:cs typeface="Garamond"/>
              </a:rPr>
              <a:t>new item. Dealers can </a:t>
            </a:r>
            <a:r>
              <a:rPr sz="1167" dirty="0">
                <a:latin typeface="Garamond"/>
                <a:cs typeface="Garamond"/>
              </a:rPr>
              <a:t>use the </a:t>
            </a:r>
            <a:r>
              <a:rPr sz="1167" spc="-5" dirty="0">
                <a:latin typeface="Garamond"/>
                <a:cs typeface="Garamond"/>
              </a:rPr>
              <a:t>discount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immediate profit,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advertising, or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price reductions </a:t>
            </a:r>
            <a:r>
              <a:rPr sz="1167" dirty="0">
                <a:latin typeface="Garamond"/>
                <a:cs typeface="Garamond"/>
              </a:rPr>
              <a:t>to their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Manufacturers also may offer an </a:t>
            </a:r>
            <a:r>
              <a:rPr sz="1167" b="1" spc="-5" dirty="0">
                <a:latin typeface="Garamond"/>
                <a:cs typeface="Garamond"/>
              </a:rPr>
              <a:t>allowance </a:t>
            </a:r>
            <a:r>
              <a:rPr sz="1167" dirty="0">
                <a:latin typeface="Garamond"/>
                <a:cs typeface="Garamond"/>
              </a:rPr>
              <a:t>(usually so </a:t>
            </a:r>
            <a:r>
              <a:rPr sz="1167" spc="-5" dirty="0">
                <a:latin typeface="Garamond"/>
                <a:cs typeface="Garamond"/>
              </a:rPr>
              <a:t>much off per </a:t>
            </a:r>
            <a:r>
              <a:rPr sz="1167" dirty="0">
                <a:latin typeface="Garamond"/>
                <a:cs typeface="Garamond"/>
              </a:rPr>
              <a:t>case) </a:t>
            </a:r>
            <a:r>
              <a:rPr sz="1167" spc="-5" dirty="0">
                <a:latin typeface="Garamond"/>
                <a:cs typeface="Garamond"/>
              </a:rPr>
              <a:t>in return </a:t>
            </a:r>
            <a:r>
              <a:rPr sz="1167" dirty="0">
                <a:latin typeface="Garamond"/>
                <a:cs typeface="Garamond"/>
              </a:rPr>
              <a:t>for the  </a:t>
            </a:r>
            <a:r>
              <a:rPr sz="1167" spc="-5" dirty="0">
                <a:latin typeface="Garamond"/>
                <a:cs typeface="Garamond"/>
              </a:rPr>
              <a:t>retailer's agreement </a:t>
            </a:r>
            <a:r>
              <a:rPr sz="1167" dirty="0">
                <a:latin typeface="Garamond"/>
                <a:cs typeface="Garamond"/>
              </a:rPr>
              <a:t>to feature the </a:t>
            </a:r>
            <a:r>
              <a:rPr sz="1167" spc="-5" dirty="0">
                <a:latin typeface="Garamond"/>
                <a:cs typeface="Garamond"/>
              </a:rPr>
              <a:t>manufacturer's products in </a:t>
            </a:r>
            <a:r>
              <a:rPr sz="1167" dirty="0">
                <a:latin typeface="Garamond"/>
                <a:cs typeface="Garamond"/>
              </a:rPr>
              <a:t>some way.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215" b="1" i="1" spc="-24" dirty="0">
                <a:latin typeface="Garamond"/>
                <a:cs typeface="Garamond"/>
              </a:rPr>
              <a:t>advertising  allowance </a:t>
            </a:r>
            <a:r>
              <a:rPr sz="1167" dirty="0">
                <a:latin typeface="Garamond"/>
                <a:cs typeface="Garamond"/>
              </a:rPr>
              <a:t>compensates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215" b="1" i="1" spc="-29" dirty="0">
                <a:latin typeface="Garamond"/>
                <a:cs typeface="Garamond"/>
              </a:rPr>
              <a:t>display </a:t>
            </a:r>
            <a:r>
              <a:rPr sz="1215" b="1" i="1" spc="-24" dirty="0">
                <a:latin typeface="Garamond"/>
                <a:cs typeface="Garamond"/>
              </a:rPr>
              <a:t>allowance </a:t>
            </a:r>
            <a:r>
              <a:rPr sz="1167" spc="-5" dirty="0">
                <a:latin typeface="Garamond"/>
                <a:cs typeface="Garamond"/>
              </a:rPr>
              <a:t>compensates  </a:t>
            </a:r>
            <a:r>
              <a:rPr sz="1167" dirty="0">
                <a:latin typeface="Garamond"/>
                <a:cs typeface="Garamond"/>
              </a:rPr>
              <a:t>them for using special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displays.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Manufacturers may offer </a:t>
            </a:r>
            <a:r>
              <a:rPr sz="1167" i="1" dirty="0">
                <a:latin typeface="Garamond"/>
                <a:cs typeface="Garamond"/>
              </a:rPr>
              <a:t>free </a:t>
            </a:r>
            <a:r>
              <a:rPr sz="1167" i="1" spc="-5" dirty="0">
                <a:latin typeface="Garamond"/>
                <a:cs typeface="Garamond"/>
              </a:rPr>
              <a:t>goods,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extra cases </a:t>
            </a:r>
            <a:r>
              <a:rPr sz="1167" spc="-5" dirty="0">
                <a:latin typeface="Garamond"/>
                <a:cs typeface="Garamond"/>
              </a:rPr>
              <a:t>of merchandise,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resellers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  certain quantity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feature </a:t>
            </a:r>
            <a:r>
              <a:rPr sz="1167" dirty="0">
                <a:latin typeface="Garamond"/>
                <a:cs typeface="Garamond"/>
              </a:rPr>
              <a:t>a certain flavor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size. They </a:t>
            </a:r>
            <a:r>
              <a:rPr sz="1167" spc="-5" dirty="0">
                <a:latin typeface="Garamond"/>
                <a:cs typeface="Garamond"/>
              </a:rPr>
              <a:t>may offer </a:t>
            </a:r>
            <a:r>
              <a:rPr sz="1215" b="1" i="1" spc="-29" dirty="0">
                <a:latin typeface="Garamond"/>
                <a:cs typeface="Garamond"/>
              </a:rPr>
              <a:t>push </a:t>
            </a:r>
            <a:r>
              <a:rPr sz="1215" b="1" i="1" spc="-15" dirty="0">
                <a:latin typeface="Garamond"/>
                <a:cs typeface="Garamond"/>
              </a:rPr>
              <a:t>money</a:t>
            </a:r>
            <a:r>
              <a:rPr sz="1167" spc="-15" dirty="0">
                <a:latin typeface="Garamond"/>
                <a:cs typeface="Garamond"/>
              </a:rPr>
              <a:t>—cash </a:t>
            </a:r>
            <a:r>
              <a:rPr sz="1167" dirty="0">
                <a:latin typeface="Garamond"/>
                <a:cs typeface="Garamond"/>
              </a:rPr>
              <a:t>or gifts  to </a:t>
            </a:r>
            <a:r>
              <a:rPr sz="1167" spc="-5" dirty="0">
                <a:latin typeface="Garamond"/>
                <a:cs typeface="Garamond"/>
              </a:rPr>
              <a:t>dealers </a:t>
            </a:r>
            <a:r>
              <a:rPr sz="1167" dirty="0">
                <a:latin typeface="Garamond"/>
                <a:cs typeface="Garamond"/>
              </a:rPr>
              <a:t>or their </a:t>
            </a: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forces to </a:t>
            </a:r>
            <a:r>
              <a:rPr sz="1167" spc="-5" dirty="0">
                <a:latin typeface="Garamond"/>
                <a:cs typeface="Garamond"/>
              </a:rPr>
              <a:t>"push" </a:t>
            </a:r>
            <a:r>
              <a:rPr sz="1167" dirty="0">
                <a:latin typeface="Garamond"/>
                <a:cs typeface="Garamond"/>
              </a:rPr>
              <a:t>the manufacturer's goods.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may give 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free </a:t>
            </a:r>
            <a:r>
              <a:rPr sz="1167" i="1" dirty="0">
                <a:latin typeface="Garamond"/>
                <a:cs typeface="Garamond"/>
              </a:rPr>
              <a:t>specialty </a:t>
            </a:r>
            <a:r>
              <a:rPr sz="1167" i="1" spc="-5" dirty="0">
                <a:latin typeface="Garamond"/>
                <a:cs typeface="Garamond"/>
              </a:rPr>
              <a:t>advertising </a:t>
            </a:r>
            <a:r>
              <a:rPr sz="1167" i="1" dirty="0">
                <a:latin typeface="Garamond"/>
                <a:cs typeface="Garamond"/>
              </a:rPr>
              <a:t>items </a:t>
            </a:r>
            <a:r>
              <a:rPr sz="1167" dirty="0">
                <a:latin typeface="Garamond"/>
                <a:cs typeface="Garamond"/>
              </a:rPr>
              <a:t>that carry the company's </a:t>
            </a:r>
            <a:r>
              <a:rPr sz="1167" spc="-5" dirty="0">
                <a:latin typeface="Garamond"/>
                <a:cs typeface="Garamond"/>
              </a:rPr>
              <a:t>name,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pens, pencils, </a:t>
            </a:r>
            <a:r>
              <a:rPr sz="1167" dirty="0">
                <a:latin typeface="Garamond"/>
                <a:cs typeface="Garamond"/>
              </a:rPr>
              <a:t>calendars,  </a:t>
            </a:r>
            <a:r>
              <a:rPr sz="1167" spc="-5" dirty="0">
                <a:latin typeface="Garamond"/>
                <a:cs typeface="Garamond"/>
              </a:rPr>
              <a:t>paperweights, matchbooks, memo pads, and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yardsticks.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44480">
              <a:lnSpc>
                <a:spcPts val="1356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Business Promotion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spend </a:t>
            </a:r>
            <a:r>
              <a:rPr sz="1167" spc="-5" dirty="0">
                <a:latin typeface="Garamond"/>
                <a:cs typeface="Garamond"/>
              </a:rPr>
              <a:t>billions of dollars </a:t>
            </a:r>
            <a:r>
              <a:rPr sz="1167" dirty="0">
                <a:latin typeface="Garamond"/>
                <a:cs typeface="Garamond"/>
              </a:rPr>
              <a:t>each year </a:t>
            </a:r>
            <a:r>
              <a:rPr sz="1167" spc="-5" dirty="0">
                <a:latin typeface="Garamond"/>
                <a:cs typeface="Garamond"/>
              </a:rPr>
              <a:t>on promotion </a:t>
            </a:r>
            <a:r>
              <a:rPr sz="1167" dirty="0">
                <a:latin typeface="Garamond"/>
                <a:cs typeface="Garamond"/>
              </a:rPr>
              <a:t>to industrial customers. These  </a:t>
            </a:r>
            <a:r>
              <a:rPr sz="1167" spc="-5" dirty="0">
                <a:latin typeface="Garamond"/>
                <a:cs typeface="Garamond"/>
              </a:rPr>
              <a:t>business promotions are </a:t>
            </a:r>
            <a:r>
              <a:rPr sz="1167" dirty="0">
                <a:latin typeface="Garamond"/>
                <a:cs typeface="Garamond"/>
              </a:rPr>
              <a:t>used to generate </a:t>
            </a:r>
            <a:r>
              <a:rPr sz="1167" spc="-5" dirty="0">
                <a:latin typeface="Garamond"/>
                <a:cs typeface="Garamond"/>
              </a:rPr>
              <a:t>business leads, </a:t>
            </a:r>
            <a:r>
              <a:rPr sz="1167" dirty="0">
                <a:latin typeface="Garamond"/>
                <a:cs typeface="Garamond"/>
              </a:rPr>
              <a:t>stimulate </a:t>
            </a:r>
            <a:r>
              <a:rPr sz="1167" spc="-5" dirty="0">
                <a:latin typeface="Garamond"/>
                <a:cs typeface="Garamond"/>
              </a:rPr>
              <a:t>purchases, reward </a:t>
            </a:r>
            <a:r>
              <a:rPr sz="1167" dirty="0">
                <a:latin typeface="Garamond"/>
                <a:cs typeface="Garamond"/>
              </a:rPr>
              <a:t>customers,  </a:t>
            </a:r>
            <a:r>
              <a:rPr sz="1167" spc="-5" dirty="0">
                <a:latin typeface="Garamond"/>
                <a:cs typeface="Garamond"/>
              </a:rPr>
              <a:t>and motivate </a:t>
            </a:r>
            <a:r>
              <a:rPr sz="1167" dirty="0">
                <a:latin typeface="Garamond"/>
                <a:cs typeface="Garamond"/>
              </a:rPr>
              <a:t>salespeople. Business </a:t>
            </a:r>
            <a:r>
              <a:rPr sz="1167" spc="-5" dirty="0">
                <a:latin typeface="Garamond"/>
                <a:cs typeface="Garamond"/>
              </a:rPr>
              <a:t>promotion includes many of </a:t>
            </a:r>
            <a:r>
              <a:rPr sz="1167" dirty="0">
                <a:latin typeface="Garamond"/>
                <a:cs typeface="Garamond"/>
              </a:rPr>
              <a:t>the same tools used for 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688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4302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promotions. Here, </a:t>
            </a:r>
            <a:r>
              <a:rPr sz="1167" dirty="0">
                <a:latin typeface="Garamond"/>
                <a:cs typeface="Garamond"/>
              </a:rPr>
              <a:t>we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additional major business promotion </a:t>
            </a:r>
            <a:r>
              <a:rPr sz="1167" dirty="0">
                <a:latin typeface="Garamond"/>
                <a:cs typeface="Garamond"/>
              </a:rPr>
              <a:t>tools—  conventions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shows, and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contests.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trade associations organize </a:t>
            </a:r>
            <a:r>
              <a:rPr sz="1167" i="1" dirty="0">
                <a:latin typeface="Garamond"/>
                <a:cs typeface="Garamond"/>
              </a:rPr>
              <a:t>conventions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trade shows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Firms selling to the industry show </a:t>
            </a:r>
            <a:r>
              <a:rPr sz="1167" spc="-5" dirty="0">
                <a:latin typeface="Garamond"/>
                <a:cs typeface="Garamond"/>
              </a:rPr>
              <a:t>their products at </a:t>
            </a:r>
            <a:r>
              <a:rPr sz="1167" dirty="0">
                <a:latin typeface="Garamond"/>
                <a:cs typeface="Garamond"/>
              </a:rPr>
              <a:t>the trade show. Trade shows also  </a:t>
            </a:r>
            <a:r>
              <a:rPr sz="1167" spc="-5" dirty="0">
                <a:latin typeface="Garamond"/>
                <a:cs typeface="Garamond"/>
              </a:rPr>
              <a:t>help companies reach many prospects not reached </a:t>
            </a:r>
            <a:r>
              <a:rPr sz="1167" dirty="0">
                <a:latin typeface="Garamond"/>
                <a:cs typeface="Garamond"/>
              </a:rPr>
              <a:t>through their sales forces.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90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of  a trade </a:t>
            </a:r>
            <a:r>
              <a:rPr sz="1167" spc="-5" dirty="0">
                <a:latin typeface="Garamond"/>
                <a:cs typeface="Garamond"/>
              </a:rPr>
              <a:t>show's visitors see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company's salespeople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first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show.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sales </a:t>
            </a:r>
            <a:r>
              <a:rPr sz="1167" i="1" spc="-5" dirty="0">
                <a:latin typeface="Garamond"/>
                <a:cs typeface="Garamond"/>
              </a:rPr>
              <a:t>contest </a:t>
            </a:r>
            <a:r>
              <a:rPr sz="1167" dirty="0">
                <a:latin typeface="Garamond"/>
                <a:cs typeface="Garamond"/>
              </a:rPr>
              <a:t>is a  contest for </a:t>
            </a:r>
            <a:r>
              <a:rPr sz="1167" spc="-5" dirty="0">
                <a:latin typeface="Garamond"/>
                <a:cs typeface="Garamond"/>
              </a:rPr>
              <a:t>salespeople or dealers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motivate </a:t>
            </a:r>
            <a:r>
              <a:rPr sz="1167" dirty="0">
                <a:latin typeface="Garamond"/>
                <a:cs typeface="Garamond"/>
              </a:rPr>
              <a:t>them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their sales </a:t>
            </a:r>
            <a:r>
              <a:rPr sz="1167" spc="-5" dirty="0">
                <a:latin typeface="Garamond"/>
                <a:cs typeface="Garamond"/>
              </a:rPr>
              <a:t>performance over </a:t>
            </a:r>
            <a:r>
              <a:rPr sz="1167" dirty="0">
                <a:latin typeface="Garamond"/>
                <a:cs typeface="Garamond"/>
              </a:rPr>
              <a:t>a given  </a:t>
            </a:r>
            <a:r>
              <a:rPr sz="1167" spc="-5" dirty="0">
                <a:latin typeface="Garamond"/>
                <a:cs typeface="Garamond"/>
              </a:rPr>
              <a:t>period. Sales </a:t>
            </a:r>
            <a:r>
              <a:rPr sz="1167" dirty="0">
                <a:latin typeface="Garamond"/>
                <a:cs typeface="Garamond"/>
              </a:rPr>
              <a:t>contests </a:t>
            </a:r>
            <a:r>
              <a:rPr sz="1167" spc="-5" dirty="0">
                <a:latin typeface="Garamond"/>
                <a:cs typeface="Garamond"/>
              </a:rPr>
              <a:t>motivate and </a:t>
            </a:r>
            <a:r>
              <a:rPr sz="1167" dirty="0">
                <a:latin typeface="Garamond"/>
                <a:cs typeface="Garamond"/>
              </a:rPr>
              <a:t>recognize </a:t>
            </a:r>
            <a:r>
              <a:rPr sz="1167" spc="-5" dirty="0">
                <a:latin typeface="Garamond"/>
                <a:cs typeface="Garamond"/>
              </a:rPr>
              <a:t>good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performers,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may receive </a:t>
            </a:r>
            <a:r>
              <a:rPr sz="1167" dirty="0">
                <a:latin typeface="Garamond"/>
                <a:cs typeface="Garamond"/>
              </a:rPr>
              <a:t>trips,  cash </a:t>
            </a:r>
            <a:r>
              <a:rPr sz="1167" spc="-5" dirty="0">
                <a:latin typeface="Garamond"/>
                <a:cs typeface="Garamond"/>
              </a:rPr>
              <a:t>prizes, or other gifts. </a:t>
            </a:r>
            <a:r>
              <a:rPr sz="1167" dirty="0">
                <a:latin typeface="Garamond"/>
                <a:cs typeface="Garamond"/>
              </a:rPr>
              <a:t>Some companies </a:t>
            </a:r>
            <a:r>
              <a:rPr sz="1167" spc="-5" dirty="0">
                <a:latin typeface="Garamond"/>
                <a:cs typeface="Garamond"/>
              </a:rPr>
              <a:t>award points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performance,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receiver </a:t>
            </a:r>
            <a:r>
              <a:rPr sz="1167" dirty="0">
                <a:latin typeface="Garamond"/>
                <a:cs typeface="Garamond"/>
              </a:rPr>
              <a:t>can  turn in for </a:t>
            </a:r>
            <a:r>
              <a:rPr sz="1167" spc="-5" dirty="0">
                <a:latin typeface="Garamond"/>
                <a:cs typeface="Garamond"/>
              </a:rPr>
              <a:t>any of </a:t>
            </a:r>
            <a:r>
              <a:rPr sz="1167" dirty="0">
                <a:latin typeface="Garamond"/>
                <a:cs typeface="Garamond"/>
              </a:rPr>
              <a:t>a variety </a:t>
            </a:r>
            <a:r>
              <a:rPr sz="1167" spc="-5" dirty="0">
                <a:latin typeface="Garamond"/>
                <a:cs typeface="Garamond"/>
              </a:rPr>
              <a:t>of prizes. </a:t>
            </a:r>
            <a:r>
              <a:rPr sz="1167" dirty="0">
                <a:latin typeface="Garamond"/>
                <a:cs typeface="Garamond"/>
              </a:rPr>
              <a:t>Sales contests work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when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tied to </a:t>
            </a:r>
            <a:r>
              <a:rPr sz="1167" spc="-5" dirty="0">
                <a:latin typeface="Garamond"/>
                <a:cs typeface="Garamond"/>
              </a:rPr>
              <a:t>measurable and  achievable sales objectives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finding </a:t>
            </a:r>
            <a:r>
              <a:rPr sz="1167" spc="-5" dirty="0">
                <a:latin typeface="Garamond"/>
                <a:cs typeface="Garamond"/>
              </a:rPr>
              <a:t>new accounts, reviving old accounts, or </a:t>
            </a:r>
            <a:r>
              <a:rPr sz="1167" dirty="0">
                <a:latin typeface="Garamond"/>
                <a:cs typeface="Garamond"/>
              </a:rPr>
              <a:t>increasing  </a:t>
            </a:r>
            <a:r>
              <a:rPr sz="1167" spc="-5" dirty="0">
                <a:latin typeface="Garamond"/>
                <a:cs typeface="Garamond"/>
              </a:rPr>
              <a:t>account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profitability).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spc="-5" dirty="0">
                <a:latin typeface="Garamond"/>
                <a:cs typeface="Garamond"/>
              </a:rPr>
              <a:t>Developing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Sales </a:t>
            </a: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Program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must make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other decisions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define the full sales </a:t>
            </a:r>
            <a:r>
              <a:rPr sz="1167" spc="-5" dirty="0">
                <a:latin typeface="Garamond"/>
                <a:cs typeface="Garamond"/>
              </a:rPr>
              <a:t>promotion  program. </a:t>
            </a:r>
            <a:r>
              <a:rPr sz="1167" dirty="0">
                <a:latin typeface="Garamond"/>
                <a:cs typeface="Garamond"/>
              </a:rPr>
              <a:t>First, the </a:t>
            </a:r>
            <a:r>
              <a:rPr sz="1167" spc="-5" dirty="0">
                <a:latin typeface="Garamond"/>
                <a:cs typeface="Garamond"/>
              </a:rPr>
              <a:t>marketer must 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215" b="1" i="1" spc="-24" dirty="0">
                <a:latin typeface="Garamond"/>
                <a:cs typeface="Garamond"/>
              </a:rPr>
              <a:t>size of the </a:t>
            </a:r>
            <a:r>
              <a:rPr sz="1215" b="1" i="1" spc="-19" dirty="0">
                <a:latin typeface="Garamond"/>
                <a:cs typeface="Garamond"/>
              </a:rPr>
              <a:t>incentive</a:t>
            </a:r>
            <a:r>
              <a:rPr sz="1167" i="1" spc="-19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certain minimum  incentive is necessary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is </a:t>
            </a:r>
            <a:r>
              <a:rPr sz="1167" dirty="0">
                <a:latin typeface="Garamond"/>
                <a:cs typeface="Garamond"/>
              </a:rPr>
              <a:t>to succeed; a </a:t>
            </a:r>
            <a:r>
              <a:rPr sz="1167" spc="-5" dirty="0">
                <a:latin typeface="Garamond"/>
                <a:cs typeface="Garamond"/>
              </a:rPr>
              <a:t>larger incentive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produce more </a:t>
            </a:r>
            <a:r>
              <a:rPr sz="1167" dirty="0">
                <a:latin typeface="Garamond"/>
                <a:cs typeface="Garamond"/>
              </a:rPr>
              <a:t>sales  </a:t>
            </a:r>
            <a:r>
              <a:rPr sz="1167" spc="-5" dirty="0">
                <a:latin typeface="Garamond"/>
                <a:cs typeface="Garamond"/>
              </a:rPr>
              <a:t>response. </a:t>
            </a:r>
            <a:r>
              <a:rPr sz="1167" dirty="0">
                <a:latin typeface="Garamond"/>
                <a:cs typeface="Garamond"/>
              </a:rPr>
              <a:t>The marketer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must set </a:t>
            </a:r>
            <a:r>
              <a:rPr sz="1215" b="1" i="1" spc="-24" dirty="0">
                <a:latin typeface="Garamond"/>
                <a:cs typeface="Garamond"/>
              </a:rPr>
              <a:t>conditions for participation</a:t>
            </a:r>
            <a:r>
              <a:rPr sz="1167" i="1" spc="-24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Incentives might </a:t>
            </a:r>
            <a:r>
              <a:rPr sz="1167" spc="-5" dirty="0">
                <a:latin typeface="Garamond"/>
                <a:cs typeface="Garamond"/>
              </a:rPr>
              <a:t>be offered  </a:t>
            </a:r>
            <a:r>
              <a:rPr sz="1167" dirty="0">
                <a:latin typeface="Garamond"/>
                <a:cs typeface="Garamond"/>
              </a:rPr>
              <a:t>to everyone </a:t>
            </a:r>
            <a:r>
              <a:rPr sz="1167" spc="-5" dirty="0">
                <a:latin typeface="Garamond"/>
                <a:cs typeface="Garamond"/>
              </a:rPr>
              <a:t>or only </a:t>
            </a:r>
            <a:r>
              <a:rPr sz="1167" dirty="0">
                <a:latin typeface="Garamond"/>
                <a:cs typeface="Garamond"/>
              </a:rPr>
              <a:t>to select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must decide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215" b="1" i="1" spc="-29" dirty="0">
                <a:latin typeface="Garamond"/>
                <a:cs typeface="Garamond"/>
              </a:rPr>
              <a:t>promote and </a:t>
            </a:r>
            <a:r>
              <a:rPr sz="1215" b="1" i="1" spc="-24" dirty="0">
                <a:latin typeface="Garamond"/>
                <a:cs typeface="Garamond"/>
              </a:rPr>
              <a:t>distribute the </a:t>
            </a:r>
            <a:r>
              <a:rPr sz="1215" b="1" i="1" spc="-29" dirty="0">
                <a:latin typeface="Garamond"/>
                <a:cs typeface="Garamond"/>
              </a:rPr>
              <a:t>promotion </a:t>
            </a:r>
            <a:r>
              <a:rPr sz="1167" b="1" spc="-5" dirty="0">
                <a:latin typeface="Garamond"/>
                <a:cs typeface="Garamond"/>
              </a:rPr>
              <a:t>program </a:t>
            </a:r>
            <a:r>
              <a:rPr sz="1167" spc="-5" dirty="0">
                <a:latin typeface="Garamond"/>
                <a:cs typeface="Garamond"/>
              </a:rPr>
              <a:t>itself. </a:t>
            </a:r>
            <a:r>
              <a:rPr sz="1167" dirty="0">
                <a:latin typeface="Garamond"/>
                <a:cs typeface="Garamond"/>
              </a:rPr>
              <a:t>A 50-  cents-off coupon could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given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in a </a:t>
            </a:r>
            <a:r>
              <a:rPr sz="1167" spc="-5" dirty="0">
                <a:latin typeface="Garamond"/>
                <a:cs typeface="Garamond"/>
              </a:rPr>
              <a:t>package, </a:t>
            </a:r>
            <a:r>
              <a:rPr sz="1167" dirty="0">
                <a:latin typeface="Garamond"/>
                <a:cs typeface="Garamond"/>
              </a:rPr>
              <a:t>at the store, </a:t>
            </a:r>
            <a:r>
              <a:rPr sz="1167" spc="-5" dirty="0">
                <a:latin typeface="Garamond"/>
                <a:cs typeface="Garamond"/>
              </a:rPr>
              <a:t>by mail, or in an advertisement.  Each distribution method involves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different level of reach and </a:t>
            </a:r>
            <a:r>
              <a:rPr sz="1167" dirty="0">
                <a:latin typeface="Garamond"/>
                <a:cs typeface="Garamond"/>
              </a:rPr>
              <a:t>cost. </a:t>
            </a:r>
            <a:r>
              <a:rPr sz="1167" spc="-5" dirty="0">
                <a:latin typeface="Garamond"/>
                <a:cs typeface="Garamond"/>
              </a:rPr>
              <a:t>Increasingly, marketers are  blending  </a:t>
            </a:r>
            <a:r>
              <a:rPr sz="1167" dirty="0">
                <a:latin typeface="Garamond"/>
                <a:cs typeface="Garamond"/>
              </a:rPr>
              <a:t>several  </a:t>
            </a:r>
            <a:r>
              <a:rPr sz="1167" spc="-5" dirty="0">
                <a:latin typeface="Garamond"/>
                <a:cs typeface="Garamond"/>
              </a:rPr>
              <a:t>media  into  </a:t>
            </a:r>
            <a:r>
              <a:rPr sz="1167" dirty="0">
                <a:latin typeface="Garamond"/>
                <a:cs typeface="Garamond"/>
              </a:rPr>
              <a:t>a  total  campaign  concept.  The </a:t>
            </a:r>
            <a:r>
              <a:rPr sz="1215" b="1" i="1" spc="-29" dirty="0">
                <a:latin typeface="Garamond"/>
                <a:cs typeface="Garamond"/>
              </a:rPr>
              <a:t>length  </a:t>
            </a:r>
            <a:r>
              <a:rPr sz="1215" b="1" i="1" spc="-24" dirty="0">
                <a:latin typeface="Garamond"/>
                <a:cs typeface="Garamond"/>
              </a:rPr>
              <a:t>of  the  </a:t>
            </a:r>
            <a:r>
              <a:rPr sz="1215" b="1" i="1" spc="-29" dirty="0">
                <a:latin typeface="Garamond"/>
                <a:cs typeface="Garamond"/>
              </a:rPr>
              <a:t>promotion 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also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5074074"/>
            <a:ext cx="2131131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important. If the sales </a:t>
            </a:r>
            <a:r>
              <a:rPr sz="1167" spc="-5" dirty="0">
                <a:latin typeface="Garamond"/>
                <a:cs typeface="Garamond"/>
              </a:rPr>
              <a:t>promotion  period is </a:t>
            </a:r>
            <a:r>
              <a:rPr sz="1167" dirty="0">
                <a:latin typeface="Garamond"/>
                <a:cs typeface="Garamond"/>
              </a:rPr>
              <a:t>too short, </a:t>
            </a:r>
            <a:r>
              <a:rPr sz="1167" spc="-5" dirty="0">
                <a:latin typeface="Garamond"/>
                <a:cs typeface="Garamond"/>
              </a:rPr>
              <a:t>many prospects  </a:t>
            </a:r>
            <a:r>
              <a:rPr sz="1167" dirty="0">
                <a:latin typeface="Garamond"/>
                <a:cs typeface="Garamond"/>
              </a:rPr>
              <a:t>(who may </a:t>
            </a:r>
            <a:r>
              <a:rPr sz="1167" spc="-5" dirty="0">
                <a:latin typeface="Garamond"/>
                <a:cs typeface="Garamond"/>
              </a:rPr>
              <a:t>not be </a:t>
            </a:r>
            <a:r>
              <a:rPr sz="1167" dirty="0">
                <a:latin typeface="Garamond"/>
                <a:cs typeface="Garamond"/>
              </a:rPr>
              <a:t>buying during that  time) will miss it. If the </a:t>
            </a:r>
            <a:r>
              <a:rPr sz="1167" spc="-5" dirty="0">
                <a:latin typeface="Garamond"/>
                <a:cs typeface="Garamond"/>
              </a:rPr>
              <a:t>promotion  runs </a:t>
            </a:r>
            <a:r>
              <a:rPr sz="1167" dirty="0">
                <a:latin typeface="Garamond"/>
                <a:cs typeface="Garamond"/>
              </a:rPr>
              <a:t>too long, the deal will lose  some </a:t>
            </a:r>
            <a:r>
              <a:rPr sz="1167" spc="-5" dirty="0">
                <a:latin typeface="Garamond"/>
                <a:cs typeface="Garamond"/>
              </a:rPr>
              <a:t>of its "act now"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force.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215" b="1" i="1" spc="-29" dirty="0">
                <a:latin typeface="Garamond"/>
                <a:cs typeface="Garamond"/>
              </a:rPr>
              <a:t>Evaluation </a:t>
            </a:r>
            <a:r>
              <a:rPr sz="1167" spc="-5" dirty="0">
                <a:latin typeface="Garamond"/>
                <a:cs typeface="Garamond"/>
              </a:rPr>
              <a:t>is also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important.  Yet many companies </a:t>
            </a:r>
            <a:r>
              <a:rPr sz="1167" dirty="0">
                <a:latin typeface="Garamond"/>
                <a:cs typeface="Garamond"/>
              </a:rPr>
              <a:t>fail to evaluate  their sales </a:t>
            </a:r>
            <a:r>
              <a:rPr sz="1167" spc="-5" dirty="0">
                <a:latin typeface="Garamond"/>
                <a:cs typeface="Garamond"/>
              </a:rPr>
              <a:t>promotion programs,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6559445"/>
            <a:ext cx="212989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7964" algn="l"/>
                <a:tab pos="1328531" algn="l"/>
                <a:tab pos="1870561" algn="l"/>
              </a:tabLst>
            </a:pPr>
            <a:r>
              <a:rPr sz="1167" spc="-5" dirty="0">
                <a:latin typeface="Garamond"/>
                <a:cs typeface="Garamond"/>
              </a:rPr>
              <a:t>other</a:t>
            </a:r>
            <a:r>
              <a:rPr sz="1167" dirty="0">
                <a:latin typeface="Garamond"/>
                <a:cs typeface="Garamond"/>
              </a:rPr>
              <a:t>s	e</a:t>
            </a:r>
            <a:r>
              <a:rPr sz="1167" spc="5" dirty="0">
                <a:latin typeface="Garamond"/>
                <a:cs typeface="Garamond"/>
              </a:rPr>
              <a:t>v</a:t>
            </a:r>
            <a:r>
              <a:rPr sz="1167" spc="-5" dirty="0">
                <a:latin typeface="Garamond"/>
                <a:cs typeface="Garamond"/>
              </a:rPr>
              <a:t>aluat</a:t>
            </a:r>
            <a:r>
              <a:rPr sz="1167" dirty="0">
                <a:latin typeface="Garamond"/>
                <a:cs typeface="Garamond"/>
              </a:rPr>
              <a:t>e	t</a:t>
            </a:r>
            <a:r>
              <a:rPr sz="1167" spc="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em	</a:t>
            </a:r>
            <a:r>
              <a:rPr sz="1167" spc="-5" dirty="0">
                <a:latin typeface="Garamond"/>
                <a:cs typeface="Garamond"/>
              </a:rPr>
              <a:t>only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6740948"/>
            <a:ext cx="212989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superficially.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can use  </a:t>
            </a:r>
            <a:r>
              <a:rPr sz="1167" spc="-5" dirty="0">
                <a:latin typeface="Garamond"/>
                <a:cs typeface="Garamond"/>
              </a:rPr>
              <a:t>one of many </a:t>
            </a:r>
            <a:r>
              <a:rPr sz="1167" dirty="0">
                <a:latin typeface="Garamond"/>
                <a:cs typeface="Garamond"/>
              </a:rPr>
              <a:t>evaluation </a:t>
            </a:r>
            <a:r>
              <a:rPr sz="1167" spc="-5" dirty="0">
                <a:latin typeface="Garamond"/>
                <a:cs typeface="Garamond"/>
              </a:rPr>
              <a:t>methods.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common </a:t>
            </a:r>
            <a:r>
              <a:rPr sz="1167" spc="-5" dirty="0">
                <a:latin typeface="Garamond"/>
                <a:cs typeface="Garamond"/>
              </a:rPr>
              <a:t>method is </a:t>
            </a:r>
            <a:r>
              <a:rPr sz="1167" dirty="0">
                <a:latin typeface="Garamond"/>
                <a:cs typeface="Garamond"/>
              </a:rPr>
              <a:t>to  compare sales </a:t>
            </a:r>
            <a:r>
              <a:rPr sz="1167" spc="-5" dirty="0">
                <a:latin typeface="Garamond"/>
                <a:cs typeface="Garamond"/>
              </a:rPr>
              <a:t>before, </a:t>
            </a:r>
            <a:r>
              <a:rPr sz="1167" dirty="0">
                <a:latin typeface="Garamond"/>
                <a:cs typeface="Garamond"/>
              </a:rPr>
              <a:t>during, </a:t>
            </a:r>
            <a:r>
              <a:rPr sz="1167" spc="-5" dirty="0">
                <a:latin typeface="Garamond"/>
                <a:cs typeface="Garamond"/>
              </a:rPr>
              <a:t>and  after    </a:t>
            </a:r>
            <a:r>
              <a:rPr sz="1167" dirty="0">
                <a:latin typeface="Garamond"/>
                <a:cs typeface="Garamond"/>
              </a:rPr>
              <a:t>a    </a:t>
            </a:r>
            <a:r>
              <a:rPr sz="1167" spc="-5" dirty="0">
                <a:latin typeface="Garamond"/>
                <a:cs typeface="Garamond"/>
              </a:rPr>
              <a:t>promotion.    </a:t>
            </a:r>
            <a:r>
              <a:rPr sz="1167" dirty="0">
                <a:latin typeface="Garamond"/>
                <a:cs typeface="Garamond"/>
              </a:rPr>
              <a:t>Suppose  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7574385"/>
            <a:ext cx="5715529" cy="1847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6 </a:t>
            </a:r>
            <a:r>
              <a:rPr sz="1167" spc="-5" dirty="0">
                <a:latin typeface="Garamond"/>
                <a:cs typeface="Garamond"/>
              </a:rPr>
              <a:t>percent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jumps </a:t>
            </a:r>
            <a:r>
              <a:rPr sz="1167" dirty="0">
                <a:latin typeface="Garamond"/>
                <a:cs typeface="Garamond"/>
              </a:rPr>
              <a:t>to 10 </a:t>
            </a:r>
            <a:r>
              <a:rPr sz="1167" spc="-5" dirty="0">
                <a:latin typeface="Garamond"/>
                <a:cs typeface="Garamond"/>
              </a:rPr>
              <a:t>percent during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falls to 5 </a:t>
            </a:r>
            <a:r>
              <a:rPr sz="1167" spc="-5" dirty="0">
                <a:latin typeface="Garamond"/>
                <a:cs typeface="Garamond"/>
              </a:rPr>
              <a:t>percent right after, and rises </a:t>
            </a:r>
            <a:r>
              <a:rPr sz="1167" dirty="0">
                <a:latin typeface="Garamond"/>
                <a:cs typeface="Garamond"/>
              </a:rPr>
              <a:t>to 7 </a:t>
            </a:r>
            <a:r>
              <a:rPr sz="1167" spc="-5" dirty="0">
                <a:latin typeface="Garamond"/>
                <a:cs typeface="Garamond"/>
              </a:rPr>
              <a:t>percent later 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seems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attracted new triers and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buying from </a:t>
            </a:r>
            <a:r>
              <a:rPr sz="1167" dirty="0">
                <a:latin typeface="Garamond"/>
                <a:cs typeface="Garamond"/>
              </a:rPr>
              <a:t>current customers.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sales  fell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consumers used up their inventories. The </a:t>
            </a:r>
            <a:r>
              <a:rPr sz="1167" spc="-10" dirty="0">
                <a:latin typeface="Garamond"/>
                <a:cs typeface="Garamond"/>
              </a:rPr>
              <a:t>long-run </a:t>
            </a:r>
            <a:r>
              <a:rPr sz="1167" spc="-5" dirty="0">
                <a:latin typeface="Garamond"/>
                <a:cs typeface="Garamond"/>
              </a:rPr>
              <a:t>rise </a:t>
            </a:r>
            <a:r>
              <a:rPr sz="1167" dirty="0">
                <a:latin typeface="Garamond"/>
                <a:cs typeface="Garamond"/>
              </a:rPr>
              <a:t>to 7 </a:t>
            </a:r>
            <a:r>
              <a:rPr sz="1167" spc="-5" dirty="0">
                <a:latin typeface="Garamond"/>
                <a:cs typeface="Garamond"/>
              </a:rPr>
              <a:t>percent means </a:t>
            </a:r>
            <a:r>
              <a:rPr sz="1167" dirty="0">
                <a:latin typeface="Garamond"/>
                <a:cs typeface="Garamond"/>
              </a:rPr>
              <a:t>that the company  gained some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users. If the </a:t>
            </a:r>
            <a:r>
              <a:rPr sz="1167" spc="-5" dirty="0">
                <a:latin typeface="Garamond"/>
                <a:cs typeface="Garamond"/>
              </a:rPr>
              <a:t>brand's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had returned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old level, </a:t>
            </a:r>
            <a:r>
              <a:rPr sz="1167" dirty="0">
                <a:latin typeface="Garamond"/>
                <a:cs typeface="Garamond"/>
              </a:rPr>
              <a:t>then the </a:t>
            </a:r>
            <a:r>
              <a:rPr sz="1167" spc="-5" dirty="0">
                <a:latin typeface="Garamond"/>
                <a:cs typeface="Garamond"/>
              </a:rPr>
              <a:t>promotion 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changed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timing </a:t>
            </a:r>
            <a:r>
              <a:rPr sz="1167" spc="-5" dirty="0">
                <a:latin typeface="Garamond"/>
                <a:cs typeface="Garamond"/>
              </a:rPr>
              <a:t>of demand rather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i="1" spc="-5" dirty="0">
                <a:latin typeface="Garamond"/>
                <a:cs typeface="Garamond"/>
              </a:rPr>
              <a:t>total</a:t>
            </a:r>
            <a:r>
              <a:rPr sz="1167" i="1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Consumer research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show the kinds </a:t>
            </a:r>
            <a:r>
              <a:rPr sz="1167" spc="-5" dirty="0">
                <a:latin typeface="Garamond"/>
                <a:cs typeface="Garamond"/>
              </a:rPr>
              <a:t>of 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responded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and  what they </a:t>
            </a:r>
            <a:r>
              <a:rPr sz="1167" spc="-5" dirty="0">
                <a:latin typeface="Garamond"/>
                <a:cs typeface="Garamond"/>
              </a:rPr>
              <a:t>did after it </a:t>
            </a:r>
            <a:r>
              <a:rPr sz="1167" dirty="0">
                <a:latin typeface="Garamond"/>
                <a:cs typeface="Garamond"/>
              </a:rPr>
              <a:t>ended. </a:t>
            </a:r>
            <a:r>
              <a:rPr sz="1167" i="1" spc="-5" dirty="0">
                <a:latin typeface="Garamond"/>
                <a:cs typeface="Garamond"/>
              </a:rPr>
              <a:t>Surveys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provide information on how many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recall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thought of it, how many </a:t>
            </a:r>
            <a:r>
              <a:rPr sz="1167" dirty="0">
                <a:latin typeface="Garamond"/>
                <a:cs typeface="Garamond"/>
              </a:rPr>
              <a:t>took </a:t>
            </a:r>
            <a:r>
              <a:rPr sz="1167" spc="-5" dirty="0">
                <a:latin typeface="Garamond"/>
                <a:cs typeface="Garamond"/>
              </a:rPr>
              <a:t>advantage of it, and how it affected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buying. Sales promotions also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evaluated through </a:t>
            </a:r>
            <a:r>
              <a:rPr sz="1167" i="1" spc="-5" dirty="0">
                <a:latin typeface="Garamond"/>
                <a:cs typeface="Garamond"/>
              </a:rPr>
              <a:t>experiments </a:t>
            </a:r>
            <a:r>
              <a:rPr sz="1167" dirty="0">
                <a:latin typeface="Garamond"/>
                <a:cs typeface="Garamond"/>
              </a:rPr>
              <a:t>that vary factors such </a:t>
            </a:r>
            <a:r>
              <a:rPr sz="1167" spc="-5" dirty="0">
                <a:latin typeface="Garamond"/>
                <a:cs typeface="Garamond"/>
              </a:rPr>
              <a:t>as  incentive </a:t>
            </a:r>
            <a:r>
              <a:rPr sz="1167" dirty="0">
                <a:latin typeface="Garamond"/>
                <a:cs typeface="Garamond"/>
              </a:rPr>
              <a:t>value, </a:t>
            </a:r>
            <a:r>
              <a:rPr sz="1167" spc="-5" dirty="0">
                <a:latin typeface="Garamond"/>
                <a:cs typeface="Garamond"/>
              </a:rPr>
              <a:t>length, and distribution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method.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3700" y="51937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933700" y="520409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33700" y="521409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33700" y="522483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33700" y="52355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933700" y="524594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33700" y="525631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33700" y="52670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33700" y="52778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933700" y="528780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33700" y="52981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33700" y="53092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33700" y="531965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933700" y="53296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933700" y="53404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933700" y="535151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933700" y="536188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33700" y="53718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33700" y="53826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933700" y="539337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33700" y="540374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33700" y="541411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33700" y="54248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33700" y="543560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33700" y="544560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933700" y="545597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933700" y="54670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933700" y="547745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33700" y="54874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933700" y="549820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933700" y="550894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933700" y="551931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933700" y="552968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933700" y="554042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933700" y="55511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33700" y="556117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933700" y="557154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933700" y="558265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933700" y="559302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933700" y="560302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933700" y="561377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933700" y="56245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933700" y="563488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933700" y="564525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933700" y="56559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933700" y="566674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933700" y="567674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933700" y="56871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933700" y="56982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933700" y="570859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933700" y="571859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933700" y="572933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933700" y="574045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933700" y="57508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933700" y="576082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933700" y="57715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933700" y="578230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933700" y="579268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933700" y="58030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933700" y="581379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933700" y="58245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933700" y="583453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933700" y="584490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933700" y="58560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933700" y="586639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933700" y="587639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933700" y="58871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933700" y="589788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933700" y="59082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933700" y="59186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933700" y="592936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933700" y="594010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933700" y="59501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933700" y="596047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933700" y="597159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933700" y="598196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933700" y="599196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933700" y="60027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933700" y="60134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933700" y="602382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933700" y="603419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933700" y="604493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933700" y="605567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933700" y="606567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933700" y="60760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933700" y="60871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933700" y="609753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933700" y="610753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933700" y="611827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933700" y="612939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933700" y="613976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933700" y="61497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933700" y="616050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933700" y="61712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933700" y="61816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933700" y="619199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933700" y="620273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933700" y="62134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933700" y="622347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933700" y="62338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933700" y="62449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933700" y="625533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933700" y="626533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933700" y="62760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933700" y="62868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933700" y="629718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933700" y="63075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933700" y="63183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933700" y="632904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933700" y="63390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933700" y="634941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933700" y="63605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933700" y="63709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933700" y="63809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933700" y="63916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933700" y="64023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933700" y="64127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933700" y="64231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933700" y="643387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933700" y="644461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933700" y="645461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933700" y="64649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933700" y="647610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3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933700" y="648647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933700" y="649647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933700" y="650721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933700" y="651832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933700" y="652870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933700" y="653870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933700" y="654944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933700" y="65601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933700" y="65705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6073352" y="6580928"/>
            <a:ext cx="194469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933700" y="6580928"/>
            <a:ext cx="22225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6073352" y="6591670"/>
            <a:ext cx="194469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933700" y="6591670"/>
            <a:ext cx="22225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933700" y="66024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933700" y="661241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933700" y="66227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933700" y="66338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933700" y="664427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933700" y="665427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933700" y="66650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933700" y="667575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933700" y="668612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933700" y="66964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933700" y="670724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933700" y="671798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933700" y="672798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933700" y="673835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933700" y="67494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933700" y="675984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933700" y="676984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933700" y="678058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933700" y="67913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933700" y="680169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933700" y="681206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933700" y="682281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933700" y="683355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933700" y="684355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933700" y="68539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933700" y="68650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933700" y="687540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933700" y="688541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933700" y="68961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933700" y="690726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933700" y="691763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933700" y="692763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933700" y="693838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933700" y="69491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933700" y="695949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933700" y="696986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933700" y="69806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933700" y="69913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933700" y="700135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933700" y="70117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933700" y="702283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933700" y="703320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933700" y="70432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933700" y="70539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933700" y="706469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933700" y="707506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933700" y="708543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933700" y="709617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933700" y="710691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933700" y="711692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933700" y="712729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933700" y="713840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933700" y="714877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2933700" y="715877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933700" y="716952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933700" y="71802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933700" y="719063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2933700" y="720100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933700" y="72117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2933700" y="722248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933700" y="723249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933700" y="72428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933700" y="72539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933700" y="726434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933700" y="72743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2933700" y="728508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933700" y="72962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933700" y="73065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933700" y="731657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2933700" y="73273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933700" y="73380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2933700" y="734843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933700" y="73588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2933700" y="73695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933700" y="73802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2933700" y="739028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933700" y="74006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2933700" y="741177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933700" y="74221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2933700" y="743214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933700" y="74428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2933700" y="74536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933700" y="74640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933700" y="747437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933700" y="748511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933700" y="74958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933700" y="75058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2933700" y="75162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155950" y="5525240"/>
            <a:ext cx="2944813" cy="342018"/>
          </a:xfrm>
          <a:custGeom>
            <a:avLst/>
            <a:gdLst/>
            <a:ahLst/>
            <a:cxnLst/>
            <a:rect l="l" t="t" r="r" b="b"/>
            <a:pathLst>
              <a:path w="3028950" h="351789">
                <a:moveTo>
                  <a:pt x="2977896" y="0"/>
                </a:moveTo>
                <a:lnTo>
                  <a:pt x="0" y="0"/>
                </a:lnTo>
                <a:lnTo>
                  <a:pt x="0" y="303275"/>
                </a:lnTo>
                <a:lnTo>
                  <a:pt x="51054" y="351282"/>
                </a:lnTo>
                <a:lnTo>
                  <a:pt x="3028950" y="351282"/>
                </a:lnTo>
                <a:lnTo>
                  <a:pt x="3028950" y="48006"/>
                </a:lnTo>
                <a:lnTo>
                  <a:pt x="2977896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128539" y="5499311"/>
            <a:ext cx="2944813" cy="342018"/>
          </a:xfrm>
          <a:custGeom>
            <a:avLst/>
            <a:gdLst/>
            <a:ahLst/>
            <a:cxnLst/>
            <a:rect l="l" t="t" r="r" b="b"/>
            <a:pathLst>
              <a:path w="3028950" h="351789">
                <a:moveTo>
                  <a:pt x="2977134" y="0"/>
                </a:moveTo>
                <a:lnTo>
                  <a:pt x="0" y="0"/>
                </a:lnTo>
                <a:lnTo>
                  <a:pt x="0" y="303275"/>
                </a:lnTo>
                <a:lnTo>
                  <a:pt x="51053" y="351281"/>
                </a:lnTo>
                <a:lnTo>
                  <a:pt x="3028950" y="351281"/>
                </a:lnTo>
                <a:lnTo>
                  <a:pt x="3028950" y="48005"/>
                </a:lnTo>
                <a:lnTo>
                  <a:pt x="297713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6022974" y="5499311"/>
            <a:ext cx="50623" cy="342018"/>
          </a:xfrm>
          <a:custGeom>
            <a:avLst/>
            <a:gdLst/>
            <a:ahLst/>
            <a:cxnLst/>
            <a:rect l="l" t="t" r="r" b="b"/>
            <a:pathLst>
              <a:path w="52070" h="351789">
                <a:moveTo>
                  <a:pt x="0" y="0"/>
                </a:moveTo>
                <a:lnTo>
                  <a:pt x="0" y="303275"/>
                </a:lnTo>
                <a:lnTo>
                  <a:pt x="51815" y="351281"/>
                </a:lnTo>
                <a:lnTo>
                  <a:pt x="51815" y="48005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128539" y="5817500"/>
            <a:ext cx="2944813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950" y="0"/>
                </a:lnTo>
              </a:path>
            </a:pathLst>
          </a:custGeom>
          <a:ln w="48005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128543" y="5499314"/>
            <a:ext cx="2944813" cy="342018"/>
          </a:xfrm>
          <a:custGeom>
            <a:avLst/>
            <a:gdLst/>
            <a:ahLst/>
            <a:cxnLst/>
            <a:rect l="l" t="t" r="r" b="b"/>
            <a:pathLst>
              <a:path w="3028950" h="351789">
                <a:moveTo>
                  <a:pt x="3028961" y="48004"/>
                </a:moveTo>
                <a:lnTo>
                  <a:pt x="2977148" y="0"/>
                </a:lnTo>
                <a:lnTo>
                  <a:pt x="0" y="0"/>
                </a:lnTo>
                <a:lnTo>
                  <a:pt x="0" y="303271"/>
                </a:lnTo>
                <a:lnTo>
                  <a:pt x="51063" y="351276"/>
                </a:lnTo>
                <a:lnTo>
                  <a:pt x="3028961" y="351276"/>
                </a:lnTo>
                <a:lnTo>
                  <a:pt x="3028961" y="48004"/>
                </a:lnTo>
                <a:close/>
              </a:path>
            </a:pathLst>
          </a:custGeom>
          <a:ln w="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6022993" y="5499314"/>
            <a:ext cx="50623" cy="342018"/>
          </a:xfrm>
          <a:custGeom>
            <a:avLst/>
            <a:gdLst/>
            <a:ahLst/>
            <a:cxnLst/>
            <a:rect l="l" t="t" r="r" b="b"/>
            <a:pathLst>
              <a:path w="52070" h="351789">
                <a:moveTo>
                  <a:pt x="0" y="0"/>
                </a:moveTo>
                <a:lnTo>
                  <a:pt x="0" y="303271"/>
                </a:lnTo>
                <a:lnTo>
                  <a:pt x="51813" y="351276"/>
                </a:lnTo>
              </a:path>
            </a:pathLst>
          </a:custGeom>
          <a:ln w="4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3128544" y="5794160"/>
            <a:ext cx="2894806" cy="0"/>
          </a:xfrm>
          <a:custGeom>
            <a:avLst/>
            <a:gdLst/>
            <a:ahLst/>
            <a:cxnLst/>
            <a:rect l="l" t="t" r="r" b="b"/>
            <a:pathLst>
              <a:path w="2977515">
                <a:moveTo>
                  <a:pt x="2977148" y="0"/>
                </a:moveTo>
                <a:lnTo>
                  <a:pt x="0" y="0"/>
                </a:lnTo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 txBox="1"/>
          <p:nvPr/>
        </p:nvSpPr>
        <p:spPr>
          <a:xfrm>
            <a:off x="3273249" y="5551665"/>
            <a:ext cx="2600942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-126" dirty="0">
                <a:latin typeface="Tahoma"/>
                <a:cs typeface="Tahoma"/>
              </a:rPr>
              <a:t>Deci</a:t>
            </a:r>
            <a:r>
              <a:rPr sz="1823" spc="-190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26" dirty="0">
                <a:latin typeface="Tahoma"/>
                <a:cs typeface="Tahoma"/>
              </a:rPr>
              <a:t>d</a:t>
            </a:r>
            <a:r>
              <a:rPr sz="1823" spc="-190" baseline="-8888" dirty="0">
                <a:solidFill>
                  <a:srgbClr val="464646"/>
                </a:solidFill>
                <a:latin typeface="Tahoma"/>
                <a:cs typeface="Tahoma"/>
              </a:rPr>
              <a:t>d</a:t>
            </a:r>
            <a:r>
              <a:rPr sz="1215" spc="-126" dirty="0">
                <a:latin typeface="Tahoma"/>
                <a:cs typeface="Tahoma"/>
              </a:rPr>
              <a:t>e</a:t>
            </a:r>
            <a:r>
              <a:rPr sz="1823" spc="-190" baseline="-8888" dirty="0">
                <a:solidFill>
                  <a:srgbClr val="464646"/>
                </a:solidFill>
                <a:latin typeface="Tahoma"/>
                <a:cs typeface="Tahoma"/>
              </a:rPr>
              <a:t>e </a:t>
            </a:r>
            <a:r>
              <a:rPr sz="1215" spc="-267" dirty="0">
                <a:latin typeface="Tahoma"/>
                <a:cs typeface="Tahoma"/>
              </a:rPr>
              <a:t>o</a:t>
            </a:r>
            <a:r>
              <a:rPr sz="1823" spc="-401" baseline="-8888" dirty="0">
                <a:solidFill>
                  <a:srgbClr val="464646"/>
                </a:solidFill>
                <a:latin typeface="Tahoma"/>
                <a:cs typeface="Tahoma"/>
              </a:rPr>
              <a:t>o</a:t>
            </a:r>
            <a:r>
              <a:rPr sz="1215" spc="-267" dirty="0">
                <a:latin typeface="Tahoma"/>
                <a:cs typeface="Tahoma"/>
              </a:rPr>
              <a:t>n</a:t>
            </a:r>
            <a:r>
              <a:rPr sz="1823" spc="-401" baseline="-8888" dirty="0">
                <a:solidFill>
                  <a:srgbClr val="464646"/>
                </a:solidFill>
                <a:latin typeface="Tahoma"/>
                <a:cs typeface="Tahoma"/>
              </a:rPr>
              <a:t>n  </a:t>
            </a:r>
            <a:r>
              <a:rPr sz="1215" spc="-204" dirty="0">
                <a:latin typeface="Tahoma"/>
                <a:cs typeface="Tahoma"/>
              </a:rPr>
              <a:t>t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t</a:t>
            </a:r>
            <a:r>
              <a:rPr sz="1215" spc="-204" dirty="0">
                <a:latin typeface="Tahoma"/>
                <a:cs typeface="Tahoma"/>
              </a:rPr>
              <a:t>h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h</a:t>
            </a:r>
            <a:r>
              <a:rPr sz="1215" spc="-204" dirty="0">
                <a:latin typeface="Tahoma"/>
                <a:cs typeface="Tahoma"/>
              </a:rPr>
              <a:t>e </a:t>
            </a:r>
            <a:r>
              <a:rPr sz="1215" spc="-29" dirty="0">
                <a:latin typeface="Tahoma"/>
                <a:cs typeface="Tahoma"/>
              </a:rPr>
              <a:t> </a:t>
            </a:r>
            <a:r>
              <a:rPr sz="1215" spc="-141" dirty="0">
                <a:latin typeface="Tahoma"/>
                <a:cs typeface="Tahoma"/>
              </a:rPr>
              <a:t>S</a:t>
            </a:r>
            <a:r>
              <a:rPr sz="1823" spc="-211" baseline="-8888" dirty="0">
                <a:solidFill>
                  <a:srgbClr val="464646"/>
                </a:solidFill>
                <a:latin typeface="Tahoma"/>
                <a:cs typeface="Tahoma"/>
              </a:rPr>
              <a:t>S</a:t>
            </a:r>
            <a:r>
              <a:rPr sz="1215" spc="-141" dirty="0">
                <a:latin typeface="Tahoma"/>
                <a:cs typeface="Tahoma"/>
              </a:rPr>
              <a:t>i</a:t>
            </a:r>
            <a:r>
              <a:rPr sz="1823" spc="-211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41" dirty="0">
                <a:latin typeface="Tahoma"/>
                <a:cs typeface="Tahoma"/>
              </a:rPr>
              <a:t>ze  </a:t>
            </a:r>
            <a:r>
              <a:rPr sz="1215" spc="-194" dirty="0">
                <a:latin typeface="Tahoma"/>
                <a:cs typeface="Tahoma"/>
              </a:rPr>
              <a:t>o</a:t>
            </a:r>
            <a:r>
              <a:rPr sz="1823" spc="-292" baseline="-8888" dirty="0">
                <a:solidFill>
                  <a:srgbClr val="464646"/>
                </a:solidFill>
                <a:latin typeface="Tahoma"/>
                <a:cs typeface="Tahoma"/>
              </a:rPr>
              <a:t>o</a:t>
            </a:r>
            <a:r>
              <a:rPr sz="1215" spc="-194" dirty="0">
                <a:latin typeface="Tahoma"/>
                <a:cs typeface="Tahoma"/>
              </a:rPr>
              <a:t>f</a:t>
            </a:r>
            <a:r>
              <a:rPr sz="1823" spc="-292" baseline="-8888" dirty="0">
                <a:solidFill>
                  <a:srgbClr val="464646"/>
                </a:solidFill>
                <a:latin typeface="Tahoma"/>
                <a:cs typeface="Tahoma"/>
              </a:rPr>
              <a:t>f </a:t>
            </a:r>
            <a:r>
              <a:rPr sz="1215" spc="-204" dirty="0">
                <a:latin typeface="Tahoma"/>
                <a:cs typeface="Tahoma"/>
              </a:rPr>
              <a:t>t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t</a:t>
            </a:r>
            <a:r>
              <a:rPr sz="1215" spc="-204" dirty="0">
                <a:latin typeface="Tahoma"/>
                <a:cs typeface="Tahoma"/>
              </a:rPr>
              <a:t>h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h</a:t>
            </a:r>
            <a:r>
              <a:rPr sz="1215" spc="-204" dirty="0">
                <a:latin typeface="Tahoma"/>
                <a:cs typeface="Tahoma"/>
              </a:rPr>
              <a:t>e </a:t>
            </a:r>
            <a:r>
              <a:rPr sz="1215" spc="-180" dirty="0">
                <a:latin typeface="Tahoma"/>
                <a:cs typeface="Tahoma"/>
              </a:rPr>
              <a:t> </a:t>
            </a:r>
            <a:r>
              <a:rPr sz="1215" spc="-131" dirty="0">
                <a:latin typeface="Tahoma"/>
                <a:cs typeface="Tahoma"/>
              </a:rPr>
              <a:t>I</a:t>
            </a:r>
            <a:r>
              <a:rPr sz="1823" spc="-196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31" dirty="0">
                <a:latin typeface="Tahoma"/>
                <a:cs typeface="Tahoma"/>
              </a:rPr>
              <a:t>n</a:t>
            </a:r>
            <a:r>
              <a:rPr sz="1823" spc="-196" baseline="-8888" dirty="0">
                <a:solidFill>
                  <a:srgbClr val="464646"/>
                </a:solidFill>
                <a:latin typeface="Tahoma"/>
                <a:cs typeface="Tahoma"/>
              </a:rPr>
              <a:t>n</a:t>
            </a:r>
            <a:r>
              <a:rPr sz="1215" spc="-131" dirty="0">
                <a:latin typeface="Tahoma"/>
                <a:cs typeface="Tahoma"/>
              </a:rPr>
              <a:t>centi</a:t>
            </a:r>
            <a:r>
              <a:rPr sz="1823" spc="-196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31" dirty="0">
                <a:latin typeface="Tahoma"/>
                <a:cs typeface="Tahoma"/>
              </a:rPr>
              <a:t>v</a:t>
            </a:r>
            <a:r>
              <a:rPr sz="1823" spc="-196" baseline="-8888" dirty="0">
                <a:solidFill>
                  <a:srgbClr val="464646"/>
                </a:solidFill>
                <a:latin typeface="Tahoma"/>
                <a:cs typeface="Tahoma"/>
              </a:rPr>
              <a:t>v</a:t>
            </a:r>
            <a:r>
              <a:rPr sz="1215" spc="-131" dirty="0">
                <a:latin typeface="Tahoma"/>
                <a:cs typeface="Tahoma"/>
              </a:rPr>
              <a:t>e</a:t>
            </a:r>
            <a:endParaRPr sz="1215">
              <a:latin typeface="Tahoma"/>
              <a:cs typeface="Tahoma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184102" y="5888248"/>
            <a:ext cx="2917031" cy="337079"/>
          </a:xfrm>
          <a:custGeom>
            <a:avLst/>
            <a:gdLst/>
            <a:ahLst/>
            <a:cxnLst/>
            <a:rect l="l" t="t" r="r" b="b"/>
            <a:pathLst>
              <a:path w="3000375" h="346710">
                <a:moveTo>
                  <a:pt x="2948940" y="0"/>
                </a:moveTo>
                <a:lnTo>
                  <a:pt x="0" y="0"/>
                </a:lnTo>
                <a:lnTo>
                  <a:pt x="0" y="298703"/>
                </a:lnTo>
                <a:lnTo>
                  <a:pt x="51053" y="346710"/>
                </a:lnTo>
                <a:lnTo>
                  <a:pt x="2999994" y="346710"/>
                </a:lnTo>
                <a:lnTo>
                  <a:pt x="2999994" y="48005"/>
                </a:lnTo>
                <a:lnTo>
                  <a:pt x="29489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155950" y="5862320"/>
            <a:ext cx="2917649" cy="337079"/>
          </a:xfrm>
          <a:custGeom>
            <a:avLst/>
            <a:gdLst/>
            <a:ahLst/>
            <a:cxnLst/>
            <a:rect l="l" t="t" r="r" b="b"/>
            <a:pathLst>
              <a:path w="3001010" h="346710">
                <a:moveTo>
                  <a:pt x="2948940" y="0"/>
                </a:moveTo>
                <a:lnTo>
                  <a:pt x="0" y="0"/>
                </a:lnTo>
                <a:lnTo>
                  <a:pt x="0" y="298703"/>
                </a:lnTo>
                <a:lnTo>
                  <a:pt x="51054" y="346710"/>
                </a:lnTo>
                <a:lnTo>
                  <a:pt x="3000756" y="346710"/>
                </a:lnTo>
                <a:lnTo>
                  <a:pt x="3000756" y="48006"/>
                </a:lnTo>
                <a:lnTo>
                  <a:pt x="294894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6022974" y="5862320"/>
            <a:ext cx="50623" cy="337079"/>
          </a:xfrm>
          <a:custGeom>
            <a:avLst/>
            <a:gdLst/>
            <a:ahLst/>
            <a:cxnLst/>
            <a:rect l="l" t="t" r="r" b="b"/>
            <a:pathLst>
              <a:path w="52070" h="346710">
                <a:moveTo>
                  <a:pt x="0" y="0"/>
                </a:moveTo>
                <a:lnTo>
                  <a:pt x="0" y="298703"/>
                </a:lnTo>
                <a:lnTo>
                  <a:pt x="51815" y="346710"/>
                </a:lnTo>
                <a:lnTo>
                  <a:pt x="51815" y="48006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155950" y="6176063"/>
            <a:ext cx="2917649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0756" y="0"/>
                </a:lnTo>
              </a:path>
            </a:pathLst>
          </a:custGeom>
          <a:ln w="48006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3155961" y="5862313"/>
            <a:ext cx="2917649" cy="337079"/>
          </a:xfrm>
          <a:custGeom>
            <a:avLst/>
            <a:gdLst/>
            <a:ahLst/>
            <a:cxnLst/>
            <a:rect l="l" t="t" r="r" b="b"/>
            <a:pathLst>
              <a:path w="3001010" h="346710">
                <a:moveTo>
                  <a:pt x="3000759" y="48004"/>
                </a:moveTo>
                <a:lnTo>
                  <a:pt x="2948946" y="0"/>
                </a:lnTo>
                <a:lnTo>
                  <a:pt x="0" y="0"/>
                </a:lnTo>
                <a:lnTo>
                  <a:pt x="0" y="298709"/>
                </a:lnTo>
                <a:lnTo>
                  <a:pt x="51050" y="346714"/>
                </a:lnTo>
                <a:lnTo>
                  <a:pt x="3000759" y="346714"/>
                </a:lnTo>
                <a:lnTo>
                  <a:pt x="3000759" y="48004"/>
                </a:lnTo>
                <a:close/>
              </a:path>
            </a:pathLst>
          </a:custGeom>
          <a:ln w="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6022993" y="5862313"/>
            <a:ext cx="50623" cy="337079"/>
          </a:xfrm>
          <a:custGeom>
            <a:avLst/>
            <a:gdLst/>
            <a:ahLst/>
            <a:cxnLst/>
            <a:rect l="l" t="t" r="r" b="b"/>
            <a:pathLst>
              <a:path w="52070" h="346710">
                <a:moveTo>
                  <a:pt x="0" y="0"/>
                </a:moveTo>
                <a:lnTo>
                  <a:pt x="0" y="298709"/>
                </a:lnTo>
                <a:lnTo>
                  <a:pt x="51813" y="346714"/>
                </a:lnTo>
              </a:path>
            </a:pathLst>
          </a:custGeom>
          <a:ln w="4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3155962" y="6152726"/>
            <a:ext cx="2867025" cy="0"/>
          </a:xfrm>
          <a:custGeom>
            <a:avLst/>
            <a:gdLst/>
            <a:ahLst/>
            <a:cxnLst/>
            <a:rect l="l" t="t" r="r" b="b"/>
            <a:pathLst>
              <a:path w="2948940">
                <a:moveTo>
                  <a:pt x="2948946" y="0"/>
                </a:moveTo>
                <a:lnTo>
                  <a:pt x="0" y="0"/>
                </a:lnTo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 txBox="1"/>
          <p:nvPr/>
        </p:nvSpPr>
        <p:spPr>
          <a:xfrm>
            <a:off x="3443639" y="5913191"/>
            <a:ext cx="2286706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29" dirty="0">
                <a:latin typeface="Tahoma"/>
                <a:cs typeface="Tahoma"/>
              </a:rPr>
              <a:t>Set </a:t>
            </a:r>
            <a:r>
              <a:rPr sz="1215" spc="-92" dirty="0">
                <a:latin typeface="Tahoma"/>
                <a:cs typeface="Tahoma"/>
              </a:rPr>
              <a:t>Condi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92" dirty="0">
                <a:latin typeface="Tahoma"/>
                <a:cs typeface="Tahoma"/>
              </a:rPr>
              <a:t>t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t</a:t>
            </a:r>
            <a:r>
              <a:rPr sz="1215" spc="-92" dirty="0">
                <a:latin typeface="Tahoma"/>
                <a:cs typeface="Tahoma"/>
              </a:rPr>
              <a:t>i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92" dirty="0">
                <a:latin typeface="Tahoma"/>
                <a:cs typeface="Tahoma"/>
              </a:rPr>
              <a:t>o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o</a:t>
            </a:r>
            <a:r>
              <a:rPr sz="1215" spc="-92" dirty="0">
                <a:latin typeface="Tahoma"/>
                <a:cs typeface="Tahoma"/>
              </a:rPr>
              <a:t>ns  </a:t>
            </a:r>
            <a:r>
              <a:rPr sz="1215" spc="29" dirty="0">
                <a:latin typeface="Tahoma"/>
                <a:cs typeface="Tahoma"/>
              </a:rPr>
              <a:t>for</a:t>
            </a:r>
            <a:r>
              <a:rPr sz="1215" spc="-68" dirty="0">
                <a:latin typeface="Tahoma"/>
                <a:cs typeface="Tahoma"/>
              </a:rPr>
              <a:t> </a:t>
            </a:r>
            <a:r>
              <a:rPr sz="1215" spc="-122" dirty="0">
                <a:latin typeface="Tahoma"/>
                <a:cs typeface="Tahoma"/>
              </a:rPr>
              <a:t>Parti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22" dirty="0">
                <a:latin typeface="Tahoma"/>
                <a:cs typeface="Tahoma"/>
              </a:rPr>
              <a:t>c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c</a:t>
            </a:r>
            <a:r>
              <a:rPr sz="1215" spc="-122" dirty="0">
                <a:latin typeface="Tahoma"/>
                <a:cs typeface="Tahoma"/>
              </a:rPr>
              <a:t>i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22" dirty="0">
                <a:latin typeface="Tahoma"/>
                <a:cs typeface="Tahoma"/>
              </a:rPr>
              <a:t>p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p</a:t>
            </a:r>
            <a:r>
              <a:rPr sz="1215" spc="-122" dirty="0">
                <a:latin typeface="Tahoma"/>
                <a:cs typeface="Tahoma"/>
              </a:rPr>
              <a:t>ati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22" dirty="0">
                <a:latin typeface="Tahoma"/>
                <a:cs typeface="Tahoma"/>
              </a:rPr>
              <a:t>o</a:t>
            </a:r>
            <a:r>
              <a:rPr sz="1823" spc="-182" baseline="-8888" dirty="0">
                <a:solidFill>
                  <a:srgbClr val="464646"/>
                </a:solidFill>
                <a:latin typeface="Tahoma"/>
                <a:cs typeface="Tahoma"/>
              </a:rPr>
              <a:t>o</a:t>
            </a:r>
            <a:r>
              <a:rPr sz="1215" spc="-122" dirty="0">
                <a:latin typeface="Tahoma"/>
                <a:cs typeface="Tahoma"/>
              </a:rPr>
              <a:t>n</a:t>
            </a:r>
            <a:endParaRPr sz="1215">
              <a:latin typeface="Tahoma"/>
              <a:cs typeface="Tahoma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3211513" y="7106919"/>
            <a:ext cx="2889250" cy="311150"/>
          </a:xfrm>
          <a:custGeom>
            <a:avLst/>
            <a:gdLst/>
            <a:ahLst/>
            <a:cxnLst/>
            <a:rect l="l" t="t" r="r" b="b"/>
            <a:pathLst>
              <a:path w="2971800" h="320040">
                <a:moveTo>
                  <a:pt x="2925317" y="0"/>
                </a:moveTo>
                <a:lnTo>
                  <a:pt x="0" y="0"/>
                </a:lnTo>
                <a:lnTo>
                  <a:pt x="0" y="276606"/>
                </a:lnTo>
                <a:lnTo>
                  <a:pt x="46481" y="320040"/>
                </a:lnTo>
                <a:lnTo>
                  <a:pt x="2971800" y="320040"/>
                </a:lnTo>
                <a:lnTo>
                  <a:pt x="2971800" y="43434"/>
                </a:lnTo>
                <a:lnTo>
                  <a:pt x="2925317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184102" y="7080991"/>
            <a:ext cx="2889250" cy="311150"/>
          </a:xfrm>
          <a:custGeom>
            <a:avLst/>
            <a:gdLst/>
            <a:ahLst/>
            <a:cxnLst/>
            <a:rect l="l" t="t" r="r" b="b"/>
            <a:pathLst>
              <a:path w="2971800" h="320040">
                <a:moveTo>
                  <a:pt x="2925318" y="0"/>
                </a:moveTo>
                <a:lnTo>
                  <a:pt x="0" y="0"/>
                </a:lnTo>
                <a:lnTo>
                  <a:pt x="0" y="276605"/>
                </a:lnTo>
                <a:lnTo>
                  <a:pt x="45720" y="320039"/>
                </a:lnTo>
                <a:lnTo>
                  <a:pt x="2971800" y="320039"/>
                </a:lnTo>
                <a:lnTo>
                  <a:pt x="2971800" y="43433"/>
                </a:lnTo>
                <a:lnTo>
                  <a:pt x="292531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6028161" y="7080991"/>
            <a:ext cx="45685" cy="311150"/>
          </a:xfrm>
          <a:custGeom>
            <a:avLst/>
            <a:gdLst/>
            <a:ahLst/>
            <a:cxnLst/>
            <a:rect l="l" t="t" r="r" b="b"/>
            <a:pathLst>
              <a:path w="46989" h="320040">
                <a:moveTo>
                  <a:pt x="0" y="0"/>
                </a:moveTo>
                <a:lnTo>
                  <a:pt x="0" y="276605"/>
                </a:lnTo>
                <a:lnTo>
                  <a:pt x="46481" y="320039"/>
                </a:lnTo>
                <a:lnTo>
                  <a:pt x="46481" y="43433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184102" y="73710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43433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3184108" y="7080994"/>
            <a:ext cx="2889250" cy="311150"/>
          </a:xfrm>
          <a:custGeom>
            <a:avLst/>
            <a:gdLst/>
            <a:ahLst/>
            <a:cxnLst/>
            <a:rect l="l" t="t" r="r" b="b"/>
            <a:pathLst>
              <a:path w="2971800" h="320040">
                <a:moveTo>
                  <a:pt x="2971807" y="43431"/>
                </a:moveTo>
                <a:lnTo>
                  <a:pt x="2925321" y="0"/>
                </a:lnTo>
                <a:lnTo>
                  <a:pt x="0" y="0"/>
                </a:lnTo>
                <a:lnTo>
                  <a:pt x="0" y="276601"/>
                </a:lnTo>
                <a:lnTo>
                  <a:pt x="45722" y="320032"/>
                </a:lnTo>
                <a:lnTo>
                  <a:pt x="2971807" y="320032"/>
                </a:lnTo>
                <a:lnTo>
                  <a:pt x="2971807" y="43431"/>
                </a:lnTo>
                <a:close/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6028171" y="7080994"/>
            <a:ext cx="45685" cy="311150"/>
          </a:xfrm>
          <a:custGeom>
            <a:avLst/>
            <a:gdLst/>
            <a:ahLst/>
            <a:cxnLst/>
            <a:rect l="l" t="t" r="r" b="b"/>
            <a:pathLst>
              <a:path w="46989" h="320040">
                <a:moveTo>
                  <a:pt x="0" y="0"/>
                </a:moveTo>
                <a:lnTo>
                  <a:pt x="0" y="276601"/>
                </a:lnTo>
                <a:lnTo>
                  <a:pt x="46485" y="320032"/>
                </a:lnTo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3184109" y="7349912"/>
            <a:ext cx="2844183" cy="0"/>
          </a:xfrm>
          <a:custGeom>
            <a:avLst/>
            <a:gdLst/>
            <a:ahLst/>
            <a:cxnLst/>
            <a:rect l="l" t="t" r="r" b="b"/>
            <a:pathLst>
              <a:path w="2925445">
                <a:moveTo>
                  <a:pt x="2925321" y="0"/>
                </a:moveTo>
                <a:lnTo>
                  <a:pt x="0" y="0"/>
                </a:lnTo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 txBox="1"/>
          <p:nvPr/>
        </p:nvSpPr>
        <p:spPr>
          <a:xfrm>
            <a:off x="3798499" y="7120008"/>
            <a:ext cx="1606374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-73" dirty="0">
                <a:latin typeface="Tahoma"/>
                <a:cs typeface="Tahoma"/>
              </a:rPr>
              <a:t>Eval</a:t>
            </a:r>
            <a:r>
              <a:rPr sz="1823" spc="-109" baseline="-8888" dirty="0">
                <a:solidFill>
                  <a:srgbClr val="464646"/>
                </a:solidFill>
                <a:latin typeface="Tahoma"/>
                <a:cs typeface="Tahoma"/>
              </a:rPr>
              <a:t>l</a:t>
            </a:r>
            <a:r>
              <a:rPr sz="1215" spc="-73" dirty="0">
                <a:latin typeface="Tahoma"/>
                <a:cs typeface="Tahoma"/>
              </a:rPr>
              <a:t>uat</a:t>
            </a:r>
            <a:r>
              <a:rPr sz="1823" spc="-109" baseline="-8888" dirty="0">
                <a:solidFill>
                  <a:srgbClr val="464646"/>
                </a:solidFill>
                <a:latin typeface="Tahoma"/>
                <a:cs typeface="Tahoma"/>
              </a:rPr>
              <a:t>t</a:t>
            </a:r>
            <a:r>
              <a:rPr sz="1215" spc="-73" dirty="0">
                <a:latin typeface="Tahoma"/>
                <a:cs typeface="Tahoma"/>
              </a:rPr>
              <a:t>e</a:t>
            </a:r>
            <a:r>
              <a:rPr sz="1823" spc="-109" baseline="-8888" dirty="0">
                <a:solidFill>
                  <a:srgbClr val="464646"/>
                </a:solidFill>
                <a:latin typeface="Tahoma"/>
                <a:cs typeface="Tahoma"/>
              </a:rPr>
              <a:t>e </a:t>
            </a:r>
            <a:r>
              <a:rPr sz="1215" spc="-204" dirty="0">
                <a:latin typeface="Tahoma"/>
                <a:cs typeface="Tahoma"/>
              </a:rPr>
              <a:t>t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t</a:t>
            </a:r>
            <a:r>
              <a:rPr sz="1215" spc="-204" dirty="0">
                <a:latin typeface="Tahoma"/>
                <a:cs typeface="Tahoma"/>
              </a:rPr>
              <a:t>h</a:t>
            </a:r>
            <a:r>
              <a:rPr sz="1823" spc="-306" baseline="-8888" dirty="0">
                <a:solidFill>
                  <a:srgbClr val="464646"/>
                </a:solidFill>
                <a:latin typeface="Tahoma"/>
                <a:cs typeface="Tahoma"/>
              </a:rPr>
              <a:t>h</a:t>
            </a:r>
            <a:r>
              <a:rPr sz="1215" spc="-204" dirty="0">
                <a:latin typeface="Tahoma"/>
                <a:cs typeface="Tahoma"/>
              </a:rPr>
              <a:t>e</a:t>
            </a:r>
            <a:r>
              <a:rPr sz="1215" spc="-49" dirty="0">
                <a:latin typeface="Tahoma"/>
                <a:cs typeface="Tahoma"/>
              </a:rPr>
              <a:t> </a:t>
            </a:r>
            <a:r>
              <a:rPr sz="1215" spc="-92" dirty="0">
                <a:latin typeface="Tahoma"/>
                <a:cs typeface="Tahoma"/>
              </a:rPr>
              <a:t>Progr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r</a:t>
            </a:r>
            <a:r>
              <a:rPr sz="1215" spc="-92" dirty="0">
                <a:latin typeface="Tahoma"/>
                <a:cs typeface="Tahoma"/>
              </a:rPr>
              <a:t>a</a:t>
            </a:r>
            <a:r>
              <a:rPr sz="1823" spc="-138" baseline="-8888" dirty="0">
                <a:solidFill>
                  <a:srgbClr val="464646"/>
                </a:solidFill>
                <a:latin typeface="Tahoma"/>
                <a:cs typeface="Tahoma"/>
              </a:rPr>
              <a:t>a</a:t>
            </a:r>
            <a:r>
              <a:rPr sz="1215" spc="-92" dirty="0">
                <a:latin typeface="Tahoma"/>
                <a:cs typeface="Tahoma"/>
              </a:rPr>
              <a:t>m</a:t>
            </a:r>
            <a:endParaRPr sz="1215">
              <a:latin typeface="Tahoma"/>
              <a:cs typeface="Tahoma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3184102" y="6251257"/>
            <a:ext cx="2917031" cy="388938"/>
          </a:xfrm>
          <a:custGeom>
            <a:avLst/>
            <a:gdLst/>
            <a:ahLst/>
            <a:cxnLst/>
            <a:rect l="l" t="t" r="r" b="b"/>
            <a:pathLst>
              <a:path w="3000375" h="400050">
                <a:moveTo>
                  <a:pt x="2941320" y="0"/>
                </a:moveTo>
                <a:lnTo>
                  <a:pt x="0" y="0"/>
                </a:lnTo>
                <a:lnTo>
                  <a:pt x="0" y="345948"/>
                </a:lnTo>
                <a:lnTo>
                  <a:pt x="57912" y="400050"/>
                </a:lnTo>
                <a:lnTo>
                  <a:pt x="2999994" y="400050"/>
                </a:lnTo>
                <a:lnTo>
                  <a:pt x="2999994" y="54101"/>
                </a:lnTo>
                <a:lnTo>
                  <a:pt x="294132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155950" y="6225328"/>
            <a:ext cx="2917649" cy="388938"/>
          </a:xfrm>
          <a:custGeom>
            <a:avLst/>
            <a:gdLst/>
            <a:ahLst/>
            <a:cxnLst/>
            <a:rect l="l" t="t" r="r" b="b"/>
            <a:pathLst>
              <a:path w="3001010" h="400050">
                <a:moveTo>
                  <a:pt x="2942082" y="0"/>
                </a:moveTo>
                <a:lnTo>
                  <a:pt x="0" y="0"/>
                </a:lnTo>
                <a:lnTo>
                  <a:pt x="0" y="345947"/>
                </a:lnTo>
                <a:lnTo>
                  <a:pt x="58674" y="400050"/>
                </a:lnTo>
                <a:lnTo>
                  <a:pt x="3000756" y="400050"/>
                </a:lnTo>
                <a:lnTo>
                  <a:pt x="3000756" y="54101"/>
                </a:lnTo>
                <a:lnTo>
                  <a:pt x="294208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6016308" y="6225328"/>
            <a:ext cx="57415" cy="388938"/>
          </a:xfrm>
          <a:custGeom>
            <a:avLst/>
            <a:gdLst/>
            <a:ahLst/>
            <a:cxnLst/>
            <a:rect l="l" t="t" r="r" b="b"/>
            <a:pathLst>
              <a:path w="59054" h="400050">
                <a:moveTo>
                  <a:pt x="0" y="0"/>
                </a:moveTo>
                <a:lnTo>
                  <a:pt x="0" y="345947"/>
                </a:lnTo>
                <a:lnTo>
                  <a:pt x="58674" y="400050"/>
                </a:lnTo>
                <a:lnTo>
                  <a:pt x="58674" y="54101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155950" y="6587965"/>
            <a:ext cx="2917649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0756" y="0"/>
                </a:lnTo>
              </a:path>
            </a:pathLst>
          </a:custGeom>
          <a:ln w="54102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3155961" y="6225325"/>
            <a:ext cx="2917649" cy="388938"/>
          </a:xfrm>
          <a:custGeom>
            <a:avLst/>
            <a:gdLst/>
            <a:ahLst/>
            <a:cxnLst/>
            <a:rect l="l" t="t" r="r" b="b"/>
            <a:pathLst>
              <a:path w="3001010" h="400050">
                <a:moveTo>
                  <a:pt x="3000759" y="54099"/>
                </a:moveTo>
                <a:lnTo>
                  <a:pt x="2942079" y="0"/>
                </a:lnTo>
                <a:lnTo>
                  <a:pt x="0" y="0"/>
                </a:lnTo>
                <a:lnTo>
                  <a:pt x="0" y="345942"/>
                </a:lnTo>
                <a:lnTo>
                  <a:pt x="58666" y="400053"/>
                </a:lnTo>
                <a:lnTo>
                  <a:pt x="3000759" y="400053"/>
                </a:lnTo>
                <a:lnTo>
                  <a:pt x="3000759" y="54099"/>
                </a:lnTo>
                <a:close/>
              </a:path>
            </a:pathLst>
          </a:custGeom>
          <a:ln w="4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6016317" y="6225325"/>
            <a:ext cx="57415" cy="388938"/>
          </a:xfrm>
          <a:custGeom>
            <a:avLst/>
            <a:gdLst/>
            <a:ahLst/>
            <a:cxnLst/>
            <a:rect l="l" t="t" r="r" b="b"/>
            <a:pathLst>
              <a:path w="59054" h="400050">
                <a:moveTo>
                  <a:pt x="0" y="0"/>
                </a:moveTo>
                <a:lnTo>
                  <a:pt x="0" y="345942"/>
                </a:lnTo>
                <a:lnTo>
                  <a:pt x="58679" y="400053"/>
                </a:lnTo>
              </a:path>
            </a:pathLst>
          </a:custGeom>
          <a:ln w="4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3155962" y="6561659"/>
            <a:ext cx="2860851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2942079" y="0"/>
                </a:moveTo>
                <a:lnTo>
                  <a:pt x="0" y="0"/>
                </a:lnTo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 txBox="1"/>
          <p:nvPr/>
        </p:nvSpPr>
        <p:spPr>
          <a:xfrm>
            <a:off x="3310302" y="6234712"/>
            <a:ext cx="25175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5689">
              <a:lnSpc>
                <a:spcPts val="1322"/>
              </a:lnSpc>
            </a:pPr>
            <a:r>
              <a:rPr sz="1215" spc="-160" dirty="0">
                <a:latin typeface="Tahoma"/>
                <a:cs typeface="Tahoma"/>
              </a:rPr>
              <a:t>Deter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r</a:t>
            </a:r>
            <a:r>
              <a:rPr sz="1215" spc="-160" dirty="0">
                <a:latin typeface="Tahoma"/>
                <a:cs typeface="Tahoma"/>
              </a:rPr>
              <a:t>m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m</a:t>
            </a:r>
            <a:r>
              <a:rPr sz="1215" spc="-160" dirty="0">
                <a:latin typeface="Tahoma"/>
                <a:cs typeface="Tahoma"/>
              </a:rPr>
              <a:t>i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60" dirty="0">
                <a:latin typeface="Tahoma"/>
                <a:cs typeface="Tahoma"/>
              </a:rPr>
              <a:t>n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n</a:t>
            </a:r>
            <a:r>
              <a:rPr sz="1215" spc="-160" dirty="0">
                <a:latin typeface="Tahoma"/>
                <a:cs typeface="Tahoma"/>
              </a:rPr>
              <a:t>e </a:t>
            </a:r>
            <a:r>
              <a:rPr sz="1215" spc="39" dirty="0">
                <a:latin typeface="Tahoma"/>
                <a:cs typeface="Tahoma"/>
              </a:rPr>
              <a:t>How </a:t>
            </a:r>
            <a:r>
              <a:rPr sz="1215" spc="15" dirty="0">
                <a:latin typeface="Tahoma"/>
                <a:cs typeface="Tahoma"/>
              </a:rPr>
              <a:t>to </a:t>
            </a:r>
            <a:r>
              <a:rPr sz="1215" spc="39" dirty="0">
                <a:latin typeface="Tahoma"/>
                <a:cs typeface="Tahoma"/>
              </a:rPr>
              <a:t>Promote </a:t>
            </a:r>
            <a:r>
              <a:rPr sz="1215" spc="34" dirty="0">
                <a:latin typeface="Tahoma"/>
                <a:cs typeface="Tahoma"/>
              </a:rPr>
              <a:t>and  </a:t>
            </a:r>
            <a:r>
              <a:rPr sz="1215" spc="-19" dirty="0">
                <a:latin typeface="Tahoma"/>
                <a:cs typeface="Tahoma"/>
              </a:rPr>
              <a:t>Di</a:t>
            </a:r>
            <a:r>
              <a:rPr sz="1823" spc="-29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9" dirty="0">
                <a:latin typeface="Tahoma"/>
                <a:cs typeface="Tahoma"/>
              </a:rPr>
              <a:t>stri</a:t>
            </a:r>
            <a:r>
              <a:rPr sz="1823" spc="-29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9" dirty="0">
                <a:latin typeface="Tahoma"/>
                <a:cs typeface="Tahoma"/>
              </a:rPr>
              <a:t>bute </a:t>
            </a:r>
            <a:r>
              <a:rPr sz="1215" spc="24" dirty="0">
                <a:latin typeface="Tahoma"/>
                <a:cs typeface="Tahoma"/>
              </a:rPr>
              <a:t>the </a:t>
            </a:r>
            <a:r>
              <a:rPr sz="1215" spc="5" dirty="0">
                <a:latin typeface="Tahoma"/>
                <a:cs typeface="Tahoma"/>
              </a:rPr>
              <a:t>Promoti</a:t>
            </a:r>
            <a:r>
              <a:rPr sz="1823" spc="7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5" dirty="0">
                <a:latin typeface="Tahoma"/>
                <a:cs typeface="Tahoma"/>
              </a:rPr>
              <a:t>on</a:t>
            </a:r>
            <a:r>
              <a:rPr sz="1215" spc="223" dirty="0">
                <a:latin typeface="Tahoma"/>
                <a:cs typeface="Tahoma"/>
              </a:rPr>
              <a:t> </a:t>
            </a:r>
            <a:r>
              <a:rPr sz="1215" spc="-247" dirty="0">
                <a:latin typeface="Tahoma"/>
                <a:cs typeface="Tahoma"/>
              </a:rPr>
              <a:t>Pro</a:t>
            </a:r>
            <a:r>
              <a:rPr sz="1823" spc="-371" baseline="-8888" dirty="0">
                <a:solidFill>
                  <a:srgbClr val="464646"/>
                </a:solidFill>
                <a:latin typeface="Tahoma"/>
                <a:cs typeface="Tahoma"/>
              </a:rPr>
              <a:t>o</a:t>
            </a:r>
            <a:r>
              <a:rPr sz="1215" spc="-247" dirty="0">
                <a:latin typeface="Tahoma"/>
                <a:cs typeface="Tahoma"/>
              </a:rPr>
              <a:t>g</a:t>
            </a:r>
            <a:r>
              <a:rPr sz="1823" spc="-371" baseline="-8888" dirty="0">
                <a:solidFill>
                  <a:srgbClr val="464646"/>
                </a:solidFill>
                <a:latin typeface="Tahoma"/>
                <a:cs typeface="Tahoma"/>
              </a:rPr>
              <a:t>g</a:t>
            </a:r>
            <a:r>
              <a:rPr sz="1215" spc="-247" dirty="0">
                <a:latin typeface="Tahoma"/>
                <a:cs typeface="Tahoma"/>
              </a:rPr>
              <a:t>r</a:t>
            </a:r>
            <a:r>
              <a:rPr sz="1823" spc="-371" baseline="-8888" dirty="0">
                <a:solidFill>
                  <a:srgbClr val="464646"/>
                </a:solidFill>
                <a:latin typeface="Tahoma"/>
                <a:cs typeface="Tahoma"/>
              </a:rPr>
              <a:t>r</a:t>
            </a:r>
            <a:r>
              <a:rPr sz="1215" spc="-247" dirty="0">
                <a:latin typeface="Tahoma"/>
                <a:cs typeface="Tahoma"/>
              </a:rPr>
              <a:t>a</a:t>
            </a:r>
            <a:r>
              <a:rPr sz="1823" spc="-371" baseline="-8888" dirty="0">
                <a:solidFill>
                  <a:srgbClr val="464646"/>
                </a:solidFill>
                <a:latin typeface="Tahoma"/>
                <a:cs typeface="Tahoma"/>
              </a:rPr>
              <a:t>a</a:t>
            </a:r>
            <a:r>
              <a:rPr sz="1215" spc="-247" dirty="0">
                <a:latin typeface="Tahoma"/>
                <a:cs typeface="Tahoma"/>
              </a:rPr>
              <a:t>m</a:t>
            </a:r>
            <a:r>
              <a:rPr sz="1823" spc="-371" baseline="-8888" dirty="0">
                <a:solidFill>
                  <a:srgbClr val="464646"/>
                </a:solidFill>
                <a:latin typeface="Tahoma"/>
                <a:cs typeface="Tahoma"/>
              </a:rPr>
              <a:t>m</a:t>
            </a:r>
            <a:endParaRPr sz="1823" baseline="-8888">
              <a:latin typeface="Tahoma"/>
              <a:cs typeface="Tahoma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3184102" y="6677237"/>
            <a:ext cx="2917031" cy="351896"/>
          </a:xfrm>
          <a:custGeom>
            <a:avLst/>
            <a:gdLst/>
            <a:ahLst/>
            <a:cxnLst/>
            <a:rect l="l" t="t" r="r" b="b"/>
            <a:pathLst>
              <a:path w="3000375" h="361950">
                <a:moveTo>
                  <a:pt x="2947416" y="0"/>
                </a:moveTo>
                <a:lnTo>
                  <a:pt x="0" y="0"/>
                </a:lnTo>
                <a:lnTo>
                  <a:pt x="0" y="313182"/>
                </a:lnTo>
                <a:lnTo>
                  <a:pt x="51815" y="361950"/>
                </a:lnTo>
                <a:lnTo>
                  <a:pt x="2999994" y="361950"/>
                </a:lnTo>
                <a:lnTo>
                  <a:pt x="2999994" y="48768"/>
                </a:lnTo>
                <a:lnTo>
                  <a:pt x="2947416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155950" y="6651307"/>
            <a:ext cx="2917649" cy="351896"/>
          </a:xfrm>
          <a:custGeom>
            <a:avLst/>
            <a:gdLst/>
            <a:ahLst/>
            <a:cxnLst/>
            <a:rect l="l" t="t" r="r" b="b"/>
            <a:pathLst>
              <a:path w="3001010" h="361950">
                <a:moveTo>
                  <a:pt x="2948178" y="0"/>
                </a:moveTo>
                <a:lnTo>
                  <a:pt x="0" y="0"/>
                </a:lnTo>
                <a:lnTo>
                  <a:pt x="0" y="313181"/>
                </a:lnTo>
                <a:lnTo>
                  <a:pt x="52578" y="361950"/>
                </a:lnTo>
                <a:lnTo>
                  <a:pt x="3000756" y="361950"/>
                </a:lnTo>
                <a:lnTo>
                  <a:pt x="3000756" y="48767"/>
                </a:lnTo>
                <a:lnTo>
                  <a:pt x="294817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6022234" y="6651307"/>
            <a:ext cx="51241" cy="351896"/>
          </a:xfrm>
          <a:custGeom>
            <a:avLst/>
            <a:gdLst/>
            <a:ahLst/>
            <a:cxnLst/>
            <a:rect l="l" t="t" r="r" b="b"/>
            <a:pathLst>
              <a:path w="52704" h="361950">
                <a:moveTo>
                  <a:pt x="0" y="0"/>
                </a:moveTo>
                <a:lnTo>
                  <a:pt x="0" y="313181"/>
                </a:lnTo>
                <a:lnTo>
                  <a:pt x="52577" y="361950"/>
                </a:lnTo>
                <a:lnTo>
                  <a:pt x="52577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155950" y="6979496"/>
            <a:ext cx="2917649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0756" y="0"/>
                </a:lnTo>
              </a:path>
            </a:pathLst>
          </a:custGeom>
          <a:ln w="48768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155961" y="6651305"/>
            <a:ext cx="2917649" cy="351896"/>
          </a:xfrm>
          <a:custGeom>
            <a:avLst/>
            <a:gdLst/>
            <a:ahLst/>
            <a:cxnLst/>
            <a:rect l="l" t="t" r="r" b="b"/>
            <a:pathLst>
              <a:path w="3001010" h="361950">
                <a:moveTo>
                  <a:pt x="3000759" y="48765"/>
                </a:moveTo>
                <a:lnTo>
                  <a:pt x="2948183" y="0"/>
                </a:lnTo>
                <a:lnTo>
                  <a:pt x="0" y="0"/>
                </a:lnTo>
                <a:lnTo>
                  <a:pt x="0" y="313178"/>
                </a:lnTo>
                <a:lnTo>
                  <a:pt x="52576" y="361943"/>
                </a:lnTo>
                <a:lnTo>
                  <a:pt x="3000759" y="361943"/>
                </a:lnTo>
                <a:lnTo>
                  <a:pt x="3000759" y="48765"/>
                </a:lnTo>
                <a:close/>
              </a:path>
            </a:pathLst>
          </a:custGeom>
          <a:ln w="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6022251" y="6651305"/>
            <a:ext cx="51241" cy="351896"/>
          </a:xfrm>
          <a:custGeom>
            <a:avLst/>
            <a:gdLst/>
            <a:ahLst/>
            <a:cxnLst/>
            <a:rect l="l" t="t" r="r" b="b"/>
            <a:pathLst>
              <a:path w="52704" h="361950">
                <a:moveTo>
                  <a:pt x="0" y="0"/>
                </a:moveTo>
                <a:lnTo>
                  <a:pt x="0" y="313178"/>
                </a:lnTo>
                <a:lnTo>
                  <a:pt x="52576" y="361943"/>
                </a:lnTo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155962" y="6955785"/>
            <a:ext cx="2866408" cy="0"/>
          </a:xfrm>
          <a:custGeom>
            <a:avLst/>
            <a:gdLst/>
            <a:ahLst/>
            <a:cxnLst/>
            <a:rect l="l" t="t" r="r" b="b"/>
            <a:pathLst>
              <a:path w="2948304">
                <a:moveTo>
                  <a:pt x="2948183" y="0"/>
                </a:moveTo>
                <a:lnTo>
                  <a:pt x="0" y="0"/>
                </a:lnTo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 txBox="1"/>
          <p:nvPr/>
        </p:nvSpPr>
        <p:spPr>
          <a:xfrm>
            <a:off x="3192497" y="6708105"/>
            <a:ext cx="2784916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-160" dirty="0">
                <a:latin typeface="Tahoma"/>
                <a:cs typeface="Tahoma"/>
              </a:rPr>
              <a:t>Deter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r</a:t>
            </a:r>
            <a:r>
              <a:rPr sz="1215" spc="-160" dirty="0">
                <a:latin typeface="Tahoma"/>
                <a:cs typeface="Tahoma"/>
              </a:rPr>
              <a:t>m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m</a:t>
            </a:r>
            <a:r>
              <a:rPr sz="1215" spc="-160" dirty="0">
                <a:latin typeface="Tahoma"/>
                <a:cs typeface="Tahoma"/>
              </a:rPr>
              <a:t>i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i</a:t>
            </a:r>
            <a:r>
              <a:rPr sz="1215" spc="-160" dirty="0">
                <a:latin typeface="Tahoma"/>
                <a:cs typeface="Tahoma"/>
              </a:rPr>
              <a:t>n</a:t>
            </a:r>
            <a:r>
              <a:rPr sz="1823" spc="-240" baseline="-8888" dirty="0">
                <a:solidFill>
                  <a:srgbClr val="464646"/>
                </a:solidFill>
                <a:latin typeface="Tahoma"/>
                <a:cs typeface="Tahoma"/>
              </a:rPr>
              <a:t>n</a:t>
            </a:r>
            <a:r>
              <a:rPr sz="1215" spc="-160" dirty="0">
                <a:latin typeface="Tahoma"/>
                <a:cs typeface="Tahoma"/>
              </a:rPr>
              <a:t>e  </a:t>
            </a:r>
            <a:r>
              <a:rPr sz="1215" spc="24" dirty="0">
                <a:latin typeface="Tahoma"/>
                <a:cs typeface="Tahoma"/>
              </a:rPr>
              <a:t>the </a:t>
            </a:r>
            <a:r>
              <a:rPr sz="1215" spc="39" dirty="0">
                <a:latin typeface="Tahoma"/>
                <a:cs typeface="Tahoma"/>
              </a:rPr>
              <a:t>Length </a:t>
            </a:r>
            <a:r>
              <a:rPr sz="1215" spc="24" dirty="0">
                <a:latin typeface="Tahoma"/>
                <a:cs typeface="Tahoma"/>
              </a:rPr>
              <a:t>of the</a:t>
            </a:r>
            <a:r>
              <a:rPr sz="1215" spc="175" dirty="0">
                <a:latin typeface="Tahoma"/>
                <a:cs typeface="Tahoma"/>
              </a:rPr>
              <a:t> </a:t>
            </a:r>
            <a:r>
              <a:rPr sz="1215" spc="39" dirty="0">
                <a:latin typeface="Tahoma"/>
                <a:cs typeface="Tahoma"/>
              </a:rPr>
              <a:t>Program</a:t>
            </a:r>
            <a:endParaRPr sz="121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664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2626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Clearly,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plays an important role </a:t>
            </a:r>
            <a:r>
              <a:rPr sz="1167" dirty="0">
                <a:latin typeface="Garamond"/>
                <a:cs typeface="Garamond"/>
              </a:rPr>
              <a:t>in the total </a:t>
            </a:r>
            <a:r>
              <a:rPr sz="1167" spc="-5" dirty="0">
                <a:latin typeface="Garamond"/>
                <a:cs typeface="Garamond"/>
              </a:rPr>
              <a:t>promotion mix.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well, the  </a:t>
            </a:r>
            <a:r>
              <a:rPr sz="1167" spc="-5" dirty="0">
                <a:latin typeface="Garamond"/>
                <a:cs typeface="Garamond"/>
              </a:rPr>
              <a:t>marketer must define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promotion objectives, </a:t>
            </a:r>
            <a:r>
              <a:rPr sz="1167" dirty="0">
                <a:latin typeface="Garamond"/>
                <a:cs typeface="Garamond"/>
              </a:rPr>
              <a:t>select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tools,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the sales  </a:t>
            </a:r>
            <a:r>
              <a:rPr sz="1167" spc="-5" dirty="0">
                <a:latin typeface="Garamond"/>
                <a:cs typeface="Garamond"/>
              </a:rPr>
              <a:t>promotion program, implement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program, and </a:t>
            </a:r>
            <a:r>
              <a:rPr sz="1167" dirty="0">
                <a:latin typeface="Garamond"/>
                <a:cs typeface="Garamond"/>
              </a:rPr>
              <a:t>evaluate the </a:t>
            </a:r>
            <a:r>
              <a:rPr sz="1167" spc="-5" dirty="0">
                <a:latin typeface="Garamond"/>
                <a:cs typeface="Garamond"/>
              </a:rPr>
              <a:t>results. Moreover,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 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coordinated carefully with </a:t>
            </a:r>
            <a:r>
              <a:rPr sz="1167" spc="-5" dirty="0">
                <a:latin typeface="Garamond"/>
                <a:cs typeface="Garamond"/>
              </a:rPr>
              <a:t>other promotion mix </a:t>
            </a:r>
            <a:r>
              <a:rPr sz="1167" dirty="0">
                <a:latin typeface="Garamond"/>
                <a:cs typeface="Garamond"/>
              </a:rPr>
              <a:t>elements within the </a:t>
            </a:r>
            <a:r>
              <a:rPr sz="1167" spc="-5" dirty="0">
                <a:latin typeface="Garamond"/>
                <a:cs typeface="Garamond"/>
              </a:rPr>
              <a:t>integrated marketing  communications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spc="-5" dirty="0">
                <a:latin typeface="Garamond"/>
                <a:cs typeface="Garamond"/>
              </a:rPr>
              <a:t>d.   Sales </a:t>
            </a:r>
            <a:r>
              <a:rPr sz="1167" b="1" dirty="0">
                <a:latin typeface="Garamond"/>
                <a:cs typeface="Garamond"/>
              </a:rPr>
              <a:t>Promotion </a:t>
            </a:r>
            <a:r>
              <a:rPr sz="1167" b="1" spc="-5" dirty="0">
                <a:latin typeface="Garamond"/>
                <a:cs typeface="Garamond"/>
              </a:rPr>
              <a:t>Uses and Limitations of Sales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promotion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effective for the </a:t>
            </a:r>
            <a:r>
              <a:rPr sz="1167" spc="-5" dirty="0">
                <a:latin typeface="Garamond"/>
                <a:cs typeface="Garamond"/>
              </a:rPr>
              <a:t>organizations in different aspects like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 to </a:t>
            </a:r>
            <a:r>
              <a:rPr sz="1167" spc="-5" dirty="0">
                <a:latin typeface="Garamond"/>
                <a:cs typeface="Garamond"/>
              </a:rPr>
              <a:t>Introduce new products, making </a:t>
            </a:r>
            <a:r>
              <a:rPr sz="1167" dirty="0">
                <a:latin typeface="Garamond"/>
                <a:cs typeface="Garamond"/>
              </a:rPr>
              <a:t>existing customers to </a:t>
            </a:r>
            <a:r>
              <a:rPr sz="1167" spc="-5" dirty="0">
                <a:latin typeface="Garamond"/>
                <a:cs typeface="Garamond"/>
              </a:rPr>
              <a:t>buy more, Attract new </a:t>
            </a:r>
            <a:r>
              <a:rPr sz="1167" dirty="0">
                <a:latin typeface="Garamond"/>
                <a:cs typeface="Garamond"/>
              </a:rPr>
              <a:t>customers,  </a:t>
            </a:r>
            <a:r>
              <a:rPr sz="1167" spc="-5" dirty="0">
                <a:latin typeface="Garamond"/>
                <a:cs typeface="Garamond"/>
              </a:rPr>
              <a:t>Combat competition, Maintain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in off </a:t>
            </a:r>
            <a:r>
              <a:rPr sz="1167" dirty="0">
                <a:latin typeface="Garamond"/>
                <a:cs typeface="Garamond"/>
              </a:rPr>
              <a:t>season, </a:t>
            </a:r>
            <a:r>
              <a:rPr sz="1167" spc="-5" dirty="0">
                <a:latin typeface="Garamond"/>
                <a:cs typeface="Garamond"/>
              </a:rPr>
              <a:t>Increase retail </a:t>
            </a:r>
            <a:r>
              <a:rPr sz="1167" dirty="0">
                <a:latin typeface="Garamond"/>
                <a:cs typeface="Garamond"/>
              </a:rPr>
              <a:t>inventories, Tie in </a:t>
            </a:r>
            <a:r>
              <a:rPr sz="1167" spc="-5" dirty="0">
                <a:latin typeface="Garamond"/>
                <a:cs typeface="Garamond"/>
              </a:rPr>
              <a:t>advertising and 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Enhance personal selling </a:t>
            </a:r>
            <a:r>
              <a:rPr sz="1167" dirty="0">
                <a:latin typeface="Garamond"/>
                <a:cs typeface="Garamond"/>
              </a:rPr>
              <a:t>efforts. Beside these </a:t>
            </a:r>
            <a:r>
              <a:rPr sz="1167" spc="-5" dirty="0">
                <a:latin typeface="Garamond"/>
                <a:cs typeface="Garamond"/>
              </a:rPr>
              <a:t>advantages,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promotions have 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limitations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like Cannot Reverse </a:t>
            </a:r>
            <a:r>
              <a:rPr sz="1167" dirty="0">
                <a:latin typeface="Garamond"/>
                <a:cs typeface="Garamond"/>
              </a:rPr>
              <a:t>Declining Sales Trend, </a:t>
            </a:r>
            <a:r>
              <a:rPr sz="1167" spc="-5" dirty="0">
                <a:latin typeface="Garamond"/>
                <a:cs typeface="Garamond"/>
              </a:rPr>
              <a:t>Cannot Overcome, </a:t>
            </a:r>
            <a:r>
              <a:rPr sz="1167" dirty="0">
                <a:latin typeface="Garamond"/>
                <a:cs typeface="Garamond"/>
              </a:rPr>
              <a:t>inferior  Product, </a:t>
            </a:r>
            <a:r>
              <a:rPr sz="1167" spc="-5" dirty="0">
                <a:latin typeface="Garamond"/>
                <a:cs typeface="Garamond"/>
              </a:rPr>
              <a:t>May Encourage Competitive Retaliation, May Hurt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Profit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9809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147" cy="8627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35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of </a:t>
            </a:r>
            <a:r>
              <a:rPr sz="1167" dirty="0">
                <a:latin typeface="Garamond"/>
                <a:cs typeface="Garamond"/>
              </a:rPr>
              <a:t>a company’s salespeople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creating value for customers </a:t>
            </a:r>
            <a:r>
              <a:rPr sz="1167" spc="-5" dirty="0">
                <a:latin typeface="Garamond"/>
                <a:cs typeface="Garamond"/>
              </a:rPr>
              <a:t>and building </a:t>
            </a:r>
            <a:r>
              <a:rPr sz="1167" dirty="0">
                <a:latin typeface="Garamond"/>
                <a:cs typeface="Garamond"/>
              </a:rPr>
              <a:t>customer  </a:t>
            </a:r>
            <a:r>
              <a:rPr sz="1167" spc="-5" dirty="0">
                <a:latin typeface="Garamond"/>
                <a:cs typeface="Garamond"/>
              </a:rPr>
              <a:t>relationships. </a:t>
            </a:r>
            <a:r>
              <a:rPr sz="1167" dirty="0">
                <a:latin typeface="Garamond"/>
                <a:cs typeface="Garamond"/>
              </a:rPr>
              <a:t>Today, most companies use salespeople 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their company’s </a:t>
            </a:r>
            <a:r>
              <a:rPr sz="1167" spc="-5" dirty="0">
                <a:latin typeface="Garamond"/>
                <a:cs typeface="Garamond"/>
              </a:rPr>
              <a:t>offering </a:t>
            </a:r>
            <a:r>
              <a:rPr sz="1167" dirty="0">
                <a:latin typeface="Garamond"/>
                <a:cs typeface="Garamond"/>
              </a:rPr>
              <a:t>to the  consuming </a:t>
            </a:r>
            <a:r>
              <a:rPr sz="1167" spc="-5" dirty="0">
                <a:latin typeface="Garamond"/>
                <a:cs typeface="Garamond"/>
              </a:rPr>
              <a:t>or business publics. </a:t>
            </a:r>
            <a:r>
              <a:rPr sz="1167" dirty="0">
                <a:latin typeface="Garamond"/>
                <a:cs typeface="Garamond"/>
              </a:rPr>
              <a:t>The salesperson’s </a:t>
            </a:r>
            <a:r>
              <a:rPr sz="1167" spc="-5" dirty="0">
                <a:latin typeface="Garamond"/>
                <a:cs typeface="Garamond"/>
              </a:rPr>
              <a:t>role is </a:t>
            </a:r>
            <a:r>
              <a:rPr sz="1167" dirty="0">
                <a:latin typeface="Garamond"/>
                <a:cs typeface="Garamond"/>
              </a:rPr>
              <a:t>a key </a:t>
            </a:r>
            <a:r>
              <a:rPr sz="1167" spc="-5" dirty="0">
                <a:latin typeface="Garamond"/>
                <a:cs typeface="Garamond"/>
              </a:rPr>
              <a:t>one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 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of maintaining </a:t>
            </a:r>
            <a:r>
              <a:rPr sz="1167" dirty="0">
                <a:latin typeface="Garamond"/>
                <a:cs typeface="Garamond"/>
              </a:rPr>
              <a:t>a sales force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management is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interested in how </a:t>
            </a:r>
            <a:r>
              <a:rPr sz="1167" dirty="0">
                <a:latin typeface="Garamond"/>
                <a:cs typeface="Garamond"/>
              </a:rPr>
              <a:t>to  efficiently </a:t>
            </a:r>
            <a:r>
              <a:rPr sz="1167" spc="-5" dirty="0">
                <a:latin typeface="Garamond"/>
                <a:cs typeface="Garamond"/>
              </a:rPr>
              <a:t>organize </a:t>
            </a:r>
            <a:r>
              <a:rPr sz="1167" dirty="0">
                <a:latin typeface="Garamond"/>
                <a:cs typeface="Garamond"/>
              </a:rPr>
              <a:t>this vital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9388" algn="just"/>
            <a:r>
              <a:rPr sz="1167" b="1" dirty="0">
                <a:latin typeface="Garamond"/>
                <a:cs typeface="Garamond"/>
              </a:rPr>
              <a:t>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direct presentation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prospective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representative of </a:t>
            </a:r>
            <a:r>
              <a:rPr sz="1167" dirty="0">
                <a:latin typeface="Garamond"/>
                <a:cs typeface="Garamond"/>
              </a:rPr>
              <a:t>the selling 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is termed </a:t>
            </a:r>
            <a:r>
              <a:rPr sz="1167" spc="-5" dirty="0">
                <a:latin typeface="Garamond"/>
                <a:cs typeface="Garamond"/>
              </a:rPr>
              <a:t>as personal </a:t>
            </a:r>
            <a:r>
              <a:rPr sz="1167" dirty="0">
                <a:latin typeface="Garamond"/>
                <a:cs typeface="Garamond"/>
              </a:rPr>
              <a:t>selling.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is the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of 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persuade </a:t>
            </a:r>
            <a:r>
              <a:rPr sz="1167" dirty="0">
                <a:latin typeface="Garamond"/>
                <a:cs typeface="Garamond"/>
              </a:rPr>
              <a:t>somebody to </a:t>
            </a:r>
            <a:r>
              <a:rPr sz="1167" spc="-5" dirty="0">
                <a:latin typeface="Garamond"/>
                <a:cs typeface="Garamond"/>
              </a:rPr>
              <a:t>buy something. Personal Selling occurs </a:t>
            </a:r>
            <a:r>
              <a:rPr sz="1167" dirty="0">
                <a:latin typeface="Garamond"/>
                <a:cs typeface="Garamond"/>
              </a:rPr>
              <a:t>when a company  </a:t>
            </a:r>
            <a:r>
              <a:rPr sz="1167" spc="-5" dirty="0">
                <a:latin typeface="Garamond"/>
                <a:cs typeface="Garamond"/>
              </a:rPr>
              <a:t>representative </a:t>
            </a:r>
            <a:r>
              <a:rPr sz="1167" dirty="0">
                <a:latin typeface="Garamond"/>
                <a:cs typeface="Garamond"/>
              </a:rPr>
              <a:t>comes </a:t>
            </a:r>
            <a:r>
              <a:rPr sz="1167" spc="-5" dirty="0">
                <a:latin typeface="Garamond"/>
                <a:cs typeface="Garamond"/>
              </a:rPr>
              <a:t>in direct </a:t>
            </a:r>
            <a:r>
              <a:rPr sz="1167" dirty="0">
                <a:latin typeface="Garamond"/>
                <a:cs typeface="Garamond"/>
              </a:rPr>
              <a:t>contact with a </a:t>
            </a:r>
            <a:r>
              <a:rPr sz="1167" spc="-5" dirty="0">
                <a:latin typeface="Garamond"/>
                <a:cs typeface="Garamond"/>
              </a:rPr>
              <a:t>customer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inform </a:t>
            </a:r>
            <a:r>
              <a:rPr sz="1167" dirty="0">
                <a:latin typeface="Garamond"/>
                <a:cs typeface="Garamond"/>
              </a:rPr>
              <a:t>a client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good or  </a:t>
            </a:r>
            <a:r>
              <a:rPr sz="1167" dirty="0">
                <a:latin typeface="Garamond"/>
                <a:cs typeface="Garamond"/>
              </a:rPr>
              <a:t>service to get a sale. Personal </a:t>
            </a:r>
            <a:r>
              <a:rPr sz="1167" spc="-5" dirty="0">
                <a:latin typeface="Garamond"/>
                <a:cs typeface="Garamond"/>
              </a:rPr>
              <a:t>selling is especially important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business-to-business marketers  </a:t>
            </a:r>
            <a:r>
              <a:rPr sz="1167" dirty="0">
                <a:latin typeface="Garamond"/>
                <a:cs typeface="Garamond"/>
              </a:rPr>
              <a:t>since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expensive. In many companies,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is the  largest single </a:t>
            </a:r>
            <a:r>
              <a:rPr sz="1167" spc="-5" dirty="0">
                <a:latin typeface="Garamond"/>
                <a:cs typeface="Garamond"/>
              </a:rPr>
              <a:t>operating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Nature of Personal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LcPeriod"/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Selling is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oldest professions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world.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well-educated,  well-trained </a:t>
            </a:r>
            <a:r>
              <a:rPr sz="1167" spc="-5" dirty="0">
                <a:latin typeface="Garamond"/>
                <a:cs typeface="Garamond"/>
              </a:rPr>
              <a:t>professionals </a:t>
            </a:r>
            <a:r>
              <a:rPr sz="1167" dirty="0">
                <a:latin typeface="Garamond"/>
                <a:cs typeface="Garamond"/>
              </a:rPr>
              <a:t>who work to </a:t>
            </a:r>
            <a:r>
              <a:rPr sz="1167" spc="-5" dirty="0">
                <a:latin typeface="Garamond"/>
                <a:cs typeface="Garamond"/>
              </a:rPr>
              <a:t>build and maintain long-term relationships </a:t>
            </a:r>
            <a:r>
              <a:rPr sz="1167" dirty="0">
                <a:latin typeface="Garamond"/>
                <a:cs typeface="Garamond"/>
              </a:rPr>
              <a:t>with customers.  They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relationships by </a:t>
            </a:r>
            <a:r>
              <a:rPr sz="1167" dirty="0">
                <a:latin typeface="Garamond"/>
                <a:cs typeface="Garamond"/>
              </a:rPr>
              <a:t>listening to their customers; </a:t>
            </a:r>
            <a:r>
              <a:rPr sz="1167" spc="-5" dirty="0">
                <a:latin typeface="Garamond"/>
                <a:cs typeface="Garamond"/>
              </a:rPr>
              <a:t>assessing </a:t>
            </a:r>
            <a:r>
              <a:rPr sz="1167" dirty="0">
                <a:latin typeface="Garamond"/>
                <a:cs typeface="Garamond"/>
              </a:rPr>
              <a:t>customer’s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organizing </a:t>
            </a:r>
            <a:r>
              <a:rPr sz="1167" dirty="0">
                <a:latin typeface="Garamond"/>
                <a:cs typeface="Garamond"/>
              </a:rPr>
              <a:t>the company’s efforts to solve </a:t>
            </a:r>
            <a:r>
              <a:rPr sz="1167" spc="-5" dirty="0">
                <a:latin typeface="Garamond"/>
                <a:cs typeface="Garamond"/>
              </a:rPr>
              <a:t>customer problems. </a:t>
            </a:r>
            <a:r>
              <a:rPr sz="1167" dirty="0">
                <a:latin typeface="Garamond"/>
                <a:cs typeface="Garamond"/>
              </a:rPr>
              <a:t>The term salesperson covers a wide  variety </a:t>
            </a:r>
            <a:r>
              <a:rPr sz="1167" spc="-5" dirty="0">
                <a:latin typeface="Garamond"/>
                <a:cs typeface="Garamond"/>
              </a:rPr>
              <a:t>of positions and responsibilities.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be:</a:t>
            </a:r>
            <a:endParaRPr sz="1167">
              <a:latin typeface="Garamond"/>
              <a:cs typeface="Garamond"/>
            </a:endParaRPr>
          </a:p>
          <a:p>
            <a:pPr marL="564873" lvl="2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inside </a:t>
            </a:r>
            <a:r>
              <a:rPr sz="1167" spc="-5" dirty="0">
                <a:latin typeface="Garamond"/>
                <a:cs typeface="Garamond"/>
              </a:rPr>
              <a:t>order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taker.</a:t>
            </a:r>
            <a:endParaRPr sz="1167">
              <a:latin typeface="Garamond"/>
              <a:cs typeface="Garamond"/>
            </a:endParaRPr>
          </a:p>
          <a:p>
            <a:pPr marL="601913" lvl="2" indent="-219158">
              <a:lnSpc>
                <a:spcPts val="1356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An order </a:t>
            </a:r>
            <a:r>
              <a:rPr sz="1167" dirty="0">
                <a:latin typeface="Garamond"/>
                <a:cs typeface="Garamond"/>
              </a:rPr>
              <a:t>getter (a great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creative selling skills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demanded in this 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position).</a:t>
            </a:r>
            <a:endParaRPr sz="1167">
              <a:latin typeface="Garamond"/>
              <a:cs typeface="Garamond"/>
            </a:endParaRPr>
          </a:p>
          <a:p>
            <a:pPr lvl="2">
              <a:lnSpc>
                <a:spcPct val="100000"/>
              </a:lnSpc>
              <a:buFont typeface="Garamond"/>
              <a:buAutoNum type="arabicParenR"/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Personal selling is likely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emphasized in a </a:t>
            </a:r>
            <a:r>
              <a:rPr sz="1167" spc="-5" dirty="0">
                <a:latin typeface="Garamond"/>
                <a:cs typeface="Garamond"/>
              </a:rPr>
              <a:t>promotional </a:t>
            </a:r>
            <a:r>
              <a:rPr sz="1167" dirty="0">
                <a:latin typeface="Garamond"/>
                <a:cs typeface="Garamond"/>
              </a:rPr>
              <a:t>mix when the </a:t>
            </a:r>
            <a:r>
              <a:rPr sz="1167" spc="-5" dirty="0">
                <a:latin typeface="Garamond"/>
                <a:cs typeface="Garamond"/>
              </a:rPr>
              <a:t>market is concentrated 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unit value,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in nature, and requires </a:t>
            </a:r>
            <a:r>
              <a:rPr sz="1167" dirty="0">
                <a:latin typeface="Garamond"/>
                <a:cs typeface="Garamond"/>
              </a:rPr>
              <a:t>a demonstration. It is </a:t>
            </a:r>
            <a:r>
              <a:rPr sz="1167" spc="-5" dirty="0">
                <a:latin typeface="Garamond"/>
                <a:cs typeface="Garamond"/>
              </a:rPr>
              <a:t>also  </a:t>
            </a:r>
            <a:r>
              <a:rPr sz="1167" dirty="0">
                <a:latin typeface="Garamond"/>
                <a:cs typeface="Garamond"/>
              </a:rPr>
              <a:t>useful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tailored to </a:t>
            </a:r>
            <a:r>
              <a:rPr sz="1167" spc="-5" dirty="0">
                <a:latin typeface="Garamond"/>
                <a:cs typeface="Garamond"/>
              </a:rPr>
              <a:t>an individual </a:t>
            </a:r>
            <a:r>
              <a:rPr sz="1167" dirty="0">
                <a:latin typeface="Garamond"/>
                <a:cs typeface="Garamond"/>
              </a:rPr>
              <a:t>customer’s </a:t>
            </a:r>
            <a:r>
              <a:rPr sz="1167" spc="-5" dirty="0">
                <a:latin typeface="Garamond"/>
                <a:cs typeface="Garamond"/>
              </a:rPr>
              <a:t>need,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introductory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cycle.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Role of the </a:t>
            </a: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Force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interpersonal arm of the promotion mix. Sales people represent </a:t>
            </a:r>
            <a:r>
              <a:rPr sz="1167" dirty="0">
                <a:latin typeface="Garamond"/>
                <a:cs typeface="Garamond"/>
              </a:rPr>
              <a:t>the  company to the </a:t>
            </a:r>
            <a:r>
              <a:rPr sz="1167" spc="-5" dirty="0">
                <a:latin typeface="Garamond"/>
                <a:cs typeface="Garamond"/>
              </a:rPr>
              <a:t>customer and act as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intermediary linking </a:t>
            </a:r>
            <a:r>
              <a:rPr sz="1167" dirty="0">
                <a:latin typeface="Garamond"/>
                <a:cs typeface="Garamond"/>
              </a:rPr>
              <a:t>the customer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Salespeople act </a:t>
            </a:r>
            <a:r>
              <a:rPr sz="1167" dirty="0">
                <a:latin typeface="Garamond"/>
                <a:cs typeface="Garamond"/>
              </a:rPr>
              <a:t>for a company </a:t>
            </a:r>
            <a:r>
              <a:rPr sz="1167" spc="-5" dirty="0">
                <a:latin typeface="Garamond"/>
                <a:cs typeface="Garamond"/>
              </a:rPr>
              <a:t>and perform one of </a:t>
            </a:r>
            <a:r>
              <a:rPr sz="1167" dirty="0">
                <a:latin typeface="Garamond"/>
                <a:cs typeface="Garamond"/>
              </a:rPr>
              <a:t>more of the following: prospecting of new  </a:t>
            </a:r>
            <a:r>
              <a:rPr sz="1167" spc="-5" dirty="0">
                <a:latin typeface="Garamond"/>
                <a:cs typeface="Garamond"/>
              </a:rPr>
              <a:t>business; communicating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potential and existing customers; </a:t>
            </a:r>
            <a:r>
              <a:rPr sz="1167" dirty="0">
                <a:latin typeface="Garamond"/>
                <a:cs typeface="Garamond"/>
              </a:rPr>
              <a:t>servicing customers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information gathering. Sales </a:t>
            </a:r>
            <a:r>
              <a:rPr sz="1167" spc="-5" dirty="0">
                <a:latin typeface="Garamond"/>
                <a:cs typeface="Garamond"/>
              </a:rPr>
              <a:t>positions range from: </a:t>
            </a:r>
            <a:r>
              <a:rPr sz="1167" dirty="0">
                <a:latin typeface="Garamond"/>
                <a:cs typeface="Garamond"/>
              </a:rPr>
              <a:t>delivering </a:t>
            </a:r>
            <a:r>
              <a:rPr sz="1167" spc="-5" dirty="0">
                <a:latin typeface="Garamond"/>
                <a:cs typeface="Garamond"/>
              </a:rPr>
              <a:t>product; </a:t>
            </a:r>
            <a:r>
              <a:rPr sz="1167" dirty="0">
                <a:latin typeface="Garamond"/>
                <a:cs typeface="Garamond"/>
              </a:rPr>
              <a:t>taking </a:t>
            </a:r>
            <a:r>
              <a:rPr sz="1167" spc="-5" dirty="0">
                <a:latin typeface="Garamond"/>
                <a:cs typeface="Garamond"/>
              </a:rPr>
              <a:t>orders; building  </a:t>
            </a:r>
            <a:r>
              <a:rPr sz="1167" dirty="0">
                <a:latin typeface="Garamond"/>
                <a:cs typeface="Garamond"/>
              </a:rPr>
              <a:t>goodwill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educating customers; </a:t>
            </a:r>
            <a:r>
              <a:rPr sz="1167" spc="-5" dirty="0">
                <a:latin typeface="Garamond"/>
                <a:cs typeface="Garamond"/>
              </a:rPr>
              <a:t>positions where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knowledge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required; and </a:t>
            </a:r>
            <a:r>
              <a:rPr sz="1167" dirty="0">
                <a:latin typeface="Garamond"/>
                <a:cs typeface="Garamond"/>
              </a:rPr>
              <a:t>creative  selling.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 startAt="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 management involves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analysis, planning, implementation and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force  </a:t>
            </a:r>
            <a:r>
              <a:rPr sz="1167" spc="-5" dirty="0">
                <a:latin typeface="Garamond"/>
                <a:cs typeface="Garamond"/>
              </a:rPr>
              <a:t>activities. Advertising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one-way, non-personal </a:t>
            </a:r>
            <a:r>
              <a:rPr sz="1167" dirty="0">
                <a:latin typeface="Garamond"/>
                <a:cs typeface="Garamond"/>
              </a:rPr>
              <a:t>communication with target customer  groups while the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involves </a:t>
            </a:r>
            <a:r>
              <a:rPr sz="1167" spc="-5" dirty="0">
                <a:latin typeface="Garamond"/>
                <a:cs typeface="Garamond"/>
              </a:rPr>
              <a:t>two-way, 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salespeople  </a:t>
            </a:r>
            <a:r>
              <a:rPr sz="1167" spc="-5" dirty="0">
                <a:latin typeface="Garamond"/>
                <a:cs typeface="Garamond"/>
              </a:rPr>
              <a:t>and  individual  </a:t>
            </a:r>
            <a:r>
              <a:rPr sz="1167" dirty="0">
                <a:latin typeface="Garamond"/>
                <a:cs typeface="Garamond"/>
              </a:rPr>
              <a:t>consumers.    Personal  selling  can 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more  effective  than  </a:t>
            </a:r>
            <a:r>
              <a:rPr sz="1167" spc="-5" dirty="0">
                <a:latin typeface="Garamond"/>
                <a:cs typeface="Garamond"/>
              </a:rPr>
              <a:t>advertising 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more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074" y="250930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00074" y="28204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72618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11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complex selling situations. The </a:t>
            </a:r>
            <a:r>
              <a:rPr sz="1167" spc="-5" dirty="0">
                <a:latin typeface="Garamond"/>
                <a:cs typeface="Garamond"/>
              </a:rPr>
              <a:t>role of personal </a:t>
            </a:r>
            <a:r>
              <a:rPr sz="1167" dirty="0">
                <a:latin typeface="Garamond"/>
                <a:cs typeface="Garamond"/>
              </a:rPr>
              <a:t>selling varies from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company. Some  firms </a:t>
            </a:r>
            <a:r>
              <a:rPr sz="1167" spc="-5" dirty="0">
                <a:latin typeface="Garamond"/>
                <a:cs typeface="Garamond"/>
              </a:rPr>
              <a:t>have no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at all. </a:t>
            </a:r>
            <a:r>
              <a:rPr sz="1167" dirty="0">
                <a:latin typeface="Garamond"/>
                <a:cs typeface="Garamond"/>
              </a:rPr>
              <a:t>The sales force serves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critical </a:t>
            </a:r>
            <a:r>
              <a:rPr sz="1167" spc="-5" dirty="0">
                <a:latin typeface="Garamond"/>
                <a:cs typeface="Garamond"/>
              </a:rPr>
              <a:t>link between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and its  </a:t>
            </a:r>
            <a:r>
              <a:rPr sz="1167" dirty="0">
                <a:latin typeface="Garamond"/>
                <a:cs typeface="Garamond"/>
              </a:rPr>
              <a:t>customers. The salesperson can </a:t>
            </a:r>
            <a:r>
              <a:rPr sz="1167" spc="-5" dirty="0">
                <a:latin typeface="Garamond"/>
                <a:cs typeface="Garamond"/>
              </a:rPr>
              <a:t>represent both buyer and </a:t>
            </a:r>
            <a:r>
              <a:rPr sz="1167" dirty="0">
                <a:latin typeface="Garamond"/>
                <a:cs typeface="Garamond"/>
              </a:rPr>
              <a:t>seller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i.e.</a:t>
            </a:r>
            <a:endParaRPr sz="1167">
              <a:latin typeface="Garamond"/>
              <a:cs typeface="Garamond"/>
            </a:endParaRPr>
          </a:p>
          <a:p>
            <a:pPr marL="345714" marR="257804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They </a:t>
            </a:r>
            <a:r>
              <a:rPr sz="1167" spc="-5" dirty="0">
                <a:latin typeface="Garamond"/>
                <a:cs typeface="Garamond"/>
              </a:rPr>
              <a:t>represent </a:t>
            </a:r>
            <a:r>
              <a:rPr sz="1167" dirty="0">
                <a:latin typeface="Garamond"/>
                <a:cs typeface="Garamond"/>
              </a:rPr>
              <a:t>the company to the </a:t>
            </a:r>
            <a:r>
              <a:rPr sz="1167" spc="-5" dirty="0">
                <a:latin typeface="Garamond"/>
                <a:cs typeface="Garamond"/>
              </a:rPr>
              <a:t>customer.  </a:t>
            </a:r>
            <a:r>
              <a:rPr sz="1167" dirty="0">
                <a:latin typeface="Garamond"/>
                <a:cs typeface="Garamond"/>
              </a:rPr>
              <a:t>2).  They </a:t>
            </a:r>
            <a:r>
              <a:rPr sz="1167" spc="-5" dirty="0">
                <a:latin typeface="Garamond"/>
                <a:cs typeface="Garamond"/>
              </a:rPr>
              <a:t>represent </a:t>
            </a:r>
            <a:r>
              <a:rPr sz="1167" dirty="0">
                <a:latin typeface="Garamond"/>
                <a:cs typeface="Garamond"/>
              </a:rPr>
              <a:t>customers to 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9242" y="2225569"/>
            <a:ext cx="55068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company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2058881"/>
            <a:ext cx="5010503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Salespeople are becoming more market-focused and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customer-oriented.</a:t>
            </a:r>
            <a:endParaRPr sz="1167">
              <a:latin typeface="Garamond"/>
              <a:cs typeface="Garamond"/>
            </a:endParaRPr>
          </a:p>
          <a:p>
            <a:pPr marL="456837" marR="4939" indent="-111122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1).The </a:t>
            </a:r>
            <a:r>
              <a:rPr sz="1167" spc="-5" dirty="0">
                <a:latin typeface="Garamond"/>
                <a:cs typeface="Garamond"/>
              </a:rPr>
              <a:t>old </a:t>
            </a:r>
            <a:r>
              <a:rPr sz="1167" dirty="0">
                <a:latin typeface="Garamond"/>
                <a:cs typeface="Garamond"/>
              </a:rPr>
              <a:t>view was that salespeople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concerned with sales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concerned with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573760"/>
            <a:ext cx="5717999" cy="6848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indent="33336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salespeople should </a:t>
            </a:r>
            <a:r>
              <a:rPr sz="1167" spc="-5" dirty="0">
                <a:latin typeface="Garamond"/>
                <a:cs typeface="Garamond"/>
              </a:rPr>
              <a:t>be concerned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just producing  </a:t>
            </a:r>
            <a:r>
              <a:rPr sz="1167" dirty="0">
                <a:latin typeface="Garamond"/>
                <a:cs typeface="Garamond"/>
              </a:rPr>
              <a:t>sales—they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know how to </a:t>
            </a:r>
            <a:r>
              <a:rPr sz="1167" spc="-5" dirty="0">
                <a:latin typeface="Garamond"/>
                <a:cs typeface="Garamond"/>
              </a:rPr>
              <a:t>produce customer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is performed by person-to-person dialogue between prospective buyer and </a:t>
            </a:r>
            <a:r>
              <a:rPr sz="1167" dirty="0">
                <a:latin typeface="Garamond"/>
                <a:cs typeface="Garamond"/>
              </a:rPr>
              <a:t>the  seller through direct human contact for matching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It involves developing  </a:t>
            </a:r>
            <a:r>
              <a:rPr sz="1167" spc="-5" dirty="0">
                <a:latin typeface="Garamond"/>
                <a:cs typeface="Garamond"/>
              </a:rPr>
              <a:t>relationships between </a:t>
            </a:r>
            <a:r>
              <a:rPr sz="1167" dirty="0">
                <a:latin typeface="Garamond"/>
                <a:cs typeface="Garamond"/>
              </a:rPr>
              <a:t>buyer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seller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discover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the customers/buyers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benefits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satisfy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customer can </a:t>
            </a:r>
            <a:r>
              <a:rPr sz="1167" spc="-5" dirty="0">
                <a:latin typeface="Garamond"/>
                <a:cs typeface="Garamond"/>
              </a:rPr>
              <a:t>be communicated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characteristics </a:t>
            </a:r>
            <a:r>
              <a:rPr sz="1167" b="1" spc="-5" dirty="0">
                <a:latin typeface="Garamond"/>
                <a:cs typeface="Garamond"/>
              </a:rPr>
              <a:t>of 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Personal selling is </a:t>
            </a:r>
            <a:r>
              <a:rPr sz="1167" spc="-5" dirty="0">
                <a:latin typeface="Garamond"/>
                <a:cs typeface="Garamond"/>
              </a:rPr>
              <a:t>having </a:t>
            </a:r>
            <a:r>
              <a:rPr sz="1167" dirty="0">
                <a:latin typeface="Garamond"/>
                <a:cs typeface="Garamond"/>
              </a:rPr>
              <a:t>flexibility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system it </a:t>
            </a:r>
            <a:r>
              <a:rPr sz="1167" spc="-5" dirty="0">
                <a:latin typeface="Garamond"/>
                <a:cs typeface="Garamond"/>
              </a:rPr>
              <a:t>provides one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contact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buyers  and </a:t>
            </a:r>
            <a:r>
              <a:rPr sz="1167" dirty="0">
                <a:latin typeface="Garamond"/>
                <a:cs typeface="Garamond"/>
              </a:rPr>
              <a:t>sellers. </a:t>
            </a:r>
            <a:r>
              <a:rPr sz="1167" spc="-5" dirty="0">
                <a:latin typeface="Garamond"/>
                <a:cs typeface="Garamond"/>
              </a:rPr>
              <a:t>It Identify </a:t>
            </a:r>
            <a:r>
              <a:rPr sz="1167" dirty="0">
                <a:latin typeface="Garamond"/>
                <a:cs typeface="Garamond"/>
              </a:rPr>
              <a:t>specific sales </a:t>
            </a:r>
            <a:r>
              <a:rPr sz="1167" spc="-5" dirty="0">
                <a:latin typeface="Garamond"/>
                <a:cs typeface="Garamond"/>
              </a:rPr>
              <a:t>prospects </a:t>
            </a:r>
            <a:r>
              <a:rPr sz="1167" dirty="0">
                <a:latin typeface="Garamond"/>
                <a:cs typeface="Garamond"/>
              </a:rPr>
              <a:t>the first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selling </a:t>
            </a:r>
            <a:r>
              <a:rPr sz="1167" spc="-5" dirty="0">
                <a:latin typeface="Garamond"/>
                <a:cs typeface="Garamond"/>
              </a:rPr>
              <a:t>process is prospecting  identifying </a:t>
            </a:r>
            <a:r>
              <a:rPr sz="1167" dirty="0">
                <a:latin typeface="Garamond"/>
                <a:cs typeface="Garamond"/>
              </a:rPr>
              <a:t>qualified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Approaching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potential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crucial to  selling success. </a:t>
            </a: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dirty="0">
                <a:latin typeface="Garamond"/>
                <a:cs typeface="Garamond"/>
              </a:rPr>
              <a:t>contact with the </a:t>
            </a:r>
            <a:r>
              <a:rPr sz="1167" spc="-5" dirty="0">
                <a:latin typeface="Garamond"/>
                <a:cs typeface="Garamond"/>
              </a:rPr>
              <a:t>potential buyers provides opportunity </a:t>
            </a:r>
            <a:r>
              <a:rPr sz="1167" dirty="0">
                <a:latin typeface="Garamond"/>
                <a:cs typeface="Garamond"/>
              </a:rPr>
              <a:t>to demonstrate the 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to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answer </a:t>
            </a:r>
            <a:r>
              <a:rPr sz="1167" dirty="0">
                <a:latin typeface="Garamond"/>
                <a:cs typeface="Garamond"/>
              </a:rPr>
              <a:t>the queries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customers. </a:t>
            </a:r>
            <a:r>
              <a:rPr sz="1167" spc="-5" dirty="0">
                <a:latin typeface="Garamond"/>
                <a:cs typeface="Garamond"/>
              </a:rPr>
              <a:t>Answer 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presentation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selling </a:t>
            </a:r>
            <a:r>
              <a:rPr sz="1167" spc="-5" dirty="0">
                <a:latin typeface="Garamond"/>
                <a:cs typeface="Garamond"/>
              </a:rPr>
              <a:t>process, </a:t>
            </a:r>
            <a:r>
              <a:rPr sz="1167" dirty="0">
                <a:latin typeface="Garamond"/>
                <a:cs typeface="Garamond"/>
              </a:rPr>
              <a:t>the salesperson tells the </a:t>
            </a:r>
            <a:r>
              <a:rPr sz="1167" spc="-5" dirty="0">
                <a:latin typeface="Garamond"/>
                <a:cs typeface="Garamond"/>
              </a:rPr>
              <a:t>product  "story"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buyer, showing 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make </a:t>
            </a:r>
            <a:r>
              <a:rPr sz="1167" spc="-5" dirty="0">
                <a:latin typeface="Garamond"/>
                <a:cs typeface="Garamond"/>
              </a:rPr>
              <a:t>or save </a:t>
            </a:r>
            <a:r>
              <a:rPr sz="1167" dirty="0">
                <a:latin typeface="Garamond"/>
                <a:cs typeface="Garamond"/>
              </a:rPr>
              <a:t>money. The salesperson describes  the </a:t>
            </a:r>
            <a:r>
              <a:rPr sz="1167" spc="-5" dirty="0">
                <a:latin typeface="Garamond"/>
                <a:cs typeface="Garamond"/>
              </a:rPr>
              <a:t>product features but concentrates on presenting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benefits. </a:t>
            </a:r>
            <a:r>
              <a:rPr sz="1167" spc="-10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need-satisfaction  approach, </a:t>
            </a:r>
            <a:r>
              <a:rPr sz="1167" dirty="0">
                <a:latin typeface="Garamond"/>
                <a:cs typeface="Garamond"/>
              </a:rPr>
              <a:t>the salesperson starts with a search for the customer's </a:t>
            </a:r>
            <a:r>
              <a:rPr sz="1167" spc="-5" dirty="0">
                <a:latin typeface="Garamond"/>
                <a:cs typeface="Garamond"/>
              </a:rPr>
              <a:t>needs by </a:t>
            </a:r>
            <a:r>
              <a:rPr sz="1167" dirty="0">
                <a:latin typeface="Garamond"/>
                <a:cs typeface="Garamond"/>
              </a:rPr>
              <a:t>getting the customer to  </a:t>
            </a:r>
            <a:r>
              <a:rPr sz="1167" spc="-5" dirty="0">
                <a:latin typeface="Garamond"/>
                <a:cs typeface="Garamond"/>
              </a:rPr>
              <a:t>do most of </a:t>
            </a:r>
            <a:r>
              <a:rPr sz="1167" dirty="0">
                <a:latin typeface="Garamond"/>
                <a:cs typeface="Garamond"/>
              </a:rPr>
              <a:t>the talking. </a:t>
            </a:r>
            <a:r>
              <a:rPr sz="1167" spc="-5" dirty="0">
                <a:latin typeface="Garamond"/>
                <a:cs typeface="Garamond"/>
              </a:rPr>
              <a:t>During demonstration </a:t>
            </a:r>
            <a:r>
              <a:rPr sz="1167" dirty="0">
                <a:latin typeface="Garamond"/>
                <a:cs typeface="Garamond"/>
              </a:rPr>
              <a:t>there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objections raised by </a:t>
            </a:r>
            <a:r>
              <a:rPr sz="1167" dirty="0">
                <a:latin typeface="Garamond"/>
                <a:cs typeface="Garamond"/>
              </a:rPr>
              <a:t>the  customers, which can be </a:t>
            </a:r>
            <a:r>
              <a:rPr sz="1167" spc="-5" dirty="0">
                <a:latin typeface="Garamond"/>
                <a:cs typeface="Garamond"/>
              </a:rPr>
              <a:t>overcome at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Customers almost always have objections  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presentation or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asked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place an order.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either logical </a:t>
            </a:r>
            <a:r>
              <a:rPr sz="1167" spc="-5" dirty="0">
                <a:latin typeface="Garamond"/>
                <a:cs typeface="Garamond"/>
              </a:rPr>
              <a:t>or  psychological, and objections are often unspoken.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handling objections, </a:t>
            </a:r>
            <a:r>
              <a:rPr sz="1167" dirty="0">
                <a:latin typeface="Garamond"/>
                <a:cs typeface="Garamond"/>
              </a:rPr>
              <a:t>the salesperson should  use a </a:t>
            </a:r>
            <a:r>
              <a:rPr sz="1167" spc="-5" dirty="0">
                <a:latin typeface="Garamond"/>
                <a:cs typeface="Garamond"/>
              </a:rPr>
              <a:t>positive approach, </a:t>
            </a:r>
            <a:r>
              <a:rPr sz="1167" dirty="0">
                <a:latin typeface="Garamond"/>
                <a:cs typeface="Garamond"/>
              </a:rPr>
              <a:t>seek </a:t>
            </a:r>
            <a:r>
              <a:rPr sz="1167" spc="-5" dirty="0">
                <a:latin typeface="Garamond"/>
                <a:cs typeface="Garamond"/>
              </a:rPr>
              <a:t>out hidden objections, asks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to clarify </a:t>
            </a:r>
            <a:r>
              <a:rPr sz="1167" spc="-5" dirty="0">
                <a:latin typeface="Garamond"/>
                <a:cs typeface="Garamond"/>
              </a:rPr>
              <a:t>any objections, </a:t>
            </a:r>
            <a:r>
              <a:rPr sz="1167" dirty="0">
                <a:latin typeface="Garamond"/>
                <a:cs typeface="Garamond"/>
              </a:rPr>
              <a:t>take  </a:t>
            </a:r>
            <a:r>
              <a:rPr sz="1167" spc="-5" dirty="0">
                <a:latin typeface="Garamond"/>
                <a:cs typeface="Garamond"/>
              </a:rPr>
              <a:t>objections as opportunities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more information, and </a:t>
            </a:r>
            <a:r>
              <a:rPr sz="1167" dirty="0">
                <a:latin typeface="Garamond"/>
                <a:cs typeface="Garamond"/>
              </a:rPr>
              <a:t>turn the </a:t>
            </a:r>
            <a:r>
              <a:rPr sz="1167" spc="-5" dirty="0">
                <a:latin typeface="Garamond"/>
                <a:cs typeface="Garamond"/>
              </a:rPr>
              <a:t>objections into reasons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buying. Every </a:t>
            </a:r>
            <a:r>
              <a:rPr sz="1167" dirty="0">
                <a:latin typeface="Garamond"/>
                <a:cs typeface="Garamond"/>
              </a:rPr>
              <a:t>salesperson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training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skills </a:t>
            </a:r>
            <a:r>
              <a:rPr sz="1167" spc="-5" dirty="0">
                <a:latin typeface="Garamond"/>
                <a:cs typeface="Garamond"/>
              </a:rPr>
              <a:t>of handling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6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Builds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Relationships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principles of 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just described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transaction </a:t>
            </a:r>
            <a:r>
              <a:rPr sz="1167" spc="-5" dirty="0">
                <a:latin typeface="Garamond"/>
                <a:cs typeface="Garamond"/>
              </a:rPr>
              <a:t>oriented—their aim </a:t>
            </a:r>
            <a:r>
              <a:rPr sz="1167" dirty="0">
                <a:latin typeface="Garamond"/>
                <a:cs typeface="Garamond"/>
              </a:rPr>
              <a:t>is to </a:t>
            </a:r>
            <a:r>
              <a:rPr sz="1167" spc="-5" dirty="0">
                <a:latin typeface="Garamond"/>
                <a:cs typeface="Garamond"/>
              </a:rPr>
              <a:t>help  </a:t>
            </a:r>
            <a:r>
              <a:rPr sz="1167" dirty="0">
                <a:latin typeface="Garamond"/>
                <a:cs typeface="Garamond"/>
              </a:rPr>
              <a:t>salespeople close a </a:t>
            </a:r>
            <a:r>
              <a:rPr sz="1167" spc="-5" dirty="0">
                <a:latin typeface="Garamond"/>
                <a:cs typeface="Garamond"/>
              </a:rPr>
              <a:t>specific </a:t>
            </a:r>
            <a:r>
              <a:rPr sz="1167" dirty="0">
                <a:latin typeface="Garamond"/>
                <a:cs typeface="Garamond"/>
              </a:rPr>
              <a:t>sale with a customer. But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cases, the company </a:t>
            </a:r>
            <a:r>
              <a:rPr sz="1167" spc="-5" dirty="0">
                <a:latin typeface="Garamond"/>
                <a:cs typeface="Garamond"/>
              </a:rPr>
              <a:t>is not </a:t>
            </a:r>
            <a:r>
              <a:rPr sz="1167" dirty="0">
                <a:latin typeface="Garamond"/>
                <a:cs typeface="Garamond"/>
              </a:rPr>
              <a:t>seeking  simply a sale: It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targeted a major customer 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like </a:t>
            </a:r>
            <a:r>
              <a:rPr sz="1167" dirty="0">
                <a:latin typeface="Garamond"/>
                <a:cs typeface="Garamond"/>
              </a:rPr>
              <a:t>to win and keep. The company  would </a:t>
            </a:r>
            <a:r>
              <a:rPr sz="1167" spc="-5" dirty="0">
                <a:latin typeface="Garamond"/>
                <a:cs typeface="Garamond"/>
              </a:rPr>
              <a:t>like </a:t>
            </a:r>
            <a:r>
              <a:rPr sz="1167" dirty="0">
                <a:latin typeface="Garamond"/>
                <a:cs typeface="Garamond"/>
              </a:rPr>
              <a:t>to show that </a:t>
            </a:r>
            <a:r>
              <a:rPr sz="1167" spc="-5" dirty="0">
                <a:latin typeface="Garamond"/>
                <a:cs typeface="Garamond"/>
              </a:rPr>
              <a:t>it has </a:t>
            </a:r>
            <a:r>
              <a:rPr sz="1167" dirty="0">
                <a:latin typeface="Garamond"/>
                <a:cs typeface="Garamond"/>
              </a:rPr>
              <a:t>the capabilities to serve the customer over the </a:t>
            </a:r>
            <a:r>
              <a:rPr sz="1167" spc="-5" dirty="0">
                <a:latin typeface="Garamond"/>
                <a:cs typeface="Garamond"/>
              </a:rPr>
              <a:t>long haul in </a:t>
            </a:r>
            <a:r>
              <a:rPr sz="1167" dirty="0">
                <a:latin typeface="Garamond"/>
                <a:cs typeface="Garamond"/>
              </a:rPr>
              <a:t>a  mutually </a:t>
            </a:r>
            <a:r>
              <a:rPr sz="1167" spc="-5" dirty="0">
                <a:latin typeface="Garamond"/>
                <a:cs typeface="Garamond"/>
              </a:rPr>
              <a:t>profitable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Most companies </a:t>
            </a:r>
            <a:r>
              <a:rPr sz="1167" dirty="0">
                <a:latin typeface="Garamond"/>
                <a:cs typeface="Garamond"/>
              </a:rPr>
              <a:t>today are </a:t>
            </a:r>
            <a:r>
              <a:rPr sz="1167" spc="-5" dirty="0">
                <a:latin typeface="Garamond"/>
                <a:cs typeface="Garamond"/>
              </a:rPr>
              <a:t>moving away </a:t>
            </a:r>
            <a:r>
              <a:rPr sz="1167" dirty="0">
                <a:latin typeface="Garamond"/>
                <a:cs typeface="Garamond"/>
              </a:rPr>
              <a:t>from transaction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emphasis on </a:t>
            </a:r>
            <a:r>
              <a:rPr sz="1167" spc="-5" dirty="0">
                <a:latin typeface="Garamond"/>
                <a:cs typeface="Garamond"/>
              </a:rPr>
              <a:t>making  </a:t>
            </a:r>
            <a:r>
              <a:rPr sz="1167" dirty="0">
                <a:latin typeface="Garamond"/>
                <a:cs typeface="Garamond"/>
              </a:rPr>
              <a:t>a sale. </a:t>
            </a:r>
            <a:r>
              <a:rPr sz="1167" spc="-5" dirty="0">
                <a:latin typeface="Garamond"/>
                <a:cs typeface="Garamond"/>
              </a:rPr>
              <a:t>Instead,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practicing relationship </a:t>
            </a:r>
            <a:r>
              <a:rPr sz="1167" dirty="0">
                <a:latin typeface="Garamond"/>
                <a:cs typeface="Garamond"/>
              </a:rPr>
              <a:t>marketing, which emphasizes maintaining </a:t>
            </a:r>
            <a:r>
              <a:rPr sz="1167" spc="-5" dirty="0">
                <a:latin typeface="Garamond"/>
                <a:cs typeface="Garamond"/>
              </a:rPr>
              <a:t>profitable  long-term relationships </a:t>
            </a:r>
            <a:r>
              <a:rPr sz="1167" dirty="0">
                <a:latin typeface="Garamond"/>
                <a:cs typeface="Garamond"/>
              </a:rPr>
              <a:t>with customers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creating superior customer value </a:t>
            </a:r>
            <a:r>
              <a:rPr sz="1167" spc="-5" dirty="0">
                <a:latin typeface="Garamond"/>
                <a:cs typeface="Garamond"/>
              </a:rPr>
              <a:t>and satisfaction.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are realizing </a:t>
            </a:r>
            <a:r>
              <a:rPr sz="1167" dirty="0">
                <a:latin typeface="Garamond"/>
                <a:cs typeface="Garamond"/>
              </a:rPr>
              <a:t>that when operating </a:t>
            </a:r>
            <a:r>
              <a:rPr sz="1167" spc="-5" dirty="0">
                <a:latin typeface="Garamond"/>
                <a:cs typeface="Garamond"/>
              </a:rPr>
              <a:t>in maturing markets and </a:t>
            </a:r>
            <a:r>
              <a:rPr sz="1167" dirty="0">
                <a:latin typeface="Garamond"/>
                <a:cs typeface="Garamond"/>
              </a:rPr>
              <a:t>facing stiffer competition,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costs a </a:t>
            </a:r>
            <a:r>
              <a:rPr sz="1167" spc="-5" dirty="0">
                <a:latin typeface="Garamond"/>
                <a:cs typeface="Garamond"/>
              </a:rPr>
              <a:t>lot  more </a:t>
            </a:r>
            <a:r>
              <a:rPr sz="1167" dirty="0">
                <a:latin typeface="Garamond"/>
                <a:cs typeface="Garamond"/>
              </a:rPr>
              <a:t>to wrest </a:t>
            </a:r>
            <a:r>
              <a:rPr sz="1167" spc="-5" dirty="0">
                <a:latin typeface="Garamond"/>
                <a:cs typeface="Garamond"/>
              </a:rPr>
              <a:t>new customers </a:t>
            </a:r>
            <a:r>
              <a:rPr sz="1167" dirty="0">
                <a:latin typeface="Garamond"/>
                <a:cs typeface="Garamond"/>
              </a:rPr>
              <a:t>from competitors than to keep current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Today's customers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large </a:t>
            </a:r>
            <a:r>
              <a:rPr sz="1167" spc="-5" dirty="0">
                <a:latin typeface="Garamond"/>
                <a:cs typeface="Garamond"/>
              </a:rPr>
              <a:t>and often </a:t>
            </a:r>
            <a:r>
              <a:rPr sz="1167" dirty="0">
                <a:latin typeface="Garamond"/>
                <a:cs typeface="Garamond"/>
              </a:rPr>
              <a:t>global. They </a:t>
            </a:r>
            <a:r>
              <a:rPr sz="1167" spc="-5" dirty="0">
                <a:latin typeface="Garamond"/>
                <a:cs typeface="Garamond"/>
              </a:rPr>
              <a:t>prefer suppliers </a:t>
            </a:r>
            <a:r>
              <a:rPr sz="1167" dirty="0">
                <a:latin typeface="Garamond"/>
                <a:cs typeface="Garamond"/>
              </a:rPr>
              <a:t>who can sell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 a  coordinated set </a:t>
            </a:r>
            <a:r>
              <a:rPr sz="1167" spc="-5" dirty="0">
                <a:latin typeface="Garamond"/>
                <a:cs typeface="Garamond"/>
              </a:rPr>
              <a:t>of products and </a:t>
            </a:r>
            <a:r>
              <a:rPr sz="1167" dirty="0">
                <a:latin typeface="Garamond"/>
                <a:cs typeface="Garamond"/>
              </a:rPr>
              <a:t>services to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locations. They favor suppliers who can quickly  solve </a:t>
            </a:r>
            <a:r>
              <a:rPr sz="1167" spc="-5" dirty="0">
                <a:latin typeface="Garamond"/>
                <a:cs typeface="Garamond"/>
              </a:rPr>
              <a:t>problems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arise </a:t>
            </a:r>
            <a:r>
              <a:rPr sz="1167" dirty="0">
                <a:latin typeface="Garamond"/>
                <a:cs typeface="Garamond"/>
              </a:rPr>
              <a:t>in their different </a:t>
            </a:r>
            <a:r>
              <a:rPr sz="1167" spc="-5" dirty="0">
                <a:latin typeface="Garamond"/>
                <a:cs typeface="Garamond"/>
              </a:rPr>
              <a:t>parts </a:t>
            </a:r>
            <a:r>
              <a:rPr sz="1167" dirty="0">
                <a:latin typeface="Garamond"/>
                <a:cs typeface="Garamond"/>
              </a:rPr>
              <a:t>of the </a:t>
            </a:r>
            <a:r>
              <a:rPr sz="1167" spc="-5" dirty="0">
                <a:latin typeface="Garamond"/>
                <a:cs typeface="Garamond"/>
              </a:rPr>
              <a:t>nation or </a:t>
            </a:r>
            <a:r>
              <a:rPr sz="1167" dirty="0">
                <a:latin typeface="Garamond"/>
                <a:cs typeface="Garamond"/>
              </a:rPr>
              <a:t>world,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who can work closely  with customer teams to </a:t>
            </a:r>
            <a:r>
              <a:rPr sz="1167" spc="-5" dirty="0">
                <a:latin typeface="Garamond"/>
                <a:cs typeface="Garamond"/>
              </a:rPr>
              <a:t>improve products and processes. </a:t>
            </a:r>
            <a:r>
              <a:rPr sz="1167" dirty="0">
                <a:latin typeface="Garamond"/>
                <a:cs typeface="Garamond"/>
              </a:rPr>
              <a:t>For these customers, the sale </a:t>
            </a:r>
            <a:r>
              <a:rPr sz="1167" spc="-5" dirty="0">
                <a:latin typeface="Garamond"/>
                <a:cs typeface="Garamond"/>
              </a:rPr>
              <a:t>is only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beginning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462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819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Unfortunately,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companies are not </a:t>
            </a:r>
            <a:r>
              <a:rPr sz="1167" dirty="0">
                <a:latin typeface="Garamond"/>
                <a:cs typeface="Garamond"/>
              </a:rPr>
              <a:t>set up for these developments. They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sell their 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through separate sales forces, each </a:t>
            </a:r>
            <a:r>
              <a:rPr sz="1167" spc="-5" dirty="0">
                <a:latin typeface="Garamond"/>
                <a:cs typeface="Garamond"/>
              </a:rPr>
              <a:t>working independently </a:t>
            </a:r>
            <a:r>
              <a:rPr sz="1167" dirty="0">
                <a:latin typeface="Garamond"/>
                <a:cs typeface="Garamond"/>
              </a:rPr>
              <a:t>to close sales. </a:t>
            </a:r>
            <a:r>
              <a:rPr sz="1167" spc="-5" dirty="0">
                <a:latin typeface="Garamond"/>
                <a:cs typeface="Garamond"/>
              </a:rPr>
              <a:t>Their </a:t>
            </a:r>
            <a:r>
              <a:rPr sz="1167" dirty="0">
                <a:latin typeface="Garamond"/>
                <a:cs typeface="Garamond"/>
              </a:rPr>
              <a:t>technical  </a:t>
            </a:r>
            <a:r>
              <a:rPr sz="1167" spc="-5" dirty="0">
                <a:latin typeface="Garamond"/>
                <a:cs typeface="Garamond"/>
              </a:rPr>
              <a:t>people may not be </a:t>
            </a:r>
            <a:r>
              <a:rPr sz="1167" dirty="0">
                <a:latin typeface="Garamond"/>
                <a:cs typeface="Garamond"/>
              </a:rPr>
              <a:t>willing to </a:t>
            </a:r>
            <a:r>
              <a:rPr sz="1167" spc="-5" dirty="0">
                <a:latin typeface="Garamond"/>
                <a:cs typeface="Garamond"/>
              </a:rPr>
              <a:t>lend time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educate </a:t>
            </a:r>
            <a:r>
              <a:rPr sz="1167" dirty="0">
                <a:latin typeface="Garamond"/>
                <a:cs typeface="Garamond"/>
              </a:rPr>
              <a:t>a customer. Their </a:t>
            </a:r>
            <a:r>
              <a:rPr sz="1167" spc="-5" dirty="0">
                <a:latin typeface="Garamond"/>
                <a:cs typeface="Garamond"/>
              </a:rPr>
              <a:t>engineering, </a:t>
            </a:r>
            <a:r>
              <a:rPr sz="1167" dirty="0">
                <a:latin typeface="Garamond"/>
                <a:cs typeface="Garamond"/>
              </a:rPr>
              <a:t>design, </a:t>
            </a:r>
            <a:r>
              <a:rPr sz="1167" spc="-5" dirty="0">
                <a:latin typeface="Garamond"/>
                <a:cs typeface="Garamond"/>
              </a:rPr>
              <a:t>and  manufacturing people may 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attitude that "it's our job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the  salesperson's to sell them to customers." </a:t>
            </a:r>
            <a:r>
              <a:rPr sz="1167" spc="-5" dirty="0">
                <a:latin typeface="Garamond"/>
                <a:cs typeface="Garamond"/>
              </a:rPr>
              <a:t>However, other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recognizing </a:t>
            </a:r>
            <a:r>
              <a:rPr sz="1167" dirty="0">
                <a:latin typeface="Garamond"/>
                <a:cs typeface="Garamond"/>
              </a:rPr>
              <a:t>that winning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keeping </a:t>
            </a:r>
            <a:r>
              <a:rPr sz="1167" spc="-5" dirty="0">
                <a:latin typeface="Garamond"/>
                <a:cs typeface="Garamond"/>
              </a:rPr>
              <a:t>accounts requires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products and directing </a:t>
            </a:r>
            <a:r>
              <a:rPr sz="1167" dirty="0">
                <a:latin typeface="Garamond"/>
                <a:cs typeface="Garamond"/>
              </a:rPr>
              <a:t>the sales force to  close </a:t>
            </a:r>
            <a:r>
              <a:rPr sz="1167" spc="-5" dirty="0">
                <a:latin typeface="Garamond"/>
                <a:cs typeface="Garamond"/>
              </a:rPr>
              <a:t>lots of </a:t>
            </a:r>
            <a:r>
              <a:rPr sz="1167" dirty="0">
                <a:latin typeface="Garamond"/>
                <a:cs typeface="Garamond"/>
              </a:rPr>
              <a:t>sales. </a:t>
            </a:r>
            <a:r>
              <a:rPr sz="1167" spc="-5" dirty="0">
                <a:latin typeface="Garamond"/>
                <a:cs typeface="Garamond"/>
              </a:rPr>
              <a:t>It requires </a:t>
            </a:r>
            <a:r>
              <a:rPr sz="1167" dirty="0">
                <a:latin typeface="Garamond"/>
                <a:cs typeface="Garamond"/>
              </a:rPr>
              <a:t>a carefully </a:t>
            </a:r>
            <a:r>
              <a:rPr sz="1167" spc="-5" dirty="0">
                <a:latin typeface="Garamond"/>
                <a:cs typeface="Garamond"/>
              </a:rPr>
              <a:t>coordinated whole-company </a:t>
            </a:r>
            <a:r>
              <a:rPr sz="1167" dirty="0">
                <a:latin typeface="Garamond"/>
                <a:cs typeface="Garamond"/>
              </a:rPr>
              <a:t>effort to create value-laden,  satisfying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important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Relationship marketing is based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premise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important accounts need focused and ongoing  attention. Studies have </a:t>
            </a:r>
            <a:r>
              <a:rPr sz="1167" dirty="0">
                <a:latin typeface="Garamond"/>
                <a:cs typeface="Garamond"/>
              </a:rPr>
              <a:t>shown that the </a:t>
            </a:r>
            <a:r>
              <a:rPr sz="1167" spc="-5" dirty="0">
                <a:latin typeface="Garamond"/>
                <a:cs typeface="Garamond"/>
              </a:rPr>
              <a:t>best salespeople are </a:t>
            </a:r>
            <a:r>
              <a:rPr sz="1167" dirty="0">
                <a:latin typeface="Garamond"/>
                <a:cs typeface="Garamond"/>
              </a:rPr>
              <a:t>those who are </a:t>
            </a:r>
            <a:r>
              <a:rPr sz="1167" spc="-5" dirty="0">
                <a:latin typeface="Garamond"/>
                <a:cs typeface="Garamond"/>
              </a:rPr>
              <a:t>highly motivated and  </a:t>
            </a:r>
            <a:r>
              <a:rPr sz="1167" dirty="0">
                <a:latin typeface="Garamond"/>
                <a:cs typeface="Garamond"/>
              </a:rPr>
              <a:t>good closers, </a:t>
            </a:r>
            <a:r>
              <a:rPr sz="1167" spc="-5" dirty="0">
                <a:latin typeface="Garamond"/>
                <a:cs typeface="Garamond"/>
              </a:rPr>
              <a:t>but more </a:t>
            </a:r>
            <a:r>
              <a:rPr sz="1167" dirty="0">
                <a:latin typeface="Garamond"/>
                <a:cs typeface="Garamond"/>
              </a:rPr>
              <a:t>than this, they </a:t>
            </a:r>
            <a:r>
              <a:rPr sz="1167" spc="-5" dirty="0">
                <a:latin typeface="Garamond"/>
                <a:cs typeface="Garamond"/>
              </a:rPr>
              <a:t>are customer problem </a:t>
            </a:r>
            <a:r>
              <a:rPr sz="1167" dirty="0">
                <a:latin typeface="Garamond"/>
                <a:cs typeface="Garamond"/>
              </a:rPr>
              <a:t>solvers </a:t>
            </a:r>
            <a:r>
              <a:rPr sz="1167" spc="-5" dirty="0">
                <a:latin typeface="Garamond"/>
                <a:cs typeface="Garamond"/>
              </a:rPr>
              <a:t>and relationship builders.  </a:t>
            </a:r>
            <a:r>
              <a:rPr sz="1167" dirty="0">
                <a:latin typeface="Garamond"/>
                <a:cs typeface="Garamond"/>
              </a:rPr>
              <a:t>Good salespeople working with key customers do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call when they think a customer  </a:t>
            </a:r>
            <a:r>
              <a:rPr sz="1167" spc="-5" dirty="0">
                <a:latin typeface="Garamond"/>
                <a:cs typeface="Garamond"/>
              </a:rPr>
              <a:t>might be ready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order.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also study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account and understand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problems. </a:t>
            </a:r>
            <a:r>
              <a:rPr sz="1167" dirty="0">
                <a:latin typeface="Garamond"/>
                <a:cs typeface="Garamond"/>
              </a:rPr>
              <a:t>They  call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visit frequently, work with the customer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solve the customer's </a:t>
            </a:r>
            <a:r>
              <a:rPr sz="1167" spc="-5" dirty="0">
                <a:latin typeface="Garamond"/>
                <a:cs typeface="Garamond"/>
              </a:rPr>
              <a:t>problems and improve  its business, and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interest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people.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LcPeriod" startAt="7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Basic Sales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Tasks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LcPeriod" startAt="7"/>
            </a:pPr>
            <a:endParaRPr sz="1167">
              <a:latin typeface="Times New Roman"/>
              <a:cs typeface="Times New Roman"/>
            </a:endParaRPr>
          </a:p>
          <a:p>
            <a:pPr marL="12347" marR="337997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Order Getting</a:t>
            </a:r>
            <a:r>
              <a:rPr sz="1167" b="1" spc="-5" dirty="0">
                <a:latin typeface="Garamond"/>
                <a:cs typeface="Garamond"/>
              </a:rPr>
              <a:t>: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creative selling </a:t>
            </a:r>
            <a:r>
              <a:rPr sz="1167" spc="-5" dirty="0">
                <a:latin typeface="Garamond"/>
                <a:cs typeface="Garamond"/>
              </a:rPr>
              <a:t>ad is  more </a:t>
            </a:r>
            <a:r>
              <a:rPr sz="1167" dirty="0">
                <a:latin typeface="Garamond"/>
                <a:cs typeface="Garamond"/>
              </a:rPr>
              <a:t>time consuming.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used for  selling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new prospects  </a:t>
            </a:r>
            <a:r>
              <a:rPr sz="1167" dirty="0">
                <a:latin typeface="Garamond"/>
                <a:cs typeface="Garamond"/>
              </a:rPr>
              <a:t>(pioneers)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sell to </a:t>
            </a:r>
            <a:r>
              <a:rPr sz="1167" spc="-5" dirty="0">
                <a:latin typeface="Garamond"/>
                <a:cs typeface="Garamond"/>
              </a:rPr>
              <a:t>continuing  </a:t>
            </a:r>
            <a:r>
              <a:rPr sz="1167" dirty="0">
                <a:latin typeface="Garamond"/>
                <a:cs typeface="Garamond"/>
              </a:rPr>
              <a:t>customers (account </a:t>
            </a:r>
            <a:r>
              <a:rPr sz="1167" spc="-5" dirty="0">
                <a:latin typeface="Garamond"/>
                <a:cs typeface="Garamond"/>
              </a:rPr>
              <a:t>managers). Some  </a:t>
            </a:r>
            <a:r>
              <a:rPr sz="1167" dirty="0">
                <a:latin typeface="Garamond"/>
                <a:cs typeface="Garamond"/>
              </a:rPr>
              <a:t>times telemarketing is used </a:t>
            </a:r>
            <a:r>
              <a:rPr sz="1167" spc="-5" dirty="0">
                <a:latin typeface="Garamond"/>
                <a:cs typeface="Garamond"/>
              </a:rPr>
              <a:t>particularly  </a:t>
            </a:r>
            <a:r>
              <a:rPr sz="1167" dirty="0">
                <a:latin typeface="Garamond"/>
                <a:cs typeface="Garamond"/>
              </a:rPr>
              <a:t>to small </a:t>
            </a:r>
            <a:r>
              <a:rPr sz="1167" spc="-5" dirty="0">
                <a:latin typeface="Garamond"/>
                <a:cs typeface="Garamond"/>
              </a:rPr>
              <a:t>accounts </a:t>
            </a:r>
            <a:r>
              <a:rPr sz="1167" dirty="0">
                <a:latin typeface="Garamond"/>
                <a:cs typeface="Garamond"/>
              </a:rPr>
              <a:t>for seeking customers, 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problems, </a:t>
            </a:r>
            <a:r>
              <a:rPr sz="1167" dirty="0">
                <a:latin typeface="Garamond"/>
                <a:cs typeface="Garamond"/>
              </a:rPr>
              <a:t>Discover  solutions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finally selling solutions to  customers. </a:t>
            </a:r>
            <a:r>
              <a:rPr sz="1167" spc="-5" dirty="0">
                <a:latin typeface="Garamond"/>
                <a:cs typeface="Garamond"/>
              </a:rPr>
              <a:t>Order Taking</a:t>
            </a:r>
            <a:r>
              <a:rPr sz="1167" b="1" spc="-5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This task is 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with very </a:t>
            </a:r>
            <a:r>
              <a:rPr sz="1167" spc="-5" dirty="0">
                <a:latin typeface="Garamond"/>
                <a:cs typeface="Garamond"/>
              </a:rPr>
              <a:t>little </a:t>
            </a:r>
            <a:r>
              <a:rPr sz="1167" dirty="0">
                <a:latin typeface="Garamond"/>
                <a:cs typeface="Garamond"/>
              </a:rPr>
              <a:t>creative selling,  used for </a:t>
            </a:r>
            <a:r>
              <a:rPr sz="1167" spc="-5" dirty="0">
                <a:latin typeface="Garamond"/>
                <a:cs typeface="Garamond"/>
              </a:rPr>
              <a:t>Write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orders, </a:t>
            </a:r>
            <a:r>
              <a:rPr sz="1167" dirty="0">
                <a:latin typeface="Garamond"/>
                <a:cs typeface="Garamond"/>
              </a:rPr>
              <a:t>for  checking invoices for </a:t>
            </a:r>
            <a:r>
              <a:rPr sz="1167" spc="-5" dirty="0">
                <a:latin typeface="Garamond"/>
                <a:cs typeface="Garamond"/>
              </a:rPr>
              <a:t>accuracy,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assure</a:t>
            </a:r>
            <a:endParaRPr sz="1167">
              <a:latin typeface="Garamond"/>
              <a:cs typeface="Garamond"/>
            </a:endParaRPr>
          </a:p>
          <a:p>
            <a:pPr marL="12347" marR="15434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timely </a:t>
            </a:r>
            <a:r>
              <a:rPr sz="1167" spc="-5" dirty="0">
                <a:latin typeface="Garamond"/>
                <a:cs typeface="Garamond"/>
              </a:rPr>
              <a:t>order processing and </a:t>
            </a:r>
            <a:r>
              <a:rPr sz="1167" dirty="0">
                <a:latin typeface="Garamond"/>
                <a:cs typeface="Garamond"/>
              </a:rPr>
              <a:t>may use suggestive </a:t>
            </a:r>
            <a:r>
              <a:rPr sz="1167" spc="-5" dirty="0">
                <a:latin typeface="Garamond"/>
                <a:cs typeface="Garamond"/>
              </a:rPr>
              <a:t>selling for different </a:t>
            </a:r>
            <a:r>
              <a:rPr sz="1167" dirty="0">
                <a:latin typeface="Garamond"/>
                <a:cs typeface="Garamond"/>
              </a:rPr>
              <a:t>problems that is </a:t>
            </a:r>
            <a:r>
              <a:rPr sz="1167" spc="-5" dirty="0">
                <a:latin typeface="Garamond"/>
                <a:cs typeface="Garamond"/>
              </a:rPr>
              <a:t>supporting </a:t>
            </a:r>
            <a:r>
              <a:rPr sz="1167" dirty="0">
                <a:latin typeface="Garamond"/>
                <a:cs typeface="Garamond"/>
              </a:rPr>
              <a:t>the  customers in </a:t>
            </a:r>
            <a:r>
              <a:rPr sz="1167" spc="-5" dirty="0">
                <a:latin typeface="Garamond"/>
                <a:cs typeface="Garamond"/>
              </a:rPr>
              <a:t>acquiring </a:t>
            </a:r>
            <a:r>
              <a:rPr sz="1167" dirty="0">
                <a:latin typeface="Garamond"/>
                <a:cs typeface="Garamond"/>
              </a:rPr>
              <a:t>solution for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problem.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8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advantages of personal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advantages of 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promotion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tools…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It can </a:t>
            </a:r>
            <a:r>
              <a:rPr sz="1167" spc="-5" dirty="0">
                <a:latin typeface="Garamond"/>
                <a:cs typeface="Garamond"/>
              </a:rPr>
              <a:t>be adapted </a:t>
            </a:r>
            <a:r>
              <a:rPr sz="1167" dirty="0">
                <a:latin typeface="Garamond"/>
                <a:cs typeface="Garamond"/>
              </a:rPr>
              <a:t>for individual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on prospective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It results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</a:t>
            </a:r>
            <a:r>
              <a:rPr sz="1167" dirty="0">
                <a:latin typeface="Garamond"/>
                <a:cs typeface="Garamond"/>
              </a:rPr>
              <a:t>sale, while </a:t>
            </a:r>
            <a:r>
              <a:rPr sz="1167" spc="-5" dirty="0">
                <a:latin typeface="Garamond"/>
                <a:cs typeface="Garamond"/>
              </a:rPr>
              <a:t>most other forms of promotion are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in moving </a:t>
            </a:r>
            <a:r>
              <a:rPr sz="1167" dirty="0">
                <a:latin typeface="Garamond"/>
                <a:cs typeface="Garamond"/>
              </a:rPr>
              <a:t>the  customer closer to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sale.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83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i.	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disadvantages of personal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disadvantages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Expensive per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contact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sales calls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needed to </a:t>
            </a:r>
            <a:r>
              <a:rPr sz="1167" spc="-5" dirty="0">
                <a:latin typeface="Garamond"/>
                <a:cs typeface="Garamond"/>
              </a:rPr>
              <a:t>generate </a:t>
            </a:r>
            <a:r>
              <a:rPr sz="1167" dirty="0">
                <a:latin typeface="Garamond"/>
                <a:cs typeface="Garamond"/>
              </a:rPr>
              <a:t>a single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Labor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intensive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costly to </a:t>
            </a:r>
            <a:r>
              <a:rPr sz="1167" spc="-5" dirty="0">
                <a:latin typeface="Garamond"/>
                <a:cs typeface="Garamond"/>
              </a:rPr>
              <a:t>develop and operate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force.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It may be difficult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high-caliber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people.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j.	</a:t>
            </a:r>
            <a:r>
              <a:rPr sz="1167" b="1" dirty="0">
                <a:latin typeface="Garamond"/>
                <a:cs typeface="Garamond"/>
              </a:rPr>
              <a:t>Types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personal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two types </a:t>
            </a:r>
            <a:r>
              <a:rPr sz="1167" spc="-5" dirty="0">
                <a:latin typeface="Garamond"/>
                <a:cs typeface="Garamond"/>
              </a:rPr>
              <a:t>of personal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0516" y="4385468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220516" y="439546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220516" y="440584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220516" y="441584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220516" y="442584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220516" y="443621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220516" y="444584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20516" y="4455478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220516" y="446584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20516" y="447622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20516" y="448585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220516" y="449548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220516" y="450585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220516" y="451622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220516" y="452585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220516" y="453548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220516" y="454585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20516" y="455623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220516" y="456623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220516" y="457586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220516" y="458586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220516" y="459586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220516" y="460586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220516" y="461623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220516" y="462623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220516" y="463586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220516" y="464587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20516" y="465624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220517" y="4926648"/>
            <a:ext cx="573528" cy="0"/>
          </a:xfrm>
          <a:custGeom>
            <a:avLst/>
            <a:gdLst/>
            <a:ahLst/>
            <a:cxnLst/>
            <a:rect l="l" t="t" r="r" b="b"/>
            <a:pathLst>
              <a:path w="589914">
                <a:moveTo>
                  <a:pt x="0" y="0"/>
                </a:moveTo>
                <a:lnTo>
                  <a:pt x="589796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220516" y="493664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220516" y="4946280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20516" y="495628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220516" y="496628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220516" y="497628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220516" y="498665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220516" y="499665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220516" y="500628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220516" y="501628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220516" y="502665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220516" y="503703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220516" y="504666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220516" y="505629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220516" y="506666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220516" y="507629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220516" y="508592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220516" y="5096298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220516" y="510666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220516" y="5116670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220516" y="512630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220516" y="513630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220516" y="514667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220516" y="515667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220516" y="5166678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220516" y="517704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220516" y="5186680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220516" y="519631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220516" y="520668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220516" y="521705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220516" y="522668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220516" y="550671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220516" y="551709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220516" y="552709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220516" y="5537094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220516" y="554746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220516" y="555709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220516" y="5566728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220516" y="557709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220516" y="558747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220516" y="559710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220516" y="560673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220516" y="561710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220516" y="562747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220516" y="5637106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220516" y="564673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220516" y="565710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220516" y="5667481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220516" y="5677482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220516" y="568711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220516" y="5697113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8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220516" y="5707115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220516" y="571711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220516" y="5727487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220516" y="5737489"/>
            <a:ext cx="586493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53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/>
          <p:nvPr/>
        </p:nvSpPr>
        <p:spPr>
          <a:xfrm>
            <a:off x="4806526" y="5488198"/>
            <a:ext cx="1523647" cy="251269"/>
          </a:xfrm>
          <a:prstGeom prst="rect">
            <a:avLst/>
          </a:prstGeom>
        </p:spPr>
        <p:txBody>
          <a:bodyPr vert="horz" wrap="square" lIns="0" tIns="56180" rIns="0" bIns="0" rtlCol="0">
            <a:spAutoFit/>
          </a:bodyPr>
          <a:lstStyle/>
          <a:p>
            <a:pPr marL="268546">
              <a:spcBef>
                <a:spcPts val="442"/>
              </a:spcBef>
            </a:pPr>
            <a:r>
              <a:rPr sz="1264" b="1" spc="97" dirty="0">
                <a:solidFill>
                  <a:srgbClr val="786950"/>
                </a:solidFill>
                <a:latin typeface="Arial"/>
                <a:cs typeface="Arial"/>
              </a:rPr>
              <a:t>Supporting</a:t>
            </a:r>
            <a:endParaRPr sz="1264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32494" y="4332086"/>
            <a:ext cx="2997185" cy="1479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 txBox="1"/>
          <p:nvPr/>
        </p:nvSpPr>
        <p:spPr>
          <a:xfrm>
            <a:off x="4806526" y="4920721"/>
            <a:ext cx="1523647" cy="251269"/>
          </a:xfrm>
          <a:prstGeom prst="rect">
            <a:avLst/>
          </a:prstGeom>
        </p:spPr>
        <p:txBody>
          <a:bodyPr vert="horz" wrap="square" lIns="0" tIns="56180" rIns="0" bIns="0" rtlCol="0">
            <a:spAutoFit/>
          </a:bodyPr>
          <a:lstStyle/>
          <a:p>
            <a:pPr marL="180265">
              <a:spcBef>
                <a:spcPts val="442"/>
              </a:spcBef>
            </a:pPr>
            <a:r>
              <a:rPr sz="1264" b="1" spc="97" dirty="0">
                <a:solidFill>
                  <a:srgbClr val="786950"/>
                </a:solidFill>
                <a:latin typeface="Arial"/>
                <a:cs typeface="Arial"/>
              </a:rPr>
              <a:t>Order-Taking</a:t>
            </a:r>
            <a:endParaRPr sz="126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06526" y="4352502"/>
            <a:ext cx="1523647" cy="251269"/>
          </a:xfrm>
          <a:prstGeom prst="rect">
            <a:avLst/>
          </a:prstGeom>
        </p:spPr>
        <p:txBody>
          <a:bodyPr vert="horz" wrap="square" lIns="0" tIns="56180" rIns="0" bIns="0" rtlCol="0">
            <a:spAutoFit/>
          </a:bodyPr>
          <a:lstStyle/>
          <a:p>
            <a:pPr marL="153719">
              <a:spcBef>
                <a:spcPts val="442"/>
              </a:spcBef>
            </a:pPr>
            <a:r>
              <a:rPr sz="1264" b="1" spc="87" dirty="0">
                <a:solidFill>
                  <a:srgbClr val="786950"/>
                </a:solidFill>
                <a:latin typeface="Arial"/>
                <a:cs typeface="Arial"/>
              </a:rPr>
              <a:t>Order-Getting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3150763" y="3945414"/>
          <a:ext cx="3349801" cy="223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49">
                <a:tc gridSpan="4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5">
                      <a:solidFill>
                        <a:srgbClr val="701503"/>
                      </a:solidFill>
                      <a:prstDash val="solid"/>
                    </a:lnT>
                    <a:lnB w="10667">
                      <a:solidFill>
                        <a:srgbClr val="9E1E0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 rowSpan="5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1970"/>
                        </a:lnSpc>
                        <a:tabLst>
                          <a:tab pos="1640205" algn="l"/>
                        </a:tabLst>
                      </a:pP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38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15277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	</a:t>
                      </a:r>
                      <a:r>
                        <a:rPr sz="1300" b="1" spc="90" dirty="0">
                          <a:latin typeface="Arial"/>
                          <a:cs typeface="Arial"/>
                        </a:rPr>
                        <a:t>Order-Getting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5">
                      <a:solidFill>
                        <a:srgbClr val="9A1D0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10667">
                      <a:solidFill>
                        <a:srgbClr val="CA27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75"/>
                        </a:lnSpc>
                      </a:pP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667">
                      <a:solidFill>
                        <a:srgbClr val="CA2706"/>
                      </a:solidFill>
                      <a:prstDash val="solid"/>
                    </a:lnT>
                    <a:lnB w="10667">
                      <a:solidFill>
                        <a:srgbClr val="DB2A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1985"/>
                        </a:lnSpc>
                        <a:tabLst>
                          <a:tab pos="1667510" algn="l"/>
                        </a:tabLst>
                      </a:pP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55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-6944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	</a:t>
                      </a:r>
                      <a:r>
                        <a:rPr sz="1300" b="1" spc="100" dirty="0">
                          <a:latin typeface="Arial"/>
                          <a:cs typeface="Arial"/>
                        </a:rPr>
                        <a:t>Order-Taking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DB2A06"/>
                      </a:solidFill>
                      <a:prstDash val="solid"/>
                    </a:lnT>
                    <a:lnB w="10667">
                      <a:solidFill>
                        <a:srgbClr val="D429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75"/>
                        </a:lnSpc>
                      </a:pP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60" baseline="1388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1900" b="1" spc="-440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667">
                      <a:solidFill>
                        <a:srgbClr val="D42906"/>
                      </a:solidFill>
                      <a:prstDash val="solid"/>
                    </a:lnT>
                    <a:lnB w="10667">
                      <a:solidFill>
                        <a:srgbClr val="B9230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0667">
                      <a:solidFill>
                        <a:srgbClr val="9E1E04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1964"/>
                        </a:lnSpc>
                        <a:tabLst>
                          <a:tab pos="1757680" algn="l"/>
                        </a:tabLst>
                      </a:pP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2777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900" b="1" spc="-675" baseline="1388" dirty="0">
                          <a:solidFill>
                            <a:srgbClr val="979737"/>
                          </a:solidFill>
                          <a:latin typeface="Times New Roman"/>
                          <a:cs typeface="Times New Roman"/>
                        </a:rPr>
                        <a:t>?	</a:t>
                      </a:r>
                      <a:r>
                        <a:rPr sz="1300" b="1" spc="90" dirty="0">
                          <a:latin typeface="Arial"/>
                          <a:cs typeface="Arial"/>
                        </a:rPr>
                        <a:t>Supporting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B92305"/>
                      </a:solidFill>
                      <a:prstDash val="solid"/>
                    </a:lnT>
                    <a:lnB w="9905">
                      <a:solidFill>
                        <a:srgbClr val="891A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16">
                <a:tc gridSpan="4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5">
                      <a:solidFill>
                        <a:srgbClr val="891A04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1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249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  <a:spcBef>
                <a:spcPts val="796"/>
              </a:spcBef>
            </a:pPr>
            <a:r>
              <a:rPr sz="1167" b="1" dirty="0">
                <a:latin typeface="Garamond"/>
                <a:cs typeface="Garamond"/>
              </a:rPr>
              <a:t>The customers come to the</a:t>
            </a:r>
            <a:r>
              <a:rPr sz="1167" b="1" spc="-12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Mostly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retail-store </a:t>
            </a:r>
            <a:r>
              <a:rPr sz="1167" dirty="0">
                <a:latin typeface="Garamond"/>
                <a:cs typeface="Garamond"/>
              </a:rPr>
              <a:t>selling.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salespeople fall into this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category.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The salespeople go to the</a:t>
            </a:r>
            <a:r>
              <a:rPr sz="1167" b="1" spc="-13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Usually represent producers or </a:t>
            </a:r>
            <a:r>
              <a:rPr sz="1167" dirty="0">
                <a:latin typeface="Garamond"/>
                <a:cs typeface="Garamond"/>
              </a:rPr>
              <a:t>wholesaling middlemen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 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users. Some </a:t>
            </a:r>
            <a:r>
              <a:rPr sz="1167" spc="-5" dirty="0">
                <a:latin typeface="Garamond"/>
                <a:cs typeface="Garamond"/>
              </a:rPr>
              <a:t>outside  </a:t>
            </a:r>
            <a:r>
              <a:rPr sz="1167" dirty="0">
                <a:latin typeface="Garamond"/>
                <a:cs typeface="Garamond"/>
              </a:rPr>
              <a:t>selling is </a:t>
            </a:r>
            <a:r>
              <a:rPr sz="1167" spc="-5" dirty="0">
                <a:latin typeface="Garamond"/>
                <a:cs typeface="Garamond"/>
              </a:rPr>
              <a:t>relying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telemarketing.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11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Characteristics of Professional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 reps </a:t>
            </a:r>
            <a:r>
              <a:rPr sz="1167" dirty="0">
                <a:latin typeface="Garamond"/>
                <a:cs typeface="Garamond"/>
              </a:rPr>
              <a:t>engage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total selling </a:t>
            </a:r>
            <a:r>
              <a:rPr sz="1167" spc="-5" dirty="0">
                <a:latin typeface="Garamond"/>
                <a:cs typeface="Garamond"/>
              </a:rPr>
              <a:t>job. Reps </a:t>
            </a:r>
            <a:r>
              <a:rPr sz="1167" dirty="0">
                <a:latin typeface="Garamond"/>
                <a:cs typeface="Garamond"/>
              </a:rPr>
              <a:t>work </a:t>
            </a:r>
            <a:r>
              <a:rPr sz="1167" spc="-5" dirty="0">
                <a:latin typeface="Garamond"/>
                <a:cs typeface="Garamond"/>
              </a:rPr>
              <a:t>closely </a:t>
            </a:r>
            <a:r>
              <a:rPr sz="1167" dirty="0">
                <a:latin typeface="Garamond"/>
                <a:cs typeface="Garamond"/>
              </a:rPr>
              <a:t>with customers. </a:t>
            </a:r>
            <a:r>
              <a:rPr sz="1167" spc="-5" dirty="0">
                <a:latin typeface="Garamond"/>
                <a:cs typeface="Garamond"/>
              </a:rPr>
              <a:t>Sales reps organize much 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effort. They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experience </a:t>
            </a:r>
            <a:r>
              <a:rPr sz="1167" spc="-5" dirty="0">
                <a:latin typeface="Garamond"/>
                <a:cs typeface="Garamond"/>
              </a:rPr>
              <a:t>role ambiguity and role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conflict.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12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Contributions of Personal Selling </a:t>
            </a:r>
            <a:r>
              <a:rPr sz="1167" b="1" dirty="0">
                <a:latin typeface="Garamond"/>
                <a:cs typeface="Garamond"/>
              </a:rPr>
              <a:t>to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1790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most professional </a:t>
            </a:r>
            <a:r>
              <a:rPr sz="1167" dirty="0">
                <a:latin typeface="Garamond"/>
                <a:cs typeface="Garamond"/>
              </a:rPr>
              <a:t>salespeople are </a:t>
            </a:r>
            <a:r>
              <a:rPr sz="1167" spc="-5" dirty="0">
                <a:latin typeface="Garamond"/>
                <a:cs typeface="Garamond"/>
              </a:rPr>
              <a:t>well-educated, </a:t>
            </a:r>
            <a:r>
              <a:rPr sz="1167" dirty="0">
                <a:latin typeface="Garamond"/>
                <a:cs typeface="Garamond"/>
              </a:rPr>
              <a:t>well-trained </a:t>
            </a:r>
            <a:r>
              <a:rPr sz="1167" spc="-5" dirty="0">
                <a:latin typeface="Garamond"/>
                <a:cs typeface="Garamond"/>
              </a:rPr>
              <a:t>men and </a:t>
            </a:r>
            <a:r>
              <a:rPr sz="1167" dirty="0">
                <a:latin typeface="Garamond"/>
                <a:cs typeface="Garamond"/>
              </a:rPr>
              <a:t>women who work to  </a:t>
            </a:r>
            <a:r>
              <a:rPr sz="1167" spc="-5" dirty="0">
                <a:latin typeface="Garamond"/>
                <a:cs typeface="Garamond"/>
              </a:rPr>
              <a:t>build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long-term,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value-producing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with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succeed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not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taking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52" y="3240510"/>
            <a:ext cx="2983706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customers in </a:t>
            </a:r>
            <a:r>
              <a:rPr sz="1167" spc="-5" dirty="0">
                <a:latin typeface="Garamond"/>
                <a:cs typeface="Garamond"/>
              </a:rPr>
              <a:t>but by helping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out—by  assessing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solving customer  problems. Success in a selling </a:t>
            </a:r>
            <a:r>
              <a:rPr sz="1167" spc="-5" dirty="0">
                <a:latin typeface="Garamond"/>
                <a:cs typeface="Garamond"/>
              </a:rPr>
              <a:t>environment requires  </a:t>
            </a:r>
            <a:r>
              <a:rPr sz="1167" dirty="0">
                <a:latin typeface="Garamond"/>
                <a:cs typeface="Garamond"/>
              </a:rPr>
              <a:t>careful </a:t>
            </a:r>
            <a:r>
              <a:rPr sz="1167" spc="-5" dirty="0">
                <a:latin typeface="Garamond"/>
                <a:cs typeface="Garamond"/>
              </a:rPr>
              <a:t>teamwork among </a:t>
            </a:r>
            <a:r>
              <a:rPr sz="1167" dirty="0">
                <a:latin typeface="Garamond"/>
                <a:cs typeface="Garamond"/>
              </a:rPr>
              <a:t>well-trained, </a:t>
            </a:r>
            <a:r>
              <a:rPr sz="1167" spc="-5" dirty="0">
                <a:latin typeface="Garamond"/>
                <a:cs typeface="Garamond"/>
              </a:rPr>
              <a:t>dedicated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professionals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bent on profitably  </a:t>
            </a:r>
            <a:r>
              <a:rPr sz="1167" dirty="0">
                <a:latin typeface="Garamond"/>
                <a:cs typeface="Garamond"/>
              </a:rPr>
              <a:t>taking care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4407323"/>
            <a:ext cx="3080632" cy="2308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02480" indent="222245">
              <a:lnSpc>
                <a:spcPts val="1312"/>
              </a:lnSpc>
              <a:buAutoNum type="alphaLcPeriod" startAt="1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Changing patterns in personal selling  </a:t>
            </a:r>
            <a:r>
              <a:rPr sz="1167" dirty="0">
                <a:latin typeface="Garamond"/>
                <a:cs typeface="Garamond"/>
              </a:rPr>
              <a:t>Traditionally, </a:t>
            </a:r>
            <a:r>
              <a:rPr sz="1167" spc="-5" dirty="0">
                <a:latin typeface="Garamond"/>
                <a:cs typeface="Garamond"/>
              </a:rPr>
              <a:t>personal selling has been </a:t>
            </a:r>
            <a:r>
              <a:rPr sz="1167" dirty="0">
                <a:latin typeface="Garamond"/>
                <a:cs typeface="Garamond"/>
              </a:rPr>
              <a:t>a face-to-  face, </a:t>
            </a:r>
            <a:r>
              <a:rPr sz="1167" spc="-5" dirty="0">
                <a:latin typeface="Garamond"/>
                <a:cs typeface="Garamond"/>
              </a:rPr>
              <a:t>one-on-one </a:t>
            </a:r>
            <a:r>
              <a:rPr sz="1167" dirty="0">
                <a:latin typeface="Garamond"/>
                <a:cs typeface="Garamond"/>
              </a:rPr>
              <a:t>situation. But </a:t>
            </a:r>
            <a:r>
              <a:rPr sz="1167" spc="-5" dirty="0">
                <a:latin typeface="Garamond"/>
                <a:cs typeface="Garamond"/>
              </a:rPr>
              <a:t>now new </a:t>
            </a:r>
            <a:r>
              <a:rPr sz="1167" dirty="0">
                <a:latin typeface="Garamond"/>
                <a:cs typeface="Garamond"/>
              </a:rPr>
              <a:t>trends  </a:t>
            </a:r>
            <a:r>
              <a:rPr sz="1167" spc="-5" dirty="0">
                <a:latin typeface="Garamond"/>
                <a:cs typeface="Garamond"/>
              </a:rPr>
              <a:t>and patterns are </a:t>
            </a:r>
            <a:r>
              <a:rPr sz="1167" dirty="0">
                <a:latin typeface="Garamond"/>
                <a:cs typeface="Garamond"/>
              </a:rPr>
              <a:t>emerging which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2056"/>
              </a:lnSpc>
            </a:pPr>
            <a:r>
              <a:rPr sz="1847" spc="-5" dirty="0">
                <a:latin typeface="Arial"/>
                <a:cs typeface="Arial"/>
              </a:rPr>
              <a:t>–</a:t>
            </a:r>
            <a:r>
              <a:rPr sz="1167" b="1" spc="-5" dirty="0">
                <a:latin typeface="Garamond"/>
                <a:cs typeface="Garamond"/>
              </a:rPr>
              <a:t>Selling Centers </a:t>
            </a:r>
            <a:r>
              <a:rPr sz="1167" b="1" dirty="0">
                <a:latin typeface="Garamond"/>
                <a:cs typeface="Garamond"/>
              </a:rPr>
              <a:t>— Team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2037"/>
              </a:lnSpc>
            </a:pPr>
            <a:r>
              <a:rPr sz="1847" spc="-5" dirty="0">
                <a:latin typeface="Arial"/>
                <a:cs typeface="Arial"/>
              </a:rPr>
              <a:t>–</a:t>
            </a:r>
            <a:r>
              <a:rPr sz="1167" b="1" spc="-5" dirty="0">
                <a:latin typeface="Garamond"/>
                <a:cs typeface="Garamond"/>
              </a:rPr>
              <a:t>Systems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2037"/>
              </a:lnSpc>
            </a:pPr>
            <a:r>
              <a:rPr sz="1847" spc="-5" dirty="0">
                <a:latin typeface="Arial"/>
                <a:cs typeface="Arial"/>
              </a:rPr>
              <a:t>–</a:t>
            </a:r>
            <a:r>
              <a:rPr sz="1167" b="1" spc="-5" dirty="0">
                <a:latin typeface="Garamond"/>
                <a:cs typeface="Garamond"/>
              </a:rPr>
              <a:t>Global Sales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Teams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2042"/>
              </a:lnSpc>
            </a:pPr>
            <a:r>
              <a:rPr sz="1847" spc="-5" dirty="0">
                <a:latin typeface="Arial"/>
                <a:cs typeface="Arial"/>
              </a:rPr>
              <a:t>–</a:t>
            </a:r>
            <a:r>
              <a:rPr sz="1167" b="1" spc="-5" dirty="0">
                <a:latin typeface="Garamond"/>
                <a:cs typeface="Garamond"/>
              </a:rPr>
              <a:t>Relationship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2017"/>
              </a:lnSpc>
            </a:pPr>
            <a:r>
              <a:rPr sz="1847" spc="-5" dirty="0">
                <a:latin typeface="Arial"/>
                <a:cs typeface="Arial"/>
              </a:rPr>
              <a:t>–</a:t>
            </a:r>
            <a:r>
              <a:rPr sz="1167" b="1" spc="-5" dirty="0">
                <a:latin typeface="Garamond"/>
                <a:cs typeface="Garamond"/>
              </a:rPr>
              <a:t>Telemarketing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4"/>
              </a:lnSpc>
              <a:buAutoNum type="alphaLcPeriod" startAt="1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Salesperson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Attributes: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Salesperson   is   </a:t>
            </a:r>
            <a:r>
              <a:rPr sz="1167" spc="-5" dirty="0">
                <a:latin typeface="Garamond"/>
                <a:cs typeface="Garamond"/>
              </a:rPr>
              <a:t>an   </a:t>
            </a:r>
            <a:r>
              <a:rPr sz="1167" dirty="0">
                <a:latin typeface="Garamond"/>
                <a:cs typeface="Garamond"/>
              </a:rPr>
              <a:t>individual(   </a:t>
            </a:r>
            <a:r>
              <a:rPr sz="1167" spc="-5" dirty="0">
                <a:latin typeface="Garamond"/>
                <a:cs typeface="Garamond"/>
              </a:rPr>
              <a:t>like:   </a:t>
            </a:r>
            <a:r>
              <a:rPr sz="1167" dirty="0">
                <a:latin typeface="Garamond"/>
                <a:cs typeface="Garamond"/>
              </a:rPr>
              <a:t>Serving, 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8296" y="6520921"/>
            <a:ext cx="25497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Information   gathering   Salespeople, 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702426"/>
            <a:ext cx="57149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representatives, account </a:t>
            </a:r>
            <a:r>
              <a:rPr sz="1167" dirty="0">
                <a:latin typeface="Garamond"/>
                <a:cs typeface="Garamond"/>
              </a:rPr>
              <a:t>executives, sales </a:t>
            </a:r>
            <a:r>
              <a:rPr sz="1167" spc="-5" dirty="0">
                <a:latin typeface="Garamond"/>
                <a:cs typeface="Garamond"/>
              </a:rPr>
              <a:t>consultants, </a:t>
            </a:r>
            <a:r>
              <a:rPr sz="1167" dirty="0">
                <a:latin typeface="Garamond"/>
                <a:cs typeface="Garamond"/>
              </a:rPr>
              <a:t>sales engineers, </a:t>
            </a:r>
            <a:r>
              <a:rPr sz="1167" spc="-5" dirty="0">
                <a:latin typeface="Garamond"/>
                <a:cs typeface="Garamond"/>
              </a:rPr>
              <a:t>agents, district managers,  marketing representatives, account development reps, </a:t>
            </a:r>
            <a:r>
              <a:rPr sz="1167" dirty="0">
                <a:latin typeface="Garamond"/>
                <a:cs typeface="Garamond"/>
              </a:rPr>
              <a:t>etc) </a:t>
            </a:r>
            <a:r>
              <a:rPr sz="1167" spc="-5" dirty="0">
                <a:latin typeface="Garamond"/>
                <a:cs typeface="Garamond"/>
              </a:rPr>
              <a:t>acting </a:t>
            </a:r>
            <a:r>
              <a:rPr sz="1167" dirty="0">
                <a:latin typeface="Garamond"/>
                <a:cs typeface="Garamond"/>
              </a:rPr>
              <a:t>for a company </a:t>
            </a:r>
            <a:r>
              <a:rPr sz="1167" spc="-5" dirty="0">
                <a:latin typeface="Garamond"/>
                <a:cs typeface="Garamond"/>
              </a:rPr>
              <a:t>by performing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8228" y="7035799"/>
            <a:ext cx="2270037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or more of </a:t>
            </a:r>
            <a:r>
              <a:rPr sz="1167" dirty="0">
                <a:latin typeface="Garamond"/>
                <a:cs typeface="Garamond"/>
              </a:rPr>
              <a:t>the following </a:t>
            </a:r>
            <a:r>
              <a:rPr sz="1167" spc="-5" dirty="0">
                <a:latin typeface="Garamond"/>
                <a:cs typeface="Garamond"/>
              </a:rPr>
              <a:t>activities.  </a:t>
            </a:r>
            <a:r>
              <a:rPr sz="1167" dirty="0">
                <a:latin typeface="Garamond"/>
                <a:cs typeface="Garamond"/>
              </a:rPr>
              <a:t>Salesperson is </a:t>
            </a:r>
            <a:r>
              <a:rPr sz="1167" spc="-5" dirty="0">
                <a:latin typeface="Garamond"/>
                <a:cs typeface="Garamond"/>
              </a:rPr>
              <a:t>an individual acting for 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by performing one or more  of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activities: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Prospecting,   </a:t>
            </a:r>
            <a:r>
              <a:rPr sz="1167" spc="-5" dirty="0">
                <a:latin typeface="Garamond"/>
                <a:cs typeface="Garamond"/>
              </a:rPr>
              <a:t>The   first   step   in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228" y="7854420"/>
            <a:ext cx="12674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3143" algn="l"/>
                <a:tab pos="1166168" algn="l"/>
              </a:tabLst>
            </a:pPr>
            <a:r>
              <a:rPr sz="1167" dirty="0">
                <a:latin typeface="Garamond"/>
                <a:cs typeface="Garamond"/>
              </a:rPr>
              <a:t>selling	pr</a:t>
            </a:r>
            <a:r>
              <a:rPr sz="1167" spc="-10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cess	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8228" y="8021108"/>
            <a:ext cx="14452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42072" algn="l"/>
              </a:tabLst>
            </a:pPr>
            <a:r>
              <a:rPr sz="1167" dirty="0">
                <a:latin typeface="Garamond"/>
                <a:cs typeface="Garamond"/>
              </a:rPr>
              <a:t>identifying	</a:t>
            </a:r>
            <a:r>
              <a:rPr sz="1167" spc="-5" dirty="0">
                <a:latin typeface="Garamond"/>
                <a:cs typeface="Garamond"/>
              </a:rPr>
              <a:t>qualified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2212" y="7854420"/>
            <a:ext cx="845785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prospecting—</a:t>
            </a:r>
            <a:endParaRPr sz="1167">
              <a:latin typeface="Garamond"/>
              <a:cs typeface="Garamond"/>
            </a:endParaRPr>
          </a:p>
          <a:p>
            <a:pPr marL="329663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potential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8228" y="8202611"/>
            <a:ext cx="2271272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Approaching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 potential </a:t>
            </a:r>
            <a:r>
              <a:rPr sz="1167" dirty="0">
                <a:latin typeface="Garamond"/>
                <a:cs typeface="Garamond"/>
              </a:rPr>
              <a:t>customers is crucial to selling  </a:t>
            </a:r>
            <a:r>
              <a:rPr sz="1167" spc="-5" dirty="0">
                <a:latin typeface="Garamond"/>
                <a:cs typeface="Garamond"/>
              </a:rPr>
              <a:t>success. Than 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presentation  </a:t>
            </a:r>
            <a:r>
              <a:rPr sz="1167" dirty="0">
                <a:latin typeface="Garamond"/>
                <a:cs typeface="Garamond"/>
              </a:rPr>
              <a:t>step of the selling process, the  salesperson tells the </a:t>
            </a:r>
            <a:r>
              <a:rPr sz="1167" spc="-5" dirty="0">
                <a:latin typeface="Garamond"/>
                <a:cs typeface="Garamond"/>
              </a:rPr>
              <a:t>product "story" </a:t>
            </a:r>
            <a:r>
              <a:rPr sz="1167" dirty="0">
                <a:latin typeface="Garamond"/>
                <a:cs typeface="Garamond"/>
              </a:rPr>
              <a:t>to  the </a:t>
            </a:r>
            <a:r>
              <a:rPr sz="1167" spc="-5" dirty="0">
                <a:latin typeface="Garamond"/>
                <a:cs typeface="Garamond"/>
              </a:rPr>
              <a:t>buyer, showing 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will    </a:t>
            </a:r>
            <a:r>
              <a:rPr sz="1167" spc="-5" dirty="0">
                <a:latin typeface="Garamond"/>
                <a:cs typeface="Garamond"/>
              </a:rPr>
              <a:t>make    or    </a:t>
            </a:r>
            <a:r>
              <a:rPr sz="1167" dirty="0">
                <a:latin typeface="Garamond"/>
                <a:cs typeface="Garamond"/>
              </a:rPr>
              <a:t>save    </a:t>
            </a:r>
            <a:r>
              <a:rPr sz="1167" spc="-5" dirty="0">
                <a:latin typeface="Garamond"/>
                <a:cs typeface="Garamond"/>
              </a:rPr>
              <a:t>money.  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9354608"/>
            <a:ext cx="57149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salesperson  </a:t>
            </a:r>
            <a:r>
              <a:rPr sz="1167" spc="-5" dirty="0">
                <a:latin typeface="Garamond"/>
                <a:cs typeface="Garamond"/>
              </a:rPr>
              <a:t>describes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 features  but  </a:t>
            </a:r>
            <a:r>
              <a:rPr sz="1167" dirty="0">
                <a:latin typeface="Garamond"/>
                <a:cs typeface="Garamond"/>
              </a:rPr>
              <a:t>concentrates  </a:t>
            </a:r>
            <a:r>
              <a:rPr sz="1167" spc="-5" dirty="0">
                <a:latin typeface="Garamond"/>
                <a:cs typeface="Garamond"/>
              </a:rPr>
              <a:t>on  presenting 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benefits.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5699" y="70832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709284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71024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55699" y="71128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71232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699" y="713322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699" y="71428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55699" y="71528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55699" y="716322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55699" y="717322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71832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71935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720322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721285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722323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72336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724323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725286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726323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727360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72832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72928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730324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731361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73236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73332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734324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73532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736324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55699" y="737362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738362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55699" y="73932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74032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55699" y="74136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742399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55699" y="743362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74432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55699" y="745363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746326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55699" y="747289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74832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55699" y="749363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750363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55699" y="751326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75232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55699" y="753363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754364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55699" y="755364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756401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55699" y="757364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758327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55699" y="759364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760401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55699" y="76136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762328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55699" y="763365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76440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55699" y="765365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76632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55699" y="76736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768402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55699" y="769402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770366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55699" y="77136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772366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55699" y="773366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774403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55699" y="77540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77636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55699" y="77736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778404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55699" y="779441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780404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55699" y="781367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78240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55699" y="783367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78433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55699" y="785368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78640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55699" y="787405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788368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55699" y="78936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790405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55699" y="79140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79240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55699" y="793443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794406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55699" y="795369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796406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55699" y="797443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798406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55699" y="79936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80040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55699" y="801444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802407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55699" y="80337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804407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55699" y="805444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806444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55699" y="807407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286327" y="8084079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745525" y="8084079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700" y="8084079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286327" y="8094080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745525" y="8094080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55700" y="8094080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286327" y="8104082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745525" y="8104082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700" y="8104082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286327" y="8114452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745525" y="8114452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55700" y="8114452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286327" y="8124455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745525" y="8124455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700" y="8124455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286327" y="8134085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745525" y="8134085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55700" y="8134085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286327" y="8144086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745525" y="8144086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700" y="8144086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286327" y="8154458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745525" y="8154458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55700" y="8154458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286327" y="8164829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745525" y="8164829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700" y="8164829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286327" y="8174461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745525" y="8174461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55700" y="8174461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286327" y="8184091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745525" y="8184091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700" y="8184091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286327" y="8194463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745525" y="8194463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55700" y="8194463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286327" y="8204093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745525" y="8204093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700" y="8204093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286327" y="8213725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745525" y="8213725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55700" y="8213725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286327" y="8224097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745525" y="8224097"/>
            <a:ext cx="5000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55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700" y="8224097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286327" y="8234468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55699" y="8234468"/>
            <a:ext cx="1639711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303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286327" y="8244470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55699" y="8244470"/>
            <a:ext cx="1639711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30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286327" y="8254100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8254100"/>
            <a:ext cx="1639711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30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286327" y="8264102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55699" y="8264102"/>
            <a:ext cx="1639711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30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286327" y="8274472"/>
            <a:ext cx="1203237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49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55699" y="8274472"/>
            <a:ext cx="1639711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30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55699" y="828447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829447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55699" y="830484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55699" y="831447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55699" y="832410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55699" y="833448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55699" y="834485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835448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55699" y="836411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55699" y="837448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55699" y="838485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55699" y="83944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55699" y="840411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841449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55699" y="842486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55699" y="843486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55699" y="844449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55699" y="845449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55699" y="846449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84744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55699" y="848487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55699" y="849487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55699" y="85045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55699" y="85145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336710" y="8524875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8524875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336710" y="8535246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55699" y="8535246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336710" y="8544878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55699" y="8544878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336710" y="8554507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8554507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336710" y="8564880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55699" y="8564880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336710" y="8574511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55699" y="8574511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336710" y="8584142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8584142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336710" y="8594513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55699" y="8594513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336710" y="8604885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55699" y="8604885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336710" y="8614886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8614886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336710" y="8624517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55699" y="8624517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336710" y="8634518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8634518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336710" y="8644889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8644889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336710" y="8654890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8654890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336710" y="8664892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8664892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336710" y="8675264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8675264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336710" y="8684894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55699" y="8684894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336710" y="8694526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55699" y="8694526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336710" y="8704897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8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55699" y="8704897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8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336710" y="8715269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55699" y="8715269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336710" y="8724900"/>
            <a:ext cx="1153231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3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55699" y="8724900"/>
            <a:ext cx="1207558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4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50514" y="7077286"/>
            <a:ext cx="3344122" cy="2223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 txBox="1"/>
          <p:nvPr/>
        </p:nvSpPr>
        <p:spPr>
          <a:xfrm>
            <a:off x="1415238" y="8842693"/>
            <a:ext cx="8198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247" dirty="0">
                <a:latin typeface="Arial"/>
                <a:cs typeface="Arial"/>
              </a:rPr>
              <a:t>C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021" b="1" spc="-247" dirty="0">
                <a:latin typeface="Arial"/>
                <a:cs typeface="Arial"/>
              </a:rPr>
              <a:t>o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021" b="1" spc="-247" dirty="0">
                <a:latin typeface="Arial"/>
                <a:cs typeface="Arial"/>
              </a:rPr>
              <a:t>m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1021" b="1" spc="-247" dirty="0">
                <a:latin typeface="Arial"/>
                <a:cs typeface="Arial"/>
              </a:rPr>
              <a:t>p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021" b="1" spc="-247" dirty="0">
                <a:latin typeface="Arial"/>
                <a:cs typeface="Arial"/>
              </a:rPr>
              <a:t>e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47" dirty="0">
                <a:latin typeface="Arial"/>
                <a:cs typeface="Arial"/>
              </a:rPr>
              <a:t>t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021" b="1" spc="-247" dirty="0">
                <a:latin typeface="Arial"/>
                <a:cs typeface="Arial"/>
              </a:rPr>
              <a:t>e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47" dirty="0">
                <a:latin typeface="Arial"/>
                <a:cs typeface="Arial"/>
              </a:rPr>
              <a:t>n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247" dirty="0">
                <a:latin typeface="Arial"/>
                <a:cs typeface="Arial"/>
              </a:rPr>
              <a:t>t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endParaRPr sz="1531" baseline="-10582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409311" y="7885535"/>
            <a:ext cx="55439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209" dirty="0">
                <a:latin typeface="Arial"/>
                <a:cs typeface="Arial"/>
              </a:rPr>
              <a:t>L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021" b="1" spc="-209" dirty="0">
                <a:latin typeface="Arial"/>
                <a:cs typeface="Arial"/>
              </a:rPr>
              <a:t>i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021" b="1" spc="-209" dirty="0">
                <a:latin typeface="Arial"/>
                <a:cs typeface="Arial"/>
              </a:rPr>
              <a:t>k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1021" b="1" spc="-209" dirty="0">
                <a:latin typeface="Arial"/>
                <a:cs typeface="Arial"/>
              </a:rPr>
              <a:t>a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021" b="1" spc="-209" dirty="0">
                <a:latin typeface="Arial"/>
                <a:cs typeface="Arial"/>
              </a:rPr>
              <a:t>b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1021" b="1" spc="-209" dirty="0">
                <a:latin typeface="Arial"/>
                <a:cs typeface="Arial"/>
              </a:rPr>
              <a:t>l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021" b="1" spc="-209" dirty="0">
                <a:latin typeface="Arial"/>
                <a:cs typeface="Arial"/>
              </a:rPr>
              <a:t>e</a:t>
            </a:r>
            <a:r>
              <a:rPr sz="1531" b="1" spc="-313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endParaRPr sz="1531" baseline="-10582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439812" y="7260767"/>
            <a:ext cx="78713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86" marR="4939" indent="-66056">
              <a:lnSpc>
                <a:spcPts val="1118"/>
              </a:lnSpc>
            </a:pPr>
            <a:r>
              <a:rPr sz="1021" b="1" spc="-520" dirty="0">
                <a:latin typeface="Arial"/>
                <a:cs typeface="Arial"/>
              </a:rPr>
              <a:t>C</a:t>
            </a:r>
            <a:r>
              <a:rPr sz="1531" b="1" spc="-182" baseline="-10582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021" b="1" spc="-408" dirty="0">
                <a:latin typeface="Arial"/>
                <a:cs typeface="Arial"/>
              </a:rPr>
              <a:t>u</a:t>
            </a:r>
            <a:r>
              <a:rPr sz="1531" b="1" spc="-196" baseline="-10582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1021" b="1" spc="-360" dirty="0">
                <a:latin typeface="Arial"/>
                <a:cs typeface="Arial"/>
              </a:rPr>
              <a:t>s</a:t>
            </a:r>
            <a:r>
              <a:rPr sz="1531" b="1" spc="-211" baseline="-1058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021" b="1" spc="-126" dirty="0">
                <a:latin typeface="Arial"/>
                <a:cs typeface="Arial"/>
              </a:rPr>
              <a:t>t</a:t>
            </a:r>
            <a:r>
              <a:rPr sz="1531" b="1" spc="-255" baseline="-1058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021" b="1" spc="-408" dirty="0">
                <a:latin typeface="Arial"/>
                <a:cs typeface="Arial"/>
              </a:rPr>
              <a:t>o</a:t>
            </a:r>
            <a:r>
              <a:rPr sz="1531" b="1" spc="-196" baseline="-1058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021" b="1" spc="-700" dirty="0">
                <a:latin typeface="Arial"/>
                <a:cs typeface="Arial"/>
              </a:rPr>
              <a:t>m</a:t>
            </a:r>
            <a:r>
              <a:rPr sz="1531" b="1" spc="-138" baseline="-10582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1021" b="1" spc="-360" dirty="0">
                <a:latin typeface="Arial"/>
                <a:cs typeface="Arial"/>
              </a:rPr>
              <a:t>e</a:t>
            </a:r>
            <a:r>
              <a:rPr sz="1531" b="1" spc="-21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185" dirty="0">
                <a:latin typeface="Arial"/>
                <a:cs typeface="Arial"/>
              </a:rPr>
              <a:t>r</a:t>
            </a:r>
            <a:r>
              <a:rPr sz="1531" b="1" spc="-240" baseline="-1058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021" b="1" spc="-126" dirty="0">
                <a:latin typeface="Arial"/>
                <a:cs typeface="Arial"/>
              </a:rPr>
              <a:t>-</a:t>
            </a:r>
            <a:r>
              <a:rPr sz="1531" b="1" spc="7" baseline="-10582" dirty="0">
                <a:solidFill>
                  <a:srgbClr val="786950"/>
                </a:solidFill>
                <a:latin typeface="Arial"/>
                <a:cs typeface="Arial"/>
              </a:rPr>
              <a:t>-  </a:t>
            </a:r>
            <a:r>
              <a:rPr sz="1021" b="1" spc="-219" dirty="0">
                <a:latin typeface="Arial"/>
                <a:cs typeface="Arial"/>
              </a:rPr>
              <a:t>O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021" b="1" spc="-219" dirty="0">
                <a:latin typeface="Arial"/>
                <a:cs typeface="Arial"/>
              </a:rPr>
              <a:t>r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021" b="1" spc="-219" dirty="0">
                <a:latin typeface="Arial"/>
                <a:cs typeface="Arial"/>
              </a:rPr>
              <a:t>i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021" b="1" spc="-219" dirty="0">
                <a:latin typeface="Arial"/>
                <a:cs typeface="Arial"/>
              </a:rPr>
              <a:t>e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19" dirty="0">
                <a:latin typeface="Arial"/>
                <a:cs typeface="Arial"/>
              </a:rPr>
              <a:t>n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219" dirty="0">
                <a:latin typeface="Arial"/>
                <a:cs typeface="Arial"/>
              </a:rPr>
              <a:t>t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021" b="1" spc="-219" dirty="0">
                <a:latin typeface="Arial"/>
                <a:cs typeface="Arial"/>
              </a:rPr>
              <a:t>e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19" dirty="0">
                <a:latin typeface="Arial"/>
                <a:cs typeface="Arial"/>
              </a:rPr>
              <a:t>d</a:t>
            </a:r>
            <a:r>
              <a:rPr sz="1531" b="1" spc="-328" baseline="-1058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endParaRPr sz="1531" baseline="-10582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3482904" y="8841952"/>
            <a:ext cx="88220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247" dirty="0">
                <a:latin typeface="Arial"/>
                <a:cs typeface="Arial"/>
              </a:rPr>
              <a:t>D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021" b="1" spc="-247" dirty="0">
                <a:latin typeface="Arial"/>
                <a:cs typeface="Arial"/>
              </a:rPr>
              <a:t>e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47" dirty="0">
                <a:latin typeface="Arial"/>
                <a:cs typeface="Arial"/>
              </a:rPr>
              <a:t>p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021" b="1" spc="-247" dirty="0">
                <a:latin typeface="Arial"/>
                <a:cs typeface="Arial"/>
              </a:rPr>
              <a:t>e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47" dirty="0">
                <a:latin typeface="Arial"/>
                <a:cs typeface="Arial"/>
              </a:rPr>
              <a:t>n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247" dirty="0">
                <a:latin typeface="Arial"/>
                <a:cs typeface="Arial"/>
              </a:rPr>
              <a:t>d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021" b="1" spc="-247" dirty="0">
                <a:latin typeface="Arial"/>
                <a:cs typeface="Arial"/>
              </a:rPr>
              <a:t>a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021" b="1" spc="-247" dirty="0">
                <a:latin typeface="Arial"/>
                <a:cs typeface="Arial"/>
              </a:rPr>
              <a:t>b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1021" b="1" spc="-247" dirty="0">
                <a:latin typeface="Arial"/>
                <a:cs typeface="Arial"/>
              </a:rPr>
              <a:t>l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021" b="1" spc="-247" dirty="0">
                <a:latin typeface="Arial"/>
                <a:cs typeface="Arial"/>
              </a:rPr>
              <a:t>e</a:t>
            </a:r>
            <a:r>
              <a:rPr sz="1531" b="1" spc="-371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endParaRPr sz="1531" baseline="-10582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705895" y="7885535"/>
            <a:ext cx="55686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233" dirty="0">
                <a:latin typeface="Arial"/>
                <a:cs typeface="Arial"/>
              </a:rPr>
              <a:t>H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1021" b="1" spc="-233" dirty="0">
                <a:latin typeface="Arial"/>
                <a:cs typeface="Arial"/>
              </a:rPr>
              <a:t>o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021" b="1" spc="-233" dirty="0">
                <a:latin typeface="Arial"/>
                <a:cs typeface="Arial"/>
              </a:rPr>
              <a:t>n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233" dirty="0">
                <a:latin typeface="Arial"/>
                <a:cs typeface="Arial"/>
              </a:rPr>
              <a:t>e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021" b="1" spc="-233" dirty="0">
                <a:latin typeface="Arial"/>
                <a:cs typeface="Arial"/>
              </a:rPr>
              <a:t>s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021" b="1" spc="-233" dirty="0">
                <a:latin typeface="Arial"/>
                <a:cs typeface="Arial"/>
              </a:rPr>
              <a:t>t</a:t>
            </a:r>
            <a:r>
              <a:rPr sz="1531" b="1" spc="-349" baseline="-1058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endParaRPr sz="1531" baseline="-10582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4230158" y="33279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230158" y="33353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230158" y="33427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4230158" y="335052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4230158" y="335830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4230158" y="33653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230158" y="33727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230158" y="33805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4230158" y="338830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4230158" y="339571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230158" y="34027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230158" y="341053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4230158" y="341793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230158" y="34253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230158" y="34331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230158" y="344090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230158" y="34483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230158" y="34553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230158" y="346313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230158" y="34709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230158" y="347831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4230158" y="34857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230158" y="349313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230158" y="350091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4230158" y="350832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230158" y="351573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4230158" y="35235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230158" y="35305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6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230158" y="353795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230158" y="35457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4230158" y="355351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230158" y="356092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230158" y="356795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230158" y="35757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230158" y="358351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230158" y="359092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230158" y="359833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230158" y="36057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230158" y="36131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4230158" y="362055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230158" y="362833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4230158" y="363611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230158" y="36431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4230158" y="36505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230158" y="36583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4230158" y="366612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230158" y="36735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230158" y="36805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230158" y="36883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230158" y="36957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230158" y="370316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230158" y="371094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230158" y="371871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230158" y="37261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230158" y="37331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230158" y="374094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230158" y="374872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230158" y="375613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230158" y="37635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230158" y="377094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230158" y="377872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230158" y="378613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230158" y="379354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230158" y="380132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230158" y="380836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6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230158" y="38157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230158" y="38235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230158" y="383132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4230158" y="383873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230158" y="384577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230158" y="38535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4230158" y="38613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4230158" y="38687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230158" y="387614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4230158" y="38835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4230158" y="389096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4230158" y="389837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230158" y="39061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4230158" y="39139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4230158" y="39209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4230158" y="392837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4230158" y="39361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230158" y="394393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4230158" y="395134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230158" y="39583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230158" y="396615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230158" y="39735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4230158" y="39809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4230158" y="39887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4230158" y="399653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4230158" y="400394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4230158" y="40109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230158" y="401875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4230158" y="40265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4230158" y="403394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4230158" y="404135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4230158" y="404876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230158" y="405653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4230158" y="406394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4230158" y="407135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4230158" y="407913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4230158" y="408617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230158" y="40935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4230158" y="410135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4230158" y="410913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230158" y="41165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4230158" y="41235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4230158" y="413136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4230158" y="41391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230158" y="41465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4230158" y="415395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4230158" y="416136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4230158" y="416877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4230158" y="417618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4230158" y="41839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4230158" y="41917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4230158" y="41987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230158" y="420618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4230158" y="421396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4230158" y="42217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4230158" y="42291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4230158" y="423619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230158" y="424397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4230158" y="42513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4230158" y="425878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4230158" y="42665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4230158" y="427434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230158" y="42817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4230158" y="428879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4230158" y="429656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230158" y="43043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4230158" y="431175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230158" y="431916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230158" y="432657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4230158" y="433435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4230158" y="434175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4230158" y="434916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230158" y="435694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4230158" y="43639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4230158" y="437139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4230158" y="43791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4230158" y="43869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230158" y="439435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4230158" y="440139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4230158" y="440917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230158" y="44169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4230158" y="44243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4230158" y="44317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230158" y="443917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4230158" y="444658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4230158" y="445399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4230158" y="44617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4230158" y="44695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4230158" y="447659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230158" y="448400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4230158" y="44917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4230158" y="449955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230158" y="45069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4230158" y="451400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4230158" y="452178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4230158" y="452919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230158" y="453659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230158" y="45443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4230158" y="455215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4230158" y="45595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4230158" y="45666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230158" y="457438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4230158" y="458215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4230158" y="458956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230158" y="459697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4230158" y="46043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4230158" y="46121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230158" y="46195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230158" y="462697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230158" y="463475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230158" y="464179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4230158" y="464920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230158" y="465698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230158" y="46647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4230158" y="467217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4230158" y="46792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230158" y="468698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230158" y="469476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4230158" y="47021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230158" y="470958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230158" y="471699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230158" y="472440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230158" y="473180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4230158" y="473958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4230158" y="47473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230158" y="47544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4230158" y="476181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4230158" y="476959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230158" y="477737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4230158" y="47847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4230158" y="47918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4230158" y="479959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230158" y="48070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230158" y="481441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4230158" y="482218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4230158" y="48299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4230158" y="48373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230158" y="48444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4230158" y="485219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4230158" y="485997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230158" y="48673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230158" y="487478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4230158" y="488219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4230158" y="488997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4230158" y="48973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8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4230158" y="490479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4230158" y="49125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4230158" y="491961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4230158" y="492701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230158" y="493479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4230158" y="49425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4230158" y="494998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230158" y="495702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4230158" y="496480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4230158" y="49725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4230158" y="497998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4230158" y="498739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366472" y="3386455"/>
            <a:ext cx="1170517" cy="901347"/>
          </a:xfrm>
          <a:custGeom>
            <a:avLst/>
            <a:gdLst/>
            <a:ahLst/>
            <a:cxnLst/>
            <a:rect l="l" t="t" r="r" b="b"/>
            <a:pathLst>
              <a:path w="1203960" h="927100">
                <a:moveTo>
                  <a:pt x="601980" y="0"/>
                </a:moveTo>
                <a:lnTo>
                  <a:pt x="547222" y="1891"/>
                </a:lnTo>
                <a:lnTo>
                  <a:pt x="493834" y="7459"/>
                </a:lnTo>
                <a:lnTo>
                  <a:pt x="442030" y="16538"/>
                </a:lnTo>
                <a:lnTo>
                  <a:pt x="392023" y="28966"/>
                </a:lnTo>
                <a:lnTo>
                  <a:pt x="344026" y="44580"/>
                </a:lnTo>
                <a:lnTo>
                  <a:pt x="298252" y="63217"/>
                </a:lnTo>
                <a:lnTo>
                  <a:pt x="254915" y="84714"/>
                </a:lnTo>
                <a:lnTo>
                  <a:pt x="214227" y="108908"/>
                </a:lnTo>
                <a:lnTo>
                  <a:pt x="176402" y="135635"/>
                </a:lnTo>
                <a:lnTo>
                  <a:pt x="141654" y="164734"/>
                </a:lnTo>
                <a:lnTo>
                  <a:pt x="110195" y="196039"/>
                </a:lnTo>
                <a:lnTo>
                  <a:pt x="82239" y="229390"/>
                </a:lnTo>
                <a:lnTo>
                  <a:pt x="57999" y="264622"/>
                </a:lnTo>
                <a:lnTo>
                  <a:pt x="37688" y="301572"/>
                </a:lnTo>
                <a:lnTo>
                  <a:pt x="21519" y="340077"/>
                </a:lnTo>
                <a:lnTo>
                  <a:pt x="9706" y="379975"/>
                </a:lnTo>
                <a:lnTo>
                  <a:pt x="2462" y="421102"/>
                </a:lnTo>
                <a:lnTo>
                  <a:pt x="0" y="463296"/>
                </a:lnTo>
                <a:lnTo>
                  <a:pt x="2462" y="505489"/>
                </a:lnTo>
                <a:lnTo>
                  <a:pt x="9706" y="546616"/>
                </a:lnTo>
                <a:lnTo>
                  <a:pt x="21519" y="586514"/>
                </a:lnTo>
                <a:lnTo>
                  <a:pt x="37688" y="625019"/>
                </a:lnTo>
                <a:lnTo>
                  <a:pt x="57999" y="661969"/>
                </a:lnTo>
                <a:lnTo>
                  <a:pt x="82239" y="697201"/>
                </a:lnTo>
                <a:lnTo>
                  <a:pt x="110195" y="730552"/>
                </a:lnTo>
                <a:lnTo>
                  <a:pt x="141654" y="761857"/>
                </a:lnTo>
                <a:lnTo>
                  <a:pt x="176403" y="790956"/>
                </a:lnTo>
                <a:lnTo>
                  <a:pt x="214227" y="817683"/>
                </a:lnTo>
                <a:lnTo>
                  <a:pt x="254915" y="841877"/>
                </a:lnTo>
                <a:lnTo>
                  <a:pt x="298252" y="863374"/>
                </a:lnTo>
                <a:lnTo>
                  <a:pt x="344026" y="882011"/>
                </a:lnTo>
                <a:lnTo>
                  <a:pt x="392023" y="897625"/>
                </a:lnTo>
                <a:lnTo>
                  <a:pt x="442030" y="910053"/>
                </a:lnTo>
                <a:lnTo>
                  <a:pt x="493834" y="919132"/>
                </a:lnTo>
                <a:lnTo>
                  <a:pt x="547222" y="924700"/>
                </a:lnTo>
                <a:lnTo>
                  <a:pt x="601980" y="926591"/>
                </a:lnTo>
                <a:lnTo>
                  <a:pt x="656737" y="924700"/>
                </a:lnTo>
                <a:lnTo>
                  <a:pt x="710125" y="919132"/>
                </a:lnTo>
                <a:lnTo>
                  <a:pt x="761929" y="910053"/>
                </a:lnTo>
                <a:lnTo>
                  <a:pt x="811936" y="897625"/>
                </a:lnTo>
                <a:lnTo>
                  <a:pt x="859933" y="882011"/>
                </a:lnTo>
                <a:lnTo>
                  <a:pt x="905707" y="863374"/>
                </a:lnTo>
                <a:lnTo>
                  <a:pt x="949044" y="841877"/>
                </a:lnTo>
                <a:lnTo>
                  <a:pt x="989732" y="817683"/>
                </a:lnTo>
                <a:lnTo>
                  <a:pt x="1027556" y="790955"/>
                </a:lnTo>
                <a:lnTo>
                  <a:pt x="1062305" y="761857"/>
                </a:lnTo>
                <a:lnTo>
                  <a:pt x="1093764" y="730552"/>
                </a:lnTo>
                <a:lnTo>
                  <a:pt x="1121720" y="697201"/>
                </a:lnTo>
                <a:lnTo>
                  <a:pt x="1145960" y="661969"/>
                </a:lnTo>
                <a:lnTo>
                  <a:pt x="1166271" y="625019"/>
                </a:lnTo>
                <a:lnTo>
                  <a:pt x="1182440" y="586514"/>
                </a:lnTo>
                <a:lnTo>
                  <a:pt x="1194253" y="546616"/>
                </a:lnTo>
                <a:lnTo>
                  <a:pt x="1201497" y="505489"/>
                </a:lnTo>
                <a:lnTo>
                  <a:pt x="1203960" y="463296"/>
                </a:lnTo>
                <a:lnTo>
                  <a:pt x="1201497" y="421102"/>
                </a:lnTo>
                <a:lnTo>
                  <a:pt x="1194253" y="379975"/>
                </a:lnTo>
                <a:lnTo>
                  <a:pt x="1182440" y="340077"/>
                </a:lnTo>
                <a:lnTo>
                  <a:pt x="1166271" y="301572"/>
                </a:lnTo>
                <a:lnTo>
                  <a:pt x="1145960" y="264622"/>
                </a:lnTo>
                <a:lnTo>
                  <a:pt x="1121720" y="229390"/>
                </a:lnTo>
                <a:lnTo>
                  <a:pt x="1093764" y="196039"/>
                </a:lnTo>
                <a:lnTo>
                  <a:pt x="1062305" y="164734"/>
                </a:lnTo>
                <a:lnTo>
                  <a:pt x="1027556" y="135635"/>
                </a:lnTo>
                <a:lnTo>
                  <a:pt x="989732" y="108908"/>
                </a:lnTo>
                <a:lnTo>
                  <a:pt x="949044" y="84714"/>
                </a:lnTo>
                <a:lnTo>
                  <a:pt x="905707" y="63217"/>
                </a:lnTo>
                <a:lnTo>
                  <a:pt x="859933" y="44580"/>
                </a:lnTo>
                <a:lnTo>
                  <a:pt x="811936" y="28966"/>
                </a:lnTo>
                <a:lnTo>
                  <a:pt x="761929" y="16538"/>
                </a:lnTo>
                <a:lnTo>
                  <a:pt x="710125" y="7459"/>
                </a:lnTo>
                <a:lnTo>
                  <a:pt x="656737" y="1891"/>
                </a:lnTo>
                <a:lnTo>
                  <a:pt x="60198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4358332" y="3379793"/>
            <a:ext cx="1159404" cy="891469"/>
          </a:xfrm>
          <a:custGeom>
            <a:avLst/>
            <a:gdLst/>
            <a:ahLst/>
            <a:cxnLst/>
            <a:rect l="l" t="t" r="r" b="b"/>
            <a:pathLst>
              <a:path w="1192529" h="916939">
                <a:moveTo>
                  <a:pt x="595880" y="916682"/>
                </a:moveTo>
                <a:lnTo>
                  <a:pt x="541629" y="914804"/>
                </a:lnTo>
                <a:lnTo>
                  <a:pt x="488746" y="909279"/>
                </a:lnTo>
                <a:lnTo>
                  <a:pt x="437440" y="900270"/>
                </a:lnTo>
                <a:lnTo>
                  <a:pt x="387922" y="887941"/>
                </a:lnTo>
                <a:lnTo>
                  <a:pt x="340401" y="872453"/>
                </a:lnTo>
                <a:lnTo>
                  <a:pt x="295088" y="853971"/>
                </a:lnTo>
                <a:lnTo>
                  <a:pt x="252192" y="832657"/>
                </a:lnTo>
                <a:lnTo>
                  <a:pt x="211925" y="808675"/>
                </a:lnTo>
                <a:lnTo>
                  <a:pt x="174495" y="782187"/>
                </a:lnTo>
                <a:lnTo>
                  <a:pt x="140114" y="753357"/>
                </a:lnTo>
                <a:lnTo>
                  <a:pt x="108990" y="722347"/>
                </a:lnTo>
                <a:lnTo>
                  <a:pt x="81335" y="689321"/>
                </a:lnTo>
                <a:lnTo>
                  <a:pt x="57358" y="654442"/>
                </a:lnTo>
                <a:lnTo>
                  <a:pt x="37269" y="617873"/>
                </a:lnTo>
                <a:lnTo>
                  <a:pt x="21279" y="579776"/>
                </a:lnTo>
                <a:lnTo>
                  <a:pt x="9597" y="540316"/>
                </a:lnTo>
                <a:lnTo>
                  <a:pt x="2434" y="499655"/>
                </a:lnTo>
                <a:lnTo>
                  <a:pt x="0" y="457956"/>
                </a:lnTo>
                <a:lnTo>
                  <a:pt x="2434" y="416264"/>
                </a:lnTo>
                <a:lnTo>
                  <a:pt x="9597" y="375622"/>
                </a:lnTo>
                <a:lnTo>
                  <a:pt x="21279" y="336192"/>
                </a:lnTo>
                <a:lnTo>
                  <a:pt x="37269" y="298136"/>
                </a:lnTo>
                <a:lnTo>
                  <a:pt x="57358" y="261615"/>
                </a:lnTo>
                <a:lnTo>
                  <a:pt x="81335" y="226790"/>
                </a:lnTo>
                <a:lnTo>
                  <a:pt x="108990" y="193823"/>
                </a:lnTo>
                <a:lnTo>
                  <a:pt x="140114" y="162876"/>
                </a:lnTo>
                <a:lnTo>
                  <a:pt x="174495" y="134109"/>
                </a:lnTo>
                <a:lnTo>
                  <a:pt x="211925" y="107685"/>
                </a:lnTo>
                <a:lnTo>
                  <a:pt x="252192" y="83765"/>
                </a:lnTo>
                <a:lnTo>
                  <a:pt x="295088" y="62511"/>
                </a:lnTo>
                <a:lnTo>
                  <a:pt x="340401" y="44083"/>
                </a:lnTo>
                <a:lnTo>
                  <a:pt x="387922" y="28644"/>
                </a:lnTo>
                <a:lnTo>
                  <a:pt x="437440" y="16354"/>
                </a:lnTo>
                <a:lnTo>
                  <a:pt x="488746" y="7376"/>
                </a:lnTo>
                <a:lnTo>
                  <a:pt x="541629" y="1870"/>
                </a:lnTo>
                <a:lnTo>
                  <a:pt x="595880" y="0"/>
                </a:lnTo>
                <a:lnTo>
                  <a:pt x="650137" y="1870"/>
                </a:lnTo>
                <a:lnTo>
                  <a:pt x="703040" y="7376"/>
                </a:lnTo>
                <a:lnTo>
                  <a:pt x="754377" y="16354"/>
                </a:lnTo>
                <a:lnTo>
                  <a:pt x="803935" y="28644"/>
                </a:lnTo>
                <a:lnTo>
                  <a:pt x="851505" y="44083"/>
                </a:lnTo>
                <a:lnTo>
                  <a:pt x="896873" y="62511"/>
                </a:lnTo>
                <a:lnTo>
                  <a:pt x="939828" y="83765"/>
                </a:lnTo>
                <a:lnTo>
                  <a:pt x="980158" y="107685"/>
                </a:lnTo>
                <a:lnTo>
                  <a:pt x="1017652" y="134109"/>
                </a:lnTo>
                <a:lnTo>
                  <a:pt x="1052098" y="162876"/>
                </a:lnTo>
                <a:lnTo>
                  <a:pt x="1083284" y="193823"/>
                </a:lnTo>
                <a:lnTo>
                  <a:pt x="1110999" y="226790"/>
                </a:lnTo>
                <a:lnTo>
                  <a:pt x="1135031" y="261615"/>
                </a:lnTo>
                <a:lnTo>
                  <a:pt x="1155168" y="298136"/>
                </a:lnTo>
                <a:lnTo>
                  <a:pt x="1171199" y="336192"/>
                </a:lnTo>
                <a:lnTo>
                  <a:pt x="1182912" y="375622"/>
                </a:lnTo>
                <a:lnTo>
                  <a:pt x="1190095" y="416264"/>
                </a:lnTo>
                <a:lnTo>
                  <a:pt x="1192536" y="457956"/>
                </a:lnTo>
                <a:lnTo>
                  <a:pt x="1190095" y="499655"/>
                </a:lnTo>
                <a:lnTo>
                  <a:pt x="1182912" y="540316"/>
                </a:lnTo>
                <a:lnTo>
                  <a:pt x="1171199" y="579776"/>
                </a:lnTo>
                <a:lnTo>
                  <a:pt x="1155168" y="617873"/>
                </a:lnTo>
                <a:lnTo>
                  <a:pt x="1135031" y="654442"/>
                </a:lnTo>
                <a:lnTo>
                  <a:pt x="1110999" y="689321"/>
                </a:lnTo>
                <a:lnTo>
                  <a:pt x="1083284" y="722347"/>
                </a:lnTo>
                <a:lnTo>
                  <a:pt x="1052098" y="753357"/>
                </a:lnTo>
                <a:lnTo>
                  <a:pt x="1017652" y="782187"/>
                </a:lnTo>
                <a:lnTo>
                  <a:pt x="980158" y="808675"/>
                </a:lnTo>
                <a:lnTo>
                  <a:pt x="939828" y="832657"/>
                </a:lnTo>
                <a:lnTo>
                  <a:pt x="896873" y="853971"/>
                </a:lnTo>
                <a:lnTo>
                  <a:pt x="851505" y="872453"/>
                </a:lnTo>
                <a:lnTo>
                  <a:pt x="803935" y="887941"/>
                </a:lnTo>
                <a:lnTo>
                  <a:pt x="754377" y="900270"/>
                </a:lnTo>
                <a:lnTo>
                  <a:pt x="703040" y="909279"/>
                </a:lnTo>
                <a:lnTo>
                  <a:pt x="650137" y="914804"/>
                </a:lnTo>
                <a:lnTo>
                  <a:pt x="595880" y="91668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4358332" y="3379793"/>
            <a:ext cx="1159404" cy="891469"/>
          </a:xfrm>
          <a:custGeom>
            <a:avLst/>
            <a:gdLst/>
            <a:ahLst/>
            <a:cxnLst/>
            <a:rect l="l" t="t" r="r" b="b"/>
            <a:pathLst>
              <a:path w="1192529" h="916939">
                <a:moveTo>
                  <a:pt x="1192536" y="457956"/>
                </a:moveTo>
                <a:lnTo>
                  <a:pt x="1190095" y="416264"/>
                </a:lnTo>
                <a:lnTo>
                  <a:pt x="1182912" y="375622"/>
                </a:lnTo>
                <a:lnTo>
                  <a:pt x="1171199" y="336192"/>
                </a:lnTo>
                <a:lnTo>
                  <a:pt x="1155168" y="298136"/>
                </a:lnTo>
                <a:lnTo>
                  <a:pt x="1135031" y="261615"/>
                </a:lnTo>
                <a:lnTo>
                  <a:pt x="1110999" y="226790"/>
                </a:lnTo>
                <a:lnTo>
                  <a:pt x="1083284" y="193823"/>
                </a:lnTo>
                <a:lnTo>
                  <a:pt x="1052098" y="162876"/>
                </a:lnTo>
                <a:lnTo>
                  <a:pt x="1017652" y="134109"/>
                </a:lnTo>
                <a:lnTo>
                  <a:pt x="980158" y="107685"/>
                </a:lnTo>
                <a:lnTo>
                  <a:pt x="939828" y="83765"/>
                </a:lnTo>
                <a:lnTo>
                  <a:pt x="896873" y="62511"/>
                </a:lnTo>
                <a:lnTo>
                  <a:pt x="851505" y="44083"/>
                </a:lnTo>
                <a:lnTo>
                  <a:pt x="803935" y="28644"/>
                </a:lnTo>
                <a:lnTo>
                  <a:pt x="754377" y="16354"/>
                </a:lnTo>
                <a:lnTo>
                  <a:pt x="703040" y="7376"/>
                </a:lnTo>
                <a:lnTo>
                  <a:pt x="650137" y="1870"/>
                </a:lnTo>
                <a:lnTo>
                  <a:pt x="595880" y="0"/>
                </a:lnTo>
                <a:lnTo>
                  <a:pt x="541629" y="1870"/>
                </a:lnTo>
                <a:lnTo>
                  <a:pt x="488746" y="7376"/>
                </a:lnTo>
                <a:lnTo>
                  <a:pt x="437440" y="16354"/>
                </a:lnTo>
                <a:lnTo>
                  <a:pt x="387922" y="28644"/>
                </a:lnTo>
                <a:lnTo>
                  <a:pt x="340401" y="44083"/>
                </a:lnTo>
                <a:lnTo>
                  <a:pt x="295088" y="62511"/>
                </a:lnTo>
                <a:lnTo>
                  <a:pt x="252192" y="83765"/>
                </a:lnTo>
                <a:lnTo>
                  <a:pt x="211925" y="107685"/>
                </a:lnTo>
                <a:lnTo>
                  <a:pt x="174495" y="134109"/>
                </a:lnTo>
                <a:lnTo>
                  <a:pt x="140114" y="162876"/>
                </a:lnTo>
                <a:lnTo>
                  <a:pt x="108990" y="193823"/>
                </a:lnTo>
                <a:lnTo>
                  <a:pt x="81335" y="226790"/>
                </a:lnTo>
                <a:lnTo>
                  <a:pt x="57358" y="261615"/>
                </a:lnTo>
                <a:lnTo>
                  <a:pt x="37269" y="298136"/>
                </a:lnTo>
                <a:lnTo>
                  <a:pt x="21279" y="336192"/>
                </a:lnTo>
                <a:lnTo>
                  <a:pt x="9597" y="375622"/>
                </a:lnTo>
                <a:lnTo>
                  <a:pt x="2434" y="416264"/>
                </a:lnTo>
                <a:lnTo>
                  <a:pt x="0" y="457956"/>
                </a:lnTo>
                <a:lnTo>
                  <a:pt x="2434" y="499655"/>
                </a:lnTo>
                <a:lnTo>
                  <a:pt x="9597" y="540316"/>
                </a:lnTo>
                <a:lnTo>
                  <a:pt x="21279" y="579776"/>
                </a:lnTo>
                <a:lnTo>
                  <a:pt x="37269" y="617873"/>
                </a:lnTo>
                <a:lnTo>
                  <a:pt x="57358" y="654442"/>
                </a:lnTo>
                <a:lnTo>
                  <a:pt x="81335" y="689321"/>
                </a:lnTo>
                <a:lnTo>
                  <a:pt x="108990" y="722347"/>
                </a:lnTo>
                <a:lnTo>
                  <a:pt x="140114" y="753357"/>
                </a:lnTo>
                <a:lnTo>
                  <a:pt x="174495" y="782187"/>
                </a:lnTo>
                <a:lnTo>
                  <a:pt x="211925" y="808675"/>
                </a:lnTo>
                <a:lnTo>
                  <a:pt x="252192" y="832657"/>
                </a:lnTo>
                <a:lnTo>
                  <a:pt x="295088" y="853971"/>
                </a:lnTo>
                <a:lnTo>
                  <a:pt x="340401" y="872453"/>
                </a:lnTo>
                <a:lnTo>
                  <a:pt x="387922" y="887941"/>
                </a:lnTo>
                <a:lnTo>
                  <a:pt x="437440" y="900270"/>
                </a:lnTo>
                <a:lnTo>
                  <a:pt x="488746" y="909279"/>
                </a:lnTo>
                <a:lnTo>
                  <a:pt x="541629" y="914804"/>
                </a:lnTo>
                <a:lnTo>
                  <a:pt x="595880" y="916682"/>
                </a:lnTo>
                <a:lnTo>
                  <a:pt x="650137" y="914804"/>
                </a:lnTo>
                <a:lnTo>
                  <a:pt x="703040" y="909279"/>
                </a:lnTo>
                <a:lnTo>
                  <a:pt x="754377" y="900270"/>
                </a:lnTo>
                <a:lnTo>
                  <a:pt x="803935" y="887941"/>
                </a:lnTo>
                <a:lnTo>
                  <a:pt x="851505" y="872453"/>
                </a:lnTo>
                <a:lnTo>
                  <a:pt x="896873" y="853971"/>
                </a:lnTo>
                <a:lnTo>
                  <a:pt x="939828" y="832657"/>
                </a:lnTo>
                <a:lnTo>
                  <a:pt x="980158" y="808675"/>
                </a:lnTo>
                <a:lnTo>
                  <a:pt x="1017652" y="782187"/>
                </a:lnTo>
                <a:lnTo>
                  <a:pt x="1052098" y="753357"/>
                </a:lnTo>
                <a:lnTo>
                  <a:pt x="1083284" y="722347"/>
                </a:lnTo>
                <a:lnTo>
                  <a:pt x="1110999" y="689321"/>
                </a:lnTo>
                <a:lnTo>
                  <a:pt x="1135031" y="654442"/>
                </a:lnTo>
                <a:lnTo>
                  <a:pt x="1155168" y="617873"/>
                </a:lnTo>
                <a:lnTo>
                  <a:pt x="1171199" y="579776"/>
                </a:lnTo>
                <a:lnTo>
                  <a:pt x="1182912" y="540316"/>
                </a:lnTo>
                <a:lnTo>
                  <a:pt x="1190095" y="499655"/>
                </a:lnTo>
                <a:lnTo>
                  <a:pt x="1192536" y="457956"/>
                </a:lnTo>
                <a:close/>
              </a:path>
            </a:pathLst>
          </a:custGeom>
          <a:ln w="1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 txBox="1"/>
          <p:nvPr/>
        </p:nvSpPr>
        <p:spPr>
          <a:xfrm>
            <a:off x="4587980" y="3618287"/>
            <a:ext cx="690827" cy="417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94200"/>
              </a:lnSpc>
            </a:pPr>
            <a:r>
              <a:rPr sz="972" b="1" spc="-540" dirty="0">
                <a:latin typeface="Arial"/>
                <a:cs typeface="Arial"/>
              </a:rPr>
              <a:t>P</a:t>
            </a:r>
            <a:r>
              <a:rPr sz="1458" b="1" spc="-21" baseline="-5555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972" b="1" spc="-277" dirty="0">
                <a:latin typeface="Arial"/>
                <a:cs typeface="Arial"/>
              </a:rPr>
              <a:t>r</a:t>
            </a:r>
            <a:r>
              <a:rPr sz="1458" b="1" spc="-94" baseline="-5555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72" b="1" spc="-486" dirty="0">
                <a:latin typeface="Arial"/>
                <a:cs typeface="Arial"/>
              </a:rPr>
              <a:t>o</a:t>
            </a:r>
            <a:r>
              <a:rPr sz="1458" b="1" spc="-21" baseline="-5555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972" b="1" spc="-486" dirty="0">
                <a:latin typeface="Arial"/>
                <a:cs typeface="Arial"/>
              </a:rPr>
              <a:t>d</a:t>
            </a:r>
            <a:r>
              <a:rPr sz="1458" b="1" spc="-36" baseline="-5555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972" b="1" spc="-486" dirty="0">
                <a:latin typeface="Arial"/>
                <a:cs typeface="Arial"/>
              </a:rPr>
              <a:t>u</a:t>
            </a:r>
            <a:r>
              <a:rPr sz="1458" b="1" spc="-36" baseline="-5555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972" b="1" spc="-433" dirty="0">
                <a:latin typeface="Arial"/>
                <a:cs typeface="Arial"/>
              </a:rPr>
              <a:t>c</a:t>
            </a:r>
            <a:r>
              <a:rPr sz="1458" b="1" spc="-58" baseline="-5555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972" b="1" spc="39" dirty="0">
                <a:latin typeface="Arial"/>
                <a:cs typeface="Arial"/>
              </a:rPr>
              <a:t>i</a:t>
            </a:r>
            <a:r>
              <a:rPr sz="972" b="1" spc="83" dirty="0">
                <a:latin typeface="Arial"/>
                <a:cs typeface="Arial"/>
              </a:rPr>
              <a:t>n</a:t>
            </a:r>
            <a:r>
              <a:rPr sz="972" b="1" dirty="0">
                <a:latin typeface="Arial"/>
                <a:cs typeface="Arial"/>
              </a:rPr>
              <a:t>g  </a:t>
            </a:r>
            <a:r>
              <a:rPr sz="972" b="1" spc="58" dirty="0">
                <a:latin typeface="Arial"/>
                <a:cs typeface="Arial"/>
              </a:rPr>
              <a:t>Sales  </a:t>
            </a:r>
            <a:r>
              <a:rPr sz="1458" b="1" spc="-298" baseline="5555" dirty="0">
                <a:latin typeface="Arial"/>
                <a:cs typeface="Arial"/>
              </a:rPr>
              <a:t>R</a:t>
            </a:r>
            <a:r>
              <a:rPr sz="972" b="1" spc="-198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58" b="1" spc="-298" baseline="5555" dirty="0">
                <a:latin typeface="Arial"/>
                <a:cs typeface="Arial"/>
              </a:rPr>
              <a:t>e</a:t>
            </a:r>
            <a:r>
              <a:rPr sz="972" b="1" spc="-198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58" b="1" spc="-298" baseline="5555" dirty="0">
                <a:latin typeface="Arial"/>
                <a:cs typeface="Arial"/>
              </a:rPr>
              <a:t>ven</a:t>
            </a:r>
            <a:r>
              <a:rPr sz="972" b="1" spc="-198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58" b="1" spc="-298" baseline="5555" dirty="0">
                <a:latin typeface="Arial"/>
                <a:cs typeface="Arial"/>
              </a:rPr>
              <a:t>u</a:t>
            </a:r>
            <a:r>
              <a:rPr sz="972" b="1" spc="-198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1458" b="1" spc="-298" baseline="5555" dirty="0">
                <a:latin typeface="Arial"/>
                <a:cs typeface="Arial"/>
              </a:rPr>
              <a:t>e</a:t>
            </a:r>
            <a:r>
              <a:rPr sz="972" b="1" spc="-198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185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endParaRPr sz="972">
              <a:latin typeface="Arial"/>
              <a:cs typeface="Arial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5485129" y="3395345"/>
            <a:ext cx="1170517" cy="901347"/>
          </a:xfrm>
          <a:custGeom>
            <a:avLst/>
            <a:gdLst/>
            <a:ahLst/>
            <a:cxnLst/>
            <a:rect l="l" t="t" r="r" b="b"/>
            <a:pathLst>
              <a:path w="1203959" h="927100">
                <a:moveTo>
                  <a:pt x="601979" y="0"/>
                </a:moveTo>
                <a:lnTo>
                  <a:pt x="547222" y="1891"/>
                </a:lnTo>
                <a:lnTo>
                  <a:pt x="493834" y="7459"/>
                </a:lnTo>
                <a:lnTo>
                  <a:pt x="442030" y="16538"/>
                </a:lnTo>
                <a:lnTo>
                  <a:pt x="392023" y="28966"/>
                </a:lnTo>
                <a:lnTo>
                  <a:pt x="344026" y="44580"/>
                </a:lnTo>
                <a:lnTo>
                  <a:pt x="298252" y="63217"/>
                </a:lnTo>
                <a:lnTo>
                  <a:pt x="254915" y="84714"/>
                </a:lnTo>
                <a:lnTo>
                  <a:pt x="214227" y="108908"/>
                </a:lnTo>
                <a:lnTo>
                  <a:pt x="176402" y="135635"/>
                </a:lnTo>
                <a:lnTo>
                  <a:pt x="141654" y="164734"/>
                </a:lnTo>
                <a:lnTo>
                  <a:pt x="110195" y="196039"/>
                </a:lnTo>
                <a:lnTo>
                  <a:pt x="82239" y="229390"/>
                </a:lnTo>
                <a:lnTo>
                  <a:pt x="57999" y="264622"/>
                </a:lnTo>
                <a:lnTo>
                  <a:pt x="37688" y="301572"/>
                </a:lnTo>
                <a:lnTo>
                  <a:pt x="21519" y="340077"/>
                </a:lnTo>
                <a:lnTo>
                  <a:pt x="9706" y="379975"/>
                </a:lnTo>
                <a:lnTo>
                  <a:pt x="2462" y="421102"/>
                </a:lnTo>
                <a:lnTo>
                  <a:pt x="0" y="463296"/>
                </a:lnTo>
                <a:lnTo>
                  <a:pt x="2462" y="505489"/>
                </a:lnTo>
                <a:lnTo>
                  <a:pt x="9706" y="546616"/>
                </a:lnTo>
                <a:lnTo>
                  <a:pt x="21519" y="586514"/>
                </a:lnTo>
                <a:lnTo>
                  <a:pt x="37688" y="625019"/>
                </a:lnTo>
                <a:lnTo>
                  <a:pt x="57999" y="661969"/>
                </a:lnTo>
                <a:lnTo>
                  <a:pt x="82239" y="697201"/>
                </a:lnTo>
                <a:lnTo>
                  <a:pt x="110195" y="730552"/>
                </a:lnTo>
                <a:lnTo>
                  <a:pt x="141654" y="761857"/>
                </a:lnTo>
                <a:lnTo>
                  <a:pt x="176403" y="790956"/>
                </a:lnTo>
                <a:lnTo>
                  <a:pt x="214227" y="817683"/>
                </a:lnTo>
                <a:lnTo>
                  <a:pt x="254915" y="841877"/>
                </a:lnTo>
                <a:lnTo>
                  <a:pt x="298252" y="863374"/>
                </a:lnTo>
                <a:lnTo>
                  <a:pt x="344026" y="882011"/>
                </a:lnTo>
                <a:lnTo>
                  <a:pt x="392023" y="897625"/>
                </a:lnTo>
                <a:lnTo>
                  <a:pt x="442030" y="910053"/>
                </a:lnTo>
                <a:lnTo>
                  <a:pt x="493834" y="919132"/>
                </a:lnTo>
                <a:lnTo>
                  <a:pt x="547222" y="924700"/>
                </a:lnTo>
                <a:lnTo>
                  <a:pt x="601979" y="926591"/>
                </a:lnTo>
                <a:lnTo>
                  <a:pt x="656737" y="924700"/>
                </a:lnTo>
                <a:lnTo>
                  <a:pt x="710125" y="919132"/>
                </a:lnTo>
                <a:lnTo>
                  <a:pt x="761929" y="910053"/>
                </a:lnTo>
                <a:lnTo>
                  <a:pt x="811936" y="897625"/>
                </a:lnTo>
                <a:lnTo>
                  <a:pt x="859933" y="882011"/>
                </a:lnTo>
                <a:lnTo>
                  <a:pt x="905707" y="863374"/>
                </a:lnTo>
                <a:lnTo>
                  <a:pt x="949044" y="841877"/>
                </a:lnTo>
                <a:lnTo>
                  <a:pt x="989732" y="817683"/>
                </a:lnTo>
                <a:lnTo>
                  <a:pt x="1027556" y="790955"/>
                </a:lnTo>
                <a:lnTo>
                  <a:pt x="1062305" y="761857"/>
                </a:lnTo>
                <a:lnTo>
                  <a:pt x="1093764" y="730552"/>
                </a:lnTo>
                <a:lnTo>
                  <a:pt x="1121720" y="697201"/>
                </a:lnTo>
                <a:lnTo>
                  <a:pt x="1145960" y="661969"/>
                </a:lnTo>
                <a:lnTo>
                  <a:pt x="1166271" y="625019"/>
                </a:lnTo>
                <a:lnTo>
                  <a:pt x="1182440" y="586514"/>
                </a:lnTo>
                <a:lnTo>
                  <a:pt x="1194253" y="546616"/>
                </a:lnTo>
                <a:lnTo>
                  <a:pt x="1201497" y="505489"/>
                </a:lnTo>
                <a:lnTo>
                  <a:pt x="1203959" y="463296"/>
                </a:lnTo>
                <a:lnTo>
                  <a:pt x="1201497" y="421102"/>
                </a:lnTo>
                <a:lnTo>
                  <a:pt x="1194253" y="379975"/>
                </a:lnTo>
                <a:lnTo>
                  <a:pt x="1182440" y="340077"/>
                </a:lnTo>
                <a:lnTo>
                  <a:pt x="1166271" y="301572"/>
                </a:lnTo>
                <a:lnTo>
                  <a:pt x="1145960" y="264622"/>
                </a:lnTo>
                <a:lnTo>
                  <a:pt x="1121720" y="229390"/>
                </a:lnTo>
                <a:lnTo>
                  <a:pt x="1093764" y="196039"/>
                </a:lnTo>
                <a:lnTo>
                  <a:pt x="1062305" y="164734"/>
                </a:lnTo>
                <a:lnTo>
                  <a:pt x="1027556" y="135635"/>
                </a:lnTo>
                <a:lnTo>
                  <a:pt x="989732" y="108908"/>
                </a:lnTo>
                <a:lnTo>
                  <a:pt x="949044" y="84714"/>
                </a:lnTo>
                <a:lnTo>
                  <a:pt x="905707" y="63217"/>
                </a:lnTo>
                <a:lnTo>
                  <a:pt x="859933" y="44580"/>
                </a:lnTo>
                <a:lnTo>
                  <a:pt x="811936" y="28966"/>
                </a:lnTo>
                <a:lnTo>
                  <a:pt x="761929" y="16538"/>
                </a:lnTo>
                <a:lnTo>
                  <a:pt x="710125" y="7459"/>
                </a:lnTo>
                <a:lnTo>
                  <a:pt x="656737" y="1891"/>
                </a:lnTo>
                <a:lnTo>
                  <a:pt x="601979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5476998" y="3387944"/>
            <a:ext cx="1160639" cy="892087"/>
          </a:xfrm>
          <a:custGeom>
            <a:avLst/>
            <a:gdLst/>
            <a:ahLst/>
            <a:cxnLst/>
            <a:rect l="l" t="t" r="r" b="b"/>
            <a:pathLst>
              <a:path w="1193800" h="917575">
                <a:moveTo>
                  <a:pt x="596642" y="917440"/>
                </a:moveTo>
                <a:lnTo>
                  <a:pt x="542272" y="915562"/>
                </a:lnTo>
                <a:lnTo>
                  <a:pt x="489282" y="910037"/>
                </a:lnTo>
                <a:lnTo>
                  <a:pt x="437881" y="901028"/>
                </a:lnTo>
                <a:lnTo>
                  <a:pt x="388281" y="888699"/>
                </a:lnTo>
                <a:lnTo>
                  <a:pt x="340688" y="873211"/>
                </a:lnTo>
                <a:lnTo>
                  <a:pt x="295314" y="854729"/>
                </a:lnTo>
                <a:lnTo>
                  <a:pt x="252367" y="833415"/>
                </a:lnTo>
                <a:lnTo>
                  <a:pt x="212056" y="809433"/>
                </a:lnTo>
                <a:lnTo>
                  <a:pt x="174591" y="782945"/>
                </a:lnTo>
                <a:lnTo>
                  <a:pt x="140181" y="754115"/>
                </a:lnTo>
                <a:lnTo>
                  <a:pt x="109035" y="723105"/>
                </a:lnTo>
                <a:lnTo>
                  <a:pt x="81363" y="690079"/>
                </a:lnTo>
                <a:lnTo>
                  <a:pt x="57374" y="655200"/>
                </a:lnTo>
                <a:lnTo>
                  <a:pt x="37277" y="618631"/>
                </a:lnTo>
                <a:lnTo>
                  <a:pt x="21282" y="580534"/>
                </a:lnTo>
                <a:lnTo>
                  <a:pt x="9598" y="541074"/>
                </a:lnTo>
                <a:lnTo>
                  <a:pt x="2434" y="500413"/>
                </a:lnTo>
                <a:lnTo>
                  <a:pt x="0" y="458714"/>
                </a:lnTo>
                <a:lnTo>
                  <a:pt x="2434" y="416902"/>
                </a:lnTo>
                <a:lnTo>
                  <a:pt x="9598" y="376154"/>
                </a:lnTo>
                <a:lnTo>
                  <a:pt x="21282" y="336631"/>
                </a:lnTo>
                <a:lnTo>
                  <a:pt x="37277" y="298493"/>
                </a:lnTo>
                <a:lnTo>
                  <a:pt x="57374" y="261900"/>
                </a:lnTo>
                <a:lnTo>
                  <a:pt x="81363" y="227015"/>
                </a:lnTo>
                <a:lnTo>
                  <a:pt x="109035" y="193996"/>
                </a:lnTo>
                <a:lnTo>
                  <a:pt x="140181" y="163006"/>
                </a:lnTo>
                <a:lnTo>
                  <a:pt x="174591" y="134204"/>
                </a:lnTo>
                <a:lnTo>
                  <a:pt x="212056" y="107752"/>
                </a:lnTo>
                <a:lnTo>
                  <a:pt x="252367" y="83810"/>
                </a:lnTo>
                <a:lnTo>
                  <a:pt x="295314" y="62539"/>
                </a:lnTo>
                <a:lnTo>
                  <a:pt x="340688" y="44099"/>
                </a:lnTo>
                <a:lnTo>
                  <a:pt x="388281" y="28652"/>
                </a:lnTo>
                <a:lnTo>
                  <a:pt x="437881" y="16358"/>
                </a:lnTo>
                <a:lnTo>
                  <a:pt x="489282" y="7377"/>
                </a:lnTo>
                <a:lnTo>
                  <a:pt x="542272" y="1871"/>
                </a:lnTo>
                <a:lnTo>
                  <a:pt x="596642" y="0"/>
                </a:lnTo>
                <a:lnTo>
                  <a:pt x="650900" y="1871"/>
                </a:lnTo>
                <a:lnTo>
                  <a:pt x="703802" y="7377"/>
                </a:lnTo>
                <a:lnTo>
                  <a:pt x="755138" y="16358"/>
                </a:lnTo>
                <a:lnTo>
                  <a:pt x="804696" y="28652"/>
                </a:lnTo>
                <a:lnTo>
                  <a:pt x="852265" y="44099"/>
                </a:lnTo>
                <a:lnTo>
                  <a:pt x="897632" y="62539"/>
                </a:lnTo>
                <a:lnTo>
                  <a:pt x="940586" y="83810"/>
                </a:lnTo>
                <a:lnTo>
                  <a:pt x="980915" y="107752"/>
                </a:lnTo>
                <a:lnTo>
                  <a:pt x="1018408" y="134204"/>
                </a:lnTo>
                <a:lnTo>
                  <a:pt x="1052853" y="163006"/>
                </a:lnTo>
                <a:lnTo>
                  <a:pt x="1084038" y="193996"/>
                </a:lnTo>
                <a:lnTo>
                  <a:pt x="1111752" y="227015"/>
                </a:lnTo>
                <a:lnTo>
                  <a:pt x="1135783" y="261900"/>
                </a:lnTo>
                <a:lnTo>
                  <a:pt x="1155919" y="298493"/>
                </a:lnTo>
                <a:lnTo>
                  <a:pt x="1171949" y="336631"/>
                </a:lnTo>
                <a:lnTo>
                  <a:pt x="1183661" y="376154"/>
                </a:lnTo>
                <a:lnTo>
                  <a:pt x="1190844" y="416902"/>
                </a:lnTo>
                <a:lnTo>
                  <a:pt x="1193285" y="458714"/>
                </a:lnTo>
                <a:lnTo>
                  <a:pt x="1190844" y="500413"/>
                </a:lnTo>
                <a:lnTo>
                  <a:pt x="1183661" y="541074"/>
                </a:lnTo>
                <a:lnTo>
                  <a:pt x="1171949" y="580534"/>
                </a:lnTo>
                <a:lnTo>
                  <a:pt x="1155919" y="618631"/>
                </a:lnTo>
                <a:lnTo>
                  <a:pt x="1135783" y="655200"/>
                </a:lnTo>
                <a:lnTo>
                  <a:pt x="1111752" y="690079"/>
                </a:lnTo>
                <a:lnTo>
                  <a:pt x="1084038" y="723105"/>
                </a:lnTo>
                <a:lnTo>
                  <a:pt x="1052853" y="754115"/>
                </a:lnTo>
                <a:lnTo>
                  <a:pt x="1018408" y="782945"/>
                </a:lnTo>
                <a:lnTo>
                  <a:pt x="980915" y="809433"/>
                </a:lnTo>
                <a:lnTo>
                  <a:pt x="940586" y="833415"/>
                </a:lnTo>
                <a:lnTo>
                  <a:pt x="897632" y="854729"/>
                </a:lnTo>
                <a:lnTo>
                  <a:pt x="852265" y="873211"/>
                </a:lnTo>
                <a:lnTo>
                  <a:pt x="804696" y="888699"/>
                </a:lnTo>
                <a:lnTo>
                  <a:pt x="755138" y="901028"/>
                </a:lnTo>
                <a:lnTo>
                  <a:pt x="703802" y="910037"/>
                </a:lnTo>
                <a:lnTo>
                  <a:pt x="650900" y="915562"/>
                </a:lnTo>
                <a:lnTo>
                  <a:pt x="596642" y="91744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5476998" y="3387944"/>
            <a:ext cx="1160639" cy="892087"/>
          </a:xfrm>
          <a:custGeom>
            <a:avLst/>
            <a:gdLst/>
            <a:ahLst/>
            <a:cxnLst/>
            <a:rect l="l" t="t" r="r" b="b"/>
            <a:pathLst>
              <a:path w="1193800" h="917575">
                <a:moveTo>
                  <a:pt x="1193285" y="458714"/>
                </a:moveTo>
                <a:lnTo>
                  <a:pt x="1190844" y="416902"/>
                </a:lnTo>
                <a:lnTo>
                  <a:pt x="1183661" y="376154"/>
                </a:lnTo>
                <a:lnTo>
                  <a:pt x="1171949" y="336631"/>
                </a:lnTo>
                <a:lnTo>
                  <a:pt x="1155919" y="298493"/>
                </a:lnTo>
                <a:lnTo>
                  <a:pt x="1135783" y="261900"/>
                </a:lnTo>
                <a:lnTo>
                  <a:pt x="1111752" y="227015"/>
                </a:lnTo>
                <a:lnTo>
                  <a:pt x="1084038" y="193996"/>
                </a:lnTo>
                <a:lnTo>
                  <a:pt x="1052853" y="163006"/>
                </a:lnTo>
                <a:lnTo>
                  <a:pt x="1018408" y="134204"/>
                </a:lnTo>
                <a:lnTo>
                  <a:pt x="980915" y="107752"/>
                </a:lnTo>
                <a:lnTo>
                  <a:pt x="940586" y="83810"/>
                </a:lnTo>
                <a:lnTo>
                  <a:pt x="897632" y="62539"/>
                </a:lnTo>
                <a:lnTo>
                  <a:pt x="852265" y="44099"/>
                </a:lnTo>
                <a:lnTo>
                  <a:pt x="804696" y="28652"/>
                </a:lnTo>
                <a:lnTo>
                  <a:pt x="755138" y="16358"/>
                </a:lnTo>
                <a:lnTo>
                  <a:pt x="703802" y="7377"/>
                </a:lnTo>
                <a:lnTo>
                  <a:pt x="650900" y="1871"/>
                </a:lnTo>
                <a:lnTo>
                  <a:pt x="596642" y="0"/>
                </a:lnTo>
                <a:lnTo>
                  <a:pt x="542272" y="1871"/>
                </a:lnTo>
                <a:lnTo>
                  <a:pt x="489282" y="7377"/>
                </a:lnTo>
                <a:lnTo>
                  <a:pt x="437881" y="16358"/>
                </a:lnTo>
                <a:lnTo>
                  <a:pt x="388281" y="28652"/>
                </a:lnTo>
                <a:lnTo>
                  <a:pt x="340688" y="44099"/>
                </a:lnTo>
                <a:lnTo>
                  <a:pt x="295314" y="62539"/>
                </a:lnTo>
                <a:lnTo>
                  <a:pt x="252367" y="83810"/>
                </a:lnTo>
                <a:lnTo>
                  <a:pt x="212056" y="107752"/>
                </a:lnTo>
                <a:lnTo>
                  <a:pt x="174591" y="134204"/>
                </a:lnTo>
                <a:lnTo>
                  <a:pt x="140181" y="163006"/>
                </a:lnTo>
                <a:lnTo>
                  <a:pt x="109035" y="193996"/>
                </a:lnTo>
                <a:lnTo>
                  <a:pt x="81363" y="227015"/>
                </a:lnTo>
                <a:lnTo>
                  <a:pt x="57374" y="261900"/>
                </a:lnTo>
                <a:lnTo>
                  <a:pt x="37277" y="298493"/>
                </a:lnTo>
                <a:lnTo>
                  <a:pt x="21282" y="336631"/>
                </a:lnTo>
                <a:lnTo>
                  <a:pt x="9598" y="376154"/>
                </a:lnTo>
                <a:lnTo>
                  <a:pt x="2434" y="416902"/>
                </a:lnTo>
                <a:lnTo>
                  <a:pt x="0" y="458714"/>
                </a:lnTo>
                <a:lnTo>
                  <a:pt x="2434" y="500413"/>
                </a:lnTo>
                <a:lnTo>
                  <a:pt x="9598" y="541074"/>
                </a:lnTo>
                <a:lnTo>
                  <a:pt x="21282" y="580534"/>
                </a:lnTo>
                <a:lnTo>
                  <a:pt x="37277" y="618631"/>
                </a:lnTo>
                <a:lnTo>
                  <a:pt x="57374" y="655200"/>
                </a:lnTo>
                <a:lnTo>
                  <a:pt x="81363" y="690079"/>
                </a:lnTo>
                <a:lnTo>
                  <a:pt x="109035" y="723105"/>
                </a:lnTo>
                <a:lnTo>
                  <a:pt x="140181" y="754115"/>
                </a:lnTo>
                <a:lnTo>
                  <a:pt x="174591" y="782945"/>
                </a:lnTo>
                <a:lnTo>
                  <a:pt x="212056" y="809433"/>
                </a:lnTo>
                <a:lnTo>
                  <a:pt x="252367" y="833415"/>
                </a:lnTo>
                <a:lnTo>
                  <a:pt x="295314" y="854729"/>
                </a:lnTo>
                <a:lnTo>
                  <a:pt x="340688" y="873211"/>
                </a:lnTo>
                <a:lnTo>
                  <a:pt x="388281" y="888699"/>
                </a:lnTo>
                <a:lnTo>
                  <a:pt x="437881" y="901028"/>
                </a:lnTo>
                <a:lnTo>
                  <a:pt x="489282" y="910037"/>
                </a:lnTo>
                <a:lnTo>
                  <a:pt x="542272" y="915562"/>
                </a:lnTo>
                <a:lnTo>
                  <a:pt x="596642" y="917440"/>
                </a:lnTo>
                <a:lnTo>
                  <a:pt x="650900" y="915562"/>
                </a:lnTo>
                <a:lnTo>
                  <a:pt x="703802" y="910037"/>
                </a:lnTo>
                <a:lnTo>
                  <a:pt x="755138" y="901028"/>
                </a:lnTo>
                <a:lnTo>
                  <a:pt x="804696" y="888699"/>
                </a:lnTo>
                <a:lnTo>
                  <a:pt x="852265" y="873211"/>
                </a:lnTo>
                <a:lnTo>
                  <a:pt x="897632" y="854729"/>
                </a:lnTo>
                <a:lnTo>
                  <a:pt x="940586" y="833415"/>
                </a:lnTo>
                <a:lnTo>
                  <a:pt x="980915" y="809433"/>
                </a:lnTo>
                <a:lnTo>
                  <a:pt x="1018408" y="782945"/>
                </a:lnTo>
                <a:lnTo>
                  <a:pt x="1052853" y="754115"/>
                </a:lnTo>
                <a:lnTo>
                  <a:pt x="1084038" y="723105"/>
                </a:lnTo>
                <a:lnTo>
                  <a:pt x="1111752" y="690079"/>
                </a:lnTo>
                <a:lnTo>
                  <a:pt x="1135783" y="655200"/>
                </a:lnTo>
                <a:lnTo>
                  <a:pt x="1155919" y="618631"/>
                </a:lnTo>
                <a:lnTo>
                  <a:pt x="1171949" y="580534"/>
                </a:lnTo>
                <a:lnTo>
                  <a:pt x="1183661" y="541074"/>
                </a:lnTo>
                <a:lnTo>
                  <a:pt x="1190844" y="500413"/>
                </a:lnTo>
                <a:lnTo>
                  <a:pt x="1193285" y="458714"/>
                </a:lnTo>
                <a:close/>
              </a:path>
            </a:pathLst>
          </a:custGeom>
          <a:ln w="10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 txBox="1"/>
          <p:nvPr/>
        </p:nvSpPr>
        <p:spPr>
          <a:xfrm>
            <a:off x="5615516" y="3635374"/>
            <a:ext cx="888383" cy="409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857" marR="182117" algn="ctr">
              <a:lnSpc>
                <a:spcPts val="1050"/>
              </a:lnSpc>
            </a:pPr>
            <a:r>
              <a:rPr sz="972" b="1" spc="117" dirty="0">
                <a:latin typeface="Arial"/>
                <a:cs typeface="Arial"/>
              </a:rPr>
              <a:t>M</a:t>
            </a:r>
            <a:r>
              <a:rPr sz="972" b="1" spc="83" dirty="0">
                <a:latin typeface="Arial"/>
                <a:cs typeface="Arial"/>
              </a:rPr>
              <a:t>e</a:t>
            </a:r>
            <a:r>
              <a:rPr sz="972" b="1" spc="68" dirty="0">
                <a:latin typeface="Arial"/>
                <a:cs typeface="Arial"/>
              </a:rPr>
              <a:t>e</a:t>
            </a:r>
            <a:r>
              <a:rPr sz="972" b="1" spc="53" dirty="0">
                <a:latin typeface="Arial"/>
                <a:cs typeface="Arial"/>
              </a:rPr>
              <a:t>t</a:t>
            </a:r>
            <a:r>
              <a:rPr sz="972" b="1" spc="39" dirty="0">
                <a:latin typeface="Arial"/>
                <a:cs typeface="Arial"/>
              </a:rPr>
              <a:t>i</a:t>
            </a:r>
            <a:r>
              <a:rPr sz="972" b="1" spc="87" dirty="0">
                <a:latin typeface="Arial"/>
                <a:cs typeface="Arial"/>
              </a:rPr>
              <a:t>n</a:t>
            </a:r>
            <a:r>
              <a:rPr sz="972" b="1" dirty="0">
                <a:latin typeface="Arial"/>
                <a:cs typeface="Arial"/>
              </a:rPr>
              <a:t>g  </a:t>
            </a:r>
            <a:r>
              <a:rPr sz="972" b="1" spc="68" dirty="0">
                <a:latin typeface="Arial"/>
                <a:cs typeface="Arial"/>
              </a:rPr>
              <a:t>Buyer</a:t>
            </a:r>
            <a:endParaRPr sz="972">
              <a:latin typeface="Arial"/>
              <a:cs typeface="Arial"/>
            </a:endParaRPr>
          </a:p>
          <a:p>
            <a:pPr algn="ctr">
              <a:lnSpc>
                <a:spcPts val="1035"/>
              </a:lnSpc>
            </a:pPr>
            <a:r>
              <a:rPr sz="972" b="1" spc="-180" dirty="0">
                <a:latin typeface="Arial"/>
                <a:cs typeface="Arial"/>
              </a:rPr>
              <a:t>Exp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972" b="1" spc="-180" dirty="0">
                <a:latin typeface="Arial"/>
                <a:cs typeface="Arial"/>
              </a:rPr>
              <a:t>e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180" dirty="0">
                <a:latin typeface="Arial"/>
                <a:cs typeface="Arial"/>
              </a:rPr>
              <a:t>c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972" b="1" spc="-180" dirty="0">
                <a:latin typeface="Arial"/>
                <a:cs typeface="Arial"/>
              </a:rPr>
              <a:t>t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72" b="1" spc="-180" dirty="0">
                <a:latin typeface="Arial"/>
                <a:cs typeface="Arial"/>
              </a:rPr>
              <a:t>a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72" b="1" spc="-180" dirty="0">
                <a:latin typeface="Arial"/>
                <a:cs typeface="Arial"/>
              </a:rPr>
              <a:t>t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72" b="1" spc="-180" dirty="0">
                <a:latin typeface="Arial"/>
                <a:cs typeface="Arial"/>
              </a:rPr>
              <a:t>io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972" b="1" spc="-180" dirty="0">
                <a:latin typeface="Arial"/>
                <a:cs typeface="Arial"/>
              </a:rPr>
              <a:t>n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972" b="1" spc="-180" dirty="0">
                <a:latin typeface="Arial"/>
                <a:cs typeface="Arial"/>
              </a:rPr>
              <a:t>s</a:t>
            </a:r>
            <a:r>
              <a:rPr sz="1458" b="1" spc="-269" baseline="-5555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endParaRPr sz="1458" baseline="-5555">
              <a:latin typeface="Arial"/>
              <a:cs typeface="Arial"/>
            </a:endParaRPr>
          </a:p>
        </p:txBody>
      </p:sp>
      <p:sp>
        <p:nvSpPr>
          <p:cNvPr id="474" name="object 474"/>
          <p:cNvSpPr/>
          <p:nvPr/>
        </p:nvSpPr>
        <p:spPr>
          <a:xfrm>
            <a:off x="4853939" y="4069502"/>
            <a:ext cx="1171751" cy="901347"/>
          </a:xfrm>
          <a:custGeom>
            <a:avLst/>
            <a:gdLst/>
            <a:ahLst/>
            <a:cxnLst/>
            <a:rect l="l" t="t" r="r" b="b"/>
            <a:pathLst>
              <a:path w="1205229" h="927100">
                <a:moveTo>
                  <a:pt x="602741" y="0"/>
                </a:moveTo>
                <a:lnTo>
                  <a:pt x="547864" y="1891"/>
                </a:lnTo>
                <a:lnTo>
                  <a:pt x="494369" y="7459"/>
                </a:lnTo>
                <a:lnTo>
                  <a:pt x="442471" y="16538"/>
                </a:lnTo>
                <a:lnTo>
                  <a:pt x="392381" y="28966"/>
                </a:lnTo>
                <a:lnTo>
                  <a:pt x="344313" y="44580"/>
                </a:lnTo>
                <a:lnTo>
                  <a:pt x="298478" y="63217"/>
                </a:lnTo>
                <a:lnTo>
                  <a:pt x="255089" y="84714"/>
                </a:lnTo>
                <a:lnTo>
                  <a:pt x="214358" y="108908"/>
                </a:lnTo>
                <a:lnTo>
                  <a:pt x="176498" y="135636"/>
                </a:lnTo>
                <a:lnTo>
                  <a:pt x="141721" y="164734"/>
                </a:lnTo>
                <a:lnTo>
                  <a:pt x="110240" y="196039"/>
                </a:lnTo>
                <a:lnTo>
                  <a:pt x="82267" y="229390"/>
                </a:lnTo>
                <a:lnTo>
                  <a:pt x="58015" y="264622"/>
                </a:lnTo>
                <a:lnTo>
                  <a:pt x="37696" y="301572"/>
                </a:lnTo>
                <a:lnTo>
                  <a:pt x="21522" y="340077"/>
                </a:lnTo>
                <a:lnTo>
                  <a:pt x="9707" y="379975"/>
                </a:lnTo>
                <a:lnTo>
                  <a:pt x="2462" y="421102"/>
                </a:lnTo>
                <a:lnTo>
                  <a:pt x="0" y="463296"/>
                </a:lnTo>
                <a:lnTo>
                  <a:pt x="2462" y="505489"/>
                </a:lnTo>
                <a:lnTo>
                  <a:pt x="9707" y="546616"/>
                </a:lnTo>
                <a:lnTo>
                  <a:pt x="21522" y="586514"/>
                </a:lnTo>
                <a:lnTo>
                  <a:pt x="37696" y="625019"/>
                </a:lnTo>
                <a:lnTo>
                  <a:pt x="58015" y="661969"/>
                </a:lnTo>
                <a:lnTo>
                  <a:pt x="82267" y="697201"/>
                </a:lnTo>
                <a:lnTo>
                  <a:pt x="110240" y="730552"/>
                </a:lnTo>
                <a:lnTo>
                  <a:pt x="141721" y="761857"/>
                </a:lnTo>
                <a:lnTo>
                  <a:pt x="176498" y="790955"/>
                </a:lnTo>
                <a:lnTo>
                  <a:pt x="214358" y="817683"/>
                </a:lnTo>
                <a:lnTo>
                  <a:pt x="255089" y="841877"/>
                </a:lnTo>
                <a:lnTo>
                  <a:pt x="298478" y="863374"/>
                </a:lnTo>
                <a:lnTo>
                  <a:pt x="344313" y="882011"/>
                </a:lnTo>
                <a:lnTo>
                  <a:pt x="392381" y="897625"/>
                </a:lnTo>
                <a:lnTo>
                  <a:pt x="442471" y="910053"/>
                </a:lnTo>
                <a:lnTo>
                  <a:pt x="494369" y="919132"/>
                </a:lnTo>
                <a:lnTo>
                  <a:pt x="547864" y="924700"/>
                </a:lnTo>
                <a:lnTo>
                  <a:pt x="602741" y="926591"/>
                </a:lnTo>
                <a:lnTo>
                  <a:pt x="657499" y="924700"/>
                </a:lnTo>
                <a:lnTo>
                  <a:pt x="710887" y="919132"/>
                </a:lnTo>
                <a:lnTo>
                  <a:pt x="762691" y="910053"/>
                </a:lnTo>
                <a:lnTo>
                  <a:pt x="812698" y="897625"/>
                </a:lnTo>
                <a:lnTo>
                  <a:pt x="860695" y="882011"/>
                </a:lnTo>
                <a:lnTo>
                  <a:pt x="906469" y="863374"/>
                </a:lnTo>
                <a:lnTo>
                  <a:pt x="949806" y="841877"/>
                </a:lnTo>
                <a:lnTo>
                  <a:pt x="990494" y="817683"/>
                </a:lnTo>
                <a:lnTo>
                  <a:pt x="1028319" y="790955"/>
                </a:lnTo>
                <a:lnTo>
                  <a:pt x="1063067" y="761857"/>
                </a:lnTo>
                <a:lnTo>
                  <a:pt x="1094526" y="730552"/>
                </a:lnTo>
                <a:lnTo>
                  <a:pt x="1122482" y="697201"/>
                </a:lnTo>
                <a:lnTo>
                  <a:pt x="1146722" y="661969"/>
                </a:lnTo>
                <a:lnTo>
                  <a:pt x="1167033" y="625019"/>
                </a:lnTo>
                <a:lnTo>
                  <a:pt x="1183202" y="586514"/>
                </a:lnTo>
                <a:lnTo>
                  <a:pt x="1195015" y="546616"/>
                </a:lnTo>
                <a:lnTo>
                  <a:pt x="1202259" y="505489"/>
                </a:lnTo>
                <a:lnTo>
                  <a:pt x="1204722" y="463296"/>
                </a:lnTo>
                <a:lnTo>
                  <a:pt x="1202259" y="421102"/>
                </a:lnTo>
                <a:lnTo>
                  <a:pt x="1195015" y="379975"/>
                </a:lnTo>
                <a:lnTo>
                  <a:pt x="1183202" y="340077"/>
                </a:lnTo>
                <a:lnTo>
                  <a:pt x="1167033" y="301572"/>
                </a:lnTo>
                <a:lnTo>
                  <a:pt x="1146722" y="264622"/>
                </a:lnTo>
                <a:lnTo>
                  <a:pt x="1122482" y="229390"/>
                </a:lnTo>
                <a:lnTo>
                  <a:pt x="1094526" y="196039"/>
                </a:lnTo>
                <a:lnTo>
                  <a:pt x="1063067" y="164734"/>
                </a:lnTo>
                <a:lnTo>
                  <a:pt x="1028318" y="135636"/>
                </a:lnTo>
                <a:lnTo>
                  <a:pt x="990494" y="108908"/>
                </a:lnTo>
                <a:lnTo>
                  <a:pt x="949806" y="84714"/>
                </a:lnTo>
                <a:lnTo>
                  <a:pt x="906469" y="63217"/>
                </a:lnTo>
                <a:lnTo>
                  <a:pt x="860695" y="44580"/>
                </a:lnTo>
                <a:lnTo>
                  <a:pt x="812698" y="28966"/>
                </a:lnTo>
                <a:lnTo>
                  <a:pt x="762691" y="16538"/>
                </a:lnTo>
                <a:lnTo>
                  <a:pt x="710887" y="7459"/>
                </a:lnTo>
                <a:lnTo>
                  <a:pt x="657499" y="1891"/>
                </a:lnTo>
                <a:lnTo>
                  <a:pt x="60274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4845801" y="4062831"/>
            <a:ext cx="1160639" cy="891469"/>
          </a:xfrm>
          <a:custGeom>
            <a:avLst/>
            <a:gdLst/>
            <a:ahLst/>
            <a:cxnLst/>
            <a:rect l="l" t="t" r="r" b="b"/>
            <a:pathLst>
              <a:path w="1193800" h="916939">
                <a:moveTo>
                  <a:pt x="596642" y="916694"/>
                </a:moveTo>
                <a:lnTo>
                  <a:pt x="542272" y="914816"/>
                </a:lnTo>
                <a:lnTo>
                  <a:pt x="489282" y="909291"/>
                </a:lnTo>
                <a:lnTo>
                  <a:pt x="437881" y="900282"/>
                </a:lnTo>
                <a:lnTo>
                  <a:pt x="388281" y="887953"/>
                </a:lnTo>
                <a:lnTo>
                  <a:pt x="340688" y="872465"/>
                </a:lnTo>
                <a:lnTo>
                  <a:pt x="295314" y="853983"/>
                </a:lnTo>
                <a:lnTo>
                  <a:pt x="252367" y="832669"/>
                </a:lnTo>
                <a:lnTo>
                  <a:pt x="212056" y="808687"/>
                </a:lnTo>
                <a:lnTo>
                  <a:pt x="174591" y="782199"/>
                </a:lnTo>
                <a:lnTo>
                  <a:pt x="140181" y="753369"/>
                </a:lnTo>
                <a:lnTo>
                  <a:pt x="109035" y="722359"/>
                </a:lnTo>
                <a:lnTo>
                  <a:pt x="81363" y="689333"/>
                </a:lnTo>
                <a:lnTo>
                  <a:pt x="57374" y="654454"/>
                </a:lnTo>
                <a:lnTo>
                  <a:pt x="37277" y="617885"/>
                </a:lnTo>
                <a:lnTo>
                  <a:pt x="21282" y="579788"/>
                </a:lnTo>
                <a:lnTo>
                  <a:pt x="9598" y="540328"/>
                </a:lnTo>
                <a:lnTo>
                  <a:pt x="2434" y="499667"/>
                </a:lnTo>
                <a:lnTo>
                  <a:pt x="0" y="457968"/>
                </a:lnTo>
                <a:lnTo>
                  <a:pt x="2434" y="416275"/>
                </a:lnTo>
                <a:lnTo>
                  <a:pt x="9598" y="375633"/>
                </a:lnTo>
                <a:lnTo>
                  <a:pt x="21282" y="336203"/>
                </a:lnTo>
                <a:lnTo>
                  <a:pt x="37277" y="298146"/>
                </a:lnTo>
                <a:lnTo>
                  <a:pt x="57374" y="261624"/>
                </a:lnTo>
                <a:lnTo>
                  <a:pt x="81363" y="226799"/>
                </a:lnTo>
                <a:lnTo>
                  <a:pt x="109035" y="193831"/>
                </a:lnTo>
                <a:lnTo>
                  <a:pt x="140181" y="162883"/>
                </a:lnTo>
                <a:lnTo>
                  <a:pt x="174591" y="134115"/>
                </a:lnTo>
                <a:lnTo>
                  <a:pt x="212056" y="107690"/>
                </a:lnTo>
                <a:lnTo>
                  <a:pt x="252367" y="83769"/>
                </a:lnTo>
                <a:lnTo>
                  <a:pt x="295314" y="62514"/>
                </a:lnTo>
                <a:lnTo>
                  <a:pt x="340688" y="44085"/>
                </a:lnTo>
                <a:lnTo>
                  <a:pt x="388281" y="28645"/>
                </a:lnTo>
                <a:lnTo>
                  <a:pt x="437881" y="16355"/>
                </a:lnTo>
                <a:lnTo>
                  <a:pt x="489282" y="7376"/>
                </a:lnTo>
                <a:lnTo>
                  <a:pt x="542272" y="1871"/>
                </a:lnTo>
                <a:lnTo>
                  <a:pt x="596642" y="0"/>
                </a:lnTo>
                <a:lnTo>
                  <a:pt x="650900" y="1871"/>
                </a:lnTo>
                <a:lnTo>
                  <a:pt x="703802" y="7376"/>
                </a:lnTo>
                <a:lnTo>
                  <a:pt x="755138" y="16355"/>
                </a:lnTo>
                <a:lnTo>
                  <a:pt x="804696" y="28645"/>
                </a:lnTo>
                <a:lnTo>
                  <a:pt x="852265" y="44085"/>
                </a:lnTo>
                <a:lnTo>
                  <a:pt x="897632" y="62514"/>
                </a:lnTo>
                <a:lnTo>
                  <a:pt x="940586" y="83769"/>
                </a:lnTo>
                <a:lnTo>
                  <a:pt x="980915" y="107690"/>
                </a:lnTo>
                <a:lnTo>
                  <a:pt x="1018408" y="134115"/>
                </a:lnTo>
                <a:lnTo>
                  <a:pt x="1052853" y="162883"/>
                </a:lnTo>
                <a:lnTo>
                  <a:pt x="1084038" y="193831"/>
                </a:lnTo>
                <a:lnTo>
                  <a:pt x="1111752" y="226799"/>
                </a:lnTo>
                <a:lnTo>
                  <a:pt x="1135783" y="261624"/>
                </a:lnTo>
                <a:lnTo>
                  <a:pt x="1155919" y="298146"/>
                </a:lnTo>
                <a:lnTo>
                  <a:pt x="1171949" y="336203"/>
                </a:lnTo>
                <a:lnTo>
                  <a:pt x="1183661" y="375633"/>
                </a:lnTo>
                <a:lnTo>
                  <a:pt x="1190844" y="416275"/>
                </a:lnTo>
                <a:lnTo>
                  <a:pt x="1193285" y="457968"/>
                </a:lnTo>
                <a:lnTo>
                  <a:pt x="1190844" y="499667"/>
                </a:lnTo>
                <a:lnTo>
                  <a:pt x="1183661" y="540328"/>
                </a:lnTo>
                <a:lnTo>
                  <a:pt x="1171949" y="579788"/>
                </a:lnTo>
                <a:lnTo>
                  <a:pt x="1155919" y="617885"/>
                </a:lnTo>
                <a:lnTo>
                  <a:pt x="1135783" y="654454"/>
                </a:lnTo>
                <a:lnTo>
                  <a:pt x="1111752" y="689333"/>
                </a:lnTo>
                <a:lnTo>
                  <a:pt x="1084038" y="722359"/>
                </a:lnTo>
                <a:lnTo>
                  <a:pt x="1052853" y="753369"/>
                </a:lnTo>
                <a:lnTo>
                  <a:pt x="1018408" y="782199"/>
                </a:lnTo>
                <a:lnTo>
                  <a:pt x="980915" y="808687"/>
                </a:lnTo>
                <a:lnTo>
                  <a:pt x="940586" y="832669"/>
                </a:lnTo>
                <a:lnTo>
                  <a:pt x="897632" y="853983"/>
                </a:lnTo>
                <a:lnTo>
                  <a:pt x="852265" y="872465"/>
                </a:lnTo>
                <a:lnTo>
                  <a:pt x="804696" y="887953"/>
                </a:lnTo>
                <a:lnTo>
                  <a:pt x="755138" y="900282"/>
                </a:lnTo>
                <a:lnTo>
                  <a:pt x="703802" y="909291"/>
                </a:lnTo>
                <a:lnTo>
                  <a:pt x="650900" y="914816"/>
                </a:lnTo>
                <a:lnTo>
                  <a:pt x="596642" y="91669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845801" y="4062831"/>
            <a:ext cx="1160639" cy="891469"/>
          </a:xfrm>
          <a:custGeom>
            <a:avLst/>
            <a:gdLst/>
            <a:ahLst/>
            <a:cxnLst/>
            <a:rect l="l" t="t" r="r" b="b"/>
            <a:pathLst>
              <a:path w="1193800" h="916939">
                <a:moveTo>
                  <a:pt x="1193285" y="457968"/>
                </a:moveTo>
                <a:lnTo>
                  <a:pt x="1190844" y="416275"/>
                </a:lnTo>
                <a:lnTo>
                  <a:pt x="1183661" y="375633"/>
                </a:lnTo>
                <a:lnTo>
                  <a:pt x="1171949" y="336203"/>
                </a:lnTo>
                <a:lnTo>
                  <a:pt x="1155919" y="298146"/>
                </a:lnTo>
                <a:lnTo>
                  <a:pt x="1135783" y="261624"/>
                </a:lnTo>
                <a:lnTo>
                  <a:pt x="1111752" y="226799"/>
                </a:lnTo>
                <a:lnTo>
                  <a:pt x="1084038" y="193831"/>
                </a:lnTo>
                <a:lnTo>
                  <a:pt x="1052853" y="162883"/>
                </a:lnTo>
                <a:lnTo>
                  <a:pt x="1018408" y="134115"/>
                </a:lnTo>
                <a:lnTo>
                  <a:pt x="980915" y="107690"/>
                </a:lnTo>
                <a:lnTo>
                  <a:pt x="940586" y="83769"/>
                </a:lnTo>
                <a:lnTo>
                  <a:pt x="897632" y="62514"/>
                </a:lnTo>
                <a:lnTo>
                  <a:pt x="852265" y="44085"/>
                </a:lnTo>
                <a:lnTo>
                  <a:pt x="804696" y="28645"/>
                </a:lnTo>
                <a:lnTo>
                  <a:pt x="755138" y="16355"/>
                </a:lnTo>
                <a:lnTo>
                  <a:pt x="703802" y="7376"/>
                </a:lnTo>
                <a:lnTo>
                  <a:pt x="650900" y="1871"/>
                </a:lnTo>
                <a:lnTo>
                  <a:pt x="596642" y="0"/>
                </a:lnTo>
                <a:lnTo>
                  <a:pt x="542272" y="1871"/>
                </a:lnTo>
                <a:lnTo>
                  <a:pt x="489282" y="7376"/>
                </a:lnTo>
                <a:lnTo>
                  <a:pt x="437881" y="16355"/>
                </a:lnTo>
                <a:lnTo>
                  <a:pt x="388281" y="28645"/>
                </a:lnTo>
                <a:lnTo>
                  <a:pt x="340688" y="44085"/>
                </a:lnTo>
                <a:lnTo>
                  <a:pt x="295314" y="62514"/>
                </a:lnTo>
                <a:lnTo>
                  <a:pt x="252367" y="83769"/>
                </a:lnTo>
                <a:lnTo>
                  <a:pt x="212056" y="107690"/>
                </a:lnTo>
                <a:lnTo>
                  <a:pt x="174591" y="134115"/>
                </a:lnTo>
                <a:lnTo>
                  <a:pt x="140181" y="162883"/>
                </a:lnTo>
                <a:lnTo>
                  <a:pt x="109035" y="193831"/>
                </a:lnTo>
                <a:lnTo>
                  <a:pt x="81363" y="226799"/>
                </a:lnTo>
                <a:lnTo>
                  <a:pt x="57374" y="261624"/>
                </a:lnTo>
                <a:lnTo>
                  <a:pt x="37277" y="298146"/>
                </a:lnTo>
                <a:lnTo>
                  <a:pt x="21282" y="336203"/>
                </a:lnTo>
                <a:lnTo>
                  <a:pt x="9598" y="375633"/>
                </a:lnTo>
                <a:lnTo>
                  <a:pt x="2434" y="416275"/>
                </a:lnTo>
                <a:lnTo>
                  <a:pt x="0" y="457968"/>
                </a:lnTo>
                <a:lnTo>
                  <a:pt x="2434" y="499667"/>
                </a:lnTo>
                <a:lnTo>
                  <a:pt x="9598" y="540328"/>
                </a:lnTo>
                <a:lnTo>
                  <a:pt x="21282" y="579788"/>
                </a:lnTo>
                <a:lnTo>
                  <a:pt x="37277" y="617885"/>
                </a:lnTo>
                <a:lnTo>
                  <a:pt x="57374" y="654454"/>
                </a:lnTo>
                <a:lnTo>
                  <a:pt x="81363" y="689333"/>
                </a:lnTo>
                <a:lnTo>
                  <a:pt x="109035" y="722359"/>
                </a:lnTo>
                <a:lnTo>
                  <a:pt x="140181" y="753369"/>
                </a:lnTo>
                <a:lnTo>
                  <a:pt x="174591" y="782199"/>
                </a:lnTo>
                <a:lnTo>
                  <a:pt x="212056" y="808687"/>
                </a:lnTo>
                <a:lnTo>
                  <a:pt x="252367" y="832669"/>
                </a:lnTo>
                <a:lnTo>
                  <a:pt x="295314" y="853983"/>
                </a:lnTo>
                <a:lnTo>
                  <a:pt x="340688" y="872465"/>
                </a:lnTo>
                <a:lnTo>
                  <a:pt x="388281" y="887953"/>
                </a:lnTo>
                <a:lnTo>
                  <a:pt x="437881" y="900282"/>
                </a:lnTo>
                <a:lnTo>
                  <a:pt x="489282" y="909291"/>
                </a:lnTo>
                <a:lnTo>
                  <a:pt x="542272" y="914816"/>
                </a:lnTo>
                <a:lnTo>
                  <a:pt x="596642" y="916694"/>
                </a:lnTo>
                <a:lnTo>
                  <a:pt x="650900" y="914816"/>
                </a:lnTo>
                <a:lnTo>
                  <a:pt x="703802" y="909291"/>
                </a:lnTo>
                <a:lnTo>
                  <a:pt x="755138" y="900282"/>
                </a:lnTo>
                <a:lnTo>
                  <a:pt x="804696" y="887953"/>
                </a:lnTo>
                <a:lnTo>
                  <a:pt x="852265" y="872465"/>
                </a:lnTo>
                <a:lnTo>
                  <a:pt x="897632" y="853983"/>
                </a:lnTo>
                <a:lnTo>
                  <a:pt x="940586" y="832669"/>
                </a:lnTo>
                <a:lnTo>
                  <a:pt x="980915" y="808687"/>
                </a:lnTo>
                <a:lnTo>
                  <a:pt x="1018408" y="782199"/>
                </a:lnTo>
                <a:lnTo>
                  <a:pt x="1052853" y="753369"/>
                </a:lnTo>
                <a:lnTo>
                  <a:pt x="1084038" y="722359"/>
                </a:lnTo>
                <a:lnTo>
                  <a:pt x="1111752" y="689333"/>
                </a:lnTo>
                <a:lnTo>
                  <a:pt x="1135783" y="654454"/>
                </a:lnTo>
                <a:lnTo>
                  <a:pt x="1155919" y="617885"/>
                </a:lnTo>
                <a:lnTo>
                  <a:pt x="1171949" y="579788"/>
                </a:lnTo>
                <a:lnTo>
                  <a:pt x="1183661" y="540328"/>
                </a:lnTo>
                <a:lnTo>
                  <a:pt x="1190844" y="499667"/>
                </a:lnTo>
                <a:lnTo>
                  <a:pt x="1193285" y="457968"/>
                </a:lnTo>
                <a:close/>
              </a:path>
            </a:pathLst>
          </a:custGeom>
          <a:ln w="1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 txBox="1"/>
          <p:nvPr/>
        </p:nvSpPr>
        <p:spPr>
          <a:xfrm>
            <a:off x="5015442" y="4309533"/>
            <a:ext cx="82541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-15434" algn="ctr">
              <a:lnSpc>
                <a:spcPts val="1050"/>
              </a:lnSpc>
            </a:pPr>
            <a:r>
              <a:rPr sz="972" b="1" spc="58" dirty="0">
                <a:latin typeface="Arial"/>
                <a:cs typeface="Arial"/>
              </a:rPr>
              <a:t>Providing  </a:t>
            </a:r>
            <a:r>
              <a:rPr sz="972" b="1" spc="-700" dirty="0">
                <a:latin typeface="Arial"/>
                <a:cs typeface="Arial"/>
              </a:rPr>
              <a:t>M</a:t>
            </a:r>
            <a:r>
              <a:rPr sz="1458" b="1" spc="15" baseline="-5555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972" b="1" spc="-437" dirty="0">
                <a:latin typeface="Arial"/>
                <a:cs typeface="Arial"/>
              </a:rPr>
              <a:t>a</a:t>
            </a:r>
            <a:r>
              <a:rPr sz="1458" b="1" spc="-58" baseline="-5555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72" b="1" spc="44" dirty="0">
                <a:latin typeface="Arial"/>
                <a:cs typeface="Arial"/>
              </a:rPr>
              <a:t>r</a:t>
            </a:r>
            <a:r>
              <a:rPr sz="972" b="1" spc="73" dirty="0">
                <a:latin typeface="Arial"/>
                <a:cs typeface="Arial"/>
              </a:rPr>
              <a:t>k</a:t>
            </a:r>
            <a:r>
              <a:rPr sz="972" b="1" spc="78" dirty="0">
                <a:latin typeface="Arial"/>
                <a:cs typeface="Arial"/>
              </a:rPr>
              <a:t>e</a:t>
            </a:r>
            <a:r>
              <a:rPr sz="972" b="1" spc="44" dirty="0">
                <a:latin typeface="Arial"/>
                <a:cs typeface="Arial"/>
              </a:rPr>
              <a:t>t</a:t>
            </a:r>
            <a:r>
              <a:rPr sz="972" b="1" spc="92" dirty="0">
                <a:latin typeface="Arial"/>
                <a:cs typeface="Arial"/>
              </a:rPr>
              <a:t>p</a:t>
            </a:r>
            <a:r>
              <a:rPr sz="972" b="1" spc="29" dirty="0">
                <a:latin typeface="Arial"/>
                <a:cs typeface="Arial"/>
              </a:rPr>
              <a:t>l</a:t>
            </a:r>
            <a:r>
              <a:rPr sz="972" b="1" spc="-433" dirty="0">
                <a:latin typeface="Arial"/>
                <a:cs typeface="Arial"/>
              </a:rPr>
              <a:t>a</a:t>
            </a:r>
            <a:r>
              <a:rPr sz="1458" b="1" spc="-58" baseline="-5555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72" b="1" spc="-437" dirty="0">
                <a:latin typeface="Arial"/>
                <a:cs typeface="Arial"/>
              </a:rPr>
              <a:t>c</a:t>
            </a:r>
            <a:r>
              <a:rPr sz="1458" b="1" spc="-51" baseline="-5555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972" b="1" spc="-437" dirty="0">
                <a:latin typeface="Arial"/>
                <a:cs typeface="Arial"/>
              </a:rPr>
              <a:t>e</a:t>
            </a:r>
            <a:r>
              <a:rPr sz="1458" b="1" spc="-7" baseline="-5555" dirty="0">
                <a:solidFill>
                  <a:srgbClr val="786950"/>
                </a:solidFill>
                <a:latin typeface="Arial"/>
                <a:cs typeface="Arial"/>
              </a:rPr>
              <a:t>e  </a:t>
            </a:r>
            <a:r>
              <a:rPr sz="972" b="1" spc="-73" dirty="0">
                <a:latin typeface="Arial"/>
                <a:cs typeface="Arial"/>
              </a:rPr>
              <a:t>I</a:t>
            </a:r>
            <a:r>
              <a:rPr sz="1458" b="1" spc="-109" baseline="-5555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972" b="1" spc="-73" dirty="0">
                <a:latin typeface="Arial"/>
                <a:cs typeface="Arial"/>
              </a:rPr>
              <a:t>n</a:t>
            </a:r>
            <a:r>
              <a:rPr sz="1458" b="1" spc="-109" baseline="-5555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972" b="1" spc="-73" dirty="0">
                <a:latin typeface="Arial"/>
                <a:cs typeface="Arial"/>
              </a:rPr>
              <a:t>form</a:t>
            </a:r>
            <a:r>
              <a:rPr sz="972" b="1" spc="-204" dirty="0">
                <a:latin typeface="Arial"/>
                <a:cs typeface="Arial"/>
              </a:rPr>
              <a:t> </a:t>
            </a:r>
            <a:r>
              <a:rPr sz="972" b="1" spc="49" dirty="0">
                <a:latin typeface="Arial"/>
                <a:cs typeface="Arial"/>
              </a:rPr>
              <a:t>ation</a:t>
            </a:r>
            <a:endParaRPr sz="9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116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11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need-satisfaction approach,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salesperson </a:t>
            </a:r>
            <a:r>
              <a:rPr sz="1167" dirty="0">
                <a:latin typeface="Garamond"/>
                <a:cs typeface="Garamond"/>
              </a:rPr>
              <a:t>starts with a </a:t>
            </a:r>
            <a:r>
              <a:rPr sz="1167" spc="-5" dirty="0">
                <a:latin typeface="Garamond"/>
                <a:cs typeface="Garamond"/>
              </a:rPr>
              <a:t>search </a:t>
            </a:r>
            <a:r>
              <a:rPr sz="1167" dirty="0">
                <a:latin typeface="Garamond"/>
                <a:cs typeface="Garamond"/>
              </a:rPr>
              <a:t>for the customer's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by  getting the customer to </a:t>
            </a:r>
            <a:r>
              <a:rPr sz="1167" spc="-5" dirty="0">
                <a:latin typeface="Garamond"/>
                <a:cs typeface="Garamond"/>
              </a:rPr>
              <a:t>do most of </a:t>
            </a:r>
            <a:r>
              <a:rPr sz="1167" dirty="0">
                <a:latin typeface="Garamond"/>
                <a:cs typeface="Garamond"/>
              </a:rPr>
              <a:t>the talking. To </a:t>
            </a:r>
            <a:r>
              <a:rPr sz="1167" spc="-5" dirty="0">
                <a:latin typeface="Garamond"/>
                <a:cs typeface="Garamond"/>
              </a:rPr>
              <a:t>be more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person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possess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attributes, </a:t>
            </a:r>
            <a:r>
              <a:rPr sz="1167" dirty="0">
                <a:latin typeface="Garamond"/>
                <a:cs typeface="Garamond"/>
              </a:rPr>
              <a:t>they should </a:t>
            </a:r>
            <a:r>
              <a:rPr sz="1167" spc="-5" dirty="0">
                <a:latin typeface="Garamond"/>
                <a:cs typeface="Garamond"/>
              </a:rPr>
              <a:t>be honest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competent to demonstrate the  </a:t>
            </a:r>
            <a:r>
              <a:rPr sz="1167" spc="-5" dirty="0">
                <a:latin typeface="Garamond"/>
                <a:cs typeface="Garamond"/>
              </a:rPr>
              <a:t>products and handle objections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oriented </a:t>
            </a:r>
            <a:r>
              <a:rPr sz="1167" dirty="0">
                <a:latin typeface="Garamond"/>
                <a:cs typeface="Garamond"/>
              </a:rPr>
              <a:t>so tat customers can </a:t>
            </a:r>
            <a:r>
              <a:rPr sz="1167" spc="-5" dirty="0">
                <a:latin typeface="Garamond"/>
                <a:cs typeface="Garamond"/>
              </a:rPr>
              <a:t>be satisfied,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possess </a:t>
            </a:r>
            <a:r>
              <a:rPr sz="1167" dirty="0">
                <a:latin typeface="Garamond"/>
                <a:cs typeface="Garamond"/>
              </a:rPr>
              <a:t>the skills so that </a:t>
            </a:r>
            <a:r>
              <a:rPr sz="1167" spc="-5" dirty="0">
                <a:latin typeface="Garamond"/>
                <a:cs typeface="Garamond"/>
              </a:rPr>
              <a:t>potential customers are ready </a:t>
            </a:r>
            <a:r>
              <a:rPr sz="1167" dirty="0">
                <a:latin typeface="Garamond"/>
                <a:cs typeface="Garamond"/>
              </a:rPr>
              <a:t>to listen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offered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63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4294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32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This Lesson is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integrating the firm’s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communication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generate synergies 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various elements </a:t>
            </a:r>
            <a:r>
              <a:rPr sz="1167" spc="-5" dirty="0">
                <a:latin typeface="Garamond"/>
                <a:cs typeface="Garamond"/>
              </a:rPr>
              <a:t>of communications package. It </a:t>
            </a:r>
            <a:r>
              <a:rPr sz="1167" dirty="0">
                <a:latin typeface="Garamond"/>
                <a:cs typeface="Garamond"/>
              </a:rPr>
              <a:t>gives </a:t>
            </a:r>
            <a:r>
              <a:rPr sz="1167" spc="-5" dirty="0">
                <a:latin typeface="Garamond"/>
                <a:cs typeface="Garamond"/>
              </a:rPr>
              <a:t>an overview of integrated  marketing communication,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process, different methods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set promotional budget  and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promotional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PROMOTION THE </a:t>
            </a:r>
            <a:r>
              <a:rPr sz="1167" b="1" spc="-10" dirty="0">
                <a:latin typeface="Garamond"/>
                <a:cs typeface="Garamond"/>
              </a:rPr>
              <a:t>4</a:t>
            </a:r>
            <a:r>
              <a:rPr sz="1021" b="1" spc="-15" baseline="39682" dirty="0">
                <a:latin typeface="Garamond"/>
                <a:cs typeface="Garamond"/>
              </a:rPr>
              <a:t>TH </a:t>
            </a:r>
            <a:r>
              <a:rPr sz="1167" b="1" dirty="0">
                <a:latin typeface="Garamond"/>
                <a:cs typeface="Garamond"/>
              </a:rPr>
              <a:t>P OF MARKETING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The Marketing</a:t>
            </a:r>
            <a:r>
              <a:rPr sz="1167" b="1" spc="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Communications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Modern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calls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more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than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just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developing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product,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attractively,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1603" y="3073822"/>
            <a:ext cx="193727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making it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to target  customers. </a:t>
            </a:r>
            <a:r>
              <a:rPr sz="1167" spc="-5" dirty="0">
                <a:latin typeface="Garamond"/>
                <a:cs typeface="Garamond"/>
              </a:rPr>
              <a:t>Companies must also  </a:t>
            </a:r>
            <a:r>
              <a:rPr sz="1167" dirty="0">
                <a:latin typeface="Garamond"/>
                <a:cs typeface="Garamond"/>
              </a:rPr>
              <a:t>communicate with current </a:t>
            </a:r>
            <a:r>
              <a:rPr sz="1167" spc="-5" dirty="0">
                <a:latin typeface="Garamond"/>
                <a:cs typeface="Garamond"/>
              </a:rPr>
              <a:t>and  prospective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what  they </a:t>
            </a:r>
            <a:r>
              <a:rPr sz="1167" spc="-5" dirty="0">
                <a:latin typeface="Garamond"/>
                <a:cs typeface="Garamond"/>
              </a:rPr>
              <a:t>communicate should not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1603" y="3892445"/>
            <a:ext cx="19372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9174" algn="l"/>
                <a:tab pos="658709" algn="l"/>
                <a:tab pos="1258153" algn="l"/>
                <a:tab pos="1636587" algn="l"/>
              </a:tabLst>
            </a:pPr>
            <a:r>
              <a:rPr sz="1167" dirty="0">
                <a:latin typeface="Garamond"/>
                <a:cs typeface="Garamond"/>
              </a:rPr>
              <a:t>left	to	chance.	For	most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1603" y="4073949"/>
            <a:ext cx="193727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companies, the question is </a:t>
            </a:r>
            <a:r>
              <a:rPr sz="1167" spc="-5" dirty="0">
                <a:latin typeface="Garamond"/>
                <a:cs typeface="Garamond"/>
              </a:rPr>
              <a:t>not  </a:t>
            </a:r>
            <a:r>
              <a:rPr sz="1167" dirty="0">
                <a:latin typeface="Garamond"/>
                <a:cs typeface="Garamond"/>
              </a:rPr>
              <a:t>whether to communicate, </a:t>
            </a:r>
            <a:r>
              <a:rPr sz="1167" spc="-5" dirty="0">
                <a:latin typeface="Garamond"/>
                <a:cs typeface="Garamond"/>
              </a:rPr>
              <a:t>but  how much </a:t>
            </a:r>
            <a:r>
              <a:rPr sz="1167" dirty="0">
                <a:latin typeface="Garamond"/>
                <a:cs typeface="Garamond"/>
              </a:rPr>
              <a:t>to spend </a:t>
            </a:r>
            <a:r>
              <a:rPr sz="1167" spc="-5" dirty="0">
                <a:latin typeface="Garamond"/>
                <a:cs typeface="Garamond"/>
              </a:rPr>
              <a:t>and in 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1603" y="4559195"/>
            <a:ext cx="193789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9204" algn="l"/>
                <a:tab pos="1187158" algn="l"/>
                <a:tab pos="1660045" algn="l"/>
              </a:tabLst>
            </a:pPr>
            <a:r>
              <a:rPr sz="1167" dirty="0">
                <a:latin typeface="Garamond"/>
                <a:cs typeface="Garamond"/>
              </a:rPr>
              <a:t>ways.	</a:t>
            </a:r>
            <a:r>
              <a:rPr sz="1167" spc="-5" dirty="0">
                <a:latin typeface="Garamond"/>
                <a:cs typeface="Garamond"/>
              </a:rPr>
              <a:t>Al</a:t>
            </a:r>
            <a:r>
              <a:rPr sz="1167" dirty="0">
                <a:latin typeface="Garamond"/>
                <a:cs typeface="Garamond"/>
              </a:rPr>
              <a:t>l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their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4740699"/>
            <a:ext cx="5716764" cy="4848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511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communications </a:t>
            </a:r>
            <a:r>
              <a:rPr sz="1167" dirty="0">
                <a:latin typeface="Garamond"/>
                <a:cs typeface="Garamond"/>
              </a:rPr>
              <a:t>efforts </a:t>
            </a:r>
            <a:r>
              <a:rPr sz="1167" spc="-5" dirty="0">
                <a:latin typeface="Garamond"/>
                <a:cs typeface="Garamond"/>
              </a:rPr>
              <a:t>must be  blended </a:t>
            </a:r>
            <a:r>
              <a:rPr sz="1167" dirty="0">
                <a:latin typeface="Garamond"/>
                <a:cs typeface="Garamond"/>
              </a:rPr>
              <a:t>into a consistent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coordinated      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communications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program</a:t>
            </a:r>
            <a:r>
              <a:rPr sz="1167" b="1" dirty="0">
                <a:latin typeface="Garamond"/>
                <a:cs typeface="Garamond"/>
              </a:rPr>
              <a:t>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fig, completion </a:t>
            </a:r>
            <a:r>
              <a:rPr sz="1167" spc="-5" dirty="0">
                <a:latin typeface="Garamond"/>
                <a:cs typeface="Garamond"/>
              </a:rPr>
              <a:t>of marketing </a:t>
            </a:r>
            <a:r>
              <a:rPr sz="1167" dirty="0">
                <a:latin typeface="Garamond"/>
                <a:cs typeface="Garamond"/>
              </a:rPr>
              <a:t>process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something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 with  </a:t>
            </a:r>
            <a:r>
              <a:rPr sz="1167" spc="-5" dirty="0">
                <a:latin typeface="Garamond"/>
                <a:cs typeface="Garamond"/>
              </a:rPr>
              <a:t>both producer and </a:t>
            </a:r>
            <a:r>
              <a:rPr sz="1167" dirty="0">
                <a:latin typeface="Garamond"/>
                <a:cs typeface="Garamond"/>
              </a:rPr>
              <a:t>customer that should </a:t>
            </a:r>
            <a:r>
              <a:rPr sz="1167" spc="-5" dirty="0">
                <a:latin typeface="Garamond"/>
                <a:cs typeface="Garamond"/>
              </a:rPr>
              <a:t>be communicated </a:t>
            </a:r>
            <a:r>
              <a:rPr sz="1167" dirty="0">
                <a:latin typeface="Garamond"/>
                <a:cs typeface="Garamond"/>
              </a:rPr>
              <a:t>with each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performing </a:t>
            </a:r>
            <a:r>
              <a:rPr sz="1167" dirty="0">
                <a:latin typeface="Garamond"/>
                <a:cs typeface="Garamond"/>
              </a:rPr>
              <a:t>the  exchange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The Marketing </a:t>
            </a:r>
            <a:r>
              <a:rPr sz="1167" b="1" spc="-5" dirty="0">
                <a:latin typeface="Garamond"/>
                <a:cs typeface="Garamond"/>
              </a:rPr>
              <a:t>Communications</a:t>
            </a:r>
            <a:r>
              <a:rPr sz="1167" b="1" spc="-15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company's total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mix—also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spc="-5" dirty="0">
                <a:latin typeface="Garamond"/>
                <a:cs typeface="Garamond"/>
              </a:rPr>
              <a:t>its promotion mix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specific </a:t>
            </a:r>
            <a:r>
              <a:rPr sz="1167" spc="-5" dirty="0">
                <a:latin typeface="Garamond"/>
                <a:cs typeface="Garamond"/>
              </a:rPr>
              <a:t>blend of advertising, personal </a:t>
            </a:r>
            <a:r>
              <a:rPr sz="1167" dirty="0">
                <a:latin typeface="Garamond"/>
                <a:cs typeface="Garamond"/>
              </a:rPr>
              <a:t>selling, sales </a:t>
            </a:r>
            <a:r>
              <a:rPr sz="1167" spc="-5" dirty="0">
                <a:latin typeface="Garamond"/>
                <a:cs typeface="Garamond"/>
              </a:rPr>
              <a:t>promotion, public relations, and </a:t>
            </a:r>
            <a:r>
              <a:rPr sz="1167" dirty="0">
                <a:latin typeface="Garamond"/>
                <a:cs typeface="Garamond"/>
              </a:rPr>
              <a:t>direct-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tools that the company </a:t>
            </a:r>
            <a:r>
              <a:rPr sz="1167" spc="-5" dirty="0">
                <a:latin typeface="Garamond"/>
                <a:cs typeface="Garamond"/>
              </a:rPr>
              <a:t>uses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pursue its advertising and marketing objectives.  </a:t>
            </a:r>
            <a:r>
              <a:rPr sz="1167" dirty="0">
                <a:latin typeface="Garamond"/>
                <a:cs typeface="Garamond"/>
              </a:rPr>
              <a:t>Definitions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five major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follow: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tabLst>
                <a:tab pos="1442740" algn="l"/>
                <a:tab pos="2564459" algn="l"/>
                <a:tab pos="3684944" algn="l"/>
                <a:tab pos="5209791" algn="l"/>
              </a:tabLst>
            </a:pPr>
            <a:r>
              <a:rPr sz="1167" spc="-5" dirty="0">
                <a:latin typeface="Garamond"/>
                <a:cs typeface="Garamond"/>
              </a:rPr>
              <a:t>Advertising: Any 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nonpersonal presentation and promotion of </a:t>
            </a:r>
            <a:r>
              <a:rPr sz="1167" dirty="0">
                <a:latin typeface="Garamond"/>
                <a:cs typeface="Garamond"/>
              </a:rPr>
              <a:t>ideas, goods,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services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y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n	identified	sponsor.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  <a:tabLst>
                <a:tab pos="2443459" algn="l"/>
                <a:tab pos="4942480" algn="l"/>
              </a:tabLst>
            </a:pPr>
            <a:r>
              <a:rPr sz="1167" dirty="0">
                <a:latin typeface="Garamond"/>
                <a:cs typeface="Garamond"/>
              </a:rPr>
              <a:t>Personal selling: Personal </a:t>
            </a:r>
            <a:r>
              <a:rPr sz="1167" spc="-5" dirty="0">
                <a:latin typeface="Garamond"/>
                <a:cs typeface="Garamond"/>
              </a:rPr>
              <a:t>presentation by </a:t>
            </a:r>
            <a:r>
              <a:rPr sz="1167" dirty="0">
                <a:latin typeface="Garamond"/>
                <a:cs typeface="Garamond"/>
              </a:rPr>
              <a:t>the firm's sales force for the </a:t>
            </a:r>
            <a:r>
              <a:rPr sz="1167" spc="-5" dirty="0">
                <a:latin typeface="Garamond"/>
                <a:cs typeface="Garamond"/>
              </a:rPr>
              <a:t>purpose of making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 buildin</a:t>
            </a:r>
            <a:r>
              <a:rPr sz="1167" dirty="0">
                <a:latin typeface="Garamond"/>
                <a:cs typeface="Garamond"/>
              </a:rPr>
              <a:t>g	customer	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Garamond"/>
                <a:cs typeface="Garamond"/>
              </a:rPr>
              <a:t>Sales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promotion: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Short-term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incentives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encourage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  <a:tabLst>
                <a:tab pos="2755220" algn="l"/>
                <a:tab pos="5303628" algn="l"/>
              </a:tabLst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relations: Building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with the company's various </a:t>
            </a:r>
            <a:r>
              <a:rPr sz="1167" spc="-5" dirty="0">
                <a:latin typeface="Garamond"/>
                <a:cs typeface="Garamond"/>
              </a:rPr>
              <a:t>publics by obtaining </a:t>
            </a:r>
            <a:r>
              <a:rPr sz="1167" dirty="0">
                <a:latin typeface="Garamond"/>
                <a:cs typeface="Garamond"/>
              </a:rPr>
              <a:t>favorable  </a:t>
            </a:r>
            <a:r>
              <a:rPr sz="1167" spc="-5" dirty="0">
                <a:latin typeface="Garamond"/>
                <a:cs typeface="Garamond"/>
              </a:rPr>
              <a:t>publicity, building </a:t>
            </a:r>
            <a:r>
              <a:rPr sz="1167" dirty="0">
                <a:latin typeface="Garamond"/>
                <a:cs typeface="Garamond"/>
              </a:rPr>
              <a:t>up a good corporate </a:t>
            </a:r>
            <a:r>
              <a:rPr sz="1167" spc="-5" dirty="0">
                <a:latin typeface="Garamond"/>
                <a:cs typeface="Garamond"/>
              </a:rPr>
              <a:t>image, and handling or heading off </a:t>
            </a:r>
            <a:r>
              <a:rPr sz="1167" dirty="0">
                <a:latin typeface="Garamond"/>
                <a:cs typeface="Garamond"/>
              </a:rPr>
              <a:t>unfavorable </a:t>
            </a:r>
            <a:r>
              <a:rPr sz="1167" spc="-5" dirty="0">
                <a:latin typeface="Garamond"/>
                <a:cs typeface="Garamond"/>
              </a:rPr>
              <a:t>rumors,  </a:t>
            </a:r>
            <a:r>
              <a:rPr sz="1167" dirty="0">
                <a:latin typeface="Garamond"/>
                <a:cs typeface="Garamond"/>
              </a:rPr>
              <a:t>stories,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events.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Direct marketing: Direct connections with </a:t>
            </a:r>
            <a:r>
              <a:rPr sz="1167" spc="-5" dirty="0">
                <a:latin typeface="Garamond"/>
                <a:cs typeface="Garamond"/>
              </a:rPr>
              <a:t>carefully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consumers to </a:t>
            </a:r>
            <a:r>
              <a:rPr sz="1167" spc="-5" dirty="0">
                <a:latin typeface="Garamond"/>
                <a:cs typeface="Garamond"/>
              </a:rPr>
              <a:t>both obtain  an immediate response and </a:t>
            </a:r>
            <a:r>
              <a:rPr sz="1167" dirty="0">
                <a:latin typeface="Garamond"/>
                <a:cs typeface="Garamond"/>
              </a:rPr>
              <a:t>cultivate </a:t>
            </a:r>
            <a:r>
              <a:rPr sz="1167" spc="-5" dirty="0">
                <a:latin typeface="Garamond"/>
                <a:cs typeface="Garamond"/>
              </a:rPr>
              <a:t>lasting customer relationships—the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telephone, mail,  fax, e-mail, the </a:t>
            </a:r>
            <a:r>
              <a:rPr sz="1167" spc="-5" dirty="0">
                <a:latin typeface="Garamond"/>
                <a:cs typeface="Garamond"/>
              </a:rPr>
              <a:t>Internet, and other tools </a:t>
            </a:r>
            <a:r>
              <a:rPr sz="1167" dirty="0">
                <a:latin typeface="Garamond"/>
                <a:cs typeface="Garamond"/>
              </a:rPr>
              <a:t>to communicate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with specific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category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specific tools. For example,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print, broadcast, outdoor,  and other forms. </a:t>
            </a:r>
            <a:r>
              <a:rPr sz="1167" dirty="0">
                <a:latin typeface="Garamond"/>
                <a:cs typeface="Garamond"/>
              </a:rPr>
              <a:t>Personal selling includes </a:t>
            </a:r>
            <a:r>
              <a:rPr sz="1167" spc="-5" dirty="0">
                <a:latin typeface="Garamond"/>
                <a:cs typeface="Garamond"/>
              </a:rPr>
              <a:t>sales presentations, </a:t>
            </a:r>
            <a:r>
              <a:rPr sz="1167" dirty="0">
                <a:latin typeface="Garamond"/>
                <a:cs typeface="Garamond"/>
              </a:rPr>
              <a:t>trade shows,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incentive  </a:t>
            </a:r>
            <a:r>
              <a:rPr sz="1167" spc="-5" dirty="0">
                <a:latin typeface="Garamond"/>
                <a:cs typeface="Garamond"/>
              </a:rPr>
              <a:t>programs.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Sales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promotion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includes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point-of-purchase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displays,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premiums,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discounts,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coupons,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4574" y="234262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44574" y="265377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55699" y="317457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55699" y="318309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319161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320050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55699" y="320939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321791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699" y="322643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699" y="323495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55699" y="324347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55699" y="325199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55699" y="326051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326940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327792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328644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32953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330422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331274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332126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333015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333904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334719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335534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336422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337312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338163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339015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339904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340756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341608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342497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55699" y="343386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344238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55699" y="345090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345979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55699" y="346868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347683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55699" y="348498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349387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55699" y="350239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351091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55699" y="351980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352869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55699" y="353721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35457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55699" y="355462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356351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55699" y="357203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358055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55699" y="358944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359759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55699" y="360574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361463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55699" y="362352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363204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55699" y="364056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364945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55699" y="365834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366686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55699" y="367537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368427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55699" y="369316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370168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55699" y="370982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371834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55699" y="372686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373538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55699" y="374427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375316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55699" y="376168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377020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55699" y="377909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378798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55699" y="379650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380502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55699" y="381391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382206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55699" y="383021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383910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55699" y="384799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385651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55699" y="38650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387392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55699" y="388281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38913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55699" y="389985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390874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55699" y="391726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392578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55699" y="393467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394356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55699" y="395171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395985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55699" y="396875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397763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55699" y="398616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399467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55699" y="400356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401245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55699" y="402097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40294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55699" y="403838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55699" y="404690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55699" y="405542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699" y="406431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55699" y="407320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55699" y="408135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55699" y="408950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55699" y="409839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55699" y="410728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699" y="411580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548713" y="4124325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501043" y="4124325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55699" y="4124325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548713" y="4133215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501043" y="4133215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699" y="4133215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548713" y="4141735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501043" y="4141735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55699" y="4141735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548713" y="4150254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501043" y="4150254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699" y="4150254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548713" y="4159144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501043" y="4159144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55699" y="4159144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548713" y="4168034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501043" y="4168034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699" y="4168034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548713" y="4176554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501043" y="4176554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55699" y="4176554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548713" y="4185073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501043" y="4185073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699" y="4185073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4548713" y="4193592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501043" y="4193592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55699" y="4193592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548713" y="4202112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501043" y="4202112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699" y="4202112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548713" y="4210631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501043" y="4210631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55699" y="421063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548713" y="4219151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501043" y="4219151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699" y="421915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4548713" y="4228042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501043" y="4228042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55699" y="4228042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548713" y="4236560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501043" y="4236560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4236560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4548713" y="4245081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501043" y="4245081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55699" y="424508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548713" y="4253971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501043" y="4253971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425397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4548713" y="4262861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501043" y="4262861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55699" y="426286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548713" y="4271380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501043" y="4271380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4271380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4548713" y="4279900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501043" y="4279900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55699" y="4279900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548713" y="4288790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501043" y="4288790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4288790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548713" y="4297680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501043" y="4297680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55699" y="4297680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548713" y="4305828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501043" y="4305828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4305828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4548713" y="431397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501043" y="431397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55699" y="431397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548713" y="432286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501043" y="432286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432286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548713" y="433175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501043" y="433175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55699" y="433175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548713" y="434027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501043" y="434027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434027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4548713" y="434879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501043" y="434879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55699" y="434879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548713" y="4357688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501043" y="4357688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4357688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548713" y="4366206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501043" y="4366206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55699" y="4366206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548713" y="437472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3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501043" y="437472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3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437472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3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548713" y="4383617"/>
            <a:ext cx="274108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3" y="0"/>
                </a:lnTo>
              </a:path>
            </a:pathLst>
          </a:custGeom>
          <a:ln w="9144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501043" y="4383617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42" y="0"/>
                </a:lnTo>
              </a:path>
            </a:pathLst>
          </a:custGeom>
          <a:ln w="9144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55699" y="4383617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34" y="0"/>
                </a:lnTo>
              </a:path>
            </a:pathLst>
          </a:custGeom>
          <a:ln w="9144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439250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55699" y="440102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440954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55699" y="441843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442732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55699" y="443547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20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444362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55699" y="445251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44610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55699" y="446955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55699" y="447844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55699" y="448733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55699" y="449585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55699" y="450437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55699" y="451326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55699" y="452215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55699" y="453067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55699" y="453919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55699" y="454808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55699" y="455623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55699" y="456438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155699" y="457326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155699" y="458215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155699" y="459067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155699" y="45991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155699" y="460808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155699" y="461697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155699" y="46254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155699" y="463401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155699" y="464290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155699" y="46517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155699" y="466031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155699" y="466846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155699" y="467698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155699" y="468550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1155699" y="469402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1155699" y="470291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1155699" y="471180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1155699" y="472032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1155699" y="472884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1155699" y="473773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1155699" y="474662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1155699" y="475514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1155699" y="476366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1155699" y="477255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1155699" y="478070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1155699" y="478885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1155699" y="479774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1155699" y="480663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1155699" y="481515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1155699" y="4823672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1155699" y="483256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1155699" y="4841451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1155699" y="484997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1155699" y="485849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1155699" y="486738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1155699" y="487589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1155699" y="488441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1155699" y="489331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1155699" y="490220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1155699" y="4910349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1155699" y="49184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1155699" y="492738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1155699" y="493627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1155699" y="494479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1155699" y="495331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1155699" y="496220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1155699" y="4971097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1155699" y="497961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1155699" y="498813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1155699" y="499702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1155699" y="500554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1155699" y="501406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1155699" y="502295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1155699" y="5031846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1155699" y="5039995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1155699" y="504814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1155699" y="505703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1155699" y="506592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1155699" y="5074444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1155699" y="5082963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1492025" y="4107286"/>
            <a:ext cx="1009385" cy="298803"/>
          </a:xfrm>
          <a:custGeom>
            <a:avLst/>
            <a:gdLst/>
            <a:ahLst/>
            <a:cxnLst/>
            <a:rect l="l" t="t" r="r" b="b"/>
            <a:pathLst>
              <a:path w="1038225" h="307339">
                <a:moveTo>
                  <a:pt x="1037847" y="0"/>
                </a:moveTo>
                <a:lnTo>
                  <a:pt x="0" y="0"/>
                </a:lnTo>
                <a:lnTo>
                  <a:pt x="0" y="307088"/>
                </a:lnTo>
                <a:lnTo>
                  <a:pt x="1037847" y="307088"/>
                </a:lnTo>
                <a:lnTo>
                  <a:pt x="103784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1492025" y="4107286"/>
            <a:ext cx="1009385" cy="298803"/>
          </a:xfrm>
          <a:custGeom>
            <a:avLst/>
            <a:gdLst/>
            <a:ahLst/>
            <a:cxnLst/>
            <a:rect l="l" t="t" r="r" b="b"/>
            <a:pathLst>
              <a:path w="1038225" h="307339">
                <a:moveTo>
                  <a:pt x="1037847" y="0"/>
                </a:moveTo>
                <a:lnTo>
                  <a:pt x="0" y="0"/>
                </a:lnTo>
                <a:lnTo>
                  <a:pt x="0" y="307088"/>
                </a:lnTo>
                <a:lnTo>
                  <a:pt x="1037847" y="307088"/>
                </a:lnTo>
                <a:lnTo>
                  <a:pt x="1037847" y="0"/>
                </a:lnTo>
                <a:close/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 txBox="1"/>
          <p:nvPr/>
        </p:nvSpPr>
        <p:spPr>
          <a:xfrm>
            <a:off x="1531550" y="4202360"/>
            <a:ext cx="913694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-10" dirty="0">
                <a:latin typeface="Arial"/>
                <a:cs typeface="Arial"/>
              </a:rPr>
              <a:t>P</a:t>
            </a:r>
            <a:r>
              <a:rPr sz="632" b="1" spc="5" dirty="0">
                <a:latin typeface="Arial"/>
                <a:cs typeface="Arial"/>
              </a:rPr>
              <a:t> </a:t>
            </a:r>
            <a:r>
              <a:rPr sz="632" b="1" spc="-5" dirty="0">
                <a:latin typeface="Arial"/>
                <a:cs typeface="Arial"/>
              </a:rPr>
              <a:t>r</a:t>
            </a:r>
            <a:r>
              <a:rPr sz="632" b="1" spc="-73" dirty="0">
                <a:latin typeface="Arial"/>
                <a:cs typeface="Arial"/>
              </a:rPr>
              <a:t> </a:t>
            </a:r>
            <a:r>
              <a:rPr sz="632" b="1" spc="-10" dirty="0">
                <a:latin typeface="Arial"/>
                <a:cs typeface="Arial"/>
              </a:rPr>
              <a:t>o d</a:t>
            </a:r>
            <a:r>
              <a:rPr sz="632" b="1" spc="-5" dirty="0">
                <a:latin typeface="Arial"/>
                <a:cs typeface="Arial"/>
              </a:rPr>
              <a:t> </a:t>
            </a:r>
            <a:r>
              <a:rPr sz="632" b="1" spc="-10" dirty="0">
                <a:latin typeface="Arial"/>
                <a:cs typeface="Arial"/>
              </a:rPr>
              <a:t>u </a:t>
            </a:r>
            <a:r>
              <a:rPr sz="632" b="1" spc="97" dirty="0">
                <a:latin typeface="Arial"/>
                <a:cs typeface="Arial"/>
              </a:rPr>
              <a:t>cer</a:t>
            </a:r>
            <a:r>
              <a:rPr sz="632" b="1" spc="-73" dirty="0">
                <a:latin typeface="Arial"/>
                <a:cs typeface="Arial"/>
              </a:rPr>
              <a:t> </a:t>
            </a:r>
            <a:r>
              <a:rPr sz="632" b="1" spc="-5" dirty="0">
                <a:latin typeface="Arial"/>
                <a:cs typeface="Arial"/>
              </a:rPr>
              <a:t>/</a:t>
            </a:r>
            <a:r>
              <a:rPr sz="632" b="1" spc="-102" dirty="0">
                <a:latin typeface="Arial"/>
                <a:cs typeface="Arial"/>
              </a:rPr>
              <a:t> </a:t>
            </a:r>
            <a:r>
              <a:rPr sz="632" b="1" spc="-10" dirty="0">
                <a:latin typeface="Arial"/>
                <a:cs typeface="Arial"/>
              </a:rPr>
              <a:t>S</a:t>
            </a:r>
            <a:r>
              <a:rPr sz="632" b="1" spc="5" dirty="0">
                <a:latin typeface="Arial"/>
                <a:cs typeface="Arial"/>
              </a:rPr>
              <a:t> </a:t>
            </a:r>
            <a:r>
              <a:rPr sz="632" b="1" spc="73" dirty="0">
                <a:latin typeface="Arial"/>
                <a:cs typeface="Arial"/>
              </a:rPr>
              <a:t>el</a:t>
            </a:r>
            <a:r>
              <a:rPr sz="632" b="1" spc="-97" dirty="0">
                <a:latin typeface="Arial"/>
                <a:cs typeface="Arial"/>
              </a:rPr>
              <a:t> </a:t>
            </a:r>
            <a:r>
              <a:rPr sz="632" b="1" spc="-5" dirty="0">
                <a:latin typeface="Arial"/>
                <a:cs typeface="Arial"/>
              </a:rPr>
              <a:t>l</a:t>
            </a:r>
            <a:r>
              <a:rPr sz="632" b="1" spc="-102" dirty="0">
                <a:latin typeface="Arial"/>
                <a:cs typeface="Arial"/>
              </a:rPr>
              <a:t> </a:t>
            </a:r>
            <a:r>
              <a:rPr sz="632" b="1" spc="-10" dirty="0">
                <a:latin typeface="Arial"/>
                <a:cs typeface="Arial"/>
              </a:rPr>
              <a:t>e</a:t>
            </a:r>
            <a:r>
              <a:rPr sz="632" b="1" spc="-29" dirty="0">
                <a:latin typeface="Arial"/>
                <a:cs typeface="Arial"/>
              </a:rPr>
              <a:t> </a:t>
            </a:r>
            <a:r>
              <a:rPr sz="632" b="1" spc="-5" dirty="0">
                <a:latin typeface="Arial"/>
                <a:cs typeface="Arial"/>
              </a:rPr>
              <a:t>r</a:t>
            </a:r>
            <a:endParaRPr sz="632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3447835" y="4107286"/>
            <a:ext cx="1101372" cy="298803"/>
          </a:xfrm>
          <a:custGeom>
            <a:avLst/>
            <a:gdLst/>
            <a:ahLst/>
            <a:cxnLst/>
            <a:rect l="l" t="t" r="r" b="b"/>
            <a:pathLst>
              <a:path w="1132839" h="307339">
                <a:moveTo>
                  <a:pt x="1132331" y="0"/>
                </a:moveTo>
                <a:lnTo>
                  <a:pt x="0" y="0"/>
                </a:lnTo>
                <a:lnTo>
                  <a:pt x="0" y="307088"/>
                </a:lnTo>
                <a:lnTo>
                  <a:pt x="1132331" y="307088"/>
                </a:lnTo>
                <a:lnTo>
                  <a:pt x="113233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447835" y="4107286"/>
            <a:ext cx="1101372" cy="298803"/>
          </a:xfrm>
          <a:custGeom>
            <a:avLst/>
            <a:gdLst/>
            <a:ahLst/>
            <a:cxnLst/>
            <a:rect l="l" t="t" r="r" b="b"/>
            <a:pathLst>
              <a:path w="1132839" h="307339">
                <a:moveTo>
                  <a:pt x="1132331" y="0"/>
                </a:moveTo>
                <a:lnTo>
                  <a:pt x="0" y="0"/>
                </a:lnTo>
                <a:lnTo>
                  <a:pt x="0" y="307088"/>
                </a:lnTo>
                <a:lnTo>
                  <a:pt x="1132331" y="307088"/>
                </a:lnTo>
                <a:lnTo>
                  <a:pt x="1132331" y="0"/>
                </a:lnTo>
                <a:close/>
              </a:path>
            </a:pathLst>
          </a:custGeom>
          <a:ln w="16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 txBox="1"/>
          <p:nvPr/>
        </p:nvSpPr>
        <p:spPr>
          <a:xfrm>
            <a:off x="3683670" y="4202360"/>
            <a:ext cx="614274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-10" dirty="0">
                <a:latin typeface="Arial"/>
                <a:cs typeface="Arial"/>
              </a:rPr>
              <a:t>C o n </a:t>
            </a:r>
            <a:r>
              <a:rPr sz="632" b="1" spc="-5" dirty="0">
                <a:latin typeface="Arial"/>
                <a:cs typeface="Arial"/>
              </a:rPr>
              <a:t>s </a:t>
            </a:r>
            <a:r>
              <a:rPr sz="632" b="1" spc="-10" dirty="0">
                <a:latin typeface="Arial"/>
                <a:cs typeface="Arial"/>
              </a:rPr>
              <a:t>u m e</a:t>
            </a:r>
            <a:r>
              <a:rPr sz="632" b="1" spc="53" dirty="0">
                <a:latin typeface="Arial"/>
                <a:cs typeface="Arial"/>
              </a:rPr>
              <a:t> </a:t>
            </a:r>
            <a:r>
              <a:rPr sz="632" b="1" spc="-5" dirty="0">
                <a:latin typeface="Arial"/>
                <a:cs typeface="Arial"/>
              </a:rPr>
              <a:t>r</a:t>
            </a:r>
            <a:endParaRPr sz="632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011362" y="3979862"/>
            <a:ext cx="0" cy="127794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3200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936417" y="3979862"/>
            <a:ext cx="0" cy="127794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31241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011362" y="3979491"/>
            <a:ext cx="1925548" cy="0"/>
          </a:xfrm>
          <a:custGeom>
            <a:avLst/>
            <a:gdLst/>
            <a:ahLst/>
            <a:cxnLst/>
            <a:rect l="l" t="t" r="r" b="b"/>
            <a:pathLst>
              <a:path w="1980564">
                <a:moveTo>
                  <a:pt x="0" y="0"/>
                </a:moveTo>
                <a:lnTo>
                  <a:pt x="1980438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 txBox="1"/>
          <p:nvPr/>
        </p:nvSpPr>
        <p:spPr>
          <a:xfrm>
            <a:off x="1553021" y="3186182"/>
            <a:ext cx="2748492" cy="7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ts val="2139"/>
              </a:lnSpc>
              <a:tabLst>
                <a:tab pos="1209383" algn="l"/>
              </a:tabLst>
            </a:pP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S </a:t>
            </a:r>
            <a:r>
              <a:rPr sz="2771" b="1" spc="153" baseline="2923" dirty="0">
                <a:solidFill>
                  <a:srgbClr val="FDFD5D"/>
                </a:solidFill>
                <a:latin typeface="Arial"/>
                <a:cs typeface="Arial"/>
              </a:rPr>
              <a:t>im</a:t>
            </a:r>
            <a:r>
              <a:rPr sz="2771" b="1" spc="342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2771" b="1" spc="-4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459" baseline="2923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847" b="1" spc="-306" dirty="0">
                <a:latin typeface="Arial"/>
                <a:cs typeface="Arial"/>
              </a:rPr>
              <a:t>l</a:t>
            </a:r>
            <a:r>
              <a:rPr sz="2771" b="1" spc="-459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847" b="1" spc="-306" dirty="0">
                <a:latin typeface="Arial"/>
                <a:cs typeface="Arial"/>
              </a:rPr>
              <a:t>e	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2771" b="1" spc="20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2771" b="1" spc="-117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2771" b="1" spc="-31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2771" b="1" spc="-117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2771" b="1" spc="-12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2771" b="1" spc="-386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771" b="1" spc="-495" baseline="2923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847" b="1" spc="-331" dirty="0">
                <a:latin typeface="Arial"/>
                <a:cs typeface="Arial"/>
              </a:rPr>
              <a:t>i</a:t>
            </a:r>
            <a:r>
              <a:rPr sz="2771" b="1" spc="-495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847" b="1" spc="-331" dirty="0">
                <a:latin typeface="Arial"/>
                <a:cs typeface="Arial"/>
              </a:rPr>
              <a:t>n  </a:t>
            </a:r>
            <a:r>
              <a:rPr sz="2771" b="1" spc="-7" baseline="2923" dirty="0">
                <a:solidFill>
                  <a:srgbClr val="FDFD5D"/>
                </a:solidFill>
                <a:latin typeface="Arial"/>
                <a:cs typeface="Arial"/>
              </a:rPr>
              <a:t>g  </a:t>
            </a:r>
            <a:r>
              <a:rPr sz="1847" b="1" spc="-5" dirty="0">
                <a:solidFill>
                  <a:srgbClr val="FDFD5D"/>
                </a:solidFill>
                <a:latin typeface="Arial"/>
                <a:cs typeface="Arial"/>
              </a:rPr>
              <a:t>S </a:t>
            </a:r>
            <a:r>
              <a:rPr sz="1847" b="1" spc="219" dirty="0">
                <a:solidFill>
                  <a:srgbClr val="FDFD5D"/>
                </a:solidFill>
                <a:latin typeface="Arial"/>
                <a:cs typeface="Arial"/>
              </a:rPr>
              <a:t>ys</a:t>
            </a:r>
            <a:r>
              <a:rPr sz="1847" b="1" spc="-36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847" b="1" spc="-5" dirty="0">
                <a:solidFill>
                  <a:srgbClr val="FDFD5D"/>
                </a:solidFill>
                <a:latin typeface="Arial"/>
                <a:cs typeface="Arial"/>
              </a:rPr>
              <a:t>t </a:t>
            </a:r>
            <a:r>
              <a:rPr sz="1847" b="1" spc="219" dirty="0">
                <a:solidFill>
                  <a:srgbClr val="FDFD5D"/>
                </a:solidFill>
                <a:latin typeface="Arial"/>
                <a:cs typeface="Arial"/>
              </a:rPr>
              <a:t>em</a:t>
            </a:r>
            <a:r>
              <a:rPr sz="1847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1847">
              <a:latin typeface="Arial"/>
              <a:cs typeface="Arial"/>
            </a:endParaRPr>
          </a:p>
          <a:p>
            <a:pPr marL="60500" algn="ctr">
              <a:spcBef>
                <a:spcPts val="865"/>
              </a:spcBef>
            </a:pP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32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68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68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 u n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 i</a:t>
            </a:r>
            <a:r>
              <a:rPr sz="632" b="1" spc="-10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32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32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32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632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o n</a:t>
            </a:r>
            <a:endParaRPr sz="632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2530686" y="4192851"/>
            <a:ext cx="917399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 txBox="1"/>
          <p:nvPr/>
        </p:nvSpPr>
        <p:spPr>
          <a:xfrm>
            <a:off x="2525007" y="4052712"/>
            <a:ext cx="934685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32" b="1" spc="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32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o d u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73" dirty="0">
                <a:solidFill>
                  <a:srgbClr val="FDFD5D"/>
                </a:solidFill>
                <a:latin typeface="Arial"/>
                <a:cs typeface="Arial"/>
              </a:rPr>
              <a:t>ct</a:t>
            </a:r>
            <a:r>
              <a:rPr sz="632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/</a:t>
            </a:r>
            <a:r>
              <a:rPr sz="632" b="1" spc="-10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632" b="1" spc="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73" dirty="0">
                <a:solidFill>
                  <a:srgbClr val="FDFD5D"/>
                </a:solidFill>
                <a:latin typeface="Arial"/>
                <a:cs typeface="Arial"/>
              </a:rPr>
              <a:t>er</a:t>
            </a:r>
            <a:r>
              <a:rPr sz="632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632" b="1" spc="-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632" b="1" spc="-10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32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632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2530676" y="4362873"/>
            <a:ext cx="917399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 txBox="1"/>
          <p:nvPr/>
        </p:nvSpPr>
        <p:spPr>
          <a:xfrm>
            <a:off x="2671692" y="4244586"/>
            <a:ext cx="391407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39" dirty="0">
                <a:solidFill>
                  <a:srgbClr val="FDFD5D"/>
                </a:solidFill>
                <a:latin typeface="Arial"/>
                <a:cs typeface="Arial"/>
              </a:rPr>
              <a:t>M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o n e</a:t>
            </a:r>
            <a:r>
              <a:rPr sz="632" b="1" spc="-10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endParaRPr sz="632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2011362" y="4405841"/>
            <a:ext cx="0" cy="191999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7358"/>
                </a:lnTo>
              </a:path>
            </a:pathLst>
          </a:custGeom>
          <a:ln w="3200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936417" y="4405841"/>
            <a:ext cx="0" cy="191999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7358"/>
                </a:lnTo>
              </a:path>
            </a:pathLst>
          </a:custGeom>
          <a:ln w="31241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011362" y="4597346"/>
            <a:ext cx="1925548" cy="0"/>
          </a:xfrm>
          <a:custGeom>
            <a:avLst/>
            <a:gdLst/>
            <a:ahLst/>
            <a:cxnLst/>
            <a:rect l="l" t="t" r="r" b="b"/>
            <a:pathLst>
              <a:path w="1980564">
                <a:moveTo>
                  <a:pt x="0" y="0"/>
                </a:moveTo>
                <a:lnTo>
                  <a:pt x="1980438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 txBox="1"/>
          <p:nvPr/>
        </p:nvSpPr>
        <p:spPr>
          <a:xfrm>
            <a:off x="2671693" y="4617227"/>
            <a:ext cx="58711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F </a:t>
            </a:r>
            <a:r>
              <a:rPr sz="632" b="1" spc="97" dirty="0">
                <a:solidFill>
                  <a:srgbClr val="FDFD5D"/>
                </a:solidFill>
                <a:latin typeface="Arial"/>
                <a:cs typeface="Arial"/>
              </a:rPr>
              <a:t>eed</a:t>
            </a:r>
            <a:r>
              <a:rPr sz="632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-10" dirty="0">
                <a:solidFill>
                  <a:srgbClr val="FDFD5D"/>
                </a:solidFill>
                <a:latin typeface="Arial"/>
                <a:cs typeface="Arial"/>
              </a:rPr>
              <a:t>b </a:t>
            </a:r>
            <a:r>
              <a:rPr sz="632" b="1" spc="97" dirty="0">
                <a:solidFill>
                  <a:srgbClr val="FDFD5D"/>
                </a:solidFill>
                <a:latin typeface="Arial"/>
                <a:cs typeface="Arial"/>
              </a:rPr>
              <a:t>ack</a:t>
            </a:r>
            <a:r>
              <a:rPr sz="632" b="1" spc="-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632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4210514" y="4066176"/>
            <a:ext cx="613434" cy="1014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1157536" y="3937469"/>
            <a:ext cx="546155" cy="114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050752" y="3979491"/>
            <a:ext cx="294481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514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341899" y="3943561"/>
            <a:ext cx="106186" cy="73466"/>
          </a:xfrm>
          <a:custGeom>
            <a:avLst/>
            <a:gdLst/>
            <a:ahLst/>
            <a:cxnLst/>
            <a:rect l="l" t="t" r="r" b="b"/>
            <a:pathLst>
              <a:path w="109220" h="75564">
                <a:moveTo>
                  <a:pt x="0" y="0"/>
                </a:moveTo>
                <a:lnTo>
                  <a:pt x="0" y="75437"/>
                </a:lnTo>
                <a:lnTo>
                  <a:pt x="108965" y="37337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530687" y="4192851"/>
            <a:ext cx="814299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7437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3341899" y="4156180"/>
            <a:ext cx="106186" cy="74083"/>
          </a:xfrm>
          <a:custGeom>
            <a:avLst/>
            <a:gdLst/>
            <a:ahLst/>
            <a:cxnLst/>
            <a:rect l="l" t="t" r="r" b="b"/>
            <a:pathLst>
              <a:path w="109220" h="76200">
                <a:moveTo>
                  <a:pt x="0" y="0"/>
                </a:moveTo>
                <a:lnTo>
                  <a:pt x="0" y="76200"/>
                </a:lnTo>
                <a:lnTo>
                  <a:pt x="108965" y="37337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603287" y="4363244"/>
            <a:ext cx="84455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500313" y="4326573"/>
            <a:ext cx="106803" cy="74083"/>
          </a:xfrm>
          <a:custGeom>
            <a:avLst/>
            <a:gdLst/>
            <a:ahLst/>
            <a:cxnLst/>
            <a:rect l="l" t="t" r="r" b="b"/>
            <a:pathLst>
              <a:path w="109855" h="76200">
                <a:moveTo>
                  <a:pt x="109727" y="0"/>
                </a:moveTo>
                <a:lnTo>
                  <a:pt x="0" y="37337"/>
                </a:lnTo>
                <a:lnTo>
                  <a:pt x="109727" y="76200"/>
                </a:lnTo>
                <a:lnTo>
                  <a:pt x="10972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481051" y="4597346"/>
            <a:ext cx="325349" cy="0"/>
          </a:xfrm>
          <a:custGeom>
            <a:avLst/>
            <a:gdLst/>
            <a:ahLst/>
            <a:cxnLst/>
            <a:rect l="l" t="t" r="r" b="b"/>
            <a:pathLst>
              <a:path w="334644">
                <a:moveTo>
                  <a:pt x="0" y="0"/>
                </a:moveTo>
                <a:lnTo>
                  <a:pt x="334518" y="0"/>
                </a:lnTo>
              </a:path>
            </a:pathLst>
          </a:custGeom>
          <a:ln w="2209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378076" y="4561416"/>
            <a:ext cx="106803" cy="73466"/>
          </a:xfrm>
          <a:custGeom>
            <a:avLst/>
            <a:gdLst/>
            <a:ahLst/>
            <a:cxnLst/>
            <a:rect l="l" t="t" r="r" b="b"/>
            <a:pathLst>
              <a:path w="109855" h="75564">
                <a:moveTo>
                  <a:pt x="109728" y="0"/>
                </a:moveTo>
                <a:lnTo>
                  <a:pt x="0" y="37337"/>
                </a:lnTo>
                <a:lnTo>
                  <a:pt x="109728" y="75437"/>
                </a:lnTo>
                <a:lnTo>
                  <a:pt x="10972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18752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63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specialty </a:t>
            </a:r>
            <a:r>
              <a:rPr sz="1167" spc="-5" dirty="0">
                <a:latin typeface="Garamond"/>
                <a:cs typeface="Garamond"/>
              </a:rPr>
              <a:t>advertising, and demonstrations. Direct marketing </a:t>
            </a:r>
            <a:r>
              <a:rPr sz="1167" dirty="0">
                <a:latin typeface="Garamond"/>
                <a:cs typeface="Garamond"/>
              </a:rPr>
              <a:t>includes catalogs, telemarketing, fax,  kiosks, the Internet,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more. Thanks to technological </a:t>
            </a:r>
            <a:r>
              <a:rPr sz="1167" spc="-5" dirty="0">
                <a:latin typeface="Garamond"/>
                <a:cs typeface="Garamond"/>
              </a:rPr>
              <a:t>breakthroughs, people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now  </a:t>
            </a:r>
            <a:r>
              <a:rPr sz="1167" dirty="0">
                <a:latin typeface="Garamond"/>
                <a:cs typeface="Garamond"/>
              </a:rPr>
              <a:t>communicate through traditional media </a:t>
            </a:r>
            <a:r>
              <a:rPr sz="1167" spc="-5" dirty="0">
                <a:latin typeface="Garamond"/>
                <a:cs typeface="Garamond"/>
              </a:rPr>
              <a:t>(newspapers, radio, </a:t>
            </a:r>
            <a:r>
              <a:rPr sz="1167" dirty="0">
                <a:latin typeface="Garamond"/>
                <a:cs typeface="Garamond"/>
              </a:rPr>
              <a:t>telephone, television),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newer </a:t>
            </a:r>
            <a:r>
              <a:rPr sz="1167" dirty="0">
                <a:latin typeface="Garamond"/>
                <a:cs typeface="Garamond"/>
              </a:rPr>
              <a:t>media forms (fax machines, </a:t>
            </a:r>
            <a:r>
              <a:rPr sz="1167" spc="-5" dirty="0">
                <a:latin typeface="Garamond"/>
                <a:cs typeface="Garamond"/>
              </a:rPr>
              <a:t>cellular </a:t>
            </a:r>
            <a:r>
              <a:rPr sz="1167" dirty="0">
                <a:latin typeface="Garamond"/>
                <a:cs typeface="Garamond"/>
              </a:rPr>
              <a:t>phones, pagers, and computers). The new  technologies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encouraged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companies to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mass </a:t>
            </a:r>
            <a:r>
              <a:rPr sz="1167" dirty="0">
                <a:latin typeface="Garamond"/>
                <a:cs typeface="Garamond"/>
              </a:rPr>
              <a:t>communication to </a:t>
            </a:r>
            <a:r>
              <a:rPr sz="1167" spc="-5" dirty="0">
                <a:latin typeface="Garamond"/>
                <a:cs typeface="Garamond"/>
              </a:rPr>
              <a:t>more 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communication and one-to-one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dialogue.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Integrated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Communications</a:t>
            </a:r>
            <a:endParaRPr sz="1167">
              <a:latin typeface="Garamond"/>
              <a:cs typeface="Garamond"/>
            </a:endParaRPr>
          </a:p>
          <a:p>
            <a:pPr marL="12347" marR="17903" indent="3704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decades, companies around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have perfected </a:t>
            </a:r>
            <a:r>
              <a:rPr sz="1167" dirty="0">
                <a:latin typeface="Garamond"/>
                <a:cs typeface="Garamond"/>
              </a:rPr>
              <a:t>the art </a:t>
            </a:r>
            <a:r>
              <a:rPr sz="1167" spc="-5" dirty="0">
                <a:latin typeface="Garamond"/>
                <a:cs typeface="Garamond"/>
              </a:rPr>
              <a:t>of mass  </a:t>
            </a:r>
            <a:r>
              <a:rPr sz="1167" dirty="0">
                <a:latin typeface="Garamond"/>
                <a:cs typeface="Garamond"/>
              </a:rPr>
              <a:t>marketing—selling </a:t>
            </a:r>
            <a:r>
              <a:rPr sz="1167" spc="-5" dirty="0">
                <a:latin typeface="Garamond"/>
                <a:cs typeface="Garamond"/>
              </a:rPr>
              <a:t>highly </a:t>
            </a:r>
            <a:r>
              <a:rPr sz="1167" dirty="0">
                <a:latin typeface="Garamond"/>
                <a:cs typeface="Garamond"/>
              </a:rPr>
              <a:t>standardized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masses of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developed effective mass-media </a:t>
            </a:r>
            <a:r>
              <a:rPr sz="1167" spc="-5" dirty="0">
                <a:latin typeface="Garamond"/>
                <a:cs typeface="Garamond"/>
              </a:rPr>
              <a:t>advertising techniques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support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mass-marketing </a:t>
            </a:r>
            <a:r>
              <a:rPr sz="1167" dirty="0">
                <a:latin typeface="Garamond"/>
                <a:cs typeface="Garamond"/>
              </a:rPr>
              <a:t>strategies.  These </a:t>
            </a:r>
            <a:r>
              <a:rPr sz="1167" spc="-5" dirty="0">
                <a:latin typeface="Garamond"/>
                <a:cs typeface="Garamond"/>
              </a:rPr>
              <a:t>companies routinely invest immense amount </a:t>
            </a:r>
            <a:r>
              <a:rPr sz="1167" dirty="0">
                <a:latin typeface="Garamond"/>
                <a:cs typeface="Garamond"/>
              </a:rPr>
              <a:t>of money in the mass media,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tens of  millions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customers with a single </a:t>
            </a:r>
            <a:r>
              <a:rPr sz="1167" spc="-5" dirty="0">
                <a:latin typeface="Garamond"/>
                <a:cs typeface="Garamond"/>
              </a:rPr>
              <a:t>ad. However, as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move into </a:t>
            </a:r>
            <a:r>
              <a:rPr sz="1167" dirty="0">
                <a:latin typeface="Garamond"/>
                <a:cs typeface="Garamond"/>
              </a:rPr>
              <a:t>the twenty-first century,  </a:t>
            </a:r>
            <a:r>
              <a:rPr sz="1167" spc="-5" dirty="0">
                <a:latin typeface="Garamond"/>
                <a:cs typeface="Garamond"/>
              </a:rPr>
              <a:t>marketing managers </a:t>
            </a:r>
            <a:r>
              <a:rPr sz="1167" dirty="0">
                <a:latin typeface="Garamond"/>
                <a:cs typeface="Garamond"/>
              </a:rPr>
              <a:t>face some </a:t>
            </a:r>
            <a:r>
              <a:rPr sz="1167" spc="-5" dirty="0">
                <a:latin typeface="Garamond"/>
                <a:cs typeface="Garamond"/>
              </a:rPr>
              <a:t>new marketing </a:t>
            </a:r>
            <a:r>
              <a:rPr sz="1167" dirty="0">
                <a:latin typeface="Garamond"/>
                <a:cs typeface="Garamond"/>
              </a:rPr>
              <a:t>communications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realities.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Changing Communications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changing the face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today's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communications. First,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mass  </a:t>
            </a:r>
            <a:r>
              <a:rPr sz="1167" spc="-5" dirty="0">
                <a:latin typeface="Garamond"/>
                <a:cs typeface="Garamond"/>
              </a:rPr>
              <a:t>markets have </a:t>
            </a:r>
            <a:r>
              <a:rPr sz="1167" dirty="0">
                <a:latin typeface="Garamond"/>
                <a:cs typeface="Garamond"/>
              </a:rPr>
              <a:t>fragmented, </a:t>
            </a:r>
            <a:r>
              <a:rPr sz="1167" spc="-5" dirty="0">
                <a:latin typeface="Garamond"/>
                <a:cs typeface="Garamond"/>
              </a:rPr>
              <a:t>marketers are </a:t>
            </a:r>
            <a:r>
              <a:rPr sz="1167" dirty="0">
                <a:latin typeface="Garamond"/>
                <a:cs typeface="Garamond"/>
              </a:rPr>
              <a:t>shifting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mass marketing. More and more,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are developing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marketing programs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closer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customers  </a:t>
            </a:r>
            <a:r>
              <a:rPr sz="1167" spc="-5" dirty="0">
                <a:latin typeface="Garamond"/>
                <a:cs typeface="Garamond"/>
              </a:rPr>
              <a:t>in more narrowly defined micro markets. Second, </a:t>
            </a:r>
            <a:r>
              <a:rPr sz="1167" dirty="0">
                <a:latin typeface="Garamond"/>
                <a:cs typeface="Garamond"/>
              </a:rPr>
              <a:t>vast </a:t>
            </a:r>
            <a:r>
              <a:rPr sz="1167" spc="-5" dirty="0">
                <a:latin typeface="Garamond"/>
                <a:cs typeface="Garamond"/>
              </a:rPr>
              <a:t>improvements in information </a:t>
            </a:r>
            <a:r>
              <a:rPr sz="1167" dirty="0">
                <a:latin typeface="Garamond"/>
                <a:cs typeface="Garamond"/>
              </a:rPr>
              <a:t>technology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speeding the </a:t>
            </a:r>
            <a:r>
              <a:rPr sz="1167" spc="-5" dirty="0">
                <a:latin typeface="Garamond"/>
                <a:cs typeface="Garamond"/>
              </a:rPr>
              <a:t>movement </a:t>
            </a:r>
            <a:r>
              <a:rPr sz="1167" dirty="0">
                <a:latin typeface="Garamond"/>
                <a:cs typeface="Garamond"/>
              </a:rPr>
              <a:t>toward segmented </a:t>
            </a:r>
            <a:r>
              <a:rPr sz="1167" spc="-5" dirty="0">
                <a:latin typeface="Garamond"/>
                <a:cs typeface="Garamond"/>
              </a:rPr>
              <a:t>marketing. </a:t>
            </a:r>
            <a:r>
              <a:rPr sz="1167" dirty="0">
                <a:latin typeface="Garamond"/>
                <a:cs typeface="Garamond"/>
              </a:rPr>
              <a:t>Today's </a:t>
            </a:r>
            <a:r>
              <a:rPr sz="1167" spc="-5" dirty="0">
                <a:latin typeface="Garamond"/>
                <a:cs typeface="Garamond"/>
              </a:rPr>
              <a:t>information technology helps  marketers </a:t>
            </a:r>
            <a:r>
              <a:rPr sz="1167" dirty="0">
                <a:latin typeface="Garamond"/>
                <a:cs typeface="Garamond"/>
              </a:rPr>
              <a:t>to keep closer track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needs—more information about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individual and household levels is available </a:t>
            </a:r>
            <a:r>
              <a:rPr sz="1167" dirty="0">
                <a:latin typeface="Garamond"/>
                <a:cs typeface="Garamond"/>
              </a:rPr>
              <a:t>than ever </a:t>
            </a:r>
            <a:r>
              <a:rPr sz="1167" spc="-5" dirty="0">
                <a:latin typeface="Garamond"/>
                <a:cs typeface="Garamond"/>
              </a:rPr>
              <a:t>before. New technologies also provide new  communications avenues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segments with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tailored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messages.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shift from </a:t>
            </a:r>
            <a:r>
              <a:rPr sz="1167" spc="-5" dirty="0">
                <a:latin typeface="Garamond"/>
                <a:cs typeface="Garamond"/>
              </a:rPr>
              <a:t>mass marketing </a:t>
            </a:r>
            <a:r>
              <a:rPr sz="1167" dirty="0">
                <a:latin typeface="Garamond"/>
                <a:cs typeface="Garamond"/>
              </a:rPr>
              <a:t>to segmented </a:t>
            </a:r>
            <a:r>
              <a:rPr sz="1167" spc="-5" dirty="0">
                <a:latin typeface="Garamond"/>
                <a:cs typeface="Garamond"/>
              </a:rPr>
              <a:t>marketing has 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dramatic impact on marketing  communications. Just as mass marketing </a:t>
            </a:r>
            <a:r>
              <a:rPr sz="1167" dirty="0">
                <a:latin typeface="Garamond"/>
                <a:cs typeface="Garamond"/>
              </a:rPr>
              <a:t>gave </a:t>
            </a:r>
            <a:r>
              <a:rPr sz="1167" spc="-5" dirty="0">
                <a:latin typeface="Garamond"/>
                <a:cs typeface="Garamond"/>
              </a:rPr>
              <a:t>rise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generation </a:t>
            </a:r>
            <a:r>
              <a:rPr sz="1167" spc="-5" dirty="0">
                <a:latin typeface="Garamond"/>
                <a:cs typeface="Garamond"/>
              </a:rPr>
              <a:t>of mass-media  communications, </a:t>
            </a:r>
            <a:r>
              <a:rPr sz="1167" dirty="0">
                <a:latin typeface="Garamond"/>
                <a:cs typeface="Garamond"/>
              </a:rPr>
              <a:t>the shift toward one-to-one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spawning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generation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more  specialized </a:t>
            </a:r>
            <a:r>
              <a:rPr sz="1167" spc="-5" dirty="0">
                <a:latin typeface="Garamond"/>
                <a:cs typeface="Garamond"/>
              </a:rPr>
              <a:t>and highly </a:t>
            </a:r>
            <a:r>
              <a:rPr sz="1167" dirty="0">
                <a:latin typeface="Garamond"/>
                <a:cs typeface="Garamond"/>
              </a:rPr>
              <a:t>targeted communications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Given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communications environment, </a:t>
            </a:r>
            <a:r>
              <a:rPr sz="1167" spc="-5" dirty="0">
                <a:latin typeface="Garamond"/>
                <a:cs typeface="Garamond"/>
              </a:rPr>
              <a:t>marketers must rethink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roles of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media  and promotion mix </a:t>
            </a:r>
            <a:r>
              <a:rPr sz="1167" dirty="0">
                <a:latin typeface="Garamond"/>
                <a:cs typeface="Garamond"/>
              </a:rPr>
              <a:t>tools. </a:t>
            </a:r>
            <a:r>
              <a:rPr sz="1167" spc="-5" dirty="0">
                <a:latin typeface="Garamond"/>
                <a:cs typeface="Garamond"/>
              </a:rPr>
              <a:t>Mass-media advertising has long dominated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mixes of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companies. </a:t>
            </a:r>
            <a:r>
              <a:rPr sz="1167" spc="-5" dirty="0">
                <a:latin typeface="Garamond"/>
                <a:cs typeface="Garamond"/>
              </a:rPr>
              <a:t>However, although </a:t>
            </a:r>
            <a:r>
              <a:rPr sz="1167" dirty="0">
                <a:latin typeface="Garamond"/>
                <a:cs typeface="Garamond"/>
              </a:rPr>
              <a:t>television, magazines,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mass media  </a:t>
            </a:r>
            <a:r>
              <a:rPr sz="1167" spc="-5" dirty="0">
                <a:latin typeface="Garamond"/>
                <a:cs typeface="Garamond"/>
              </a:rPr>
              <a:t>remain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important,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dominance is now declining. Market </a:t>
            </a:r>
            <a:r>
              <a:rPr sz="1167" dirty="0">
                <a:latin typeface="Garamond"/>
                <a:cs typeface="Garamond"/>
              </a:rPr>
              <a:t>fragmentation </a:t>
            </a:r>
            <a:r>
              <a:rPr sz="1167" spc="-5" dirty="0">
                <a:latin typeface="Garamond"/>
                <a:cs typeface="Garamond"/>
              </a:rPr>
              <a:t>has resulted in  media </a:t>
            </a:r>
            <a:r>
              <a:rPr sz="1167" dirty="0">
                <a:latin typeface="Garamond"/>
                <a:cs typeface="Garamond"/>
              </a:rPr>
              <a:t>fragmentation—in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explosion </a:t>
            </a:r>
            <a:r>
              <a:rPr sz="1167" spc="-5" dirty="0">
                <a:latin typeface="Garamond"/>
                <a:cs typeface="Garamond"/>
              </a:rPr>
              <a:t>of more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better match today's </a:t>
            </a:r>
            <a:r>
              <a:rPr sz="1167" dirty="0">
                <a:latin typeface="Garamond"/>
                <a:cs typeface="Garamond"/>
              </a:rPr>
              <a:t>targeting  strategies.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generally, </a:t>
            </a:r>
            <a:r>
              <a:rPr sz="1167" spc="-5" dirty="0">
                <a:latin typeface="Garamond"/>
                <a:cs typeface="Garamond"/>
              </a:rPr>
              <a:t>advertising appears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giving way to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 mix. In </a:t>
            </a:r>
            <a:r>
              <a:rPr sz="1167" dirty="0">
                <a:latin typeface="Garamond"/>
                <a:cs typeface="Garamond"/>
              </a:rPr>
              <a:t>the glory </a:t>
            </a:r>
            <a:r>
              <a:rPr sz="1167" spc="-5" dirty="0">
                <a:latin typeface="Garamond"/>
                <a:cs typeface="Garamond"/>
              </a:rPr>
              <a:t>days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mass marketing, consumer product </a:t>
            </a:r>
            <a:r>
              <a:rPr sz="1167" dirty="0">
                <a:latin typeface="Garamond"/>
                <a:cs typeface="Garamond"/>
              </a:rPr>
              <a:t>companies spent the </a:t>
            </a:r>
            <a:r>
              <a:rPr sz="1167" spc="-5" dirty="0">
                <a:latin typeface="Garamond"/>
                <a:cs typeface="Garamond"/>
              </a:rPr>
              <a:t>lion's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promotion budgets on </a:t>
            </a:r>
            <a:r>
              <a:rPr sz="1167" dirty="0">
                <a:latin typeface="Garamond"/>
                <a:cs typeface="Garamond"/>
              </a:rPr>
              <a:t>mass-media advertising. Today, media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captures </a:t>
            </a:r>
            <a:r>
              <a:rPr sz="1167" spc="-5" dirty="0">
                <a:latin typeface="Garamond"/>
                <a:cs typeface="Garamond"/>
              </a:rPr>
              <a:t>only about  </a:t>
            </a:r>
            <a:r>
              <a:rPr sz="1167" dirty="0">
                <a:latin typeface="Garamond"/>
                <a:cs typeface="Garamond"/>
              </a:rPr>
              <a:t>26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spending. The </a:t>
            </a:r>
            <a:r>
              <a:rPr sz="1167" spc="-5" dirty="0">
                <a:latin typeface="Garamond"/>
                <a:cs typeface="Garamond"/>
              </a:rPr>
              <a:t>rest </a:t>
            </a:r>
            <a:r>
              <a:rPr sz="1167" dirty="0">
                <a:latin typeface="Garamond"/>
                <a:cs typeface="Garamond"/>
              </a:rPr>
              <a:t>goes to various sales </a:t>
            </a:r>
            <a:r>
              <a:rPr sz="1167" spc="-5" dirty="0">
                <a:latin typeface="Garamond"/>
                <a:cs typeface="Garamond"/>
              </a:rPr>
              <a:t>promotion activities, </a:t>
            </a:r>
            <a:r>
              <a:rPr sz="1167" dirty="0">
                <a:latin typeface="Garamond"/>
                <a:cs typeface="Garamond"/>
              </a:rPr>
              <a:t>which 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</a:t>
            </a:r>
            <a:r>
              <a:rPr sz="1167" spc="-5" dirty="0">
                <a:latin typeface="Garamond"/>
                <a:cs typeface="Garamond"/>
              </a:rPr>
              <a:t>on individual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segments.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using a  </a:t>
            </a:r>
            <a:r>
              <a:rPr sz="1167" spc="-5" dirty="0">
                <a:latin typeface="Garamond"/>
                <a:cs typeface="Garamond"/>
              </a:rPr>
              <a:t>richer </a:t>
            </a: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communication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an effort 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diverse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markets. In  all,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doing less </a:t>
            </a:r>
            <a:r>
              <a:rPr sz="1167" spc="-5" dirty="0">
                <a:latin typeface="Garamond"/>
                <a:cs typeface="Garamond"/>
              </a:rPr>
              <a:t>broadcasting and </a:t>
            </a:r>
            <a:r>
              <a:rPr sz="1167" dirty="0">
                <a:latin typeface="Garamond"/>
                <a:cs typeface="Garamond"/>
              </a:rPr>
              <a:t>more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narrowcasting.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Need </a:t>
            </a:r>
            <a:r>
              <a:rPr sz="1167" b="1" spc="-5" dirty="0">
                <a:latin typeface="Garamond"/>
                <a:cs typeface="Garamond"/>
              </a:rPr>
              <a:t>for </a:t>
            </a:r>
            <a:r>
              <a:rPr sz="1167" b="1" dirty="0">
                <a:latin typeface="Garamond"/>
                <a:cs typeface="Garamond"/>
              </a:rPr>
              <a:t>Integrated 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Communications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shift from </a:t>
            </a:r>
            <a:r>
              <a:rPr sz="1167" spc="-5" dirty="0">
                <a:latin typeface="Garamond"/>
                <a:cs typeface="Garamond"/>
              </a:rPr>
              <a:t>mass marketing </a:t>
            </a:r>
            <a:r>
              <a:rPr sz="1167" dirty="0">
                <a:latin typeface="Garamond"/>
                <a:cs typeface="Garamond"/>
              </a:rPr>
              <a:t>to targeted </a:t>
            </a:r>
            <a:r>
              <a:rPr sz="1167" spc="-5" dirty="0">
                <a:latin typeface="Garamond"/>
                <a:cs typeface="Garamond"/>
              </a:rPr>
              <a:t>marketing,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corresponding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richer  mixture of communication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and promotion </a:t>
            </a:r>
            <a:r>
              <a:rPr sz="1167" dirty="0">
                <a:latin typeface="Garamond"/>
                <a:cs typeface="Garamond"/>
              </a:rPr>
              <a:t>tools, </a:t>
            </a:r>
            <a:r>
              <a:rPr sz="1167" spc="-5" dirty="0">
                <a:latin typeface="Garamond"/>
                <a:cs typeface="Garamond"/>
              </a:rPr>
              <a:t>poses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marketers.  Consumers are being exposed </a:t>
            </a:r>
            <a:r>
              <a:rPr sz="1167" dirty="0">
                <a:latin typeface="Garamond"/>
                <a:cs typeface="Garamond"/>
              </a:rPr>
              <a:t>to a greater </a:t>
            </a:r>
            <a:r>
              <a:rPr sz="1167" spc="-5" dirty="0">
                <a:latin typeface="Garamond"/>
                <a:cs typeface="Garamond"/>
              </a:rPr>
              <a:t>variety of </a:t>
            </a:r>
            <a:r>
              <a:rPr sz="1167" dirty="0">
                <a:latin typeface="Garamond"/>
                <a:cs typeface="Garamond"/>
              </a:rPr>
              <a:t>marketing communications from </a:t>
            </a:r>
            <a:r>
              <a:rPr sz="1167" spc="-5" dirty="0">
                <a:latin typeface="Garamond"/>
                <a:cs typeface="Garamond"/>
              </a:rPr>
              <a:t>and about  </a:t>
            </a:r>
            <a:r>
              <a:rPr sz="1167" dirty="0">
                <a:latin typeface="Garamond"/>
                <a:cs typeface="Garamond"/>
              </a:rPr>
              <a:t>the company from a </a:t>
            </a:r>
            <a:r>
              <a:rPr sz="1167" spc="-5" dirty="0">
                <a:latin typeface="Garamond"/>
                <a:cs typeface="Garamond"/>
              </a:rPr>
              <a:t>broader array of </a:t>
            </a:r>
            <a:r>
              <a:rPr sz="1167" dirty="0">
                <a:latin typeface="Garamond"/>
                <a:cs typeface="Garamond"/>
              </a:rPr>
              <a:t>sources.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don't </a:t>
            </a:r>
            <a:r>
              <a:rPr sz="1167" dirty="0">
                <a:latin typeface="Garamond"/>
                <a:cs typeface="Garamond"/>
              </a:rPr>
              <a:t>distinguish </a:t>
            </a:r>
            <a:r>
              <a:rPr sz="1167" spc="-5" dirty="0">
                <a:latin typeface="Garamond"/>
                <a:cs typeface="Garamond"/>
              </a:rPr>
              <a:t>between  message </a:t>
            </a:r>
            <a:r>
              <a:rPr sz="1167" dirty="0">
                <a:latin typeface="Garamond"/>
                <a:cs typeface="Garamond"/>
              </a:rPr>
              <a:t>sources the way </a:t>
            </a:r>
            <a:r>
              <a:rPr sz="1167" spc="-5" dirty="0">
                <a:latin typeface="Garamond"/>
                <a:cs typeface="Garamond"/>
              </a:rPr>
              <a:t>marketers do. In </a:t>
            </a:r>
            <a:r>
              <a:rPr sz="1167" dirty="0">
                <a:latin typeface="Garamond"/>
                <a:cs typeface="Garamond"/>
              </a:rPr>
              <a:t>the consumer's </a:t>
            </a:r>
            <a:r>
              <a:rPr sz="1167" spc="-5" dirty="0">
                <a:latin typeface="Garamond"/>
                <a:cs typeface="Garamond"/>
              </a:rPr>
              <a:t>mind, advertising messages </a:t>
            </a:r>
            <a:r>
              <a:rPr sz="1167" dirty="0">
                <a:latin typeface="Garamond"/>
                <a:cs typeface="Garamond"/>
              </a:rPr>
              <a:t>from  </a:t>
            </a:r>
            <a:r>
              <a:rPr sz="1167" spc="-5" dirty="0">
                <a:latin typeface="Garamond"/>
                <a:cs typeface="Garamond"/>
              </a:rPr>
              <a:t>different media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television, </a:t>
            </a:r>
            <a:r>
              <a:rPr sz="1167" spc="-5" dirty="0">
                <a:latin typeface="Garamond"/>
                <a:cs typeface="Garamond"/>
              </a:rPr>
              <a:t>magazines, or online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blur into one. Messages delivered  </a:t>
            </a:r>
            <a:r>
              <a:rPr sz="1167" dirty="0">
                <a:latin typeface="Garamond"/>
                <a:cs typeface="Garamond"/>
              </a:rPr>
              <a:t>via different </a:t>
            </a:r>
            <a:r>
              <a:rPr sz="1167" spc="-5" dirty="0">
                <a:latin typeface="Garamond"/>
                <a:cs typeface="Garamond"/>
              </a:rPr>
              <a:t>promotional approaches—such as advertising, personal selling,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 public relations, or direct marketing—all become part of </a:t>
            </a:r>
            <a:r>
              <a:rPr sz="1167" dirty="0">
                <a:latin typeface="Garamond"/>
                <a:cs typeface="Garamond"/>
              </a:rPr>
              <a:t>a single message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company.  </a:t>
            </a:r>
            <a:r>
              <a:rPr sz="1167" spc="-5" dirty="0">
                <a:latin typeface="Garamond"/>
                <a:cs typeface="Garamond"/>
              </a:rPr>
              <a:t>Conflicting messages </a:t>
            </a:r>
            <a:r>
              <a:rPr sz="1167" dirty="0">
                <a:latin typeface="Garamond"/>
                <a:cs typeface="Garamond"/>
              </a:rPr>
              <a:t>from these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sources can </a:t>
            </a:r>
            <a:r>
              <a:rPr sz="1167" spc="-5" dirty="0">
                <a:latin typeface="Garamond"/>
                <a:cs typeface="Garamond"/>
              </a:rPr>
              <a:t>result in </a:t>
            </a:r>
            <a:r>
              <a:rPr sz="1167" dirty="0">
                <a:latin typeface="Garamond"/>
                <a:cs typeface="Garamond"/>
              </a:rPr>
              <a:t>confused company </a:t>
            </a:r>
            <a:r>
              <a:rPr sz="1167" spc="-5" dirty="0">
                <a:latin typeface="Garamond"/>
                <a:cs typeface="Garamond"/>
              </a:rPr>
              <a:t>images and  brand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545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7636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often, </a:t>
            </a:r>
            <a:r>
              <a:rPr sz="1167" dirty="0">
                <a:latin typeface="Garamond"/>
                <a:cs typeface="Garamond"/>
              </a:rPr>
              <a:t>companies fail to </a:t>
            </a:r>
            <a:r>
              <a:rPr sz="1167" spc="-5" dirty="0">
                <a:latin typeface="Garamond"/>
                <a:cs typeface="Garamond"/>
              </a:rPr>
              <a:t>integrate </a:t>
            </a:r>
            <a:r>
              <a:rPr sz="1167" dirty="0">
                <a:latin typeface="Garamond"/>
                <a:cs typeface="Garamond"/>
              </a:rPr>
              <a:t>their various communications channels. The </a:t>
            </a:r>
            <a:r>
              <a:rPr sz="1167" spc="-5" dirty="0">
                <a:latin typeface="Garamond"/>
                <a:cs typeface="Garamond"/>
              </a:rPr>
              <a:t>result is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hodgepodge of communications </a:t>
            </a:r>
            <a:r>
              <a:rPr sz="1167" dirty="0">
                <a:latin typeface="Garamond"/>
                <a:cs typeface="Garamond"/>
              </a:rPr>
              <a:t>to consumers. </a:t>
            </a:r>
            <a:r>
              <a:rPr sz="1167" spc="-5" dirty="0">
                <a:latin typeface="Garamond"/>
                <a:cs typeface="Garamond"/>
              </a:rPr>
              <a:t>Mass advertisements </a:t>
            </a:r>
            <a:r>
              <a:rPr sz="1167" dirty="0">
                <a:latin typeface="Garamond"/>
                <a:cs typeface="Garamond"/>
              </a:rPr>
              <a:t>say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thing, a </a:t>
            </a:r>
            <a:r>
              <a:rPr sz="1167" spc="-5" dirty="0">
                <a:latin typeface="Garamond"/>
                <a:cs typeface="Garamond"/>
              </a:rPr>
              <a:t>price  promotion sends </a:t>
            </a:r>
            <a:r>
              <a:rPr sz="1167" dirty="0">
                <a:latin typeface="Garamond"/>
                <a:cs typeface="Garamond"/>
              </a:rPr>
              <a:t>a different signal, a </a:t>
            </a:r>
            <a:r>
              <a:rPr sz="1167" spc="-5" dirty="0">
                <a:latin typeface="Garamond"/>
                <a:cs typeface="Garamond"/>
              </a:rPr>
              <a:t>product label </a:t>
            </a:r>
            <a:r>
              <a:rPr sz="1167" dirty="0">
                <a:latin typeface="Garamond"/>
                <a:cs typeface="Garamond"/>
              </a:rPr>
              <a:t>creates still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message, company sales  literature says something </a:t>
            </a:r>
            <a:r>
              <a:rPr sz="1167" spc="-5" dirty="0">
                <a:latin typeface="Garamond"/>
                <a:cs typeface="Garamond"/>
              </a:rPr>
              <a:t>altogether </a:t>
            </a:r>
            <a:r>
              <a:rPr sz="1167" dirty="0">
                <a:latin typeface="Garamond"/>
                <a:cs typeface="Garamond"/>
              </a:rPr>
              <a:t>different,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 seems </a:t>
            </a:r>
            <a:r>
              <a:rPr sz="1167" spc="-5" dirty="0">
                <a:latin typeface="Garamond"/>
                <a:cs typeface="Garamond"/>
              </a:rPr>
              <a:t>out of </a:t>
            </a:r>
            <a:r>
              <a:rPr sz="1167" dirty="0">
                <a:latin typeface="Garamond"/>
                <a:cs typeface="Garamond"/>
              </a:rPr>
              <a:t>sync with  everything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else.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is </a:t>
            </a:r>
            <a:r>
              <a:rPr sz="1167" dirty="0">
                <a:latin typeface="Garamond"/>
                <a:cs typeface="Garamond"/>
              </a:rPr>
              <a:t>that these communications often come from </a:t>
            </a:r>
            <a:r>
              <a:rPr sz="1167" spc="-5" dirty="0">
                <a:latin typeface="Garamond"/>
                <a:cs typeface="Garamond"/>
              </a:rPr>
              <a:t>different company </a:t>
            </a:r>
            <a:r>
              <a:rPr sz="1167" dirty="0">
                <a:latin typeface="Garamond"/>
                <a:cs typeface="Garamond"/>
              </a:rPr>
              <a:t>sources.  </a:t>
            </a:r>
            <a:r>
              <a:rPr sz="1167" spc="-5" dirty="0">
                <a:latin typeface="Garamond"/>
                <a:cs typeface="Garamond"/>
              </a:rPr>
              <a:t>Advertising messages are planned and implemented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advertising department or advertising  agency. </a:t>
            </a:r>
            <a:r>
              <a:rPr sz="1167" dirty="0">
                <a:latin typeface="Garamond"/>
                <a:cs typeface="Garamond"/>
              </a:rPr>
              <a:t>Sales management develops </a:t>
            </a:r>
            <a:r>
              <a:rPr sz="1167" spc="-5" dirty="0">
                <a:latin typeface="Garamond"/>
                <a:cs typeface="Garamond"/>
              </a:rPr>
              <a:t>personal selling </a:t>
            </a:r>
            <a:r>
              <a:rPr sz="1167" dirty="0">
                <a:latin typeface="Garamond"/>
                <a:cs typeface="Garamond"/>
              </a:rPr>
              <a:t>communications.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functional specialists  </a:t>
            </a:r>
            <a:r>
              <a:rPr sz="1167" spc="-5" dirty="0">
                <a:latin typeface="Garamond"/>
                <a:cs typeface="Garamond"/>
              </a:rPr>
              <a:t>are responsible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public relations,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</a:t>
            </a:r>
            <a:r>
              <a:rPr sz="1167" dirty="0">
                <a:latin typeface="Garamond"/>
                <a:cs typeface="Garamond"/>
              </a:rPr>
              <a:t>direct marketing,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sites,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forms  </a:t>
            </a:r>
            <a:r>
              <a:rPr sz="1167" spc="-5" dirty="0">
                <a:latin typeface="Garamond"/>
                <a:cs typeface="Garamond"/>
              </a:rPr>
              <a:t>of marketing </a:t>
            </a:r>
            <a:r>
              <a:rPr sz="1167" dirty="0">
                <a:latin typeface="Garamond"/>
                <a:cs typeface="Garamond"/>
              </a:rPr>
              <a:t>communications. </a:t>
            </a:r>
            <a:r>
              <a:rPr sz="1167" spc="-5" dirty="0">
                <a:latin typeface="Garamond"/>
                <a:cs typeface="Garamond"/>
              </a:rPr>
              <a:t>Recently, </a:t>
            </a:r>
            <a:r>
              <a:rPr sz="1167" dirty="0">
                <a:latin typeface="Garamond"/>
                <a:cs typeface="Garamond"/>
              </a:rPr>
              <a:t>such functional separation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problem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many companies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activities,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split </a:t>
            </a:r>
            <a:r>
              <a:rPr sz="1167" spc="-5" dirty="0">
                <a:latin typeface="Garamond"/>
                <a:cs typeface="Garamond"/>
              </a:rPr>
              <a:t>off into 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organizational units.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past, no one person </a:t>
            </a:r>
            <a:r>
              <a:rPr sz="1167" dirty="0">
                <a:latin typeface="Garamond"/>
                <a:cs typeface="Garamond"/>
              </a:rPr>
              <a:t>was responsible for thinking through the  </a:t>
            </a:r>
            <a:r>
              <a:rPr sz="1167" spc="-5" dirty="0">
                <a:latin typeface="Garamond"/>
                <a:cs typeface="Garamond"/>
              </a:rPr>
              <a:t>communication roles of </a:t>
            </a:r>
            <a:r>
              <a:rPr sz="1167" dirty="0">
                <a:latin typeface="Garamond"/>
                <a:cs typeface="Garamond"/>
              </a:rPr>
              <a:t>the various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and coordinating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mix. </a:t>
            </a:r>
            <a:r>
              <a:rPr sz="1167" dirty="0">
                <a:latin typeface="Garamond"/>
                <a:cs typeface="Garamond"/>
              </a:rPr>
              <a:t>Today,  </a:t>
            </a:r>
            <a:r>
              <a:rPr sz="1167" spc="-5" dirty="0">
                <a:latin typeface="Garamond"/>
                <a:cs typeface="Garamond"/>
              </a:rPr>
              <a:t>however, more companies are adopting </a:t>
            </a: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integrated marketing </a:t>
            </a:r>
            <a:r>
              <a:rPr sz="1167" dirty="0">
                <a:latin typeface="Garamond"/>
                <a:cs typeface="Garamond"/>
              </a:rPr>
              <a:t>communications  (IMC).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IMC </a:t>
            </a:r>
            <a:r>
              <a:rPr sz="1167" dirty="0">
                <a:latin typeface="Garamond"/>
                <a:cs typeface="Garamond"/>
              </a:rPr>
              <a:t>solution calls for </a:t>
            </a:r>
            <a:r>
              <a:rPr sz="1167" spc="-5" dirty="0">
                <a:latin typeface="Garamond"/>
                <a:cs typeface="Garamond"/>
              </a:rPr>
              <a:t>recognizing all </a:t>
            </a:r>
            <a:r>
              <a:rPr sz="1167" dirty="0">
                <a:latin typeface="Garamond"/>
                <a:cs typeface="Garamond"/>
              </a:rPr>
              <a:t>contact </a:t>
            </a:r>
            <a:r>
              <a:rPr sz="1167" spc="-5" dirty="0">
                <a:latin typeface="Garamond"/>
                <a:cs typeface="Garamond"/>
              </a:rPr>
              <a:t>points </a:t>
            </a:r>
            <a:r>
              <a:rPr sz="1167" dirty="0">
                <a:latin typeface="Garamond"/>
                <a:cs typeface="Garamond"/>
              </a:rPr>
              <a:t>where the </a:t>
            </a:r>
            <a:r>
              <a:rPr sz="1167" spc="-5" dirty="0">
                <a:latin typeface="Garamond"/>
                <a:cs typeface="Garamond"/>
              </a:rPr>
              <a:t>customer may </a:t>
            </a:r>
            <a:r>
              <a:rPr sz="1167" dirty="0">
                <a:latin typeface="Garamond"/>
                <a:cs typeface="Garamond"/>
              </a:rPr>
              <a:t>encounter the  company, its </a:t>
            </a:r>
            <a:r>
              <a:rPr sz="1167" spc="-5" dirty="0">
                <a:latin typeface="Garamond"/>
                <a:cs typeface="Garamond"/>
              </a:rPr>
              <a:t>products, and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brands. Each </a:t>
            </a:r>
            <a:r>
              <a:rPr sz="1167" dirty="0">
                <a:latin typeface="Garamond"/>
                <a:cs typeface="Garamond"/>
              </a:rPr>
              <a:t>brand contact will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a message, whether good,  </a:t>
            </a:r>
            <a:r>
              <a:rPr sz="1167" spc="-5" dirty="0">
                <a:latin typeface="Garamond"/>
                <a:cs typeface="Garamond"/>
              </a:rPr>
              <a:t>bad, or indifferent. </a:t>
            </a:r>
            <a:r>
              <a:rPr sz="1167" dirty="0">
                <a:latin typeface="Garamond"/>
                <a:cs typeface="Garamond"/>
              </a:rPr>
              <a:t>The company must strive to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a consistent </a:t>
            </a:r>
            <a:r>
              <a:rPr sz="1167" spc="-5" dirty="0">
                <a:latin typeface="Garamond"/>
                <a:cs typeface="Garamond"/>
              </a:rPr>
              <a:t>and positive message at </a:t>
            </a:r>
            <a:r>
              <a:rPr sz="1167" dirty="0">
                <a:latin typeface="Garamond"/>
                <a:cs typeface="Garamond"/>
              </a:rPr>
              <a:t>all  contact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points.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Integrated marketing communications produces better communications </a:t>
            </a:r>
            <a:r>
              <a:rPr sz="1167" dirty="0">
                <a:latin typeface="Garamond"/>
                <a:cs typeface="Garamond"/>
              </a:rPr>
              <a:t>consistency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greater  sales </a:t>
            </a:r>
            <a:r>
              <a:rPr sz="1167" spc="-5" dirty="0">
                <a:latin typeface="Garamond"/>
                <a:cs typeface="Garamond"/>
              </a:rPr>
              <a:t>impact. It places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responsibility in someone's hands—where none </a:t>
            </a:r>
            <a:r>
              <a:rPr sz="1167" dirty="0">
                <a:latin typeface="Garamond"/>
                <a:cs typeface="Garamond"/>
              </a:rPr>
              <a:t>existed </a:t>
            </a:r>
            <a:r>
              <a:rPr sz="1167" spc="-5" dirty="0">
                <a:latin typeface="Garamond"/>
                <a:cs typeface="Garamond"/>
              </a:rPr>
              <a:t>before—to </a:t>
            </a:r>
            <a:r>
              <a:rPr sz="1167" dirty="0">
                <a:latin typeface="Garamond"/>
                <a:cs typeface="Garamond"/>
              </a:rPr>
              <a:t>unify  the company's </a:t>
            </a:r>
            <a:r>
              <a:rPr sz="1167" spc="-5" dirty="0">
                <a:latin typeface="Garamond"/>
                <a:cs typeface="Garamond"/>
              </a:rPr>
              <a:t>image as it is </a:t>
            </a:r>
            <a:r>
              <a:rPr sz="1167" dirty="0">
                <a:latin typeface="Garamond"/>
                <a:cs typeface="Garamond"/>
              </a:rPr>
              <a:t>shaped </a:t>
            </a:r>
            <a:r>
              <a:rPr sz="1167" spc="-5" dirty="0">
                <a:latin typeface="Garamond"/>
                <a:cs typeface="Garamond"/>
              </a:rPr>
              <a:t>by thousands of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activities. It leads </a:t>
            </a:r>
            <a:r>
              <a:rPr sz="1167" dirty="0">
                <a:latin typeface="Garamond"/>
                <a:cs typeface="Garamond"/>
              </a:rPr>
              <a:t>to a total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communication strategy </a:t>
            </a:r>
            <a:r>
              <a:rPr sz="1167" spc="-5" dirty="0">
                <a:latin typeface="Garamond"/>
                <a:cs typeface="Garamond"/>
              </a:rPr>
              <a:t>aimed at showing how </a:t>
            </a:r>
            <a:r>
              <a:rPr sz="1167" dirty="0">
                <a:latin typeface="Garamond"/>
                <a:cs typeface="Garamond"/>
              </a:rPr>
              <a:t>the company and </a:t>
            </a:r>
            <a:r>
              <a:rPr sz="1167" spc="-5" dirty="0">
                <a:latin typeface="Garamond"/>
                <a:cs typeface="Garamond"/>
              </a:rPr>
              <a:t>its products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help 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solve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problems.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F.  A View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605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Integrated marketing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involves identifying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 and </a:t>
            </a:r>
            <a:r>
              <a:rPr sz="1167" dirty="0">
                <a:latin typeface="Garamond"/>
                <a:cs typeface="Garamond"/>
              </a:rPr>
              <a:t>shaping a well-  coordinated </a:t>
            </a:r>
            <a:r>
              <a:rPr sz="1167" spc="-5" dirty="0">
                <a:latin typeface="Garamond"/>
                <a:cs typeface="Garamond"/>
              </a:rPr>
              <a:t>promotional program </a:t>
            </a:r>
            <a:r>
              <a:rPr sz="1167" dirty="0">
                <a:latin typeface="Garamond"/>
                <a:cs typeface="Garamond"/>
              </a:rPr>
              <a:t>to elicit the </a:t>
            </a:r>
            <a:r>
              <a:rPr sz="1167" spc="-5" dirty="0">
                <a:latin typeface="Garamond"/>
                <a:cs typeface="Garamond"/>
              </a:rPr>
              <a:t>desired audience response.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often, marketing  communications </a:t>
            </a:r>
            <a:r>
              <a:rPr sz="1167" dirty="0">
                <a:latin typeface="Garamond"/>
                <a:cs typeface="Garamond"/>
              </a:rPr>
              <a:t>focus </a:t>
            </a:r>
            <a:r>
              <a:rPr sz="1167" spc="-5" dirty="0">
                <a:latin typeface="Garamond"/>
                <a:cs typeface="Garamond"/>
              </a:rPr>
              <a:t>on overcoming immediate awareness, image, or preference problems in </a:t>
            </a:r>
            <a:r>
              <a:rPr sz="1167" dirty="0">
                <a:latin typeface="Garamond"/>
                <a:cs typeface="Garamond"/>
              </a:rPr>
              <a:t>the  target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But this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communication has </a:t>
            </a:r>
            <a:r>
              <a:rPr sz="1167" dirty="0">
                <a:latin typeface="Garamond"/>
                <a:cs typeface="Garamond"/>
              </a:rPr>
              <a:t>limitations: It is too short term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too  costly,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most messages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type fall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deaf ears. Today, marketers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moving toward  viewing communications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managing the customer </a:t>
            </a:r>
            <a:r>
              <a:rPr sz="1167" spc="-5" dirty="0">
                <a:latin typeface="Garamond"/>
                <a:cs typeface="Garamond"/>
              </a:rPr>
              <a:t>relationship over </a:t>
            </a:r>
            <a:r>
              <a:rPr sz="1167" dirty="0">
                <a:latin typeface="Garamond"/>
                <a:cs typeface="Garamond"/>
              </a:rPr>
              <a:t>time, during </a:t>
            </a:r>
            <a:r>
              <a:rPr sz="1167" spc="-5" dirty="0">
                <a:latin typeface="Garamond"/>
                <a:cs typeface="Garamond"/>
              </a:rPr>
              <a:t>pre-selling, 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consuming, and post </a:t>
            </a:r>
            <a:r>
              <a:rPr sz="1167" dirty="0">
                <a:latin typeface="Garamond"/>
                <a:cs typeface="Garamond"/>
              </a:rPr>
              <a:t>consumption stages. Because customers differ, communications  </a:t>
            </a:r>
            <a:r>
              <a:rPr sz="1167" spc="-5" dirty="0">
                <a:latin typeface="Garamond"/>
                <a:cs typeface="Garamond"/>
              </a:rPr>
              <a:t>programs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developed </a:t>
            </a:r>
            <a:r>
              <a:rPr sz="1167" dirty="0">
                <a:latin typeface="Garamond"/>
                <a:cs typeface="Garamond"/>
              </a:rPr>
              <a:t>for specific segments, </a:t>
            </a:r>
            <a:r>
              <a:rPr sz="1167" spc="-5" dirty="0">
                <a:latin typeface="Garamond"/>
                <a:cs typeface="Garamond"/>
              </a:rPr>
              <a:t>niches, 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individuals. Given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 interactive communications technologies, companies must ask not only "How </a:t>
            </a:r>
            <a:r>
              <a:rPr sz="1167" dirty="0">
                <a:latin typeface="Garamond"/>
                <a:cs typeface="Garamond"/>
              </a:rPr>
              <a:t>can we </a:t>
            </a:r>
            <a:r>
              <a:rPr sz="1167" spc="-5" dirty="0">
                <a:latin typeface="Garamond"/>
                <a:cs typeface="Garamond"/>
              </a:rPr>
              <a:t>reach our  </a:t>
            </a:r>
            <a:r>
              <a:rPr sz="1167" dirty="0">
                <a:latin typeface="Garamond"/>
                <a:cs typeface="Garamond"/>
              </a:rPr>
              <a:t>customers?" </a:t>
            </a:r>
            <a:r>
              <a:rPr sz="1167" spc="-5" dirty="0">
                <a:latin typeface="Garamond"/>
                <a:cs typeface="Garamond"/>
              </a:rPr>
              <a:t>but also "How </a:t>
            </a:r>
            <a:r>
              <a:rPr sz="1167" dirty="0">
                <a:latin typeface="Garamond"/>
                <a:cs typeface="Garamond"/>
              </a:rPr>
              <a:t>can we find ways to </a:t>
            </a:r>
            <a:r>
              <a:rPr sz="1167" spc="-5" dirty="0">
                <a:latin typeface="Garamond"/>
                <a:cs typeface="Garamond"/>
              </a:rPr>
              <a:t>let our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reach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us?"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Thus, the </a:t>
            </a:r>
            <a:r>
              <a:rPr sz="1167" spc="-5" dirty="0">
                <a:latin typeface="Garamond"/>
                <a:cs typeface="Garamond"/>
              </a:rPr>
              <a:t>communications process </a:t>
            </a:r>
            <a:r>
              <a:rPr sz="1167" dirty="0">
                <a:latin typeface="Garamond"/>
                <a:cs typeface="Garamond"/>
              </a:rPr>
              <a:t>should start with </a:t>
            </a:r>
            <a:r>
              <a:rPr sz="1167" spc="-5" dirty="0">
                <a:latin typeface="Garamond"/>
                <a:cs typeface="Garamond"/>
              </a:rPr>
              <a:t>an audit of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potential contacts </a:t>
            </a:r>
            <a:r>
              <a:rPr sz="1167" dirty="0">
                <a:latin typeface="Garamond"/>
                <a:cs typeface="Garamond"/>
              </a:rPr>
              <a:t>target  customers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with the company </a:t>
            </a:r>
            <a:r>
              <a:rPr sz="1167" spc="-5" dirty="0">
                <a:latin typeface="Garamond"/>
                <a:cs typeface="Garamond"/>
              </a:rPr>
              <a:t>and its brands.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someone purchasing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talk to </a:t>
            </a:r>
            <a:r>
              <a:rPr sz="1167" spc="-5" dirty="0">
                <a:latin typeface="Garamond"/>
                <a:cs typeface="Garamond"/>
              </a:rPr>
              <a:t>others, </a:t>
            </a:r>
            <a:r>
              <a:rPr sz="1167" dirty="0">
                <a:latin typeface="Garamond"/>
                <a:cs typeface="Garamond"/>
              </a:rPr>
              <a:t>see television </a:t>
            </a:r>
            <a:r>
              <a:rPr sz="1167" spc="-5" dirty="0">
                <a:latin typeface="Garamond"/>
                <a:cs typeface="Garamond"/>
              </a:rPr>
              <a:t>ads, read articles and ads in newspapers and magazines,  </a:t>
            </a:r>
            <a:r>
              <a:rPr sz="1167" dirty="0">
                <a:latin typeface="Garamond"/>
                <a:cs typeface="Garamond"/>
              </a:rPr>
              <a:t>visit various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try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computers </a:t>
            </a:r>
            <a:r>
              <a:rPr sz="1167" spc="-5" dirty="0">
                <a:latin typeface="Garamond"/>
                <a:cs typeface="Garamond"/>
              </a:rPr>
              <a:t>in one or more </a:t>
            </a:r>
            <a:r>
              <a:rPr sz="1167" dirty="0">
                <a:latin typeface="Garamond"/>
                <a:cs typeface="Garamond"/>
              </a:rPr>
              <a:t>stores. The </a:t>
            </a:r>
            <a:r>
              <a:rPr sz="1167" spc="-5" dirty="0">
                <a:latin typeface="Garamond"/>
                <a:cs typeface="Garamond"/>
              </a:rPr>
              <a:t>marketer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assess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that 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communications </a:t>
            </a:r>
            <a:r>
              <a:rPr sz="1167" spc="-5" dirty="0">
                <a:latin typeface="Garamond"/>
                <a:cs typeface="Garamond"/>
              </a:rPr>
              <a:t>experiences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at </a:t>
            </a:r>
            <a:r>
              <a:rPr sz="1167" dirty="0">
                <a:latin typeface="Garamond"/>
                <a:cs typeface="Garamond"/>
              </a:rPr>
              <a:t>different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0818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477103" y="1058756"/>
            <a:ext cx="1937896" cy="681811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 algn="just">
              <a:lnSpc>
                <a:spcPts val="1312"/>
              </a:lnSpc>
              <a:spcBef>
                <a:spcPts val="117"/>
              </a:spcBef>
            </a:pPr>
            <a:r>
              <a:rPr sz="1167" dirty="0">
                <a:latin typeface="Garamond"/>
                <a:cs typeface="Garamond"/>
              </a:rPr>
              <a:t>To communicate effectively,  </a:t>
            </a:r>
            <a:r>
              <a:rPr sz="1167" spc="-5" dirty="0">
                <a:latin typeface="Garamond"/>
                <a:cs typeface="Garamond"/>
              </a:rPr>
              <a:t>marketers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understand  how </a:t>
            </a:r>
            <a:r>
              <a:rPr sz="1167" dirty="0">
                <a:latin typeface="Garamond"/>
                <a:cs typeface="Garamond"/>
              </a:rPr>
              <a:t>communication works.  </a:t>
            </a:r>
            <a:r>
              <a:rPr sz="1167" spc="-5" dirty="0">
                <a:latin typeface="Garamond"/>
                <a:cs typeface="Garamond"/>
              </a:rPr>
              <a:t>Communication    </a:t>
            </a:r>
            <a:r>
              <a:rPr sz="1167" dirty="0">
                <a:latin typeface="Garamond"/>
                <a:cs typeface="Garamond"/>
              </a:rPr>
              <a:t>involves  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7103" y="1740323"/>
            <a:ext cx="19378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nine </a:t>
            </a:r>
            <a:r>
              <a:rPr sz="1167" dirty="0">
                <a:latin typeface="Garamond"/>
                <a:cs typeface="Garamond"/>
              </a:rPr>
              <a:t>elements shown in Figure.  Two 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these  elements 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7103" y="2058881"/>
            <a:ext cx="19360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88342" algn="l"/>
                <a:tab pos="1410021" algn="l"/>
                <a:tab pos="1863153" algn="l"/>
              </a:tabLst>
            </a:pPr>
            <a:r>
              <a:rPr sz="1167" dirty="0">
                <a:latin typeface="Garamond"/>
                <a:cs typeface="Garamond"/>
              </a:rPr>
              <a:t>major	parties	in	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7103" y="2240386"/>
            <a:ext cx="1937279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communication—the sender and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receiver. Another two are </a:t>
            </a:r>
            <a:r>
              <a:rPr sz="1167" dirty="0">
                <a:latin typeface="Garamond"/>
                <a:cs typeface="Garamond"/>
              </a:rPr>
              <a:t>the  major communication tools—  the </a:t>
            </a:r>
            <a:r>
              <a:rPr sz="1167" spc="-5" dirty="0">
                <a:latin typeface="Garamond"/>
                <a:cs typeface="Garamond"/>
              </a:rPr>
              <a:t>message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media. </a:t>
            </a:r>
            <a:r>
              <a:rPr sz="1167" dirty="0">
                <a:latin typeface="Garamond"/>
                <a:cs typeface="Garamond"/>
              </a:rPr>
              <a:t>Four  </a:t>
            </a:r>
            <a:r>
              <a:rPr sz="1167" spc="-5" dirty="0">
                <a:latin typeface="Garamond"/>
                <a:cs typeface="Garamond"/>
              </a:rPr>
              <a:t>more are major communication  </a:t>
            </a:r>
            <a:r>
              <a:rPr sz="1167" dirty="0">
                <a:latin typeface="Garamond"/>
                <a:cs typeface="Garamond"/>
              </a:rPr>
              <a:t>functions—encoding, decoding,  </a:t>
            </a:r>
            <a:r>
              <a:rPr sz="1167" spc="-5" dirty="0">
                <a:latin typeface="Garamond"/>
                <a:cs typeface="Garamond"/>
              </a:rPr>
              <a:t>response, and </a:t>
            </a:r>
            <a:r>
              <a:rPr sz="1167" dirty="0">
                <a:latin typeface="Garamond"/>
                <a:cs typeface="Garamond"/>
              </a:rPr>
              <a:t>feedback. The last  element </a:t>
            </a:r>
            <a:r>
              <a:rPr sz="1167" spc="-5" dirty="0">
                <a:latin typeface="Garamond"/>
                <a:cs typeface="Garamond"/>
              </a:rPr>
              <a:t>is noise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9353" y="3559069"/>
            <a:ext cx="17144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SzPct val="83333"/>
              <a:buFont typeface="Symbol"/>
              <a:buChar char=""/>
              <a:tabLst>
                <a:tab pos="233975" algn="l"/>
                <a:tab pos="234592" algn="l"/>
                <a:tab pos="921699" algn="l"/>
                <a:tab pos="1411255" algn="l"/>
              </a:tabLst>
            </a:pPr>
            <a:r>
              <a:rPr sz="1167" dirty="0">
                <a:latin typeface="Garamond"/>
                <a:cs typeface="Garamond"/>
              </a:rPr>
              <a:t>Sender:	The	</a:t>
            </a:r>
            <a:r>
              <a:rPr sz="1167" spc="-5" dirty="0">
                <a:latin typeface="Garamond"/>
                <a:cs typeface="Garamond"/>
              </a:rPr>
              <a:t>party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9353" y="3740572"/>
            <a:ext cx="171564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sending the message to  </a:t>
            </a:r>
            <a:r>
              <a:rPr sz="1167" spc="-5" dirty="0">
                <a:latin typeface="Garamond"/>
                <a:cs typeface="Garamond"/>
              </a:rPr>
              <a:t>another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party.</a:t>
            </a:r>
            <a:endParaRPr sz="1167">
              <a:latin typeface="Garamond"/>
              <a:cs typeface="Garamond"/>
            </a:endParaRPr>
          </a:p>
          <a:p>
            <a:pPr marL="234592" marR="6173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Encoding: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 of putting thought </a:t>
            </a:r>
            <a:r>
              <a:rPr sz="1167" dirty="0">
                <a:latin typeface="Garamond"/>
                <a:cs typeface="Garamond"/>
              </a:rPr>
              <a:t>into  symbolic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form.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4559195"/>
            <a:ext cx="5716147" cy="4862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56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Message: </a:t>
            </a:r>
            <a:r>
              <a:rPr sz="1167" dirty="0">
                <a:latin typeface="Garamond"/>
                <a:cs typeface="Garamond"/>
              </a:rPr>
              <a:t>The set </a:t>
            </a:r>
            <a:r>
              <a:rPr sz="1167" spc="-5" dirty="0">
                <a:latin typeface="Garamond"/>
                <a:cs typeface="Garamond"/>
              </a:rPr>
              <a:t>of symbols </a:t>
            </a:r>
            <a:r>
              <a:rPr sz="1167" dirty="0">
                <a:latin typeface="Garamond"/>
                <a:cs typeface="Garamond"/>
              </a:rPr>
              <a:t>that the sender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transmits</a:t>
            </a:r>
            <a:endParaRPr sz="1167">
              <a:latin typeface="Garamond"/>
              <a:cs typeface="Garamond"/>
            </a:endParaRPr>
          </a:p>
          <a:p>
            <a:pPr marL="456837" marR="6173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Media: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communication </a:t>
            </a:r>
            <a:r>
              <a:rPr sz="1167" dirty="0">
                <a:latin typeface="Garamond"/>
                <a:cs typeface="Garamond"/>
              </a:rPr>
              <a:t>channels through which the </a:t>
            </a:r>
            <a:r>
              <a:rPr sz="1167" spc="-5" dirty="0">
                <a:latin typeface="Garamond"/>
                <a:cs typeface="Garamond"/>
              </a:rPr>
              <a:t>message moves </a:t>
            </a:r>
            <a:r>
              <a:rPr sz="1167" dirty="0">
                <a:latin typeface="Garamond"/>
                <a:cs typeface="Garamond"/>
              </a:rPr>
              <a:t>from sender to  </a:t>
            </a:r>
            <a:r>
              <a:rPr sz="1167" spc="-5" dirty="0">
                <a:latin typeface="Garamond"/>
                <a:cs typeface="Garamond"/>
              </a:rPr>
              <a:t>receiver</a:t>
            </a:r>
            <a:endParaRPr sz="1167">
              <a:latin typeface="Garamond"/>
              <a:cs typeface="Garamond"/>
            </a:endParaRPr>
          </a:p>
          <a:p>
            <a:pPr marL="456837" marR="6173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Decoding: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by which the </a:t>
            </a:r>
            <a:r>
              <a:rPr sz="1167" spc="-5" dirty="0">
                <a:latin typeface="Garamond"/>
                <a:cs typeface="Garamond"/>
              </a:rPr>
              <a:t>receiver assigns meaning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symbols </a:t>
            </a:r>
            <a:r>
              <a:rPr sz="1167" dirty="0">
                <a:latin typeface="Garamond"/>
                <a:cs typeface="Garamond"/>
              </a:rPr>
              <a:t>encoded by 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sender.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Receiver: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party receiving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sent </a:t>
            </a:r>
            <a:r>
              <a:rPr sz="1167" spc="-5" dirty="0">
                <a:latin typeface="Garamond"/>
                <a:cs typeface="Garamond"/>
              </a:rPr>
              <a:t>by another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party</a:t>
            </a:r>
            <a:endParaRPr sz="1167">
              <a:latin typeface="Garamond"/>
              <a:cs typeface="Garamond"/>
            </a:endParaRPr>
          </a:p>
          <a:p>
            <a:pPr marL="456837" marR="6791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Response: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reactions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receiver after being </a:t>
            </a:r>
            <a:r>
              <a:rPr sz="1167" dirty="0">
                <a:latin typeface="Garamond"/>
                <a:cs typeface="Garamond"/>
              </a:rPr>
              <a:t>exposed to the </a:t>
            </a:r>
            <a:r>
              <a:rPr sz="1167" spc="-5" dirty="0">
                <a:latin typeface="Garamond"/>
                <a:cs typeface="Garamond"/>
              </a:rPr>
              <a:t>message—any of  hundreds of possible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Feedback: The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receiver's </a:t>
            </a:r>
            <a:r>
              <a:rPr sz="1167" dirty="0">
                <a:latin typeface="Garamond"/>
                <a:cs typeface="Garamond"/>
              </a:rPr>
              <a:t>response communicated back to 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sender</a:t>
            </a:r>
            <a:endParaRPr sz="1167">
              <a:latin typeface="Garamond"/>
              <a:cs typeface="Garamond"/>
            </a:endParaRPr>
          </a:p>
          <a:p>
            <a:pPr marL="456837" marR="7408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Noise: </a:t>
            </a:r>
            <a:r>
              <a:rPr sz="1167" dirty="0">
                <a:latin typeface="Garamond"/>
                <a:cs typeface="Garamond"/>
              </a:rPr>
              <a:t>The unplanned static </a:t>
            </a:r>
            <a:r>
              <a:rPr sz="1167" spc="-5" dirty="0">
                <a:latin typeface="Garamond"/>
                <a:cs typeface="Garamond"/>
              </a:rPr>
              <a:t>or distortion during </a:t>
            </a:r>
            <a:r>
              <a:rPr sz="1167" dirty="0">
                <a:latin typeface="Garamond"/>
                <a:cs typeface="Garamond"/>
              </a:rPr>
              <a:t>the communication </a:t>
            </a:r>
            <a:r>
              <a:rPr sz="1167" spc="-5" dirty="0">
                <a:latin typeface="Garamond"/>
                <a:cs typeface="Garamond"/>
              </a:rPr>
              <a:t>process,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results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receiver's </a:t>
            </a:r>
            <a:r>
              <a:rPr sz="1167" dirty="0">
                <a:latin typeface="Garamond"/>
                <a:cs typeface="Garamond"/>
              </a:rPr>
              <a:t>getting a </a:t>
            </a:r>
            <a:r>
              <a:rPr sz="1167" spc="-5" dirty="0">
                <a:latin typeface="Garamond"/>
                <a:cs typeface="Garamond"/>
              </a:rPr>
              <a:t>different message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the sender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effective, the sender's </a:t>
            </a:r>
            <a:r>
              <a:rPr sz="1167" spc="-5" dirty="0">
                <a:latin typeface="Garamond"/>
                <a:cs typeface="Garamond"/>
              </a:rPr>
              <a:t>encoding process must mesh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receiver's  decoding process. </a:t>
            </a:r>
            <a:r>
              <a:rPr sz="1167" dirty="0">
                <a:latin typeface="Garamond"/>
                <a:cs typeface="Garamond"/>
              </a:rPr>
              <a:t>Thus, the </a:t>
            </a:r>
            <a:r>
              <a:rPr sz="1167" spc="-5" dirty="0">
                <a:latin typeface="Garamond"/>
                <a:cs typeface="Garamond"/>
              </a:rPr>
              <a:t>best messages consist of </a:t>
            </a:r>
            <a:r>
              <a:rPr sz="1167" dirty="0">
                <a:latin typeface="Garamond"/>
                <a:cs typeface="Garamond"/>
              </a:rPr>
              <a:t>words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symbols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familiar to  the </a:t>
            </a:r>
            <a:r>
              <a:rPr sz="1167" spc="-5" dirty="0">
                <a:latin typeface="Garamond"/>
                <a:cs typeface="Garamond"/>
              </a:rPr>
              <a:t>receiver.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the sender's field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experience </a:t>
            </a:r>
            <a:r>
              <a:rPr sz="1167" spc="-5" dirty="0">
                <a:latin typeface="Garamond"/>
                <a:cs typeface="Garamond"/>
              </a:rPr>
              <a:t>overlaps </a:t>
            </a:r>
            <a:r>
              <a:rPr sz="1167" dirty="0">
                <a:latin typeface="Garamond"/>
                <a:cs typeface="Garamond"/>
              </a:rPr>
              <a:t>with 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receiver,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 </a:t>
            </a:r>
            <a:r>
              <a:rPr sz="1167" dirty="0">
                <a:latin typeface="Garamond"/>
                <a:cs typeface="Garamond"/>
              </a:rPr>
              <a:t>effective the </a:t>
            </a:r>
            <a:r>
              <a:rPr sz="1167" spc="-5" dirty="0">
                <a:latin typeface="Garamond"/>
                <a:cs typeface="Garamond"/>
              </a:rPr>
              <a:t>message is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be. Marketing communicators may not always share their  </a:t>
            </a:r>
            <a:r>
              <a:rPr sz="1167" dirty="0">
                <a:latin typeface="Garamond"/>
                <a:cs typeface="Garamond"/>
              </a:rPr>
              <a:t>consumer's field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experience. For example,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advertising copywriter from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social stratum 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ads </a:t>
            </a:r>
            <a:r>
              <a:rPr sz="1167" dirty="0">
                <a:latin typeface="Garamond"/>
                <a:cs typeface="Garamond"/>
              </a:rPr>
              <a:t>for consumers from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stratum—say, </a:t>
            </a:r>
            <a:r>
              <a:rPr sz="1167" spc="-5" dirty="0">
                <a:latin typeface="Garamond"/>
                <a:cs typeface="Garamond"/>
              </a:rPr>
              <a:t>blue-collar </a:t>
            </a:r>
            <a:r>
              <a:rPr sz="1167" dirty="0">
                <a:latin typeface="Garamond"/>
                <a:cs typeface="Garamond"/>
              </a:rPr>
              <a:t>workers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wealthy  </a:t>
            </a:r>
            <a:r>
              <a:rPr sz="1167" spc="-5" dirty="0">
                <a:latin typeface="Garamond"/>
                <a:cs typeface="Garamond"/>
              </a:rPr>
              <a:t>business owners. However, </a:t>
            </a:r>
            <a:r>
              <a:rPr sz="1167" dirty="0">
                <a:latin typeface="Garamond"/>
                <a:cs typeface="Garamond"/>
              </a:rPr>
              <a:t>to communicate </a:t>
            </a:r>
            <a:r>
              <a:rPr sz="1167" spc="-5" dirty="0">
                <a:latin typeface="Garamond"/>
                <a:cs typeface="Garamond"/>
              </a:rPr>
              <a:t>effectively,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 </a:t>
            </a:r>
            <a:r>
              <a:rPr sz="1167" spc="-5" dirty="0">
                <a:latin typeface="Garamond"/>
                <a:cs typeface="Garamond"/>
              </a:rPr>
              <a:t>must  </a:t>
            </a:r>
            <a:r>
              <a:rPr sz="1167" dirty="0">
                <a:latin typeface="Garamond"/>
                <a:cs typeface="Garamond"/>
              </a:rPr>
              <a:t>understand the </a:t>
            </a:r>
            <a:r>
              <a:rPr sz="1167" spc="-5" dirty="0">
                <a:latin typeface="Garamond"/>
                <a:cs typeface="Garamond"/>
              </a:rPr>
              <a:t>consumer's </a:t>
            </a:r>
            <a:r>
              <a:rPr sz="1167" dirty="0">
                <a:latin typeface="Garamond"/>
                <a:cs typeface="Garamond"/>
              </a:rPr>
              <a:t>field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experience.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model points out </a:t>
            </a:r>
            <a:r>
              <a:rPr sz="1167" dirty="0">
                <a:latin typeface="Garamond"/>
                <a:cs typeface="Garamond"/>
              </a:rPr>
              <a:t>several key factors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good communication. </a:t>
            </a:r>
            <a:r>
              <a:rPr sz="1167" spc="-5" dirty="0">
                <a:latin typeface="Garamond"/>
                <a:cs typeface="Garamond"/>
              </a:rPr>
              <a:t>Senders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know </a:t>
            </a:r>
            <a:r>
              <a:rPr sz="1167" dirty="0">
                <a:latin typeface="Garamond"/>
                <a:cs typeface="Garamond"/>
              </a:rPr>
              <a:t>what  </a:t>
            </a:r>
            <a:r>
              <a:rPr sz="1167" spc="-5" dirty="0">
                <a:latin typeface="Garamond"/>
                <a:cs typeface="Garamond"/>
              </a:rPr>
              <a:t>audiences </a:t>
            </a:r>
            <a:r>
              <a:rPr sz="1167" dirty="0">
                <a:latin typeface="Garamond"/>
                <a:cs typeface="Garamond"/>
              </a:rPr>
              <a:t>they wish to </a:t>
            </a:r>
            <a:r>
              <a:rPr sz="1167" spc="-5" dirty="0">
                <a:latin typeface="Garamond"/>
                <a:cs typeface="Garamond"/>
              </a:rPr>
              <a:t>reach and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they want. They </a:t>
            </a:r>
            <a:r>
              <a:rPr sz="1167" spc="-5" dirty="0">
                <a:latin typeface="Garamond"/>
                <a:cs typeface="Garamond"/>
              </a:rPr>
              <a:t>must be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encoding 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that take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account how the target </a:t>
            </a:r>
            <a:r>
              <a:rPr sz="1167" spc="-5" dirty="0">
                <a:latin typeface="Garamond"/>
                <a:cs typeface="Garamond"/>
              </a:rPr>
              <a:t>audience decodes </a:t>
            </a:r>
            <a:r>
              <a:rPr sz="1167" dirty="0">
                <a:latin typeface="Garamond"/>
                <a:cs typeface="Garamond"/>
              </a:rPr>
              <a:t>them. They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send </a:t>
            </a:r>
            <a:r>
              <a:rPr sz="1167" spc="-5" dirty="0">
                <a:latin typeface="Garamond"/>
                <a:cs typeface="Garamond"/>
              </a:rPr>
              <a:t>messages 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audiences, 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develop </a:t>
            </a:r>
            <a:r>
              <a:rPr sz="1167" dirty="0">
                <a:latin typeface="Garamond"/>
                <a:cs typeface="Garamond"/>
              </a:rPr>
              <a:t>feedback channels so that they  can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audience's response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message.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G.  </a:t>
            </a:r>
            <a:r>
              <a:rPr sz="1167" b="1" spc="-5" dirty="0">
                <a:latin typeface="Garamond"/>
                <a:cs typeface="Garamond"/>
              </a:rPr>
              <a:t>Steps in Developing Effective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now examine </a:t>
            </a:r>
            <a:r>
              <a:rPr sz="1167" dirty="0">
                <a:latin typeface="Garamond"/>
                <a:cs typeface="Garamond"/>
              </a:rPr>
              <a:t>the steps in </a:t>
            </a:r>
            <a:r>
              <a:rPr sz="1167" spc="-5" dirty="0">
                <a:latin typeface="Garamond"/>
                <a:cs typeface="Garamond"/>
              </a:rPr>
              <a:t>developing an effective integrated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and promotion  program.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do the following: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audience;  determine </a:t>
            </a:r>
            <a:r>
              <a:rPr sz="1167" dirty="0">
                <a:latin typeface="Garamond"/>
                <a:cs typeface="Garamond"/>
              </a:rPr>
              <a:t>the communication </a:t>
            </a:r>
            <a:r>
              <a:rPr sz="1167" spc="-5" dirty="0">
                <a:latin typeface="Garamond"/>
                <a:cs typeface="Garamond"/>
              </a:rPr>
              <a:t>objectives; 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message; choose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media </a:t>
            </a:r>
            <a:r>
              <a:rPr sz="1167" dirty="0">
                <a:latin typeface="Garamond"/>
                <a:cs typeface="Garamond"/>
              </a:rPr>
              <a:t>through which to  send the </a:t>
            </a:r>
            <a:r>
              <a:rPr sz="1167" spc="-5" dirty="0">
                <a:latin typeface="Garamond"/>
                <a:cs typeface="Garamond"/>
              </a:rPr>
              <a:t>message; </a:t>
            </a:r>
            <a:r>
              <a:rPr sz="1167" dirty="0">
                <a:latin typeface="Garamond"/>
                <a:cs typeface="Garamond"/>
              </a:rPr>
              <a:t>select 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source;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collect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feedback.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949" y="120099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88949" y="1216554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88949" y="1230629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88949" y="124544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88949" y="126100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8949" y="1276562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88949" y="1290638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88949" y="130619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88949" y="1321751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8949" y="1336569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88949" y="135064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88949" y="136620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88949" y="1381759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88949" y="1395835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88949" y="141065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88949" y="1426210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88949" y="1441767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88949" y="145584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8949" y="1471400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88949" y="148621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88949" y="1501774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88949" y="1515850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88949" y="153140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88949" y="154696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88949" y="1562522"/>
            <a:ext cx="3889375" cy="13582"/>
          </a:xfrm>
          <a:custGeom>
            <a:avLst/>
            <a:gdLst/>
            <a:ahLst/>
            <a:cxnLst/>
            <a:rect l="l" t="t" r="r" b="b"/>
            <a:pathLst>
              <a:path w="4000500" h="13969">
                <a:moveTo>
                  <a:pt x="0" y="13715"/>
                </a:moveTo>
                <a:lnTo>
                  <a:pt x="4000500" y="13715"/>
                </a:lnTo>
                <a:lnTo>
                  <a:pt x="400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88949" y="1575858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88949" y="159141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88949" y="1606974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88949" y="162104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88949" y="1636606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88949" y="165142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88949" y="1666981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88949" y="168105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88949" y="169661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88949" y="1712171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40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88949" y="1726988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88949" y="174106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88949" y="175662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09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995317" y="1772179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93698" y="1772179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791341" y="1772179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88949" y="1772179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995317" y="1786254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40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93698" y="1786254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791341" y="1786254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88949" y="1786254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40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995317" y="1801071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93698" y="1801071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791341" y="1801071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88949" y="1801071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995317" y="1816628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93698" y="181662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791341" y="181662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88949" y="1816628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995317" y="1832187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893698" y="1832187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791341" y="1832187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88949" y="1832187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995317" y="1846263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93698" y="1846263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791341" y="1846263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88949" y="1846263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995317" y="1861820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893698" y="186182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791341" y="186182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88949" y="186182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995317" y="1877376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40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893698" y="1877376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791341" y="1877376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88949" y="1877376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40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995317" y="1892194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893698" y="189219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791341" y="189219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88949" y="1892194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995317" y="1906270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893698" y="190627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791341" y="190627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88949" y="190627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995317" y="1921828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893698" y="192182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791341" y="192182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488949" y="1921828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995317" y="1937384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893698" y="193738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791341" y="193738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88949" y="1937384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995317" y="1951460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40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893698" y="1951460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791341" y="1951460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40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488949" y="1951460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40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995317" y="1966278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893698" y="196627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791341" y="196627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88949" y="1966278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995317" y="1981835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893698" y="198183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791341" y="198183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88949" y="198183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995317" y="1997392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893698" y="1997392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791341" y="1997392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88949" y="1997392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995317" y="2011470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09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893698" y="201147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791341" y="201147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09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488949" y="201147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09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995317" y="2027025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39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893698" y="2027025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791341" y="2027025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88949" y="2027025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995317" y="2041842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893698" y="2041842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791341" y="2041842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88949" y="2041842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995317" y="2057400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893698" y="2057400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791341" y="2057400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88949" y="2057400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995317" y="2071476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893698" y="2071476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791341" y="2071476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88949" y="2071476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995317" y="2087035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893698" y="208703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791341" y="208703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88949" y="208703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995317" y="2102592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893698" y="2102592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791341" y="2102592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88949" y="2102592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995317" y="2118148"/>
            <a:ext cx="383381" cy="13582"/>
          </a:xfrm>
          <a:custGeom>
            <a:avLst/>
            <a:gdLst/>
            <a:ahLst/>
            <a:cxnLst/>
            <a:rect l="l" t="t" r="r" b="b"/>
            <a:pathLst>
              <a:path w="394335" h="13969">
                <a:moveTo>
                  <a:pt x="0" y="13715"/>
                </a:moveTo>
                <a:lnTo>
                  <a:pt x="393951" y="13715"/>
                </a:lnTo>
                <a:lnTo>
                  <a:pt x="39395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893698" y="2118148"/>
            <a:ext cx="221014" cy="13582"/>
          </a:xfrm>
          <a:custGeom>
            <a:avLst/>
            <a:gdLst/>
            <a:ahLst/>
            <a:cxnLst/>
            <a:rect l="l" t="t" r="r" b="b"/>
            <a:pathLst>
              <a:path w="227330" h="13969">
                <a:moveTo>
                  <a:pt x="0" y="13715"/>
                </a:moveTo>
                <a:lnTo>
                  <a:pt x="227079" y="13715"/>
                </a:lnTo>
                <a:lnTo>
                  <a:pt x="227079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791341" y="2118148"/>
            <a:ext cx="221014" cy="13582"/>
          </a:xfrm>
          <a:custGeom>
            <a:avLst/>
            <a:gdLst/>
            <a:ahLst/>
            <a:cxnLst/>
            <a:rect l="l" t="t" r="r" b="b"/>
            <a:pathLst>
              <a:path w="227330" h="13969">
                <a:moveTo>
                  <a:pt x="0" y="13715"/>
                </a:moveTo>
                <a:lnTo>
                  <a:pt x="227067" y="13715"/>
                </a:lnTo>
                <a:lnTo>
                  <a:pt x="22706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488949" y="2118148"/>
            <a:ext cx="421658" cy="13582"/>
          </a:xfrm>
          <a:custGeom>
            <a:avLst/>
            <a:gdLst/>
            <a:ahLst/>
            <a:cxnLst/>
            <a:rect l="l" t="t" r="r" b="b"/>
            <a:pathLst>
              <a:path w="433705" h="13969">
                <a:moveTo>
                  <a:pt x="0" y="13715"/>
                </a:moveTo>
                <a:lnTo>
                  <a:pt x="433586" y="13715"/>
                </a:lnTo>
                <a:lnTo>
                  <a:pt x="4335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995317" y="2131484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893698" y="213148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791341" y="213148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488949" y="213148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995317" y="2147041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893698" y="2147041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791341" y="2147041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88949" y="2147041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995317" y="2162598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893698" y="2162598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791341" y="2162598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488949" y="2162598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995317" y="2176675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893698" y="217667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791341" y="217667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488949" y="217667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995317" y="2192232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39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893698" y="2192232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791341" y="2192232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488949" y="2192232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995317" y="2207049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893698" y="2207049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791341" y="2207049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488949" y="2207049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995317" y="2222605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893698" y="2222605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791341" y="2222605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488949" y="2222605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995317" y="2236683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893698" y="2236683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791341" y="2236683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488949" y="2236683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995317" y="2252240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0"/>
                </a:moveTo>
                <a:lnTo>
                  <a:pt x="393951" y="16000"/>
                </a:lnTo>
                <a:lnTo>
                  <a:pt x="39395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893698" y="225224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791341" y="225224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67" y="16000"/>
                </a:lnTo>
                <a:lnTo>
                  <a:pt x="22706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488949" y="225224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995317" y="2267796"/>
            <a:ext cx="383381" cy="14817"/>
          </a:xfrm>
          <a:custGeom>
            <a:avLst/>
            <a:gdLst/>
            <a:ahLst/>
            <a:cxnLst/>
            <a:rect l="l" t="t" r="r" b="b"/>
            <a:pathLst>
              <a:path w="394335" h="15239">
                <a:moveTo>
                  <a:pt x="0" y="15240"/>
                </a:moveTo>
                <a:lnTo>
                  <a:pt x="393951" y="15240"/>
                </a:lnTo>
                <a:lnTo>
                  <a:pt x="39395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893698" y="2267796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791341" y="2267796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67" y="15240"/>
                </a:lnTo>
                <a:lnTo>
                  <a:pt x="2270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488949" y="2267796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995317" y="2282613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893698" y="2282613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791341" y="2282613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488949" y="2282613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995317" y="2296688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893698" y="229668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791341" y="2296688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488949" y="2296688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995317" y="2312247"/>
            <a:ext cx="383381" cy="16051"/>
          </a:xfrm>
          <a:custGeom>
            <a:avLst/>
            <a:gdLst/>
            <a:ahLst/>
            <a:cxnLst/>
            <a:rect l="l" t="t" r="r" b="b"/>
            <a:pathLst>
              <a:path w="394335" h="16510">
                <a:moveTo>
                  <a:pt x="0" y="16001"/>
                </a:moveTo>
                <a:lnTo>
                  <a:pt x="393951" y="16001"/>
                </a:lnTo>
                <a:lnTo>
                  <a:pt x="39395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893698" y="2312247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791341" y="2312247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67" y="16001"/>
                </a:lnTo>
                <a:lnTo>
                  <a:pt x="22706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88949" y="2312247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995317" y="2327804"/>
            <a:ext cx="383381" cy="14198"/>
          </a:xfrm>
          <a:custGeom>
            <a:avLst/>
            <a:gdLst/>
            <a:ahLst/>
            <a:cxnLst/>
            <a:rect l="l" t="t" r="r" b="b"/>
            <a:pathLst>
              <a:path w="394335" h="14605">
                <a:moveTo>
                  <a:pt x="0" y="14477"/>
                </a:moveTo>
                <a:lnTo>
                  <a:pt x="393951" y="14477"/>
                </a:lnTo>
                <a:lnTo>
                  <a:pt x="39395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893698" y="232780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791341" y="232780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67" y="14477"/>
                </a:lnTo>
                <a:lnTo>
                  <a:pt x="22706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488949" y="2327804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488949" y="2341879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88949" y="235669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88949" y="237225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488949" y="2387812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88949" y="2401888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88949" y="241744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88949" y="2433002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488949" y="2447819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88949" y="246189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88949" y="2477452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88949" y="2493010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88949" y="2507086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488949" y="2521903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488949" y="253745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88949" y="2553018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488949" y="256709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88949" y="2582650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88949" y="259746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88949" y="2613025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488949" y="262710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88949" y="264265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488949" y="265821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88949" y="2673773"/>
            <a:ext cx="3889375" cy="13582"/>
          </a:xfrm>
          <a:custGeom>
            <a:avLst/>
            <a:gdLst/>
            <a:ahLst/>
            <a:cxnLst/>
            <a:rect l="l" t="t" r="r" b="b"/>
            <a:pathLst>
              <a:path w="4000500" h="13969">
                <a:moveTo>
                  <a:pt x="0" y="13715"/>
                </a:moveTo>
                <a:lnTo>
                  <a:pt x="4000500" y="13715"/>
                </a:lnTo>
                <a:lnTo>
                  <a:pt x="400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488949" y="268710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488949" y="270266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488949" y="2718223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88949" y="2732300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488949" y="2747857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88949" y="276267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488949" y="2778230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88949" y="279230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818005" y="2807864"/>
            <a:ext cx="2560814" cy="16051"/>
          </a:xfrm>
          <a:custGeom>
            <a:avLst/>
            <a:gdLst/>
            <a:ahLst/>
            <a:cxnLst/>
            <a:rect l="l" t="t" r="r" b="b"/>
            <a:pathLst>
              <a:path w="2633979" h="16510">
                <a:moveTo>
                  <a:pt x="0" y="16001"/>
                </a:moveTo>
                <a:lnTo>
                  <a:pt x="2633472" y="16001"/>
                </a:lnTo>
                <a:lnTo>
                  <a:pt x="2633472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88949" y="280786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818005" y="2823421"/>
            <a:ext cx="2560814" cy="14817"/>
          </a:xfrm>
          <a:custGeom>
            <a:avLst/>
            <a:gdLst/>
            <a:ahLst/>
            <a:cxnLst/>
            <a:rect l="l" t="t" r="r" b="b"/>
            <a:pathLst>
              <a:path w="2633979" h="15239">
                <a:moveTo>
                  <a:pt x="0" y="15240"/>
                </a:moveTo>
                <a:lnTo>
                  <a:pt x="2633472" y="15240"/>
                </a:lnTo>
                <a:lnTo>
                  <a:pt x="263347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88949" y="2823421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77" y="15240"/>
                </a:lnTo>
                <a:lnTo>
                  <a:pt x="43357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822575" y="2838238"/>
            <a:ext cx="1555750" cy="14198"/>
          </a:xfrm>
          <a:custGeom>
            <a:avLst/>
            <a:gdLst/>
            <a:ahLst/>
            <a:cxnLst/>
            <a:rect l="l" t="t" r="r" b="b"/>
            <a:pathLst>
              <a:path w="1600200" h="14605">
                <a:moveTo>
                  <a:pt x="0" y="14477"/>
                </a:moveTo>
                <a:lnTo>
                  <a:pt x="1600200" y="14477"/>
                </a:lnTo>
                <a:lnTo>
                  <a:pt x="16002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818005" y="2838238"/>
            <a:ext cx="390790" cy="14198"/>
          </a:xfrm>
          <a:custGeom>
            <a:avLst/>
            <a:gdLst/>
            <a:ahLst/>
            <a:cxnLst/>
            <a:rect l="l" t="t" r="r" b="b"/>
            <a:pathLst>
              <a:path w="401955" h="14605">
                <a:moveTo>
                  <a:pt x="0" y="14477"/>
                </a:moveTo>
                <a:lnTo>
                  <a:pt x="401574" y="14477"/>
                </a:lnTo>
                <a:lnTo>
                  <a:pt x="40157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488949" y="2838238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77" y="14477"/>
                </a:lnTo>
                <a:lnTo>
                  <a:pt x="43357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822575" y="2852313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818005" y="2852313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88949" y="2852313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822575" y="2867872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818005" y="2867872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488949" y="2867872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822575" y="2883429"/>
            <a:ext cx="1555750" cy="14198"/>
          </a:xfrm>
          <a:custGeom>
            <a:avLst/>
            <a:gdLst/>
            <a:ahLst/>
            <a:cxnLst/>
            <a:rect l="l" t="t" r="r" b="b"/>
            <a:pathLst>
              <a:path w="1600200" h="14605">
                <a:moveTo>
                  <a:pt x="0" y="14477"/>
                </a:moveTo>
                <a:lnTo>
                  <a:pt x="1600200" y="14477"/>
                </a:lnTo>
                <a:lnTo>
                  <a:pt x="16002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818005" y="2883429"/>
            <a:ext cx="390790" cy="14198"/>
          </a:xfrm>
          <a:custGeom>
            <a:avLst/>
            <a:gdLst/>
            <a:ahLst/>
            <a:cxnLst/>
            <a:rect l="l" t="t" r="r" b="b"/>
            <a:pathLst>
              <a:path w="401955" h="14605">
                <a:moveTo>
                  <a:pt x="0" y="14477"/>
                </a:moveTo>
                <a:lnTo>
                  <a:pt x="401574" y="14477"/>
                </a:lnTo>
                <a:lnTo>
                  <a:pt x="40157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88949" y="2883429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77" y="14477"/>
                </a:lnTo>
                <a:lnTo>
                  <a:pt x="43357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822575" y="2897504"/>
            <a:ext cx="1555750" cy="14817"/>
          </a:xfrm>
          <a:custGeom>
            <a:avLst/>
            <a:gdLst/>
            <a:ahLst/>
            <a:cxnLst/>
            <a:rect l="l" t="t" r="r" b="b"/>
            <a:pathLst>
              <a:path w="1600200" h="15239">
                <a:moveTo>
                  <a:pt x="0" y="15240"/>
                </a:moveTo>
                <a:lnTo>
                  <a:pt x="1600200" y="15240"/>
                </a:lnTo>
                <a:lnTo>
                  <a:pt x="16002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818005" y="2897504"/>
            <a:ext cx="390790" cy="14817"/>
          </a:xfrm>
          <a:custGeom>
            <a:avLst/>
            <a:gdLst/>
            <a:ahLst/>
            <a:cxnLst/>
            <a:rect l="l" t="t" r="r" b="b"/>
            <a:pathLst>
              <a:path w="401955" h="15239">
                <a:moveTo>
                  <a:pt x="0" y="15240"/>
                </a:moveTo>
                <a:lnTo>
                  <a:pt x="401574" y="15240"/>
                </a:lnTo>
                <a:lnTo>
                  <a:pt x="401574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88949" y="2897504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77" y="15240"/>
                </a:lnTo>
                <a:lnTo>
                  <a:pt x="43357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822575" y="2912321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1818005" y="2912321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88949" y="2912321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822575" y="2927879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1818005" y="2927879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88949" y="2927879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822575" y="2943437"/>
            <a:ext cx="1555750" cy="14198"/>
          </a:xfrm>
          <a:custGeom>
            <a:avLst/>
            <a:gdLst/>
            <a:ahLst/>
            <a:cxnLst/>
            <a:rect l="l" t="t" r="r" b="b"/>
            <a:pathLst>
              <a:path w="1600200" h="14605">
                <a:moveTo>
                  <a:pt x="0" y="14477"/>
                </a:moveTo>
                <a:lnTo>
                  <a:pt x="1600200" y="14477"/>
                </a:lnTo>
                <a:lnTo>
                  <a:pt x="16002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1818005" y="2943437"/>
            <a:ext cx="390790" cy="14198"/>
          </a:xfrm>
          <a:custGeom>
            <a:avLst/>
            <a:gdLst/>
            <a:ahLst/>
            <a:cxnLst/>
            <a:rect l="l" t="t" r="r" b="b"/>
            <a:pathLst>
              <a:path w="401955" h="14605">
                <a:moveTo>
                  <a:pt x="0" y="14477"/>
                </a:moveTo>
                <a:lnTo>
                  <a:pt x="401574" y="14477"/>
                </a:lnTo>
                <a:lnTo>
                  <a:pt x="40157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88949" y="2943437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77" y="14477"/>
                </a:lnTo>
                <a:lnTo>
                  <a:pt x="43357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822575" y="2957513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1818005" y="2957513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88949" y="2957513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822575" y="2973071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0"/>
                </a:moveTo>
                <a:lnTo>
                  <a:pt x="1600200" y="16000"/>
                </a:lnTo>
                <a:lnTo>
                  <a:pt x="16002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1818005" y="2973071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0"/>
                </a:moveTo>
                <a:lnTo>
                  <a:pt x="401574" y="16000"/>
                </a:lnTo>
                <a:lnTo>
                  <a:pt x="401574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88949" y="2973071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77" y="16000"/>
                </a:lnTo>
                <a:lnTo>
                  <a:pt x="43357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822575" y="2988627"/>
            <a:ext cx="1555750" cy="14817"/>
          </a:xfrm>
          <a:custGeom>
            <a:avLst/>
            <a:gdLst/>
            <a:ahLst/>
            <a:cxnLst/>
            <a:rect l="l" t="t" r="r" b="b"/>
            <a:pathLst>
              <a:path w="1600200" h="15239">
                <a:moveTo>
                  <a:pt x="0" y="15240"/>
                </a:moveTo>
                <a:lnTo>
                  <a:pt x="1600200" y="15240"/>
                </a:lnTo>
                <a:lnTo>
                  <a:pt x="16002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1818005" y="2988627"/>
            <a:ext cx="390790" cy="14817"/>
          </a:xfrm>
          <a:custGeom>
            <a:avLst/>
            <a:gdLst/>
            <a:ahLst/>
            <a:cxnLst/>
            <a:rect l="l" t="t" r="r" b="b"/>
            <a:pathLst>
              <a:path w="401955" h="15239">
                <a:moveTo>
                  <a:pt x="0" y="15240"/>
                </a:moveTo>
                <a:lnTo>
                  <a:pt x="401574" y="15240"/>
                </a:lnTo>
                <a:lnTo>
                  <a:pt x="401574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88949" y="2988627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77" y="15240"/>
                </a:lnTo>
                <a:lnTo>
                  <a:pt x="43357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822575" y="3003444"/>
            <a:ext cx="1555750" cy="14198"/>
          </a:xfrm>
          <a:custGeom>
            <a:avLst/>
            <a:gdLst/>
            <a:ahLst/>
            <a:cxnLst/>
            <a:rect l="l" t="t" r="r" b="b"/>
            <a:pathLst>
              <a:path w="1600200" h="14605">
                <a:moveTo>
                  <a:pt x="0" y="14477"/>
                </a:moveTo>
                <a:lnTo>
                  <a:pt x="1600200" y="14477"/>
                </a:lnTo>
                <a:lnTo>
                  <a:pt x="16002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1818005" y="3003444"/>
            <a:ext cx="390790" cy="14198"/>
          </a:xfrm>
          <a:custGeom>
            <a:avLst/>
            <a:gdLst/>
            <a:ahLst/>
            <a:cxnLst/>
            <a:rect l="l" t="t" r="r" b="b"/>
            <a:pathLst>
              <a:path w="401955" h="14605">
                <a:moveTo>
                  <a:pt x="0" y="14477"/>
                </a:moveTo>
                <a:lnTo>
                  <a:pt x="401574" y="14477"/>
                </a:lnTo>
                <a:lnTo>
                  <a:pt x="40157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88949" y="3003444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77" y="14477"/>
                </a:lnTo>
                <a:lnTo>
                  <a:pt x="43357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2822575" y="3017520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1818005" y="3017520"/>
            <a:ext cx="390790" cy="16051"/>
          </a:xfrm>
          <a:custGeom>
            <a:avLst/>
            <a:gdLst/>
            <a:ahLst/>
            <a:cxnLst/>
            <a:rect l="l" t="t" r="r" b="b"/>
            <a:pathLst>
              <a:path w="401955" h="16510">
                <a:moveTo>
                  <a:pt x="0" y="16001"/>
                </a:moveTo>
                <a:lnTo>
                  <a:pt x="401574" y="16001"/>
                </a:lnTo>
                <a:lnTo>
                  <a:pt x="40157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88949" y="301752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77" y="16001"/>
                </a:lnTo>
                <a:lnTo>
                  <a:pt x="43357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822575" y="3033077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88949" y="3033077"/>
            <a:ext cx="1719968" cy="16051"/>
          </a:xfrm>
          <a:custGeom>
            <a:avLst/>
            <a:gdLst/>
            <a:ahLst/>
            <a:cxnLst/>
            <a:rect l="l" t="t" r="r" b="b"/>
            <a:pathLst>
              <a:path w="1769110" h="16510">
                <a:moveTo>
                  <a:pt x="0" y="16001"/>
                </a:moveTo>
                <a:lnTo>
                  <a:pt x="1768602" y="16001"/>
                </a:lnTo>
                <a:lnTo>
                  <a:pt x="1768602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822575" y="3048635"/>
            <a:ext cx="1555750" cy="14198"/>
          </a:xfrm>
          <a:custGeom>
            <a:avLst/>
            <a:gdLst/>
            <a:ahLst/>
            <a:cxnLst/>
            <a:rect l="l" t="t" r="r" b="b"/>
            <a:pathLst>
              <a:path w="1600200" h="14605">
                <a:moveTo>
                  <a:pt x="0" y="14477"/>
                </a:moveTo>
                <a:lnTo>
                  <a:pt x="1600200" y="14477"/>
                </a:lnTo>
                <a:lnTo>
                  <a:pt x="16002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88949" y="3048635"/>
            <a:ext cx="1719968" cy="14198"/>
          </a:xfrm>
          <a:custGeom>
            <a:avLst/>
            <a:gdLst/>
            <a:ahLst/>
            <a:cxnLst/>
            <a:rect l="l" t="t" r="r" b="b"/>
            <a:pathLst>
              <a:path w="1769110" h="14605">
                <a:moveTo>
                  <a:pt x="0" y="14477"/>
                </a:moveTo>
                <a:lnTo>
                  <a:pt x="1768602" y="14477"/>
                </a:lnTo>
                <a:lnTo>
                  <a:pt x="1768602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822575" y="3062711"/>
            <a:ext cx="1555750" cy="14817"/>
          </a:xfrm>
          <a:custGeom>
            <a:avLst/>
            <a:gdLst/>
            <a:ahLst/>
            <a:cxnLst/>
            <a:rect l="l" t="t" r="r" b="b"/>
            <a:pathLst>
              <a:path w="1600200" h="15239">
                <a:moveTo>
                  <a:pt x="0" y="15240"/>
                </a:moveTo>
                <a:lnTo>
                  <a:pt x="1600200" y="15240"/>
                </a:lnTo>
                <a:lnTo>
                  <a:pt x="16002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88949" y="3062711"/>
            <a:ext cx="1719968" cy="14817"/>
          </a:xfrm>
          <a:custGeom>
            <a:avLst/>
            <a:gdLst/>
            <a:ahLst/>
            <a:cxnLst/>
            <a:rect l="l" t="t" r="r" b="b"/>
            <a:pathLst>
              <a:path w="1769110" h="15239">
                <a:moveTo>
                  <a:pt x="0" y="15240"/>
                </a:moveTo>
                <a:lnTo>
                  <a:pt x="1768602" y="15240"/>
                </a:lnTo>
                <a:lnTo>
                  <a:pt x="176860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822575" y="3077528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88949" y="3077528"/>
            <a:ext cx="1719968" cy="16051"/>
          </a:xfrm>
          <a:custGeom>
            <a:avLst/>
            <a:gdLst/>
            <a:ahLst/>
            <a:cxnLst/>
            <a:rect l="l" t="t" r="r" b="b"/>
            <a:pathLst>
              <a:path w="1769110" h="16510">
                <a:moveTo>
                  <a:pt x="0" y="16001"/>
                </a:moveTo>
                <a:lnTo>
                  <a:pt x="1768602" y="16001"/>
                </a:lnTo>
                <a:lnTo>
                  <a:pt x="1768602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822575" y="3093084"/>
            <a:ext cx="1555750" cy="16051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0" y="16001"/>
                </a:moveTo>
                <a:lnTo>
                  <a:pt x="1600200" y="16001"/>
                </a:lnTo>
                <a:lnTo>
                  <a:pt x="16002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88949" y="3093084"/>
            <a:ext cx="1719968" cy="16051"/>
          </a:xfrm>
          <a:custGeom>
            <a:avLst/>
            <a:gdLst/>
            <a:ahLst/>
            <a:cxnLst/>
            <a:rect l="l" t="t" r="r" b="b"/>
            <a:pathLst>
              <a:path w="1769110" h="16510">
                <a:moveTo>
                  <a:pt x="0" y="16001"/>
                </a:moveTo>
                <a:lnTo>
                  <a:pt x="1768602" y="16001"/>
                </a:lnTo>
                <a:lnTo>
                  <a:pt x="1768602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488949" y="3108643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88949" y="312271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88949" y="3138275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88949" y="3153092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88949" y="3168650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88949" y="3182726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88949" y="319828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88949" y="3213842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88949" y="3229398"/>
            <a:ext cx="3889375" cy="13582"/>
          </a:xfrm>
          <a:custGeom>
            <a:avLst/>
            <a:gdLst/>
            <a:ahLst/>
            <a:cxnLst/>
            <a:rect l="l" t="t" r="r" b="b"/>
            <a:pathLst>
              <a:path w="4000500" h="13969">
                <a:moveTo>
                  <a:pt x="0" y="13715"/>
                </a:moveTo>
                <a:lnTo>
                  <a:pt x="4000500" y="13715"/>
                </a:lnTo>
                <a:lnTo>
                  <a:pt x="400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88949" y="324273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88949" y="325829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88949" y="3273848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88949" y="328792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88949" y="3303482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88949" y="331829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88949" y="3333855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88949" y="334793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88949" y="336348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88949" y="3379046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88949" y="3393863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5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88949" y="3407938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024950" y="3423497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2923332" y="3423497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1791340" y="3423497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88949" y="3423497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024950" y="3439054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5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923332" y="3439054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1791340" y="3439054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5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88949" y="3439054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4024950" y="3453129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2923332" y="3453129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1791340" y="3453129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88949" y="3453129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4024950" y="3467946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923332" y="3467946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1791340" y="3467946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488949" y="3467946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024950" y="3483504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923332" y="348350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1791340" y="3483504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88949" y="348350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024950" y="3499062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5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923332" y="3499062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1791340" y="3499062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5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488949" y="3499062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4024950" y="3513139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923332" y="3513139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1791340" y="3513139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488949" y="3513139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4024950" y="3528696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923332" y="3528696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1791340" y="3528696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88949" y="3528696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4024950" y="3544252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923332" y="3544252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1791340" y="3544252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488949" y="3544252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024950" y="3559069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5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923332" y="3559069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5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1791340" y="3559069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5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88949" y="3559069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5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4024950" y="3573145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923332" y="357314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1791340" y="3573145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88949" y="357314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4024950" y="3588704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923332" y="358870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1791340" y="3588704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488949" y="358870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4024950" y="3604260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923332" y="3604260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1791340" y="3604260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88949" y="3604260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4024950" y="3618335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923332" y="3618335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1791340" y="3618335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488949" y="3618335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024950" y="3633153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923332" y="3633153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1791340" y="3633153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488949" y="3633153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4024950" y="3648710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923332" y="364871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1791340" y="3648710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488949" y="364871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024950" y="3664267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923332" y="3664267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1791340" y="3664267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88949" y="3664267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4024950" y="3678345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923332" y="367834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1791340" y="3678345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88949" y="367834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4024950" y="3693901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923332" y="3693901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1791340" y="3693901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488949" y="3693901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024950" y="3708717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923332" y="3708717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1791340" y="3708717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88949" y="3708717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4024950" y="3724275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923332" y="3724275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1791340" y="3724275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488949" y="3724275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4024950" y="3738350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923332" y="373835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1791340" y="3738350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488949" y="373835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024950" y="3753910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923332" y="375391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1791340" y="3753910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88949" y="375391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4024950" y="3769467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2923332" y="3769467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1791340" y="3769467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88949" y="3769467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024950" y="3785022"/>
            <a:ext cx="353748" cy="13582"/>
          </a:xfrm>
          <a:custGeom>
            <a:avLst/>
            <a:gdLst/>
            <a:ahLst/>
            <a:cxnLst/>
            <a:rect l="l" t="t" r="r" b="b"/>
            <a:pathLst>
              <a:path w="363854" h="13970">
                <a:moveTo>
                  <a:pt x="0" y="13715"/>
                </a:moveTo>
                <a:lnTo>
                  <a:pt x="363471" y="13715"/>
                </a:lnTo>
                <a:lnTo>
                  <a:pt x="36347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2923332" y="3785022"/>
            <a:ext cx="221014" cy="13582"/>
          </a:xfrm>
          <a:custGeom>
            <a:avLst/>
            <a:gdLst/>
            <a:ahLst/>
            <a:cxnLst/>
            <a:rect l="l" t="t" r="r" b="b"/>
            <a:pathLst>
              <a:path w="227330" h="13970">
                <a:moveTo>
                  <a:pt x="0" y="13715"/>
                </a:moveTo>
                <a:lnTo>
                  <a:pt x="227079" y="13715"/>
                </a:lnTo>
                <a:lnTo>
                  <a:pt x="227079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1791340" y="3785022"/>
            <a:ext cx="250649" cy="13582"/>
          </a:xfrm>
          <a:custGeom>
            <a:avLst/>
            <a:gdLst/>
            <a:ahLst/>
            <a:cxnLst/>
            <a:rect l="l" t="t" r="r" b="b"/>
            <a:pathLst>
              <a:path w="257810" h="13970">
                <a:moveTo>
                  <a:pt x="0" y="13715"/>
                </a:moveTo>
                <a:lnTo>
                  <a:pt x="257548" y="13715"/>
                </a:lnTo>
                <a:lnTo>
                  <a:pt x="2575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488949" y="3785022"/>
            <a:ext cx="421658" cy="13582"/>
          </a:xfrm>
          <a:custGeom>
            <a:avLst/>
            <a:gdLst/>
            <a:ahLst/>
            <a:cxnLst/>
            <a:rect l="l" t="t" r="r" b="b"/>
            <a:pathLst>
              <a:path w="433705" h="13970">
                <a:moveTo>
                  <a:pt x="0" y="13715"/>
                </a:moveTo>
                <a:lnTo>
                  <a:pt x="433586" y="13715"/>
                </a:lnTo>
                <a:lnTo>
                  <a:pt x="4335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024950" y="3798359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2923332" y="3798359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1791340" y="3798359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88949" y="3798359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4024950" y="3813915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2923332" y="3813915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1791340" y="3813915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88949" y="3813915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024950" y="3829473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2923332" y="3829473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1791340" y="3829473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88949" y="3829473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024950" y="3843550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0"/>
                </a:moveTo>
                <a:lnTo>
                  <a:pt x="363471" y="16000"/>
                </a:lnTo>
                <a:lnTo>
                  <a:pt x="363471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923332" y="3843550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0"/>
                </a:moveTo>
                <a:lnTo>
                  <a:pt x="227079" y="16000"/>
                </a:lnTo>
                <a:lnTo>
                  <a:pt x="227079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1791340" y="3843550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0"/>
                </a:moveTo>
                <a:lnTo>
                  <a:pt x="257548" y="16000"/>
                </a:lnTo>
                <a:lnTo>
                  <a:pt x="25754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88949" y="3843550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0"/>
                </a:moveTo>
                <a:lnTo>
                  <a:pt x="433586" y="16000"/>
                </a:lnTo>
                <a:lnTo>
                  <a:pt x="4335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024950" y="3859106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2923332" y="3859106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1791340" y="3859106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88949" y="3859106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024950" y="3873924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2923332" y="387392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1791340" y="3873924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488949" y="387392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024950" y="3889481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2923332" y="3889481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1791340" y="3889481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88949" y="3889481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4024950" y="3903556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2923332" y="3903556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1791340" y="3903556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88949" y="3903556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024950" y="3919114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2923332" y="391911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1791340" y="3919114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488949" y="391911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024950" y="3934672"/>
            <a:ext cx="353748" cy="14817"/>
          </a:xfrm>
          <a:custGeom>
            <a:avLst/>
            <a:gdLst/>
            <a:ahLst/>
            <a:cxnLst/>
            <a:rect l="l" t="t" r="r" b="b"/>
            <a:pathLst>
              <a:path w="363854" h="15239">
                <a:moveTo>
                  <a:pt x="0" y="15240"/>
                </a:moveTo>
                <a:lnTo>
                  <a:pt x="363471" y="15240"/>
                </a:lnTo>
                <a:lnTo>
                  <a:pt x="363471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2923332" y="3934672"/>
            <a:ext cx="221014" cy="14817"/>
          </a:xfrm>
          <a:custGeom>
            <a:avLst/>
            <a:gdLst/>
            <a:ahLst/>
            <a:cxnLst/>
            <a:rect l="l" t="t" r="r" b="b"/>
            <a:pathLst>
              <a:path w="227330" h="15239">
                <a:moveTo>
                  <a:pt x="0" y="15240"/>
                </a:moveTo>
                <a:lnTo>
                  <a:pt x="227079" y="15240"/>
                </a:lnTo>
                <a:lnTo>
                  <a:pt x="2270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1791340" y="3934672"/>
            <a:ext cx="250649" cy="14817"/>
          </a:xfrm>
          <a:custGeom>
            <a:avLst/>
            <a:gdLst/>
            <a:ahLst/>
            <a:cxnLst/>
            <a:rect l="l" t="t" r="r" b="b"/>
            <a:pathLst>
              <a:path w="257810" h="15239">
                <a:moveTo>
                  <a:pt x="0" y="15240"/>
                </a:moveTo>
                <a:lnTo>
                  <a:pt x="257548" y="15240"/>
                </a:lnTo>
                <a:lnTo>
                  <a:pt x="2575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88949" y="3934672"/>
            <a:ext cx="421658" cy="14817"/>
          </a:xfrm>
          <a:custGeom>
            <a:avLst/>
            <a:gdLst/>
            <a:ahLst/>
            <a:cxnLst/>
            <a:rect l="l" t="t" r="r" b="b"/>
            <a:pathLst>
              <a:path w="433705" h="15239">
                <a:moveTo>
                  <a:pt x="0" y="15240"/>
                </a:moveTo>
                <a:lnTo>
                  <a:pt x="433586" y="15240"/>
                </a:lnTo>
                <a:lnTo>
                  <a:pt x="4335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024950" y="3949488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2923332" y="3949488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1791340" y="3949488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488949" y="3949488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4024950" y="3963564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2923332" y="3963564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1791340" y="3963564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488949" y="3963564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024950" y="3979121"/>
            <a:ext cx="353748" cy="16051"/>
          </a:xfrm>
          <a:custGeom>
            <a:avLst/>
            <a:gdLst/>
            <a:ahLst/>
            <a:cxnLst/>
            <a:rect l="l" t="t" r="r" b="b"/>
            <a:pathLst>
              <a:path w="363854" h="16510">
                <a:moveTo>
                  <a:pt x="0" y="16001"/>
                </a:moveTo>
                <a:lnTo>
                  <a:pt x="363471" y="16001"/>
                </a:lnTo>
                <a:lnTo>
                  <a:pt x="363471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2923332" y="3979121"/>
            <a:ext cx="221014" cy="16051"/>
          </a:xfrm>
          <a:custGeom>
            <a:avLst/>
            <a:gdLst/>
            <a:ahLst/>
            <a:cxnLst/>
            <a:rect l="l" t="t" r="r" b="b"/>
            <a:pathLst>
              <a:path w="227330" h="16510">
                <a:moveTo>
                  <a:pt x="0" y="16001"/>
                </a:moveTo>
                <a:lnTo>
                  <a:pt x="227079" y="16001"/>
                </a:lnTo>
                <a:lnTo>
                  <a:pt x="22707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1791340" y="3979121"/>
            <a:ext cx="250649" cy="16051"/>
          </a:xfrm>
          <a:custGeom>
            <a:avLst/>
            <a:gdLst/>
            <a:ahLst/>
            <a:cxnLst/>
            <a:rect l="l" t="t" r="r" b="b"/>
            <a:pathLst>
              <a:path w="257810" h="16510">
                <a:moveTo>
                  <a:pt x="0" y="16001"/>
                </a:moveTo>
                <a:lnTo>
                  <a:pt x="257548" y="16001"/>
                </a:lnTo>
                <a:lnTo>
                  <a:pt x="25754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88949" y="3979121"/>
            <a:ext cx="421658" cy="16051"/>
          </a:xfrm>
          <a:custGeom>
            <a:avLst/>
            <a:gdLst/>
            <a:ahLst/>
            <a:cxnLst/>
            <a:rect l="l" t="t" r="r" b="b"/>
            <a:pathLst>
              <a:path w="433705" h="16510">
                <a:moveTo>
                  <a:pt x="0" y="16001"/>
                </a:moveTo>
                <a:lnTo>
                  <a:pt x="433586" y="16001"/>
                </a:lnTo>
                <a:lnTo>
                  <a:pt x="4335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4024950" y="3994679"/>
            <a:ext cx="353748" cy="14198"/>
          </a:xfrm>
          <a:custGeom>
            <a:avLst/>
            <a:gdLst/>
            <a:ahLst/>
            <a:cxnLst/>
            <a:rect l="l" t="t" r="r" b="b"/>
            <a:pathLst>
              <a:path w="363854" h="14604">
                <a:moveTo>
                  <a:pt x="0" y="14477"/>
                </a:moveTo>
                <a:lnTo>
                  <a:pt x="363471" y="14477"/>
                </a:lnTo>
                <a:lnTo>
                  <a:pt x="36347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2923332" y="3994679"/>
            <a:ext cx="221014" cy="14198"/>
          </a:xfrm>
          <a:custGeom>
            <a:avLst/>
            <a:gdLst/>
            <a:ahLst/>
            <a:cxnLst/>
            <a:rect l="l" t="t" r="r" b="b"/>
            <a:pathLst>
              <a:path w="227330" h="14604">
                <a:moveTo>
                  <a:pt x="0" y="14477"/>
                </a:moveTo>
                <a:lnTo>
                  <a:pt x="227079" y="14477"/>
                </a:lnTo>
                <a:lnTo>
                  <a:pt x="227079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1791340" y="3994679"/>
            <a:ext cx="250649" cy="14198"/>
          </a:xfrm>
          <a:custGeom>
            <a:avLst/>
            <a:gdLst/>
            <a:ahLst/>
            <a:cxnLst/>
            <a:rect l="l" t="t" r="r" b="b"/>
            <a:pathLst>
              <a:path w="257810" h="14604">
                <a:moveTo>
                  <a:pt x="0" y="14477"/>
                </a:moveTo>
                <a:lnTo>
                  <a:pt x="257548" y="14477"/>
                </a:lnTo>
                <a:lnTo>
                  <a:pt x="25754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488949" y="3994679"/>
            <a:ext cx="421658" cy="14198"/>
          </a:xfrm>
          <a:custGeom>
            <a:avLst/>
            <a:gdLst/>
            <a:ahLst/>
            <a:cxnLst/>
            <a:rect l="l" t="t" r="r" b="b"/>
            <a:pathLst>
              <a:path w="433705" h="14604">
                <a:moveTo>
                  <a:pt x="0" y="14477"/>
                </a:moveTo>
                <a:lnTo>
                  <a:pt x="433586" y="14477"/>
                </a:lnTo>
                <a:lnTo>
                  <a:pt x="4335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88949" y="4008755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488949" y="402357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488949" y="403912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488949" y="4054686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488949" y="406876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0"/>
                </a:moveTo>
                <a:lnTo>
                  <a:pt x="4000500" y="16000"/>
                </a:lnTo>
                <a:lnTo>
                  <a:pt x="40005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488949" y="4084320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488949" y="4099876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488949" y="4114694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488949" y="412876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488949" y="4144327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88949" y="4159885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488949" y="4173960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488949" y="4188778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488949" y="420433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488949" y="4219892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488949" y="423396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488949" y="4249526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488949" y="4264342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488949" y="4279900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488949" y="4293975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488949" y="430953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488949" y="432509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488949" y="4340647"/>
            <a:ext cx="3889375" cy="13582"/>
          </a:xfrm>
          <a:custGeom>
            <a:avLst/>
            <a:gdLst/>
            <a:ahLst/>
            <a:cxnLst/>
            <a:rect l="l" t="t" r="r" b="b"/>
            <a:pathLst>
              <a:path w="4000500" h="13970">
                <a:moveTo>
                  <a:pt x="0" y="13715"/>
                </a:moveTo>
                <a:lnTo>
                  <a:pt x="4000500" y="13715"/>
                </a:lnTo>
                <a:lnTo>
                  <a:pt x="400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488949" y="435398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488949" y="4369540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488949" y="4385098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488949" y="4399174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488949" y="4414731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488949" y="442954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488949" y="4445106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488949" y="4459181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488949" y="447473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488949" y="4490297"/>
            <a:ext cx="3889375" cy="14817"/>
          </a:xfrm>
          <a:custGeom>
            <a:avLst/>
            <a:gdLst/>
            <a:ahLst/>
            <a:cxnLst/>
            <a:rect l="l" t="t" r="r" b="b"/>
            <a:pathLst>
              <a:path w="4000500" h="15239">
                <a:moveTo>
                  <a:pt x="0" y="15240"/>
                </a:moveTo>
                <a:lnTo>
                  <a:pt x="4000500" y="15240"/>
                </a:lnTo>
                <a:lnTo>
                  <a:pt x="40005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488949" y="4505113"/>
            <a:ext cx="3889375" cy="14198"/>
          </a:xfrm>
          <a:custGeom>
            <a:avLst/>
            <a:gdLst/>
            <a:ahLst/>
            <a:cxnLst/>
            <a:rect l="l" t="t" r="r" b="b"/>
            <a:pathLst>
              <a:path w="4000500" h="14604">
                <a:moveTo>
                  <a:pt x="0" y="14477"/>
                </a:moveTo>
                <a:lnTo>
                  <a:pt x="4000500" y="14477"/>
                </a:lnTo>
                <a:lnTo>
                  <a:pt x="40005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488949" y="4519189"/>
            <a:ext cx="3889375" cy="16051"/>
          </a:xfrm>
          <a:custGeom>
            <a:avLst/>
            <a:gdLst/>
            <a:ahLst/>
            <a:cxnLst/>
            <a:rect l="l" t="t" r="r" b="b"/>
            <a:pathLst>
              <a:path w="4000500" h="16510">
                <a:moveTo>
                  <a:pt x="0" y="16001"/>
                </a:moveTo>
                <a:lnTo>
                  <a:pt x="4000500" y="16001"/>
                </a:lnTo>
                <a:lnTo>
                  <a:pt x="40005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1396470" y="2511531"/>
            <a:ext cx="0" cy="282751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322"/>
                </a:lnTo>
              </a:path>
            </a:pathLst>
          </a:custGeom>
          <a:ln w="3352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1396470" y="3045671"/>
            <a:ext cx="0" cy="377825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3352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1340908" y="2386330"/>
            <a:ext cx="112977" cy="129646"/>
          </a:xfrm>
          <a:custGeom>
            <a:avLst/>
            <a:gdLst/>
            <a:ahLst/>
            <a:cxnLst/>
            <a:rect l="l" t="t" r="r" b="b"/>
            <a:pathLst>
              <a:path w="116205" h="133350">
                <a:moveTo>
                  <a:pt x="57150" y="0"/>
                </a:moveTo>
                <a:lnTo>
                  <a:pt x="0" y="133350"/>
                </a:lnTo>
                <a:lnTo>
                  <a:pt x="115824" y="133350"/>
                </a:lnTo>
                <a:lnTo>
                  <a:pt x="5715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910492" y="1756605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4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910492" y="1756605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4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ln w="12181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1011238" y="1961833"/>
            <a:ext cx="679715" cy="279665"/>
          </a:xfrm>
          <a:custGeom>
            <a:avLst/>
            <a:gdLst/>
            <a:ahLst/>
            <a:cxnLst/>
            <a:rect l="l" t="t" r="r" b="b"/>
            <a:pathLst>
              <a:path w="699135" h="287655">
                <a:moveTo>
                  <a:pt x="0" y="287274"/>
                </a:moveTo>
                <a:lnTo>
                  <a:pt x="698754" y="287274"/>
                </a:lnTo>
                <a:lnTo>
                  <a:pt x="698754" y="0"/>
                </a:lnTo>
                <a:lnTo>
                  <a:pt x="0" y="0"/>
                </a:lnTo>
                <a:lnTo>
                  <a:pt x="0" y="28727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 txBox="1"/>
          <p:nvPr/>
        </p:nvSpPr>
        <p:spPr>
          <a:xfrm>
            <a:off x="1046303" y="1977638"/>
            <a:ext cx="62353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b="1" spc="-136" dirty="0">
                <a:latin typeface="Arial"/>
                <a:cs typeface="Arial"/>
              </a:rPr>
              <a:t>S</a:t>
            </a:r>
            <a:r>
              <a:rPr sz="1556" b="1" spc="-126" dirty="0">
                <a:latin typeface="Arial"/>
                <a:cs typeface="Arial"/>
              </a:rPr>
              <a:t>o</a:t>
            </a:r>
            <a:r>
              <a:rPr sz="1556" b="1" spc="-117" dirty="0">
                <a:latin typeface="Arial"/>
                <a:cs typeface="Arial"/>
              </a:rPr>
              <a:t>u</a:t>
            </a:r>
            <a:r>
              <a:rPr sz="1556" b="1" spc="-83" dirty="0">
                <a:latin typeface="Arial"/>
                <a:cs typeface="Arial"/>
              </a:rPr>
              <a:t>r</a:t>
            </a:r>
            <a:r>
              <a:rPr sz="1556" b="1" spc="-122" dirty="0">
                <a:latin typeface="Arial"/>
                <a:cs typeface="Arial"/>
              </a:rPr>
              <a:t>c</a:t>
            </a:r>
            <a:r>
              <a:rPr sz="1556" b="1" spc="-5" dirty="0">
                <a:latin typeface="Arial"/>
                <a:cs typeface="Arial"/>
              </a:rPr>
              <a:t>e</a:t>
            </a:r>
            <a:endParaRPr sz="1556">
              <a:latin typeface="Arial"/>
              <a:cs typeface="Arial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2012099" y="1756605"/>
            <a:ext cx="881592" cy="599458"/>
          </a:xfrm>
          <a:custGeom>
            <a:avLst/>
            <a:gdLst/>
            <a:ahLst/>
            <a:cxnLst/>
            <a:rect l="l" t="t" r="r" b="b"/>
            <a:pathLst>
              <a:path w="906780" h="616585">
                <a:moveTo>
                  <a:pt x="906786" y="0"/>
                </a:moveTo>
                <a:lnTo>
                  <a:pt x="0" y="0"/>
                </a:lnTo>
                <a:lnTo>
                  <a:pt x="0" y="616456"/>
                </a:lnTo>
                <a:lnTo>
                  <a:pt x="906786" y="616456"/>
                </a:lnTo>
                <a:lnTo>
                  <a:pt x="9067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2012099" y="1756605"/>
            <a:ext cx="881592" cy="599458"/>
          </a:xfrm>
          <a:custGeom>
            <a:avLst/>
            <a:gdLst/>
            <a:ahLst/>
            <a:cxnLst/>
            <a:rect l="l" t="t" r="r" b="b"/>
            <a:pathLst>
              <a:path w="906780" h="616585">
                <a:moveTo>
                  <a:pt x="906786" y="0"/>
                </a:moveTo>
                <a:lnTo>
                  <a:pt x="0" y="0"/>
                </a:lnTo>
                <a:lnTo>
                  <a:pt x="0" y="616456"/>
                </a:lnTo>
                <a:lnTo>
                  <a:pt x="906786" y="616456"/>
                </a:lnTo>
                <a:lnTo>
                  <a:pt x="906786" y="0"/>
                </a:lnTo>
                <a:close/>
              </a:path>
            </a:pathLst>
          </a:custGeom>
          <a:ln w="12182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3114469" y="1756605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5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3114469" y="1756605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5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ln w="12181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3144103" y="3420521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5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3144103" y="3420521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5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ln w="12181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2041734" y="3420521"/>
            <a:ext cx="881592" cy="599458"/>
          </a:xfrm>
          <a:custGeom>
            <a:avLst/>
            <a:gdLst/>
            <a:ahLst/>
            <a:cxnLst/>
            <a:rect l="l" t="t" r="r" b="b"/>
            <a:pathLst>
              <a:path w="906780" h="616585">
                <a:moveTo>
                  <a:pt x="906786" y="0"/>
                </a:moveTo>
                <a:lnTo>
                  <a:pt x="0" y="0"/>
                </a:lnTo>
                <a:lnTo>
                  <a:pt x="0" y="616456"/>
                </a:lnTo>
                <a:lnTo>
                  <a:pt x="906786" y="616456"/>
                </a:lnTo>
                <a:lnTo>
                  <a:pt x="9067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2041734" y="3420521"/>
            <a:ext cx="881592" cy="599458"/>
          </a:xfrm>
          <a:custGeom>
            <a:avLst/>
            <a:gdLst/>
            <a:ahLst/>
            <a:cxnLst/>
            <a:rect l="l" t="t" r="r" b="b"/>
            <a:pathLst>
              <a:path w="906780" h="616585">
                <a:moveTo>
                  <a:pt x="906786" y="0"/>
                </a:moveTo>
                <a:lnTo>
                  <a:pt x="0" y="0"/>
                </a:lnTo>
                <a:lnTo>
                  <a:pt x="0" y="616456"/>
                </a:lnTo>
                <a:lnTo>
                  <a:pt x="906786" y="616456"/>
                </a:lnTo>
                <a:lnTo>
                  <a:pt x="906786" y="0"/>
                </a:lnTo>
                <a:close/>
              </a:path>
            </a:pathLst>
          </a:custGeom>
          <a:ln w="12182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910492" y="3420521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4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910492" y="3420521"/>
            <a:ext cx="880973" cy="599458"/>
          </a:xfrm>
          <a:custGeom>
            <a:avLst/>
            <a:gdLst/>
            <a:ahLst/>
            <a:cxnLst/>
            <a:rect l="l" t="t" r="r" b="b"/>
            <a:pathLst>
              <a:path w="906144" h="616585">
                <a:moveTo>
                  <a:pt x="906014" y="0"/>
                </a:moveTo>
                <a:lnTo>
                  <a:pt x="0" y="0"/>
                </a:lnTo>
                <a:lnTo>
                  <a:pt x="0" y="616456"/>
                </a:lnTo>
                <a:lnTo>
                  <a:pt x="906014" y="616456"/>
                </a:lnTo>
                <a:lnTo>
                  <a:pt x="906014" y="0"/>
                </a:lnTo>
                <a:close/>
              </a:path>
            </a:pathLst>
          </a:custGeom>
          <a:ln w="12181">
            <a:solidFill>
              <a:srgbClr val="714C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2044700" y="1946274"/>
            <a:ext cx="797630" cy="250649"/>
          </a:xfrm>
          <a:custGeom>
            <a:avLst/>
            <a:gdLst/>
            <a:ahLst/>
            <a:cxnLst/>
            <a:rect l="l" t="t" r="r" b="b"/>
            <a:pathLst>
              <a:path w="820419" h="257810">
                <a:moveTo>
                  <a:pt x="0" y="257555"/>
                </a:moveTo>
                <a:lnTo>
                  <a:pt x="819912" y="257555"/>
                </a:lnTo>
                <a:lnTo>
                  <a:pt x="819912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 txBox="1"/>
          <p:nvPr/>
        </p:nvSpPr>
        <p:spPr>
          <a:xfrm>
            <a:off x="2086433" y="1961586"/>
            <a:ext cx="727869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11" dirty="0">
                <a:latin typeface="Arial"/>
                <a:cs typeface="Arial"/>
              </a:rPr>
              <a:t>En</a:t>
            </a:r>
            <a:r>
              <a:rPr sz="1361" b="1" spc="-102" dirty="0">
                <a:latin typeface="Arial"/>
                <a:cs typeface="Arial"/>
              </a:rPr>
              <a:t>c</a:t>
            </a:r>
            <a:r>
              <a:rPr sz="1361" b="1" spc="-107" dirty="0">
                <a:latin typeface="Arial"/>
                <a:cs typeface="Arial"/>
              </a:rPr>
              <a:t>o</a:t>
            </a:r>
            <a:r>
              <a:rPr sz="1361" b="1" spc="-111" dirty="0">
                <a:latin typeface="Arial"/>
                <a:cs typeface="Arial"/>
              </a:rPr>
              <a:t>d</a:t>
            </a:r>
            <a:r>
              <a:rPr sz="1361" b="1" spc="-49" dirty="0">
                <a:latin typeface="Arial"/>
                <a:cs typeface="Arial"/>
              </a:rPr>
              <a:t>i</a:t>
            </a:r>
            <a:r>
              <a:rPr sz="1361" b="1" spc="-97" dirty="0">
                <a:latin typeface="Arial"/>
                <a:cs typeface="Arial"/>
              </a:rPr>
              <a:t>n</a:t>
            </a:r>
            <a:r>
              <a:rPr sz="1361" b="1" dirty="0"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3199660" y="1946274"/>
            <a:ext cx="743920" cy="250649"/>
          </a:xfrm>
          <a:custGeom>
            <a:avLst/>
            <a:gdLst/>
            <a:ahLst/>
            <a:cxnLst/>
            <a:rect l="l" t="t" r="r" b="b"/>
            <a:pathLst>
              <a:path w="765175" h="257810">
                <a:moveTo>
                  <a:pt x="0" y="257555"/>
                </a:moveTo>
                <a:lnTo>
                  <a:pt x="765048" y="257555"/>
                </a:lnTo>
                <a:lnTo>
                  <a:pt x="765048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 txBox="1"/>
          <p:nvPr/>
        </p:nvSpPr>
        <p:spPr>
          <a:xfrm>
            <a:off x="3238429" y="1961586"/>
            <a:ext cx="66489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26" dirty="0">
                <a:latin typeface="Arial"/>
                <a:cs typeface="Arial"/>
              </a:rPr>
              <a:t>M</a:t>
            </a:r>
            <a:r>
              <a:rPr sz="1361" b="1" spc="-107" dirty="0">
                <a:latin typeface="Arial"/>
                <a:cs typeface="Arial"/>
              </a:rPr>
              <a:t>essage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3229293" y="3647227"/>
            <a:ext cx="743920" cy="250649"/>
          </a:xfrm>
          <a:custGeom>
            <a:avLst/>
            <a:gdLst/>
            <a:ahLst/>
            <a:cxnLst/>
            <a:rect l="l" t="t" r="r" b="b"/>
            <a:pathLst>
              <a:path w="765175" h="257810">
                <a:moveTo>
                  <a:pt x="0" y="257555"/>
                </a:moveTo>
                <a:lnTo>
                  <a:pt x="765048" y="257555"/>
                </a:lnTo>
                <a:lnTo>
                  <a:pt x="765048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 txBox="1"/>
          <p:nvPr/>
        </p:nvSpPr>
        <p:spPr>
          <a:xfrm>
            <a:off x="3289548" y="3662538"/>
            <a:ext cx="62785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22" dirty="0">
                <a:latin typeface="Arial"/>
                <a:cs typeface="Arial"/>
              </a:rPr>
              <a:t>C</a:t>
            </a:r>
            <a:r>
              <a:rPr sz="1361" b="1" spc="-111" dirty="0">
                <a:latin typeface="Arial"/>
                <a:cs typeface="Arial"/>
              </a:rPr>
              <a:t>h</a:t>
            </a:r>
            <a:r>
              <a:rPr sz="1361" b="1" spc="-92" dirty="0">
                <a:latin typeface="Arial"/>
                <a:cs typeface="Arial"/>
              </a:rPr>
              <a:t>a</a:t>
            </a:r>
            <a:r>
              <a:rPr sz="1361" b="1" spc="-111" dirty="0">
                <a:latin typeface="Arial"/>
                <a:cs typeface="Arial"/>
              </a:rPr>
              <a:t>n</a:t>
            </a:r>
            <a:r>
              <a:rPr sz="1361" b="1" spc="-107" dirty="0">
                <a:latin typeface="Arial"/>
                <a:cs typeface="Arial"/>
              </a:rPr>
              <a:t>ne</a:t>
            </a:r>
            <a:r>
              <a:rPr sz="1361" b="1" dirty="0">
                <a:latin typeface="Arial"/>
                <a:cs typeface="Arial"/>
              </a:rPr>
              <a:t>l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2109399" y="3588455"/>
            <a:ext cx="71428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02" dirty="0">
                <a:latin typeface="Arial"/>
                <a:cs typeface="Arial"/>
              </a:rPr>
              <a:t>Decoding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943080" y="3571664"/>
            <a:ext cx="809977" cy="280899"/>
          </a:xfrm>
          <a:custGeom>
            <a:avLst/>
            <a:gdLst/>
            <a:ahLst/>
            <a:cxnLst/>
            <a:rect l="l" t="t" r="r" b="b"/>
            <a:pathLst>
              <a:path w="833119" h="288925">
                <a:moveTo>
                  <a:pt x="0" y="288798"/>
                </a:moveTo>
                <a:lnTo>
                  <a:pt x="832865" y="288798"/>
                </a:lnTo>
                <a:lnTo>
                  <a:pt x="832865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 txBox="1"/>
          <p:nvPr/>
        </p:nvSpPr>
        <p:spPr>
          <a:xfrm>
            <a:off x="976665" y="3588950"/>
            <a:ext cx="737747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b="1" spc="-156" dirty="0">
                <a:latin typeface="Arial"/>
                <a:cs typeface="Arial"/>
              </a:rPr>
              <a:t>R</a:t>
            </a:r>
            <a:r>
              <a:rPr sz="1556" b="1" spc="-111" dirty="0">
                <a:latin typeface="Arial"/>
                <a:cs typeface="Arial"/>
              </a:rPr>
              <a:t>ece</a:t>
            </a:r>
            <a:r>
              <a:rPr sz="1556" b="1" spc="-44" dirty="0">
                <a:latin typeface="Arial"/>
                <a:cs typeface="Arial"/>
              </a:rPr>
              <a:t>i</a:t>
            </a:r>
            <a:r>
              <a:rPr sz="1556" b="1" spc="-136" dirty="0">
                <a:latin typeface="Arial"/>
                <a:cs typeface="Arial"/>
              </a:rPr>
              <a:t>v</a:t>
            </a:r>
            <a:r>
              <a:rPr sz="1556" b="1" spc="-117" dirty="0">
                <a:latin typeface="Arial"/>
                <a:cs typeface="Arial"/>
              </a:rPr>
              <a:t>er</a:t>
            </a:r>
            <a:endParaRPr sz="1556">
              <a:latin typeface="Arial"/>
              <a:cs typeface="Arial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910483" y="2793789"/>
            <a:ext cx="907521" cy="251882"/>
          </a:xfrm>
          <a:custGeom>
            <a:avLst/>
            <a:gdLst/>
            <a:ahLst/>
            <a:cxnLst/>
            <a:rect l="l" t="t" r="r" b="b"/>
            <a:pathLst>
              <a:path w="933450" h="259080">
                <a:moveTo>
                  <a:pt x="0" y="259079"/>
                </a:moveTo>
                <a:lnTo>
                  <a:pt x="933450" y="259079"/>
                </a:lnTo>
                <a:lnTo>
                  <a:pt x="933450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 txBox="1"/>
          <p:nvPr/>
        </p:nvSpPr>
        <p:spPr>
          <a:xfrm>
            <a:off x="1003336" y="2810580"/>
            <a:ext cx="73527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92" dirty="0">
                <a:latin typeface="Arial"/>
                <a:cs typeface="Arial"/>
              </a:rPr>
              <a:t>Feedback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9" name="object 529"/>
          <p:cNvSpPr/>
          <p:nvPr/>
        </p:nvSpPr>
        <p:spPr>
          <a:xfrm>
            <a:off x="1918018" y="3214577"/>
            <a:ext cx="1140266" cy="0"/>
          </a:xfrm>
          <a:custGeom>
            <a:avLst/>
            <a:gdLst/>
            <a:ahLst/>
            <a:cxnLst/>
            <a:rect l="l" t="t" r="r" b="b"/>
            <a:pathLst>
              <a:path w="1172845">
                <a:moveTo>
                  <a:pt x="0" y="0"/>
                </a:moveTo>
                <a:lnTo>
                  <a:pt x="1172718" y="0"/>
                </a:lnTo>
              </a:path>
            </a:pathLst>
          </a:custGeom>
          <a:ln w="7956">
            <a:solidFill>
              <a:srgbClr val="3F000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2083966" y="3110123"/>
            <a:ext cx="144463" cy="216694"/>
          </a:xfrm>
          <a:custGeom>
            <a:avLst/>
            <a:gdLst/>
            <a:ahLst/>
            <a:cxnLst/>
            <a:rect l="l" t="t" r="r" b="b"/>
            <a:pathLst>
              <a:path w="148589" h="222885">
                <a:moveTo>
                  <a:pt x="0" y="105923"/>
                </a:moveTo>
                <a:lnTo>
                  <a:pt x="1706" y="85819"/>
                </a:lnTo>
                <a:lnTo>
                  <a:pt x="5859" y="59882"/>
                </a:lnTo>
                <a:lnTo>
                  <a:pt x="13560" y="43058"/>
                </a:lnTo>
                <a:lnTo>
                  <a:pt x="25911" y="50294"/>
                </a:lnTo>
                <a:lnTo>
                  <a:pt x="28189" y="57918"/>
                </a:lnTo>
                <a:lnTo>
                  <a:pt x="29711" y="68574"/>
                </a:lnTo>
                <a:lnTo>
                  <a:pt x="37334" y="137922"/>
                </a:lnTo>
                <a:lnTo>
                  <a:pt x="39622" y="147835"/>
                </a:lnTo>
                <a:lnTo>
                  <a:pt x="41145" y="154686"/>
                </a:lnTo>
                <a:lnTo>
                  <a:pt x="45722" y="160022"/>
                </a:lnTo>
                <a:lnTo>
                  <a:pt x="50289" y="160780"/>
                </a:lnTo>
                <a:lnTo>
                  <a:pt x="54100" y="156975"/>
                </a:lnTo>
                <a:lnTo>
                  <a:pt x="57145" y="149351"/>
                </a:lnTo>
                <a:lnTo>
                  <a:pt x="58667" y="137922"/>
                </a:lnTo>
                <a:lnTo>
                  <a:pt x="69344" y="35818"/>
                </a:lnTo>
                <a:lnTo>
                  <a:pt x="70867" y="21342"/>
                </a:lnTo>
                <a:lnTo>
                  <a:pt x="72389" y="11429"/>
                </a:lnTo>
                <a:lnTo>
                  <a:pt x="75434" y="4577"/>
                </a:lnTo>
                <a:lnTo>
                  <a:pt x="78479" y="1531"/>
                </a:lnTo>
                <a:lnTo>
                  <a:pt x="83056" y="0"/>
                </a:lnTo>
                <a:lnTo>
                  <a:pt x="87623" y="1531"/>
                </a:lnTo>
                <a:lnTo>
                  <a:pt x="91434" y="9913"/>
                </a:lnTo>
                <a:lnTo>
                  <a:pt x="93723" y="17522"/>
                </a:lnTo>
                <a:lnTo>
                  <a:pt x="95245" y="28193"/>
                </a:lnTo>
                <a:lnTo>
                  <a:pt x="110489" y="191262"/>
                </a:lnTo>
                <a:lnTo>
                  <a:pt x="112778" y="204980"/>
                </a:lnTo>
                <a:lnTo>
                  <a:pt x="115823" y="216409"/>
                </a:lnTo>
                <a:lnTo>
                  <a:pt x="118868" y="220987"/>
                </a:lnTo>
                <a:lnTo>
                  <a:pt x="124201" y="222503"/>
                </a:lnTo>
                <a:lnTo>
                  <a:pt x="128778" y="215652"/>
                </a:lnTo>
                <a:lnTo>
                  <a:pt x="131057" y="205738"/>
                </a:lnTo>
                <a:lnTo>
                  <a:pt x="133346" y="192020"/>
                </a:lnTo>
                <a:lnTo>
                  <a:pt x="148590" y="44200"/>
                </a:lnTo>
              </a:path>
            </a:pathLst>
          </a:custGeom>
          <a:ln w="6015">
            <a:solidFill>
              <a:srgbClr val="FF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2228429" y="2901950"/>
            <a:ext cx="246944" cy="617978"/>
          </a:xfrm>
          <a:custGeom>
            <a:avLst/>
            <a:gdLst/>
            <a:ahLst/>
            <a:cxnLst/>
            <a:rect l="l" t="t" r="r" b="b"/>
            <a:pathLst>
              <a:path w="254000" h="635635">
                <a:moveTo>
                  <a:pt x="0" y="259079"/>
                </a:moveTo>
                <a:lnTo>
                  <a:pt x="12955" y="139437"/>
                </a:lnTo>
                <a:lnTo>
                  <a:pt x="14477" y="130297"/>
                </a:lnTo>
                <a:lnTo>
                  <a:pt x="19045" y="124961"/>
                </a:lnTo>
                <a:lnTo>
                  <a:pt x="22100" y="123446"/>
                </a:lnTo>
                <a:lnTo>
                  <a:pt x="28189" y="124961"/>
                </a:lnTo>
                <a:lnTo>
                  <a:pt x="31244" y="131070"/>
                </a:lnTo>
                <a:lnTo>
                  <a:pt x="32766" y="139437"/>
                </a:lnTo>
                <a:lnTo>
                  <a:pt x="63245" y="485387"/>
                </a:lnTo>
                <a:lnTo>
                  <a:pt x="66289" y="502925"/>
                </a:lnTo>
                <a:lnTo>
                  <a:pt x="69344" y="509776"/>
                </a:lnTo>
                <a:lnTo>
                  <a:pt x="78210" y="514119"/>
                </a:lnTo>
                <a:lnTo>
                  <a:pt x="84218" y="509817"/>
                </a:lnTo>
                <a:lnTo>
                  <a:pt x="87931" y="499398"/>
                </a:lnTo>
                <a:lnTo>
                  <a:pt x="89912" y="485387"/>
                </a:lnTo>
                <a:lnTo>
                  <a:pt x="120390" y="85338"/>
                </a:lnTo>
                <a:lnTo>
                  <a:pt x="122679" y="65527"/>
                </a:lnTo>
                <a:lnTo>
                  <a:pt x="124201" y="59434"/>
                </a:lnTo>
                <a:lnTo>
                  <a:pt x="126490" y="53340"/>
                </a:lnTo>
                <a:lnTo>
                  <a:pt x="130301" y="48762"/>
                </a:lnTo>
                <a:lnTo>
                  <a:pt x="134112" y="48005"/>
                </a:lnTo>
                <a:lnTo>
                  <a:pt x="139445" y="50294"/>
                </a:lnTo>
                <a:lnTo>
                  <a:pt x="177546" y="595115"/>
                </a:lnTo>
                <a:lnTo>
                  <a:pt x="179068" y="617215"/>
                </a:lnTo>
                <a:lnTo>
                  <a:pt x="181357" y="627129"/>
                </a:lnTo>
                <a:lnTo>
                  <a:pt x="186690" y="632465"/>
                </a:lnTo>
                <a:lnTo>
                  <a:pt x="191257" y="635511"/>
                </a:lnTo>
                <a:lnTo>
                  <a:pt x="195835" y="632465"/>
                </a:lnTo>
                <a:lnTo>
                  <a:pt x="198113" y="627129"/>
                </a:lnTo>
                <a:lnTo>
                  <a:pt x="199646" y="618747"/>
                </a:lnTo>
                <a:lnTo>
                  <a:pt x="201924" y="597404"/>
                </a:lnTo>
                <a:lnTo>
                  <a:pt x="237746" y="36576"/>
                </a:lnTo>
                <a:lnTo>
                  <a:pt x="239268" y="24389"/>
                </a:lnTo>
                <a:lnTo>
                  <a:pt x="241547" y="13718"/>
                </a:lnTo>
                <a:lnTo>
                  <a:pt x="244602" y="6851"/>
                </a:lnTo>
                <a:lnTo>
                  <a:pt x="247646" y="1515"/>
                </a:lnTo>
                <a:lnTo>
                  <a:pt x="250691" y="0"/>
                </a:lnTo>
                <a:lnTo>
                  <a:pt x="253746" y="0"/>
                </a:lnTo>
              </a:path>
            </a:pathLst>
          </a:custGeom>
          <a:ln w="5535">
            <a:solidFill>
              <a:srgbClr val="FF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2719600" y="3110123"/>
            <a:ext cx="144463" cy="216694"/>
          </a:xfrm>
          <a:custGeom>
            <a:avLst/>
            <a:gdLst/>
            <a:ahLst/>
            <a:cxnLst/>
            <a:rect l="l" t="t" r="r" b="b"/>
            <a:pathLst>
              <a:path w="148589" h="222885">
                <a:moveTo>
                  <a:pt x="148590" y="105923"/>
                </a:moveTo>
                <a:lnTo>
                  <a:pt x="145960" y="85510"/>
                </a:lnTo>
                <a:lnTo>
                  <a:pt x="142160" y="59521"/>
                </a:lnTo>
                <a:lnTo>
                  <a:pt x="134908" y="42825"/>
                </a:lnTo>
                <a:lnTo>
                  <a:pt x="121923" y="50294"/>
                </a:lnTo>
                <a:lnTo>
                  <a:pt x="119634" y="57918"/>
                </a:lnTo>
                <a:lnTo>
                  <a:pt x="118112" y="68574"/>
                </a:lnTo>
                <a:lnTo>
                  <a:pt x="110489" y="137922"/>
                </a:lnTo>
                <a:lnTo>
                  <a:pt x="108201" y="147835"/>
                </a:lnTo>
                <a:lnTo>
                  <a:pt x="106678" y="154686"/>
                </a:lnTo>
                <a:lnTo>
                  <a:pt x="102111" y="160022"/>
                </a:lnTo>
                <a:lnTo>
                  <a:pt x="97534" y="160780"/>
                </a:lnTo>
                <a:lnTo>
                  <a:pt x="93723" y="156975"/>
                </a:lnTo>
                <a:lnTo>
                  <a:pt x="91434" y="149351"/>
                </a:lnTo>
                <a:lnTo>
                  <a:pt x="89156" y="137922"/>
                </a:lnTo>
                <a:lnTo>
                  <a:pt x="79245" y="35818"/>
                </a:lnTo>
                <a:lnTo>
                  <a:pt x="76956" y="21342"/>
                </a:lnTo>
                <a:lnTo>
                  <a:pt x="75434" y="11429"/>
                </a:lnTo>
                <a:lnTo>
                  <a:pt x="72389" y="4577"/>
                </a:lnTo>
                <a:lnTo>
                  <a:pt x="70100" y="1531"/>
                </a:lnTo>
                <a:lnTo>
                  <a:pt x="64767" y="0"/>
                </a:lnTo>
                <a:lnTo>
                  <a:pt x="60200" y="1531"/>
                </a:lnTo>
                <a:lnTo>
                  <a:pt x="56389" y="9913"/>
                </a:lnTo>
                <a:lnTo>
                  <a:pt x="54866" y="17522"/>
                </a:lnTo>
                <a:lnTo>
                  <a:pt x="53334" y="28193"/>
                </a:lnTo>
                <a:lnTo>
                  <a:pt x="37334" y="191262"/>
                </a:lnTo>
                <a:lnTo>
                  <a:pt x="35811" y="204980"/>
                </a:lnTo>
                <a:lnTo>
                  <a:pt x="32766" y="216409"/>
                </a:lnTo>
                <a:lnTo>
                  <a:pt x="29722" y="220987"/>
                </a:lnTo>
                <a:lnTo>
                  <a:pt x="23622" y="222503"/>
                </a:lnTo>
                <a:lnTo>
                  <a:pt x="19045" y="215652"/>
                </a:lnTo>
                <a:lnTo>
                  <a:pt x="16766" y="205738"/>
                </a:lnTo>
                <a:lnTo>
                  <a:pt x="14477" y="192020"/>
                </a:lnTo>
                <a:lnTo>
                  <a:pt x="0" y="44200"/>
                </a:lnTo>
              </a:path>
            </a:pathLst>
          </a:custGeom>
          <a:ln w="6015">
            <a:solidFill>
              <a:srgbClr val="FF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2472157" y="2901950"/>
            <a:ext cx="247562" cy="617978"/>
          </a:xfrm>
          <a:custGeom>
            <a:avLst/>
            <a:gdLst/>
            <a:ahLst/>
            <a:cxnLst/>
            <a:rect l="l" t="t" r="r" b="b"/>
            <a:pathLst>
              <a:path w="254635" h="635635">
                <a:moveTo>
                  <a:pt x="254513" y="260610"/>
                </a:moveTo>
                <a:lnTo>
                  <a:pt x="241557" y="139437"/>
                </a:lnTo>
                <a:lnTo>
                  <a:pt x="239268" y="130297"/>
                </a:lnTo>
                <a:lnTo>
                  <a:pt x="235457" y="124961"/>
                </a:lnTo>
                <a:lnTo>
                  <a:pt x="231656" y="123446"/>
                </a:lnTo>
                <a:lnTo>
                  <a:pt x="225557" y="124961"/>
                </a:lnTo>
                <a:lnTo>
                  <a:pt x="223268" y="131070"/>
                </a:lnTo>
                <a:lnTo>
                  <a:pt x="220979" y="139437"/>
                </a:lnTo>
                <a:lnTo>
                  <a:pt x="190501" y="485387"/>
                </a:lnTo>
                <a:lnTo>
                  <a:pt x="187456" y="502925"/>
                </a:lnTo>
                <a:lnTo>
                  <a:pt x="185168" y="509776"/>
                </a:lnTo>
                <a:lnTo>
                  <a:pt x="175923" y="514050"/>
                </a:lnTo>
                <a:lnTo>
                  <a:pt x="169811" y="510332"/>
                </a:lnTo>
                <a:lnTo>
                  <a:pt x="166044" y="500239"/>
                </a:lnTo>
                <a:lnTo>
                  <a:pt x="163834" y="485387"/>
                </a:lnTo>
                <a:lnTo>
                  <a:pt x="133356" y="85338"/>
                </a:lnTo>
                <a:lnTo>
                  <a:pt x="131067" y="65527"/>
                </a:lnTo>
                <a:lnTo>
                  <a:pt x="128022" y="53340"/>
                </a:lnTo>
                <a:lnTo>
                  <a:pt x="123445" y="48762"/>
                </a:lnTo>
                <a:lnTo>
                  <a:pt x="120400" y="48005"/>
                </a:lnTo>
                <a:lnTo>
                  <a:pt x="115067" y="50294"/>
                </a:lnTo>
                <a:lnTo>
                  <a:pt x="76966" y="595115"/>
                </a:lnTo>
                <a:lnTo>
                  <a:pt x="74678" y="617215"/>
                </a:lnTo>
                <a:lnTo>
                  <a:pt x="72389" y="627129"/>
                </a:lnTo>
                <a:lnTo>
                  <a:pt x="67822" y="632465"/>
                </a:lnTo>
                <a:lnTo>
                  <a:pt x="63255" y="635511"/>
                </a:lnTo>
                <a:lnTo>
                  <a:pt x="58677" y="632465"/>
                </a:lnTo>
                <a:lnTo>
                  <a:pt x="16010" y="36576"/>
                </a:lnTo>
                <a:lnTo>
                  <a:pt x="15244" y="24389"/>
                </a:lnTo>
                <a:lnTo>
                  <a:pt x="12199" y="13718"/>
                </a:lnTo>
                <a:lnTo>
                  <a:pt x="9144" y="6851"/>
                </a:lnTo>
                <a:lnTo>
                  <a:pt x="6866" y="1515"/>
                </a:lnTo>
                <a:lnTo>
                  <a:pt x="3054" y="0"/>
                </a:lnTo>
                <a:lnTo>
                  <a:pt x="0" y="0"/>
                </a:lnTo>
              </a:path>
            </a:pathLst>
          </a:custGeom>
          <a:ln w="5537">
            <a:solidFill>
              <a:srgbClr val="FF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1926167" y="2643389"/>
            <a:ext cx="1142735" cy="0"/>
          </a:xfrm>
          <a:custGeom>
            <a:avLst/>
            <a:gdLst/>
            <a:ahLst/>
            <a:cxnLst/>
            <a:rect l="l" t="t" r="r" b="b"/>
            <a:pathLst>
              <a:path w="1175385">
                <a:moveTo>
                  <a:pt x="0" y="0"/>
                </a:moveTo>
                <a:lnTo>
                  <a:pt x="1175004" y="0"/>
                </a:lnTo>
              </a:path>
            </a:pathLst>
          </a:custGeom>
          <a:ln w="7956">
            <a:solidFill>
              <a:srgbClr val="3F000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1983211" y="2470041"/>
            <a:ext cx="24694" cy="175948"/>
          </a:xfrm>
          <a:custGeom>
            <a:avLst/>
            <a:gdLst/>
            <a:ahLst/>
            <a:cxnLst/>
            <a:rect l="l" t="t" r="r" b="b"/>
            <a:pathLst>
              <a:path w="25400" h="180975">
                <a:moveTo>
                  <a:pt x="0" y="180591"/>
                </a:moveTo>
                <a:lnTo>
                  <a:pt x="15244" y="26678"/>
                </a:lnTo>
                <a:lnTo>
                  <a:pt x="16766" y="19053"/>
                </a:lnTo>
                <a:lnTo>
                  <a:pt x="16766" y="12960"/>
                </a:lnTo>
                <a:lnTo>
                  <a:pt x="18288" y="7624"/>
                </a:lnTo>
                <a:lnTo>
                  <a:pt x="21333" y="3046"/>
                </a:lnTo>
                <a:lnTo>
                  <a:pt x="25144" y="0"/>
                </a:lnTo>
              </a:path>
            </a:pathLst>
          </a:custGeom>
          <a:ln w="5202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2007658" y="2469304"/>
            <a:ext cx="94456" cy="342635"/>
          </a:xfrm>
          <a:custGeom>
            <a:avLst/>
            <a:gdLst/>
            <a:ahLst/>
            <a:cxnLst/>
            <a:rect l="l" t="t" r="r" b="b"/>
            <a:pathLst>
              <a:path w="97155" h="352425">
                <a:moveTo>
                  <a:pt x="0" y="0"/>
                </a:moveTo>
                <a:lnTo>
                  <a:pt x="32766" y="323849"/>
                </a:lnTo>
                <a:lnTo>
                  <a:pt x="35055" y="340613"/>
                </a:lnTo>
                <a:lnTo>
                  <a:pt x="36577" y="345191"/>
                </a:lnTo>
                <a:lnTo>
                  <a:pt x="40388" y="350511"/>
                </a:lnTo>
                <a:lnTo>
                  <a:pt x="44200" y="352042"/>
                </a:lnTo>
                <a:lnTo>
                  <a:pt x="48767" y="348238"/>
                </a:lnTo>
                <a:lnTo>
                  <a:pt x="51822" y="340613"/>
                </a:lnTo>
                <a:lnTo>
                  <a:pt x="86867" y="27436"/>
                </a:lnTo>
                <a:lnTo>
                  <a:pt x="88389" y="19053"/>
                </a:lnTo>
                <a:lnTo>
                  <a:pt x="89156" y="12944"/>
                </a:lnTo>
                <a:lnTo>
                  <a:pt x="89922" y="7624"/>
                </a:lnTo>
                <a:lnTo>
                  <a:pt x="92967" y="2288"/>
                </a:lnTo>
                <a:lnTo>
                  <a:pt x="96778" y="1515"/>
                </a:lnTo>
              </a:path>
            </a:pathLst>
          </a:custGeom>
          <a:ln w="534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2103962" y="2470040"/>
            <a:ext cx="91369" cy="342018"/>
          </a:xfrm>
          <a:custGeom>
            <a:avLst/>
            <a:gdLst/>
            <a:ahLst/>
            <a:cxnLst/>
            <a:rect l="l" t="t" r="r" b="b"/>
            <a:pathLst>
              <a:path w="93980" h="351789">
                <a:moveTo>
                  <a:pt x="0" y="1531"/>
                </a:moveTo>
                <a:lnTo>
                  <a:pt x="3054" y="2288"/>
                </a:lnTo>
                <a:lnTo>
                  <a:pt x="6099" y="9140"/>
                </a:lnTo>
                <a:lnTo>
                  <a:pt x="6866" y="16764"/>
                </a:lnTo>
                <a:lnTo>
                  <a:pt x="8388" y="28951"/>
                </a:lnTo>
                <a:lnTo>
                  <a:pt x="28955" y="323091"/>
                </a:lnTo>
                <a:lnTo>
                  <a:pt x="41155" y="351285"/>
                </a:lnTo>
                <a:lnTo>
                  <a:pt x="45722" y="347480"/>
                </a:lnTo>
                <a:lnTo>
                  <a:pt x="48777" y="339856"/>
                </a:lnTo>
                <a:lnTo>
                  <a:pt x="83822" y="26678"/>
                </a:lnTo>
                <a:lnTo>
                  <a:pt x="85345" y="19053"/>
                </a:lnTo>
                <a:lnTo>
                  <a:pt x="85345" y="12960"/>
                </a:lnTo>
                <a:lnTo>
                  <a:pt x="86877" y="7624"/>
                </a:lnTo>
                <a:lnTo>
                  <a:pt x="89922" y="3046"/>
                </a:lnTo>
                <a:lnTo>
                  <a:pt x="93733" y="0"/>
                </a:lnTo>
              </a:path>
            </a:pathLst>
          </a:custGeom>
          <a:ln w="533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2195093" y="2469304"/>
            <a:ext cx="94456" cy="342635"/>
          </a:xfrm>
          <a:custGeom>
            <a:avLst/>
            <a:gdLst/>
            <a:ahLst/>
            <a:cxnLst/>
            <a:rect l="l" t="t" r="r" b="b"/>
            <a:pathLst>
              <a:path w="97155" h="352425">
                <a:moveTo>
                  <a:pt x="0" y="0"/>
                </a:moveTo>
                <a:lnTo>
                  <a:pt x="32766" y="323849"/>
                </a:lnTo>
                <a:lnTo>
                  <a:pt x="35045" y="340613"/>
                </a:lnTo>
                <a:lnTo>
                  <a:pt x="36577" y="345191"/>
                </a:lnTo>
                <a:lnTo>
                  <a:pt x="40378" y="350511"/>
                </a:lnTo>
                <a:lnTo>
                  <a:pt x="44189" y="352042"/>
                </a:lnTo>
                <a:lnTo>
                  <a:pt x="48767" y="348238"/>
                </a:lnTo>
                <a:lnTo>
                  <a:pt x="51811" y="340613"/>
                </a:lnTo>
                <a:lnTo>
                  <a:pt x="87623" y="27436"/>
                </a:lnTo>
                <a:lnTo>
                  <a:pt x="88389" y="19053"/>
                </a:lnTo>
                <a:lnTo>
                  <a:pt x="89156" y="12944"/>
                </a:lnTo>
                <a:lnTo>
                  <a:pt x="90678" y="7624"/>
                </a:lnTo>
                <a:lnTo>
                  <a:pt x="92957" y="2288"/>
                </a:lnTo>
                <a:lnTo>
                  <a:pt x="96768" y="1515"/>
                </a:lnTo>
              </a:path>
            </a:pathLst>
          </a:custGeom>
          <a:ln w="534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2293622" y="2468566"/>
            <a:ext cx="91369" cy="342018"/>
          </a:xfrm>
          <a:custGeom>
            <a:avLst/>
            <a:gdLst/>
            <a:ahLst/>
            <a:cxnLst/>
            <a:rect l="l" t="t" r="r" b="b"/>
            <a:pathLst>
              <a:path w="93980" h="351789">
                <a:moveTo>
                  <a:pt x="0" y="757"/>
                </a:moveTo>
                <a:lnTo>
                  <a:pt x="3044" y="2273"/>
                </a:lnTo>
                <a:lnTo>
                  <a:pt x="6089" y="9140"/>
                </a:lnTo>
                <a:lnTo>
                  <a:pt x="7622" y="15991"/>
                </a:lnTo>
                <a:lnTo>
                  <a:pt x="8378" y="28193"/>
                </a:lnTo>
                <a:lnTo>
                  <a:pt x="29711" y="323849"/>
                </a:lnTo>
                <a:lnTo>
                  <a:pt x="31244" y="339840"/>
                </a:lnTo>
                <a:lnTo>
                  <a:pt x="33522" y="344418"/>
                </a:lnTo>
                <a:lnTo>
                  <a:pt x="37334" y="349754"/>
                </a:lnTo>
                <a:lnTo>
                  <a:pt x="41145" y="351269"/>
                </a:lnTo>
                <a:lnTo>
                  <a:pt x="45722" y="347465"/>
                </a:lnTo>
                <a:lnTo>
                  <a:pt x="48767" y="339840"/>
                </a:lnTo>
                <a:lnTo>
                  <a:pt x="84578" y="27420"/>
                </a:lnTo>
                <a:lnTo>
                  <a:pt x="85450" y="17497"/>
                </a:lnTo>
                <a:lnTo>
                  <a:pt x="86300" y="10762"/>
                </a:lnTo>
                <a:lnTo>
                  <a:pt x="88576" y="5500"/>
                </a:lnTo>
                <a:lnTo>
                  <a:pt x="93723" y="0"/>
                </a:lnTo>
              </a:path>
            </a:pathLst>
          </a:custGeom>
          <a:ln w="533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2385488" y="2468566"/>
            <a:ext cx="94456" cy="342018"/>
          </a:xfrm>
          <a:custGeom>
            <a:avLst/>
            <a:gdLst/>
            <a:ahLst/>
            <a:cxnLst/>
            <a:rect l="l" t="t" r="r" b="b"/>
            <a:pathLst>
              <a:path w="97155" h="351789">
                <a:moveTo>
                  <a:pt x="0" y="0"/>
                </a:moveTo>
                <a:lnTo>
                  <a:pt x="5333" y="1515"/>
                </a:lnTo>
                <a:lnTo>
                  <a:pt x="9144" y="7608"/>
                </a:lnTo>
                <a:lnTo>
                  <a:pt x="10666" y="15991"/>
                </a:lnTo>
                <a:lnTo>
                  <a:pt x="11422" y="28193"/>
                </a:lnTo>
                <a:lnTo>
                  <a:pt x="32000" y="323849"/>
                </a:lnTo>
                <a:lnTo>
                  <a:pt x="34289" y="339840"/>
                </a:lnTo>
                <a:lnTo>
                  <a:pt x="36567" y="344418"/>
                </a:lnTo>
                <a:lnTo>
                  <a:pt x="40378" y="349754"/>
                </a:lnTo>
                <a:lnTo>
                  <a:pt x="44189" y="351269"/>
                </a:lnTo>
                <a:lnTo>
                  <a:pt x="48767" y="347465"/>
                </a:lnTo>
                <a:lnTo>
                  <a:pt x="51811" y="339840"/>
                </a:lnTo>
                <a:lnTo>
                  <a:pt x="86867" y="27420"/>
                </a:lnTo>
                <a:lnTo>
                  <a:pt x="88389" y="18280"/>
                </a:lnTo>
                <a:lnTo>
                  <a:pt x="88389" y="12186"/>
                </a:lnTo>
                <a:lnTo>
                  <a:pt x="89912" y="6851"/>
                </a:lnTo>
                <a:lnTo>
                  <a:pt x="92957" y="1515"/>
                </a:lnTo>
                <a:lnTo>
                  <a:pt x="96768" y="1515"/>
                </a:lnTo>
              </a:path>
            </a:pathLst>
          </a:custGeom>
          <a:ln w="5347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2481793" y="2468566"/>
            <a:ext cx="90752" cy="342018"/>
          </a:xfrm>
          <a:custGeom>
            <a:avLst/>
            <a:gdLst/>
            <a:ahLst/>
            <a:cxnLst/>
            <a:rect l="l" t="t" r="r" b="b"/>
            <a:pathLst>
              <a:path w="93344" h="351789">
                <a:moveTo>
                  <a:pt x="0" y="757"/>
                </a:moveTo>
                <a:lnTo>
                  <a:pt x="3044" y="2273"/>
                </a:lnTo>
                <a:lnTo>
                  <a:pt x="6099" y="9140"/>
                </a:lnTo>
                <a:lnTo>
                  <a:pt x="6855" y="15991"/>
                </a:lnTo>
                <a:lnTo>
                  <a:pt x="8378" y="28193"/>
                </a:lnTo>
                <a:lnTo>
                  <a:pt x="28955" y="323849"/>
                </a:lnTo>
                <a:lnTo>
                  <a:pt x="41145" y="351269"/>
                </a:lnTo>
                <a:lnTo>
                  <a:pt x="45722" y="347465"/>
                </a:lnTo>
                <a:lnTo>
                  <a:pt x="48767" y="339840"/>
                </a:lnTo>
                <a:lnTo>
                  <a:pt x="83822" y="27420"/>
                </a:lnTo>
                <a:lnTo>
                  <a:pt x="84688" y="17497"/>
                </a:lnTo>
                <a:lnTo>
                  <a:pt x="85536" y="10762"/>
                </a:lnTo>
                <a:lnTo>
                  <a:pt x="87814" y="5500"/>
                </a:lnTo>
                <a:lnTo>
                  <a:pt x="92967" y="0"/>
                </a:lnTo>
              </a:path>
            </a:pathLst>
          </a:custGeom>
          <a:ln w="5333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2572913" y="2468566"/>
            <a:ext cx="94456" cy="342018"/>
          </a:xfrm>
          <a:custGeom>
            <a:avLst/>
            <a:gdLst/>
            <a:ahLst/>
            <a:cxnLst/>
            <a:rect l="l" t="t" r="r" b="b"/>
            <a:pathLst>
              <a:path w="97155" h="351789">
                <a:moveTo>
                  <a:pt x="0" y="0"/>
                </a:moveTo>
                <a:lnTo>
                  <a:pt x="5333" y="1515"/>
                </a:lnTo>
                <a:lnTo>
                  <a:pt x="9144" y="7608"/>
                </a:lnTo>
                <a:lnTo>
                  <a:pt x="10666" y="15991"/>
                </a:lnTo>
                <a:lnTo>
                  <a:pt x="11433" y="28193"/>
                </a:lnTo>
                <a:lnTo>
                  <a:pt x="32010" y="323849"/>
                </a:lnTo>
                <a:lnTo>
                  <a:pt x="34289" y="339840"/>
                </a:lnTo>
                <a:lnTo>
                  <a:pt x="36577" y="344418"/>
                </a:lnTo>
                <a:lnTo>
                  <a:pt x="40388" y="349754"/>
                </a:lnTo>
                <a:lnTo>
                  <a:pt x="44200" y="351269"/>
                </a:lnTo>
                <a:lnTo>
                  <a:pt x="48767" y="347465"/>
                </a:lnTo>
                <a:lnTo>
                  <a:pt x="51822" y="339840"/>
                </a:lnTo>
                <a:lnTo>
                  <a:pt x="86867" y="27420"/>
                </a:lnTo>
                <a:lnTo>
                  <a:pt x="88389" y="18280"/>
                </a:lnTo>
                <a:lnTo>
                  <a:pt x="88389" y="12186"/>
                </a:lnTo>
                <a:lnTo>
                  <a:pt x="89922" y="6851"/>
                </a:lnTo>
                <a:lnTo>
                  <a:pt x="92967" y="1515"/>
                </a:lnTo>
                <a:lnTo>
                  <a:pt x="96778" y="1515"/>
                </a:lnTo>
              </a:path>
            </a:pathLst>
          </a:custGeom>
          <a:ln w="5347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2670707" y="2467078"/>
            <a:ext cx="91369" cy="342018"/>
          </a:xfrm>
          <a:custGeom>
            <a:avLst/>
            <a:gdLst/>
            <a:ahLst/>
            <a:cxnLst/>
            <a:rect l="l" t="t" r="r" b="b"/>
            <a:pathLst>
              <a:path w="93980" h="351789">
                <a:moveTo>
                  <a:pt x="0" y="1531"/>
                </a:moveTo>
                <a:lnTo>
                  <a:pt x="3044" y="2288"/>
                </a:lnTo>
                <a:lnTo>
                  <a:pt x="6089" y="8382"/>
                </a:lnTo>
                <a:lnTo>
                  <a:pt x="6855" y="16006"/>
                </a:lnTo>
                <a:lnTo>
                  <a:pt x="8378" y="28951"/>
                </a:lnTo>
                <a:lnTo>
                  <a:pt x="29711" y="323091"/>
                </a:lnTo>
                <a:lnTo>
                  <a:pt x="41145" y="351285"/>
                </a:lnTo>
                <a:lnTo>
                  <a:pt x="45712" y="347480"/>
                </a:lnTo>
                <a:lnTo>
                  <a:pt x="48767" y="339856"/>
                </a:lnTo>
                <a:lnTo>
                  <a:pt x="83812" y="26678"/>
                </a:lnTo>
                <a:lnTo>
                  <a:pt x="85398" y="18085"/>
                </a:lnTo>
                <a:lnTo>
                  <a:pt x="86154" y="10397"/>
                </a:lnTo>
                <a:lnTo>
                  <a:pt x="88217" y="4179"/>
                </a:lnTo>
                <a:lnTo>
                  <a:pt x="93723" y="0"/>
                </a:lnTo>
              </a:path>
            </a:pathLst>
          </a:custGeom>
          <a:ln w="533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2761827" y="2466342"/>
            <a:ext cx="95074" cy="342635"/>
          </a:xfrm>
          <a:custGeom>
            <a:avLst/>
            <a:gdLst/>
            <a:ahLst/>
            <a:cxnLst/>
            <a:rect l="l" t="t" r="r" b="b"/>
            <a:pathLst>
              <a:path w="97789" h="352425">
                <a:moveTo>
                  <a:pt x="0" y="0"/>
                </a:moveTo>
                <a:lnTo>
                  <a:pt x="32766" y="323849"/>
                </a:lnTo>
                <a:lnTo>
                  <a:pt x="35055" y="340613"/>
                </a:lnTo>
                <a:lnTo>
                  <a:pt x="36577" y="345176"/>
                </a:lnTo>
                <a:lnTo>
                  <a:pt x="40388" y="350511"/>
                </a:lnTo>
                <a:lnTo>
                  <a:pt x="44200" y="352042"/>
                </a:lnTo>
                <a:lnTo>
                  <a:pt x="48767" y="348238"/>
                </a:lnTo>
                <a:lnTo>
                  <a:pt x="51811" y="340613"/>
                </a:lnTo>
                <a:lnTo>
                  <a:pt x="87633" y="27436"/>
                </a:lnTo>
                <a:lnTo>
                  <a:pt x="88389" y="19053"/>
                </a:lnTo>
                <a:lnTo>
                  <a:pt x="89156" y="12186"/>
                </a:lnTo>
                <a:lnTo>
                  <a:pt x="90678" y="7608"/>
                </a:lnTo>
                <a:lnTo>
                  <a:pt x="92967" y="2288"/>
                </a:lnTo>
                <a:lnTo>
                  <a:pt x="97534" y="1515"/>
                </a:lnTo>
              </a:path>
            </a:pathLst>
          </a:custGeom>
          <a:ln w="5349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2858132" y="2467078"/>
            <a:ext cx="91369" cy="342018"/>
          </a:xfrm>
          <a:custGeom>
            <a:avLst/>
            <a:gdLst/>
            <a:ahLst/>
            <a:cxnLst/>
            <a:rect l="l" t="t" r="r" b="b"/>
            <a:pathLst>
              <a:path w="93980" h="351789">
                <a:moveTo>
                  <a:pt x="0" y="1531"/>
                </a:moveTo>
                <a:lnTo>
                  <a:pt x="3054" y="2288"/>
                </a:lnTo>
                <a:lnTo>
                  <a:pt x="6855" y="8382"/>
                </a:lnTo>
                <a:lnTo>
                  <a:pt x="7622" y="16006"/>
                </a:lnTo>
                <a:lnTo>
                  <a:pt x="8388" y="28951"/>
                </a:lnTo>
                <a:lnTo>
                  <a:pt x="29722" y="323091"/>
                </a:lnTo>
                <a:lnTo>
                  <a:pt x="31244" y="339856"/>
                </a:lnTo>
                <a:lnTo>
                  <a:pt x="33533" y="344418"/>
                </a:lnTo>
                <a:lnTo>
                  <a:pt x="37344" y="349754"/>
                </a:lnTo>
                <a:lnTo>
                  <a:pt x="41155" y="351285"/>
                </a:lnTo>
                <a:lnTo>
                  <a:pt x="45722" y="347480"/>
                </a:lnTo>
                <a:lnTo>
                  <a:pt x="48767" y="339856"/>
                </a:lnTo>
                <a:lnTo>
                  <a:pt x="84589" y="26678"/>
                </a:lnTo>
                <a:lnTo>
                  <a:pt x="85345" y="18295"/>
                </a:lnTo>
                <a:lnTo>
                  <a:pt x="86111" y="11429"/>
                </a:lnTo>
                <a:lnTo>
                  <a:pt x="87633" y="6851"/>
                </a:lnTo>
                <a:lnTo>
                  <a:pt x="89922" y="2288"/>
                </a:lnTo>
                <a:lnTo>
                  <a:pt x="93733" y="0"/>
                </a:lnTo>
              </a:path>
            </a:pathLst>
          </a:custGeom>
          <a:ln w="5336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2949262" y="2466342"/>
            <a:ext cx="64206" cy="342635"/>
          </a:xfrm>
          <a:custGeom>
            <a:avLst/>
            <a:gdLst/>
            <a:ahLst/>
            <a:cxnLst/>
            <a:rect l="l" t="t" r="r" b="b"/>
            <a:pathLst>
              <a:path w="66039" h="352425">
                <a:moveTo>
                  <a:pt x="0" y="0"/>
                </a:moveTo>
                <a:lnTo>
                  <a:pt x="6089" y="2288"/>
                </a:lnTo>
                <a:lnTo>
                  <a:pt x="9900" y="7608"/>
                </a:lnTo>
                <a:lnTo>
                  <a:pt x="10666" y="16764"/>
                </a:lnTo>
                <a:lnTo>
                  <a:pt x="12189" y="29709"/>
                </a:lnTo>
                <a:lnTo>
                  <a:pt x="32756" y="323849"/>
                </a:lnTo>
                <a:lnTo>
                  <a:pt x="44189" y="352042"/>
                </a:lnTo>
                <a:lnTo>
                  <a:pt x="48767" y="348238"/>
                </a:lnTo>
                <a:lnTo>
                  <a:pt x="51811" y="340613"/>
                </a:lnTo>
                <a:lnTo>
                  <a:pt x="65523" y="188973"/>
                </a:lnTo>
              </a:path>
            </a:pathLst>
          </a:custGeom>
          <a:ln w="5243">
            <a:solidFill>
              <a:srgbClr val="40FF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2208425" y="2830831"/>
            <a:ext cx="614274" cy="280899"/>
          </a:xfrm>
          <a:custGeom>
            <a:avLst/>
            <a:gdLst/>
            <a:ahLst/>
            <a:cxnLst/>
            <a:rect l="l" t="t" r="r" b="b"/>
            <a:pathLst>
              <a:path w="631825" h="288925">
                <a:moveTo>
                  <a:pt x="0" y="288798"/>
                </a:moveTo>
                <a:lnTo>
                  <a:pt x="631698" y="288798"/>
                </a:lnTo>
                <a:lnTo>
                  <a:pt x="63169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 txBox="1"/>
          <p:nvPr/>
        </p:nvSpPr>
        <p:spPr>
          <a:xfrm>
            <a:off x="2267196" y="2848117"/>
            <a:ext cx="508706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b="1" spc="-146" dirty="0">
                <a:latin typeface="Arial"/>
                <a:cs typeface="Arial"/>
              </a:rPr>
              <a:t>N</a:t>
            </a:r>
            <a:r>
              <a:rPr sz="1556" b="1" spc="-126" dirty="0">
                <a:latin typeface="Arial"/>
                <a:cs typeface="Arial"/>
              </a:rPr>
              <a:t>o</a:t>
            </a:r>
            <a:r>
              <a:rPr sz="1556" b="1" spc="-49" dirty="0">
                <a:latin typeface="Arial"/>
                <a:cs typeface="Arial"/>
              </a:rPr>
              <a:t>i</a:t>
            </a:r>
            <a:r>
              <a:rPr sz="1556" b="1" spc="-122" dirty="0">
                <a:latin typeface="Arial"/>
                <a:cs typeface="Arial"/>
              </a:rPr>
              <a:t>s</a:t>
            </a:r>
            <a:r>
              <a:rPr sz="1556" b="1" spc="-5" dirty="0">
                <a:latin typeface="Arial"/>
                <a:cs typeface="Arial"/>
              </a:rPr>
              <a:t>e</a:t>
            </a:r>
            <a:endParaRPr sz="1556">
              <a:latin typeface="Arial"/>
              <a:cs typeface="Arial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3567852" y="2423372"/>
            <a:ext cx="0" cy="801335"/>
          </a:xfrm>
          <a:custGeom>
            <a:avLst/>
            <a:gdLst/>
            <a:ahLst/>
            <a:cxnLst/>
            <a:rect l="l" t="t" r="r" b="b"/>
            <a:pathLst>
              <a:path h="824230">
                <a:moveTo>
                  <a:pt x="0" y="0"/>
                </a:moveTo>
                <a:lnTo>
                  <a:pt x="0" y="823722"/>
                </a:lnTo>
              </a:path>
            </a:pathLst>
          </a:custGeom>
          <a:ln w="3352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3513031" y="3221249"/>
            <a:ext cx="112360" cy="128411"/>
          </a:xfrm>
          <a:custGeom>
            <a:avLst/>
            <a:gdLst/>
            <a:ahLst/>
            <a:cxnLst/>
            <a:rect l="l" t="t" r="r" b="b"/>
            <a:pathLst>
              <a:path w="115570" h="132080">
                <a:moveTo>
                  <a:pt x="115062" y="0"/>
                </a:moveTo>
                <a:lnTo>
                  <a:pt x="0" y="0"/>
                </a:lnTo>
                <a:lnTo>
                  <a:pt x="56387" y="131825"/>
                </a:lnTo>
                <a:lnTo>
                  <a:pt x="11506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2924070" y="2055917"/>
            <a:ext cx="51241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0" y="0"/>
                </a:moveTo>
                <a:lnTo>
                  <a:pt x="52577" y="0"/>
                </a:lnTo>
              </a:path>
            </a:pathLst>
          </a:custGeom>
          <a:ln w="38100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2972224" y="1992947"/>
            <a:ext cx="112977" cy="128411"/>
          </a:xfrm>
          <a:custGeom>
            <a:avLst/>
            <a:gdLst/>
            <a:ahLst/>
            <a:cxnLst/>
            <a:rect l="l" t="t" r="r" b="b"/>
            <a:pathLst>
              <a:path w="116205" h="132080">
                <a:moveTo>
                  <a:pt x="0" y="0"/>
                </a:moveTo>
                <a:lnTo>
                  <a:pt x="0" y="131825"/>
                </a:lnTo>
                <a:lnTo>
                  <a:pt x="115824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1821708" y="2055917"/>
            <a:ext cx="51858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8100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1870604" y="1992947"/>
            <a:ext cx="112360" cy="128411"/>
          </a:xfrm>
          <a:custGeom>
            <a:avLst/>
            <a:gdLst/>
            <a:ahLst/>
            <a:cxnLst/>
            <a:rect l="l" t="t" r="r" b="b"/>
            <a:pathLst>
              <a:path w="115569" h="132080">
                <a:moveTo>
                  <a:pt x="0" y="0"/>
                </a:moveTo>
                <a:lnTo>
                  <a:pt x="0" y="131825"/>
                </a:lnTo>
                <a:lnTo>
                  <a:pt x="115062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1928388" y="3719829"/>
            <a:ext cx="181504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38100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1820227" y="3656859"/>
            <a:ext cx="112977" cy="128411"/>
          </a:xfrm>
          <a:custGeom>
            <a:avLst/>
            <a:gdLst/>
            <a:ahLst/>
            <a:cxnLst/>
            <a:rect l="l" t="t" r="r" b="b"/>
            <a:pathLst>
              <a:path w="116205" h="132079">
                <a:moveTo>
                  <a:pt x="115824" y="0"/>
                </a:moveTo>
                <a:lnTo>
                  <a:pt x="0" y="64770"/>
                </a:lnTo>
                <a:lnTo>
                  <a:pt x="115824" y="131825"/>
                </a:lnTo>
                <a:lnTo>
                  <a:pt x="11582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2998153" y="3756871"/>
            <a:ext cx="180887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8100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889990" y="3693901"/>
            <a:ext cx="112360" cy="128411"/>
          </a:xfrm>
          <a:custGeom>
            <a:avLst/>
            <a:gdLst/>
            <a:ahLst/>
            <a:cxnLst/>
            <a:rect l="l" t="t" r="r" b="b"/>
            <a:pathLst>
              <a:path w="115569" h="132079">
                <a:moveTo>
                  <a:pt x="115062" y="0"/>
                </a:moveTo>
                <a:lnTo>
                  <a:pt x="0" y="64770"/>
                </a:lnTo>
                <a:lnTo>
                  <a:pt x="115062" y="131825"/>
                </a:lnTo>
                <a:lnTo>
                  <a:pt x="11506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294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25444"/>
            <a:ext cx="5717381" cy="8363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indent="-222245">
              <a:lnSpc>
                <a:spcPts val="1356"/>
              </a:lnSpc>
              <a:buAutoNum type="alphaLcPeriod" startAt="5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Identifying the </a:t>
            </a:r>
            <a:r>
              <a:rPr sz="1167" b="1" spc="-5" dirty="0">
                <a:latin typeface="Garamond"/>
                <a:cs typeface="Garamond"/>
              </a:rPr>
              <a:t>Target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Audience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 starts with a clear </a:t>
            </a:r>
            <a:r>
              <a:rPr sz="1167" spc="-5" dirty="0">
                <a:latin typeface="Garamond"/>
                <a:cs typeface="Garamond"/>
              </a:rPr>
              <a:t>target audience </a:t>
            </a:r>
            <a:r>
              <a:rPr sz="1167" dirty="0">
                <a:latin typeface="Garamond"/>
                <a:cs typeface="Garamond"/>
              </a:rPr>
              <a:t>in mind. The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be  potential </a:t>
            </a:r>
            <a:r>
              <a:rPr sz="1167" dirty="0">
                <a:latin typeface="Garamond"/>
                <a:cs typeface="Garamond"/>
              </a:rPr>
              <a:t>buyers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current users, those who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decision or </a:t>
            </a:r>
            <a:r>
              <a:rPr sz="1167" dirty="0">
                <a:latin typeface="Garamond"/>
                <a:cs typeface="Garamond"/>
              </a:rPr>
              <a:t>those who influence </a:t>
            </a:r>
            <a:r>
              <a:rPr sz="1167" spc="-5" dirty="0">
                <a:latin typeface="Garamond"/>
                <a:cs typeface="Garamond"/>
              </a:rPr>
              <a:t>it.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audience may be individuals, </a:t>
            </a:r>
            <a:r>
              <a:rPr sz="1167" dirty="0">
                <a:latin typeface="Garamond"/>
                <a:cs typeface="Garamond"/>
              </a:rPr>
              <a:t>groups, special </a:t>
            </a:r>
            <a:r>
              <a:rPr sz="1167" spc="-5" dirty="0">
                <a:latin typeface="Garamond"/>
                <a:cs typeface="Garamond"/>
              </a:rPr>
              <a:t>publics, or </a:t>
            </a:r>
            <a:r>
              <a:rPr sz="1167" dirty="0">
                <a:latin typeface="Garamond"/>
                <a:cs typeface="Garamond"/>
              </a:rPr>
              <a:t>the general </a:t>
            </a:r>
            <a:r>
              <a:rPr sz="1167" spc="-5" dirty="0">
                <a:latin typeface="Garamond"/>
                <a:cs typeface="Garamond"/>
              </a:rPr>
              <a:t>public.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heavily affect </a:t>
            </a:r>
            <a:r>
              <a:rPr sz="1167" dirty="0">
                <a:latin typeface="Garamond"/>
                <a:cs typeface="Garamond"/>
              </a:rPr>
              <a:t>the communicator's </a:t>
            </a:r>
            <a:r>
              <a:rPr sz="1167" spc="-5" dirty="0">
                <a:latin typeface="Garamond"/>
                <a:cs typeface="Garamond"/>
              </a:rPr>
              <a:t>decisions on what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said, </a:t>
            </a:r>
            <a:r>
              <a:rPr sz="1167" spc="-5" dirty="0">
                <a:latin typeface="Garamond"/>
                <a:cs typeface="Garamond"/>
              </a:rPr>
              <a:t>how 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said, when </a:t>
            </a:r>
            <a:r>
              <a:rPr sz="1167" spc="-5" dirty="0">
                <a:latin typeface="Garamond"/>
                <a:cs typeface="Garamond"/>
              </a:rPr>
              <a:t>it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said, where it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said,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who will say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6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Determining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target audience has been defined, the marketing </a:t>
            </a:r>
            <a:r>
              <a:rPr sz="1167" dirty="0">
                <a:latin typeface="Garamond"/>
                <a:cs typeface="Garamond"/>
              </a:rPr>
              <a:t>communicator </a:t>
            </a:r>
            <a:r>
              <a:rPr sz="1167" spc="-5" dirty="0">
                <a:latin typeface="Garamond"/>
                <a:cs typeface="Garamond"/>
              </a:rPr>
              <a:t>must decide </a:t>
            </a:r>
            <a:r>
              <a:rPr sz="1167" dirty="0">
                <a:latin typeface="Garamond"/>
                <a:cs typeface="Garamond"/>
              </a:rPr>
              <a:t>what  </a:t>
            </a:r>
            <a:r>
              <a:rPr sz="1167" spc="-5" dirty="0">
                <a:latin typeface="Garamond"/>
                <a:cs typeface="Garamond"/>
              </a:rPr>
              <a:t>response is </a:t>
            </a:r>
            <a:r>
              <a:rPr sz="1167" dirty="0">
                <a:latin typeface="Garamond"/>
                <a:cs typeface="Garamond"/>
              </a:rPr>
              <a:t>sought. </a:t>
            </a:r>
            <a:r>
              <a:rPr sz="1167" spc="-5" dirty="0">
                <a:latin typeface="Garamond"/>
                <a:cs typeface="Garamond"/>
              </a:rPr>
              <a:t>Of course, in many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final </a:t>
            </a:r>
            <a:r>
              <a:rPr sz="1167" spc="-5" dirty="0">
                <a:latin typeface="Garamond"/>
                <a:cs typeface="Garamond"/>
              </a:rPr>
              <a:t>response is purchase.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purchase is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result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 process of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decision </a:t>
            </a:r>
            <a:r>
              <a:rPr sz="1167" dirty="0">
                <a:latin typeface="Garamond"/>
                <a:cs typeface="Garamond"/>
              </a:rPr>
              <a:t>making. The marketing communicator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 know where the target </a:t>
            </a:r>
            <a:r>
              <a:rPr sz="1167" spc="-5" dirty="0">
                <a:latin typeface="Garamond"/>
                <a:cs typeface="Garamond"/>
              </a:rPr>
              <a:t>audience now </a:t>
            </a:r>
            <a:r>
              <a:rPr sz="1167" dirty="0">
                <a:latin typeface="Garamond"/>
                <a:cs typeface="Garamond"/>
              </a:rPr>
              <a:t>stands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what stage </a:t>
            </a:r>
            <a:r>
              <a:rPr sz="1167" spc="-5" dirty="0">
                <a:latin typeface="Garamond"/>
                <a:cs typeface="Garamond"/>
              </a:rPr>
              <a:t>it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moved. </a:t>
            </a:r>
            <a:r>
              <a:rPr sz="1167" dirty="0">
                <a:latin typeface="Garamond"/>
                <a:cs typeface="Garamond"/>
              </a:rPr>
              <a:t>The target  </a:t>
            </a:r>
            <a:r>
              <a:rPr sz="1167" spc="-5" dirty="0">
                <a:latin typeface="Garamond"/>
                <a:cs typeface="Garamond"/>
              </a:rPr>
              <a:t>audience may be in any of six buyer-readiness stages, </a:t>
            </a:r>
            <a:r>
              <a:rPr sz="1167" dirty="0">
                <a:latin typeface="Garamond"/>
                <a:cs typeface="Garamond"/>
              </a:rPr>
              <a:t>the stages consumers </a:t>
            </a:r>
            <a:r>
              <a:rPr sz="1167" spc="-5" dirty="0">
                <a:latin typeface="Garamond"/>
                <a:cs typeface="Garamond"/>
              </a:rPr>
              <a:t>normally pass </a:t>
            </a:r>
            <a:r>
              <a:rPr sz="1167" dirty="0">
                <a:latin typeface="Garamond"/>
                <a:cs typeface="Garamond"/>
              </a:rPr>
              <a:t>through 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their way to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purchase. </a:t>
            </a:r>
            <a:r>
              <a:rPr sz="1167" dirty="0">
                <a:latin typeface="Garamond"/>
                <a:cs typeface="Garamond"/>
              </a:rPr>
              <a:t>These stages </a:t>
            </a:r>
            <a:r>
              <a:rPr sz="1167" spc="-5" dirty="0">
                <a:latin typeface="Garamond"/>
                <a:cs typeface="Garamond"/>
              </a:rPr>
              <a:t>include awareness, knowledge, liking, preference,  </a:t>
            </a:r>
            <a:r>
              <a:rPr sz="1167" dirty="0">
                <a:latin typeface="Garamond"/>
                <a:cs typeface="Garamond"/>
              </a:rPr>
              <a:t>conviction, </a:t>
            </a:r>
            <a:r>
              <a:rPr sz="1167" spc="-5" dirty="0">
                <a:latin typeface="Garamond"/>
                <a:cs typeface="Garamond"/>
              </a:rPr>
              <a:t>and purchase </a:t>
            </a:r>
            <a:r>
              <a:rPr sz="1167" dirty="0">
                <a:latin typeface="Garamond"/>
                <a:cs typeface="Garamond"/>
              </a:rPr>
              <a:t>(see Figure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).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communicator's target </a:t>
            </a:r>
            <a:r>
              <a:rPr sz="1167" spc="-5" dirty="0">
                <a:latin typeface="Garamond"/>
                <a:cs typeface="Garamond"/>
              </a:rPr>
              <a:t>market may be </a:t>
            </a:r>
            <a:r>
              <a:rPr sz="1167" dirty="0">
                <a:latin typeface="Garamond"/>
                <a:cs typeface="Garamond"/>
              </a:rPr>
              <a:t>totally </a:t>
            </a:r>
            <a:r>
              <a:rPr sz="1167" spc="-5" dirty="0">
                <a:latin typeface="Garamond"/>
                <a:cs typeface="Garamond"/>
              </a:rPr>
              <a:t>unaware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know </a:t>
            </a:r>
            <a:r>
              <a:rPr sz="1167" spc="-5" dirty="0">
                <a:latin typeface="Garamond"/>
                <a:cs typeface="Garamond"/>
              </a:rPr>
              <a:t>only its  name, or </a:t>
            </a:r>
            <a:r>
              <a:rPr sz="1167" dirty="0">
                <a:latin typeface="Garamond"/>
                <a:cs typeface="Garamond"/>
              </a:rPr>
              <a:t>know </a:t>
            </a:r>
            <a:r>
              <a:rPr sz="1167" spc="-5" dirty="0">
                <a:latin typeface="Garamond"/>
                <a:cs typeface="Garamond"/>
              </a:rPr>
              <a:t>one or </a:t>
            </a:r>
            <a:r>
              <a:rPr sz="1167" dirty="0">
                <a:latin typeface="Garamond"/>
                <a:cs typeface="Garamond"/>
              </a:rPr>
              <a:t>a few things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it. The communicator must first </a:t>
            </a:r>
            <a:r>
              <a:rPr sz="1167" spc="-5" dirty="0">
                <a:latin typeface="Garamond"/>
                <a:cs typeface="Garamond"/>
              </a:rPr>
              <a:t>build awareness and  </a:t>
            </a:r>
            <a:r>
              <a:rPr sz="1167" dirty="0">
                <a:latin typeface="Garamond"/>
                <a:cs typeface="Garamond"/>
              </a:rPr>
              <a:t>knowledge.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course, </a:t>
            </a:r>
            <a:r>
              <a:rPr sz="1167" spc="-5" dirty="0">
                <a:latin typeface="Garamond"/>
                <a:cs typeface="Garamond"/>
              </a:rPr>
              <a:t>marketing communications alone </a:t>
            </a:r>
            <a:r>
              <a:rPr sz="1167" dirty="0">
                <a:latin typeface="Garamond"/>
                <a:cs typeface="Garamond"/>
              </a:rPr>
              <a:t>cannot create </a:t>
            </a:r>
            <a:r>
              <a:rPr sz="1167" spc="-5" dirty="0">
                <a:latin typeface="Garamond"/>
                <a:cs typeface="Garamond"/>
              </a:rPr>
              <a:t>positive feelings and  purchases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productar </a:t>
            </a:r>
            <a:r>
              <a:rPr sz="1167" dirty="0">
                <a:latin typeface="Garamond"/>
                <a:cs typeface="Garamond"/>
              </a:rPr>
              <a:t>itself must </a:t>
            </a:r>
            <a:r>
              <a:rPr sz="1167" spc="-5" dirty="0">
                <a:latin typeface="Garamond"/>
                <a:cs typeface="Garamond"/>
              </a:rPr>
              <a:t>provide superior </a:t>
            </a:r>
            <a:r>
              <a:rPr sz="1167" dirty="0">
                <a:latin typeface="Garamond"/>
                <a:cs typeface="Garamond"/>
              </a:rPr>
              <a:t>value for the customer. In fact, </a:t>
            </a:r>
            <a:r>
              <a:rPr sz="1167" spc="-5" dirty="0">
                <a:latin typeface="Garamond"/>
                <a:cs typeface="Garamond"/>
              </a:rPr>
              <a:t>outstanding  marketing communications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actually </a:t>
            </a:r>
            <a:r>
              <a:rPr sz="1167" dirty="0">
                <a:latin typeface="Garamond"/>
                <a:cs typeface="Garamond"/>
              </a:rPr>
              <a:t>speed the demise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poor product. </a:t>
            </a:r>
            <a:r>
              <a:rPr sz="1167" dirty="0">
                <a:latin typeface="Garamond"/>
                <a:cs typeface="Garamond"/>
              </a:rPr>
              <a:t>The more quickly 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buyers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poor product,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quickly they </a:t>
            </a:r>
            <a:r>
              <a:rPr sz="1167" spc="-5" dirty="0">
                <a:latin typeface="Garamond"/>
                <a:cs typeface="Garamond"/>
              </a:rPr>
              <a:t>become aware of its </a:t>
            </a:r>
            <a:r>
              <a:rPr sz="1167" dirty="0">
                <a:latin typeface="Garamond"/>
                <a:cs typeface="Garamond"/>
              </a:rPr>
              <a:t>faults.  Thus, good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communication calls for </a:t>
            </a:r>
            <a:r>
              <a:rPr sz="1167" spc="-5" dirty="0">
                <a:latin typeface="Garamond"/>
                <a:cs typeface="Garamond"/>
              </a:rPr>
              <a:t>"good deeds </a:t>
            </a:r>
            <a:r>
              <a:rPr sz="1167" dirty="0">
                <a:latin typeface="Garamond"/>
                <a:cs typeface="Garamond"/>
              </a:rPr>
              <a:t>followed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good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words."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7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Designing </a:t>
            </a:r>
            <a:r>
              <a:rPr sz="1167" b="1" dirty="0">
                <a:latin typeface="Garamond"/>
                <a:cs typeface="Garamond"/>
              </a:rPr>
              <a:t>a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Message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Having defined </a:t>
            </a:r>
            <a:r>
              <a:rPr sz="1167" dirty="0">
                <a:latin typeface="Garamond"/>
                <a:cs typeface="Garamond"/>
              </a:rPr>
              <a:t>the desired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response, the communicator turns to developing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effective  </a:t>
            </a:r>
            <a:r>
              <a:rPr sz="1167" spc="-5" dirty="0">
                <a:latin typeface="Garamond"/>
                <a:cs typeface="Garamond"/>
              </a:rPr>
              <a:t>message. Ideally,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should get </a:t>
            </a:r>
            <a:r>
              <a:rPr sz="1167" spc="-5" dirty="0">
                <a:latin typeface="Garamond"/>
                <a:cs typeface="Garamond"/>
              </a:rPr>
              <a:t>Attention, hold Interest, arouse Desire, and obtain Action  </a:t>
            </a:r>
            <a:r>
              <a:rPr sz="1167" dirty="0">
                <a:latin typeface="Garamond"/>
                <a:cs typeface="Garamond"/>
              </a:rPr>
              <a:t>(a framework known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AIDA model). In practice, </a:t>
            </a:r>
            <a:r>
              <a:rPr sz="1167" dirty="0">
                <a:latin typeface="Garamond"/>
                <a:cs typeface="Garamond"/>
              </a:rPr>
              <a:t>few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take the consumer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way  from </a:t>
            </a:r>
            <a:r>
              <a:rPr sz="1167" spc="-5" dirty="0">
                <a:latin typeface="Garamond"/>
                <a:cs typeface="Garamond"/>
              </a:rPr>
              <a:t>awareness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purchase,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AIDA framework </a:t>
            </a:r>
            <a:r>
              <a:rPr sz="1167" dirty="0">
                <a:latin typeface="Garamond"/>
                <a:cs typeface="Garamond"/>
              </a:rPr>
              <a:t>suggests the </a:t>
            </a:r>
            <a:r>
              <a:rPr sz="1167" spc="-5" dirty="0">
                <a:latin typeface="Garamond"/>
                <a:cs typeface="Garamond"/>
              </a:rPr>
              <a:t>desirable </a:t>
            </a:r>
            <a:r>
              <a:rPr sz="1167" dirty="0">
                <a:latin typeface="Garamond"/>
                <a:cs typeface="Garamond"/>
              </a:rPr>
              <a:t>qualities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good  </a:t>
            </a:r>
            <a:r>
              <a:rPr sz="1167" spc="-5" dirty="0">
                <a:latin typeface="Garamond"/>
                <a:cs typeface="Garamond"/>
              </a:rPr>
              <a:t>message. In putting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together,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 must decide what to say  (message </a:t>
            </a:r>
            <a:r>
              <a:rPr sz="1167" spc="-5" dirty="0">
                <a:latin typeface="Garamond"/>
                <a:cs typeface="Garamond"/>
              </a:rPr>
              <a:t>content) and </a:t>
            </a:r>
            <a:r>
              <a:rPr sz="1167" dirty="0">
                <a:latin typeface="Garamond"/>
                <a:cs typeface="Garamond"/>
              </a:rPr>
              <a:t>how to say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(message structure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format).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8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Message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Content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communicator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figure </a:t>
            </a:r>
            <a:r>
              <a:rPr sz="1167" spc="-5" dirty="0">
                <a:latin typeface="Garamond"/>
                <a:cs typeface="Garamond"/>
              </a:rPr>
              <a:t>out an appeal or </a:t>
            </a:r>
            <a:r>
              <a:rPr sz="1167" dirty="0">
                <a:latin typeface="Garamond"/>
                <a:cs typeface="Garamond"/>
              </a:rPr>
              <a:t>theme that will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response. 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three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appeals: rational, </a:t>
            </a:r>
            <a:r>
              <a:rPr sz="1167" dirty="0">
                <a:latin typeface="Garamond"/>
                <a:cs typeface="Garamond"/>
              </a:rPr>
              <a:t>emotional,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moral. Rational </a:t>
            </a:r>
            <a:r>
              <a:rPr sz="1167" spc="-5" dirty="0">
                <a:latin typeface="Garamond"/>
                <a:cs typeface="Garamond"/>
              </a:rPr>
              <a:t>appeals relate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audience's </a:t>
            </a:r>
            <a:r>
              <a:rPr sz="1167" dirty="0">
                <a:latin typeface="Garamond"/>
                <a:cs typeface="Garamond"/>
              </a:rPr>
              <a:t>self-interest. </a:t>
            </a:r>
            <a:r>
              <a:rPr sz="1167" spc="-5" dirty="0">
                <a:latin typeface="Garamond"/>
                <a:cs typeface="Garamond"/>
              </a:rPr>
              <a:t>They </a:t>
            </a:r>
            <a:r>
              <a:rPr sz="1167" dirty="0">
                <a:latin typeface="Garamond"/>
                <a:cs typeface="Garamond"/>
              </a:rPr>
              <a:t>show that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the desired </a:t>
            </a:r>
            <a:r>
              <a:rPr sz="1167" spc="-5" dirty="0">
                <a:latin typeface="Garamond"/>
                <a:cs typeface="Garamond"/>
              </a:rPr>
              <a:t>benefits. Examples  are messages </a:t>
            </a:r>
            <a:r>
              <a:rPr sz="1167" dirty="0">
                <a:latin typeface="Garamond"/>
                <a:cs typeface="Garamond"/>
              </a:rPr>
              <a:t>showing 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quality, </a:t>
            </a:r>
            <a:r>
              <a:rPr sz="1167" spc="-5" dirty="0">
                <a:latin typeface="Garamond"/>
                <a:cs typeface="Garamond"/>
              </a:rPr>
              <a:t>economy, </a:t>
            </a:r>
            <a:r>
              <a:rPr sz="1167" dirty="0">
                <a:latin typeface="Garamond"/>
                <a:cs typeface="Garamond"/>
              </a:rPr>
              <a:t>value, </a:t>
            </a:r>
            <a:r>
              <a:rPr sz="1167" spc="-5" dirty="0">
                <a:latin typeface="Garamond"/>
                <a:cs typeface="Garamond"/>
              </a:rPr>
              <a:t>or performance. Emotional appeals  attempt </a:t>
            </a:r>
            <a:r>
              <a:rPr sz="1167" dirty="0">
                <a:latin typeface="Garamond"/>
                <a:cs typeface="Garamond"/>
              </a:rPr>
              <a:t>to stir up either </a:t>
            </a:r>
            <a:r>
              <a:rPr sz="1167" spc="-5" dirty="0">
                <a:latin typeface="Garamond"/>
                <a:cs typeface="Garamond"/>
              </a:rPr>
              <a:t>negative or positive </a:t>
            </a:r>
            <a:r>
              <a:rPr sz="1167" dirty="0">
                <a:latin typeface="Garamond"/>
                <a:cs typeface="Garamond"/>
              </a:rPr>
              <a:t>emotions that can </a:t>
            </a:r>
            <a:r>
              <a:rPr sz="1167" spc="-5" dirty="0">
                <a:latin typeface="Garamond"/>
                <a:cs typeface="Garamond"/>
              </a:rPr>
              <a:t>motivate purchase. Communicators  </a:t>
            </a:r>
            <a:r>
              <a:rPr sz="1167" dirty="0">
                <a:latin typeface="Garamond"/>
                <a:cs typeface="Garamond"/>
              </a:rPr>
              <a:t>may use </a:t>
            </a:r>
            <a:r>
              <a:rPr sz="1167" spc="-5" dirty="0">
                <a:latin typeface="Garamond"/>
                <a:cs typeface="Garamond"/>
              </a:rPr>
              <a:t>positive </a:t>
            </a:r>
            <a:r>
              <a:rPr sz="1167" dirty="0">
                <a:latin typeface="Garamond"/>
                <a:cs typeface="Garamond"/>
              </a:rPr>
              <a:t>emotional </a:t>
            </a:r>
            <a:r>
              <a:rPr sz="1167" spc="-5" dirty="0">
                <a:latin typeface="Garamond"/>
                <a:cs typeface="Garamond"/>
              </a:rPr>
              <a:t>appeals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love, </a:t>
            </a:r>
            <a:r>
              <a:rPr sz="1167" spc="-5" dirty="0">
                <a:latin typeface="Garamond"/>
                <a:cs typeface="Garamond"/>
              </a:rPr>
              <a:t>pride, </a:t>
            </a:r>
            <a:r>
              <a:rPr sz="1167" dirty="0">
                <a:latin typeface="Garamond"/>
                <a:cs typeface="Garamond"/>
              </a:rPr>
              <a:t>joy,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humor.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9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Message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Structure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communicator must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decide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handle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issues.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draw </a:t>
            </a:r>
            <a:r>
              <a:rPr sz="1167" dirty="0">
                <a:latin typeface="Garamond"/>
                <a:cs typeface="Garamond"/>
              </a:rPr>
              <a:t>a conclusion </a:t>
            </a:r>
            <a:r>
              <a:rPr sz="1167" spc="-5" dirty="0">
                <a:latin typeface="Garamond"/>
                <a:cs typeface="Garamond"/>
              </a:rPr>
              <a:t>or leave it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audience. Early research </a:t>
            </a:r>
            <a:r>
              <a:rPr sz="1167" dirty="0">
                <a:latin typeface="Garamond"/>
                <a:cs typeface="Garamond"/>
              </a:rPr>
              <a:t>showed that </a:t>
            </a:r>
            <a:r>
              <a:rPr sz="1167" spc="-5" dirty="0">
                <a:latin typeface="Garamond"/>
                <a:cs typeface="Garamond"/>
              </a:rPr>
              <a:t>drawing </a:t>
            </a:r>
            <a:r>
              <a:rPr sz="1167" dirty="0">
                <a:latin typeface="Garamond"/>
                <a:cs typeface="Garamond"/>
              </a:rPr>
              <a:t>a  conclusion was usually </a:t>
            </a:r>
            <a:r>
              <a:rPr sz="1167" spc="-5" dirty="0">
                <a:latin typeface="Garamond"/>
                <a:cs typeface="Garamond"/>
              </a:rPr>
              <a:t>more effective. More recent research, however, </a:t>
            </a:r>
            <a:r>
              <a:rPr sz="1167" dirty="0">
                <a:latin typeface="Garamond"/>
                <a:cs typeface="Garamond"/>
              </a:rPr>
              <a:t>suggests that in many cases  the </a:t>
            </a:r>
            <a:r>
              <a:rPr sz="1167" spc="-5" dirty="0">
                <a:latin typeface="Garamond"/>
                <a:cs typeface="Garamond"/>
              </a:rPr>
              <a:t>advertiser is better off asking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and letting buyers </a:t>
            </a:r>
            <a:r>
              <a:rPr sz="1167" dirty="0">
                <a:latin typeface="Garamond"/>
                <a:cs typeface="Garamond"/>
              </a:rPr>
              <a:t>come to 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conclusions. The  second message structure issue is whether to </a:t>
            </a:r>
            <a:r>
              <a:rPr sz="1167" spc="-5" dirty="0">
                <a:latin typeface="Garamond"/>
                <a:cs typeface="Garamond"/>
              </a:rPr>
              <a:t>present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one-sided argument </a:t>
            </a:r>
            <a:r>
              <a:rPr sz="1167" dirty="0">
                <a:latin typeface="Garamond"/>
                <a:cs typeface="Garamond"/>
              </a:rPr>
              <a:t>(mentioning only the 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strengths)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two-sided </a:t>
            </a:r>
            <a:r>
              <a:rPr sz="1167" spc="-5" dirty="0">
                <a:latin typeface="Garamond"/>
                <a:cs typeface="Garamond"/>
              </a:rPr>
              <a:t>argument (touting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strengths while </a:t>
            </a:r>
            <a:r>
              <a:rPr sz="1167" spc="-5" dirty="0">
                <a:latin typeface="Garamond"/>
                <a:cs typeface="Garamond"/>
              </a:rPr>
              <a:t>also admitting  its shortcomings). Usually,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one-sided argument is more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presentations—except 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audiences are highly </a:t>
            </a:r>
            <a:r>
              <a:rPr sz="1167" dirty="0">
                <a:latin typeface="Garamond"/>
                <a:cs typeface="Garamond"/>
              </a:rPr>
              <a:t>educated </a:t>
            </a:r>
            <a:r>
              <a:rPr sz="1167" spc="-5" dirty="0">
                <a:latin typeface="Garamond"/>
                <a:cs typeface="Garamond"/>
              </a:rPr>
              <a:t>or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hear opposing </a:t>
            </a:r>
            <a:r>
              <a:rPr sz="1167" dirty="0">
                <a:latin typeface="Garamond"/>
                <a:cs typeface="Garamond"/>
              </a:rPr>
              <a:t>claims,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when the communicator 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negative association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overcome.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10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Message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Format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communicator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needs a strong format for the </a:t>
            </a:r>
            <a:r>
              <a:rPr sz="1167" spc="-5" dirty="0">
                <a:latin typeface="Garamond"/>
                <a:cs typeface="Garamond"/>
              </a:rPr>
              <a:t>message.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print ad, </a:t>
            </a:r>
            <a:r>
              <a:rPr sz="1167" dirty="0">
                <a:latin typeface="Garamond"/>
                <a:cs typeface="Garamond"/>
              </a:rPr>
              <a:t>the  communicator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headline, copy, illustration, and color.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attention,  </a:t>
            </a:r>
            <a:r>
              <a:rPr sz="1167" spc="-5" dirty="0">
                <a:latin typeface="Garamond"/>
                <a:cs typeface="Garamond"/>
              </a:rPr>
              <a:t>advertisers </a:t>
            </a:r>
            <a:r>
              <a:rPr sz="1167" dirty="0">
                <a:latin typeface="Garamond"/>
                <a:cs typeface="Garamond"/>
              </a:rPr>
              <a:t>can use </a:t>
            </a:r>
            <a:r>
              <a:rPr sz="1167" spc="-5" dirty="0">
                <a:latin typeface="Garamond"/>
                <a:cs typeface="Garamond"/>
              </a:rPr>
              <a:t>novelty and </a:t>
            </a:r>
            <a:r>
              <a:rPr sz="1167" dirty="0">
                <a:latin typeface="Garamond"/>
                <a:cs typeface="Garamond"/>
              </a:rPr>
              <a:t>contrast; eye-catching </a:t>
            </a:r>
            <a:r>
              <a:rPr sz="1167" spc="-5" dirty="0">
                <a:latin typeface="Garamond"/>
                <a:cs typeface="Garamond"/>
              </a:rPr>
              <a:t>pictures and headlines; distinctive </a:t>
            </a:r>
            <a:r>
              <a:rPr sz="1167" dirty="0">
                <a:latin typeface="Garamond"/>
                <a:cs typeface="Garamond"/>
              </a:rPr>
              <a:t>formats;  </a:t>
            </a:r>
            <a:r>
              <a:rPr sz="1167" spc="-5" dirty="0">
                <a:latin typeface="Garamond"/>
                <a:cs typeface="Garamond"/>
              </a:rPr>
              <a:t>message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size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position;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color,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shape,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movement.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If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message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carried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over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805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radio, </a:t>
            </a:r>
            <a:r>
              <a:rPr sz="1167" dirty="0">
                <a:latin typeface="Garamond"/>
                <a:cs typeface="Garamond"/>
              </a:rPr>
              <a:t>the communicator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choose words, sounds,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voices. The </a:t>
            </a:r>
            <a:r>
              <a:rPr sz="1167" spc="-5" dirty="0">
                <a:latin typeface="Garamond"/>
                <a:cs typeface="Garamond"/>
              </a:rPr>
              <a:t>"sound" of an  announcer promoting banking services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different from </a:t>
            </a:r>
            <a:r>
              <a:rPr sz="1167" spc="-5" dirty="0">
                <a:latin typeface="Garamond"/>
                <a:cs typeface="Garamond"/>
              </a:rPr>
              <a:t>one promoting </a:t>
            </a:r>
            <a:r>
              <a:rPr sz="1167" dirty="0">
                <a:latin typeface="Garamond"/>
                <a:cs typeface="Garamond"/>
              </a:rPr>
              <a:t>quality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furniture.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carried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or in person,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these elements </a:t>
            </a:r>
            <a:r>
              <a:rPr sz="1167" spc="-5" dirty="0">
                <a:latin typeface="Garamond"/>
                <a:cs typeface="Garamond"/>
              </a:rPr>
              <a:t>plus body  language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planned. </a:t>
            </a:r>
            <a:r>
              <a:rPr sz="1167" dirty="0">
                <a:latin typeface="Garamond"/>
                <a:cs typeface="Garamond"/>
              </a:rPr>
              <a:t>Presenters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their facial expressions, gestures, dress, </a:t>
            </a:r>
            <a:r>
              <a:rPr sz="1167" spc="-5" dirty="0">
                <a:latin typeface="Garamond"/>
                <a:cs typeface="Garamond"/>
              </a:rPr>
              <a:t>posture, and  hairstyle.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is </a:t>
            </a:r>
            <a:r>
              <a:rPr sz="1167" dirty="0">
                <a:latin typeface="Garamond"/>
                <a:cs typeface="Garamond"/>
              </a:rPr>
              <a:t>carried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or its package, </a:t>
            </a:r>
            <a:r>
              <a:rPr sz="1167" dirty="0">
                <a:latin typeface="Garamond"/>
                <a:cs typeface="Garamond"/>
              </a:rPr>
              <a:t>the communicator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watch  texture, scent, color, size,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shape.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k.   Choosing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Media</a:t>
            </a:r>
            <a:endParaRPr sz="1167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communicator now must select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communication.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 communication channels—personal and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nonpersonal.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78"/>
              </a:lnSpc>
              <a:buFont typeface="Meiryo"/>
              <a:buChar char="➢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Personal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personal communication </a:t>
            </a:r>
            <a:r>
              <a:rPr sz="1167" dirty="0">
                <a:latin typeface="Garamond"/>
                <a:cs typeface="Garamond"/>
              </a:rPr>
              <a:t>channels, two </a:t>
            </a:r>
            <a:r>
              <a:rPr sz="1167" spc="-5" dirty="0">
                <a:latin typeface="Garamond"/>
                <a:cs typeface="Garamond"/>
              </a:rPr>
              <a:t>or more people communicate directly with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other.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communicate face to face,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telephone, </a:t>
            </a:r>
            <a:r>
              <a:rPr sz="1167" dirty="0">
                <a:latin typeface="Garamond"/>
                <a:cs typeface="Garamond"/>
              </a:rPr>
              <a:t>through the mail,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through an  Internet "chat." </a:t>
            </a:r>
            <a:r>
              <a:rPr sz="1167" dirty="0">
                <a:latin typeface="Garamond"/>
                <a:cs typeface="Garamond"/>
              </a:rPr>
              <a:t>Personal communication </a:t>
            </a:r>
            <a:r>
              <a:rPr sz="1167" spc="-5" dirty="0">
                <a:latin typeface="Garamond"/>
                <a:cs typeface="Garamond"/>
              </a:rPr>
              <a:t>channels are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allow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personal  addressing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feedback.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Some 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channels are controlled directly by </a:t>
            </a:r>
            <a:r>
              <a:rPr sz="1167" dirty="0">
                <a:latin typeface="Garamond"/>
                <a:cs typeface="Garamond"/>
              </a:rPr>
              <a:t>the company. For example,  company salespeople </a:t>
            </a:r>
            <a:r>
              <a:rPr sz="1167" spc="-5" dirty="0">
                <a:latin typeface="Garamond"/>
                <a:cs typeface="Garamond"/>
              </a:rPr>
              <a:t>contact buyers in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other personal communications 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may reach buyers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channels not directly controlled by </a:t>
            </a:r>
            <a:r>
              <a:rPr sz="1167" dirty="0">
                <a:latin typeface="Garamond"/>
                <a:cs typeface="Garamond"/>
              </a:rPr>
              <a:t>the company.  These </a:t>
            </a:r>
            <a:r>
              <a:rPr sz="1167" spc="-5" dirty="0">
                <a:latin typeface="Garamond"/>
                <a:cs typeface="Garamond"/>
              </a:rPr>
              <a:t>might include independent experts—consumer advocates,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guides, </a:t>
            </a:r>
            <a:r>
              <a:rPr sz="1167" spc="-5" dirty="0">
                <a:latin typeface="Garamond"/>
                <a:cs typeface="Garamond"/>
              </a:rPr>
              <a:t>and  others—making </a:t>
            </a:r>
            <a:r>
              <a:rPr sz="1167" dirty="0">
                <a:latin typeface="Garamond"/>
                <a:cs typeface="Garamond"/>
              </a:rPr>
              <a:t>statements to target </a:t>
            </a:r>
            <a:r>
              <a:rPr sz="1167" spc="-5" dirty="0">
                <a:latin typeface="Garamond"/>
                <a:cs typeface="Garamond"/>
              </a:rPr>
              <a:t>buyers. Or they might be neighbors, friends, </a:t>
            </a:r>
            <a:r>
              <a:rPr sz="1167" dirty="0">
                <a:latin typeface="Garamond"/>
                <a:cs typeface="Garamond"/>
              </a:rPr>
              <a:t>family </a:t>
            </a:r>
            <a:r>
              <a:rPr sz="1167" spc="-5" dirty="0">
                <a:latin typeface="Garamond"/>
                <a:cs typeface="Garamond"/>
              </a:rPr>
              <a:t>members,  and associates </a:t>
            </a:r>
            <a:r>
              <a:rPr sz="1167" dirty="0">
                <a:latin typeface="Garamond"/>
                <a:cs typeface="Garamond"/>
              </a:rPr>
              <a:t>talking to target </a:t>
            </a:r>
            <a:r>
              <a:rPr sz="1167" spc="-5" dirty="0">
                <a:latin typeface="Garamond"/>
                <a:cs typeface="Garamond"/>
              </a:rPr>
              <a:t>buyers. </a:t>
            </a:r>
            <a:r>
              <a:rPr sz="1167" dirty="0">
                <a:latin typeface="Garamond"/>
                <a:cs typeface="Garamond"/>
              </a:rPr>
              <a:t>This last </a:t>
            </a:r>
            <a:r>
              <a:rPr sz="1167" spc="-5" dirty="0">
                <a:latin typeface="Garamond"/>
                <a:cs typeface="Garamond"/>
              </a:rPr>
              <a:t>channel,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word-of-mouth </a:t>
            </a:r>
            <a:r>
              <a:rPr sz="1167" spc="-5" dirty="0">
                <a:latin typeface="Garamond"/>
                <a:cs typeface="Garamond"/>
              </a:rPr>
              <a:t>influence, has  </a:t>
            </a:r>
            <a:r>
              <a:rPr sz="1167" dirty="0">
                <a:latin typeface="Garamond"/>
                <a:cs typeface="Garamond"/>
              </a:rPr>
              <a:t>considerable effect </a:t>
            </a:r>
            <a:r>
              <a:rPr sz="1167" spc="-5" dirty="0">
                <a:latin typeface="Garamond"/>
                <a:cs typeface="Garamond"/>
              </a:rPr>
              <a:t>in many product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areas.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Personal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carries great weight for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expensive, </a:t>
            </a:r>
            <a:r>
              <a:rPr sz="1167" spc="-5" dirty="0">
                <a:latin typeface="Garamond"/>
                <a:cs typeface="Garamond"/>
              </a:rPr>
              <a:t>risky, or highly </a:t>
            </a:r>
            <a:r>
              <a:rPr sz="1167" dirty="0">
                <a:latin typeface="Garamond"/>
                <a:cs typeface="Garamond"/>
              </a:rPr>
              <a:t>visible. For  example, </a:t>
            </a:r>
            <a:r>
              <a:rPr sz="1167" spc="-5" dirty="0">
                <a:latin typeface="Garamond"/>
                <a:cs typeface="Garamond"/>
              </a:rPr>
              <a:t>buyers of automobiles and major appliances often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beyond mass-media </a:t>
            </a:r>
            <a:r>
              <a:rPr sz="1167" dirty="0">
                <a:latin typeface="Garamond"/>
                <a:cs typeface="Garamond"/>
              </a:rPr>
              <a:t>sources to seek  the </a:t>
            </a:r>
            <a:r>
              <a:rPr sz="1167" spc="-5" dirty="0">
                <a:latin typeface="Garamond"/>
                <a:cs typeface="Garamond"/>
              </a:rPr>
              <a:t>opinions of </a:t>
            </a:r>
            <a:r>
              <a:rPr sz="1167" dirty="0">
                <a:latin typeface="Garamond"/>
                <a:cs typeface="Garamond"/>
              </a:rPr>
              <a:t>knowledgeable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people.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take steps to </a:t>
            </a:r>
            <a:r>
              <a:rPr sz="1167" spc="-5" dirty="0">
                <a:latin typeface="Garamond"/>
                <a:cs typeface="Garamond"/>
              </a:rPr>
              <a:t>put personal communication </a:t>
            </a:r>
            <a:r>
              <a:rPr sz="1167" dirty="0">
                <a:latin typeface="Garamond"/>
                <a:cs typeface="Garamond"/>
              </a:rPr>
              <a:t>channels to work for them. For  example, they can create </a:t>
            </a:r>
            <a:r>
              <a:rPr sz="1167" spc="-5" dirty="0">
                <a:latin typeface="Garamond"/>
                <a:cs typeface="Garamond"/>
              </a:rPr>
              <a:t>opinion leaders—people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opinions are </a:t>
            </a:r>
            <a:r>
              <a:rPr sz="1167" dirty="0">
                <a:latin typeface="Garamond"/>
                <a:cs typeface="Garamond"/>
              </a:rPr>
              <a:t>sought </a:t>
            </a:r>
            <a:r>
              <a:rPr sz="1167" spc="-5" dirty="0">
                <a:latin typeface="Garamond"/>
                <a:cs typeface="Garamond"/>
              </a:rPr>
              <a:t>by others—by  </a:t>
            </a:r>
            <a:r>
              <a:rPr sz="1167" dirty="0">
                <a:latin typeface="Garamond"/>
                <a:cs typeface="Garamond"/>
              </a:rPr>
              <a:t>supplying certain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product on attractive </a:t>
            </a:r>
            <a:r>
              <a:rPr sz="1167" dirty="0">
                <a:latin typeface="Garamond"/>
                <a:cs typeface="Garamond"/>
              </a:rPr>
              <a:t>terms. For </a:t>
            </a:r>
            <a:r>
              <a:rPr sz="1167" spc="-5" dirty="0">
                <a:latin typeface="Garamond"/>
                <a:cs typeface="Garamond"/>
              </a:rPr>
              <a:t>instance,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work </a:t>
            </a:r>
            <a:r>
              <a:rPr sz="1167" dirty="0">
                <a:latin typeface="Garamond"/>
                <a:cs typeface="Garamond"/>
              </a:rPr>
              <a:t>through  community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local radio personalities, </a:t>
            </a:r>
            <a:r>
              <a:rPr sz="1167" dirty="0">
                <a:latin typeface="Garamond"/>
                <a:cs typeface="Garamond"/>
              </a:rPr>
              <a:t>class </a:t>
            </a:r>
            <a:r>
              <a:rPr sz="1167" spc="-5" dirty="0">
                <a:latin typeface="Garamond"/>
                <a:cs typeface="Garamond"/>
              </a:rPr>
              <a:t>presidents, and heads of </a:t>
            </a:r>
            <a:r>
              <a:rPr sz="1167" dirty="0">
                <a:latin typeface="Garamond"/>
                <a:cs typeface="Garamond"/>
              </a:rPr>
              <a:t>local  </a:t>
            </a:r>
            <a:r>
              <a:rPr sz="1167" spc="-5" dirty="0">
                <a:latin typeface="Garamond"/>
                <a:cs typeface="Garamond"/>
              </a:rPr>
              <a:t>organizations. </a:t>
            </a:r>
            <a:r>
              <a:rPr sz="1167" dirty="0">
                <a:latin typeface="Garamond"/>
                <a:cs typeface="Garamond"/>
              </a:rPr>
              <a:t>They can use influential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their advertisements or </a:t>
            </a:r>
            <a:r>
              <a:rPr sz="1167" dirty="0">
                <a:latin typeface="Garamond"/>
                <a:cs typeface="Garamond"/>
              </a:rPr>
              <a:t>develop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has high "conversation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value."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83"/>
              </a:lnSpc>
              <a:buFont typeface="Meiryo"/>
              <a:buChar char="➢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Nonpersonal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Channels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Nonpersonal </a:t>
            </a:r>
            <a:r>
              <a:rPr sz="1167" dirty="0">
                <a:latin typeface="Garamond"/>
                <a:cs typeface="Garamond"/>
              </a:rPr>
              <a:t>communication channels </a:t>
            </a:r>
            <a:r>
              <a:rPr sz="1167" spc="-5" dirty="0">
                <a:latin typeface="Garamond"/>
                <a:cs typeface="Garamond"/>
              </a:rPr>
              <a:t>are media </a:t>
            </a:r>
            <a:r>
              <a:rPr sz="1167" dirty="0">
                <a:latin typeface="Garamond"/>
                <a:cs typeface="Garamond"/>
              </a:rPr>
              <a:t>that carry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contact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feedback. They include major media, </a:t>
            </a:r>
            <a:r>
              <a:rPr sz="1167" spc="-5" dirty="0">
                <a:latin typeface="Garamond"/>
                <a:cs typeface="Garamond"/>
              </a:rPr>
              <a:t>atmospheres, and </a:t>
            </a:r>
            <a:r>
              <a:rPr sz="1167" dirty="0">
                <a:latin typeface="Garamond"/>
                <a:cs typeface="Garamond"/>
              </a:rPr>
              <a:t>events. </a:t>
            </a:r>
            <a:r>
              <a:rPr sz="1167" spc="-5" dirty="0">
                <a:latin typeface="Garamond"/>
                <a:cs typeface="Garamond"/>
              </a:rPr>
              <a:t>Major media include print media  </a:t>
            </a:r>
            <a:r>
              <a:rPr sz="1167" dirty="0">
                <a:latin typeface="Garamond"/>
                <a:cs typeface="Garamond"/>
              </a:rPr>
              <a:t>(newspapers, </a:t>
            </a:r>
            <a:r>
              <a:rPr sz="1167" spc="-5" dirty="0">
                <a:latin typeface="Garamond"/>
                <a:cs typeface="Garamond"/>
              </a:rPr>
              <a:t>magazines, direct mail), broadcast media </a:t>
            </a:r>
            <a:r>
              <a:rPr sz="1167" dirty="0">
                <a:latin typeface="Garamond"/>
                <a:cs typeface="Garamond"/>
              </a:rPr>
              <a:t>(radio, television), display media (billboards,  signs, </a:t>
            </a:r>
            <a:r>
              <a:rPr sz="1167" spc="-5" dirty="0">
                <a:latin typeface="Garamond"/>
                <a:cs typeface="Garamond"/>
              </a:rPr>
              <a:t>posters), and online media </a:t>
            </a:r>
            <a:r>
              <a:rPr sz="1167" dirty="0">
                <a:latin typeface="Garamond"/>
                <a:cs typeface="Garamond"/>
              </a:rPr>
              <a:t>(online services,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sites). </a:t>
            </a:r>
            <a:r>
              <a:rPr sz="1167" spc="-5" dirty="0">
                <a:latin typeface="Garamond"/>
                <a:cs typeface="Garamond"/>
              </a:rPr>
              <a:t>Atmospheres are designed  </a:t>
            </a:r>
            <a:r>
              <a:rPr sz="1167" dirty="0">
                <a:latin typeface="Garamond"/>
                <a:cs typeface="Garamond"/>
              </a:rPr>
              <a:t>environments that create </a:t>
            </a:r>
            <a:r>
              <a:rPr sz="1167" spc="-5" dirty="0">
                <a:latin typeface="Garamond"/>
                <a:cs typeface="Garamond"/>
              </a:rPr>
              <a:t>or reinforce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leanings toward buying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lawyers'  offices and banks are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communicate confidence and other </a:t>
            </a:r>
            <a:r>
              <a:rPr sz="1167" dirty="0">
                <a:latin typeface="Garamond"/>
                <a:cs typeface="Garamond"/>
              </a:rPr>
              <a:t>qualities that </a:t>
            </a:r>
            <a:r>
              <a:rPr sz="1167" spc="-5" dirty="0">
                <a:latin typeface="Garamond"/>
                <a:cs typeface="Garamond"/>
              </a:rPr>
              <a:t>might be </a:t>
            </a:r>
            <a:r>
              <a:rPr sz="1167" dirty="0">
                <a:latin typeface="Garamond"/>
                <a:cs typeface="Garamond"/>
              </a:rPr>
              <a:t>valued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clients. Events </a:t>
            </a:r>
            <a:r>
              <a:rPr sz="1167" dirty="0">
                <a:latin typeface="Garamond"/>
                <a:cs typeface="Garamond"/>
              </a:rPr>
              <a:t>are staged </a:t>
            </a:r>
            <a:r>
              <a:rPr sz="1167" spc="-5" dirty="0">
                <a:latin typeface="Garamond"/>
                <a:cs typeface="Garamond"/>
              </a:rPr>
              <a:t>occurrences </a:t>
            </a:r>
            <a:r>
              <a:rPr sz="1167" dirty="0">
                <a:latin typeface="Garamond"/>
                <a:cs typeface="Garamond"/>
              </a:rPr>
              <a:t>that communicate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to target </a:t>
            </a:r>
            <a:r>
              <a:rPr sz="1167" spc="-5" dirty="0">
                <a:latin typeface="Garamond"/>
                <a:cs typeface="Garamond"/>
              </a:rPr>
              <a:t>audiences. </a:t>
            </a:r>
            <a:r>
              <a:rPr sz="1167" dirty="0">
                <a:latin typeface="Garamond"/>
                <a:cs typeface="Garamond"/>
              </a:rPr>
              <a:t>For  example, </a:t>
            </a:r>
            <a:r>
              <a:rPr sz="1167" spc="-5" dirty="0">
                <a:latin typeface="Garamond"/>
                <a:cs typeface="Garamond"/>
              </a:rPr>
              <a:t>public relations departments arrange press </a:t>
            </a:r>
            <a:r>
              <a:rPr sz="1167" dirty="0">
                <a:latin typeface="Garamond"/>
                <a:cs typeface="Garamond"/>
              </a:rPr>
              <a:t>conferences, grand </a:t>
            </a:r>
            <a:r>
              <a:rPr sz="1167" spc="-5" dirty="0">
                <a:latin typeface="Garamond"/>
                <a:cs typeface="Garamond"/>
              </a:rPr>
              <a:t>openings, </a:t>
            </a:r>
            <a:r>
              <a:rPr sz="1167" dirty="0">
                <a:latin typeface="Garamond"/>
                <a:cs typeface="Garamond"/>
              </a:rPr>
              <a:t>shows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exhibits,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tours, </a:t>
            </a:r>
            <a:r>
              <a:rPr sz="1167" spc="-5" dirty="0">
                <a:latin typeface="Garamond"/>
                <a:cs typeface="Garamond"/>
              </a:rPr>
              <a:t>and other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Nonpersonal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affects buyers </a:t>
            </a:r>
            <a:r>
              <a:rPr sz="1167" dirty="0">
                <a:latin typeface="Garamond"/>
                <a:cs typeface="Garamond"/>
              </a:rPr>
              <a:t>directly. In </a:t>
            </a:r>
            <a:r>
              <a:rPr sz="1167" spc="-5" dirty="0">
                <a:latin typeface="Garamond"/>
                <a:cs typeface="Garamond"/>
              </a:rPr>
              <a:t>addition,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mass </a:t>
            </a:r>
            <a:r>
              <a:rPr sz="1167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often affects  buyers indirectly </a:t>
            </a:r>
            <a:r>
              <a:rPr sz="1167" dirty="0">
                <a:latin typeface="Garamond"/>
                <a:cs typeface="Garamond"/>
              </a:rPr>
              <a:t>by </a:t>
            </a:r>
            <a:r>
              <a:rPr sz="1167" spc="-5" dirty="0">
                <a:latin typeface="Garamond"/>
                <a:cs typeface="Garamond"/>
              </a:rPr>
              <a:t>causing more personal communication. Communications </a:t>
            </a:r>
            <a:r>
              <a:rPr sz="1167" dirty="0">
                <a:latin typeface="Garamond"/>
                <a:cs typeface="Garamond"/>
              </a:rPr>
              <a:t>first flow from  television, </a:t>
            </a:r>
            <a:r>
              <a:rPr sz="1167" spc="-5" dirty="0">
                <a:latin typeface="Garamond"/>
                <a:cs typeface="Garamond"/>
              </a:rPr>
              <a:t>magazines, and other mass media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opinion leaders and </a:t>
            </a:r>
            <a:r>
              <a:rPr sz="1167" dirty="0">
                <a:latin typeface="Garamond"/>
                <a:cs typeface="Garamond"/>
              </a:rPr>
              <a:t>then from these </a:t>
            </a:r>
            <a:r>
              <a:rPr sz="1167" spc="-5" dirty="0">
                <a:latin typeface="Garamond"/>
                <a:cs typeface="Garamond"/>
              </a:rPr>
              <a:t>opinion  leaders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others.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opinion leaders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mass media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audiences and </a:t>
            </a:r>
            <a:r>
              <a:rPr sz="1167" dirty="0">
                <a:latin typeface="Garamond"/>
                <a:cs typeface="Garamond"/>
              </a:rPr>
              <a:t>carry 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less </a:t>
            </a:r>
            <a:r>
              <a:rPr sz="1167" dirty="0">
                <a:latin typeface="Garamond"/>
                <a:cs typeface="Garamond"/>
              </a:rPr>
              <a:t>exposed to </a:t>
            </a:r>
            <a:r>
              <a:rPr sz="1167" spc="-5" dirty="0">
                <a:latin typeface="Garamond"/>
                <a:cs typeface="Garamond"/>
              </a:rPr>
              <a:t>media. </a:t>
            </a:r>
            <a:r>
              <a:rPr sz="1167" dirty="0">
                <a:latin typeface="Garamond"/>
                <a:cs typeface="Garamond"/>
              </a:rPr>
              <a:t>This suggests that mass communicators should  </a:t>
            </a:r>
            <a:r>
              <a:rPr sz="1167" spc="-5" dirty="0">
                <a:latin typeface="Garamond"/>
                <a:cs typeface="Garamond"/>
              </a:rPr>
              <a:t>aim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messages directly at opinion leaders, letting </a:t>
            </a:r>
            <a:r>
              <a:rPr sz="1167" dirty="0">
                <a:latin typeface="Garamond"/>
                <a:cs typeface="Garamond"/>
              </a:rPr>
              <a:t>them carry 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l.	Selecting </a:t>
            </a:r>
            <a:r>
              <a:rPr sz="1167" b="1" dirty="0">
                <a:latin typeface="Garamond"/>
                <a:cs typeface="Garamond"/>
              </a:rPr>
              <a:t>the Message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Source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either </a:t>
            </a:r>
            <a:r>
              <a:rPr sz="1167" spc="-5" dirty="0">
                <a:latin typeface="Garamond"/>
                <a:cs typeface="Garamond"/>
              </a:rPr>
              <a:t>personal or nonpersonal </a:t>
            </a:r>
            <a:r>
              <a:rPr sz="1167" dirty="0">
                <a:latin typeface="Garamond"/>
                <a:cs typeface="Garamond"/>
              </a:rPr>
              <a:t>communication, the </a:t>
            </a:r>
            <a:r>
              <a:rPr sz="1167" spc="-5" dirty="0">
                <a:latin typeface="Garamond"/>
                <a:cs typeface="Garamond"/>
              </a:rPr>
              <a:t>message's impact on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 is  also affected by 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views the </a:t>
            </a:r>
            <a:r>
              <a:rPr sz="1167" spc="-5" dirty="0">
                <a:latin typeface="Garamond"/>
                <a:cs typeface="Garamond"/>
              </a:rPr>
              <a:t>communicator. Messages </a:t>
            </a:r>
            <a:r>
              <a:rPr sz="1167" dirty="0">
                <a:latin typeface="Garamond"/>
                <a:cs typeface="Garamond"/>
              </a:rPr>
              <a:t>delivered </a:t>
            </a:r>
            <a:r>
              <a:rPr sz="1167" spc="-5" dirty="0">
                <a:latin typeface="Garamond"/>
                <a:cs typeface="Garamond"/>
              </a:rPr>
              <a:t>by highly </a:t>
            </a:r>
            <a:r>
              <a:rPr sz="1167" dirty="0">
                <a:latin typeface="Garamond"/>
                <a:cs typeface="Garamond"/>
              </a:rPr>
              <a:t>credible  sources  </a:t>
            </a:r>
            <a:r>
              <a:rPr sz="1167" spc="-5" dirty="0">
                <a:latin typeface="Garamond"/>
                <a:cs typeface="Garamond"/>
              </a:rPr>
              <a:t>are  more  persuasive.  </a:t>
            </a:r>
            <a:r>
              <a:rPr sz="1167" dirty="0">
                <a:latin typeface="Garamond"/>
                <a:cs typeface="Garamond"/>
              </a:rPr>
              <a:t>Thus,  </a:t>
            </a:r>
            <a:r>
              <a:rPr sz="1167" spc="-5" dirty="0">
                <a:latin typeface="Garamond"/>
                <a:cs typeface="Garamond"/>
              </a:rPr>
              <a:t>marketers  hire  </a:t>
            </a:r>
            <a:r>
              <a:rPr sz="1167" dirty="0">
                <a:latin typeface="Garamond"/>
                <a:cs typeface="Garamond"/>
              </a:rPr>
              <a:t>celebrity  endorsers—well-known  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athletes,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814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79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actors, and </a:t>
            </a:r>
            <a:r>
              <a:rPr sz="1167" dirty="0">
                <a:latin typeface="Garamond"/>
                <a:cs typeface="Garamond"/>
              </a:rPr>
              <a:t>even cartoon characters—to </a:t>
            </a:r>
            <a:r>
              <a:rPr sz="1167" spc="-5" dirty="0">
                <a:latin typeface="Garamond"/>
                <a:cs typeface="Garamond"/>
              </a:rPr>
              <a:t>deliver their messages. Many </a:t>
            </a:r>
            <a:r>
              <a:rPr sz="1167" dirty="0">
                <a:latin typeface="Garamond"/>
                <a:cs typeface="Garamond"/>
              </a:rPr>
              <a:t>food companies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to  doctors, dentists, </a:t>
            </a:r>
            <a:r>
              <a:rPr sz="1167" spc="-5" dirty="0">
                <a:latin typeface="Garamond"/>
                <a:cs typeface="Garamond"/>
              </a:rPr>
              <a:t>and other health </a:t>
            </a:r>
            <a:r>
              <a:rPr sz="1167" dirty="0">
                <a:latin typeface="Garamond"/>
                <a:cs typeface="Garamond"/>
              </a:rPr>
              <a:t>care </a:t>
            </a:r>
            <a:r>
              <a:rPr sz="1167" spc="-5" dirty="0">
                <a:latin typeface="Garamond"/>
                <a:cs typeface="Garamond"/>
              </a:rPr>
              <a:t>providers </a:t>
            </a:r>
            <a:r>
              <a:rPr sz="1167" dirty="0">
                <a:latin typeface="Garamond"/>
                <a:cs typeface="Garamond"/>
              </a:rPr>
              <a:t>to motivate these </a:t>
            </a:r>
            <a:r>
              <a:rPr sz="1167" spc="-5" dirty="0">
                <a:latin typeface="Garamond"/>
                <a:cs typeface="Garamond"/>
              </a:rPr>
              <a:t>professionals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recommend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patients.</a:t>
            </a:r>
            <a:endParaRPr sz="1167">
              <a:latin typeface="Garamond"/>
              <a:cs typeface="Garamond"/>
            </a:endParaRPr>
          </a:p>
          <a:p>
            <a:pPr marL="679082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m. </a:t>
            </a:r>
            <a:r>
              <a:rPr sz="1167" b="1" spc="-5" dirty="0">
                <a:latin typeface="Garamond"/>
                <a:cs typeface="Garamond"/>
              </a:rPr>
              <a:t>Collecting</a:t>
            </a:r>
            <a:r>
              <a:rPr sz="1167" b="1" spc="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Feedback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sending the </a:t>
            </a:r>
            <a:r>
              <a:rPr sz="1167" spc="-5" dirty="0">
                <a:latin typeface="Garamond"/>
                <a:cs typeface="Garamond"/>
              </a:rPr>
              <a:t>message, </a:t>
            </a:r>
            <a:r>
              <a:rPr sz="1167" dirty="0">
                <a:latin typeface="Garamond"/>
                <a:cs typeface="Garamond"/>
              </a:rPr>
              <a:t>the communicator </a:t>
            </a:r>
            <a:r>
              <a:rPr sz="1167" spc="-5" dirty="0">
                <a:latin typeface="Garamond"/>
                <a:cs typeface="Garamond"/>
              </a:rPr>
              <a:t>must research its </a:t>
            </a:r>
            <a:r>
              <a:rPr sz="1167" dirty="0">
                <a:latin typeface="Garamond"/>
                <a:cs typeface="Garamond"/>
              </a:rPr>
              <a:t>effect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audience. </a:t>
            </a:r>
            <a:r>
              <a:rPr sz="1167" dirty="0">
                <a:latin typeface="Garamond"/>
                <a:cs typeface="Garamond"/>
              </a:rPr>
              <a:t>This  </a:t>
            </a:r>
            <a:r>
              <a:rPr sz="1167" spc="-5" dirty="0">
                <a:latin typeface="Garamond"/>
                <a:cs typeface="Garamond"/>
              </a:rPr>
              <a:t>involves asking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 members </a:t>
            </a:r>
            <a:r>
              <a:rPr sz="1167" dirty="0">
                <a:latin typeface="Garamond"/>
                <a:cs typeface="Garamond"/>
              </a:rPr>
              <a:t>whether they </a:t>
            </a:r>
            <a:r>
              <a:rPr sz="1167" spc="-5" dirty="0">
                <a:latin typeface="Garamond"/>
                <a:cs typeface="Garamond"/>
              </a:rPr>
              <a:t>remember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message, how </a:t>
            </a:r>
            <a:r>
              <a:rPr sz="1167" dirty="0">
                <a:latin typeface="Garamond"/>
                <a:cs typeface="Garamond"/>
              </a:rPr>
              <a:t>many  times they saw </a:t>
            </a:r>
            <a:r>
              <a:rPr sz="1167" spc="-5" dirty="0">
                <a:latin typeface="Garamond"/>
                <a:cs typeface="Garamond"/>
              </a:rPr>
              <a:t>it,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points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recall, how </a:t>
            </a:r>
            <a:r>
              <a:rPr sz="1167" dirty="0">
                <a:latin typeface="Garamond"/>
                <a:cs typeface="Garamond"/>
              </a:rPr>
              <a:t>they felt about the </a:t>
            </a:r>
            <a:r>
              <a:rPr sz="1167" spc="-5" dirty="0">
                <a:latin typeface="Garamond"/>
                <a:cs typeface="Garamond"/>
              </a:rPr>
              <a:t>message,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past and  present attitudes </a:t>
            </a:r>
            <a:r>
              <a:rPr sz="1167" dirty="0">
                <a:latin typeface="Garamond"/>
                <a:cs typeface="Garamond"/>
              </a:rPr>
              <a:t>toward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company. The communicator would </a:t>
            </a:r>
            <a:r>
              <a:rPr sz="1167" spc="-5" dirty="0">
                <a:latin typeface="Garamond"/>
                <a:cs typeface="Garamond"/>
              </a:rPr>
              <a:t>also like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measure  behavior resulting </a:t>
            </a:r>
            <a:r>
              <a:rPr sz="1167" dirty="0">
                <a:latin typeface="Garamond"/>
                <a:cs typeface="Garamond"/>
              </a:rPr>
              <a:t>from the message—how many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bought 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talked to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about  </a:t>
            </a:r>
            <a:r>
              <a:rPr sz="1167" spc="-5" dirty="0">
                <a:latin typeface="Garamond"/>
                <a:cs typeface="Garamond"/>
              </a:rPr>
              <a:t>it, or </a:t>
            </a:r>
            <a:r>
              <a:rPr sz="1167" dirty="0">
                <a:latin typeface="Garamond"/>
                <a:cs typeface="Garamond"/>
              </a:rPr>
              <a:t>visited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Feedback </a:t>
            </a:r>
            <a:r>
              <a:rPr sz="1167" spc="-5" dirty="0">
                <a:latin typeface="Garamond"/>
                <a:cs typeface="Garamond"/>
              </a:rPr>
              <a:t>on marketing communications may </a:t>
            </a:r>
            <a:r>
              <a:rPr sz="1167" dirty="0">
                <a:latin typeface="Garamond"/>
                <a:cs typeface="Garamond"/>
              </a:rPr>
              <a:t>suggest changes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program or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offer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itself.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8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Setting </a:t>
            </a:r>
            <a:r>
              <a:rPr sz="1167" b="1" dirty="0">
                <a:latin typeface="Garamond"/>
                <a:cs typeface="Garamond"/>
              </a:rPr>
              <a:t>the Total </a:t>
            </a:r>
            <a:r>
              <a:rPr sz="1167" b="1" spc="-5" dirty="0">
                <a:latin typeface="Garamond"/>
                <a:cs typeface="Garamond"/>
              </a:rPr>
              <a:t>Promotion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Budget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hardest marketing decisions </a:t>
            </a:r>
            <a:r>
              <a:rPr sz="1167" dirty="0">
                <a:latin typeface="Garamond"/>
                <a:cs typeface="Garamond"/>
              </a:rPr>
              <a:t>facing a </a:t>
            </a:r>
            <a:r>
              <a:rPr sz="1167" spc="-5" dirty="0">
                <a:latin typeface="Garamond"/>
                <a:cs typeface="Garamond"/>
              </a:rPr>
              <a:t>company is how much to </a:t>
            </a:r>
            <a:r>
              <a:rPr sz="1167" dirty="0">
                <a:latin typeface="Garamond"/>
                <a:cs typeface="Garamond"/>
              </a:rPr>
              <a:t>spend </a:t>
            </a:r>
            <a:r>
              <a:rPr sz="1167" spc="-5" dirty="0">
                <a:latin typeface="Garamond"/>
                <a:cs typeface="Garamond"/>
              </a:rPr>
              <a:t>on promotion.  How does </a:t>
            </a:r>
            <a:r>
              <a:rPr sz="1167" dirty="0">
                <a:latin typeface="Garamond"/>
                <a:cs typeface="Garamond"/>
              </a:rPr>
              <a:t>a company decide </a:t>
            </a:r>
            <a:r>
              <a:rPr sz="1167" spc="-5" dirty="0">
                <a:latin typeface="Garamond"/>
                <a:cs typeface="Garamond"/>
              </a:rPr>
              <a:t>on its promotion budget? We look at </a:t>
            </a: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common methods </a:t>
            </a:r>
            <a:r>
              <a:rPr sz="1167" dirty="0">
                <a:latin typeface="Garamond"/>
                <a:cs typeface="Garamond"/>
              </a:rPr>
              <a:t>used to  set the total </a:t>
            </a:r>
            <a:r>
              <a:rPr sz="1167" spc="-5" dirty="0">
                <a:latin typeface="Garamond"/>
                <a:cs typeface="Garamond"/>
              </a:rPr>
              <a:t>budget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advertising: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affordable method,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percentage-of-sales method,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competitive-  parity method,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objective-and-task</a:t>
            </a:r>
            <a:r>
              <a:rPr sz="1167" i="1" spc="-73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method.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Affordable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Method</a:t>
            </a:r>
            <a:endParaRPr sz="1167">
              <a:latin typeface="Garamond"/>
              <a:cs typeface="Garamond"/>
            </a:endParaRPr>
          </a:p>
          <a:p>
            <a:pPr marL="12347" marR="18520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affordable method</a:t>
            </a:r>
            <a:r>
              <a:rPr sz="1167" spc="-5" dirty="0">
                <a:latin typeface="Garamond"/>
                <a:cs typeface="Garamond"/>
              </a:rPr>
              <a:t>: They set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 budget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 </a:t>
            </a:r>
            <a:r>
              <a:rPr sz="1167" dirty="0">
                <a:latin typeface="Garamond"/>
                <a:cs typeface="Garamond"/>
              </a:rPr>
              <a:t>they  think the company can afford. </a:t>
            </a:r>
            <a:r>
              <a:rPr sz="1167" spc="-5" dirty="0">
                <a:latin typeface="Garamond"/>
                <a:cs typeface="Garamond"/>
              </a:rPr>
              <a:t>Small businesses often </a:t>
            </a:r>
            <a:r>
              <a:rPr sz="1167" dirty="0">
                <a:latin typeface="Garamond"/>
                <a:cs typeface="Garamond"/>
              </a:rPr>
              <a:t>use this </a:t>
            </a:r>
            <a:r>
              <a:rPr sz="1167" spc="-5" dirty="0">
                <a:latin typeface="Garamond"/>
                <a:cs typeface="Garamond"/>
              </a:rPr>
              <a:t>method, reasoning </a:t>
            </a:r>
            <a:r>
              <a:rPr sz="1167" dirty="0">
                <a:latin typeface="Garamond"/>
                <a:cs typeface="Garamond"/>
              </a:rPr>
              <a:t>that the company  cannot spend more </a:t>
            </a:r>
            <a:r>
              <a:rPr sz="1167" spc="-5" dirty="0">
                <a:latin typeface="Garamond"/>
                <a:cs typeface="Garamond"/>
              </a:rPr>
              <a:t>on advertising </a:t>
            </a:r>
            <a:r>
              <a:rPr sz="1167" dirty="0">
                <a:latin typeface="Garamond"/>
                <a:cs typeface="Garamond"/>
              </a:rPr>
              <a:t>than it </a:t>
            </a:r>
            <a:r>
              <a:rPr sz="1167" spc="-5" dirty="0">
                <a:latin typeface="Garamond"/>
                <a:cs typeface="Garamond"/>
              </a:rPr>
              <a:t>has. </a:t>
            </a:r>
            <a:r>
              <a:rPr sz="1167" dirty="0">
                <a:latin typeface="Garamond"/>
                <a:cs typeface="Garamond"/>
              </a:rPr>
              <a:t>They start with total </a:t>
            </a:r>
            <a:r>
              <a:rPr sz="1167" spc="-5" dirty="0">
                <a:latin typeface="Garamond"/>
                <a:cs typeface="Garamond"/>
              </a:rPr>
              <a:t>revenues, </a:t>
            </a:r>
            <a:r>
              <a:rPr sz="1167" dirty="0">
                <a:latin typeface="Garamond"/>
                <a:cs typeface="Garamond"/>
              </a:rPr>
              <a:t>deduct </a:t>
            </a:r>
            <a:r>
              <a:rPr sz="1167" spc="-5" dirty="0">
                <a:latin typeface="Garamond"/>
                <a:cs typeface="Garamond"/>
              </a:rPr>
              <a:t>operating  </a:t>
            </a:r>
            <a:r>
              <a:rPr sz="1167" dirty="0">
                <a:latin typeface="Garamond"/>
                <a:cs typeface="Garamond"/>
              </a:rPr>
              <a:t>expenses and capital </a:t>
            </a:r>
            <a:r>
              <a:rPr sz="1167" spc="-5" dirty="0">
                <a:latin typeface="Garamond"/>
                <a:cs typeface="Garamond"/>
              </a:rPr>
              <a:t>outlays,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devote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portion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remaining </a:t>
            </a:r>
            <a:r>
              <a:rPr sz="1167" dirty="0">
                <a:latin typeface="Garamond"/>
                <a:cs typeface="Garamond"/>
              </a:rPr>
              <a:t>funds to </a:t>
            </a:r>
            <a:r>
              <a:rPr sz="1167" spc="-5" dirty="0">
                <a:latin typeface="Garamond"/>
                <a:cs typeface="Garamond"/>
              </a:rPr>
              <a:t>advertising.  Unfortunately, </a:t>
            </a:r>
            <a:r>
              <a:rPr sz="1167" dirty="0">
                <a:latin typeface="Garamond"/>
                <a:cs typeface="Garamond"/>
              </a:rPr>
              <a:t>this method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budgets </a:t>
            </a:r>
            <a:r>
              <a:rPr sz="1167" dirty="0">
                <a:latin typeface="Garamond"/>
                <a:cs typeface="Garamond"/>
              </a:rPr>
              <a:t>completely ignores the effects </a:t>
            </a:r>
            <a:r>
              <a:rPr sz="1167" spc="-5" dirty="0">
                <a:latin typeface="Garamond"/>
                <a:cs typeface="Garamond"/>
              </a:rPr>
              <a:t>of promotion </a:t>
            </a:r>
            <a:r>
              <a:rPr sz="1167" dirty="0">
                <a:latin typeface="Garamond"/>
                <a:cs typeface="Garamond"/>
              </a:rPr>
              <a:t>on  sales.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tends to </a:t>
            </a:r>
            <a:r>
              <a:rPr sz="1167" spc="-5" dirty="0">
                <a:latin typeface="Garamond"/>
                <a:cs typeface="Garamond"/>
              </a:rPr>
              <a:t>place advertising last among spending priorities,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situations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advertising is </a:t>
            </a:r>
            <a:r>
              <a:rPr sz="1167" dirty="0">
                <a:latin typeface="Garamond"/>
                <a:cs typeface="Garamond"/>
              </a:rPr>
              <a:t>critical to the firm's success. </a:t>
            </a:r>
            <a:r>
              <a:rPr sz="1167" spc="-5" dirty="0">
                <a:latin typeface="Garamond"/>
                <a:cs typeface="Garamond"/>
              </a:rPr>
              <a:t>It leads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uncertain </a:t>
            </a:r>
            <a:r>
              <a:rPr sz="1167" spc="-5" dirty="0">
                <a:latin typeface="Garamond"/>
                <a:cs typeface="Garamond"/>
              </a:rPr>
              <a:t>annual promotion budget,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makes long-range market planning difficult. Although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affordable method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result in  overspending on advertising, </a:t>
            </a:r>
            <a:r>
              <a:rPr sz="1167" dirty="0">
                <a:latin typeface="Garamond"/>
                <a:cs typeface="Garamond"/>
              </a:rPr>
              <a:t>it more </a:t>
            </a:r>
            <a:r>
              <a:rPr sz="1167" spc="-5" dirty="0">
                <a:latin typeface="Garamond"/>
                <a:cs typeface="Garamond"/>
              </a:rPr>
              <a:t>often results </a:t>
            </a:r>
            <a:r>
              <a:rPr sz="1167" dirty="0">
                <a:latin typeface="Garamond"/>
                <a:cs typeface="Garamond"/>
              </a:rPr>
              <a:t>in under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spending.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 startAt="2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Percentage-of-Sales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Method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companies use the </a:t>
            </a:r>
            <a:r>
              <a:rPr sz="1167" b="1" spc="-5" dirty="0">
                <a:latin typeface="Garamond"/>
                <a:cs typeface="Garamond"/>
              </a:rPr>
              <a:t>percentage-of-sales method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setting their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budget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 certain </a:t>
            </a:r>
            <a:r>
              <a:rPr sz="1167" spc="-5" dirty="0">
                <a:latin typeface="Garamond"/>
                <a:cs typeface="Garamond"/>
              </a:rPr>
              <a:t>percentage of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forecasted </a:t>
            </a:r>
            <a:r>
              <a:rPr sz="1167" spc="-5" dirty="0">
                <a:latin typeface="Garamond"/>
                <a:cs typeface="Garamond"/>
              </a:rPr>
              <a:t>sales. Or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budget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percentage of </a:t>
            </a:r>
            <a:r>
              <a:rPr sz="1167" dirty="0">
                <a:latin typeface="Garamond"/>
                <a:cs typeface="Garamond"/>
              </a:rPr>
              <a:t>the unit sales 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percentage-of-sales method has advantages. </a:t>
            </a:r>
            <a:r>
              <a:rPr sz="1167" dirty="0">
                <a:latin typeface="Garamond"/>
                <a:cs typeface="Garamond"/>
              </a:rPr>
              <a:t>It is simple to use </a:t>
            </a:r>
            <a:r>
              <a:rPr sz="1167" spc="-5" dirty="0">
                <a:latin typeface="Garamond"/>
                <a:cs typeface="Garamond"/>
              </a:rPr>
              <a:t>and helps management 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relationships between promotion spending,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price, and profit per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unit.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Despite </a:t>
            </a:r>
            <a:r>
              <a:rPr sz="1167" dirty="0">
                <a:latin typeface="Garamond"/>
                <a:cs typeface="Garamond"/>
              </a:rPr>
              <a:t>these claimed advantages, however, the </a:t>
            </a:r>
            <a:r>
              <a:rPr sz="1167" spc="-5" dirty="0">
                <a:latin typeface="Garamond"/>
                <a:cs typeface="Garamond"/>
              </a:rPr>
              <a:t>percentage-of-sales method has little </a:t>
            </a:r>
            <a:r>
              <a:rPr sz="1167" dirty="0">
                <a:latin typeface="Garamond"/>
                <a:cs typeface="Garamond"/>
              </a:rPr>
              <a:t>to justify </a:t>
            </a:r>
            <a:r>
              <a:rPr sz="1167" spc="-5" dirty="0">
                <a:latin typeface="Garamond"/>
                <a:cs typeface="Garamond"/>
              </a:rPr>
              <a:t>it. It  </a:t>
            </a:r>
            <a:r>
              <a:rPr sz="1167" dirty="0">
                <a:latin typeface="Garamond"/>
                <a:cs typeface="Garamond"/>
              </a:rPr>
              <a:t>wrongly views sales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cause </a:t>
            </a:r>
            <a:r>
              <a:rPr sz="1167" spc="-5" dirty="0">
                <a:latin typeface="Garamond"/>
                <a:cs typeface="Garamond"/>
              </a:rPr>
              <a:t>of promotion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result. </a:t>
            </a:r>
            <a:r>
              <a:rPr sz="1167" spc="-5" dirty="0">
                <a:latin typeface="Garamond"/>
                <a:cs typeface="Garamond"/>
              </a:rPr>
              <a:t>"A </a:t>
            </a:r>
            <a:r>
              <a:rPr sz="1167" dirty="0">
                <a:latin typeface="Garamond"/>
                <a:cs typeface="Garamond"/>
              </a:rPr>
              <a:t>study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area </a:t>
            </a:r>
            <a:r>
              <a:rPr sz="1167" dirty="0">
                <a:latin typeface="Garamond"/>
                <a:cs typeface="Garamond"/>
              </a:rPr>
              <a:t>found  </a:t>
            </a:r>
            <a:r>
              <a:rPr sz="1167" spc="-5" dirty="0">
                <a:latin typeface="Garamond"/>
                <a:cs typeface="Garamond"/>
              </a:rPr>
              <a:t>good </a:t>
            </a:r>
            <a:r>
              <a:rPr sz="1167" dirty="0">
                <a:latin typeface="Garamond"/>
                <a:cs typeface="Garamond"/>
              </a:rPr>
              <a:t>correlation </a:t>
            </a:r>
            <a:r>
              <a:rPr sz="1167" spc="-5" dirty="0">
                <a:latin typeface="Garamond"/>
                <a:cs typeface="Garamond"/>
              </a:rPr>
              <a:t>between investments in advertising and </a:t>
            </a:r>
            <a:r>
              <a:rPr sz="1167" dirty="0">
                <a:latin typeface="Garamond"/>
                <a:cs typeface="Garamond"/>
              </a:rPr>
              <a:t>the strength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brands </a:t>
            </a:r>
            <a:r>
              <a:rPr sz="1167" dirty="0">
                <a:latin typeface="Garamond"/>
                <a:cs typeface="Garamond"/>
              </a:rPr>
              <a:t>concerned—  </a:t>
            </a:r>
            <a:r>
              <a:rPr sz="1167" spc="-5" dirty="0">
                <a:latin typeface="Garamond"/>
                <a:cs typeface="Garamond"/>
              </a:rPr>
              <a:t>but it </a:t>
            </a:r>
            <a:r>
              <a:rPr sz="1167" dirty="0">
                <a:latin typeface="Garamond"/>
                <a:cs typeface="Garamond"/>
              </a:rPr>
              <a:t>turned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effect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cause,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cause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effect. . . . The strongest </a:t>
            </a:r>
            <a:r>
              <a:rPr sz="1167" spc="-5" dirty="0">
                <a:latin typeface="Garamond"/>
                <a:cs typeface="Garamond"/>
              </a:rPr>
              <a:t>brands had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highest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could </a:t>
            </a:r>
            <a:r>
              <a:rPr sz="1167" spc="-5" dirty="0">
                <a:latin typeface="Garamond"/>
                <a:cs typeface="Garamond"/>
              </a:rPr>
              <a:t>afford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biggest </a:t>
            </a:r>
            <a:r>
              <a:rPr sz="1167" spc="-10" dirty="0">
                <a:latin typeface="Garamond"/>
                <a:cs typeface="Garamond"/>
              </a:rPr>
              <a:t>investments </a:t>
            </a:r>
            <a:r>
              <a:rPr sz="1167" spc="-5" dirty="0">
                <a:latin typeface="Garamond"/>
                <a:cs typeface="Garamond"/>
              </a:rPr>
              <a:t>in advertising!" </a:t>
            </a:r>
            <a:r>
              <a:rPr sz="1167" dirty="0">
                <a:latin typeface="Garamond"/>
                <a:cs typeface="Garamond"/>
              </a:rPr>
              <a:t>Thus, the </a:t>
            </a:r>
            <a:r>
              <a:rPr sz="1167" spc="-5" dirty="0">
                <a:latin typeface="Garamond"/>
                <a:cs typeface="Garamond"/>
              </a:rPr>
              <a:t>percentage-of-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budget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based on availability of </a:t>
            </a:r>
            <a:r>
              <a:rPr sz="1167" dirty="0">
                <a:latin typeface="Garamond"/>
                <a:cs typeface="Garamond"/>
              </a:rPr>
              <a:t>funds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 opportunities. </a:t>
            </a:r>
            <a:r>
              <a:rPr sz="1167" dirty="0">
                <a:latin typeface="Garamond"/>
                <a:cs typeface="Garamond"/>
              </a:rPr>
              <a:t>It may </a:t>
            </a:r>
            <a:r>
              <a:rPr sz="1167" spc="-5" dirty="0">
                <a:latin typeface="Garamond"/>
                <a:cs typeface="Garamond"/>
              </a:rPr>
              <a:t>prevent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increased </a:t>
            </a:r>
            <a:r>
              <a:rPr sz="1167" dirty="0">
                <a:latin typeface="Garamond"/>
                <a:cs typeface="Garamond"/>
              </a:rPr>
              <a:t>spending sometimes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turn </a:t>
            </a:r>
            <a:r>
              <a:rPr sz="1167" spc="-5" dirty="0">
                <a:latin typeface="Garamond"/>
                <a:cs typeface="Garamond"/>
              </a:rPr>
              <a:t>around </a:t>
            </a:r>
            <a:r>
              <a:rPr sz="1167" dirty="0">
                <a:latin typeface="Garamond"/>
                <a:cs typeface="Garamond"/>
              </a:rPr>
              <a:t>falling </a:t>
            </a:r>
            <a:r>
              <a:rPr sz="1167" spc="-5" dirty="0">
                <a:latin typeface="Garamond"/>
                <a:cs typeface="Garamond"/>
              </a:rPr>
              <a:t>sales. </a:t>
            </a:r>
            <a:r>
              <a:rPr sz="1167" dirty="0">
                <a:latin typeface="Garamond"/>
                <a:cs typeface="Garamond"/>
              </a:rPr>
              <a:t>Because the </a:t>
            </a:r>
            <a:r>
              <a:rPr sz="1167" spc="-5" dirty="0">
                <a:latin typeface="Garamond"/>
                <a:cs typeface="Garamond"/>
              </a:rPr>
              <a:t>budget </a:t>
            </a:r>
            <a:r>
              <a:rPr sz="1167" dirty="0">
                <a:latin typeface="Garamond"/>
                <a:cs typeface="Garamond"/>
              </a:rPr>
              <a:t>varies with  year-to-year sales, long-range </a:t>
            </a:r>
            <a:r>
              <a:rPr sz="1167" spc="-5" dirty="0">
                <a:latin typeface="Garamond"/>
                <a:cs typeface="Garamond"/>
              </a:rPr>
              <a:t>planning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difficult. </a:t>
            </a:r>
            <a:r>
              <a:rPr sz="1167" dirty="0">
                <a:latin typeface="Garamond"/>
                <a:cs typeface="Garamond"/>
              </a:rPr>
              <a:t>Finally, the </a:t>
            </a:r>
            <a:r>
              <a:rPr sz="1167" spc="-5" dirty="0">
                <a:latin typeface="Garamond"/>
                <a:cs typeface="Garamond"/>
              </a:rPr>
              <a:t>method does not provide any basis  </a:t>
            </a:r>
            <a:r>
              <a:rPr sz="1167" dirty="0">
                <a:latin typeface="Garamond"/>
                <a:cs typeface="Garamond"/>
              </a:rPr>
              <a:t>for choosing a </a:t>
            </a:r>
            <a:r>
              <a:rPr sz="1167" i="1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percentage, </a:t>
            </a:r>
            <a:r>
              <a:rPr sz="1167" dirty="0">
                <a:latin typeface="Garamond"/>
                <a:cs typeface="Garamond"/>
              </a:rPr>
              <a:t>except what has </a:t>
            </a:r>
            <a:r>
              <a:rPr sz="1167" spc="-5" dirty="0">
                <a:latin typeface="Garamond"/>
                <a:cs typeface="Garamond"/>
              </a:rPr>
              <a:t>been done </a:t>
            </a:r>
            <a:r>
              <a:rPr sz="1167" dirty="0">
                <a:latin typeface="Garamond"/>
                <a:cs typeface="Garamond"/>
              </a:rPr>
              <a:t>in the past or what competitors are  doing.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Competitive-Parity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Method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Still other </a:t>
            </a:r>
            <a:r>
              <a:rPr sz="1167" dirty="0">
                <a:latin typeface="Garamond"/>
                <a:cs typeface="Garamond"/>
              </a:rPr>
              <a:t>companies use the </a:t>
            </a:r>
            <a:r>
              <a:rPr sz="1167" b="1" spc="-5" dirty="0">
                <a:latin typeface="Garamond"/>
                <a:cs typeface="Garamond"/>
              </a:rPr>
              <a:t>competitive-parity method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setting their </a:t>
            </a:r>
            <a:r>
              <a:rPr sz="1167" spc="-5" dirty="0">
                <a:latin typeface="Garamond"/>
                <a:cs typeface="Garamond"/>
              </a:rPr>
              <a:t>promotion budgets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outlays.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monitor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advertising or </a:t>
            </a:r>
            <a:r>
              <a:rPr sz="1167" dirty="0">
                <a:latin typeface="Garamond"/>
                <a:cs typeface="Garamond"/>
              </a:rPr>
              <a:t>get </a:t>
            </a:r>
            <a:r>
              <a:rPr sz="1167" spc="-5" dirty="0">
                <a:latin typeface="Garamond"/>
                <a:cs typeface="Garamond"/>
              </a:rPr>
              <a:t>industry promotion  </a:t>
            </a:r>
            <a:r>
              <a:rPr sz="1167" dirty="0">
                <a:latin typeface="Garamond"/>
                <a:cs typeface="Garamond"/>
              </a:rPr>
              <a:t>spending estimates from </a:t>
            </a:r>
            <a:r>
              <a:rPr sz="1167" spc="-5" dirty="0">
                <a:latin typeface="Garamond"/>
                <a:cs typeface="Garamond"/>
              </a:rPr>
              <a:t>publications or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associations, and </a:t>
            </a:r>
            <a:r>
              <a:rPr sz="1167" dirty="0">
                <a:latin typeface="Garamond"/>
                <a:cs typeface="Garamond"/>
              </a:rPr>
              <a:t>then set their </a:t>
            </a:r>
            <a:r>
              <a:rPr sz="1167" spc="-5" dirty="0">
                <a:latin typeface="Garamond"/>
                <a:cs typeface="Garamond"/>
              </a:rPr>
              <a:t>budgets based on </a:t>
            </a:r>
            <a:r>
              <a:rPr sz="1167" dirty="0">
                <a:latin typeface="Garamond"/>
                <a:cs typeface="Garamond"/>
              </a:rPr>
              <a:t>the  industry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average.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arguments </a:t>
            </a:r>
            <a:r>
              <a:rPr sz="1167" dirty="0">
                <a:latin typeface="Garamond"/>
                <a:cs typeface="Garamond"/>
              </a:rPr>
              <a:t>support this </a:t>
            </a:r>
            <a:r>
              <a:rPr sz="1167" spc="-5" dirty="0">
                <a:latin typeface="Garamond"/>
                <a:cs typeface="Garamond"/>
              </a:rPr>
              <a:t>method. </a:t>
            </a:r>
            <a:r>
              <a:rPr sz="1167" dirty="0">
                <a:latin typeface="Garamond"/>
                <a:cs typeface="Garamond"/>
              </a:rPr>
              <a:t>First, </a:t>
            </a:r>
            <a:r>
              <a:rPr sz="1167" spc="-5" dirty="0">
                <a:latin typeface="Garamond"/>
                <a:cs typeface="Garamond"/>
              </a:rPr>
              <a:t>competitors' budgets represent </a:t>
            </a:r>
            <a:r>
              <a:rPr sz="1167" dirty="0">
                <a:latin typeface="Garamond"/>
                <a:cs typeface="Garamond"/>
              </a:rPr>
              <a:t>the collective wisdom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industry. Second, </a:t>
            </a:r>
            <a:r>
              <a:rPr sz="1167" dirty="0">
                <a:latin typeface="Garamond"/>
                <a:cs typeface="Garamond"/>
              </a:rPr>
              <a:t>spending what competitors spend </a:t>
            </a:r>
            <a:r>
              <a:rPr sz="1167" spc="-5" dirty="0">
                <a:latin typeface="Garamond"/>
                <a:cs typeface="Garamond"/>
              </a:rPr>
              <a:t>helps prevent promotion </a:t>
            </a:r>
            <a:r>
              <a:rPr sz="1167" dirty="0">
                <a:latin typeface="Garamond"/>
                <a:cs typeface="Garamond"/>
              </a:rPr>
              <a:t>wars.  </a:t>
            </a:r>
            <a:r>
              <a:rPr sz="1167" spc="-5" dirty="0">
                <a:latin typeface="Garamond"/>
                <a:cs typeface="Garamond"/>
              </a:rPr>
              <a:t>Unfortunately,   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neither argument is </a:t>
            </a:r>
            <a:r>
              <a:rPr sz="1167" dirty="0">
                <a:latin typeface="Garamond"/>
                <a:cs typeface="Garamond"/>
              </a:rPr>
              <a:t>valid. There </a:t>
            </a:r>
            <a:r>
              <a:rPr sz="1167" spc="-5" dirty="0">
                <a:latin typeface="Garamond"/>
                <a:cs typeface="Garamond"/>
              </a:rPr>
              <a:t>are no grounds for believing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competition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1516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5805</Words>
  <Application>Microsoft Office PowerPoint</Application>
  <PresentationFormat>Custom</PresentationFormat>
  <Paragraphs>635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Garamond</vt:lpstr>
      <vt:lpstr>Meiryo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2016-11-22T15:53:08Z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