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71" r:id="rId17"/>
    <p:sldId id="272" r:id="rId18"/>
    <p:sldId id="273" r:id="rId19"/>
    <p:sldId id="274" r:id="rId20"/>
    <p:sldId id="275" r:id="rId21"/>
    <p:sldId id="276" r:id="rId2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6" id="{D9DB06E5-3DEE-4458-9B2D-51E8F19FCDB3}">
          <p14:sldIdLst>
            <p14:sldId id="277"/>
            <p14:sldId id="278"/>
            <p14:sldId id="279"/>
            <p14:sldId id="280"/>
          </p14:sldIdLst>
        </p14:section>
        <p14:section name="37" id="{6FB49771-5854-4122-8E93-C70D5048FBC9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38" id="{EF8505AC-FFDE-44D8-8929-AD8EB46C2D33}">
          <p14:sldIdLst>
            <p14:sldId id="287"/>
            <p14:sldId id="288"/>
            <p14:sldId id="289"/>
          </p14:sldIdLst>
        </p14:section>
        <p14:section name="39" id="{1E5916A2-352A-4D3F-AB7F-12D99637455D}">
          <p14:sldIdLst>
            <p14:sldId id="290"/>
            <p14:sldId id="291"/>
          </p14:sldIdLst>
        </p14:section>
        <p14:section name="40" id="{9132189E-DF33-4386-90CB-E1AF61AC9404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185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7381" cy="8400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36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Today,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companies use </a:t>
            </a:r>
            <a:r>
              <a:rPr sz="1167" spc="-5" dirty="0">
                <a:latin typeface="Garamond"/>
                <a:cs typeface="Garamond"/>
              </a:rPr>
              <a:t>salespeople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bring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company’s offering </a:t>
            </a:r>
            <a:r>
              <a:rPr sz="1167" dirty="0">
                <a:latin typeface="Garamond"/>
                <a:cs typeface="Garamond"/>
              </a:rPr>
              <a:t>to the consuming </a:t>
            </a:r>
            <a:r>
              <a:rPr sz="1167" spc="-5" dirty="0">
                <a:latin typeface="Garamond"/>
                <a:cs typeface="Garamond"/>
              </a:rPr>
              <a:t>or  business publics. </a:t>
            </a:r>
            <a:r>
              <a:rPr sz="1167" dirty="0">
                <a:latin typeface="Garamond"/>
                <a:cs typeface="Garamond"/>
              </a:rPr>
              <a:t>The salesperson’s </a:t>
            </a:r>
            <a:r>
              <a:rPr sz="1167" spc="-5" dirty="0">
                <a:latin typeface="Garamond"/>
                <a:cs typeface="Garamond"/>
              </a:rPr>
              <a:t>role </a:t>
            </a:r>
            <a:r>
              <a:rPr sz="1167" dirty="0">
                <a:latin typeface="Garamond"/>
                <a:cs typeface="Garamond"/>
              </a:rPr>
              <a:t>is a key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in the </a:t>
            </a:r>
            <a:r>
              <a:rPr sz="1167" spc="-5" dirty="0">
                <a:latin typeface="Garamond"/>
                <a:cs typeface="Garamond"/>
              </a:rPr>
              <a:t>organization. </a:t>
            </a:r>
            <a:r>
              <a:rPr sz="1167" dirty="0">
                <a:latin typeface="Garamond"/>
                <a:cs typeface="Garamond"/>
              </a:rPr>
              <a:t>The high cost of  </a:t>
            </a:r>
            <a:r>
              <a:rPr sz="1167" spc="-5" dirty="0">
                <a:latin typeface="Garamond"/>
                <a:cs typeface="Garamond"/>
              </a:rPr>
              <a:t>maintaining </a:t>
            </a:r>
            <a:r>
              <a:rPr sz="1167" dirty="0">
                <a:latin typeface="Garamond"/>
                <a:cs typeface="Garamond"/>
              </a:rPr>
              <a:t>a sales force </a:t>
            </a:r>
            <a:r>
              <a:rPr sz="1167" spc="-5" dirty="0">
                <a:latin typeface="Garamond"/>
                <a:cs typeface="Garamond"/>
              </a:rPr>
              <a:t>means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management is </a:t>
            </a:r>
            <a:r>
              <a:rPr sz="1167" dirty="0">
                <a:latin typeface="Garamond"/>
                <a:cs typeface="Garamond"/>
              </a:rPr>
              <a:t>especially </a:t>
            </a:r>
            <a:r>
              <a:rPr sz="1167" spc="-5" dirty="0">
                <a:latin typeface="Garamond"/>
                <a:cs typeface="Garamond"/>
              </a:rPr>
              <a:t>interested in how </a:t>
            </a:r>
            <a:r>
              <a:rPr sz="1167" dirty="0">
                <a:latin typeface="Garamond"/>
                <a:cs typeface="Garamond"/>
              </a:rPr>
              <a:t>to efficiently  </a:t>
            </a:r>
            <a:r>
              <a:rPr sz="1167" spc="-5" dirty="0">
                <a:latin typeface="Garamond"/>
                <a:cs typeface="Garamond"/>
              </a:rPr>
              <a:t>organize </a:t>
            </a:r>
            <a:r>
              <a:rPr sz="1167" dirty="0">
                <a:latin typeface="Garamond"/>
                <a:cs typeface="Garamond"/>
              </a:rPr>
              <a:t>this vital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element.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Six basic </a:t>
            </a:r>
            <a:r>
              <a:rPr sz="1167" dirty="0">
                <a:latin typeface="Garamond"/>
                <a:cs typeface="Garamond"/>
              </a:rPr>
              <a:t>steps </a:t>
            </a:r>
            <a:r>
              <a:rPr sz="1167" spc="-5" dirty="0">
                <a:latin typeface="Garamond"/>
                <a:cs typeface="Garamond"/>
              </a:rPr>
              <a:t>or decisions are important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sales management process.  </a:t>
            </a:r>
            <a:r>
              <a:rPr sz="1167" dirty="0">
                <a:latin typeface="Garamond"/>
                <a:cs typeface="Garamond"/>
              </a:rPr>
              <a:t>These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LcParenBoth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Designing </a:t>
            </a:r>
            <a:r>
              <a:rPr sz="1167" dirty="0">
                <a:latin typeface="Garamond"/>
                <a:cs typeface="Garamond"/>
              </a:rPr>
              <a:t>sales force strategy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structure.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lphaLcParenBoth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Recruiting and </a:t>
            </a:r>
            <a:r>
              <a:rPr sz="1167" dirty="0">
                <a:latin typeface="Garamond"/>
                <a:cs typeface="Garamond"/>
              </a:rPr>
              <a:t>selecting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salespeople.</a:t>
            </a:r>
            <a:endParaRPr sz="1167">
              <a:latin typeface="Garamond"/>
              <a:cs typeface="Garamond"/>
            </a:endParaRPr>
          </a:p>
          <a:p>
            <a:pPr marL="493878" indent="-259286">
              <a:lnSpc>
                <a:spcPts val="1312"/>
              </a:lnSpc>
              <a:buAutoNum type="alphaLcParenBoth"/>
              <a:tabLst>
                <a:tab pos="493878" algn="l"/>
              </a:tabLst>
            </a:pPr>
            <a:r>
              <a:rPr sz="1167" dirty="0">
                <a:latin typeface="Garamond"/>
                <a:cs typeface="Garamond"/>
              </a:rPr>
              <a:t>Training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salespeople.</a:t>
            </a:r>
            <a:endParaRPr sz="1167">
              <a:latin typeface="Garamond"/>
              <a:cs typeface="Garamond"/>
            </a:endParaRPr>
          </a:p>
          <a:p>
            <a:pPr marL="493878" indent="-259286">
              <a:lnSpc>
                <a:spcPts val="1312"/>
              </a:lnSpc>
              <a:buAutoNum type="alphaLcParenBoth"/>
              <a:tabLst>
                <a:tab pos="493878" algn="l"/>
              </a:tabLst>
            </a:pPr>
            <a:r>
              <a:rPr sz="1167" spc="-5" dirty="0">
                <a:latin typeface="Garamond"/>
                <a:cs typeface="Garamond"/>
              </a:rPr>
              <a:t>Compensating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salespeople.</a:t>
            </a:r>
            <a:endParaRPr sz="1167">
              <a:latin typeface="Garamond"/>
              <a:cs typeface="Garamond"/>
            </a:endParaRPr>
          </a:p>
          <a:p>
            <a:pPr marL="493260" indent="-258668">
              <a:lnSpc>
                <a:spcPts val="1312"/>
              </a:lnSpc>
              <a:buAutoNum type="alphaLcParenBoth"/>
              <a:tabLst>
                <a:tab pos="493878" algn="l"/>
              </a:tabLst>
            </a:pPr>
            <a:r>
              <a:rPr sz="1167" dirty="0">
                <a:latin typeface="Garamond"/>
                <a:cs typeface="Garamond"/>
              </a:rPr>
              <a:t>Supervising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salespeople.</a:t>
            </a:r>
            <a:endParaRPr sz="1167">
              <a:latin typeface="Garamond"/>
              <a:cs typeface="Garamond"/>
            </a:endParaRPr>
          </a:p>
          <a:p>
            <a:pPr marL="493878" indent="-259286">
              <a:lnSpc>
                <a:spcPts val="1312"/>
              </a:lnSpc>
              <a:buAutoNum type="alphaLcParenBoth"/>
              <a:tabLst>
                <a:tab pos="493260" algn="l"/>
                <a:tab pos="493878" algn="l"/>
              </a:tabLst>
            </a:pPr>
            <a:r>
              <a:rPr sz="1167" spc="-5" dirty="0">
                <a:latin typeface="Garamond"/>
                <a:cs typeface="Garamond"/>
              </a:rPr>
              <a:t>Evaluating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salespeople.</a:t>
            </a:r>
            <a:endParaRPr sz="1167">
              <a:latin typeface="Garamond"/>
              <a:cs typeface="Garamond"/>
            </a:endParaRPr>
          </a:p>
          <a:p>
            <a:pPr marL="12347" marR="6791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This Lesson thoroughly explains some </a:t>
            </a:r>
            <a:r>
              <a:rPr sz="1167" spc="-5" dirty="0">
                <a:latin typeface="Garamond"/>
                <a:cs typeface="Garamond"/>
              </a:rPr>
              <a:t>of these </a:t>
            </a:r>
            <a:r>
              <a:rPr sz="1167" dirty="0">
                <a:latin typeface="Garamond"/>
                <a:cs typeface="Garamond"/>
              </a:rPr>
              <a:t>steps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remaining steps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discussed in  coming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Lesson.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Garamond"/>
                <a:cs typeface="Garamond"/>
              </a:rPr>
              <a:t>SALES </a:t>
            </a:r>
            <a:r>
              <a:rPr sz="1167" b="1" dirty="0">
                <a:latin typeface="Garamond"/>
                <a:cs typeface="Garamond"/>
              </a:rPr>
              <a:t>FORCE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MANAGEMENT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654388" lvl="1" indent="-222245">
              <a:buAutoNum type="alphaUcPeriod"/>
              <a:tabLst>
                <a:tab pos="655005" algn="l"/>
              </a:tabLst>
            </a:pPr>
            <a:r>
              <a:rPr sz="1167" b="1" dirty="0">
                <a:latin typeface="Garamond"/>
                <a:cs typeface="Garamond"/>
              </a:rPr>
              <a:t>The Role of the </a:t>
            </a:r>
            <a:r>
              <a:rPr sz="1167" b="1" spc="-5" dirty="0">
                <a:latin typeface="Garamond"/>
                <a:cs typeface="Garamond"/>
              </a:rPr>
              <a:t>Sales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Force</a:t>
            </a:r>
            <a:endParaRPr sz="1167">
              <a:latin typeface="Garamond"/>
              <a:cs typeface="Garamond"/>
            </a:endParaRPr>
          </a:p>
          <a:p>
            <a:pPr lvl="1">
              <a:lnSpc>
                <a:spcPct val="100000"/>
              </a:lnSpc>
              <a:buFont typeface="Garamond"/>
              <a:buAutoNum type="alphaUcPeriod"/>
            </a:pPr>
            <a:endParaRPr sz="1167">
              <a:latin typeface="Times New Roman"/>
              <a:cs typeface="Times New Roman"/>
            </a:endParaRPr>
          </a:p>
          <a:p>
            <a:pPr marL="12347" marR="5556">
              <a:lnSpc>
                <a:spcPts val="1312"/>
              </a:lnSpc>
              <a:tabLst>
                <a:tab pos="383372" algn="l"/>
                <a:tab pos="4800490" algn="l"/>
              </a:tabLst>
            </a:pPr>
            <a:r>
              <a:rPr sz="1167" b="1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one-way, non personal communication </a:t>
            </a:r>
            <a:r>
              <a:rPr sz="1167" dirty="0">
                <a:latin typeface="Garamond"/>
                <a:cs typeface="Garamond"/>
              </a:rPr>
              <a:t>with target consumer groups.  </a:t>
            </a:r>
            <a:r>
              <a:rPr sz="1167" b="1" dirty="0">
                <a:latin typeface="Garamond"/>
                <a:cs typeface="Garamond"/>
              </a:rPr>
              <a:t>Personal selling </a:t>
            </a:r>
            <a:r>
              <a:rPr sz="1167" spc="-5" dirty="0">
                <a:latin typeface="Garamond"/>
                <a:cs typeface="Garamond"/>
              </a:rPr>
              <a:t>involves </a:t>
            </a:r>
            <a:r>
              <a:rPr sz="1167" dirty="0">
                <a:latin typeface="Garamond"/>
                <a:cs typeface="Garamond"/>
              </a:rPr>
              <a:t>two-way, </a:t>
            </a:r>
            <a:r>
              <a:rPr sz="1167" spc="-5" dirty="0">
                <a:latin typeface="Garamond"/>
                <a:cs typeface="Garamond"/>
              </a:rPr>
              <a:t>personal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communication</a:t>
            </a:r>
            <a:r>
              <a:rPr sz="1167" spc="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between	salespeople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and  individual consumers. Personal selling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more effective than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in more </a:t>
            </a:r>
            <a:r>
              <a:rPr sz="1167" spc="-5" dirty="0">
                <a:latin typeface="Garamond"/>
                <a:cs typeface="Garamond"/>
              </a:rPr>
              <a:t>complex  </a:t>
            </a:r>
            <a:r>
              <a:rPr sz="1167" dirty="0">
                <a:latin typeface="Garamond"/>
                <a:cs typeface="Garamond"/>
              </a:rPr>
              <a:t>selling </a:t>
            </a:r>
            <a:r>
              <a:rPr sz="1167" spc="-5" dirty="0">
                <a:latin typeface="Garamond"/>
                <a:cs typeface="Garamond"/>
              </a:rPr>
              <a:t>situations.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role of personal </a:t>
            </a:r>
            <a:r>
              <a:rPr sz="1167" dirty="0">
                <a:latin typeface="Garamond"/>
                <a:cs typeface="Garamond"/>
              </a:rPr>
              <a:t>selling </a:t>
            </a:r>
            <a:r>
              <a:rPr sz="1167" spc="-5" dirty="0">
                <a:latin typeface="Garamond"/>
                <a:cs typeface="Garamond"/>
              </a:rPr>
              <a:t>varies </a:t>
            </a:r>
            <a:r>
              <a:rPr sz="1167" dirty="0">
                <a:latin typeface="Garamond"/>
                <a:cs typeface="Garamond"/>
              </a:rPr>
              <a:t>from company to company. </a:t>
            </a: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have  no	</a:t>
            </a:r>
            <a:r>
              <a:rPr sz="1167" dirty="0">
                <a:latin typeface="Garamond"/>
                <a:cs typeface="Garamond"/>
              </a:rPr>
              <a:t>salespeople  </a:t>
            </a:r>
            <a:r>
              <a:rPr sz="1167" spc="-5" dirty="0">
                <a:latin typeface="Garamond"/>
                <a:cs typeface="Garamond"/>
              </a:rPr>
              <a:t>at  all.  </a:t>
            </a:r>
            <a:r>
              <a:rPr sz="1167" dirty="0">
                <a:latin typeface="Garamond"/>
                <a:cs typeface="Garamond"/>
              </a:rPr>
              <a:t>The  sales  force  serves  </a:t>
            </a:r>
            <a:r>
              <a:rPr sz="1167" spc="-5" dirty="0">
                <a:latin typeface="Garamond"/>
                <a:cs typeface="Garamond"/>
              </a:rPr>
              <a:t>as  </a:t>
            </a:r>
            <a:r>
              <a:rPr sz="1167" dirty="0">
                <a:latin typeface="Garamond"/>
                <a:cs typeface="Garamond"/>
              </a:rPr>
              <a:t>a  critical  </a:t>
            </a:r>
            <a:r>
              <a:rPr sz="1167" spc="-5" dirty="0">
                <a:latin typeface="Garamond"/>
                <a:cs typeface="Garamond"/>
              </a:rPr>
              <a:t>link  between 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company</a:t>
            </a:r>
            <a:r>
              <a:rPr sz="1167" spc="16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27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its  </a:t>
            </a:r>
            <a:r>
              <a:rPr sz="1167" dirty="0">
                <a:latin typeface="Garamond"/>
                <a:cs typeface="Garamond"/>
              </a:rPr>
              <a:t>customers. The salesperson can </a:t>
            </a:r>
            <a:r>
              <a:rPr sz="1167" spc="-5" dirty="0">
                <a:latin typeface="Garamond"/>
                <a:cs typeface="Garamond"/>
              </a:rPr>
              <a:t>represent both </a:t>
            </a:r>
            <a:r>
              <a:rPr sz="1167" dirty="0">
                <a:latin typeface="Garamond"/>
                <a:cs typeface="Garamond"/>
              </a:rPr>
              <a:t>buyer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seller. They </a:t>
            </a:r>
            <a:r>
              <a:rPr sz="1167" spc="-5" dirty="0">
                <a:latin typeface="Garamond"/>
                <a:cs typeface="Garamond"/>
              </a:rPr>
              <a:t>represent company </a:t>
            </a:r>
            <a:r>
              <a:rPr sz="1167" dirty="0">
                <a:latin typeface="Garamond"/>
                <a:cs typeface="Garamond"/>
              </a:rPr>
              <a:t>to the  customer and customers to the </a:t>
            </a:r>
            <a:r>
              <a:rPr sz="1167" spc="-5" dirty="0">
                <a:latin typeface="Garamond"/>
                <a:cs typeface="Garamond"/>
              </a:rPr>
              <a:t>company. Salespeople are becoming more market-focused and  </a:t>
            </a:r>
            <a:r>
              <a:rPr sz="1167" dirty="0">
                <a:latin typeface="Garamond"/>
                <a:cs typeface="Garamond"/>
              </a:rPr>
              <a:t>customer-oriented. The </a:t>
            </a:r>
            <a:r>
              <a:rPr sz="1167" spc="-5" dirty="0">
                <a:latin typeface="Garamond"/>
                <a:cs typeface="Garamond"/>
              </a:rPr>
              <a:t>old </a:t>
            </a:r>
            <a:r>
              <a:rPr sz="1167" dirty="0">
                <a:latin typeface="Garamond"/>
                <a:cs typeface="Garamond"/>
              </a:rPr>
              <a:t>view was that </a:t>
            </a:r>
            <a:r>
              <a:rPr sz="1167" spc="-5" dirty="0">
                <a:latin typeface="Garamond"/>
                <a:cs typeface="Garamond"/>
              </a:rPr>
              <a:t>salespeople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concerned </a:t>
            </a:r>
            <a:r>
              <a:rPr sz="1167" dirty="0">
                <a:latin typeface="Garamond"/>
                <a:cs typeface="Garamond"/>
              </a:rPr>
              <a:t>with sales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 company </a:t>
            </a:r>
            <a:r>
              <a:rPr sz="1167" spc="-5" dirty="0">
                <a:latin typeface="Garamond"/>
                <a:cs typeface="Garamond"/>
              </a:rPr>
              <a:t>should be </a:t>
            </a:r>
            <a:r>
              <a:rPr sz="1167" dirty="0">
                <a:latin typeface="Garamond"/>
                <a:cs typeface="Garamond"/>
              </a:rPr>
              <a:t>concerned with </a:t>
            </a:r>
            <a:r>
              <a:rPr sz="1167" spc="-5" dirty="0">
                <a:latin typeface="Garamond"/>
                <a:cs typeface="Garamond"/>
              </a:rPr>
              <a:t>profit.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view is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salespeople should be concerned  </a:t>
            </a:r>
            <a:r>
              <a:rPr sz="1167" dirty="0">
                <a:latin typeface="Garamond"/>
                <a:cs typeface="Garamond"/>
              </a:rPr>
              <a:t>with more than just </a:t>
            </a:r>
            <a:r>
              <a:rPr sz="1167" spc="-5" dirty="0">
                <a:latin typeface="Garamond"/>
                <a:cs typeface="Garamond"/>
              </a:rPr>
              <a:t>producing </a:t>
            </a:r>
            <a:r>
              <a:rPr sz="1167" dirty="0">
                <a:latin typeface="Garamond"/>
                <a:cs typeface="Garamond"/>
              </a:rPr>
              <a:t>sales—they must know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achieve </a:t>
            </a:r>
            <a:r>
              <a:rPr sz="1167" dirty="0">
                <a:latin typeface="Garamond"/>
                <a:cs typeface="Garamond"/>
              </a:rPr>
              <a:t>customer satisfaction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company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54388" lvl="1" indent="-222245">
              <a:buAutoNum type="alphaUcPeriod" startAt="2"/>
              <a:tabLst>
                <a:tab pos="655005" algn="l"/>
              </a:tabLst>
            </a:pPr>
            <a:r>
              <a:rPr sz="1167" b="1" dirty="0">
                <a:latin typeface="Garamond"/>
                <a:cs typeface="Garamond"/>
              </a:rPr>
              <a:t>The Personal </a:t>
            </a:r>
            <a:r>
              <a:rPr sz="1167" b="1" spc="-5" dirty="0">
                <a:latin typeface="Garamond"/>
                <a:cs typeface="Garamond"/>
              </a:rPr>
              <a:t>Selling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selling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several steps that the salesperson </a:t>
            </a:r>
            <a:r>
              <a:rPr sz="1167" spc="-5" dirty="0">
                <a:latin typeface="Garamond"/>
                <a:cs typeface="Garamond"/>
              </a:rPr>
              <a:t>must master. </a:t>
            </a:r>
            <a:r>
              <a:rPr sz="1167" dirty="0">
                <a:latin typeface="Garamond"/>
                <a:cs typeface="Garamond"/>
              </a:rPr>
              <a:t>These steps focus </a:t>
            </a:r>
            <a:r>
              <a:rPr sz="1167" spc="-5" dirty="0">
                <a:latin typeface="Garamond"/>
                <a:cs typeface="Garamond"/>
              </a:rPr>
              <a:t>on  </a:t>
            </a:r>
            <a:r>
              <a:rPr sz="1167" dirty="0">
                <a:latin typeface="Garamond"/>
                <a:cs typeface="Garamond"/>
              </a:rPr>
              <a:t>the goal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getting </a:t>
            </a:r>
            <a:r>
              <a:rPr sz="1167" spc="-5" dirty="0">
                <a:latin typeface="Garamond"/>
                <a:cs typeface="Garamond"/>
              </a:rPr>
              <a:t>new customers and obtaining orders </a:t>
            </a:r>
            <a:r>
              <a:rPr sz="1167" dirty="0">
                <a:latin typeface="Garamond"/>
                <a:cs typeface="Garamond"/>
              </a:rPr>
              <a:t>from them.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salespeople spend  much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their time in maintaining existing </a:t>
            </a:r>
            <a:r>
              <a:rPr sz="1167" spc="-5" dirty="0">
                <a:latin typeface="Garamond"/>
                <a:cs typeface="Garamond"/>
              </a:rPr>
              <a:t>accounts and building </a:t>
            </a:r>
            <a:r>
              <a:rPr sz="1167" dirty="0">
                <a:latin typeface="Garamond"/>
                <a:cs typeface="Garamond"/>
              </a:rPr>
              <a:t>long-term customer </a:t>
            </a:r>
            <a:r>
              <a:rPr sz="1167" spc="-5" dirty="0">
                <a:latin typeface="Garamond"/>
                <a:cs typeface="Garamond"/>
              </a:rPr>
              <a:t>relationship.  </a:t>
            </a:r>
            <a:r>
              <a:rPr sz="1167" dirty="0">
                <a:latin typeface="Garamond"/>
                <a:cs typeface="Garamond"/>
              </a:rPr>
              <a:t>These steps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12347" marR="8643" indent="370408">
              <a:lnSpc>
                <a:spcPts val="1312"/>
              </a:lnSpc>
              <a:buAutoNum type="arabicParenR"/>
              <a:tabLst>
                <a:tab pos="598827" algn="l"/>
              </a:tabLst>
            </a:pPr>
            <a:r>
              <a:rPr sz="1167" dirty="0">
                <a:latin typeface="Garamond"/>
                <a:cs typeface="Garamond"/>
              </a:rPr>
              <a:t>Prospecting and qualifying.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 step the </a:t>
            </a:r>
            <a:r>
              <a:rPr sz="1167" spc="-5" dirty="0">
                <a:latin typeface="Garamond"/>
                <a:cs typeface="Garamond"/>
              </a:rPr>
              <a:t>salesperson identifies </a:t>
            </a:r>
            <a:r>
              <a:rPr sz="1167" dirty="0">
                <a:latin typeface="Garamond"/>
                <a:cs typeface="Garamond"/>
              </a:rPr>
              <a:t>qualified </a:t>
            </a:r>
            <a:r>
              <a:rPr sz="1167" spc="-5" dirty="0">
                <a:latin typeface="Garamond"/>
                <a:cs typeface="Garamond"/>
              </a:rPr>
              <a:t>potential 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240"/>
              </a:lnSpc>
              <a:buAutoNum type="arabicParenR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Qualifying lead is the </a:t>
            </a:r>
            <a:r>
              <a:rPr sz="1167" spc="-5" dirty="0">
                <a:latin typeface="Garamond"/>
                <a:cs typeface="Garamond"/>
              </a:rPr>
              <a:t>process of </a:t>
            </a:r>
            <a:r>
              <a:rPr sz="1167" dirty="0">
                <a:latin typeface="Garamond"/>
                <a:cs typeface="Garamond"/>
              </a:rPr>
              <a:t>identifying good </a:t>
            </a:r>
            <a:r>
              <a:rPr sz="1167" spc="-5" dirty="0">
                <a:latin typeface="Garamond"/>
                <a:cs typeface="Garamond"/>
              </a:rPr>
              <a:t>ones and </a:t>
            </a:r>
            <a:r>
              <a:rPr sz="1167" dirty="0">
                <a:latin typeface="Garamond"/>
                <a:cs typeface="Garamond"/>
              </a:rPr>
              <a:t>screening </a:t>
            </a:r>
            <a:r>
              <a:rPr sz="1167" spc="-5" dirty="0">
                <a:latin typeface="Garamond"/>
                <a:cs typeface="Garamond"/>
              </a:rPr>
              <a:t>out   poor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ones.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Prospects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qualified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by:</a:t>
            </a:r>
            <a:endParaRPr sz="1167">
              <a:latin typeface="Garamond"/>
              <a:cs typeface="Garamond"/>
            </a:endParaRPr>
          </a:p>
          <a:p>
            <a:pPr marL="745755" lvl="1" indent="-140755">
              <a:lnSpc>
                <a:spcPts val="1312"/>
              </a:lnSpc>
              <a:buAutoNum type="alphaLcParenR"/>
              <a:tabLst>
                <a:tab pos="746373" algn="l"/>
              </a:tabLst>
            </a:pPr>
            <a:r>
              <a:rPr sz="1167" dirty="0">
                <a:latin typeface="Garamond"/>
                <a:cs typeface="Garamond"/>
              </a:rPr>
              <a:t>Financial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ability.</a:t>
            </a:r>
            <a:endParaRPr sz="1167">
              <a:latin typeface="Garamond"/>
              <a:cs typeface="Garamond"/>
            </a:endParaRPr>
          </a:p>
          <a:p>
            <a:pPr marL="760572" lvl="1" indent="-155571">
              <a:lnSpc>
                <a:spcPts val="1312"/>
              </a:lnSpc>
              <a:buAutoNum type="alphaLcParenR"/>
              <a:tabLst>
                <a:tab pos="761189" algn="l"/>
              </a:tabLst>
            </a:pPr>
            <a:r>
              <a:rPr sz="1167" spc="-5" dirty="0">
                <a:latin typeface="Garamond"/>
                <a:cs typeface="Garamond"/>
              </a:rPr>
              <a:t>Volume of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business.</a:t>
            </a:r>
            <a:endParaRPr sz="1167">
              <a:latin typeface="Garamond"/>
              <a:cs typeface="Garamond"/>
            </a:endParaRPr>
          </a:p>
          <a:p>
            <a:pPr marL="746990" lvl="1" indent="-141990">
              <a:lnSpc>
                <a:spcPts val="1312"/>
              </a:lnSpc>
              <a:buAutoNum type="alphaLcParenR"/>
              <a:tabLst>
                <a:tab pos="747607" algn="l"/>
              </a:tabLst>
            </a:pPr>
            <a:r>
              <a:rPr sz="1167" spc="-5" dirty="0">
                <a:latin typeface="Garamond"/>
                <a:cs typeface="Garamond"/>
              </a:rPr>
              <a:t>Special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needs.</a:t>
            </a:r>
            <a:endParaRPr sz="1167">
              <a:latin typeface="Garamond"/>
              <a:cs typeface="Garamond"/>
            </a:endParaRPr>
          </a:p>
          <a:p>
            <a:pPr marL="759337" lvl="1" indent="-154337">
              <a:lnSpc>
                <a:spcPts val="1312"/>
              </a:lnSpc>
              <a:buAutoNum type="alphaLcParenR"/>
              <a:tabLst>
                <a:tab pos="759954" algn="l"/>
              </a:tabLst>
            </a:pPr>
            <a:r>
              <a:rPr sz="1167" dirty="0">
                <a:latin typeface="Garamond"/>
                <a:cs typeface="Garamond"/>
              </a:rPr>
              <a:t>Location.</a:t>
            </a:r>
            <a:endParaRPr sz="1167">
              <a:latin typeface="Garamond"/>
              <a:cs typeface="Garamond"/>
            </a:endParaRPr>
          </a:p>
          <a:p>
            <a:pPr marL="747607" lvl="1" indent="-142607">
              <a:lnSpc>
                <a:spcPts val="1312"/>
              </a:lnSpc>
              <a:buAutoNum type="alphaLcParenR"/>
              <a:tabLst>
                <a:tab pos="748225" algn="l"/>
              </a:tabLst>
            </a:pPr>
            <a:r>
              <a:rPr sz="1167" dirty="0">
                <a:latin typeface="Garamond"/>
                <a:cs typeface="Garamond"/>
              </a:rPr>
              <a:t>Possibilities for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growth.</a:t>
            </a:r>
            <a:endParaRPr sz="1167">
              <a:latin typeface="Garamond"/>
              <a:cs typeface="Garamond"/>
            </a:endParaRPr>
          </a:p>
          <a:p>
            <a:pPr marL="12347" marR="7408" indent="370408">
              <a:lnSpc>
                <a:spcPts val="1312"/>
              </a:lnSpc>
              <a:spcBef>
                <a:spcPts val="73"/>
              </a:spcBef>
              <a:buAutoNum type="arabicParenR" startAt="3"/>
              <a:tabLst>
                <a:tab pos="600679" algn="l"/>
              </a:tabLst>
            </a:pPr>
            <a:r>
              <a:rPr sz="1167" spc="-5" dirty="0">
                <a:latin typeface="Garamond"/>
                <a:cs typeface="Garamond"/>
              </a:rPr>
              <a:t>Reproach is </a:t>
            </a:r>
            <a:r>
              <a:rPr sz="1167" dirty="0">
                <a:latin typeface="Garamond"/>
                <a:cs typeface="Garamond"/>
              </a:rPr>
              <a:t>the step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which the salesperson </a:t>
            </a:r>
            <a:r>
              <a:rPr sz="1167" spc="-5" dirty="0">
                <a:latin typeface="Garamond"/>
                <a:cs typeface="Garamond"/>
              </a:rPr>
              <a:t>learns as much as possible about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prospective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before making </a:t>
            </a:r>
            <a:r>
              <a:rPr sz="1167" dirty="0">
                <a:latin typeface="Garamond"/>
                <a:cs typeface="Garamond"/>
              </a:rPr>
              <a:t>a sales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call.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4574" y="3842808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044574" y="415395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02580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194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5960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indent="370408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4). </a:t>
            </a:r>
            <a:r>
              <a:rPr sz="1167" b="1" dirty="0">
                <a:latin typeface="Garamond"/>
                <a:cs typeface="Garamond"/>
              </a:rPr>
              <a:t>Web communities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sites that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place </a:t>
            </a:r>
            <a:r>
              <a:rPr sz="1167" dirty="0">
                <a:latin typeface="Garamond"/>
                <a:cs typeface="Garamond"/>
              </a:rPr>
              <a:t>where </a:t>
            </a:r>
            <a:r>
              <a:rPr sz="1167" spc="-5" dirty="0">
                <a:latin typeface="Garamond"/>
                <a:cs typeface="Garamond"/>
              </a:rPr>
              <a:t>members </a:t>
            </a:r>
            <a:r>
              <a:rPr sz="1167" dirty="0">
                <a:latin typeface="Garamond"/>
                <a:cs typeface="Garamond"/>
              </a:rPr>
              <a:t>can congregate </a:t>
            </a:r>
            <a:r>
              <a:rPr sz="1167" spc="-5" dirty="0">
                <a:latin typeface="Garamond"/>
                <a:cs typeface="Garamond"/>
              </a:rPr>
              <a:t>online  and </a:t>
            </a:r>
            <a:r>
              <a:rPr sz="1167" dirty="0">
                <a:latin typeface="Garamond"/>
                <a:cs typeface="Garamond"/>
              </a:rPr>
              <a:t>exchange views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issues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common interest. </a:t>
            </a:r>
            <a:r>
              <a:rPr sz="1167" spc="-5" dirty="0">
                <a:latin typeface="Garamond"/>
                <a:cs typeface="Garamond"/>
              </a:rPr>
              <a:t>Visitors </a:t>
            </a:r>
            <a:r>
              <a:rPr sz="1167" dirty="0">
                <a:latin typeface="Garamond"/>
                <a:cs typeface="Garamond"/>
              </a:rPr>
              <a:t>to these Net </a:t>
            </a:r>
            <a:r>
              <a:rPr sz="1167" spc="-5" dirty="0">
                <a:latin typeface="Garamond"/>
                <a:cs typeface="Garamond"/>
              </a:rPr>
              <a:t>neighborhoods </a:t>
            </a:r>
            <a:r>
              <a:rPr sz="1167" dirty="0">
                <a:latin typeface="Garamond"/>
                <a:cs typeface="Garamond"/>
              </a:rPr>
              <a:t>develop a  strong sense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community. </a:t>
            </a:r>
            <a:r>
              <a:rPr sz="1167" spc="-5" dirty="0">
                <a:latin typeface="Garamond"/>
                <a:cs typeface="Garamond"/>
              </a:rPr>
              <a:t>Web </a:t>
            </a:r>
            <a:r>
              <a:rPr sz="1167" dirty="0">
                <a:latin typeface="Garamond"/>
                <a:cs typeface="Garamond"/>
              </a:rPr>
              <a:t>communities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either social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work-related.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The final </a:t>
            </a:r>
            <a:r>
              <a:rPr sz="1167" spc="-5" dirty="0">
                <a:latin typeface="Garamond"/>
                <a:cs typeface="Garamond"/>
              </a:rPr>
              <a:t>method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b="1" spc="-5" dirty="0">
                <a:latin typeface="Garamond"/>
                <a:cs typeface="Garamond"/>
              </a:rPr>
              <a:t>use E-mail and Web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casting</a:t>
            </a:r>
            <a:r>
              <a:rPr sz="1167" spc="-5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normal method </a:t>
            </a:r>
            <a:r>
              <a:rPr sz="1167" dirty="0">
                <a:latin typeface="Garamond"/>
                <a:cs typeface="Garamond"/>
              </a:rPr>
              <a:t>used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encourage </a:t>
            </a:r>
            <a:r>
              <a:rPr sz="1167" spc="-5" dirty="0">
                <a:latin typeface="Garamond"/>
                <a:cs typeface="Garamond"/>
              </a:rPr>
              <a:t>prospects and </a:t>
            </a:r>
            <a:r>
              <a:rPr sz="1167" dirty="0">
                <a:latin typeface="Garamond"/>
                <a:cs typeface="Garamond"/>
              </a:rPr>
              <a:t>customers to send questions, suggestions,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even complaints to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via e-mail.  </a:t>
            </a:r>
            <a:r>
              <a:rPr sz="1167" spc="-5" dirty="0">
                <a:latin typeface="Garamond"/>
                <a:cs typeface="Garamond"/>
              </a:rPr>
              <a:t>Quick response </a:t>
            </a:r>
            <a:r>
              <a:rPr sz="1167" dirty="0">
                <a:latin typeface="Garamond"/>
                <a:cs typeface="Garamond"/>
              </a:rPr>
              <a:t>to such </a:t>
            </a:r>
            <a:r>
              <a:rPr sz="1167" spc="-5" dirty="0">
                <a:latin typeface="Garamond"/>
                <a:cs typeface="Garamond"/>
              </a:rPr>
              <a:t>messages is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key.</a:t>
            </a:r>
            <a:endParaRPr sz="1167">
              <a:latin typeface="Garamond"/>
              <a:cs typeface="Garamond"/>
            </a:endParaRPr>
          </a:p>
          <a:p>
            <a:pPr marL="49388" algn="just">
              <a:lnSpc>
                <a:spcPts val="1240"/>
              </a:lnSpc>
            </a:pPr>
            <a:r>
              <a:rPr sz="1167" b="1" dirty="0">
                <a:latin typeface="Garamond"/>
                <a:cs typeface="Garamond"/>
              </a:rPr>
              <a:t>The Promise </a:t>
            </a:r>
            <a:r>
              <a:rPr sz="1167" b="1" spc="-5" dirty="0">
                <a:latin typeface="Garamond"/>
                <a:cs typeface="Garamond"/>
              </a:rPr>
              <a:t>and Challenges of Online</a:t>
            </a:r>
            <a:r>
              <a:rPr sz="1167" b="1" spc="-2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Online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offers </a:t>
            </a:r>
            <a:r>
              <a:rPr sz="1167" dirty="0">
                <a:latin typeface="Garamond"/>
                <a:cs typeface="Garamond"/>
              </a:rPr>
              <a:t>great </a:t>
            </a:r>
            <a:r>
              <a:rPr sz="1167" spc="-5" dirty="0">
                <a:latin typeface="Garamond"/>
                <a:cs typeface="Garamond"/>
              </a:rPr>
              <a:t>promise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future but is </a:t>
            </a:r>
            <a:r>
              <a:rPr sz="1167" dirty="0">
                <a:latin typeface="Garamond"/>
                <a:cs typeface="Garamond"/>
              </a:rPr>
              <a:t>still years </a:t>
            </a:r>
            <a:r>
              <a:rPr sz="1167" spc="-5" dirty="0">
                <a:latin typeface="Garamond"/>
                <a:cs typeface="Garamond"/>
              </a:rPr>
              <a:t>away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reaching its  potential. Online marketing is </a:t>
            </a:r>
            <a:r>
              <a:rPr sz="1167" dirty="0">
                <a:latin typeface="Garamond"/>
                <a:cs typeface="Garamond"/>
              </a:rPr>
              <a:t>still </a:t>
            </a:r>
            <a:r>
              <a:rPr sz="1167" spc="-5" dirty="0">
                <a:latin typeface="Garamond"/>
                <a:cs typeface="Garamond"/>
              </a:rPr>
              <a:t>just one important approach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marketplace.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Web is  </a:t>
            </a:r>
            <a:r>
              <a:rPr sz="1167" dirty="0">
                <a:latin typeface="Garamond"/>
                <a:cs typeface="Garamond"/>
              </a:rPr>
              <a:t>still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a moneymaking </a:t>
            </a:r>
            <a:r>
              <a:rPr sz="1167" spc="-5" dirty="0">
                <a:latin typeface="Garamond"/>
                <a:cs typeface="Garamond"/>
              </a:rPr>
              <a:t>proposition for </a:t>
            </a:r>
            <a:r>
              <a:rPr sz="1167" dirty="0">
                <a:latin typeface="Garamond"/>
                <a:cs typeface="Garamond"/>
              </a:rPr>
              <a:t>many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firms.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Challenges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online marketers </a:t>
            </a:r>
            <a:r>
              <a:rPr sz="1167" dirty="0">
                <a:latin typeface="Garamond"/>
                <a:cs typeface="Garamond"/>
              </a:rPr>
              <a:t>face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312"/>
              </a:lnSpc>
              <a:buAutoNum type="arabicParenR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Limited </a:t>
            </a:r>
            <a:r>
              <a:rPr sz="1167" spc="-5" dirty="0">
                <a:latin typeface="Garamond"/>
                <a:cs typeface="Garamond"/>
              </a:rPr>
              <a:t>consumer </a:t>
            </a:r>
            <a:r>
              <a:rPr sz="1167" dirty="0">
                <a:latin typeface="Garamond"/>
                <a:cs typeface="Garamond"/>
              </a:rPr>
              <a:t>exposure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buying.</a:t>
            </a:r>
            <a:endParaRPr sz="1167">
              <a:latin typeface="Garamond"/>
              <a:cs typeface="Garamond"/>
            </a:endParaRPr>
          </a:p>
          <a:p>
            <a:pPr marL="382755" marR="2407653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Skewed user demographics </a:t>
            </a:r>
            <a:r>
              <a:rPr sz="1167" spc="-5" dirty="0">
                <a:latin typeface="Garamond"/>
                <a:cs typeface="Garamond"/>
              </a:rPr>
              <a:t>and psychographics.  </a:t>
            </a:r>
            <a:r>
              <a:rPr sz="1167" dirty="0">
                <a:latin typeface="Garamond"/>
                <a:cs typeface="Garamond"/>
              </a:rPr>
              <a:t>3). </a:t>
            </a:r>
            <a:r>
              <a:rPr sz="1167" spc="-5" dirty="0">
                <a:latin typeface="Garamond"/>
                <a:cs typeface="Garamond"/>
              </a:rPr>
              <a:t>Chaos and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clutter.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240"/>
              </a:lnSpc>
              <a:buAutoNum type="arabicParenR" startAt="4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Security.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56"/>
              </a:lnSpc>
              <a:buAutoNum type="arabicParenR" startAt="4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Ethical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concerns.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2851">
              <a:lnSpc>
                <a:spcPts val="1356"/>
              </a:lnSpc>
              <a:tabLst>
                <a:tab pos="345097" algn="l"/>
              </a:tabLst>
            </a:pPr>
            <a:r>
              <a:rPr sz="1167" b="1" spc="-5" dirty="0">
                <a:latin typeface="Garamond"/>
                <a:cs typeface="Garamond"/>
              </a:rPr>
              <a:t>f.	Customer Databases and Direct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differences between </a:t>
            </a:r>
            <a:r>
              <a:rPr sz="1167" b="1" dirty="0">
                <a:latin typeface="Garamond"/>
                <a:cs typeface="Garamond"/>
              </a:rPr>
              <a:t>mass marketing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so-called </a:t>
            </a:r>
            <a:r>
              <a:rPr sz="1167" b="1" spc="-5" dirty="0">
                <a:latin typeface="Garamond"/>
                <a:cs typeface="Garamond"/>
              </a:rPr>
              <a:t>one-to-one marketing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b="1" dirty="0">
                <a:latin typeface="Garamond"/>
                <a:cs typeface="Garamond"/>
              </a:rPr>
              <a:t>A  customer </a:t>
            </a:r>
            <a:r>
              <a:rPr sz="1167" b="1" spc="-5" dirty="0">
                <a:latin typeface="Garamond"/>
                <a:cs typeface="Garamond"/>
              </a:rPr>
              <a:t>database </a:t>
            </a:r>
            <a:r>
              <a:rPr sz="1167" spc="-5" dirty="0">
                <a:latin typeface="Garamond"/>
                <a:cs typeface="Garamond"/>
              </a:rPr>
              <a:t>is an organized </a:t>
            </a:r>
            <a:r>
              <a:rPr sz="1167" dirty="0">
                <a:latin typeface="Garamond"/>
                <a:cs typeface="Garamond"/>
              </a:rPr>
              <a:t>collection </a:t>
            </a:r>
            <a:r>
              <a:rPr sz="1167" spc="-5" dirty="0">
                <a:latin typeface="Garamond"/>
                <a:cs typeface="Garamond"/>
              </a:rPr>
              <a:t>of comprehensive data about individual </a:t>
            </a:r>
            <a:r>
              <a:rPr sz="1167" dirty="0">
                <a:latin typeface="Garamond"/>
                <a:cs typeface="Garamond"/>
              </a:rPr>
              <a:t>customers  </a:t>
            </a:r>
            <a:r>
              <a:rPr sz="1167" spc="-5" dirty="0">
                <a:latin typeface="Garamond"/>
                <a:cs typeface="Garamond"/>
              </a:rPr>
              <a:t>or prospects, </a:t>
            </a:r>
            <a:r>
              <a:rPr sz="1167" dirty="0">
                <a:latin typeface="Garamond"/>
                <a:cs typeface="Garamond"/>
              </a:rPr>
              <a:t>including geographic, </a:t>
            </a:r>
            <a:r>
              <a:rPr sz="1167" spc="-5" dirty="0">
                <a:latin typeface="Garamond"/>
                <a:cs typeface="Garamond"/>
              </a:rPr>
              <a:t>demographic, psychographics,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behavioral </a:t>
            </a:r>
            <a:r>
              <a:rPr sz="1167" dirty="0">
                <a:latin typeface="Garamond"/>
                <a:cs typeface="Garamond"/>
              </a:rPr>
              <a:t>data. The  </a:t>
            </a:r>
            <a:r>
              <a:rPr sz="1167" spc="-5" dirty="0">
                <a:latin typeface="Garamond"/>
                <a:cs typeface="Garamond"/>
              </a:rPr>
              <a:t>database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locate potential </a:t>
            </a:r>
            <a:r>
              <a:rPr sz="1167" dirty="0">
                <a:latin typeface="Garamond"/>
                <a:cs typeface="Garamond"/>
              </a:rPr>
              <a:t>customers, tailor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 to the special </a:t>
            </a:r>
            <a:r>
              <a:rPr sz="1167" spc="-5" dirty="0">
                <a:latin typeface="Garamond"/>
                <a:cs typeface="Garamond"/>
              </a:rPr>
              <a:t>needs  of </a:t>
            </a:r>
            <a:r>
              <a:rPr sz="1167" dirty="0">
                <a:latin typeface="Garamond"/>
                <a:cs typeface="Garamond"/>
              </a:rPr>
              <a:t>targeted customers </a:t>
            </a:r>
            <a:r>
              <a:rPr sz="1167" spc="-5" dirty="0">
                <a:latin typeface="Garamond"/>
                <a:cs typeface="Garamond"/>
              </a:rPr>
              <a:t>or/and maintain </a:t>
            </a:r>
            <a:r>
              <a:rPr sz="1167" dirty="0">
                <a:latin typeface="Garamond"/>
                <a:cs typeface="Garamond"/>
              </a:rPr>
              <a:t>long-term customer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relationships.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Database </a:t>
            </a:r>
            <a:r>
              <a:rPr sz="1167" b="1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of building, maintaining, and </a:t>
            </a:r>
            <a:r>
              <a:rPr sz="1167" dirty="0">
                <a:latin typeface="Garamond"/>
                <a:cs typeface="Garamond"/>
              </a:rPr>
              <a:t>using customer database </a:t>
            </a:r>
            <a:r>
              <a:rPr sz="1167" spc="-5" dirty="0">
                <a:latin typeface="Garamond"/>
                <a:cs typeface="Garamond"/>
              </a:rPr>
              <a:t>and  other database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purposes of </a:t>
            </a:r>
            <a:r>
              <a:rPr sz="1167" dirty="0">
                <a:latin typeface="Garamond"/>
                <a:cs typeface="Garamond"/>
              </a:rPr>
              <a:t>contacting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transacting with customers. A customer  database is much more than just a list </a:t>
            </a:r>
            <a:r>
              <a:rPr sz="1167" spc="-5" dirty="0">
                <a:latin typeface="Garamond"/>
                <a:cs typeface="Garamond"/>
              </a:rPr>
              <a:t>of names </a:t>
            </a:r>
            <a:r>
              <a:rPr sz="1167" dirty="0">
                <a:latin typeface="Garamond"/>
                <a:cs typeface="Garamond"/>
              </a:rPr>
              <a:t>(i.e., customer mailing </a:t>
            </a:r>
            <a:r>
              <a:rPr sz="1167" spc="-5" dirty="0">
                <a:latin typeface="Garamond"/>
                <a:cs typeface="Garamond"/>
              </a:rPr>
              <a:t>list). </a:t>
            </a:r>
            <a:r>
              <a:rPr sz="1167" dirty="0">
                <a:latin typeface="Garamond"/>
                <a:cs typeface="Garamond"/>
              </a:rPr>
              <a:t>Business-to-business 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and service </a:t>
            </a:r>
            <a:r>
              <a:rPr sz="1167" spc="-5" dirty="0">
                <a:latin typeface="Garamond"/>
                <a:cs typeface="Garamond"/>
              </a:rPr>
              <a:t>retailers most </a:t>
            </a:r>
            <a:r>
              <a:rPr sz="1167" dirty="0">
                <a:latin typeface="Garamond"/>
                <a:cs typeface="Garamond"/>
              </a:rPr>
              <a:t>frequently use database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marketing.</a:t>
            </a:r>
            <a:endParaRPr sz="1167">
              <a:latin typeface="Garamond"/>
              <a:cs typeface="Garamond"/>
            </a:endParaRPr>
          </a:p>
          <a:p>
            <a:pPr marL="382755" marR="3183658" indent="-370408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use their </a:t>
            </a:r>
            <a:r>
              <a:rPr sz="1167" spc="-5" dirty="0">
                <a:latin typeface="Garamond"/>
                <a:cs typeface="Garamond"/>
              </a:rPr>
              <a:t>databases in </a:t>
            </a:r>
            <a:r>
              <a:rPr sz="1167" u="sng" dirty="0">
                <a:latin typeface="Garamond"/>
                <a:cs typeface="Garamond"/>
              </a:rPr>
              <a:t>four </a:t>
            </a:r>
            <a:r>
              <a:rPr sz="1167" dirty="0">
                <a:latin typeface="Garamond"/>
                <a:cs typeface="Garamond"/>
              </a:rPr>
              <a:t>ways:  1). Identifying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prospects.</a:t>
            </a:r>
            <a:endParaRPr sz="1167">
              <a:latin typeface="Garamond"/>
              <a:cs typeface="Garamond"/>
            </a:endParaRPr>
          </a:p>
          <a:p>
            <a:pPr marL="382755" marR="1742153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Deciding </a:t>
            </a:r>
            <a:r>
              <a:rPr sz="1167" dirty="0">
                <a:latin typeface="Garamond"/>
                <a:cs typeface="Garamond"/>
              </a:rPr>
              <a:t>which customers </a:t>
            </a:r>
            <a:r>
              <a:rPr sz="1167" spc="-5" dirty="0">
                <a:latin typeface="Garamond"/>
                <a:cs typeface="Garamond"/>
              </a:rPr>
              <a:t>should receive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particular offer.  </a:t>
            </a:r>
            <a:r>
              <a:rPr sz="1167" dirty="0">
                <a:latin typeface="Garamond"/>
                <a:cs typeface="Garamond"/>
              </a:rPr>
              <a:t>3). </a:t>
            </a:r>
            <a:r>
              <a:rPr sz="1167" spc="-5" dirty="0">
                <a:latin typeface="Garamond"/>
                <a:cs typeface="Garamond"/>
              </a:rPr>
              <a:t>Deepening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loyalty.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4). </a:t>
            </a:r>
            <a:r>
              <a:rPr sz="1167" spc="-5" dirty="0">
                <a:latin typeface="Garamond"/>
                <a:cs typeface="Garamond"/>
              </a:rPr>
              <a:t>Reactivating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purchases.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Like many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marketing tools, database </a:t>
            </a:r>
            <a:r>
              <a:rPr sz="1167" spc="-5" dirty="0">
                <a:latin typeface="Garamond"/>
                <a:cs typeface="Garamond"/>
              </a:rPr>
              <a:t>marketing requires </a:t>
            </a:r>
            <a:r>
              <a:rPr sz="1167" dirty="0">
                <a:latin typeface="Garamond"/>
                <a:cs typeface="Garamond"/>
              </a:rPr>
              <a:t>a special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investment.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7217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195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7381" cy="8137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38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Explain how </a:t>
            </a:r>
            <a:r>
              <a:rPr sz="1167" dirty="0">
                <a:latin typeface="Garamond"/>
                <a:cs typeface="Garamond"/>
              </a:rPr>
              <a:t>companies use </a:t>
            </a:r>
            <a:r>
              <a:rPr sz="1167" spc="-5" dirty="0">
                <a:latin typeface="Garamond"/>
                <a:cs typeface="Garamond"/>
              </a:rPr>
              <a:t>public relations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communicate </a:t>
            </a:r>
            <a:r>
              <a:rPr sz="1167" dirty="0">
                <a:latin typeface="Garamond"/>
                <a:cs typeface="Garamond"/>
              </a:rPr>
              <a:t>with their </a:t>
            </a:r>
            <a:r>
              <a:rPr sz="1167" spc="-5" dirty="0">
                <a:latin typeface="Garamond"/>
                <a:cs typeface="Garamond"/>
              </a:rPr>
              <a:t>publics. </a:t>
            </a:r>
            <a:r>
              <a:rPr sz="1167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relations,  </a:t>
            </a:r>
            <a:r>
              <a:rPr sz="1167" dirty="0">
                <a:latin typeface="Garamond"/>
                <a:cs typeface="Garamond"/>
              </a:rPr>
              <a:t>the final </a:t>
            </a:r>
            <a:r>
              <a:rPr sz="1167" spc="-5" dirty="0">
                <a:latin typeface="Garamond"/>
                <a:cs typeface="Garamond"/>
              </a:rPr>
              <a:t>mass </a:t>
            </a:r>
            <a:r>
              <a:rPr sz="1167" dirty="0">
                <a:latin typeface="Garamond"/>
                <a:cs typeface="Garamond"/>
              </a:rPr>
              <a:t>communication tool </a:t>
            </a:r>
            <a:r>
              <a:rPr sz="1167" spc="-5" dirty="0">
                <a:latin typeface="Garamond"/>
                <a:cs typeface="Garamond"/>
              </a:rPr>
              <a:t>described in </a:t>
            </a:r>
            <a:r>
              <a:rPr sz="1167" dirty="0">
                <a:latin typeface="Garamond"/>
                <a:cs typeface="Garamond"/>
              </a:rPr>
              <a:t>this chapter, </a:t>
            </a:r>
            <a:r>
              <a:rPr sz="1167" spc="-5" dirty="0">
                <a:latin typeface="Garamond"/>
                <a:cs typeface="Garamond"/>
              </a:rPr>
              <a:t>is an attempt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relations  </a:t>
            </a:r>
            <a:r>
              <a:rPr sz="1167" dirty="0">
                <a:latin typeface="Garamond"/>
                <a:cs typeface="Garamond"/>
              </a:rPr>
              <a:t>with the company’s various </a:t>
            </a:r>
            <a:r>
              <a:rPr sz="1167" spc="-5" dirty="0">
                <a:latin typeface="Garamond"/>
                <a:cs typeface="Garamond"/>
              </a:rPr>
              <a:t>publics by obtaining favorable publicity, building </a:t>
            </a:r>
            <a:r>
              <a:rPr sz="1167" dirty="0">
                <a:latin typeface="Garamond"/>
                <a:cs typeface="Garamond"/>
              </a:rPr>
              <a:t>up a good “corporate  image,” </a:t>
            </a:r>
            <a:r>
              <a:rPr sz="1167" spc="-5" dirty="0">
                <a:latin typeface="Garamond"/>
                <a:cs typeface="Garamond"/>
              </a:rPr>
              <a:t>and handling or heading off </a:t>
            </a:r>
            <a:r>
              <a:rPr sz="1167" dirty="0">
                <a:latin typeface="Garamond"/>
                <a:cs typeface="Garamond"/>
              </a:rPr>
              <a:t>unfavorable </a:t>
            </a:r>
            <a:r>
              <a:rPr sz="1167" spc="-5" dirty="0">
                <a:latin typeface="Garamond"/>
                <a:cs typeface="Garamond"/>
              </a:rPr>
              <a:t>rumors, </a:t>
            </a:r>
            <a:r>
              <a:rPr sz="1167" dirty="0">
                <a:latin typeface="Garamond"/>
                <a:cs typeface="Garamond"/>
              </a:rPr>
              <a:t>stories,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events. The </a:t>
            </a:r>
            <a:r>
              <a:rPr sz="1167" spc="-5" dirty="0">
                <a:latin typeface="Garamond"/>
                <a:cs typeface="Garamond"/>
              </a:rPr>
              <a:t>organization has </a:t>
            </a:r>
            <a:r>
              <a:rPr sz="1167" dirty="0">
                <a:latin typeface="Garamond"/>
                <a:cs typeface="Garamond"/>
              </a:rPr>
              <a:t>a  variety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tools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their disposal for </a:t>
            </a:r>
            <a:r>
              <a:rPr sz="1167" spc="-5" dirty="0">
                <a:latin typeface="Garamond"/>
                <a:cs typeface="Garamond"/>
              </a:rPr>
              <a:t>accomplishing </a:t>
            </a:r>
            <a:r>
              <a:rPr sz="1167" dirty="0">
                <a:latin typeface="Garamond"/>
                <a:cs typeface="Garamond"/>
              </a:rPr>
              <a:t>this feat. </a:t>
            </a:r>
            <a:r>
              <a:rPr sz="1167" spc="-5" dirty="0">
                <a:latin typeface="Garamond"/>
                <a:cs typeface="Garamond"/>
              </a:rPr>
              <a:t>One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overriding </a:t>
            </a:r>
            <a:r>
              <a:rPr sz="1167" dirty="0">
                <a:latin typeface="Garamond"/>
                <a:cs typeface="Garamond"/>
              </a:rPr>
              <a:t>tasks </a:t>
            </a:r>
            <a:r>
              <a:rPr sz="1167" spc="-5" dirty="0">
                <a:latin typeface="Garamond"/>
                <a:cs typeface="Garamond"/>
              </a:rPr>
              <a:t>of public  relations is </a:t>
            </a:r>
            <a:r>
              <a:rPr sz="1167" dirty="0">
                <a:latin typeface="Garamond"/>
                <a:cs typeface="Garamond"/>
              </a:rPr>
              <a:t>to control the exposure </a:t>
            </a:r>
            <a:r>
              <a:rPr sz="1167" spc="-5" dirty="0">
                <a:latin typeface="Garamond"/>
                <a:cs typeface="Garamond"/>
              </a:rPr>
              <a:t>and relationship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mass media. </a:t>
            </a:r>
            <a:r>
              <a:rPr sz="1167" dirty="0">
                <a:latin typeface="Garamond"/>
                <a:cs typeface="Garamond"/>
              </a:rPr>
              <a:t>By focusing </a:t>
            </a:r>
            <a:r>
              <a:rPr sz="1167" spc="-5" dirty="0">
                <a:latin typeface="Garamond"/>
                <a:cs typeface="Garamond"/>
              </a:rPr>
              <a:t>on 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attitudes, awareness, and </a:t>
            </a:r>
            <a:r>
              <a:rPr sz="1167" dirty="0">
                <a:latin typeface="Garamond"/>
                <a:cs typeface="Garamond"/>
              </a:rPr>
              <a:t>knowledge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organization,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is better prepared  </a:t>
            </a:r>
            <a:r>
              <a:rPr sz="1167" dirty="0">
                <a:latin typeface="Garamond"/>
                <a:cs typeface="Garamond"/>
              </a:rPr>
              <a:t>to succeed. Public </a:t>
            </a:r>
            <a:r>
              <a:rPr sz="1167" spc="-5" dirty="0">
                <a:latin typeface="Garamond"/>
                <a:cs typeface="Garamond"/>
              </a:rPr>
              <a:t>relations have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been extended </a:t>
            </a:r>
            <a:r>
              <a:rPr sz="1167" dirty="0">
                <a:latin typeface="Garamond"/>
                <a:cs typeface="Garamond"/>
              </a:rPr>
              <a:t>to the Internet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companies are </a:t>
            </a:r>
            <a:r>
              <a:rPr sz="1167" spc="-5" dirty="0">
                <a:latin typeface="Garamond"/>
                <a:cs typeface="Garamond"/>
              </a:rPr>
              <a:t>beginning  </a:t>
            </a:r>
            <a:r>
              <a:rPr sz="1167" dirty="0">
                <a:latin typeface="Garamond"/>
                <a:cs typeface="Garamond"/>
              </a:rPr>
              <a:t>to explore ways to </a:t>
            </a: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their effects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newly </a:t>
            </a:r>
            <a:r>
              <a:rPr sz="1167" dirty="0">
                <a:latin typeface="Garamond"/>
                <a:cs typeface="Garamond"/>
              </a:rPr>
              <a:t>emerging world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e-commerce.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DIRECT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PUBLIC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RELATIONS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buAutoNum type="alpha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Direct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Garamond"/>
              <a:buAutoNum type="alphaUcPeriod"/>
            </a:pPr>
            <a:endParaRPr sz="1021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356"/>
              </a:lnSpc>
              <a:buAutoNum type="alphaLcPeriod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Other Marketing </a:t>
            </a:r>
            <a:r>
              <a:rPr sz="1167" b="1" spc="-5" dirty="0">
                <a:latin typeface="Garamond"/>
                <a:cs typeface="Garamond"/>
              </a:rPr>
              <a:t>Applications </a:t>
            </a:r>
            <a:r>
              <a:rPr sz="1167" b="1" dirty="0">
                <a:latin typeface="Garamond"/>
                <a:cs typeface="Garamond"/>
              </a:rPr>
              <a:t>through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Databases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Some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important </a:t>
            </a:r>
            <a:r>
              <a:rPr sz="1167" dirty="0">
                <a:latin typeface="Garamond"/>
                <a:cs typeface="Garamond"/>
              </a:rPr>
              <a:t>uses </a:t>
            </a:r>
            <a:r>
              <a:rPr sz="1167" spc="-5" dirty="0">
                <a:latin typeface="Garamond"/>
                <a:cs typeface="Garamond"/>
              </a:rPr>
              <a:t>or advantages of </a:t>
            </a:r>
            <a:r>
              <a:rPr sz="1167" dirty="0">
                <a:latin typeface="Garamond"/>
                <a:cs typeface="Garamond"/>
              </a:rPr>
              <a:t>using </a:t>
            </a:r>
            <a:r>
              <a:rPr sz="1167" spc="-5" dirty="0">
                <a:latin typeface="Garamond"/>
                <a:cs typeface="Garamond"/>
              </a:rPr>
              <a:t>database market are as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following:</a:t>
            </a:r>
            <a:endParaRPr sz="1167">
              <a:latin typeface="Garamond"/>
              <a:cs typeface="Garamond"/>
            </a:endParaRPr>
          </a:p>
          <a:p>
            <a:pPr marL="1456939" lvl="2" indent="-222245">
              <a:spcBef>
                <a:spcPts val="73"/>
              </a:spcBef>
              <a:buFont typeface="Symbol"/>
              <a:buChar char=""/>
              <a:tabLst>
                <a:tab pos="1456322" algn="l"/>
                <a:tab pos="1456939" algn="l"/>
              </a:tabLst>
            </a:pPr>
            <a:r>
              <a:rPr sz="1167" spc="-5" dirty="0">
                <a:latin typeface="Garamond"/>
                <a:cs typeface="Garamond"/>
              </a:rPr>
              <a:t>Match profiles </a:t>
            </a:r>
            <a:r>
              <a:rPr sz="1167" dirty="0">
                <a:latin typeface="Garamond"/>
                <a:cs typeface="Garamond"/>
              </a:rPr>
              <a:t>to cross-sell </a:t>
            </a:r>
            <a:r>
              <a:rPr sz="1167" spc="-5" dirty="0">
                <a:latin typeface="Garamond"/>
                <a:cs typeface="Garamond"/>
              </a:rPr>
              <a:t>other products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</a:t>
            </a:r>
            <a:endParaRPr sz="1167">
              <a:latin typeface="Garamond"/>
              <a:cs typeface="Garamond"/>
            </a:endParaRPr>
          </a:p>
          <a:p>
            <a:pPr marL="1456939" lvl="2" indent="-222245">
              <a:spcBef>
                <a:spcPts val="83"/>
              </a:spcBef>
              <a:buFont typeface="Symbol"/>
              <a:buChar char=""/>
              <a:tabLst>
                <a:tab pos="1456322" algn="l"/>
                <a:tab pos="1456939" algn="l"/>
              </a:tabLst>
            </a:pPr>
            <a:r>
              <a:rPr sz="1167" spc="-5" dirty="0">
                <a:latin typeface="Garamond"/>
                <a:cs typeface="Garamond"/>
              </a:rPr>
              <a:t>Modify marketing messages based on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profiles</a:t>
            </a:r>
            <a:endParaRPr sz="1167">
              <a:latin typeface="Garamond"/>
              <a:cs typeface="Garamond"/>
            </a:endParaRPr>
          </a:p>
          <a:p>
            <a:pPr marL="1456939" lvl="2" indent="-222245">
              <a:spcBef>
                <a:spcPts val="73"/>
              </a:spcBef>
              <a:buFont typeface="Symbol"/>
              <a:buChar char=""/>
              <a:tabLst>
                <a:tab pos="1456322" algn="l"/>
                <a:tab pos="1456939" algn="l"/>
              </a:tabLst>
            </a:pPr>
            <a:r>
              <a:rPr sz="1167" spc="-5" dirty="0">
                <a:latin typeface="Garamond"/>
                <a:cs typeface="Garamond"/>
              </a:rPr>
              <a:t>Reach out </a:t>
            </a:r>
            <a:r>
              <a:rPr sz="1167" dirty="0">
                <a:latin typeface="Garamond"/>
                <a:cs typeface="Garamond"/>
              </a:rPr>
              <a:t>to customers to </a:t>
            </a:r>
            <a:r>
              <a:rPr sz="1167" spc="-5" dirty="0">
                <a:latin typeface="Garamond"/>
                <a:cs typeface="Garamond"/>
              </a:rPr>
              <a:t>reinforce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purchase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decision</a:t>
            </a:r>
            <a:endParaRPr sz="1167">
              <a:latin typeface="Garamond"/>
              <a:cs typeface="Garamond"/>
            </a:endParaRPr>
          </a:p>
          <a:p>
            <a:pPr marL="1456939" lvl="2" indent="-222245">
              <a:spcBef>
                <a:spcPts val="78"/>
              </a:spcBef>
              <a:buFont typeface="Symbol"/>
              <a:buChar char=""/>
              <a:tabLst>
                <a:tab pos="1456322" algn="l"/>
                <a:tab pos="1456939" algn="l"/>
              </a:tabLst>
            </a:pPr>
            <a:r>
              <a:rPr sz="1167" dirty="0">
                <a:latin typeface="Garamond"/>
                <a:cs typeface="Garamond"/>
              </a:rPr>
              <a:t>Find </a:t>
            </a:r>
            <a:r>
              <a:rPr sz="1167" spc="-5" dirty="0">
                <a:latin typeface="Garamond"/>
                <a:cs typeface="Garamond"/>
              </a:rPr>
              <a:t>new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</a:t>
            </a:r>
            <a:endParaRPr sz="1167">
              <a:latin typeface="Garamond"/>
              <a:cs typeface="Garamond"/>
            </a:endParaRPr>
          </a:p>
          <a:p>
            <a:pPr marL="1456939" lvl="2" indent="-222245">
              <a:spcBef>
                <a:spcPts val="78"/>
              </a:spcBef>
              <a:buFont typeface="Symbol"/>
              <a:buChar char=""/>
              <a:tabLst>
                <a:tab pos="1456322" algn="l"/>
                <a:tab pos="1456939" algn="l"/>
              </a:tabLst>
            </a:pPr>
            <a:r>
              <a:rPr sz="1167" spc="-5" dirty="0">
                <a:latin typeface="Garamond"/>
                <a:cs typeface="Garamond"/>
              </a:rPr>
              <a:t>Gain insight into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is purchasing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</a:t>
            </a:r>
            <a:endParaRPr sz="1167">
              <a:latin typeface="Garamond"/>
              <a:cs typeface="Garamond"/>
            </a:endParaRPr>
          </a:p>
          <a:p>
            <a:pPr marL="1456939" lvl="2" indent="-222245">
              <a:lnSpc>
                <a:spcPts val="1356"/>
              </a:lnSpc>
              <a:spcBef>
                <a:spcPts val="83"/>
              </a:spcBef>
              <a:buFont typeface="Symbol"/>
              <a:buChar char=""/>
              <a:tabLst>
                <a:tab pos="1456322" algn="l"/>
                <a:tab pos="1456939" algn="l"/>
              </a:tabLst>
            </a:pPr>
            <a:r>
              <a:rPr sz="1167" spc="-5" dirty="0">
                <a:latin typeface="Garamond"/>
                <a:cs typeface="Garamond"/>
              </a:rPr>
              <a:t>Improve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32"/>
              </a:lnSpc>
            </a:pPr>
            <a:r>
              <a:rPr sz="1167" dirty="0">
                <a:latin typeface="Garamond"/>
                <a:cs typeface="Garamond"/>
              </a:rPr>
              <a:t>Beside uses </a:t>
            </a:r>
            <a:r>
              <a:rPr sz="1167" spc="-5" dirty="0">
                <a:latin typeface="Garamond"/>
                <a:cs typeface="Garamond"/>
              </a:rPr>
              <a:t>database marketing also has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disadvantages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like</a:t>
            </a:r>
            <a:endParaRPr sz="1167">
              <a:latin typeface="Garamond"/>
              <a:cs typeface="Garamond"/>
            </a:endParaRPr>
          </a:p>
          <a:p>
            <a:pPr marL="1790306" lvl="3" indent="-222245">
              <a:lnSpc>
                <a:spcPts val="1356"/>
              </a:lnSpc>
              <a:buFont typeface="Meiryo"/>
              <a:buChar char="▪"/>
              <a:tabLst>
                <a:tab pos="1789688" algn="l"/>
                <a:tab pos="1790306" algn="l"/>
              </a:tabLst>
            </a:pPr>
            <a:r>
              <a:rPr sz="1167" spc="-5" dirty="0">
                <a:latin typeface="Garamond"/>
                <a:cs typeface="Garamond"/>
              </a:rPr>
              <a:t>Marketing databases </a:t>
            </a:r>
            <a:r>
              <a:rPr sz="1167" dirty="0">
                <a:latin typeface="Garamond"/>
                <a:cs typeface="Garamond"/>
              </a:rPr>
              <a:t>can be costly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time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consuming,</a:t>
            </a:r>
            <a:endParaRPr sz="1167">
              <a:latin typeface="Garamond"/>
              <a:cs typeface="Garamond"/>
            </a:endParaRPr>
          </a:p>
          <a:p>
            <a:pPr marL="1790306" lvl="3" indent="-222245">
              <a:lnSpc>
                <a:spcPts val="1356"/>
              </a:lnSpc>
              <a:buFont typeface="Meiryo"/>
              <a:buChar char="▪"/>
              <a:tabLst>
                <a:tab pos="1789688" algn="l"/>
                <a:tab pos="1790306" algn="l"/>
              </a:tabLst>
            </a:pPr>
            <a:r>
              <a:rPr sz="1167" dirty="0">
                <a:latin typeface="Garamond"/>
                <a:cs typeface="Garamond"/>
              </a:rPr>
              <a:t>Databases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carefully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planned</a:t>
            </a:r>
            <a:endParaRPr sz="1167">
              <a:latin typeface="Garamond"/>
              <a:cs typeface="Garamond"/>
            </a:endParaRPr>
          </a:p>
          <a:p>
            <a:pPr marL="1790306" lvl="3" indent="-222245">
              <a:lnSpc>
                <a:spcPts val="1376"/>
              </a:lnSpc>
              <a:buFont typeface="Meiryo"/>
              <a:buChar char="▪"/>
              <a:tabLst>
                <a:tab pos="1789688" algn="l"/>
                <a:tab pos="1790306" algn="l"/>
              </a:tabLst>
            </a:pPr>
            <a:r>
              <a:rPr sz="1167" spc="-5" dirty="0">
                <a:latin typeface="Garamond"/>
                <a:cs typeface="Garamond"/>
              </a:rPr>
              <a:t>Consumer privacy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issues.</a:t>
            </a:r>
            <a:endParaRPr sz="1167">
              <a:latin typeface="Garamond"/>
              <a:cs typeface="Garamond"/>
            </a:endParaRPr>
          </a:p>
          <a:p>
            <a:pPr lvl="3">
              <a:lnSpc>
                <a:spcPct val="100000"/>
              </a:lnSpc>
              <a:buFont typeface="Meiryo"/>
              <a:buChar char="▪"/>
            </a:pPr>
            <a:endParaRPr sz="1069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356"/>
              </a:lnSpc>
              <a:buFont typeface="Garamond"/>
              <a:buAutoNum type="alphaLcPeriod" startAt="2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Integrated </a:t>
            </a:r>
            <a:r>
              <a:rPr sz="1167" b="1" spc="-5" dirty="0">
                <a:latin typeface="Garamond"/>
                <a:cs typeface="Garamond"/>
              </a:rPr>
              <a:t>Direct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802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Too </a:t>
            </a:r>
            <a:r>
              <a:rPr sz="1167" spc="-5" dirty="0">
                <a:latin typeface="Garamond"/>
                <a:cs typeface="Garamond"/>
              </a:rPr>
              <a:t>often, </a:t>
            </a:r>
            <a:r>
              <a:rPr sz="1167" dirty="0">
                <a:latin typeface="Garamond"/>
                <a:cs typeface="Garamond"/>
              </a:rPr>
              <a:t>a company’s </a:t>
            </a:r>
            <a:r>
              <a:rPr sz="1167" spc="-5" dirty="0">
                <a:latin typeface="Garamond"/>
                <a:cs typeface="Garamond"/>
              </a:rPr>
              <a:t>individual direct marketing </a:t>
            </a:r>
            <a:r>
              <a:rPr sz="1167" dirty="0">
                <a:latin typeface="Garamond"/>
                <a:cs typeface="Garamond"/>
              </a:rPr>
              <a:t>efforts </a:t>
            </a:r>
            <a:r>
              <a:rPr sz="1167" spc="-5" dirty="0">
                <a:latin typeface="Garamond"/>
                <a:cs typeface="Garamond"/>
              </a:rPr>
              <a:t>are not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integrated </a:t>
            </a:r>
            <a:r>
              <a:rPr sz="1167" dirty="0">
                <a:latin typeface="Garamond"/>
                <a:cs typeface="Garamond"/>
              </a:rPr>
              <a:t>with one </a:t>
            </a:r>
            <a:r>
              <a:rPr sz="1167" spc="-5" dirty="0">
                <a:latin typeface="Garamond"/>
                <a:cs typeface="Garamond"/>
              </a:rPr>
              <a:t>another  or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elements in its marketing </a:t>
            </a:r>
            <a:r>
              <a:rPr sz="1167" spc="-5" dirty="0">
                <a:latin typeface="Garamond"/>
                <a:cs typeface="Garamond"/>
              </a:rPr>
              <a:t>and promotional mixes.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more powerful approach is  integrated direct marketing,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involves </a:t>
            </a:r>
            <a:r>
              <a:rPr sz="1167" dirty="0">
                <a:latin typeface="Garamond"/>
                <a:cs typeface="Garamond"/>
              </a:rPr>
              <a:t>using multiple-vehicle, multiple-stage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campaigns.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356"/>
              </a:lnSpc>
              <a:buAutoNum type="alphaLcPeriod" startAt="3"/>
              <a:tabLst>
                <a:tab pos="901327" algn="l"/>
              </a:tabLst>
            </a:pPr>
            <a:r>
              <a:rPr sz="1167" b="1" dirty="0">
                <a:latin typeface="Garamond"/>
                <a:cs typeface="Garamond"/>
              </a:rPr>
              <a:t>Public Policy </a:t>
            </a:r>
            <a:r>
              <a:rPr sz="1167" b="1" spc="-5" dirty="0">
                <a:latin typeface="Garamond"/>
                <a:cs typeface="Garamond"/>
              </a:rPr>
              <a:t>and Ethical Issues </a:t>
            </a:r>
            <a:r>
              <a:rPr sz="1167" b="1" dirty="0">
                <a:latin typeface="Garamond"/>
                <a:cs typeface="Garamond"/>
              </a:rPr>
              <a:t>in </a:t>
            </a:r>
            <a:r>
              <a:rPr sz="1167" b="1" spc="-5" dirty="0">
                <a:latin typeface="Garamond"/>
                <a:cs typeface="Garamond"/>
              </a:rPr>
              <a:t>Direct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Direct marketers and </a:t>
            </a:r>
            <a:r>
              <a:rPr sz="1167" dirty="0">
                <a:latin typeface="Garamond"/>
                <a:cs typeface="Garamond"/>
              </a:rPr>
              <a:t>their customers usually enjoy mutually </a:t>
            </a:r>
            <a:r>
              <a:rPr sz="1167" spc="-5" dirty="0">
                <a:latin typeface="Garamond"/>
                <a:cs typeface="Garamond"/>
              </a:rPr>
              <a:t>rewarding relation-ships, however,  occasionally,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darker </a:t>
            </a:r>
            <a:r>
              <a:rPr sz="1167" dirty="0">
                <a:latin typeface="Garamond"/>
                <a:cs typeface="Garamond"/>
              </a:rPr>
              <a:t>side emerges. </a:t>
            </a:r>
            <a:r>
              <a:rPr sz="1167" b="1" spc="-5" dirty="0">
                <a:latin typeface="Garamond"/>
                <a:cs typeface="Garamond"/>
              </a:rPr>
              <a:t>Irritation, unfairness, deception, and fraud </a:t>
            </a:r>
            <a:r>
              <a:rPr sz="1167" spc="-5" dirty="0">
                <a:latin typeface="Garamond"/>
                <a:cs typeface="Garamond"/>
              </a:rPr>
              <a:t>are common  </a:t>
            </a:r>
            <a:r>
              <a:rPr sz="1167" dirty="0">
                <a:latin typeface="Garamond"/>
                <a:cs typeface="Garamond"/>
              </a:rPr>
              <a:t>complaints.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perceive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an innocent desire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become “close” </a:t>
            </a:r>
            <a:r>
              <a:rPr sz="1167" dirty="0">
                <a:latin typeface="Garamond"/>
                <a:cs typeface="Garamond"/>
              </a:rPr>
              <a:t>to the customer  </a:t>
            </a:r>
            <a:r>
              <a:rPr sz="1167" spc="-5" dirty="0">
                <a:latin typeface="Garamond"/>
                <a:cs typeface="Garamond"/>
              </a:rPr>
              <a:t>really is an </a:t>
            </a:r>
            <a:r>
              <a:rPr sz="1167" b="1" spc="-5" dirty="0">
                <a:latin typeface="Garamond"/>
                <a:cs typeface="Garamond"/>
              </a:rPr>
              <a:t>invasion </a:t>
            </a:r>
            <a:r>
              <a:rPr sz="1167" b="1" dirty="0">
                <a:latin typeface="Garamond"/>
                <a:cs typeface="Garamond"/>
              </a:rPr>
              <a:t>of </a:t>
            </a:r>
            <a:r>
              <a:rPr sz="1167" b="1" spc="-5" dirty="0">
                <a:latin typeface="Garamond"/>
                <a:cs typeface="Garamond"/>
              </a:rPr>
              <a:t>privacy </a:t>
            </a:r>
            <a:r>
              <a:rPr sz="1167" dirty="0">
                <a:latin typeface="Garamond"/>
                <a:cs typeface="Garamond"/>
              </a:rPr>
              <a:t>(this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toughest </a:t>
            </a:r>
            <a:r>
              <a:rPr sz="1167" spc="-5" dirty="0">
                <a:latin typeface="Garamond"/>
                <a:cs typeface="Garamond"/>
              </a:rPr>
              <a:t>issues </a:t>
            </a:r>
            <a:r>
              <a:rPr sz="1167" dirty="0">
                <a:latin typeface="Garamond"/>
                <a:cs typeface="Garamond"/>
              </a:rPr>
              <a:t>facing the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industry).</a:t>
            </a:r>
            <a:endParaRPr sz="1167">
              <a:latin typeface="Garamond"/>
              <a:cs typeface="Garamond"/>
            </a:endParaRPr>
          </a:p>
          <a:p>
            <a:pPr marL="382755" marR="713653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benefit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database marketing, but at </a:t>
            </a:r>
            <a:r>
              <a:rPr sz="1167" dirty="0">
                <a:latin typeface="Garamond"/>
                <a:cs typeface="Garamond"/>
              </a:rPr>
              <a:t>what cost to </a:t>
            </a:r>
            <a:r>
              <a:rPr sz="1167" spc="-5" dirty="0">
                <a:latin typeface="Garamond"/>
                <a:cs typeface="Garamond"/>
              </a:rPr>
              <a:t>privacy?  </a:t>
            </a: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company’s </a:t>
            </a:r>
            <a:r>
              <a:rPr sz="1167" spc="-5" dirty="0">
                <a:latin typeface="Garamond"/>
                <a:cs typeface="Garamond"/>
              </a:rPr>
              <a:t>desire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database,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get carried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away.</a:t>
            </a:r>
            <a:endParaRPr sz="1167">
              <a:latin typeface="Garamond"/>
              <a:cs typeface="Garamond"/>
            </a:endParaRPr>
          </a:p>
          <a:p>
            <a:pPr marL="12347" marR="6791" indent="370408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3).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recent </a:t>
            </a:r>
            <a:r>
              <a:rPr sz="1167" dirty="0">
                <a:latin typeface="Garamond"/>
                <a:cs typeface="Garamond"/>
              </a:rPr>
              <a:t>survey, 79 </a:t>
            </a:r>
            <a:r>
              <a:rPr sz="1167" spc="-5" dirty="0">
                <a:latin typeface="Garamond"/>
                <a:cs typeface="Garamond"/>
              </a:rPr>
              <a:t>percent of </a:t>
            </a:r>
            <a:r>
              <a:rPr sz="1167" dirty="0">
                <a:latin typeface="Garamond"/>
                <a:cs typeface="Garamond"/>
              </a:rPr>
              <a:t>consumers expressed concern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privacy. In  reality, </a:t>
            </a:r>
            <a:r>
              <a:rPr sz="1167" dirty="0">
                <a:latin typeface="Garamond"/>
                <a:cs typeface="Garamond"/>
              </a:rPr>
              <a:t>direct marketing is just too </a:t>
            </a:r>
            <a:r>
              <a:rPr sz="1167" spc="-5" dirty="0">
                <a:latin typeface="Garamond"/>
                <a:cs typeface="Garamond"/>
              </a:rPr>
              <a:t>expensive </a:t>
            </a:r>
            <a:r>
              <a:rPr sz="1167" dirty="0">
                <a:latin typeface="Garamond"/>
                <a:cs typeface="Garamond"/>
              </a:rPr>
              <a:t>to waste </a:t>
            </a:r>
            <a:r>
              <a:rPr sz="1167" spc="-5" dirty="0">
                <a:latin typeface="Garamond"/>
                <a:cs typeface="Garamond"/>
              </a:rPr>
              <a:t>on consumers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don’t </a:t>
            </a:r>
            <a:r>
              <a:rPr sz="1167" dirty="0">
                <a:latin typeface="Garamond"/>
                <a:cs typeface="Garamond"/>
              </a:rPr>
              <a:t>want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5699" y="3517583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55699" y="396578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37185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196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7381" cy="3360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indent="-222245">
              <a:buAutoNum type="alphaUcPeriod" startAt="2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Public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Relations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Font typeface="Garamond"/>
              <a:buAutoNum type="alphaUcPeriod" startAt="2"/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relations are </a:t>
            </a:r>
            <a:r>
              <a:rPr sz="1167" dirty="0">
                <a:latin typeface="Garamond"/>
                <a:cs typeface="Garamond"/>
              </a:rPr>
              <a:t>very </a:t>
            </a:r>
            <a:r>
              <a:rPr sz="1167" spc="-5" dirty="0">
                <a:latin typeface="Garamond"/>
                <a:cs typeface="Garamond"/>
              </a:rPr>
              <a:t>believable—news stories, </a:t>
            </a:r>
            <a:r>
              <a:rPr sz="1167" dirty="0">
                <a:latin typeface="Garamond"/>
                <a:cs typeface="Garamond"/>
              </a:rPr>
              <a:t>features,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events seem </a:t>
            </a:r>
            <a:r>
              <a:rPr sz="1167" spc="-5" dirty="0">
                <a:latin typeface="Garamond"/>
                <a:cs typeface="Garamond"/>
              </a:rPr>
              <a:t>more real and  believable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readers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ads do. </a:t>
            </a:r>
            <a:r>
              <a:rPr sz="1167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relations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also reach many prospects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avoid  </a:t>
            </a:r>
            <a:r>
              <a:rPr sz="1167" dirty="0">
                <a:latin typeface="Garamond"/>
                <a:cs typeface="Garamond"/>
              </a:rPr>
              <a:t>salespeople </a:t>
            </a:r>
            <a:r>
              <a:rPr sz="1167" spc="-5" dirty="0">
                <a:latin typeface="Garamond"/>
                <a:cs typeface="Garamond"/>
              </a:rPr>
              <a:t>and advertisements—the message </a:t>
            </a:r>
            <a:r>
              <a:rPr sz="1167" dirty="0">
                <a:latin typeface="Garamond"/>
                <a:cs typeface="Garamond"/>
              </a:rPr>
              <a:t>gets to the </a:t>
            </a:r>
            <a:r>
              <a:rPr sz="1167" spc="-5" dirty="0">
                <a:latin typeface="Garamond"/>
                <a:cs typeface="Garamond"/>
              </a:rPr>
              <a:t>buyers as "news" 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sales-  directed communication. As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advertising, public relations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dramatize </a:t>
            </a:r>
            <a:r>
              <a:rPr sz="1167" dirty="0">
                <a:latin typeface="Garamond"/>
                <a:cs typeface="Garamond"/>
              </a:rPr>
              <a:t>a company or </a:t>
            </a:r>
            <a:r>
              <a:rPr sz="1167" spc="-5" dirty="0">
                <a:latin typeface="Garamond"/>
                <a:cs typeface="Garamond"/>
              </a:rPr>
              <a:t>product.  Marketers </a:t>
            </a:r>
            <a:r>
              <a:rPr sz="1167" dirty="0">
                <a:latin typeface="Garamond"/>
                <a:cs typeface="Garamond"/>
              </a:rPr>
              <a:t>tend to underused </a:t>
            </a:r>
            <a:r>
              <a:rPr sz="1167" spc="-5" dirty="0">
                <a:latin typeface="Garamond"/>
                <a:cs typeface="Garamond"/>
              </a:rPr>
              <a:t>public relations or </a:t>
            </a:r>
            <a:r>
              <a:rPr sz="1167" dirty="0">
                <a:latin typeface="Garamond"/>
                <a:cs typeface="Garamond"/>
              </a:rPr>
              <a:t>to use </a:t>
            </a:r>
            <a:r>
              <a:rPr sz="1167" spc="-5" dirty="0">
                <a:latin typeface="Garamond"/>
                <a:cs typeface="Garamond"/>
              </a:rPr>
              <a:t>it as an afterthought. Yet </a:t>
            </a:r>
            <a:r>
              <a:rPr sz="1167" dirty="0">
                <a:latin typeface="Garamond"/>
                <a:cs typeface="Garamond"/>
              </a:rPr>
              <a:t>a well-thought-out  </a:t>
            </a:r>
            <a:r>
              <a:rPr sz="1167" spc="-5" dirty="0">
                <a:latin typeface="Garamond"/>
                <a:cs typeface="Garamond"/>
              </a:rPr>
              <a:t>public relations </a:t>
            </a:r>
            <a:r>
              <a:rPr sz="1167" dirty="0">
                <a:latin typeface="Garamond"/>
                <a:cs typeface="Garamond"/>
              </a:rPr>
              <a:t>campaign used with </a:t>
            </a:r>
            <a:r>
              <a:rPr sz="1167" spc="-5" dirty="0">
                <a:latin typeface="Garamond"/>
                <a:cs typeface="Garamond"/>
              </a:rPr>
              <a:t>other promotion mix </a:t>
            </a:r>
            <a:r>
              <a:rPr sz="1167" dirty="0">
                <a:latin typeface="Garamond"/>
                <a:cs typeface="Garamond"/>
              </a:rPr>
              <a:t>elements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very effective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economical.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lnSpc>
                <a:spcPts val="1240"/>
              </a:lnSpc>
              <a:buAutoNum type="alphaL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Public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Relations</a:t>
            </a:r>
            <a:endParaRPr sz="1167">
              <a:latin typeface="Garamond"/>
              <a:cs typeface="Garamond"/>
            </a:endParaRPr>
          </a:p>
          <a:p>
            <a:pPr marL="12347" marR="6173" indent="37041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relations </a:t>
            </a:r>
            <a:r>
              <a:rPr sz="1167" dirty="0">
                <a:latin typeface="Garamond"/>
                <a:cs typeface="Garamond"/>
              </a:rPr>
              <a:t>involves </a:t>
            </a:r>
            <a:r>
              <a:rPr sz="1167" spc="-5" dirty="0">
                <a:latin typeface="Garamond"/>
                <a:cs typeface="Garamond"/>
              </a:rPr>
              <a:t>building good relations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company’s </a:t>
            </a:r>
            <a:r>
              <a:rPr sz="1167" dirty="0">
                <a:latin typeface="Garamond"/>
                <a:cs typeface="Garamond"/>
              </a:rPr>
              <a:t>various </a:t>
            </a:r>
            <a:r>
              <a:rPr sz="1167" spc="-5" dirty="0">
                <a:latin typeface="Garamond"/>
                <a:cs typeface="Garamond"/>
              </a:rPr>
              <a:t>publics by obtaining  </a:t>
            </a:r>
            <a:r>
              <a:rPr sz="1167" dirty="0">
                <a:latin typeface="Garamond"/>
                <a:cs typeface="Garamond"/>
              </a:rPr>
              <a:t>favorable </a:t>
            </a:r>
            <a:r>
              <a:rPr sz="1167" spc="-5" dirty="0">
                <a:latin typeface="Garamond"/>
                <a:cs typeface="Garamond"/>
              </a:rPr>
              <a:t>publicity, building </a:t>
            </a:r>
            <a:r>
              <a:rPr sz="1167" dirty="0">
                <a:latin typeface="Garamond"/>
                <a:cs typeface="Garamond"/>
              </a:rPr>
              <a:t>up a good corporate </a:t>
            </a:r>
            <a:r>
              <a:rPr sz="1167" spc="-5" dirty="0">
                <a:latin typeface="Garamond"/>
                <a:cs typeface="Garamond"/>
              </a:rPr>
              <a:t>image, and handling or heading off </a:t>
            </a:r>
            <a:r>
              <a:rPr sz="1167" dirty="0">
                <a:latin typeface="Garamond"/>
                <a:cs typeface="Garamond"/>
              </a:rPr>
              <a:t>unfavorable  </a:t>
            </a:r>
            <a:r>
              <a:rPr sz="1167" spc="-5" dirty="0">
                <a:latin typeface="Garamond"/>
                <a:cs typeface="Garamond"/>
              </a:rPr>
              <a:t>rumors, </a:t>
            </a:r>
            <a:r>
              <a:rPr sz="1167" dirty="0">
                <a:latin typeface="Garamond"/>
                <a:cs typeface="Garamond"/>
              </a:rPr>
              <a:t>stories,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events.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functions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382755" marR="3394791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Press relations or press </a:t>
            </a:r>
            <a:r>
              <a:rPr sz="1167" dirty="0">
                <a:latin typeface="Garamond"/>
                <a:cs typeface="Garamond"/>
              </a:rPr>
              <a:t>gentry.  2). Product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publicity.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240"/>
              </a:lnSpc>
              <a:buAutoNum type="arabicParenR" startAt="3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Public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affairs.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12"/>
              </a:lnSpc>
              <a:buAutoNum type="arabicParenR" startAt="3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Lobbying.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12"/>
              </a:lnSpc>
              <a:buAutoNum type="arabicParenR" startAt="3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Investor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relations.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12"/>
              </a:lnSpc>
              <a:buAutoNum type="arabicParenR" startAt="3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Development.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relations are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promote products, places, ideas, activities, organizations, </a:t>
            </a:r>
            <a:r>
              <a:rPr sz="1167" dirty="0">
                <a:latin typeface="Garamond"/>
                <a:cs typeface="Garamond"/>
              </a:rPr>
              <a:t>even</a:t>
            </a:r>
            <a:r>
              <a:rPr sz="1167" spc="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nations.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52" y="4574011"/>
            <a:ext cx="2686756" cy="1681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219" marR="5556" indent="-222245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b. </a:t>
            </a:r>
            <a:r>
              <a:rPr sz="1167" b="1" dirty="0">
                <a:latin typeface="Garamond"/>
                <a:cs typeface="Garamond"/>
              </a:rPr>
              <a:t>The Role </a:t>
            </a:r>
            <a:r>
              <a:rPr sz="1167" b="1" spc="-5" dirty="0">
                <a:latin typeface="Garamond"/>
                <a:cs typeface="Garamond"/>
              </a:rPr>
              <a:t>and Impact of </a:t>
            </a:r>
            <a:r>
              <a:rPr sz="1167" b="1" dirty="0">
                <a:latin typeface="Garamond"/>
                <a:cs typeface="Garamond"/>
              </a:rPr>
              <a:t>Public  Relations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relations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strong </a:t>
            </a:r>
            <a:r>
              <a:rPr sz="1167" spc="-5" dirty="0">
                <a:latin typeface="Garamond"/>
                <a:cs typeface="Garamond"/>
              </a:rPr>
              <a:t>impact on  public awareness at </a:t>
            </a:r>
            <a:r>
              <a:rPr sz="1167" dirty="0">
                <a:latin typeface="Garamond"/>
                <a:cs typeface="Garamond"/>
              </a:rPr>
              <a:t>a much </a:t>
            </a:r>
            <a:r>
              <a:rPr sz="1167" spc="-5" dirty="0">
                <a:latin typeface="Garamond"/>
                <a:cs typeface="Garamond"/>
              </a:rPr>
              <a:t>lower </a:t>
            </a:r>
            <a:r>
              <a:rPr sz="1167" dirty="0">
                <a:latin typeface="Garamond"/>
                <a:cs typeface="Garamond"/>
              </a:rPr>
              <a:t>cost than  </a:t>
            </a:r>
            <a:r>
              <a:rPr sz="1167" spc="-5" dirty="0">
                <a:latin typeface="Garamond"/>
                <a:cs typeface="Garamond"/>
              </a:rPr>
              <a:t>advertising. Despite its potential strengths,  public relations are often </a:t>
            </a:r>
            <a:r>
              <a:rPr sz="1167" dirty="0">
                <a:latin typeface="Garamond"/>
                <a:cs typeface="Garamond"/>
              </a:rPr>
              <a:t>described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stepchild </a:t>
            </a:r>
            <a:r>
              <a:rPr sz="1167" spc="-5" dirty="0">
                <a:latin typeface="Garamond"/>
                <a:cs typeface="Garamond"/>
              </a:rPr>
              <a:t>because of its limited </a:t>
            </a:r>
            <a:r>
              <a:rPr sz="1167" dirty="0">
                <a:latin typeface="Garamond"/>
                <a:cs typeface="Garamond"/>
              </a:rPr>
              <a:t>and  scattered use. This </a:t>
            </a:r>
            <a:r>
              <a:rPr sz="1167" spc="-5" dirty="0">
                <a:latin typeface="Garamond"/>
                <a:cs typeface="Garamond"/>
              </a:rPr>
              <a:t>may be </a:t>
            </a:r>
            <a:r>
              <a:rPr sz="1167" dirty="0">
                <a:latin typeface="Garamond"/>
                <a:cs typeface="Garamond"/>
              </a:rPr>
              <a:t>changing, </a:t>
            </a:r>
            <a:r>
              <a:rPr sz="1167" spc="-5" dirty="0">
                <a:latin typeface="Garamond"/>
                <a:cs typeface="Garamond"/>
              </a:rPr>
              <a:t>however.  Many companies </a:t>
            </a:r>
            <a:r>
              <a:rPr sz="1167" dirty="0">
                <a:latin typeface="Garamond"/>
                <a:cs typeface="Garamond"/>
              </a:rPr>
              <a:t>today are </a:t>
            </a:r>
            <a:r>
              <a:rPr sz="1167" spc="-5" dirty="0">
                <a:latin typeface="Garamond"/>
                <a:cs typeface="Garamond"/>
              </a:rPr>
              <a:t>looking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public  relations   </a:t>
            </a:r>
            <a:r>
              <a:rPr sz="1167" dirty="0">
                <a:latin typeface="Garamond"/>
                <a:cs typeface="Garamond"/>
              </a:rPr>
              <a:t>to   take   a   </a:t>
            </a:r>
            <a:r>
              <a:rPr sz="1167" spc="-5" dirty="0">
                <a:latin typeface="Garamond"/>
                <a:cs typeface="Garamond"/>
              </a:rPr>
              <a:t>more   active   role  </a:t>
            </a:r>
            <a:r>
              <a:rPr sz="1167" spc="15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52" y="6226070"/>
            <a:ext cx="5716147" cy="1362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marketing      </a:t>
            </a:r>
            <a:r>
              <a:rPr sz="1167" spc="-5" dirty="0">
                <a:latin typeface="Garamond"/>
                <a:cs typeface="Garamond"/>
              </a:rPr>
              <a:t>and       promotion     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planning.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 public  relations  </a:t>
            </a:r>
            <a:r>
              <a:rPr sz="1167" dirty="0">
                <a:latin typeface="Garamond"/>
                <a:cs typeface="Garamond"/>
              </a:rPr>
              <a:t>departments  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are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being formed. </a:t>
            </a:r>
            <a:r>
              <a:rPr sz="1167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relation </a:t>
            </a:r>
            <a:r>
              <a:rPr sz="1167" dirty="0">
                <a:latin typeface="Garamond"/>
                <a:cs typeface="Garamond"/>
              </a:rPr>
              <a:t>tools </a:t>
            </a:r>
            <a:r>
              <a:rPr sz="1167" spc="-5" dirty="0">
                <a:latin typeface="Garamond"/>
                <a:cs typeface="Garamond"/>
              </a:rPr>
              <a:t>are being used by </a:t>
            </a:r>
            <a:r>
              <a:rPr sz="1167" dirty="0">
                <a:latin typeface="Garamond"/>
                <a:cs typeface="Garamond"/>
              </a:rPr>
              <a:t>the companies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evaluating </a:t>
            </a:r>
            <a:r>
              <a:rPr sz="1167" spc="-5" dirty="0">
                <a:latin typeface="Garamond"/>
                <a:cs typeface="Garamond"/>
              </a:rPr>
              <a:t>public attitudes,  identifying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issues of public </a:t>
            </a:r>
            <a:r>
              <a:rPr sz="1167" dirty="0">
                <a:latin typeface="Garamond"/>
                <a:cs typeface="Garamond"/>
              </a:rPr>
              <a:t>concern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execute </a:t>
            </a:r>
            <a:r>
              <a:rPr sz="1167" dirty="0">
                <a:latin typeface="Garamond"/>
                <a:cs typeface="Garamond"/>
              </a:rPr>
              <a:t>the different </a:t>
            </a:r>
            <a:r>
              <a:rPr sz="1167" spc="-5" dirty="0">
                <a:latin typeface="Garamond"/>
                <a:cs typeface="Garamond"/>
              </a:rPr>
              <a:t>programs </a:t>
            </a:r>
            <a:r>
              <a:rPr sz="1167" dirty="0">
                <a:latin typeface="Garamond"/>
                <a:cs typeface="Garamond"/>
              </a:rPr>
              <a:t>that can gain </a:t>
            </a:r>
            <a:r>
              <a:rPr sz="1167" spc="-5" dirty="0">
                <a:latin typeface="Garamond"/>
                <a:cs typeface="Garamond"/>
              </a:rPr>
              <a:t>public  acceptance. It means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public relations is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function which evaluates </a:t>
            </a:r>
            <a:r>
              <a:rPr sz="1167" spc="-5" dirty="0">
                <a:latin typeface="Garamond"/>
                <a:cs typeface="Garamond"/>
              </a:rPr>
              <a:t>public  attitudes, identifies areas </a:t>
            </a:r>
            <a:r>
              <a:rPr sz="1167" dirty="0">
                <a:latin typeface="Garamond"/>
                <a:cs typeface="Garamond"/>
              </a:rPr>
              <a:t>within the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public may be interested in, and executes 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program of action </a:t>
            </a:r>
            <a:r>
              <a:rPr sz="1167" dirty="0">
                <a:latin typeface="Garamond"/>
                <a:cs typeface="Garamond"/>
              </a:rPr>
              <a:t>to earn </a:t>
            </a:r>
            <a:r>
              <a:rPr sz="1167" spc="-5" dirty="0">
                <a:latin typeface="Garamond"/>
                <a:cs typeface="Garamond"/>
              </a:rPr>
              <a:t>public </a:t>
            </a:r>
            <a:r>
              <a:rPr sz="1167" dirty="0">
                <a:latin typeface="Garamond"/>
                <a:cs typeface="Garamond"/>
              </a:rPr>
              <a:t>understanding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acceptance.</a:t>
            </a:r>
            <a:endParaRPr sz="1167">
              <a:latin typeface="Garamond"/>
              <a:cs typeface="Garamond"/>
            </a:endParaRPr>
          </a:p>
          <a:p>
            <a:pPr marL="233975">
              <a:lnSpc>
                <a:spcPts val="1283"/>
              </a:lnSpc>
              <a:tabLst>
                <a:tab pos="641424" algn="l"/>
              </a:tabLst>
            </a:pPr>
            <a:r>
              <a:rPr sz="1167" b="1" dirty="0">
                <a:latin typeface="Garamond"/>
                <a:cs typeface="Garamond"/>
              </a:rPr>
              <a:t>c.	Major Public Relations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Tools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52" y="7559569"/>
            <a:ext cx="1169282" cy="52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tools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12"/>
              </a:lnSpc>
              <a:buAutoNum type="arabicParenR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News.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56"/>
              </a:lnSpc>
              <a:buAutoNum type="arabicParenR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Speeches.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3449" y="8059631"/>
            <a:ext cx="39140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eve</a:t>
            </a:r>
            <a:r>
              <a:rPr sz="1167" spc="5" dirty="0">
                <a:latin typeface="Garamond"/>
                <a:cs typeface="Garamond"/>
              </a:rPr>
              <a:t>n</a:t>
            </a:r>
            <a:r>
              <a:rPr sz="1167" dirty="0">
                <a:latin typeface="Garamond"/>
                <a:cs typeface="Garamond"/>
              </a:rPr>
              <a:t>ts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5544" y="8059631"/>
            <a:ext cx="46425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(mobile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852" y="8074448"/>
            <a:ext cx="109396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70408">
              <a:lnSpc>
                <a:spcPts val="1312"/>
              </a:lnSpc>
              <a:tabLst>
                <a:tab pos="682786" algn="l"/>
              </a:tabLst>
            </a:pPr>
            <a:r>
              <a:rPr sz="1167" dirty="0">
                <a:latin typeface="Garamond"/>
                <a:cs typeface="Garamond"/>
              </a:rPr>
              <a:t>3).	</a:t>
            </a:r>
            <a:r>
              <a:rPr sz="1167" spc="-5" dirty="0">
                <a:latin typeface="Garamond"/>
                <a:cs typeface="Garamond"/>
              </a:rPr>
              <a:t>Special  </a:t>
            </a:r>
            <a:r>
              <a:rPr sz="1167" dirty="0">
                <a:latin typeface="Garamond"/>
                <a:cs typeface="Garamond"/>
              </a:rPr>
              <a:t>marketing).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852" y="8407823"/>
            <a:ext cx="220891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70408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4).Written </a:t>
            </a:r>
            <a:r>
              <a:rPr sz="1167" spc="-5" dirty="0">
                <a:latin typeface="Garamond"/>
                <a:cs typeface="Garamond"/>
              </a:rPr>
              <a:t>materials </a:t>
            </a:r>
            <a:r>
              <a:rPr sz="1167" dirty="0">
                <a:latin typeface="Garamond"/>
                <a:cs typeface="Garamond"/>
              </a:rPr>
              <a:t>(such </a:t>
            </a:r>
            <a:r>
              <a:rPr sz="1167" spc="-5" dirty="0">
                <a:latin typeface="Garamond"/>
                <a:cs typeface="Garamond"/>
              </a:rPr>
              <a:t>as  annual   reports,   brochures, 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articles,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852" y="8726381"/>
            <a:ext cx="2210153" cy="695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company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newsletters).</a:t>
            </a:r>
            <a:endParaRPr sz="1167">
              <a:latin typeface="Garamond"/>
              <a:cs typeface="Garamond"/>
            </a:endParaRPr>
          </a:p>
          <a:p>
            <a:pPr marL="12347" marR="4939" indent="37040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5). </a:t>
            </a:r>
            <a:r>
              <a:rPr sz="1167" spc="-5" dirty="0">
                <a:latin typeface="Garamond"/>
                <a:cs typeface="Garamond"/>
              </a:rPr>
              <a:t>Audiovisual </a:t>
            </a:r>
            <a:r>
              <a:rPr sz="1167" dirty="0">
                <a:latin typeface="Garamond"/>
                <a:cs typeface="Garamond"/>
              </a:rPr>
              <a:t>materials (such 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films, slide-and-sound </a:t>
            </a:r>
            <a:r>
              <a:rPr sz="1167" spc="-5" dirty="0">
                <a:latin typeface="Garamond"/>
                <a:cs typeface="Garamond"/>
              </a:rPr>
              <a:t>programs,  </a:t>
            </a:r>
            <a:r>
              <a:rPr sz="1167" dirty="0">
                <a:latin typeface="Garamond"/>
                <a:cs typeface="Garamond"/>
              </a:rPr>
              <a:t>video </a:t>
            </a:r>
            <a:r>
              <a:rPr sz="1167" spc="-5" dirty="0">
                <a:latin typeface="Garamond"/>
                <a:cs typeface="Garamond"/>
              </a:rPr>
              <a:t>and   audio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cassettes).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12969" y="7741813"/>
            <a:ext cx="3367088" cy="1880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178915" y="7766262"/>
            <a:ext cx="3029268" cy="1858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5282389" y="9060003"/>
            <a:ext cx="4784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29" marR="4939" indent="-14198">
              <a:lnSpc>
                <a:spcPts val="661"/>
              </a:lnSpc>
            </a:pPr>
            <a:r>
              <a:rPr sz="681" b="1" spc="-238" dirty="0">
                <a:latin typeface="Arial"/>
                <a:cs typeface="Arial"/>
              </a:rPr>
              <a:t>S</a:t>
            </a:r>
            <a:r>
              <a:rPr sz="1021" b="1" spc="-109" baseline="-11904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681" b="1" spc="-194" dirty="0">
                <a:latin typeface="Arial"/>
                <a:cs typeface="Arial"/>
              </a:rPr>
              <a:t>p</a:t>
            </a:r>
            <a:r>
              <a:rPr sz="1021" b="1" spc="-43" baseline="-11904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681" b="1" spc="-165" dirty="0">
                <a:latin typeface="Arial"/>
                <a:cs typeface="Arial"/>
              </a:rPr>
              <a:t>e</a:t>
            </a:r>
            <a:r>
              <a:rPr sz="1021" b="1" spc="-73" baseline="-11904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81" b="1" spc="-160" dirty="0">
                <a:latin typeface="Arial"/>
                <a:cs typeface="Arial"/>
              </a:rPr>
              <a:t>c</a:t>
            </a:r>
            <a:r>
              <a:rPr sz="1021" b="1" spc="-153" baseline="-11904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681" b="1" spc="29" dirty="0">
                <a:latin typeface="Arial"/>
                <a:cs typeface="Arial"/>
              </a:rPr>
              <a:t>i</a:t>
            </a:r>
            <a:r>
              <a:rPr sz="1021" b="1" spc="-211" baseline="-11904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681" b="1" spc="-160" dirty="0">
                <a:latin typeface="Arial"/>
                <a:cs typeface="Arial"/>
              </a:rPr>
              <a:t>a</a:t>
            </a:r>
            <a:r>
              <a:rPr sz="1021" b="1" spc="-73" baseline="-11904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681" b="1" spc="29" dirty="0">
                <a:latin typeface="Arial"/>
                <a:cs typeface="Arial"/>
              </a:rPr>
              <a:t>l</a:t>
            </a:r>
            <a:r>
              <a:rPr sz="1021" b="1" spc="94" baseline="-11904" dirty="0">
                <a:solidFill>
                  <a:srgbClr val="666666"/>
                </a:solidFill>
                <a:latin typeface="Arial"/>
                <a:cs typeface="Arial"/>
              </a:rPr>
              <a:t>l  </a:t>
            </a:r>
            <a:r>
              <a:rPr sz="681" b="1" spc="-97" dirty="0">
                <a:latin typeface="Arial"/>
                <a:cs typeface="Arial"/>
              </a:rPr>
              <a:t>E</a:t>
            </a:r>
            <a:r>
              <a:rPr sz="1021" b="1" spc="-146" baseline="-11904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81" b="1" spc="-97" dirty="0">
                <a:latin typeface="Arial"/>
                <a:cs typeface="Arial"/>
              </a:rPr>
              <a:t>v</a:t>
            </a:r>
            <a:r>
              <a:rPr sz="1021" b="1" spc="-146" baseline="-11904" dirty="0">
                <a:solidFill>
                  <a:srgbClr val="666666"/>
                </a:solidFill>
                <a:latin typeface="Arial"/>
                <a:cs typeface="Arial"/>
              </a:rPr>
              <a:t>v</a:t>
            </a:r>
            <a:r>
              <a:rPr sz="681" b="1" spc="-97" dirty="0">
                <a:latin typeface="Arial"/>
                <a:cs typeface="Arial"/>
              </a:rPr>
              <a:t>e</a:t>
            </a:r>
            <a:r>
              <a:rPr sz="1021" b="1" spc="-146" baseline="-11904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81" b="1" spc="-97" dirty="0">
                <a:latin typeface="Arial"/>
                <a:cs typeface="Arial"/>
              </a:rPr>
              <a:t>n</a:t>
            </a:r>
            <a:r>
              <a:rPr sz="1021" b="1" spc="-146" baseline="-11904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681" b="1" spc="-97" dirty="0">
                <a:latin typeface="Arial"/>
                <a:cs typeface="Arial"/>
              </a:rPr>
              <a:t>t</a:t>
            </a:r>
            <a:r>
              <a:rPr sz="1021" b="1" spc="-146" baseline="-11904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681" b="1" spc="-97" dirty="0">
                <a:latin typeface="Arial"/>
                <a:cs typeface="Arial"/>
              </a:rPr>
              <a:t>s</a:t>
            </a:r>
            <a:r>
              <a:rPr sz="1021" b="1" spc="-146" baseline="-11904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6729" y="9218293"/>
            <a:ext cx="57352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5189">
              <a:lnSpc>
                <a:spcPts val="700"/>
              </a:lnSpc>
            </a:pPr>
            <a:r>
              <a:rPr sz="681" b="1" spc="-92" dirty="0">
                <a:latin typeface="Arial"/>
                <a:cs typeface="Arial"/>
              </a:rPr>
              <a:t>W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W</a:t>
            </a:r>
            <a:r>
              <a:rPr sz="681" b="1" spc="-92" dirty="0">
                <a:latin typeface="Arial"/>
                <a:cs typeface="Arial"/>
              </a:rPr>
              <a:t>r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681" b="1" spc="-92" dirty="0">
                <a:latin typeface="Arial"/>
                <a:cs typeface="Arial"/>
              </a:rPr>
              <a:t>i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681" b="1" spc="-92" dirty="0">
                <a:latin typeface="Arial"/>
                <a:cs typeface="Arial"/>
              </a:rPr>
              <a:t>t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681" b="1" spc="-92" dirty="0">
                <a:latin typeface="Arial"/>
                <a:cs typeface="Arial"/>
              </a:rPr>
              <a:t>t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681" b="1" spc="-92" dirty="0">
                <a:latin typeface="Arial"/>
                <a:cs typeface="Arial"/>
              </a:rPr>
              <a:t>e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81" b="1" spc="-92" dirty="0">
                <a:latin typeface="Arial"/>
                <a:cs typeface="Arial"/>
              </a:rPr>
              <a:t>n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n  </a:t>
            </a:r>
            <a:r>
              <a:rPr sz="681" b="1" spc="-350" dirty="0">
                <a:latin typeface="Arial"/>
                <a:cs typeface="Arial"/>
              </a:rPr>
              <a:t>M</a:t>
            </a:r>
            <a:r>
              <a:rPr sz="1021" b="1" spc="-29" baseline="-11904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681" b="1" spc="-160" dirty="0">
                <a:latin typeface="Arial"/>
                <a:cs typeface="Arial"/>
              </a:rPr>
              <a:t>a</a:t>
            </a:r>
            <a:r>
              <a:rPr sz="1021" b="1" spc="-160" baseline="-11904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681" b="1" spc="-10" dirty="0">
                <a:latin typeface="Arial"/>
                <a:cs typeface="Arial"/>
              </a:rPr>
              <a:t>t</a:t>
            </a:r>
            <a:r>
              <a:rPr sz="1021" b="1" spc="-94" baseline="-11904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681" b="1" spc="-160" dirty="0">
                <a:latin typeface="Arial"/>
                <a:cs typeface="Arial"/>
              </a:rPr>
              <a:t>e</a:t>
            </a:r>
            <a:r>
              <a:rPr sz="1021" b="1" spc="-160" baseline="-11904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81" b="1" spc="-49" dirty="0">
                <a:latin typeface="Arial"/>
                <a:cs typeface="Arial"/>
              </a:rPr>
              <a:t>r</a:t>
            </a:r>
            <a:r>
              <a:rPr sz="1021" b="1" spc="-160" baseline="-11904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681" b="1" spc="29" dirty="0">
                <a:latin typeface="Arial"/>
                <a:cs typeface="Arial"/>
              </a:rPr>
              <a:t>i</a:t>
            </a:r>
            <a:r>
              <a:rPr sz="1021" b="1" spc="-203" baseline="-11904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681" b="1" spc="-160" dirty="0">
                <a:latin typeface="Arial"/>
                <a:cs typeface="Arial"/>
              </a:rPr>
              <a:t>a</a:t>
            </a:r>
            <a:r>
              <a:rPr sz="1021" b="1" spc="-87" baseline="-11904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681" b="1" spc="29" dirty="0">
                <a:latin typeface="Arial"/>
                <a:cs typeface="Arial"/>
              </a:rPr>
              <a:t>l</a:t>
            </a:r>
            <a:r>
              <a:rPr sz="1021" b="1" spc="-292" baseline="-11904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681" b="1" spc="-160" dirty="0">
                <a:latin typeface="Arial"/>
                <a:cs typeface="Arial"/>
              </a:rPr>
              <a:t>s</a:t>
            </a:r>
            <a:r>
              <a:rPr sz="1021" b="1" spc="190" baseline="-11904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94005" y="8556730"/>
            <a:ext cx="516731" cy="8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583" b="1" spc="180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583" b="1" spc="131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583" b="1" spc="97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583" b="1" spc="131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583" b="1" spc="141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583" b="1" spc="97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583" b="1" spc="111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583" b="1" spc="24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583" b="1" spc="122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endParaRPr sz="583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65853" y="8535987"/>
            <a:ext cx="516731" cy="8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583" b="1" spc="180" dirty="0">
                <a:latin typeface="Arial"/>
                <a:cs typeface="Arial"/>
              </a:rPr>
              <a:t>C</a:t>
            </a:r>
            <a:r>
              <a:rPr sz="583" b="1" spc="131" dirty="0">
                <a:latin typeface="Arial"/>
                <a:cs typeface="Arial"/>
              </a:rPr>
              <a:t>o</a:t>
            </a:r>
            <a:r>
              <a:rPr sz="583" b="1" spc="97" dirty="0">
                <a:latin typeface="Arial"/>
                <a:cs typeface="Arial"/>
              </a:rPr>
              <a:t>r</a:t>
            </a:r>
            <a:r>
              <a:rPr sz="583" b="1" spc="141" dirty="0">
                <a:latin typeface="Arial"/>
                <a:cs typeface="Arial"/>
              </a:rPr>
              <a:t>p</a:t>
            </a:r>
            <a:r>
              <a:rPr sz="583" b="1" spc="131" dirty="0">
                <a:latin typeface="Arial"/>
                <a:cs typeface="Arial"/>
              </a:rPr>
              <a:t>o</a:t>
            </a:r>
            <a:r>
              <a:rPr sz="583" b="1" spc="97" dirty="0">
                <a:latin typeface="Arial"/>
                <a:cs typeface="Arial"/>
              </a:rPr>
              <a:t>r</a:t>
            </a:r>
            <a:r>
              <a:rPr sz="583" b="1" spc="117" dirty="0">
                <a:latin typeface="Arial"/>
                <a:cs typeface="Arial"/>
              </a:rPr>
              <a:t>a</a:t>
            </a:r>
            <a:r>
              <a:rPr sz="583" b="1" spc="19" dirty="0">
                <a:latin typeface="Arial"/>
                <a:cs typeface="Arial"/>
              </a:rPr>
              <a:t>t</a:t>
            </a:r>
            <a:r>
              <a:rPr sz="583" b="1" spc="122" dirty="0">
                <a:latin typeface="Arial"/>
                <a:cs typeface="Arial"/>
              </a:rPr>
              <a:t>e</a:t>
            </a:r>
            <a:endParaRPr sz="58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00673" y="8625135"/>
            <a:ext cx="50314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27781">
              <a:lnSpc>
                <a:spcPts val="574"/>
              </a:lnSpc>
            </a:pPr>
            <a:r>
              <a:rPr sz="583" b="1" spc="-68" dirty="0">
                <a:latin typeface="Arial"/>
                <a:cs typeface="Arial"/>
              </a:rPr>
              <a:t>I</a:t>
            </a:r>
            <a:r>
              <a:rPr sz="875" b="1" spc="-101" baseline="-13888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583" b="1" spc="-68" dirty="0">
                <a:latin typeface="Arial"/>
                <a:cs typeface="Arial"/>
              </a:rPr>
              <a:t>d</a:t>
            </a:r>
            <a:r>
              <a:rPr sz="875" b="1" spc="-101" baseline="-13888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583" b="1" spc="-68" dirty="0">
                <a:latin typeface="Arial"/>
                <a:cs typeface="Arial"/>
              </a:rPr>
              <a:t>e</a:t>
            </a:r>
            <a:r>
              <a:rPr sz="875" b="1" spc="-101" baseline="-13888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583" b="1" spc="-68" dirty="0">
                <a:latin typeface="Arial"/>
                <a:cs typeface="Arial"/>
              </a:rPr>
              <a:t>n</a:t>
            </a:r>
            <a:r>
              <a:rPr sz="875" b="1" spc="-101" baseline="-13888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583" b="1" spc="-68" dirty="0">
                <a:latin typeface="Arial"/>
                <a:cs typeface="Arial"/>
              </a:rPr>
              <a:t>t</a:t>
            </a:r>
            <a:r>
              <a:rPr sz="875" b="1" spc="-101" baseline="-13888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583" b="1" spc="-68" dirty="0">
                <a:latin typeface="Arial"/>
                <a:cs typeface="Arial"/>
              </a:rPr>
              <a:t>i</a:t>
            </a:r>
            <a:r>
              <a:rPr sz="875" b="1" spc="-101" baseline="-13888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583" b="1" spc="-68" dirty="0">
                <a:latin typeface="Arial"/>
                <a:cs typeface="Arial"/>
              </a:rPr>
              <a:t>t</a:t>
            </a:r>
            <a:r>
              <a:rPr sz="875" b="1" spc="-101" baseline="-13888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583" b="1" spc="-68" dirty="0">
                <a:latin typeface="Arial"/>
                <a:cs typeface="Arial"/>
              </a:rPr>
              <a:t>y</a:t>
            </a:r>
            <a:r>
              <a:rPr sz="875" b="1" spc="-101" baseline="-13888" dirty="0">
                <a:solidFill>
                  <a:srgbClr val="666666"/>
                </a:solidFill>
                <a:latin typeface="Arial"/>
                <a:cs typeface="Arial"/>
              </a:rPr>
              <a:t>y  </a:t>
            </a:r>
            <a:r>
              <a:rPr sz="583" b="1" spc="-78" dirty="0">
                <a:latin typeface="Arial"/>
                <a:cs typeface="Arial"/>
              </a:rPr>
              <a:t>M</a:t>
            </a:r>
            <a:r>
              <a:rPr sz="875" b="1" spc="-117" baseline="-13888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583" b="1" spc="-78" dirty="0">
                <a:latin typeface="Arial"/>
                <a:cs typeface="Arial"/>
              </a:rPr>
              <a:t>a</a:t>
            </a:r>
            <a:r>
              <a:rPr sz="875" b="1" spc="-117" baseline="-13888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583" b="1" spc="-78" dirty="0">
                <a:latin typeface="Arial"/>
                <a:cs typeface="Arial"/>
              </a:rPr>
              <a:t>t</a:t>
            </a:r>
            <a:r>
              <a:rPr sz="875" b="1" spc="-117" baseline="-13888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583" b="1" spc="-78" dirty="0">
                <a:latin typeface="Arial"/>
                <a:cs typeface="Arial"/>
              </a:rPr>
              <a:t>e</a:t>
            </a:r>
            <a:r>
              <a:rPr sz="875" b="1" spc="-117" baseline="-13888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583" b="1" spc="-78" dirty="0">
                <a:latin typeface="Arial"/>
                <a:cs typeface="Arial"/>
              </a:rPr>
              <a:t>r</a:t>
            </a:r>
            <a:r>
              <a:rPr sz="875" b="1" spc="-117" baseline="-13888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583" b="1" spc="-78" dirty="0">
                <a:latin typeface="Arial"/>
                <a:cs typeface="Arial"/>
              </a:rPr>
              <a:t>i</a:t>
            </a:r>
            <a:r>
              <a:rPr sz="875" b="1" spc="-117" baseline="-13888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583" b="1" spc="-78" dirty="0">
                <a:latin typeface="Arial"/>
                <a:cs typeface="Arial"/>
              </a:rPr>
              <a:t>a</a:t>
            </a:r>
            <a:r>
              <a:rPr sz="875" b="1" spc="-117" baseline="-13888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583" b="1" spc="-78" dirty="0">
                <a:latin typeface="Arial"/>
                <a:cs typeface="Arial"/>
              </a:rPr>
              <a:t>l</a:t>
            </a:r>
            <a:r>
              <a:rPr sz="875" b="1" spc="-117" baseline="-13888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583" b="1" spc="-78" dirty="0">
                <a:latin typeface="Arial"/>
                <a:cs typeface="Arial"/>
              </a:rPr>
              <a:t>s</a:t>
            </a:r>
            <a:r>
              <a:rPr sz="875" b="1" spc="-117" baseline="-13888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875" baseline="-13888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29815" y="8664398"/>
            <a:ext cx="616126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-111" dirty="0">
                <a:latin typeface="Arial"/>
                <a:cs typeface="Arial"/>
              </a:rPr>
              <a:t>S</a:t>
            </a:r>
            <a:r>
              <a:rPr sz="1021" b="1" spc="-167" baseline="-11904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681" b="1" spc="-111" dirty="0">
                <a:latin typeface="Arial"/>
                <a:cs typeface="Arial"/>
              </a:rPr>
              <a:t>p</a:t>
            </a:r>
            <a:r>
              <a:rPr sz="1021" b="1" spc="-167" baseline="-11904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681" b="1" spc="-111" dirty="0">
                <a:latin typeface="Arial"/>
                <a:cs typeface="Arial"/>
              </a:rPr>
              <a:t>e</a:t>
            </a:r>
            <a:r>
              <a:rPr sz="1021" b="1" spc="-167" baseline="-11904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81" b="1" spc="-111" dirty="0">
                <a:latin typeface="Arial"/>
                <a:cs typeface="Arial"/>
              </a:rPr>
              <a:t>e</a:t>
            </a:r>
            <a:r>
              <a:rPr sz="1021" b="1" spc="-167" baseline="-11904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81" b="1" spc="-111" dirty="0">
                <a:latin typeface="Arial"/>
                <a:cs typeface="Arial"/>
              </a:rPr>
              <a:t>c</a:t>
            </a:r>
            <a:r>
              <a:rPr sz="1021" b="1" spc="-167" baseline="-11904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681" b="1" spc="-111" dirty="0">
                <a:latin typeface="Arial"/>
                <a:cs typeface="Arial"/>
              </a:rPr>
              <a:t>h</a:t>
            </a:r>
            <a:r>
              <a:rPr sz="1021" b="1" spc="-167" baseline="-11904" dirty="0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sz="681" b="1" spc="-111" dirty="0">
                <a:latin typeface="Arial"/>
                <a:cs typeface="Arial"/>
              </a:rPr>
              <a:t>e</a:t>
            </a:r>
            <a:r>
              <a:rPr sz="1021" b="1" spc="-167" baseline="-11904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81" b="1" spc="-111" dirty="0">
                <a:latin typeface="Arial"/>
                <a:cs typeface="Arial"/>
              </a:rPr>
              <a:t>s</a:t>
            </a:r>
            <a:r>
              <a:rPr sz="1021" b="1" spc="-167" baseline="-11904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24615" y="8204341"/>
            <a:ext cx="363626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-117" dirty="0">
                <a:latin typeface="Arial"/>
                <a:cs typeface="Arial"/>
              </a:rPr>
              <a:t>N</a:t>
            </a:r>
            <a:r>
              <a:rPr sz="1021" b="1" spc="-174" baseline="-11904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681" b="1" spc="-117" dirty="0">
                <a:latin typeface="Arial"/>
                <a:cs typeface="Arial"/>
              </a:rPr>
              <a:t>e</a:t>
            </a:r>
            <a:r>
              <a:rPr sz="1021" b="1" spc="-174" baseline="-11904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81" b="1" spc="-117" dirty="0">
                <a:latin typeface="Arial"/>
                <a:cs typeface="Arial"/>
              </a:rPr>
              <a:t>w</a:t>
            </a:r>
            <a:r>
              <a:rPr sz="1021" b="1" spc="-174" baseline="-11904" dirty="0">
                <a:solidFill>
                  <a:srgbClr val="666666"/>
                </a:solidFill>
                <a:latin typeface="Arial"/>
                <a:cs typeface="Arial"/>
              </a:rPr>
              <a:t>w</a:t>
            </a:r>
            <a:r>
              <a:rPr sz="681" b="1" spc="-117" dirty="0">
                <a:latin typeface="Arial"/>
                <a:cs typeface="Arial"/>
              </a:rPr>
              <a:t>s</a:t>
            </a:r>
            <a:r>
              <a:rPr sz="1021" b="1" spc="-174" baseline="-11904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34023" y="9061977"/>
            <a:ext cx="73898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15" marR="4939" indent="-77786">
              <a:lnSpc>
                <a:spcPts val="700"/>
              </a:lnSpc>
            </a:pPr>
            <a:r>
              <a:rPr sz="681" b="1" spc="-102" dirty="0">
                <a:latin typeface="Arial"/>
                <a:cs typeface="Arial"/>
              </a:rPr>
              <a:t>A</a:t>
            </a:r>
            <a:r>
              <a:rPr sz="1021" b="1" spc="-153" baseline="-11904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681" b="1" spc="-102" dirty="0">
                <a:latin typeface="Arial"/>
                <a:cs typeface="Arial"/>
              </a:rPr>
              <a:t>u</a:t>
            </a:r>
            <a:r>
              <a:rPr sz="1021" b="1" spc="-153" baseline="-11904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681" b="1" spc="-102" dirty="0">
                <a:latin typeface="Arial"/>
                <a:cs typeface="Arial"/>
              </a:rPr>
              <a:t>d</a:t>
            </a:r>
            <a:r>
              <a:rPr sz="1021" b="1" spc="-153" baseline="-11904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681" b="1" spc="-102" dirty="0">
                <a:latin typeface="Arial"/>
                <a:cs typeface="Arial"/>
              </a:rPr>
              <a:t>i</a:t>
            </a:r>
            <a:r>
              <a:rPr sz="1021" b="1" spc="-153" baseline="-11904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681" b="1" spc="-102" dirty="0">
                <a:latin typeface="Arial"/>
                <a:cs typeface="Arial"/>
              </a:rPr>
              <a:t>o</a:t>
            </a:r>
            <a:r>
              <a:rPr sz="1021" b="1" spc="-153" baseline="-11904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681" b="1" spc="-102" dirty="0">
                <a:latin typeface="Arial"/>
                <a:cs typeface="Arial"/>
              </a:rPr>
              <a:t>v</a:t>
            </a:r>
            <a:r>
              <a:rPr sz="1021" b="1" spc="-153" baseline="-11904" dirty="0">
                <a:solidFill>
                  <a:srgbClr val="666666"/>
                </a:solidFill>
                <a:latin typeface="Arial"/>
                <a:cs typeface="Arial"/>
              </a:rPr>
              <a:t>v</a:t>
            </a:r>
            <a:r>
              <a:rPr sz="681" b="1" spc="-102" dirty="0">
                <a:latin typeface="Arial"/>
                <a:cs typeface="Arial"/>
              </a:rPr>
              <a:t>i</a:t>
            </a:r>
            <a:r>
              <a:rPr sz="1021" b="1" spc="-153" baseline="-11904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681" b="1" spc="-102" dirty="0">
                <a:latin typeface="Arial"/>
                <a:cs typeface="Arial"/>
              </a:rPr>
              <a:t>s</a:t>
            </a:r>
            <a:r>
              <a:rPr sz="1021" b="1" spc="-153" baseline="-11904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681" b="1" spc="-102" dirty="0">
                <a:latin typeface="Arial"/>
                <a:cs typeface="Arial"/>
              </a:rPr>
              <a:t>u</a:t>
            </a:r>
            <a:r>
              <a:rPr sz="1021" b="1" spc="-153" baseline="-11904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681" b="1" spc="-102" dirty="0">
                <a:latin typeface="Arial"/>
                <a:cs typeface="Arial"/>
              </a:rPr>
              <a:t>a</a:t>
            </a:r>
            <a:r>
              <a:rPr sz="1021" b="1" spc="-153" baseline="-11904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681" b="1" spc="-102" dirty="0">
                <a:latin typeface="Arial"/>
                <a:cs typeface="Arial"/>
              </a:rPr>
              <a:t>l</a:t>
            </a:r>
            <a:r>
              <a:rPr sz="1021" b="1" spc="-153" baseline="-11904" dirty="0">
                <a:solidFill>
                  <a:srgbClr val="666666"/>
                </a:solidFill>
                <a:latin typeface="Arial"/>
                <a:cs typeface="Arial"/>
              </a:rPr>
              <a:t>l  </a:t>
            </a:r>
            <a:r>
              <a:rPr sz="681" b="1" spc="-92" dirty="0">
                <a:latin typeface="Arial"/>
                <a:cs typeface="Arial"/>
              </a:rPr>
              <a:t>M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681" b="1" spc="-92" dirty="0">
                <a:latin typeface="Arial"/>
                <a:cs typeface="Arial"/>
              </a:rPr>
              <a:t>a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681" b="1" spc="-92" dirty="0">
                <a:latin typeface="Arial"/>
                <a:cs typeface="Arial"/>
              </a:rPr>
              <a:t>t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681" b="1" spc="-92" dirty="0">
                <a:latin typeface="Arial"/>
                <a:cs typeface="Arial"/>
              </a:rPr>
              <a:t>e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81" b="1" spc="-92" dirty="0">
                <a:latin typeface="Arial"/>
                <a:cs typeface="Arial"/>
              </a:rPr>
              <a:t>r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681" b="1" spc="-92" dirty="0">
                <a:latin typeface="Arial"/>
                <a:cs typeface="Arial"/>
              </a:rPr>
              <a:t>i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681" b="1" spc="-92" dirty="0">
                <a:latin typeface="Arial"/>
                <a:cs typeface="Arial"/>
              </a:rPr>
              <a:t>a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681" b="1" spc="-92" dirty="0">
                <a:latin typeface="Arial"/>
                <a:cs typeface="Arial"/>
              </a:rPr>
              <a:t>l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681" b="1" spc="-92" dirty="0">
                <a:latin typeface="Arial"/>
                <a:cs typeface="Arial"/>
              </a:rPr>
              <a:t>s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88856" y="8115193"/>
            <a:ext cx="587728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30" marR="4939" indent="-35189" algn="ctr">
              <a:lnSpc>
                <a:spcPts val="700"/>
              </a:lnSpc>
            </a:pPr>
            <a:r>
              <a:rPr sz="681" b="1" spc="-92" dirty="0">
                <a:latin typeface="Arial"/>
                <a:cs typeface="Arial"/>
              </a:rPr>
              <a:t>P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681" b="1" spc="-92" dirty="0">
                <a:latin typeface="Arial"/>
                <a:cs typeface="Arial"/>
              </a:rPr>
              <a:t>u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681" b="1" spc="-92" dirty="0">
                <a:latin typeface="Arial"/>
                <a:cs typeface="Arial"/>
              </a:rPr>
              <a:t>b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b</a:t>
            </a:r>
            <a:r>
              <a:rPr sz="681" b="1" spc="-92" dirty="0">
                <a:latin typeface="Arial"/>
                <a:cs typeface="Arial"/>
              </a:rPr>
              <a:t>l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681" b="1" spc="-92" dirty="0">
                <a:latin typeface="Arial"/>
                <a:cs typeface="Arial"/>
              </a:rPr>
              <a:t>i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681" b="1" spc="-92" dirty="0">
                <a:latin typeface="Arial"/>
                <a:cs typeface="Arial"/>
              </a:rPr>
              <a:t>c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c  </a:t>
            </a:r>
            <a:r>
              <a:rPr sz="681" b="1" spc="-92" dirty="0">
                <a:latin typeface="Arial"/>
                <a:cs typeface="Arial"/>
              </a:rPr>
              <a:t>S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681" b="1" spc="-92" dirty="0">
                <a:latin typeface="Arial"/>
                <a:cs typeface="Arial"/>
              </a:rPr>
              <a:t>e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81" b="1" spc="-92" dirty="0">
                <a:latin typeface="Arial"/>
                <a:cs typeface="Arial"/>
              </a:rPr>
              <a:t>r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681" b="1" spc="-92" dirty="0">
                <a:latin typeface="Arial"/>
                <a:cs typeface="Arial"/>
              </a:rPr>
              <a:t>v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v</a:t>
            </a:r>
            <a:r>
              <a:rPr sz="681" b="1" spc="-92" dirty="0">
                <a:latin typeface="Arial"/>
                <a:cs typeface="Arial"/>
              </a:rPr>
              <a:t>i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681" b="1" spc="-92" dirty="0">
                <a:latin typeface="Arial"/>
                <a:cs typeface="Arial"/>
              </a:rPr>
              <a:t>c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681" b="1" spc="-92" dirty="0">
                <a:latin typeface="Arial"/>
                <a:cs typeface="Arial"/>
              </a:rPr>
              <a:t>e</a:t>
            </a:r>
            <a:r>
              <a:rPr sz="1021" b="1" spc="-138" baseline="-11904" dirty="0">
                <a:solidFill>
                  <a:srgbClr val="666666"/>
                </a:solidFill>
                <a:latin typeface="Arial"/>
                <a:cs typeface="Arial"/>
              </a:rPr>
              <a:t>e  </a:t>
            </a:r>
            <a:r>
              <a:rPr sz="681" b="1" spc="-87" dirty="0">
                <a:latin typeface="Arial"/>
                <a:cs typeface="Arial"/>
              </a:rPr>
              <a:t>A</a:t>
            </a:r>
            <a:r>
              <a:rPr sz="1021" b="1" spc="-131" baseline="-11904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681" b="1" spc="-87" dirty="0">
                <a:latin typeface="Arial"/>
                <a:cs typeface="Arial"/>
              </a:rPr>
              <a:t>c</a:t>
            </a:r>
            <a:r>
              <a:rPr sz="1021" b="1" spc="-131" baseline="-11904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681" b="1" spc="-87" dirty="0">
                <a:latin typeface="Arial"/>
                <a:cs typeface="Arial"/>
              </a:rPr>
              <a:t>t</a:t>
            </a:r>
            <a:r>
              <a:rPr sz="1021" b="1" spc="-131" baseline="-11904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681" b="1" spc="-87" dirty="0">
                <a:latin typeface="Arial"/>
                <a:cs typeface="Arial"/>
              </a:rPr>
              <a:t>i</a:t>
            </a:r>
            <a:r>
              <a:rPr sz="1021" b="1" spc="-131" baseline="-11904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681" b="1" spc="-87" dirty="0">
                <a:latin typeface="Arial"/>
                <a:cs typeface="Arial"/>
              </a:rPr>
              <a:t>v</a:t>
            </a:r>
            <a:r>
              <a:rPr sz="1021" b="1" spc="-131" baseline="-11904" dirty="0">
                <a:solidFill>
                  <a:srgbClr val="666666"/>
                </a:solidFill>
                <a:latin typeface="Arial"/>
                <a:cs typeface="Arial"/>
              </a:rPr>
              <a:t>v</a:t>
            </a:r>
            <a:r>
              <a:rPr sz="681" b="1" spc="-87" dirty="0">
                <a:latin typeface="Arial"/>
                <a:cs typeface="Arial"/>
              </a:rPr>
              <a:t>i</a:t>
            </a:r>
            <a:r>
              <a:rPr sz="1021" b="1" spc="-131" baseline="-11904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681" b="1" spc="-87" dirty="0">
                <a:latin typeface="Arial"/>
                <a:cs typeface="Arial"/>
              </a:rPr>
              <a:t>t</a:t>
            </a:r>
            <a:r>
              <a:rPr sz="1021" b="1" spc="-131" baseline="-11904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681" b="1" spc="-87" dirty="0">
                <a:latin typeface="Arial"/>
                <a:cs typeface="Arial"/>
              </a:rPr>
              <a:t>i</a:t>
            </a:r>
            <a:r>
              <a:rPr sz="1021" b="1" spc="-131" baseline="-11904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681" b="1" spc="-87" dirty="0">
                <a:latin typeface="Arial"/>
                <a:cs typeface="Arial"/>
              </a:rPr>
              <a:t>e</a:t>
            </a:r>
            <a:r>
              <a:rPr sz="1021" b="1" spc="-131" baseline="-11904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681" b="1" spc="-87" dirty="0">
                <a:latin typeface="Arial"/>
                <a:cs typeface="Arial"/>
              </a:rPr>
              <a:t>s</a:t>
            </a:r>
            <a:r>
              <a:rPr sz="1021" b="1" spc="-131" baseline="-11904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1021" baseline="-11904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6365" y="8047283"/>
            <a:ext cx="531548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180" dirty="0">
                <a:solidFill>
                  <a:srgbClr val="666666"/>
                </a:solidFill>
                <a:latin typeface="Arial"/>
                <a:cs typeface="Arial"/>
              </a:rPr>
              <a:t>Web</a:t>
            </a:r>
            <a:r>
              <a:rPr sz="681" b="1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681" b="1" spc="117" dirty="0">
                <a:solidFill>
                  <a:srgbClr val="666666"/>
                </a:solidFill>
                <a:latin typeface="Arial"/>
                <a:cs typeface="Arial"/>
              </a:rPr>
              <a:t>Site</a:t>
            </a:r>
            <a:endParaRPr sz="681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68213" y="8026540"/>
            <a:ext cx="531548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b="1" spc="180" dirty="0">
                <a:latin typeface="Arial"/>
                <a:cs typeface="Arial"/>
              </a:rPr>
              <a:t>Web</a:t>
            </a:r>
            <a:r>
              <a:rPr sz="681" b="1" spc="-5" dirty="0">
                <a:latin typeface="Arial"/>
                <a:cs typeface="Arial"/>
              </a:rPr>
              <a:t> </a:t>
            </a:r>
            <a:r>
              <a:rPr sz="681" b="1" spc="117" dirty="0">
                <a:latin typeface="Arial"/>
                <a:cs typeface="Arial"/>
              </a:rPr>
              <a:t>Site</a:t>
            </a:r>
            <a:endParaRPr sz="681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89325" y="4621424"/>
            <a:ext cx="2775162" cy="1886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5115453" y="6027526"/>
            <a:ext cx="7408" cy="11113"/>
          </a:xfrm>
          <a:custGeom>
            <a:avLst/>
            <a:gdLst/>
            <a:ahLst/>
            <a:cxnLst/>
            <a:rect l="l" t="t" r="r" b="b"/>
            <a:pathLst>
              <a:path w="7620" h="11429">
                <a:moveTo>
                  <a:pt x="1524" y="7620"/>
                </a:moveTo>
                <a:lnTo>
                  <a:pt x="0" y="5334"/>
                </a:lnTo>
                <a:lnTo>
                  <a:pt x="7619" y="0"/>
                </a:lnTo>
                <a:lnTo>
                  <a:pt x="6095" y="8382"/>
                </a:lnTo>
                <a:lnTo>
                  <a:pt x="2286" y="11430"/>
                </a:lnTo>
                <a:lnTo>
                  <a:pt x="1524" y="7620"/>
                </a:lnTo>
              </a:path>
            </a:pathLst>
          </a:custGeom>
          <a:ln w="23812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5097673" y="6032711"/>
            <a:ext cx="7408" cy="10495"/>
          </a:xfrm>
          <a:custGeom>
            <a:avLst/>
            <a:gdLst/>
            <a:ahLst/>
            <a:cxnLst/>
            <a:rect l="l" t="t" r="r" b="b"/>
            <a:pathLst>
              <a:path w="7620" h="10795">
                <a:moveTo>
                  <a:pt x="0" y="0"/>
                </a:moveTo>
                <a:lnTo>
                  <a:pt x="7619" y="3048"/>
                </a:lnTo>
                <a:lnTo>
                  <a:pt x="7619" y="7620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23812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813935" y="5440785"/>
            <a:ext cx="6791" cy="8643"/>
          </a:xfrm>
          <a:custGeom>
            <a:avLst/>
            <a:gdLst/>
            <a:ahLst/>
            <a:cxnLst/>
            <a:rect l="l" t="t" r="r" b="b"/>
            <a:pathLst>
              <a:path w="6985" h="8889">
                <a:moveTo>
                  <a:pt x="0" y="0"/>
                </a:moveTo>
                <a:lnTo>
                  <a:pt x="6858" y="6096"/>
                </a:lnTo>
                <a:lnTo>
                  <a:pt x="2286" y="8381"/>
                </a:lnTo>
                <a:lnTo>
                  <a:pt x="0" y="0"/>
                </a:lnTo>
              </a:path>
            </a:pathLst>
          </a:custGeom>
          <a:ln w="23812">
            <a:solidFill>
              <a:srgbClr val="FDF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3506365" y="5495606"/>
            <a:ext cx="890852" cy="387745"/>
          </a:xfrm>
          <a:prstGeom prst="rect">
            <a:avLst/>
          </a:prstGeom>
        </p:spPr>
        <p:txBody>
          <a:bodyPr vert="horz" wrap="square" lIns="0" tIns="1852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924">
              <a:latin typeface="Times New Roman"/>
              <a:cs typeface="Times New Roman"/>
            </a:endParaRPr>
          </a:p>
          <a:p>
            <a:pPr marR="1852" algn="ctr">
              <a:lnSpc>
                <a:spcPts val="987"/>
              </a:lnSpc>
            </a:pPr>
            <a:r>
              <a:rPr sz="875" b="1" spc="49" dirty="0">
                <a:solidFill>
                  <a:srgbClr val="786950"/>
                </a:solidFill>
                <a:latin typeface="Arial"/>
                <a:cs typeface="Arial"/>
              </a:rPr>
              <a:t>Evaluates</a:t>
            </a:r>
            <a:endParaRPr sz="875">
              <a:latin typeface="Arial"/>
              <a:cs typeface="Arial"/>
            </a:endParaRPr>
          </a:p>
          <a:p>
            <a:pPr marR="1235" algn="ctr">
              <a:lnSpc>
                <a:spcPts val="869"/>
              </a:lnSpc>
            </a:pPr>
            <a:r>
              <a:rPr sz="778" b="1" spc="34" dirty="0">
                <a:solidFill>
                  <a:srgbClr val="786950"/>
                </a:solidFill>
                <a:latin typeface="Arial"/>
                <a:cs typeface="Arial"/>
              </a:rPr>
              <a:t>public</a:t>
            </a:r>
            <a:r>
              <a:rPr sz="778" b="1" spc="-10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778" b="1" spc="24" dirty="0">
                <a:solidFill>
                  <a:srgbClr val="786950"/>
                </a:solidFill>
                <a:latin typeface="Arial"/>
                <a:cs typeface="Arial"/>
              </a:rPr>
              <a:t>attitudes</a:t>
            </a:r>
            <a:endParaRPr sz="778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45000" y="5874174"/>
            <a:ext cx="891469" cy="441424"/>
          </a:xfrm>
          <a:prstGeom prst="rect">
            <a:avLst/>
          </a:prstGeom>
        </p:spPr>
        <p:txBody>
          <a:bodyPr vert="horz" wrap="square" lIns="0" tIns="3704" rIns="0" bIns="0" rtlCol="0">
            <a:spAutoFit/>
          </a:bodyPr>
          <a:lstStyle/>
          <a:p>
            <a:pPr>
              <a:spcBef>
                <a:spcPts val="29"/>
              </a:spcBef>
            </a:pPr>
            <a:endParaRPr sz="632">
              <a:latin typeface="Times New Roman"/>
              <a:cs typeface="Times New Roman"/>
            </a:endParaRPr>
          </a:p>
          <a:p>
            <a:pPr marL="38893" marR="26546" indent="-6173" algn="ctr">
              <a:lnSpc>
                <a:spcPct val="90500"/>
              </a:lnSpc>
            </a:pPr>
            <a:r>
              <a:rPr sz="875" b="1" spc="29" dirty="0">
                <a:solidFill>
                  <a:srgbClr val="786950"/>
                </a:solidFill>
                <a:latin typeface="Arial"/>
                <a:cs typeface="Arial"/>
              </a:rPr>
              <a:t>Identifies  </a:t>
            </a:r>
            <a:r>
              <a:rPr sz="778" b="1" spc="34" dirty="0">
                <a:solidFill>
                  <a:srgbClr val="786950"/>
                </a:solidFill>
                <a:latin typeface="Arial"/>
                <a:cs typeface="Arial"/>
              </a:rPr>
              <a:t>issues </a:t>
            </a:r>
            <a:r>
              <a:rPr sz="778" b="1" spc="44" dirty="0">
                <a:solidFill>
                  <a:srgbClr val="786950"/>
                </a:solidFill>
                <a:latin typeface="Arial"/>
                <a:cs typeface="Arial"/>
              </a:rPr>
              <a:t>of</a:t>
            </a:r>
            <a:r>
              <a:rPr sz="778" b="1" spc="-34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778" b="1" spc="24" dirty="0">
                <a:solidFill>
                  <a:srgbClr val="786950"/>
                </a:solidFill>
                <a:latin typeface="Arial"/>
                <a:cs typeface="Arial"/>
              </a:rPr>
              <a:t>public  </a:t>
            </a:r>
            <a:r>
              <a:rPr sz="778" b="1" spc="39" dirty="0">
                <a:solidFill>
                  <a:srgbClr val="786950"/>
                </a:solidFill>
                <a:latin typeface="Arial"/>
                <a:cs typeface="Arial"/>
              </a:rPr>
              <a:t>concern</a:t>
            </a:r>
            <a:endParaRPr sz="778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92525" y="5495607"/>
            <a:ext cx="875418" cy="491107"/>
          </a:xfrm>
          <a:prstGeom prst="rect">
            <a:avLst/>
          </a:prstGeom>
        </p:spPr>
        <p:txBody>
          <a:bodyPr vert="horz" wrap="square" lIns="0" tIns="46302" rIns="0" bIns="0" rtlCol="0">
            <a:spAutoFit/>
          </a:bodyPr>
          <a:lstStyle/>
          <a:p>
            <a:pPr marL="122235" marR="112975" algn="ctr">
              <a:lnSpc>
                <a:spcPct val="89700"/>
              </a:lnSpc>
              <a:spcBef>
                <a:spcPts val="365"/>
              </a:spcBef>
            </a:pPr>
            <a:r>
              <a:rPr sz="875" b="1" spc="49" dirty="0">
                <a:solidFill>
                  <a:srgbClr val="786950"/>
                </a:solidFill>
                <a:latin typeface="Arial"/>
                <a:cs typeface="Arial"/>
              </a:rPr>
              <a:t>Executes  </a:t>
            </a:r>
            <a:r>
              <a:rPr sz="778" b="1" spc="39" dirty="0">
                <a:solidFill>
                  <a:srgbClr val="786950"/>
                </a:solidFill>
                <a:latin typeface="Arial"/>
                <a:cs typeface="Arial"/>
              </a:rPr>
              <a:t>programs</a:t>
            </a:r>
            <a:r>
              <a:rPr sz="778" b="1" spc="-39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778" b="1" spc="24" dirty="0">
                <a:solidFill>
                  <a:srgbClr val="786950"/>
                </a:solidFill>
                <a:latin typeface="Arial"/>
                <a:cs typeface="Arial"/>
              </a:rPr>
              <a:t>to  </a:t>
            </a:r>
            <a:r>
              <a:rPr sz="778" b="1" spc="34" dirty="0">
                <a:solidFill>
                  <a:srgbClr val="786950"/>
                </a:solidFill>
                <a:latin typeface="Arial"/>
                <a:cs typeface="Arial"/>
              </a:rPr>
              <a:t>gain public  </a:t>
            </a:r>
            <a:r>
              <a:rPr sz="778" b="1" spc="39" dirty="0">
                <a:solidFill>
                  <a:srgbClr val="786950"/>
                </a:solidFill>
                <a:latin typeface="Arial"/>
                <a:cs typeface="Arial"/>
              </a:rPr>
              <a:t>acceptance</a:t>
            </a:r>
            <a:endParaRPr sz="778"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3489325" y="5457362"/>
          <a:ext cx="2804672" cy="9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0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ts val="1015"/>
                        </a:lnSpc>
                      </a:pPr>
                      <a:r>
                        <a:rPr sz="900" b="1" spc="45" dirty="0">
                          <a:latin typeface="Arial"/>
                          <a:cs typeface="Arial"/>
                        </a:rPr>
                        <a:t>Evaluates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R="17145" algn="ctr">
                        <a:lnSpc>
                          <a:spcPts val="894"/>
                        </a:lnSpc>
                      </a:pPr>
                      <a:r>
                        <a:rPr sz="800" b="1" spc="35" dirty="0">
                          <a:latin typeface="Arial"/>
                          <a:cs typeface="Arial"/>
                        </a:rPr>
                        <a:t>public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attitudes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DFD5D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812">
                      <a:solidFill>
                        <a:srgbClr val="786950"/>
                      </a:solidFill>
                      <a:prstDash val="solid"/>
                    </a:lnR>
                    <a:lnT w="18288">
                      <a:solidFill>
                        <a:srgbClr val="FFFFFF"/>
                      </a:solidFill>
                      <a:prstDash val="solid"/>
                    </a:lnT>
                    <a:lnB w="18288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4145" marR="142875" indent="4445" algn="ctr">
                        <a:lnSpc>
                          <a:spcPct val="89700"/>
                        </a:lnSpc>
                        <a:spcBef>
                          <a:spcPts val="370"/>
                        </a:spcBef>
                      </a:pPr>
                      <a:r>
                        <a:rPr sz="900" b="1" spc="50" dirty="0">
                          <a:latin typeface="Arial"/>
                          <a:cs typeface="Arial"/>
                        </a:rPr>
                        <a:t>Executes  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programs</a:t>
                      </a:r>
                      <a:r>
                        <a:rPr sz="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gain 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public  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acceptance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812">
                      <a:solidFill>
                        <a:srgbClr val="786950"/>
                      </a:solidFill>
                      <a:prstDash val="solid"/>
                    </a:lnL>
                    <a:lnT w="18288">
                      <a:solidFill>
                        <a:srgbClr val="FFFFFF"/>
                      </a:solidFill>
                      <a:prstDash val="solid"/>
                    </a:lnT>
                    <a:lnB w="23812">
                      <a:solidFill>
                        <a:srgbClr val="786950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DFD5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53975" marR="42545" indent="-1905" algn="ctr">
                        <a:lnSpc>
                          <a:spcPct val="90200"/>
                        </a:lnSpc>
                        <a:spcBef>
                          <a:spcPts val="5"/>
                        </a:spcBef>
                      </a:pPr>
                      <a:r>
                        <a:rPr sz="900" b="1" spc="35" dirty="0">
                          <a:latin typeface="Arial"/>
                          <a:cs typeface="Arial"/>
                        </a:rPr>
                        <a:t>Identifies  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issues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25" dirty="0">
                          <a:latin typeface="Arial"/>
                          <a:cs typeface="Arial"/>
                        </a:rPr>
                        <a:t>public  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concern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717">
                      <a:solidFill>
                        <a:srgbClr val="FFFFFF"/>
                      </a:solidFill>
                      <a:prstDash val="solid"/>
                    </a:lnL>
                    <a:lnR w="23812">
                      <a:solidFill>
                        <a:srgbClr val="786950"/>
                      </a:solidFill>
                      <a:prstDash val="solid"/>
                    </a:lnR>
                    <a:lnT w="18288">
                      <a:solidFill>
                        <a:srgbClr val="FFFFFF"/>
                      </a:solidFill>
                      <a:prstDash val="solid"/>
                    </a:lnT>
                    <a:solidFill>
                      <a:srgbClr val="FDFD5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812">
                      <a:solidFill>
                        <a:srgbClr val="786950"/>
                      </a:solidFill>
                      <a:prstDash val="solid"/>
                    </a:lnL>
                    <a:lnT w="18288">
                      <a:solidFill>
                        <a:srgbClr val="FFFFFF"/>
                      </a:solidFill>
                      <a:prstDash val="solid"/>
                    </a:lnT>
                    <a:lnB w="23812">
                      <a:solidFill>
                        <a:srgbClr val="786950"/>
                      </a:solidFill>
                      <a:prstDash val="solid"/>
                    </a:lnB>
                    <a:solidFill>
                      <a:srgbClr val="FDF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459"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19">
                      <a:solidFill>
                        <a:srgbClr val="FFFFFF"/>
                      </a:solidFill>
                      <a:prstDash val="solid"/>
                    </a:lnL>
                    <a:lnR w="25717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717">
                      <a:solidFill>
                        <a:srgbClr val="FFFFFF"/>
                      </a:solidFill>
                      <a:prstDash val="solid"/>
                    </a:lnL>
                    <a:lnR w="23812">
                      <a:solidFill>
                        <a:srgbClr val="786950"/>
                      </a:solidFill>
                      <a:prstDash val="solid"/>
                    </a:lnR>
                    <a:lnT w="18288">
                      <a:solidFill>
                        <a:srgbClr val="FFFFFF"/>
                      </a:solidFill>
                      <a:prstDash val="solid"/>
                    </a:lnT>
                    <a:solidFill>
                      <a:srgbClr val="FDFD5D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3812">
                      <a:solidFill>
                        <a:srgbClr val="7869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4310167" y="4787371"/>
            <a:ext cx="1134710" cy="552121"/>
          </a:xfrm>
          <a:prstGeom prst="rect">
            <a:avLst/>
          </a:prstGeom>
        </p:spPr>
        <p:txBody>
          <a:bodyPr vert="horz" wrap="square" lIns="0" tIns="617" rIns="0" bIns="0" rtlCol="0">
            <a:spAutoFit/>
          </a:bodyPr>
          <a:lstStyle/>
          <a:p>
            <a:pPr marL="319168" indent="-208662">
              <a:spcBef>
                <a:spcPts val="5"/>
              </a:spcBef>
            </a:pPr>
            <a:r>
              <a:rPr sz="1167" b="1" spc="87" dirty="0">
                <a:solidFill>
                  <a:srgbClr val="786950"/>
                </a:solidFill>
                <a:latin typeface="Arial"/>
                <a:cs typeface="Arial"/>
              </a:rPr>
              <a:t>The </a:t>
            </a:r>
            <a:r>
              <a:rPr sz="1167" b="1" spc="78" dirty="0">
                <a:solidFill>
                  <a:srgbClr val="786950"/>
                </a:solidFill>
                <a:latin typeface="Arial"/>
                <a:cs typeface="Arial"/>
              </a:rPr>
              <a:t>Role</a:t>
            </a:r>
            <a:r>
              <a:rPr sz="1167" b="1" spc="-58" dirty="0">
                <a:solidFill>
                  <a:srgbClr val="786950"/>
                </a:solidFill>
                <a:latin typeface="Arial"/>
                <a:cs typeface="Arial"/>
              </a:rPr>
              <a:t> </a:t>
            </a:r>
            <a:r>
              <a:rPr sz="1167" b="1" spc="87" dirty="0">
                <a:solidFill>
                  <a:srgbClr val="786950"/>
                </a:solidFill>
                <a:latin typeface="Arial"/>
                <a:cs typeface="Arial"/>
              </a:rPr>
              <a:t>of</a:t>
            </a:r>
            <a:endParaRPr sz="1167">
              <a:latin typeface="Arial"/>
              <a:cs typeface="Arial"/>
            </a:endParaRPr>
          </a:p>
          <a:p>
            <a:pPr marL="191378" marR="179031" indent="127173">
              <a:lnSpc>
                <a:spcPts val="1322"/>
              </a:lnSpc>
              <a:spcBef>
                <a:spcPts val="316"/>
              </a:spcBef>
            </a:pPr>
            <a:r>
              <a:rPr sz="1167" b="1" spc="73" dirty="0">
                <a:solidFill>
                  <a:srgbClr val="786950"/>
                </a:solidFill>
                <a:latin typeface="Arial"/>
                <a:cs typeface="Arial"/>
              </a:rPr>
              <a:t>Public  </a:t>
            </a:r>
            <a:r>
              <a:rPr sz="1167" b="1" spc="107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1167" b="1" spc="73" dirty="0">
                <a:solidFill>
                  <a:srgbClr val="786950"/>
                </a:solidFill>
                <a:latin typeface="Arial"/>
                <a:cs typeface="Arial"/>
              </a:rPr>
              <a:t>e</a:t>
            </a:r>
            <a:r>
              <a:rPr sz="1167" b="1" spc="34" dirty="0">
                <a:solidFill>
                  <a:srgbClr val="786950"/>
                </a:solidFill>
                <a:latin typeface="Arial"/>
                <a:cs typeface="Arial"/>
              </a:rPr>
              <a:t>l</a:t>
            </a:r>
            <a:r>
              <a:rPr sz="1167" b="1" spc="73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1167" b="1" spc="63" dirty="0">
                <a:solidFill>
                  <a:srgbClr val="786950"/>
                </a:solidFill>
                <a:latin typeface="Arial"/>
                <a:cs typeface="Arial"/>
              </a:rPr>
              <a:t>t</a:t>
            </a:r>
            <a:r>
              <a:rPr sz="1167" b="1" spc="39" dirty="0">
                <a:solidFill>
                  <a:srgbClr val="786950"/>
                </a:solidFill>
                <a:latin typeface="Arial"/>
                <a:cs typeface="Arial"/>
              </a:rPr>
              <a:t>i</a:t>
            </a:r>
            <a:r>
              <a:rPr sz="1167" b="1" spc="97" dirty="0">
                <a:solidFill>
                  <a:srgbClr val="786950"/>
                </a:solidFill>
                <a:latin typeface="Arial"/>
                <a:cs typeface="Arial"/>
              </a:rPr>
              <a:t>o</a:t>
            </a:r>
            <a:r>
              <a:rPr sz="1167" b="1" spc="102" dirty="0">
                <a:solidFill>
                  <a:srgbClr val="786950"/>
                </a:solidFill>
                <a:latin typeface="Arial"/>
                <a:cs typeface="Arial"/>
              </a:rPr>
              <a:t>n</a:t>
            </a:r>
            <a:r>
              <a:rPr sz="1167" b="1" spc="63" dirty="0">
                <a:solidFill>
                  <a:srgbClr val="786950"/>
                </a:solidFill>
                <a:latin typeface="Arial"/>
                <a:cs typeface="Arial"/>
              </a:rPr>
              <a:t>s</a:t>
            </a:r>
            <a:endParaRPr sz="1167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86739" y="4765053"/>
            <a:ext cx="1158169" cy="538609"/>
          </a:xfrm>
          <a:prstGeom prst="rect">
            <a:avLst/>
          </a:prstGeom>
          <a:solidFill>
            <a:srgbClr val="FDFD5D"/>
          </a:solidFill>
        </p:spPr>
        <p:txBody>
          <a:bodyPr vert="horz" wrap="square" lIns="0" tIns="0" rIns="0" bIns="0" rtlCol="0">
            <a:spAutoFit/>
          </a:bodyPr>
          <a:lstStyle/>
          <a:p>
            <a:pPr marL="307439" indent="-208662">
              <a:lnSpc>
                <a:spcPts val="1327"/>
              </a:lnSpc>
            </a:pPr>
            <a:r>
              <a:rPr sz="1167" b="1" spc="87" dirty="0">
                <a:latin typeface="Arial"/>
                <a:cs typeface="Arial"/>
              </a:rPr>
              <a:t>The </a:t>
            </a:r>
            <a:r>
              <a:rPr sz="1167" b="1" spc="78" dirty="0">
                <a:latin typeface="Arial"/>
                <a:cs typeface="Arial"/>
              </a:rPr>
              <a:t>Role</a:t>
            </a:r>
            <a:r>
              <a:rPr sz="1167" b="1" spc="-58" dirty="0">
                <a:latin typeface="Arial"/>
                <a:cs typeface="Arial"/>
              </a:rPr>
              <a:t> </a:t>
            </a:r>
            <a:r>
              <a:rPr sz="1167" b="1" spc="87" dirty="0">
                <a:latin typeface="Arial"/>
                <a:cs typeface="Arial"/>
              </a:rPr>
              <a:t>of</a:t>
            </a:r>
            <a:endParaRPr sz="1167">
              <a:latin typeface="Arial"/>
              <a:cs typeface="Arial"/>
            </a:endParaRPr>
          </a:p>
          <a:p>
            <a:pPr marL="180265" marR="190143" indent="126556">
              <a:lnSpc>
                <a:spcPts val="1322"/>
              </a:lnSpc>
              <a:spcBef>
                <a:spcPts val="316"/>
              </a:spcBef>
            </a:pPr>
            <a:r>
              <a:rPr sz="1167" b="1" spc="73" dirty="0">
                <a:latin typeface="Arial"/>
                <a:cs typeface="Arial"/>
              </a:rPr>
              <a:t>Public  Relations</a:t>
            </a:r>
            <a:endParaRPr sz="1167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43532" y="5548207"/>
            <a:ext cx="320410" cy="158044"/>
          </a:xfrm>
          <a:custGeom>
            <a:avLst/>
            <a:gdLst/>
            <a:ahLst/>
            <a:cxnLst/>
            <a:rect l="l" t="t" r="r" b="b"/>
            <a:pathLst>
              <a:path w="329564" h="162560">
                <a:moveTo>
                  <a:pt x="47243" y="103632"/>
                </a:moveTo>
                <a:lnTo>
                  <a:pt x="0" y="162306"/>
                </a:lnTo>
                <a:lnTo>
                  <a:pt x="80009" y="160782"/>
                </a:lnTo>
                <a:lnTo>
                  <a:pt x="72146" y="147065"/>
                </a:lnTo>
                <a:lnTo>
                  <a:pt x="58674" y="147065"/>
                </a:lnTo>
                <a:lnTo>
                  <a:pt x="47243" y="128015"/>
                </a:lnTo>
                <a:lnTo>
                  <a:pt x="58247" y="122823"/>
                </a:lnTo>
                <a:lnTo>
                  <a:pt x="47243" y="103632"/>
                </a:lnTo>
                <a:close/>
              </a:path>
              <a:path w="329564" h="162560">
                <a:moveTo>
                  <a:pt x="58247" y="122823"/>
                </a:moveTo>
                <a:lnTo>
                  <a:pt x="47243" y="128015"/>
                </a:lnTo>
                <a:lnTo>
                  <a:pt x="58674" y="147065"/>
                </a:lnTo>
                <a:lnTo>
                  <a:pt x="69270" y="142051"/>
                </a:lnTo>
                <a:lnTo>
                  <a:pt x="58247" y="122823"/>
                </a:lnTo>
                <a:close/>
              </a:path>
              <a:path w="329564" h="162560">
                <a:moveTo>
                  <a:pt x="69270" y="142051"/>
                </a:moveTo>
                <a:lnTo>
                  <a:pt x="58674" y="147065"/>
                </a:lnTo>
                <a:lnTo>
                  <a:pt x="72146" y="147065"/>
                </a:lnTo>
                <a:lnTo>
                  <a:pt x="69270" y="142051"/>
                </a:lnTo>
                <a:close/>
              </a:path>
              <a:path w="329564" h="162560">
                <a:moveTo>
                  <a:pt x="318515" y="0"/>
                </a:moveTo>
                <a:lnTo>
                  <a:pt x="58247" y="122823"/>
                </a:lnTo>
                <a:lnTo>
                  <a:pt x="69270" y="142051"/>
                </a:lnTo>
                <a:lnTo>
                  <a:pt x="329183" y="19050"/>
                </a:lnTo>
                <a:lnTo>
                  <a:pt x="318515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817639" y="5535611"/>
            <a:ext cx="69762" cy="267935"/>
          </a:xfrm>
          <a:custGeom>
            <a:avLst/>
            <a:gdLst/>
            <a:ahLst/>
            <a:cxnLst/>
            <a:rect l="l" t="t" r="r" b="b"/>
            <a:pathLst>
              <a:path w="71754" h="275589">
                <a:moveTo>
                  <a:pt x="24347" y="210312"/>
                </a:moveTo>
                <a:lnTo>
                  <a:pt x="0" y="210312"/>
                </a:lnTo>
                <a:lnTo>
                  <a:pt x="35813" y="275081"/>
                </a:lnTo>
                <a:lnTo>
                  <a:pt x="65729" y="220979"/>
                </a:lnTo>
                <a:lnTo>
                  <a:pt x="24384" y="220979"/>
                </a:lnTo>
                <a:lnTo>
                  <a:pt x="24347" y="210312"/>
                </a:lnTo>
                <a:close/>
              </a:path>
              <a:path w="71754" h="275589">
                <a:moveTo>
                  <a:pt x="47243" y="0"/>
                </a:moveTo>
                <a:lnTo>
                  <a:pt x="23622" y="0"/>
                </a:lnTo>
                <a:lnTo>
                  <a:pt x="24384" y="220979"/>
                </a:lnTo>
                <a:lnTo>
                  <a:pt x="48005" y="220979"/>
                </a:lnTo>
                <a:lnTo>
                  <a:pt x="47243" y="0"/>
                </a:lnTo>
                <a:close/>
              </a:path>
              <a:path w="71754" h="275589">
                <a:moveTo>
                  <a:pt x="71627" y="210312"/>
                </a:moveTo>
                <a:lnTo>
                  <a:pt x="47969" y="210312"/>
                </a:lnTo>
                <a:lnTo>
                  <a:pt x="48005" y="220979"/>
                </a:lnTo>
                <a:lnTo>
                  <a:pt x="65729" y="220979"/>
                </a:lnTo>
                <a:lnTo>
                  <a:pt x="71627" y="210312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838382" y="5543761"/>
            <a:ext cx="274108" cy="186443"/>
          </a:xfrm>
          <a:custGeom>
            <a:avLst/>
            <a:gdLst/>
            <a:ahLst/>
            <a:cxnLst/>
            <a:rect l="l" t="t" r="r" b="b"/>
            <a:pathLst>
              <a:path w="281939" h="191770">
                <a:moveTo>
                  <a:pt x="216753" y="161995"/>
                </a:moveTo>
                <a:lnTo>
                  <a:pt x="202691" y="179070"/>
                </a:lnTo>
                <a:lnTo>
                  <a:pt x="281939" y="191262"/>
                </a:lnTo>
                <a:lnTo>
                  <a:pt x="268877" y="168402"/>
                </a:lnTo>
                <a:lnTo>
                  <a:pt x="226313" y="168402"/>
                </a:lnTo>
                <a:lnTo>
                  <a:pt x="216753" y="161995"/>
                </a:lnTo>
                <a:close/>
              </a:path>
              <a:path w="281939" h="191770">
                <a:moveTo>
                  <a:pt x="231185" y="144471"/>
                </a:moveTo>
                <a:lnTo>
                  <a:pt x="216753" y="161995"/>
                </a:lnTo>
                <a:lnTo>
                  <a:pt x="226313" y="168402"/>
                </a:lnTo>
                <a:lnTo>
                  <a:pt x="240791" y="150875"/>
                </a:lnTo>
                <a:lnTo>
                  <a:pt x="231185" y="144471"/>
                </a:lnTo>
                <a:close/>
              </a:path>
              <a:path w="281939" h="191770">
                <a:moveTo>
                  <a:pt x="245363" y="127254"/>
                </a:moveTo>
                <a:lnTo>
                  <a:pt x="231185" y="144471"/>
                </a:lnTo>
                <a:lnTo>
                  <a:pt x="240791" y="150875"/>
                </a:lnTo>
                <a:lnTo>
                  <a:pt x="226313" y="168402"/>
                </a:lnTo>
                <a:lnTo>
                  <a:pt x="268877" y="168402"/>
                </a:lnTo>
                <a:lnTo>
                  <a:pt x="245363" y="127254"/>
                </a:lnTo>
                <a:close/>
              </a:path>
              <a:path w="281939" h="191770">
                <a:moveTo>
                  <a:pt x="14477" y="0"/>
                </a:moveTo>
                <a:lnTo>
                  <a:pt x="0" y="16763"/>
                </a:lnTo>
                <a:lnTo>
                  <a:pt x="216753" y="161995"/>
                </a:lnTo>
                <a:lnTo>
                  <a:pt x="231185" y="144471"/>
                </a:lnTo>
                <a:lnTo>
                  <a:pt x="14477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48766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3" y="794032"/>
            <a:ext cx="572972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197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143352" y="1073572"/>
            <a:ext cx="5715529" cy="1333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70408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6) </a:t>
            </a:r>
            <a:r>
              <a:rPr sz="1167" spc="-5" dirty="0">
                <a:latin typeface="Garamond"/>
                <a:cs typeface="Garamond"/>
              </a:rPr>
              <a:t>Corporate identity materials </a:t>
            </a:r>
            <a:r>
              <a:rPr sz="1167" dirty="0">
                <a:latin typeface="Garamond"/>
                <a:cs typeface="Garamond"/>
              </a:rPr>
              <a:t>(such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logos, stationery, </a:t>
            </a:r>
            <a:r>
              <a:rPr sz="1167" spc="-5" dirty="0">
                <a:latin typeface="Garamond"/>
                <a:cs typeface="Garamond"/>
              </a:rPr>
              <a:t>brochures, </a:t>
            </a:r>
            <a:r>
              <a:rPr sz="1167" dirty="0">
                <a:latin typeface="Garamond"/>
                <a:cs typeface="Garamond"/>
              </a:rPr>
              <a:t>signs,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forms, 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cards, </a:t>
            </a:r>
            <a:r>
              <a:rPr sz="1167" spc="-5" dirty="0">
                <a:latin typeface="Garamond"/>
                <a:cs typeface="Garamond"/>
              </a:rPr>
              <a:t>buildings, </a:t>
            </a:r>
            <a:r>
              <a:rPr sz="1167" dirty="0">
                <a:latin typeface="Garamond"/>
                <a:cs typeface="Garamond"/>
              </a:rPr>
              <a:t>uniforms,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company cars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trucks).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Companies also improve public relations by contributing </a:t>
            </a:r>
            <a:r>
              <a:rPr sz="1167" dirty="0">
                <a:latin typeface="Garamond"/>
                <a:cs typeface="Garamond"/>
              </a:rPr>
              <a:t>time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money to </a:t>
            </a:r>
            <a:r>
              <a:rPr sz="1167" spc="-5" dirty="0">
                <a:latin typeface="Garamond"/>
                <a:cs typeface="Garamond"/>
              </a:rPr>
              <a:t>public </a:t>
            </a:r>
            <a:r>
              <a:rPr sz="1167" dirty="0">
                <a:latin typeface="Garamond"/>
                <a:cs typeface="Garamond"/>
              </a:rPr>
              <a:t>service  </a:t>
            </a:r>
            <a:r>
              <a:rPr sz="1167" spc="-5" dirty="0">
                <a:latin typeface="Garamond"/>
                <a:cs typeface="Garamond"/>
              </a:rPr>
              <a:t>activities. </a:t>
            </a:r>
            <a:r>
              <a:rPr sz="1167" dirty="0">
                <a:latin typeface="Garamond"/>
                <a:cs typeface="Garamond"/>
              </a:rPr>
              <a:t>A company’s </a:t>
            </a:r>
            <a:r>
              <a:rPr sz="1167" spc="-5" dirty="0">
                <a:latin typeface="Garamond"/>
                <a:cs typeface="Garamond"/>
              </a:rPr>
              <a:t>Web </a:t>
            </a:r>
            <a:r>
              <a:rPr sz="1167" dirty="0">
                <a:latin typeface="Garamond"/>
                <a:cs typeface="Garamond"/>
              </a:rPr>
              <a:t>site </a:t>
            </a:r>
            <a:r>
              <a:rPr sz="1167" spc="-5" dirty="0">
                <a:latin typeface="Garamond"/>
                <a:cs typeface="Garamond"/>
              </a:rPr>
              <a:t>can be </a:t>
            </a:r>
            <a:r>
              <a:rPr sz="1167" dirty="0">
                <a:latin typeface="Garamond"/>
                <a:cs typeface="Garamond"/>
              </a:rPr>
              <a:t>a good </a:t>
            </a:r>
            <a:r>
              <a:rPr sz="1167" spc="-5" dirty="0">
                <a:latin typeface="Garamond"/>
                <a:cs typeface="Garamond"/>
              </a:rPr>
              <a:t>public relations </a:t>
            </a:r>
            <a:r>
              <a:rPr sz="1167" dirty="0">
                <a:latin typeface="Garamond"/>
                <a:cs typeface="Garamond"/>
              </a:rPr>
              <a:t>vehicle. </a:t>
            </a:r>
            <a:r>
              <a:rPr sz="1167" spc="-5" dirty="0">
                <a:latin typeface="Garamond"/>
                <a:cs typeface="Garamond"/>
              </a:rPr>
              <a:t>Consumer and </a:t>
            </a:r>
            <a:r>
              <a:rPr sz="1167" dirty="0">
                <a:latin typeface="Garamond"/>
                <a:cs typeface="Garamond"/>
              </a:rPr>
              <a:t>members of  </a:t>
            </a:r>
            <a:r>
              <a:rPr sz="1167" spc="-5" dirty="0">
                <a:latin typeface="Garamond"/>
                <a:cs typeface="Garamond"/>
              </a:rPr>
              <a:t>other publics </a:t>
            </a:r>
            <a:r>
              <a:rPr sz="1167" dirty="0">
                <a:latin typeface="Garamond"/>
                <a:cs typeface="Garamond"/>
              </a:rPr>
              <a:t>can visit the site for </a:t>
            </a:r>
            <a:r>
              <a:rPr sz="1167" spc="-5" dirty="0">
                <a:latin typeface="Garamond"/>
                <a:cs typeface="Garamond"/>
              </a:rPr>
              <a:t>information and entertainment. Major public relations decisions  </a:t>
            </a:r>
            <a:r>
              <a:rPr sz="1167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240"/>
              </a:lnSpc>
              <a:buAutoNum type="arabicParenR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Setting </a:t>
            </a:r>
            <a:r>
              <a:rPr sz="1167" spc="-5" dirty="0">
                <a:latin typeface="Garamond"/>
                <a:cs typeface="Garamond"/>
              </a:rPr>
              <a:t>public relations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objectives.</a:t>
            </a:r>
            <a:endParaRPr sz="1167">
              <a:latin typeface="Garamond"/>
              <a:cs typeface="Garamond"/>
            </a:endParaRPr>
          </a:p>
          <a:p>
            <a:pPr marL="627842" indent="-245087">
              <a:lnSpc>
                <a:spcPts val="1356"/>
              </a:lnSpc>
              <a:buAutoNum type="arabicParenR"/>
              <a:tabLst>
                <a:tab pos="628459" algn="l"/>
              </a:tabLst>
            </a:pPr>
            <a:r>
              <a:rPr sz="1167" spc="-5" dirty="0">
                <a:latin typeface="Garamond"/>
                <a:cs typeface="Garamond"/>
              </a:rPr>
              <a:t>Choosing   public   relations   messages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2392256"/>
            <a:ext cx="3168914" cy="2526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vehicles.</a:t>
            </a:r>
            <a:endParaRPr sz="1167">
              <a:latin typeface="Garamond"/>
              <a:cs typeface="Garamond"/>
            </a:endParaRPr>
          </a:p>
          <a:p>
            <a:pPr marL="382755" marR="340158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3). Implementing the </a:t>
            </a:r>
            <a:r>
              <a:rPr sz="1167" spc="-5" dirty="0">
                <a:latin typeface="Garamond"/>
                <a:cs typeface="Garamond"/>
              </a:rPr>
              <a:t>public relations plan.  </a:t>
            </a:r>
            <a:r>
              <a:rPr sz="1167" dirty="0">
                <a:latin typeface="Garamond"/>
                <a:cs typeface="Garamond"/>
              </a:rPr>
              <a:t>4). </a:t>
            </a:r>
            <a:r>
              <a:rPr sz="1167" spc="-5" dirty="0">
                <a:latin typeface="Garamond"/>
                <a:cs typeface="Garamond"/>
              </a:rPr>
              <a:t>Evaluating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results.</a:t>
            </a:r>
            <a:endParaRPr sz="1167">
              <a:latin typeface="Garamond"/>
              <a:cs typeface="Garamond"/>
            </a:endParaRPr>
          </a:p>
          <a:p>
            <a:pPr marL="234592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d.   </a:t>
            </a:r>
            <a:r>
              <a:rPr sz="1167" b="1" dirty="0">
                <a:latin typeface="Garamond"/>
                <a:cs typeface="Garamond"/>
              </a:rPr>
              <a:t>Major </a:t>
            </a:r>
            <a:r>
              <a:rPr sz="1167" b="1" spc="-5" dirty="0">
                <a:latin typeface="Garamond"/>
                <a:cs typeface="Garamond"/>
              </a:rPr>
              <a:t>Public Relations</a:t>
            </a:r>
            <a:r>
              <a:rPr sz="1167" b="1" spc="-14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Decisions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shown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fig </a:t>
            </a:r>
            <a:r>
              <a:rPr sz="1167" spc="-5" dirty="0">
                <a:latin typeface="Garamond"/>
                <a:cs typeface="Garamond"/>
              </a:rPr>
              <a:t>major public relation decisions  are: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Setting </a:t>
            </a:r>
            <a:r>
              <a:rPr sz="1167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relations objective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means deciding 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results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want to  </a:t>
            </a:r>
            <a:r>
              <a:rPr sz="1167" spc="-5" dirty="0">
                <a:latin typeface="Garamond"/>
                <a:cs typeface="Garamond"/>
              </a:rPr>
              <a:t>achieve by </a:t>
            </a:r>
            <a:r>
              <a:rPr sz="1167" dirty="0">
                <a:latin typeface="Garamond"/>
                <a:cs typeface="Garamond"/>
              </a:rPr>
              <a:t>using </a:t>
            </a:r>
            <a:r>
              <a:rPr sz="1167" spc="-5" dirty="0">
                <a:latin typeface="Garamond"/>
                <a:cs typeface="Garamond"/>
              </a:rPr>
              <a:t>public relation </a:t>
            </a:r>
            <a:r>
              <a:rPr sz="1167" dirty="0">
                <a:latin typeface="Garamond"/>
                <a:cs typeface="Garamond"/>
              </a:rPr>
              <a:t>tools, than second  step </a:t>
            </a:r>
            <a:r>
              <a:rPr sz="1167" spc="-5" dirty="0">
                <a:latin typeface="Garamond"/>
                <a:cs typeface="Garamond"/>
              </a:rPr>
              <a:t>is choosing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message </a:t>
            </a:r>
            <a:r>
              <a:rPr sz="1167" dirty="0">
                <a:latin typeface="Garamond"/>
                <a:cs typeface="Garamond"/>
              </a:rPr>
              <a:t>that companies can  communicate to </a:t>
            </a:r>
            <a:r>
              <a:rPr sz="1167" spc="-5" dirty="0">
                <a:latin typeface="Garamond"/>
                <a:cs typeface="Garamond"/>
              </a:rPr>
              <a:t>public </a:t>
            </a:r>
            <a:r>
              <a:rPr sz="1167" dirty="0">
                <a:latin typeface="Garamond"/>
                <a:cs typeface="Garamond"/>
              </a:rPr>
              <a:t>to fulfill the </a:t>
            </a:r>
            <a:r>
              <a:rPr sz="1167" spc="-5" dirty="0">
                <a:latin typeface="Garamond"/>
                <a:cs typeface="Garamond"/>
              </a:rPr>
              <a:t>role of </a:t>
            </a:r>
            <a:r>
              <a:rPr sz="1167" spc="-10" dirty="0">
                <a:latin typeface="Garamond"/>
                <a:cs typeface="Garamond"/>
              </a:rPr>
              <a:t>public  </a:t>
            </a:r>
            <a:r>
              <a:rPr sz="1167" spc="-5" dirty="0">
                <a:latin typeface="Garamond"/>
                <a:cs typeface="Garamond"/>
              </a:rPr>
              <a:t>relation, next </a:t>
            </a:r>
            <a:r>
              <a:rPr sz="1167" dirty="0">
                <a:latin typeface="Garamond"/>
                <a:cs typeface="Garamond"/>
              </a:rPr>
              <a:t>step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this system </a:t>
            </a:r>
            <a:r>
              <a:rPr sz="1167" spc="-5" dirty="0">
                <a:latin typeface="Garamond"/>
                <a:cs typeface="Garamond"/>
              </a:rPr>
              <a:t>is implementation of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program and </a:t>
            </a:r>
            <a:r>
              <a:rPr sz="1167" dirty="0">
                <a:latin typeface="Garamond"/>
                <a:cs typeface="Garamond"/>
              </a:rPr>
              <a:t>finally evaluation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program in  order </a:t>
            </a:r>
            <a:r>
              <a:rPr sz="1167" dirty="0">
                <a:latin typeface="Garamond"/>
                <a:cs typeface="Garamond"/>
              </a:rPr>
              <a:t>to judge the success level </a:t>
            </a:r>
            <a:r>
              <a:rPr sz="1167" spc="-5" dirty="0">
                <a:latin typeface="Garamond"/>
                <a:cs typeface="Garamond"/>
              </a:rPr>
              <a:t>of public relations  </a:t>
            </a:r>
            <a:r>
              <a:rPr sz="1167" dirty="0">
                <a:latin typeface="Garamond"/>
                <a:cs typeface="Garamond"/>
              </a:rPr>
              <a:t>tools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used.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5059257"/>
            <a:ext cx="5715529" cy="1362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e. </a:t>
            </a:r>
            <a:r>
              <a:rPr sz="1167" b="1" spc="214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Publicity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information is information about </a:t>
            </a:r>
            <a:r>
              <a:rPr sz="1167" dirty="0">
                <a:latin typeface="Garamond"/>
                <a:cs typeface="Garamond"/>
              </a:rPr>
              <a:t>a company’s goods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appearing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mass  </a:t>
            </a:r>
            <a:r>
              <a:rPr sz="1167" dirty="0">
                <a:latin typeface="Garamond"/>
                <a:cs typeface="Garamond"/>
              </a:rPr>
              <a:t>media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news </a:t>
            </a:r>
            <a:r>
              <a:rPr sz="1167" dirty="0">
                <a:latin typeface="Garamond"/>
                <a:cs typeface="Garamond"/>
              </a:rPr>
              <a:t>item. Stimulation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demand for a good, service, </a:t>
            </a:r>
            <a:r>
              <a:rPr sz="1167" spc="-5" dirty="0">
                <a:latin typeface="Garamond"/>
                <a:cs typeface="Garamond"/>
              </a:rPr>
              <a:t>place, </a:t>
            </a:r>
            <a:r>
              <a:rPr sz="1167" dirty="0">
                <a:latin typeface="Garamond"/>
                <a:cs typeface="Garamond"/>
              </a:rPr>
              <a:t>idea, </a:t>
            </a:r>
            <a:r>
              <a:rPr sz="1167" spc="-5" dirty="0">
                <a:latin typeface="Garamond"/>
                <a:cs typeface="Garamond"/>
              </a:rPr>
              <a:t>person, or  organization by </a:t>
            </a:r>
            <a:r>
              <a:rPr sz="1167" dirty="0">
                <a:latin typeface="Garamond"/>
                <a:cs typeface="Garamond"/>
              </a:rPr>
              <a:t>unpaid </a:t>
            </a:r>
            <a:r>
              <a:rPr sz="1167" spc="-5" dirty="0">
                <a:latin typeface="Garamond"/>
                <a:cs typeface="Garamond"/>
              </a:rPr>
              <a:t>placement of commercially significant news or favorable </a:t>
            </a:r>
            <a:r>
              <a:rPr sz="1167" dirty="0">
                <a:latin typeface="Garamond"/>
                <a:cs typeface="Garamond"/>
              </a:rPr>
              <a:t>media  </a:t>
            </a:r>
            <a:r>
              <a:rPr sz="1167" spc="-5" dirty="0">
                <a:latin typeface="Garamond"/>
                <a:cs typeface="Garamond"/>
              </a:rPr>
              <a:t>presentations. </a:t>
            </a:r>
            <a:r>
              <a:rPr sz="1167" dirty="0">
                <a:latin typeface="Garamond"/>
                <a:cs typeface="Garamond"/>
              </a:rPr>
              <a:t>Publicity </a:t>
            </a:r>
            <a:r>
              <a:rPr sz="1167" spc="-5" dirty="0">
                <a:latin typeface="Garamond"/>
                <a:cs typeface="Garamond"/>
              </a:rPr>
              <a:t>is more </a:t>
            </a:r>
            <a:r>
              <a:rPr sz="1167" dirty="0">
                <a:latin typeface="Garamond"/>
                <a:cs typeface="Garamond"/>
              </a:rPr>
              <a:t>credible to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any other promotional mix </a:t>
            </a:r>
            <a:r>
              <a:rPr sz="1167" dirty="0">
                <a:latin typeface="Garamond"/>
                <a:cs typeface="Garamond"/>
              </a:rPr>
              <a:t>element  </a:t>
            </a:r>
            <a:r>
              <a:rPr sz="1167" spc="-5" dirty="0">
                <a:latin typeface="Garamond"/>
                <a:cs typeface="Garamond"/>
              </a:rPr>
              <a:t>Although publicity is </a:t>
            </a:r>
            <a:r>
              <a:rPr sz="1167" dirty="0">
                <a:latin typeface="Garamond"/>
                <a:cs typeface="Garamond"/>
              </a:rPr>
              <a:t>generally thought </a:t>
            </a:r>
            <a:r>
              <a:rPr sz="1167" spc="-5" dirty="0">
                <a:latin typeface="Garamond"/>
                <a:cs typeface="Garamond"/>
              </a:rPr>
              <a:t>of as not paid </a:t>
            </a:r>
            <a:r>
              <a:rPr sz="1167" dirty="0">
                <a:latin typeface="Garamond"/>
                <a:cs typeface="Garamond"/>
              </a:rPr>
              <a:t>for, firms </a:t>
            </a:r>
            <a:r>
              <a:rPr sz="1167" spc="-5" dirty="0">
                <a:latin typeface="Garamond"/>
                <a:cs typeface="Garamond"/>
              </a:rPr>
              <a:t>incur publicity-related </a:t>
            </a:r>
            <a:r>
              <a:rPr sz="1167" dirty="0">
                <a:latin typeface="Garamond"/>
                <a:cs typeface="Garamond"/>
              </a:rPr>
              <a:t>expenses  that </a:t>
            </a:r>
            <a:r>
              <a:rPr sz="1167" spc="-5" dirty="0">
                <a:latin typeface="Garamond"/>
                <a:cs typeface="Garamond"/>
              </a:rPr>
              <a:t>include </a:t>
            </a:r>
            <a:r>
              <a:rPr sz="1167" dirty="0">
                <a:latin typeface="Garamond"/>
                <a:cs typeface="Garamond"/>
              </a:rPr>
              <a:t>the cost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employing </a:t>
            </a:r>
            <a:r>
              <a:rPr sz="1167" spc="-5" dirty="0">
                <a:latin typeface="Garamond"/>
                <a:cs typeface="Garamond"/>
              </a:rPr>
              <a:t>marketing personnel assigned </a:t>
            </a:r>
            <a:r>
              <a:rPr sz="1167" dirty="0">
                <a:latin typeface="Garamond"/>
                <a:cs typeface="Garamond"/>
              </a:rPr>
              <a:t>to create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submit </a:t>
            </a:r>
            <a:r>
              <a:rPr sz="1167" spc="-5" dirty="0">
                <a:latin typeface="Garamond"/>
                <a:cs typeface="Garamond"/>
              </a:rPr>
              <a:t>publicity  releases, printing and </a:t>
            </a:r>
            <a:r>
              <a:rPr sz="1167" dirty="0">
                <a:latin typeface="Garamond"/>
                <a:cs typeface="Garamond"/>
              </a:rPr>
              <a:t>mailing costs, </a:t>
            </a:r>
            <a:r>
              <a:rPr sz="1167" spc="-5" dirty="0">
                <a:latin typeface="Garamond"/>
                <a:cs typeface="Garamond"/>
              </a:rPr>
              <a:t>and related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expenses.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15367" y="2085552"/>
            <a:ext cx="2441787" cy="277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547975" y="2112963"/>
            <a:ext cx="2207066" cy="627856"/>
          </a:xfrm>
          <a:custGeom>
            <a:avLst/>
            <a:gdLst/>
            <a:ahLst/>
            <a:cxnLst/>
            <a:rect l="l" t="t" r="r" b="b"/>
            <a:pathLst>
              <a:path w="2270125" h="645794">
                <a:moveTo>
                  <a:pt x="2212086" y="0"/>
                </a:moveTo>
                <a:lnTo>
                  <a:pt x="0" y="0"/>
                </a:lnTo>
                <a:lnTo>
                  <a:pt x="0" y="557022"/>
                </a:lnTo>
                <a:lnTo>
                  <a:pt x="57912" y="645413"/>
                </a:lnTo>
                <a:lnTo>
                  <a:pt x="2269998" y="645413"/>
                </a:lnTo>
                <a:lnTo>
                  <a:pt x="2269998" y="87629"/>
                </a:lnTo>
                <a:lnTo>
                  <a:pt x="2212086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527233" y="2085552"/>
            <a:ext cx="2207683" cy="624152"/>
          </a:xfrm>
          <a:custGeom>
            <a:avLst/>
            <a:gdLst/>
            <a:ahLst/>
            <a:cxnLst/>
            <a:rect l="l" t="t" r="r" b="b"/>
            <a:pathLst>
              <a:path w="2270759" h="641985">
                <a:moveTo>
                  <a:pt x="2214615" y="0"/>
                </a:moveTo>
                <a:lnTo>
                  <a:pt x="0" y="0"/>
                </a:lnTo>
                <a:lnTo>
                  <a:pt x="0" y="553974"/>
                </a:lnTo>
                <a:lnTo>
                  <a:pt x="57912" y="641603"/>
                </a:lnTo>
                <a:lnTo>
                  <a:pt x="2270760" y="641603"/>
                </a:lnTo>
                <a:lnTo>
                  <a:pt x="2270760" y="84581"/>
                </a:lnTo>
                <a:lnTo>
                  <a:pt x="2214615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6677872" y="2085552"/>
            <a:ext cx="57415" cy="624152"/>
          </a:xfrm>
          <a:custGeom>
            <a:avLst/>
            <a:gdLst/>
            <a:ahLst/>
            <a:cxnLst/>
            <a:rect l="l" t="t" r="r" b="b"/>
            <a:pathLst>
              <a:path w="59054" h="641985">
                <a:moveTo>
                  <a:pt x="2529" y="0"/>
                </a:moveTo>
                <a:lnTo>
                  <a:pt x="0" y="0"/>
                </a:lnTo>
                <a:lnTo>
                  <a:pt x="0" y="553974"/>
                </a:lnTo>
                <a:lnTo>
                  <a:pt x="58674" y="641603"/>
                </a:lnTo>
                <a:lnTo>
                  <a:pt x="58674" y="84581"/>
                </a:lnTo>
                <a:lnTo>
                  <a:pt x="2529" y="0"/>
                </a:lnTo>
                <a:close/>
              </a:path>
            </a:pathLst>
          </a:custGeom>
          <a:solidFill>
            <a:srgbClr val="FEFE7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527233" y="2624137"/>
            <a:ext cx="2207683" cy="85196"/>
          </a:xfrm>
          <a:custGeom>
            <a:avLst/>
            <a:gdLst/>
            <a:ahLst/>
            <a:cxnLst/>
            <a:rect l="l" t="t" r="r" b="b"/>
            <a:pathLst>
              <a:path w="2270759" h="87630">
                <a:moveTo>
                  <a:pt x="2212086" y="0"/>
                </a:moveTo>
                <a:lnTo>
                  <a:pt x="0" y="0"/>
                </a:lnTo>
                <a:lnTo>
                  <a:pt x="57912" y="87629"/>
                </a:lnTo>
                <a:lnTo>
                  <a:pt x="2270760" y="87629"/>
                </a:lnTo>
                <a:lnTo>
                  <a:pt x="2212086" y="0"/>
                </a:lnTo>
                <a:close/>
              </a:path>
            </a:pathLst>
          </a:custGeom>
          <a:solidFill>
            <a:srgbClr val="CCCC4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680330" y="2085552"/>
            <a:ext cx="54945" cy="82726"/>
          </a:xfrm>
          <a:custGeom>
            <a:avLst/>
            <a:gdLst/>
            <a:ahLst/>
            <a:cxnLst/>
            <a:rect l="l" t="t" r="r" b="b"/>
            <a:pathLst>
              <a:path w="56515" h="85089">
                <a:moveTo>
                  <a:pt x="56144" y="84581"/>
                </a:moveTo>
                <a:lnTo>
                  <a:pt x="0" y="0"/>
                </a:lnTo>
              </a:path>
            </a:pathLst>
          </a:custGeom>
          <a:ln w="5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527233" y="2085552"/>
            <a:ext cx="2207683" cy="624152"/>
          </a:xfrm>
          <a:custGeom>
            <a:avLst/>
            <a:gdLst/>
            <a:ahLst/>
            <a:cxnLst/>
            <a:rect l="l" t="t" r="r" b="b"/>
            <a:pathLst>
              <a:path w="2270759" h="641985">
                <a:moveTo>
                  <a:pt x="0" y="0"/>
                </a:moveTo>
                <a:lnTo>
                  <a:pt x="0" y="553974"/>
                </a:lnTo>
                <a:lnTo>
                  <a:pt x="57912" y="641603"/>
                </a:lnTo>
                <a:lnTo>
                  <a:pt x="2270760" y="641603"/>
                </a:lnTo>
                <a:lnTo>
                  <a:pt x="2270760" y="84581"/>
                </a:lnTo>
              </a:path>
            </a:pathLst>
          </a:custGeom>
          <a:ln w="5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6677872" y="2085552"/>
            <a:ext cx="57415" cy="624152"/>
          </a:xfrm>
          <a:custGeom>
            <a:avLst/>
            <a:gdLst/>
            <a:ahLst/>
            <a:cxnLst/>
            <a:rect l="l" t="t" r="r" b="b"/>
            <a:pathLst>
              <a:path w="59054" h="641985">
                <a:moveTo>
                  <a:pt x="0" y="0"/>
                </a:moveTo>
                <a:lnTo>
                  <a:pt x="0" y="553974"/>
                </a:lnTo>
                <a:lnTo>
                  <a:pt x="58674" y="641603"/>
                </a:lnTo>
              </a:path>
            </a:pathLst>
          </a:custGeom>
          <a:ln w="5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527233" y="2624138"/>
            <a:ext cx="2150886" cy="0"/>
          </a:xfrm>
          <a:custGeom>
            <a:avLst/>
            <a:gdLst/>
            <a:ahLst/>
            <a:cxnLst/>
            <a:rect l="l" t="t" r="r" b="b"/>
            <a:pathLst>
              <a:path w="2212340">
                <a:moveTo>
                  <a:pt x="2212086" y="0"/>
                </a:moveTo>
                <a:lnTo>
                  <a:pt x="0" y="0"/>
                </a:lnTo>
              </a:path>
            </a:pathLst>
          </a:custGeom>
          <a:ln w="5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4683054" y="2256932"/>
            <a:ext cx="1865048" cy="389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-403" dirty="0">
                <a:latin typeface="Arial"/>
                <a:cs typeface="Arial"/>
              </a:rPr>
              <a:t>S</a:t>
            </a:r>
            <a:r>
              <a:rPr sz="1896" b="1" spc="-605" baseline="-10683" dirty="0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sz="1264" b="1" spc="-403" dirty="0">
                <a:latin typeface="Arial"/>
                <a:cs typeface="Arial"/>
              </a:rPr>
              <a:t>e</a:t>
            </a:r>
            <a:r>
              <a:rPr sz="1896" b="1" spc="-605" baseline="-10683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64" b="1" spc="-403" dirty="0">
                <a:latin typeface="Arial"/>
                <a:cs typeface="Arial"/>
              </a:rPr>
              <a:t>t</a:t>
            </a:r>
            <a:r>
              <a:rPr sz="1896" b="1" spc="-605" baseline="-10683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64" b="1" spc="-403" dirty="0">
                <a:latin typeface="Arial"/>
                <a:cs typeface="Arial"/>
              </a:rPr>
              <a:t>t</a:t>
            </a:r>
            <a:r>
              <a:rPr sz="1896" b="1" spc="-605" baseline="-10683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64" b="1" spc="-403" dirty="0">
                <a:latin typeface="Arial"/>
                <a:cs typeface="Arial"/>
              </a:rPr>
              <a:t>i</a:t>
            </a:r>
            <a:r>
              <a:rPr sz="1896" b="1" spc="-605" baseline="-10683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264" b="1" spc="-403" dirty="0">
                <a:latin typeface="Arial"/>
                <a:cs typeface="Arial"/>
              </a:rPr>
              <a:t>n</a:t>
            </a:r>
            <a:r>
              <a:rPr sz="1896" b="1" spc="-605" baseline="-10683" dirty="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sz="1264" b="1" spc="-403" dirty="0">
                <a:latin typeface="Arial"/>
                <a:cs typeface="Arial"/>
              </a:rPr>
              <a:t>g</a:t>
            </a:r>
            <a:r>
              <a:rPr sz="1896" b="1" spc="-605" baseline="-10683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896" b="1" spc="-335" baseline="-10683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64" b="1" spc="-413" dirty="0">
                <a:latin typeface="Arial"/>
                <a:cs typeface="Arial"/>
              </a:rPr>
              <a:t>P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P</a:t>
            </a:r>
            <a:r>
              <a:rPr sz="1264" b="1" spc="-413" dirty="0">
                <a:latin typeface="Arial"/>
                <a:cs typeface="Arial"/>
              </a:rPr>
              <a:t>u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u</a:t>
            </a:r>
            <a:r>
              <a:rPr sz="1264" b="1" spc="-413" dirty="0">
                <a:latin typeface="Arial"/>
                <a:cs typeface="Arial"/>
              </a:rPr>
              <a:t>b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b</a:t>
            </a:r>
            <a:r>
              <a:rPr sz="1264" b="1" spc="-413" dirty="0">
                <a:latin typeface="Arial"/>
                <a:cs typeface="Arial"/>
              </a:rPr>
              <a:t>l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sz="1264" b="1" spc="-413" dirty="0">
                <a:latin typeface="Arial"/>
                <a:cs typeface="Arial"/>
              </a:rPr>
              <a:t>i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264" b="1" spc="-413" dirty="0">
                <a:latin typeface="Arial"/>
                <a:cs typeface="Arial"/>
              </a:rPr>
              <a:t>c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sz="1896" b="1" spc="-328" baseline="-10683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64" b="1" spc="-418" dirty="0">
                <a:latin typeface="Arial"/>
                <a:cs typeface="Arial"/>
              </a:rPr>
              <a:t>R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R</a:t>
            </a:r>
            <a:r>
              <a:rPr sz="1264" b="1" spc="-418" dirty="0">
                <a:latin typeface="Arial"/>
                <a:cs typeface="Arial"/>
              </a:rPr>
              <a:t>e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64" b="1" spc="-418" dirty="0">
                <a:latin typeface="Arial"/>
                <a:cs typeface="Arial"/>
              </a:rPr>
              <a:t>l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sz="1264" b="1" spc="-418" dirty="0">
                <a:latin typeface="Arial"/>
                <a:cs typeface="Arial"/>
              </a:rPr>
              <a:t>a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sz="1264" b="1" spc="-418" dirty="0">
                <a:latin typeface="Arial"/>
                <a:cs typeface="Arial"/>
              </a:rPr>
              <a:t>t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64" b="1" spc="-418" dirty="0">
                <a:latin typeface="Arial"/>
                <a:cs typeface="Arial"/>
              </a:rPr>
              <a:t>i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264" b="1" spc="-418" dirty="0">
                <a:latin typeface="Arial"/>
                <a:cs typeface="Arial"/>
              </a:rPr>
              <a:t>o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o</a:t>
            </a:r>
            <a:r>
              <a:rPr sz="1264" b="1" spc="-418" dirty="0">
                <a:latin typeface="Arial"/>
                <a:cs typeface="Arial"/>
              </a:rPr>
              <a:t>n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sz="1264" b="1" spc="-418" dirty="0">
                <a:latin typeface="Arial"/>
                <a:cs typeface="Arial"/>
              </a:rPr>
              <a:t>s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sz="1896" b="1" spc="-328" baseline="-10683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64" b="1" spc="-418" dirty="0">
                <a:latin typeface="Arial"/>
                <a:cs typeface="Arial"/>
              </a:rPr>
              <a:t>O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O</a:t>
            </a:r>
            <a:r>
              <a:rPr sz="1264" b="1" spc="-418" dirty="0">
                <a:latin typeface="Arial"/>
                <a:cs typeface="Arial"/>
              </a:rPr>
              <a:t>b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b</a:t>
            </a:r>
            <a:r>
              <a:rPr sz="1264" b="1" spc="-418" dirty="0">
                <a:latin typeface="Arial"/>
                <a:cs typeface="Arial"/>
              </a:rPr>
              <a:t>j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j</a:t>
            </a:r>
            <a:r>
              <a:rPr sz="1264" b="1" spc="-418" dirty="0">
                <a:latin typeface="Arial"/>
                <a:cs typeface="Arial"/>
              </a:rPr>
              <a:t>e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64" b="1" spc="-418" dirty="0">
                <a:latin typeface="Arial"/>
                <a:cs typeface="Arial"/>
              </a:rPr>
              <a:t>c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sz="1264" b="1" spc="-418" dirty="0">
                <a:latin typeface="Arial"/>
                <a:cs typeface="Arial"/>
              </a:rPr>
              <a:t>t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64" b="1" spc="-418" dirty="0">
                <a:latin typeface="Arial"/>
                <a:cs typeface="Arial"/>
              </a:rPr>
              <a:t>i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264" b="1" spc="-418" dirty="0">
                <a:latin typeface="Arial"/>
                <a:cs typeface="Arial"/>
              </a:rPr>
              <a:t>v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v</a:t>
            </a:r>
            <a:r>
              <a:rPr sz="1264" b="1" spc="-418" dirty="0">
                <a:latin typeface="Arial"/>
                <a:cs typeface="Arial"/>
              </a:rPr>
              <a:t>e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64" b="1" spc="-418" dirty="0">
                <a:latin typeface="Arial"/>
                <a:cs typeface="Arial"/>
              </a:rPr>
              <a:t>s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s</a:t>
            </a:r>
            <a:endParaRPr sz="1896" baseline="-10683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35382" y="2846388"/>
            <a:ext cx="2214474" cy="629091"/>
          </a:xfrm>
          <a:custGeom>
            <a:avLst/>
            <a:gdLst/>
            <a:ahLst/>
            <a:cxnLst/>
            <a:rect l="l" t="t" r="r" b="b"/>
            <a:pathLst>
              <a:path w="2277745" h="647064">
                <a:moveTo>
                  <a:pt x="2218943" y="0"/>
                </a:moveTo>
                <a:lnTo>
                  <a:pt x="0" y="0"/>
                </a:lnTo>
                <a:lnTo>
                  <a:pt x="0" y="558546"/>
                </a:lnTo>
                <a:lnTo>
                  <a:pt x="57912" y="646938"/>
                </a:lnTo>
                <a:lnTo>
                  <a:pt x="2277617" y="646938"/>
                </a:lnTo>
                <a:lnTo>
                  <a:pt x="2277617" y="88392"/>
                </a:lnTo>
                <a:lnTo>
                  <a:pt x="2218943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514639" y="2815272"/>
            <a:ext cx="2214474" cy="629091"/>
          </a:xfrm>
          <a:custGeom>
            <a:avLst/>
            <a:gdLst/>
            <a:ahLst/>
            <a:cxnLst/>
            <a:rect l="l" t="t" r="r" b="b"/>
            <a:pathLst>
              <a:path w="2277745" h="647064">
                <a:moveTo>
                  <a:pt x="2219705" y="0"/>
                </a:moveTo>
                <a:lnTo>
                  <a:pt x="0" y="0"/>
                </a:lnTo>
                <a:lnTo>
                  <a:pt x="0" y="559307"/>
                </a:lnTo>
                <a:lnTo>
                  <a:pt x="58674" y="646937"/>
                </a:lnTo>
                <a:lnTo>
                  <a:pt x="2277618" y="646937"/>
                </a:lnTo>
                <a:lnTo>
                  <a:pt x="2277618" y="88392"/>
                </a:lnTo>
                <a:lnTo>
                  <a:pt x="2219705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6672685" y="2815272"/>
            <a:ext cx="56796" cy="629091"/>
          </a:xfrm>
          <a:custGeom>
            <a:avLst/>
            <a:gdLst/>
            <a:ahLst/>
            <a:cxnLst/>
            <a:rect l="l" t="t" r="r" b="b"/>
            <a:pathLst>
              <a:path w="58420" h="647064">
                <a:moveTo>
                  <a:pt x="0" y="0"/>
                </a:moveTo>
                <a:lnTo>
                  <a:pt x="0" y="559307"/>
                </a:lnTo>
                <a:lnTo>
                  <a:pt x="57912" y="646937"/>
                </a:lnTo>
                <a:lnTo>
                  <a:pt x="57912" y="88392"/>
                </a:lnTo>
                <a:lnTo>
                  <a:pt x="0" y="0"/>
                </a:lnTo>
                <a:close/>
              </a:path>
            </a:pathLst>
          </a:custGeom>
          <a:solidFill>
            <a:srgbClr val="FEFE7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514639" y="3359044"/>
            <a:ext cx="2214474" cy="85196"/>
          </a:xfrm>
          <a:custGeom>
            <a:avLst/>
            <a:gdLst/>
            <a:ahLst/>
            <a:cxnLst/>
            <a:rect l="l" t="t" r="r" b="b"/>
            <a:pathLst>
              <a:path w="2277745" h="87630">
                <a:moveTo>
                  <a:pt x="2219705" y="0"/>
                </a:moveTo>
                <a:lnTo>
                  <a:pt x="0" y="0"/>
                </a:lnTo>
                <a:lnTo>
                  <a:pt x="58674" y="87629"/>
                </a:lnTo>
                <a:lnTo>
                  <a:pt x="2277618" y="87629"/>
                </a:lnTo>
                <a:lnTo>
                  <a:pt x="2219705" y="0"/>
                </a:lnTo>
                <a:close/>
              </a:path>
            </a:pathLst>
          </a:custGeom>
          <a:solidFill>
            <a:srgbClr val="CCCC4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514639" y="2815272"/>
            <a:ext cx="2214474" cy="629091"/>
          </a:xfrm>
          <a:custGeom>
            <a:avLst/>
            <a:gdLst/>
            <a:ahLst/>
            <a:cxnLst/>
            <a:rect l="l" t="t" r="r" b="b"/>
            <a:pathLst>
              <a:path w="2277745" h="647064">
                <a:moveTo>
                  <a:pt x="2277618" y="88392"/>
                </a:moveTo>
                <a:lnTo>
                  <a:pt x="2219705" y="0"/>
                </a:lnTo>
                <a:lnTo>
                  <a:pt x="0" y="0"/>
                </a:lnTo>
                <a:lnTo>
                  <a:pt x="0" y="559307"/>
                </a:lnTo>
                <a:lnTo>
                  <a:pt x="58674" y="646937"/>
                </a:lnTo>
                <a:lnTo>
                  <a:pt x="2277618" y="646937"/>
                </a:lnTo>
                <a:lnTo>
                  <a:pt x="2277618" y="88392"/>
                </a:lnTo>
                <a:close/>
              </a:path>
            </a:pathLst>
          </a:custGeom>
          <a:ln w="5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6672685" y="2815272"/>
            <a:ext cx="56796" cy="629091"/>
          </a:xfrm>
          <a:custGeom>
            <a:avLst/>
            <a:gdLst/>
            <a:ahLst/>
            <a:cxnLst/>
            <a:rect l="l" t="t" r="r" b="b"/>
            <a:pathLst>
              <a:path w="58420" h="647064">
                <a:moveTo>
                  <a:pt x="0" y="0"/>
                </a:moveTo>
                <a:lnTo>
                  <a:pt x="0" y="559307"/>
                </a:lnTo>
                <a:lnTo>
                  <a:pt x="57912" y="646937"/>
                </a:lnTo>
              </a:path>
            </a:pathLst>
          </a:custGeom>
          <a:ln w="5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514639" y="3359044"/>
            <a:ext cx="2158294" cy="0"/>
          </a:xfrm>
          <a:custGeom>
            <a:avLst/>
            <a:gdLst/>
            <a:ahLst/>
            <a:cxnLst/>
            <a:rect l="l" t="t" r="r" b="b"/>
            <a:pathLst>
              <a:path w="2219959">
                <a:moveTo>
                  <a:pt x="2219705" y="0"/>
                </a:moveTo>
                <a:lnTo>
                  <a:pt x="0" y="0"/>
                </a:lnTo>
              </a:path>
            </a:pathLst>
          </a:custGeom>
          <a:ln w="5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509699" y="2924422"/>
            <a:ext cx="215952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33" marR="4939" indent="-743903">
              <a:lnSpc>
                <a:spcPts val="1390"/>
              </a:lnSpc>
            </a:pPr>
            <a:r>
              <a:rPr sz="1264" b="1" spc="-481" dirty="0">
                <a:latin typeface="Arial"/>
                <a:cs typeface="Arial"/>
              </a:rPr>
              <a:t>C</a:t>
            </a:r>
            <a:r>
              <a:rPr sz="1896" b="1" spc="-721" baseline="-10683" dirty="0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sz="1264" b="1" spc="-481" dirty="0">
                <a:latin typeface="Arial"/>
                <a:cs typeface="Arial"/>
              </a:rPr>
              <a:t>h</a:t>
            </a:r>
            <a:r>
              <a:rPr sz="1896" b="1" spc="-721" baseline="-10683" dirty="0">
                <a:solidFill>
                  <a:srgbClr val="464646"/>
                </a:solidFill>
                <a:latin typeface="Arial"/>
                <a:cs typeface="Arial"/>
              </a:rPr>
              <a:t>h</a:t>
            </a:r>
            <a:r>
              <a:rPr sz="1264" b="1" spc="-481" dirty="0">
                <a:latin typeface="Arial"/>
                <a:cs typeface="Arial"/>
              </a:rPr>
              <a:t>o</a:t>
            </a:r>
            <a:r>
              <a:rPr sz="1896" b="1" spc="-721" baseline="-10683" dirty="0">
                <a:solidFill>
                  <a:srgbClr val="464646"/>
                </a:solidFill>
                <a:latin typeface="Arial"/>
                <a:cs typeface="Arial"/>
              </a:rPr>
              <a:t>o</a:t>
            </a:r>
            <a:r>
              <a:rPr sz="1264" b="1" spc="-481" dirty="0">
                <a:latin typeface="Arial"/>
                <a:cs typeface="Arial"/>
              </a:rPr>
              <a:t>o</a:t>
            </a:r>
            <a:r>
              <a:rPr sz="1896" b="1" spc="-721" baseline="-10683" dirty="0">
                <a:solidFill>
                  <a:srgbClr val="464646"/>
                </a:solidFill>
                <a:latin typeface="Arial"/>
                <a:cs typeface="Arial"/>
              </a:rPr>
              <a:t>o</a:t>
            </a:r>
            <a:r>
              <a:rPr sz="1264" b="1" spc="-481" dirty="0">
                <a:latin typeface="Arial"/>
                <a:cs typeface="Arial"/>
              </a:rPr>
              <a:t>s</a:t>
            </a:r>
            <a:r>
              <a:rPr sz="1896" b="1" spc="-721" baseline="-10683" dirty="0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sz="1264" b="1" spc="-481" dirty="0">
                <a:latin typeface="Arial"/>
                <a:cs typeface="Arial"/>
              </a:rPr>
              <a:t>i</a:t>
            </a:r>
            <a:r>
              <a:rPr sz="1896" b="1" spc="-721" baseline="-10683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264" b="1" spc="-481" dirty="0">
                <a:latin typeface="Arial"/>
                <a:cs typeface="Arial"/>
              </a:rPr>
              <a:t>n</a:t>
            </a:r>
            <a:r>
              <a:rPr sz="1896" b="1" spc="-721" baseline="-10683" dirty="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sz="1264" b="1" spc="-481" dirty="0">
                <a:latin typeface="Arial"/>
                <a:cs typeface="Arial"/>
              </a:rPr>
              <a:t>g</a:t>
            </a:r>
            <a:r>
              <a:rPr sz="1896" b="1" spc="-721" baseline="-10683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896" b="1" spc="-335" baseline="-10683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64" b="1" spc="-403" dirty="0">
                <a:latin typeface="Arial"/>
                <a:cs typeface="Arial"/>
              </a:rPr>
              <a:t>t</a:t>
            </a:r>
            <a:r>
              <a:rPr sz="1896" b="1" spc="-605" baseline="-10683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64" b="1" spc="-403" dirty="0">
                <a:latin typeface="Arial"/>
                <a:cs typeface="Arial"/>
              </a:rPr>
              <a:t>h</a:t>
            </a:r>
            <a:r>
              <a:rPr sz="1896" b="1" spc="-605" baseline="-10683" dirty="0">
                <a:solidFill>
                  <a:srgbClr val="464646"/>
                </a:solidFill>
                <a:latin typeface="Arial"/>
                <a:cs typeface="Arial"/>
              </a:rPr>
              <a:t>h</a:t>
            </a:r>
            <a:r>
              <a:rPr sz="1264" b="1" spc="-403" dirty="0">
                <a:latin typeface="Arial"/>
                <a:cs typeface="Arial"/>
              </a:rPr>
              <a:t>e</a:t>
            </a:r>
            <a:r>
              <a:rPr sz="1896" b="1" spc="-605" baseline="-10683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896" b="1" spc="-328" baseline="-10683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64" b="1" spc="-413" dirty="0">
                <a:latin typeface="Arial"/>
                <a:cs typeface="Arial"/>
              </a:rPr>
              <a:t>P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P</a:t>
            </a:r>
            <a:r>
              <a:rPr sz="1264" b="1" spc="-413" dirty="0">
                <a:latin typeface="Arial"/>
                <a:cs typeface="Arial"/>
              </a:rPr>
              <a:t>u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u</a:t>
            </a:r>
            <a:r>
              <a:rPr sz="1264" b="1" spc="-413" dirty="0">
                <a:latin typeface="Arial"/>
                <a:cs typeface="Arial"/>
              </a:rPr>
              <a:t>b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b</a:t>
            </a:r>
            <a:r>
              <a:rPr sz="1264" b="1" spc="-413" dirty="0">
                <a:latin typeface="Arial"/>
                <a:cs typeface="Arial"/>
              </a:rPr>
              <a:t>l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sz="1264" b="1" spc="-413" dirty="0">
                <a:latin typeface="Arial"/>
                <a:cs typeface="Arial"/>
              </a:rPr>
              <a:t>i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264" b="1" spc="-413" dirty="0">
                <a:latin typeface="Arial"/>
                <a:cs typeface="Arial"/>
              </a:rPr>
              <a:t>c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sz="1896" b="1" spc="-306" baseline="-10683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64" b="1" spc="-418" dirty="0">
                <a:latin typeface="Arial"/>
                <a:cs typeface="Arial"/>
              </a:rPr>
              <a:t>R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R</a:t>
            </a:r>
            <a:r>
              <a:rPr sz="1264" b="1" spc="-418" dirty="0">
                <a:latin typeface="Arial"/>
                <a:cs typeface="Arial"/>
              </a:rPr>
              <a:t>e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64" b="1" spc="-418" dirty="0">
                <a:latin typeface="Arial"/>
                <a:cs typeface="Arial"/>
              </a:rPr>
              <a:t>l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sz="1264" b="1" spc="-418" dirty="0">
                <a:latin typeface="Arial"/>
                <a:cs typeface="Arial"/>
              </a:rPr>
              <a:t>a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sz="1264" b="1" spc="-418" dirty="0">
                <a:latin typeface="Arial"/>
                <a:cs typeface="Arial"/>
              </a:rPr>
              <a:t>t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64" b="1" spc="-418" dirty="0">
                <a:latin typeface="Arial"/>
                <a:cs typeface="Arial"/>
              </a:rPr>
              <a:t>i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264" b="1" spc="-418" dirty="0">
                <a:latin typeface="Arial"/>
                <a:cs typeface="Arial"/>
              </a:rPr>
              <a:t>o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o</a:t>
            </a:r>
            <a:r>
              <a:rPr sz="1264" b="1" spc="-418" dirty="0">
                <a:latin typeface="Arial"/>
                <a:cs typeface="Arial"/>
              </a:rPr>
              <a:t>n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sz="1264" b="1" spc="-418" dirty="0">
                <a:latin typeface="Arial"/>
                <a:cs typeface="Arial"/>
              </a:rPr>
              <a:t>s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sz="1896" b="1" spc="-313" baseline="-10683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64" b="1" spc="-495" dirty="0">
                <a:latin typeface="Arial"/>
                <a:cs typeface="Arial"/>
              </a:rPr>
              <a:t>M</a:t>
            </a:r>
            <a:r>
              <a:rPr sz="1896" b="1" spc="-744" baseline="-10683" dirty="0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sz="1264" b="1" spc="-495" dirty="0">
                <a:latin typeface="Arial"/>
                <a:cs typeface="Arial"/>
              </a:rPr>
              <a:t>e</a:t>
            </a:r>
            <a:r>
              <a:rPr sz="1896" b="1" spc="-744" baseline="-10683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64" b="1" spc="-495" dirty="0">
                <a:latin typeface="Arial"/>
                <a:cs typeface="Arial"/>
              </a:rPr>
              <a:t>s</a:t>
            </a:r>
            <a:r>
              <a:rPr sz="1896" b="1" spc="-744" baseline="-10683" dirty="0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sz="1264" b="1" spc="-495" dirty="0">
                <a:latin typeface="Arial"/>
                <a:cs typeface="Arial"/>
              </a:rPr>
              <a:t>s</a:t>
            </a:r>
            <a:r>
              <a:rPr sz="1896" b="1" spc="-744" baseline="-10683" dirty="0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sz="1264" b="1" spc="-495" dirty="0">
                <a:latin typeface="Arial"/>
                <a:cs typeface="Arial"/>
              </a:rPr>
              <a:t>a</a:t>
            </a:r>
            <a:r>
              <a:rPr sz="1896" b="1" spc="-744" baseline="-10683" dirty="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sz="1264" b="1" spc="-495" dirty="0">
                <a:latin typeface="Arial"/>
                <a:cs typeface="Arial"/>
              </a:rPr>
              <a:t>g</a:t>
            </a:r>
            <a:r>
              <a:rPr sz="1896" b="1" spc="-744" baseline="-10683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264" b="1" spc="-495" dirty="0">
                <a:latin typeface="Arial"/>
                <a:cs typeface="Arial"/>
              </a:rPr>
              <a:t>e</a:t>
            </a:r>
            <a:r>
              <a:rPr sz="1896" b="1" spc="-744" baseline="-10683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64" b="1" spc="-495" dirty="0">
                <a:latin typeface="Arial"/>
                <a:cs typeface="Arial"/>
              </a:rPr>
              <a:t>s</a:t>
            </a:r>
            <a:r>
              <a:rPr sz="1896" b="1" spc="-744" baseline="-10683" dirty="0">
                <a:solidFill>
                  <a:srgbClr val="464646"/>
                </a:solidFill>
                <a:latin typeface="Arial"/>
                <a:cs typeface="Arial"/>
              </a:rPr>
              <a:t>s </a:t>
            </a:r>
            <a:r>
              <a:rPr sz="1896" b="1" spc="-517" baseline="-10683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64" b="1" spc="-549" dirty="0">
                <a:latin typeface="Arial"/>
                <a:cs typeface="Arial"/>
              </a:rPr>
              <a:t>a</a:t>
            </a:r>
            <a:r>
              <a:rPr sz="1896" b="1" spc="-583" baseline="-10683" dirty="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sz="1264" b="1" spc="-612" dirty="0">
                <a:latin typeface="Arial"/>
                <a:cs typeface="Arial"/>
              </a:rPr>
              <a:t>n</a:t>
            </a:r>
            <a:r>
              <a:rPr sz="1896" b="1" spc="-634" baseline="-10683" dirty="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sz="1264" b="1" spc="-612" dirty="0">
                <a:latin typeface="Arial"/>
                <a:cs typeface="Arial"/>
              </a:rPr>
              <a:t>d</a:t>
            </a:r>
            <a:r>
              <a:rPr sz="1896" b="1" spc="-415" baseline="-10683" dirty="0">
                <a:solidFill>
                  <a:srgbClr val="464646"/>
                </a:solidFill>
                <a:latin typeface="Arial"/>
                <a:cs typeface="Arial"/>
              </a:rPr>
              <a:t>d</a:t>
            </a:r>
            <a:r>
              <a:rPr sz="1896" b="1" spc="-379" baseline="-10683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64" b="1" spc="-681" dirty="0">
                <a:latin typeface="Arial"/>
                <a:cs typeface="Arial"/>
              </a:rPr>
              <a:t>V</a:t>
            </a:r>
            <a:r>
              <a:rPr sz="1896" b="1" spc="-736" baseline="-10683" dirty="0">
                <a:solidFill>
                  <a:srgbClr val="464646"/>
                </a:solidFill>
                <a:latin typeface="Arial"/>
                <a:cs typeface="Arial"/>
              </a:rPr>
              <a:t>V</a:t>
            </a:r>
            <a:r>
              <a:rPr sz="1264" b="1" spc="-544" dirty="0">
                <a:latin typeface="Arial"/>
                <a:cs typeface="Arial"/>
              </a:rPr>
              <a:t>e</a:t>
            </a:r>
            <a:r>
              <a:rPr sz="1896" b="1" spc="-590" baseline="-10683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64" b="1" spc="-608" dirty="0">
                <a:latin typeface="Arial"/>
                <a:cs typeface="Arial"/>
              </a:rPr>
              <a:t>h</a:t>
            </a:r>
            <a:r>
              <a:rPr sz="1896" b="1" spc="-583" baseline="-10683" dirty="0">
                <a:solidFill>
                  <a:srgbClr val="464646"/>
                </a:solidFill>
                <a:latin typeface="Arial"/>
                <a:cs typeface="Arial"/>
              </a:rPr>
              <a:t>h</a:t>
            </a:r>
            <a:r>
              <a:rPr sz="1264" b="1" spc="-190" dirty="0">
                <a:latin typeface="Arial"/>
                <a:cs typeface="Arial"/>
              </a:rPr>
              <a:t>i</a:t>
            </a:r>
            <a:r>
              <a:rPr sz="1896" b="1" spc="-480" baseline="-10683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264" b="1" spc="-544" dirty="0">
                <a:latin typeface="Arial"/>
                <a:cs typeface="Arial"/>
              </a:rPr>
              <a:t>c</a:t>
            </a:r>
            <a:r>
              <a:rPr sz="1896" b="1" spc="-525" baseline="-10683" dirty="0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sz="1264" b="1" spc="-194" dirty="0">
                <a:latin typeface="Arial"/>
                <a:cs typeface="Arial"/>
              </a:rPr>
              <a:t>l</a:t>
            </a:r>
            <a:r>
              <a:rPr sz="1896" b="1" spc="-480" baseline="-10683" dirty="0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sz="1264" b="1" spc="-540" dirty="0">
                <a:latin typeface="Arial"/>
                <a:cs typeface="Arial"/>
              </a:rPr>
              <a:t>e</a:t>
            </a:r>
            <a:r>
              <a:rPr sz="1896" b="1" spc="-590" baseline="-10683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64" b="1" spc="-549" dirty="0">
                <a:latin typeface="Arial"/>
                <a:cs typeface="Arial"/>
              </a:rPr>
              <a:t>s</a:t>
            </a:r>
            <a:r>
              <a:rPr sz="1896" b="1" spc="-349" baseline="-10683" dirty="0">
                <a:solidFill>
                  <a:srgbClr val="464646"/>
                </a:solidFill>
                <a:latin typeface="Arial"/>
                <a:cs typeface="Arial"/>
              </a:rPr>
              <a:t>s</a:t>
            </a:r>
            <a:endParaRPr sz="1896" baseline="-10683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47234" y="3602778"/>
            <a:ext cx="2208918" cy="629708"/>
          </a:xfrm>
          <a:custGeom>
            <a:avLst/>
            <a:gdLst/>
            <a:ahLst/>
            <a:cxnLst/>
            <a:rect l="l" t="t" r="r" b="b"/>
            <a:pathLst>
              <a:path w="2272029" h="647700">
                <a:moveTo>
                  <a:pt x="2212848" y="0"/>
                </a:moveTo>
                <a:lnTo>
                  <a:pt x="0" y="0"/>
                </a:lnTo>
                <a:lnTo>
                  <a:pt x="0" y="559308"/>
                </a:lnTo>
                <a:lnTo>
                  <a:pt x="58674" y="647700"/>
                </a:lnTo>
                <a:lnTo>
                  <a:pt x="2271522" y="647700"/>
                </a:lnTo>
                <a:lnTo>
                  <a:pt x="2271522" y="88392"/>
                </a:lnTo>
                <a:lnTo>
                  <a:pt x="2212848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527233" y="3571664"/>
            <a:ext cx="2207683" cy="629708"/>
          </a:xfrm>
          <a:custGeom>
            <a:avLst/>
            <a:gdLst/>
            <a:ahLst/>
            <a:cxnLst/>
            <a:rect l="l" t="t" r="r" b="b"/>
            <a:pathLst>
              <a:path w="2270759" h="647700">
                <a:moveTo>
                  <a:pt x="2212847" y="0"/>
                </a:moveTo>
                <a:lnTo>
                  <a:pt x="0" y="0"/>
                </a:lnTo>
                <a:lnTo>
                  <a:pt x="0" y="560069"/>
                </a:lnTo>
                <a:lnTo>
                  <a:pt x="57912" y="647700"/>
                </a:lnTo>
                <a:lnTo>
                  <a:pt x="2270760" y="647700"/>
                </a:lnTo>
                <a:lnTo>
                  <a:pt x="2270760" y="88392"/>
                </a:lnTo>
                <a:lnTo>
                  <a:pt x="2212847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6678613" y="3571664"/>
            <a:ext cx="56796" cy="629708"/>
          </a:xfrm>
          <a:custGeom>
            <a:avLst/>
            <a:gdLst/>
            <a:ahLst/>
            <a:cxnLst/>
            <a:rect l="l" t="t" r="r" b="b"/>
            <a:pathLst>
              <a:path w="58420" h="647700">
                <a:moveTo>
                  <a:pt x="0" y="0"/>
                </a:moveTo>
                <a:lnTo>
                  <a:pt x="0" y="560069"/>
                </a:lnTo>
                <a:lnTo>
                  <a:pt x="57912" y="647700"/>
                </a:lnTo>
                <a:lnTo>
                  <a:pt x="57912" y="88392"/>
                </a:lnTo>
                <a:lnTo>
                  <a:pt x="0" y="0"/>
                </a:lnTo>
                <a:close/>
              </a:path>
            </a:pathLst>
          </a:custGeom>
          <a:solidFill>
            <a:srgbClr val="FEFE7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527233" y="4116175"/>
            <a:ext cx="2207683" cy="85196"/>
          </a:xfrm>
          <a:custGeom>
            <a:avLst/>
            <a:gdLst/>
            <a:ahLst/>
            <a:cxnLst/>
            <a:rect l="l" t="t" r="r" b="b"/>
            <a:pathLst>
              <a:path w="2270759" h="87629">
                <a:moveTo>
                  <a:pt x="2212847" y="0"/>
                </a:moveTo>
                <a:lnTo>
                  <a:pt x="0" y="0"/>
                </a:lnTo>
                <a:lnTo>
                  <a:pt x="57912" y="87630"/>
                </a:lnTo>
                <a:lnTo>
                  <a:pt x="2270760" y="87630"/>
                </a:lnTo>
                <a:lnTo>
                  <a:pt x="2212847" y="0"/>
                </a:lnTo>
                <a:close/>
              </a:path>
            </a:pathLst>
          </a:custGeom>
          <a:solidFill>
            <a:srgbClr val="CCCC4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527233" y="3571664"/>
            <a:ext cx="2207683" cy="629708"/>
          </a:xfrm>
          <a:custGeom>
            <a:avLst/>
            <a:gdLst/>
            <a:ahLst/>
            <a:cxnLst/>
            <a:rect l="l" t="t" r="r" b="b"/>
            <a:pathLst>
              <a:path w="2270759" h="647700">
                <a:moveTo>
                  <a:pt x="2270760" y="88392"/>
                </a:moveTo>
                <a:lnTo>
                  <a:pt x="2212847" y="0"/>
                </a:lnTo>
                <a:lnTo>
                  <a:pt x="0" y="0"/>
                </a:lnTo>
                <a:lnTo>
                  <a:pt x="0" y="560069"/>
                </a:lnTo>
                <a:lnTo>
                  <a:pt x="57912" y="647700"/>
                </a:lnTo>
                <a:lnTo>
                  <a:pt x="2270760" y="647700"/>
                </a:lnTo>
                <a:lnTo>
                  <a:pt x="2270760" y="88392"/>
                </a:lnTo>
                <a:close/>
              </a:path>
            </a:pathLst>
          </a:custGeom>
          <a:ln w="5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6678613" y="3571664"/>
            <a:ext cx="56796" cy="629708"/>
          </a:xfrm>
          <a:custGeom>
            <a:avLst/>
            <a:gdLst/>
            <a:ahLst/>
            <a:cxnLst/>
            <a:rect l="l" t="t" r="r" b="b"/>
            <a:pathLst>
              <a:path w="58420" h="647700">
                <a:moveTo>
                  <a:pt x="0" y="0"/>
                </a:moveTo>
                <a:lnTo>
                  <a:pt x="0" y="560069"/>
                </a:lnTo>
                <a:lnTo>
                  <a:pt x="57912" y="647700"/>
                </a:lnTo>
              </a:path>
            </a:pathLst>
          </a:custGeom>
          <a:ln w="5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527233" y="4116175"/>
            <a:ext cx="2151503" cy="0"/>
          </a:xfrm>
          <a:custGeom>
            <a:avLst/>
            <a:gdLst/>
            <a:ahLst/>
            <a:cxnLst/>
            <a:rect l="l" t="t" r="r" b="b"/>
            <a:pathLst>
              <a:path w="2212975">
                <a:moveTo>
                  <a:pt x="2212847" y="0"/>
                </a:moveTo>
                <a:lnTo>
                  <a:pt x="0" y="0"/>
                </a:lnTo>
              </a:path>
            </a:pathLst>
          </a:custGeom>
          <a:ln w="5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4576375" y="3753415"/>
            <a:ext cx="2071247" cy="389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-452" dirty="0">
                <a:latin typeface="Arial"/>
                <a:cs typeface="Arial"/>
              </a:rPr>
              <a:t>I</a:t>
            </a:r>
            <a:r>
              <a:rPr sz="1896" b="1" spc="-678" baseline="-10683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264" b="1" spc="-452" dirty="0">
                <a:latin typeface="Arial"/>
                <a:cs typeface="Arial"/>
              </a:rPr>
              <a:t>m</a:t>
            </a:r>
            <a:r>
              <a:rPr sz="1896" b="1" spc="-678" baseline="-10683" dirty="0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sz="1264" b="1" spc="-452" dirty="0">
                <a:latin typeface="Arial"/>
                <a:cs typeface="Arial"/>
              </a:rPr>
              <a:t>p</a:t>
            </a:r>
            <a:r>
              <a:rPr sz="1896" b="1" spc="-678" baseline="-10683" dirty="0">
                <a:solidFill>
                  <a:srgbClr val="464646"/>
                </a:solidFill>
                <a:latin typeface="Arial"/>
                <a:cs typeface="Arial"/>
              </a:rPr>
              <a:t>p</a:t>
            </a:r>
            <a:r>
              <a:rPr sz="1264" b="1" spc="-452" dirty="0">
                <a:latin typeface="Arial"/>
                <a:cs typeface="Arial"/>
              </a:rPr>
              <a:t>l</a:t>
            </a:r>
            <a:r>
              <a:rPr sz="1896" b="1" spc="-678" baseline="-10683" dirty="0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sz="1264" b="1" spc="-452" dirty="0">
                <a:latin typeface="Arial"/>
                <a:cs typeface="Arial"/>
              </a:rPr>
              <a:t>e</a:t>
            </a:r>
            <a:r>
              <a:rPr sz="1896" b="1" spc="-678" baseline="-10683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64" b="1" spc="-452" dirty="0">
                <a:latin typeface="Arial"/>
                <a:cs typeface="Arial"/>
              </a:rPr>
              <a:t>m</a:t>
            </a:r>
            <a:r>
              <a:rPr sz="1896" b="1" spc="-678" baseline="-10683" dirty="0">
                <a:solidFill>
                  <a:srgbClr val="464646"/>
                </a:solidFill>
                <a:latin typeface="Arial"/>
                <a:cs typeface="Arial"/>
              </a:rPr>
              <a:t>m</a:t>
            </a:r>
            <a:r>
              <a:rPr sz="1264" b="1" spc="-452" dirty="0">
                <a:latin typeface="Arial"/>
                <a:cs typeface="Arial"/>
              </a:rPr>
              <a:t>e</a:t>
            </a:r>
            <a:r>
              <a:rPr sz="1896" b="1" spc="-678" baseline="-10683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64" b="1" spc="-452" dirty="0">
                <a:latin typeface="Arial"/>
                <a:cs typeface="Arial"/>
              </a:rPr>
              <a:t>n</a:t>
            </a:r>
            <a:r>
              <a:rPr sz="1896" b="1" spc="-678" baseline="-10683" dirty="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sz="1264" b="1" spc="-452" dirty="0">
                <a:latin typeface="Arial"/>
                <a:cs typeface="Arial"/>
              </a:rPr>
              <a:t>t</a:t>
            </a:r>
            <a:r>
              <a:rPr sz="1896" b="1" spc="-678" baseline="-10683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64" b="1" spc="-452" dirty="0">
                <a:latin typeface="Arial"/>
                <a:cs typeface="Arial"/>
              </a:rPr>
              <a:t>i</a:t>
            </a:r>
            <a:r>
              <a:rPr sz="1896" b="1" spc="-678" baseline="-10683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264" b="1" spc="-452" dirty="0">
                <a:latin typeface="Arial"/>
                <a:cs typeface="Arial"/>
              </a:rPr>
              <a:t>n</a:t>
            </a:r>
            <a:r>
              <a:rPr sz="1896" b="1" spc="-678" baseline="-10683" dirty="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sz="1264" b="1" spc="-452" dirty="0">
                <a:latin typeface="Arial"/>
                <a:cs typeface="Arial"/>
              </a:rPr>
              <a:t>g</a:t>
            </a:r>
            <a:r>
              <a:rPr sz="1896" b="1" spc="-678" baseline="-10683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896" b="1" spc="-371" baseline="-10683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64" b="1" spc="-398" dirty="0">
                <a:latin typeface="Arial"/>
                <a:cs typeface="Arial"/>
              </a:rPr>
              <a:t>t</a:t>
            </a:r>
            <a:r>
              <a:rPr sz="1896" b="1" spc="-598" baseline="-10683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64" b="1" spc="-398" dirty="0">
                <a:latin typeface="Arial"/>
                <a:cs typeface="Arial"/>
              </a:rPr>
              <a:t>h</a:t>
            </a:r>
            <a:r>
              <a:rPr sz="1896" b="1" spc="-598" baseline="-10683" dirty="0">
                <a:solidFill>
                  <a:srgbClr val="464646"/>
                </a:solidFill>
                <a:latin typeface="Arial"/>
                <a:cs typeface="Arial"/>
              </a:rPr>
              <a:t>h</a:t>
            </a:r>
            <a:r>
              <a:rPr sz="1264" b="1" spc="-398" dirty="0">
                <a:latin typeface="Arial"/>
                <a:cs typeface="Arial"/>
              </a:rPr>
              <a:t>e</a:t>
            </a:r>
            <a:r>
              <a:rPr sz="1896" b="1" spc="-598" baseline="-10683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896" b="1" spc="-357" baseline="-10683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64" b="1" spc="-413" dirty="0">
                <a:latin typeface="Arial"/>
                <a:cs typeface="Arial"/>
              </a:rPr>
              <a:t>P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P</a:t>
            </a:r>
            <a:r>
              <a:rPr sz="1264" b="1" spc="-413" dirty="0">
                <a:latin typeface="Arial"/>
                <a:cs typeface="Arial"/>
              </a:rPr>
              <a:t>u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u</a:t>
            </a:r>
            <a:r>
              <a:rPr sz="1264" b="1" spc="-413" dirty="0">
                <a:latin typeface="Arial"/>
                <a:cs typeface="Arial"/>
              </a:rPr>
              <a:t>b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b</a:t>
            </a:r>
            <a:r>
              <a:rPr sz="1264" b="1" spc="-413" dirty="0">
                <a:latin typeface="Arial"/>
                <a:cs typeface="Arial"/>
              </a:rPr>
              <a:t>l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sz="1264" b="1" spc="-413" dirty="0">
                <a:latin typeface="Arial"/>
                <a:cs typeface="Arial"/>
              </a:rPr>
              <a:t>i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264" b="1" spc="-413" dirty="0">
                <a:latin typeface="Arial"/>
                <a:cs typeface="Arial"/>
              </a:rPr>
              <a:t>c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sz="1896" b="1" spc="-298" baseline="-10683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64" b="1" spc="-418" dirty="0">
                <a:latin typeface="Arial"/>
                <a:cs typeface="Arial"/>
              </a:rPr>
              <a:t>R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R</a:t>
            </a:r>
            <a:r>
              <a:rPr sz="1264" b="1" spc="-418" dirty="0">
                <a:latin typeface="Arial"/>
                <a:cs typeface="Arial"/>
              </a:rPr>
              <a:t>e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64" b="1" spc="-418" dirty="0">
                <a:latin typeface="Arial"/>
                <a:cs typeface="Arial"/>
              </a:rPr>
              <a:t>l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sz="1264" b="1" spc="-418" dirty="0">
                <a:latin typeface="Arial"/>
                <a:cs typeface="Arial"/>
              </a:rPr>
              <a:t>a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sz="1264" b="1" spc="-418" dirty="0">
                <a:latin typeface="Arial"/>
                <a:cs typeface="Arial"/>
              </a:rPr>
              <a:t>t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64" b="1" spc="-418" dirty="0">
                <a:latin typeface="Arial"/>
                <a:cs typeface="Arial"/>
              </a:rPr>
              <a:t>i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264" b="1" spc="-418" dirty="0">
                <a:latin typeface="Arial"/>
                <a:cs typeface="Arial"/>
              </a:rPr>
              <a:t>o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o</a:t>
            </a:r>
            <a:r>
              <a:rPr sz="1264" b="1" spc="-418" dirty="0">
                <a:latin typeface="Arial"/>
                <a:cs typeface="Arial"/>
              </a:rPr>
              <a:t>n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sz="1264" b="1" spc="-418" dirty="0">
                <a:latin typeface="Arial"/>
                <a:cs typeface="Arial"/>
              </a:rPr>
              <a:t>s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sz="1896" b="1" spc="-365" baseline="-10683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64" b="1" spc="-428" dirty="0">
                <a:latin typeface="Arial"/>
                <a:cs typeface="Arial"/>
              </a:rPr>
              <a:t>P</a:t>
            </a:r>
            <a:r>
              <a:rPr sz="1896" b="1" spc="-642" baseline="-10683" dirty="0">
                <a:solidFill>
                  <a:srgbClr val="464646"/>
                </a:solidFill>
                <a:latin typeface="Arial"/>
                <a:cs typeface="Arial"/>
              </a:rPr>
              <a:t>P</a:t>
            </a:r>
            <a:r>
              <a:rPr sz="1264" b="1" spc="-428" dirty="0">
                <a:latin typeface="Arial"/>
                <a:cs typeface="Arial"/>
              </a:rPr>
              <a:t>l</a:t>
            </a:r>
            <a:r>
              <a:rPr sz="1896" b="1" spc="-642" baseline="-10683" dirty="0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sz="1264" b="1" spc="-428" dirty="0">
                <a:latin typeface="Arial"/>
                <a:cs typeface="Arial"/>
              </a:rPr>
              <a:t>a</a:t>
            </a:r>
            <a:r>
              <a:rPr sz="1896" b="1" spc="-642" baseline="-10683" dirty="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sz="1264" b="1" spc="-428" dirty="0">
                <a:latin typeface="Arial"/>
                <a:cs typeface="Arial"/>
              </a:rPr>
              <a:t>n</a:t>
            </a:r>
            <a:r>
              <a:rPr sz="1896" b="1" spc="-642" baseline="-10683" dirty="0">
                <a:solidFill>
                  <a:srgbClr val="464646"/>
                </a:solidFill>
                <a:latin typeface="Arial"/>
                <a:cs typeface="Arial"/>
              </a:rPr>
              <a:t>n</a:t>
            </a:r>
            <a:endParaRPr sz="1896" baseline="-10683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49456" y="4352502"/>
            <a:ext cx="2206449" cy="511175"/>
          </a:xfrm>
          <a:custGeom>
            <a:avLst/>
            <a:gdLst/>
            <a:ahLst/>
            <a:cxnLst/>
            <a:rect l="l" t="t" r="r" b="b"/>
            <a:pathLst>
              <a:path w="2269490" h="525779">
                <a:moveTo>
                  <a:pt x="2210562" y="0"/>
                </a:moveTo>
                <a:lnTo>
                  <a:pt x="0" y="0"/>
                </a:lnTo>
                <a:lnTo>
                  <a:pt x="0" y="525779"/>
                </a:lnTo>
                <a:lnTo>
                  <a:pt x="2269236" y="525779"/>
                </a:lnTo>
                <a:lnTo>
                  <a:pt x="2269236" y="88391"/>
                </a:lnTo>
                <a:lnTo>
                  <a:pt x="2210562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528713" y="4322127"/>
            <a:ext cx="2206449" cy="542043"/>
          </a:xfrm>
          <a:custGeom>
            <a:avLst/>
            <a:gdLst/>
            <a:ahLst/>
            <a:cxnLst/>
            <a:rect l="l" t="t" r="r" b="b"/>
            <a:pathLst>
              <a:path w="2269490" h="557529">
                <a:moveTo>
                  <a:pt x="2211324" y="0"/>
                </a:moveTo>
                <a:lnTo>
                  <a:pt x="0" y="0"/>
                </a:lnTo>
                <a:lnTo>
                  <a:pt x="0" y="557022"/>
                </a:lnTo>
                <a:lnTo>
                  <a:pt x="2269236" y="557022"/>
                </a:lnTo>
                <a:lnTo>
                  <a:pt x="2269236" y="88392"/>
                </a:lnTo>
                <a:lnTo>
                  <a:pt x="2211324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6678613" y="4322127"/>
            <a:ext cx="56796" cy="542043"/>
          </a:xfrm>
          <a:custGeom>
            <a:avLst/>
            <a:gdLst/>
            <a:ahLst/>
            <a:cxnLst/>
            <a:rect l="l" t="t" r="r" b="b"/>
            <a:pathLst>
              <a:path w="58420" h="557529">
                <a:moveTo>
                  <a:pt x="0" y="0"/>
                </a:moveTo>
                <a:lnTo>
                  <a:pt x="0" y="557022"/>
                </a:lnTo>
                <a:lnTo>
                  <a:pt x="57912" y="557022"/>
                </a:lnTo>
                <a:lnTo>
                  <a:pt x="57912" y="88392"/>
                </a:lnTo>
                <a:lnTo>
                  <a:pt x="0" y="0"/>
                </a:lnTo>
                <a:close/>
              </a:path>
            </a:pathLst>
          </a:custGeom>
          <a:solidFill>
            <a:srgbClr val="FEFE7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528713" y="4322127"/>
            <a:ext cx="2206449" cy="542043"/>
          </a:xfrm>
          <a:custGeom>
            <a:avLst/>
            <a:gdLst/>
            <a:ahLst/>
            <a:cxnLst/>
            <a:rect l="l" t="t" r="r" b="b"/>
            <a:pathLst>
              <a:path w="2269490" h="557529">
                <a:moveTo>
                  <a:pt x="2269236" y="88392"/>
                </a:moveTo>
                <a:lnTo>
                  <a:pt x="2211324" y="0"/>
                </a:lnTo>
                <a:lnTo>
                  <a:pt x="0" y="0"/>
                </a:lnTo>
                <a:lnTo>
                  <a:pt x="0" y="557022"/>
                </a:lnTo>
              </a:path>
            </a:pathLst>
          </a:custGeom>
          <a:ln w="5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6734916" y="4408064"/>
            <a:ext cx="0" cy="455613"/>
          </a:xfrm>
          <a:custGeom>
            <a:avLst/>
            <a:gdLst/>
            <a:ahLst/>
            <a:cxnLst/>
            <a:rect l="l" t="t" r="r" b="b"/>
            <a:pathLst>
              <a:path h="468629">
                <a:moveTo>
                  <a:pt x="0" y="468629"/>
                </a:moveTo>
                <a:lnTo>
                  <a:pt x="0" y="0"/>
                </a:lnTo>
              </a:path>
            </a:pathLst>
          </a:custGeom>
          <a:ln w="5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6678613" y="4322127"/>
            <a:ext cx="0" cy="542043"/>
          </a:xfrm>
          <a:custGeom>
            <a:avLst/>
            <a:gdLst/>
            <a:ahLst/>
            <a:cxnLst/>
            <a:rect l="l" t="t" r="r" b="b"/>
            <a:pathLst>
              <a:path h="557529">
                <a:moveTo>
                  <a:pt x="0" y="0"/>
                </a:moveTo>
                <a:lnTo>
                  <a:pt x="0" y="557022"/>
                </a:lnTo>
              </a:path>
            </a:pathLst>
          </a:custGeom>
          <a:ln w="5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4672683" y="4501656"/>
            <a:ext cx="1880482" cy="389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-422" dirty="0">
                <a:latin typeface="Arial"/>
                <a:cs typeface="Arial"/>
              </a:rPr>
              <a:t>E</a:t>
            </a:r>
            <a:r>
              <a:rPr sz="1896" b="1" spc="-634" baseline="-10683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64" b="1" spc="-422" dirty="0">
                <a:latin typeface="Arial"/>
                <a:cs typeface="Arial"/>
              </a:rPr>
              <a:t>v</a:t>
            </a:r>
            <a:r>
              <a:rPr sz="1896" b="1" spc="-634" baseline="-10683" dirty="0">
                <a:solidFill>
                  <a:srgbClr val="464646"/>
                </a:solidFill>
                <a:latin typeface="Arial"/>
                <a:cs typeface="Arial"/>
              </a:rPr>
              <a:t>v</a:t>
            </a:r>
            <a:r>
              <a:rPr sz="1264" b="1" spc="-422" dirty="0">
                <a:latin typeface="Arial"/>
                <a:cs typeface="Arial"/>
              </a:rPr>
              <a:t>a</a:t>
            </a:r>
            <a:r>
              <a:rPr sz="1896" b="1" spc="-634" baseline="-10683" dirty="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sz="1264" b="1" spc="-422" dirty="0">
                <a:latin typeface="Arial"/>
                <a:cs typeface="Arial"/>
              </a:rPr>
              <a:t>l</a:t>
            </a:r>
            <a:r>
              <a:rPr sz="1896" b="1" spc="-634" baseline="-10683" dirty="0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sz="1264" b="1" spc="-422" dirty="0">
                <a:latin typeface="Arial"/>
                <a:cs typeface="Arial"/>
              </a:rPr>
              <a:t>u</a:t>
            </a:r>
            <a:r>
              <a:rPr sz="1896" b="1" spc="-634" baseline="-10683" dirty="0">
                <a:solidFill>
                  <a:srgbClr val="464646"/>
                </a:solidFill>
                <a:latin typeface="Arial"/>
                <a:cs typeface="Arial"/>
              </a:rPr>
              <a:t>u</a:t>
            </a:r>
            <a:r>
              <a:rPr sz="1264" b="1" spc="-422" dirty="0">
                <a:latin typeface="Arial"/>
                <a:cs typeface="Arial"/>
              </a:rPr>
              <a:t>a</a:t>
            </a:r>
            <a:r>
              <a:rPr sz="1896" b="1" spc="-634" baseline="-10683" dirty="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sz="1264" b="1" spc="-422" dirty="0">
                <a:latin typeface="Arial"/>
                <a:cs typeface="Arial"/>
              </a:rPr>
              <a:t>t</a:t>
            </a:r>
            <a:r>
              <a:rPr sz="1896" b="1" spc="-634" baseline="-10683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64" b="1" spc="-422" dirty="0">
                <a:latin typeface="Arial"/>
                <a:cs typeface="Arial"/>
              </a:rPr>
              <a:t>i</a:t>
            </a:r>
            <a:r>
              <a:rPr sz="1896" b="1" spc="-634" baseline="-10683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264" b="1" spc="-422" dirty="0">
                <a:latin typeface="Arial"/>
                <a:cs typeface="Arial"/>
              </a:rPr>
              <a:t>n</a:t>
            </a:r>
            <a:r>
              <a:rPr sz="1896" b="1" spc="-634" baseline="-10683" dirty="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sz="1264" b="1" spc="-422" dirty="0">
                <a:latin typeface="Arial"/>
                <a:cs typeface="Arial"/>
              </a:rPr>
              <a:t>g</a:t>
            </a:r>
            <a:r>
              <a:rPr sz="1896" b="1" spc="-634" baseline="-10683" dirty="0">
                <a:solidFill>
                  <a:srgbClr val="464646"/>
                </a:solidFill>
                <a:latin typeface="Arial"/>
                <a:cs typeface="Arial"/>
              </a:rPr>
              <a:t>g</a:t>
            </a:r>
            <a:r>
              <a:rPr sz="1896" b="1" spc="-349" baseline="-10683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64" b="1" spc="-413" dirty="0">
                <a:latin typeface="Arial"/>
                <a:cs typeface="Arial"/>
              </a:rPr>
              <a:t>P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P</a:t>
            </a:r>
            <a:r>
              <a:rPr sz="1264" b="1" spc="-413" dirty="0">
                <a:latin typeface="Arial"/>
                <a:cs typeface="Arial"/>
              </a:rPr>
              <a:t>u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u</a:t>
            </a:r>
            <a:r>
              <a:rPr sz="1264" b="1" spc="-413" dirty="0">
                <a:latin typeface="Arial"/>
                <a:cs typeface="Arial"/>
              </a:rPr>
              <a:t>b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b</a:t>
            </a:r>
            <a:r>
              <a:rPr sz="1264" b="1" spc="-413" dirty="0">
                <a:latin typeface="Arial"/>
                <a:cs typeface="Arial"/>
              </a:rPr>
              <a:t>l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sz="1264" b="1" spc="-413" dirty="0">
                <a:latin typeface="Arial"/>
                <a:cs typeface="Arial"/>
              </a:rPr>
              <a:t>i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264" b="1" spc="-413" dirty="0">
                <a:latin typeface="Arial"/>
                <a:cs typeface="Arial"/>
              </a:rPr>
              <a:t>c</a:t>
            </a:r>
            <a:r>
              <a:rPr sz="1896" b="1" spc="-619" baseline="-10683" dirty="0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sz="1896" b="1" spc="-335" baseline="-10683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64" b="1" spc="-418" dirty="0">
                <a:latin typeface="Arial"/>
                <a:cs typeface="Arial"/>
              </a:rPr>
              <a:t>R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R</a:t>
            </a:r>
            <a:r>
              <a:rPr sz="1264" b="1" spc="-418" dirty="0">
                <a:latin typeface="Arial"/>
                <a:cs typeface="Arial"/>
              </a:rPr>
              <a:t>e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64" b="1" spc="-418" dirty="0">
                <a:latin typeface="Arial"/>
                <a:cs typeface="Arial"/>
              </a:rPr>
              <a:t>l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sz="1264" b="1" spc="-418" dirty="0">
                <a:latin typeface="Arial"/>
                <a:cs typeface="Arial"/>
              </a:rPr>
              <a:t>a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a</a:t>
            </a:r>
            <a:r>
              <a:rPr sz="1264" b="1" spc="-418" dirty="0">
                <a:latin typeface="Arial"/>
                <a:cs typeface="Arial"/>
              </a:rPr>
              <a:t>t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64" b="1" spc="-418" dirty="0">
                <a:latin typeface="Arial"/>
                <a:cs typeface="Arial"/>
              </a:rPr>
              <a:t>i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1264" b="1" spc="-418" dirty="0">
                <a:latin typeface="Arial"/>
                <a:cs typeface="Arial"/>
              </a:rPr>
              <a:t>o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o</a:t>
            </a:r>
            <a:r>
              <a:rPr sz="1264" b="1" spc="-418" dirty="0">
                <a:latin typeface="Arial"/>
                <a:cs typeface="Arial"/>
              </a:rPr>
              <a:t>n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sz="1264" b="1" spc="-418" dirty="0">
                <a:latin typeface="Arial"/>
                <a:cs typeface="Arial"/>
              </a:rPr>
              <a:t>s</a:t>
            </a:r>
            <a:r>
              <a:rPr sz="1896" b="1" spc="-626" baseline="-10683" dirty="0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sz="1896" b="1" spc="-269" baseline="-10683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264" b="1" spc="-428" dirty="0">
                <a:latin typeface="Arial"/>
                <a:cs typeface="Arial"/>
              </a:rPr>
              <a:t>R</a:t>
            </a:r>
            <a:r>
              <a:rPr sz="1896" b="1" spc="-642" baseline="-10683" dirty="0">
                <a:solidFill>
                  <a:srgbClr val="464646"/>
                </a:solidFill>
                <a:latin typeface="Arial"/>
                <a:cs typeface="Arial"/>
              </a:rPr>
              <a:t>R</a:t>
            </a:r>
            <a:r>
              <a:rPr sz="1264" b="1" spc="-428" dirty="0">
                <a:latin typeface="Arial"/>
                <a:cs typeface="Arial"/>
              </a:rPr>
              <a:t>e</a:t>
            </a:r>
            <a:r>
              <a:rPr sz="1896" b="1" spc="-642" baseline="-10683" dirty="0">
                <a:solidFill>
                  <a:srgbClr val="464646"/>
                </a:solidFill>
                <a:latin typeface="Arial"/>
                <a:cs typeface="Arial"/>
              </a:rPr>
              <a:t>e</a:t>
            </a:r>
            <a:r>
              <a:rPr sz="1264" b="1" spc="-428" dirty="0">
                <a:latin typeface="Arial"/>
                <a:cs typeface="Arial"/>
              </a:rPr>
              <a:t>s</a:t>
            </a:r>
            <a:r>
              <a:rPr sz="1896" b="1" spc="-642" baseline="-10683" dirty="0">
                <a:solidFill>
                  <a:srgbClr val="464646"/>
                </a:solidFill>
                <a:latin typeface="Arial"/>
                <a:cs typeface="Arial"/>
              </a:rPr>
              <a:t>s</a:t>
            </a:r>
            <a:r>
              <a:rPr sz="1264" b="1" spc="-428" dirty="0">
                <a:latin typeface="Arial"/>
                <a:cs typeface="Arial"/>
              </a:rPr>
              <a:t>u</a:t>
            </a:r>
            <a:r>
              <a:rPr sz="1896" b="1" spc="-642" baseline="-10683" dirty="0">
                <a:solidFill>
                  <a:srgbClr val="464646"/>
                </a:solidFill>
                <a:latin typeface="Arial"/>
                <a:cs typeface="Arial"/>
              </a:rPr>
              <a:t>u</a:t>
            </a:r>
            <a:r>
              <a:rPr sz="1264" b="1" spc="-428" dirty="0">
                <a:latin typeface="Arial"/>
                <a:cs typeface="Arial"/>
              </a:rPr>
              <a:t>l</a:t>
            </a:r>
            <a:r>
              <a:rPr sz="1896" b="1" spc="-642" baseline="-10683" dirty="0">
                <a:solidFill>
                  <a:srgbClr val="464646"/>
                </a:solidFill>
                <a:latin typeface="Arial"/>
                <a:cs typeface="Arial"/>
              </a:rPr>
              <a:t>l</a:t>
            </a:r>
            <a:r>
              <a:rPr sz="1264" b="1" spc="-428" dirty="0">
                <a:latin typeface="Arial"/>
                <a:cs typeface="Arial"/>
              </a:rPr>
              <a:t>t</a:t>
            </a:r>
            <a:r>
              <a:rPr sz="1896" b="1" spc="-642" baseline="-10683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1264" b="1" spc="-428" dirty="0">
                <a:latin typeface="Arial"/>
                <a:cs typeface="Arial"/>
              </a:rPr>
              <a:t>s</a:t>
            </a:r>
            <a:r>
              <a:rPr sz="1896" b="1" spc="-642" baseline="-10683" dirty="0">
                <a:solidFill>
                  <a:srgbClr val="464646"/>
                </a:solidFill>
                <a:latin typeface="Arial"/>
                <a:cs typeface="Arial"/>
              </a:rPr>
              <a:t>s</a:t>
            </a:r>
            <a:endParaRPr sz="1896" baseline="-106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867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198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886531" cy="516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39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1167" b="1" spc="-5" dirty="0">
                <a:latin typeface="Garamond"/>
                <a:cs typeface="Garamond"/>
              </a:rPr>
              <a:t>KEY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TERMS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52" y="1725506"/>
            <a:ext cx="78466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Advertising: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5853" y="1740323"/>
            <a:ext cx="3047294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Any paid </a:t>
            </a:r>
            <a:r>
              <a:rPr sz="1167" dirty="0">
                <a:latin typeface="Garamond"/>
                <a:cs typeface="Garamond"/>
              </a:rPr>
              <a:t>form </a:t>
            </a:r>
            <a:r>
              <a:rPr sz="1167" spc="-5" dirty="0">
                <a:latin typeface="Garamond"/>
                <a:cs typeface="Garamond"/>
              </a:rPr>
              <a:t>of non personal presentation and  promotion of </a:t>
            </a:r>
            <a:r>
              <a:rPr sz="1167" dirty="0">
                <a:latin typeface="Garamond"/>
                <a:cs typeface="Garamond"/>
              </a:rPr>
              <a:t>ideas, goods,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by an  </a:t>
            </a:r>
            <a:r>
              <a:rPr sz="1167" dirty="0">
                <a:latin typeface="Garamond"/>
                <a:cs typeface="Garamond"/>
              </a:rPr>
              <a:t>identified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sponsor.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5853" y="2407073"/>
            <a:ext cx="3048529" cy="1181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Personal selling: </a:t>
            </a:r>
            <a:r>
              <a:rPr sz="1167" dirty="0">
                <a:latin typeface="Garamond"/>
                <a:cs typeface="Garamond"/>
              </a:rPr>
              <a:t>Personal </a:t>
            </a:r>
            <a:r>
              <a:rPr sz="1167" spc="-5" dirty="0">
                <a:latin typeface="Garamond"/>
                <a:cs typeface="Garamond"/>
              </a:rPr>
              <a:t>presentation by </a:t>
            </a:r>
            <a:r>
              <a:rPr sz="1167" dirty="0">
                <a:latin typeface="Garamond"/>
                <a:cs typeface="Garamond"/>
              </a:rPr>
              <a:t>the  firm's sales force for the </a:t>
            </a:r>
            <a:r>
              <a:rPr sz="1167" spc="-5" dirty="0">
                <a:latin typeface="Garamond"/>
                <a:cs typeface="Garamond"/>
              </a:rPr>
              <a:t>purpose </a:t>
            </a:r>
            <a:r>
              <a:rPr sz="1167" dirty="0">
                <a:latin typeface="Garamond"/>
                <a:cs typeface="Garamond"/>
              </a:rPr>
              <a:t>of making sales  </a:t>
            </a:r>
            <a:r>
              <a:rPr sz="1167" spc="-5" dirty="0">
                <a:latin typeface="Garamond"/>
                <a:cs typeface="Garamond"/>
              </a:rPr>
              <a:t>and building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relationships.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Sales promotion: </a:t>
            </a:r>
            <a:r>
              <a:rPr sz="1167" spc="-5" dirty="0">
                <a:latin typeface="Garamond"/>
                <a:cs typeface="Garamond"/>
              </a:rPr>
              <a:t>Short-term incentives </a:t>
            </a:r>
            <a:r>
              <a:rPr sz="1167" dirty="0">
                <a:latin typeface="Garamond"/>
                <a:cs typeface="Garamond"/>
              </a:rPr>
              <a:t>to  encourage the </a:t>
            </a:r>
            <a:r>
              <a:rPr sz="1167" spc="-5" dirty="0">
                <a:latin typeface="Garamond"/>
                <a:cs typeface="Garamond"/>
              </a:rPr>
              <a:t>purchase or </a:t>
            </a:r>
            <a:r>
              <a:rPr sz="1167" dirty="0">
                <a:latin typeface="Garamond"/>
                <a:cs typeface="Garamond"/>
              </a:rPr>
              <a:t>sale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  </a:t>
            </a:r>
            <a:r>
              <a:rPr sz="1167" dirty="0">
                <a:latin typeface="Garamond"/>
                <a:cs typeface="Garamond"/>
              </a:rPr>
              <a:t>service.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852" y="3725756"/>
            <a:ext cx="103654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Public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relations</a:t>
            </a:r>
            <a:r>
              <a:rPr sz="1167" spc="-5" dirty="0">
                <a:latin typeface="Garamond"/>
                <a:cs typeface="Garamond"/>
              </a:rPr>
              <a:t>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5853" y="3740573"/>
            <a:ext cx="3048529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Building good </a:t>
            </a:r>
            <a:r>
              <a:rPr sz="1167" spc="-5" dirty="0">
                <a:latin typeface="Garamond"/>
                <a:cs typeface="Garamond"/>
              </a:rPr>
              <a:t>relations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company's </a:t>
            </a:r>
            <a:r>
              <a:rPr sz="1167" dirty="0">
                <a:latin typeface="Garamond"/>
                <a:cs typeface="Garamond"/>
              </a:rPr>
              <a:t>various  </a:t>
            </a:r>
            <a:r>
              <a:rPr sz="1167" spc="-5" dirty="0">
                <a:latin typeface="Garamond"/>
                <a:cs typeface="Garamond"/>
              </a:rPr>
              <a:t>publics by obtaining </a:t>
            </a:r>
            <a:r>
              <a:rPr sz="1167" dirty="0">
                <a:latin typeface="Garamond"/>
                <a:cs typeface="Garamond"/>
              </a:rPr>
              <a:t>favorable </a:t>
            </a:r>
            <a:r>
              <a:rPr sz="1167" spc="-5" dirty="0">
                <a:latin typeface="Garamond"/>
                <a:cs typeface="Garamond"/>
              </a:rPr>
              <a:t>publicity, building </a:t>
            </a:r>
            <a:r>
              <a:rPr sz="1167" dirty="0">
                <a:latin typeface="Garamond"/>
                <a:cs typeface="Garamond"/>
              </a:rPr>
              <a:t>up  a good corporate </a:t>
            </a:r>
            <a:r>
              <a:rPr sz="1167" spc="-5" dirty="0">
                <a:latin typeface="Garamond"/>
                <a:cs typeface="Garamond"/>
              </a:rPr>
              <a:t>image, and handling or heading off  </a:t>
            </a:r>
            <a:r>
              <a:rPr sz="1167" dirty="0">
                <a:latin typeface="Garamond"/>
                <a:cs typeface="Garamond"/>
              </a:rPr>
              <a:t>unfavorable </a:t>
            </a:r>
            <a:r>
              <a:rPr sz="1167" spc="-5" dirty="0">
                <a:latin typeface="Garamond"/>
                <a:cs typeface="Garamond"/>
              </a:rPr>
              <a:t>rumors, stories, and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events.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65853" y="4574011"/>
            <a:ext cx="3047294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Direct marketing: </a:t>
            </a:r>
            <a:r>
              <a:rPr sz="1167" spc="-5" dirty="0">
                <a:latin typeface="Garamond"/>
                <a:cs typeface="Garamond"/>
              </a:rPr>
              <a:t>Direct connection with  </a:t>
            </a:r>
            <a:r>
              <a:rPr sz="1167" dirty="0">
                <a:latin typeface="Garamond"/>
                <a:cs typeface="Garamond"/>
              </a:rPr>
              <a:t>carefully targeted </a:t>
            </a:r>
            <a:r>
              <a:rPr sz="1167" spc="-5" dirty="0">
                <a:latin typeface="Garamond"/>
                <a:cs typeface="Garamond"/>
              </a:rPr>
              <a:t>individual </a:t>
            </a:r>
            <a:r>
              <a:rPr sz="1167" dirty="0">
                <a:latin typeface="Garamond"/>
                <a:cs typeface="Garamond"/>
              </a:rPr>
              <a:t>consumers to </a:t>
            </a:r>
            <a:r>
              <a:rPr sz="1167" spc="-5" dirty="0">
                <a:latin typeface="Garamond"/>
                <a:cs typeface="Garamond"/>
              </a:rPr>
              <a:t>both  obtain an immediate response and </a:t>
            </a:r>
            <a:r>
              <a:rPr sz="1167" dirty="0">
                <a:latin typeface="Garamond"/>
                <a:cs typeface="Garamond"/>
              </a:rPr>
              <a:t>cultivate </a:t>
            </a:r>
            <a:r>
              <a:rPr sz="1167" spc="-5" dirty="0">
                <a:latin typeface="Garamond"/>
                <a:cs typeface="Garamond"/>
              </a:rPr>
              <a:t>lasting 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relationships—the </a:t>
            </a:r>
            <a:r>
              <a:rPr sz="1167" dirty="0">
                <a:latin typeface="Garamond"/>
                <a:cs typeface="Garamond"/>
              </a:rPr>
              <a:t>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telephone, </a:t>
            </a:r>
            <a:r>
              <a:rPr sz="1167" spc="-5" dirty="0">
                <a:latin typeface="Garamond"/>
                <a:cs typeface="Garamond"/>
              </a:rPr>
              <a:t>mail,  </a:t>
            </a:r>
            <a:r>
              <a:rPr sz="1167" dirty="0">
                <a:latin typeface="Garamond"/>
                <a:cs typeface="Garamond"/>
              </a:rPr>
              <a:t>fax, e-mail, the </a:t>
            </a:r>
            <a:r>
              <a:rPr sz="1167" spc="-5" dirty="0">
                <a:latin typeface="Garamond"/>
                <a:cs typeface="Garamond"/>
              </a:rPr>
              <a:t>Internet, and other </a:t>
            </a:r>
            <a:r>
              <a:rPr sz="1167" dirty="0">
                <a:latin typeface="Garamond"/>
                <a:cs typeface="Garamond"/>
              </a:rPr>
              <a:t>tools to  communicate </a:t>
            </a:r>
            <a:r>
              <a:rPr sz="1167" spc="-5" dirty="0">
                <a:latin typeface="Garamond"/>
                <a:cs typeface="Garamond"/>
              </a:rPr>
              <a:t>directly </a:t>
            </a:r>
            <a:r>
              <a:rPr sz="1167" dirty="0">
                <a:latin typeface="Garamond"/>
                <a:cs typeface="Garamond"/>
              </a:rPr>
              <a:t>with specific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852" y="5726007"/>
            <a:ext cx="228608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Personal </a:t>
            </a:r>
            <a:r>
              <a:rPr sz="1167" b="1" spc="-5" dirty="0">
                <a:latin typeface="Garamond"/>
                <a:cs typeface="Garamond"/>
              </a:rPr>
              <a:t>Communication</a:t>
            </a:r>
            <a:r>
              <a:rPr sz="1167" b="1" spc="-3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Channels: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65853" y="5740824"/>
            <a:ext cx="304791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personal communication </a:t>
            </a:r>
            <a:r>
              <a:rPr sz="1167" dirty="0">
                <a:latin typeface="Garamond"/>
                <a:cs typeface="Garamond"/>
              </a:rPr>
              <a:t>channels, two </a:t>
            </a:r>
            <a:r>
              <a:rPr sz="1167" spc="-5" dirty="0">
                <a:latin typeface="Garamond"/>
                <a:cs typeface="Garamond"/>
              </a:rPr>
              <a:t>or more  people communicate directly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each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other.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852" y="6226070"/>
            <a:ext cx="5714912" cy="52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Non-personal </a:t>
            </a:r>
            <a:r>
              <a:rPr sz="1167" b="1" spc="-5" dirty="0">
                <a:latin typeface="Garamond"/>
                <a:cs typeface="Garamond"/>
              </a:rPr>
              <a:t>Communication Channels:  </a:t>
            </a:r>
            <a:r>
              <a:rPr sz="1167" spc="-5" dirty="0">
                <a:latin typeface="Garamond"/>
                <a:cs typeface="Garamond"/>
              </a:rPr>
              <a:t>Non  personal  </a:t>
            </a:r>
            <a:r>
              <a:rPr sz="1167" dirty="0">
                <a:latin typeface="Garamond"/>
                <a:cs typeface="Garamond"/>
              </a:rPr>
              <a:t>communication  channels  </a:t>
            </a:r>
            <a:r>
              <a:rPr sz="1167" spc="-5" dirty="0">
                <a:latin typeface="Garamond"/>
                <a:cs typeface="Garamond"/>
              </a:rPr>
              <a:t>are</a:t>
            </a:r>
            <a:r>
              <a:rPr sz="1167" spc="21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media</a:t>
            </a:r>
            <a:endParaRPr sz="1167">
              <a:latin typeface="Garamond"/>
              <a:cs typeface="Garamond"/>
            </a:endParaRPr>
          </a:p>
          <a:p>
            <a:pPr marL="2679286" marR="4939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that carry </a:t>
            </a:r>
            <a:r>
              <a:rPr sz="1167" spc="-5" dirty="0">
                <a:latin typeface="Garamond"/>
                <a:cs typeface="Garamond"/>
              </a:rPr>
              <a:t>messages </a:t>
            </a:r>
            <a:r>
              <a:rPr sz="1167" dirty="0">
                <a:latin typeface="Garamond"/>
                <a:cs typeface="Garamond"/>
              </a:rPr>
              <a:t>without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contact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feedback.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5894" y="6892819"/>
            <a:ext cx="109581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Public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Relations: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65853" y="6907636"/>
            <a:ext cx="3048529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relations involves building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relations  </a:t>
            </a:r>
            <a:r>
              <a:rPr sz="1167" dirty="0">
                <a:latin typeface="Garamond"/>
                <a:cs typeface="Garamond"/>
              </a:rPr>
              <a:t>with the company’s various </a:t>
            </a:r>
            <a:r>
              <a:rPr sz="1167" spc="-5" dirty="0">
                <a:latin typeface="Garamond"/>
                <a:cs typeface="Garamond"/>
              </a:rPr>
              <a:t>publics by obtaining  </a:t>
            </a:r>
            <a:r>
              <a:rPr sz="1167" dirty="0">
                <a:latin typeface="Garamond"/>
                <a:cs typeface="Garamond"/>
              </a:rPr>
              <a:t>favorable  </a:t>
            </a:r>
            <a:r>
              <a:rPr sz="1167" spc="-5" dirty="0">
                <a:latin typeface="Garamond"/>
                <a:cs typeface="Garamond"/>
              </a:rPr>
              <a:t>publicity,  building  </a:t>
            </a:r>
            <a:r>
              <a:rPr sz="1167" dirty="0">
                <a:latin typeface="Garamond"/>
                <a:cs typeface="Garamond"/>
              </a:rPr>
              <a:t>up  a  good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corporate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65853" y="7392881"/>
            <a:ext cx="3047912" cy="348386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2347" marR="4939">
              <a:lnSpc>
                <a:spcPts val="1312"/>
              </a:lnSpc>
              <a:spcBef>
                <a:spcPts val="117"/>
              </a:spcBef>
              <a:tabLst>
                <a:tab pos="530918" algn="l"/>
              </a:tabLst>
            </a:pPr>
            <a:r>
              <a:rPr sz="1167" dirty="0">
                <a:latin typeface="Garamond"/>
                <a:cs typeface="Garamond"/>
              </a:rPr>
              <a:t>image,	and  handling 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heading</a:t>
            </a:r>
            <a:r>
              <a:rPr sz="1167" spc="28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off  unfavorable </a:t>
            </a:r>
            <a:r>
              <a:rPr sz="116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rumors, stories, and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events.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8852" y="7892944"/>
            <a:ext cx="78343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Advertising: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65853" y="7907761"/>
            <a:ext cx="3048529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reach masses of </a:t>
            </a:r>
            <a:r>
              <a:rPr sz="1167" dirty="0">
                <a:latin typeface="Garamond"/>
                <a:cs typeface="Garamond"/>
              </a:rPr>
              <a:t>geographically </a:t>
            </a:r>
            <a:r>
              <a:rPr sz="1167" spc="-5" dirty="0">
                <a:latin typeface="Garamond"/>
                <a:cs typeface="Garamond"/>
              </a:rPr>
              <a:t>dispersed buyers  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low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per </a:t>
            </a:r>
            <a:r>
              <a:rPr sz="1167" dirty="0">
                <a:latin typeface="Garamond"/>
                <a:cs typeface="Garamond"/>
              </a:rPr>
              <a:t>exposure, </a:t>
            </a:r>
            <a:r>
              <a:rPr sz="1167" spc="-5" dirty="0">
                <a:latin typeface="Garamond"/>
                <a:cs typeface="Garamond"/>
              </a:rPr>
              <a:t>and it </a:t>
            </a:r>
            <a:r>
              <a:rPr sz="1167" dirty="0">
                <a:latin typeface="Garamond"/>
                <a:cs typeface="Garamond"/>
              </a:rPr>
              <a:t>enables the seller  to </a:t>
            </a:r>
            <a:r>
              <a:rPr sz="1167" spc="-5" dirty="0">
                <a:latin typeface="Garamond"/>
                <a:cs typeface="Garamond"/>
              </a:rPr>
              <a:t>repeat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message many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times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8853" y="8559694"/>
            <a:ext cx="58711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Publicity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5853" y="8574510"/>
            <a:ext cx="3049147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is information about a  company’s </a:t>
            </a:r>
            <a:r>
              <a:rPr sz="1167" spc="-5" dirty="0">
                <a:latin typeface="Garamond"/>
                <a:cs typeface="Garamond"/>
              </a:rPr>
              <a:t>goods or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appearing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mass  </a:t>
            </a:r>
            <a:r>
              <a:rPr sz="1167" dirty="0">
                <a:latin typeface="Garamond"/>
                <a:cs typeface="Garamond"/>
              </a:rPr>
              <a:t>media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news </a:t>
            </a:r>
            <a:r>
              <a:rPr sz="1167" dirty="0">
                <a:latin typeface="Garamond"/>
                <a:cs typeface="Garamond"/>
              </a:rPr>
              <a:t>item. Stimulation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demand for a  good, service, </a:t>
            </a:r>
            <a:r>
              <a:rPr sz="1167" spc="-5" dirty="0">
                <a:latin typeface="Garamond"/>
                <a:cs typeface="Garamond"/>
              </a:rPr>
              <a:t>place, </a:t>
            </a:r>
            <a:r>
              <a:rPr sz="1167" dirty="0">
                <a:latin typeface="Garamond"/>
                <a:cs typeface="Garamond"/>
              </a:rPr>
              <a:t>idea, </a:t>
            </a:r>
            <a:r>
              <a:rPr sz="1167" spc="-5" dirty="0">
                <a:latin typeface="Garamond"/>
                <a:cs typeface="Garamond"/>
              </a:rPr>
              <a:t>person, or organization by  </a:t>
            </a:r>
            <a:r>
              <a:rPr sz="1167" dirty="0">
                <a:latin typeface="Garamond"/>
                <a:cs typeface="Garamond"/>
              </a:rPr>
              <a:t>unpaid </a:t>
            </a:r>
            <a:r>
              <a:rPr sz="1167" spc="-5" dirty="0">
                <a:latin typeface="Garamond"/>
                <a:cs typeface="Garamond"/>
              </a:rPr>
              <a:t>placement of </a:t>
            </a:r>
            <a:r>
              <a:rPr sz="1167" dirty="0">
                <a:latin typeface="Garamond"/>
                <a:cs typeface="Garamond"/>
              </a:rPr>
              <a:t>commercially significant </a:t>
            </a:r>
            <a:r>
              <a:rPr sz="1167" spc="-5" dirty="0">
                <a:latin typeface="Garamond"/>
                <a:cs typeface="Garamond"/>
              </a:rPr>
              <a:t>news  or </a:t>
            </a:r>
            <a:r>
              <a:rPr sz="1167" dirty="0">
                <a:latin typeface="Garamond"/>
                <a:cs typeface="Garamond"/>
              </a:rPr>
              <a:t>favorable media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presentations.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36827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199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108655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Sales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Promotion: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1892194"/>
            <a:ext cx="124213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Catalog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2225569"/>
            <a:ext cx="111742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Kiosk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2558944"/>
            <a:ext cx="129584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Database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5853" y="1073573"/>
            <a:ext cx="3493647" cy="2014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Sales promotion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short-term </a:t>
            </a:r>
            <a:r>
              <a:rPr sz="1167" spc="-5" dirty="0">
                <a:latin typeface="Garamond"/>
                <a:cs typeface="Garamond"/>
              </a:rPr>
              <a:t>incentives </a:t>
            </a:r>
            <a:r>
              <a:rPr sz="1167" dirty="0">
                <a:latin typeface="Garamond"/>
                <a:cs typeface="Garamond"/>
              </a:rPr>
              <a:t>to  encourage the </a:t>
            </a:r>
            <a:r>
              <a:rPr sz="1167" spc="-5" dirty="0">
                <a:latin typeface="Garamond"/>
                <a:cs typeface="Garamond"/>
              </a:rPr>
              <a:t>purchase or </a:t>
            </a:r>
            <a:r>
              <a:rPr sz="1167" dirty="0">
                <a:latin typeface="Garamond"/>
                <a:cs typeface="Garamond"/>
              </a:rPr>
              <a:t>sale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service.  </a:t>
            </a:r>
            <a:r>
              <a:rPr sz="1167" spc="-5" dirty="0">
                <a:latin typeface="Garamond"/>
                <a:cs typeface="Garamond"/>
              </a:rPr>
              <a:t>Whereas advertising and personal </a:t>
            </a:r>
            <a:r>
              <a:rPr sz="1167" dirty="0">
                <a:latin typeface="Garamond"/>
                <a:cs typeface="Garamond"/>
              </a:rPr>
              <a:t>selling offer </a:t>
            </a:r>
            <a:r>
              <a:rPr sz="1167" spc="-5" dirty="0">
                <a:latin typeface="Garamond"/>
                <a:cs typeface="Garamond"/>
              </a:rPr>
              <a:t>reasons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service, sales </a:t>
            </a:r>
            <a:r>
              <a:rPr sz="1167" spc="-5" dirty="0">
                <a:latin typeface="Garamond"/>
                <a:cs typeface="Garamond"/>
              </a:rPr>
              <a:t>promotion offers reasons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buy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now.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Cata</a:t>
            </a:r>
            <a:r>
              <a:rPr sz="1167" i="1" spc="-5" dirty="0">
                <a:latin typeface="Garamond"/>
                <a:cs typeface="Garamond"/>
              </a:rPr>
              <a:t>log </a:t>
            </a:r>
            <a:r>
              <a:rPr sz="1167" i="1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involves selling </a:t>
            </a:r>
            <a:r>
              <a:rPr sz="1167" spc="-5" dirty="0">
                <a:latin typeface="Garamond"/>
                <a:cs typeface="Garamond"/>
              </a:rPr>
              <a:t>through </a:t>
            </a:r>
            <a:r>
              <a:rPr sz="1167" dirty="0">
                <a:latin typeface="Garamond"/>
                <a:cs typeface="Garamond"/>
              </a:rPr>
              <a:t>catalogs mailed to  a select </a:t>
            </a:r>
            <a:r>
              <a:rPr sz="1167" spc="-5" dirty="0">
                <a:latin typeface="Garamond"/>
                <a:cs typeface="Garamond"/>
              </a:rPr>
              <a:t>list </a:t>
            </a:r>
            <a:r>
              <a:rPr sz="1167" dirty="0">
                <a:latin typeface="Garamond"/>
                <a:cs typeface="Garamond"/>
              </a:rPr>
              <a:t>of customers </a:t>
            </a:r>
            <a:r>
              <a:rPr sz="1167" spc="-5" dirty="0">
                <a:latin typeface="Garamond"/>
                <a:cs typeface="Garamond"/>
              </a:rPr>
              <a:t>or made available in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stores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place </a:t>
            </a:r>
            <a:r>
              <a:rPr sz="1167" dirty="0">
                <a:latin typeface="Garamond"/>
                <a:cs typeface="Garamond"/>
              </a:rPr>
              <a:t>information </a:t>
            </a:r>
            <a:r>
              <a:rPr sz="1167" spc="-5" dirty="0">
                <a:latin typeface="Garamond"/>
                <a:cs typeface="Garamond"/>
              </a:rPr>
              <a:t>and ordering machines  </a:t>
            </a:r>
            <a:r>
              <a:rPr sz="1167" dirty="0">
                <a:latin typeface="Garamond"/>
                <a:cs typeface="Garamond"/>
              </a:rPr>
              <a:t>(called kiosks) in stores, </a:t>
            </a:r>
            <a:r>
              <a:rPr sz="1167" spc="-5" dirty="0">
                <a:latin typeface="Garamond"/>
                <a:cs typeface="Garamond"/>
              </a:rPr>
              <a:t>airports, and other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location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of building, maintaining, and </a:t>
            </a:r>
            <a:r>
              <a:rPr sz="1167" dirty="0">
                <a:latin typeface="Garamond"/>
                <a:cs typeface="Garamond"/>
              </a:rPr>
              <a:t>using  customer </a:t>
            </a:r>
            <a:r>
              <a:rPr sz="1167" spc="-5" dirty="0">
                <a:latin typeface="Garamond"/>
                <a:cs typeface="Garamond"/>
              </a:rPr>
              <a:t>databases and other databases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purposes of  </a:t>
            </a:r>
            <a:r>
              <a:rPr sz="1167" dirty="0">
                <a:latin typeface="Garamond"/>
                <a:cs typeface="Garamond"/>
              </a:rPr>
              <a:t>contacting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transacting with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4478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200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6764" cy="83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40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Basic </a:t>
            </a:r>
            <a:r>
              <a:rPr sz="1167" spc="-5" dirty="0">
                <a:latin typeface="Garamond"/>
                <a:cs typeface="Garamond"/>
              </a:rPr>
              <a:t>learning objective of </a:t>
            </a:r>
            <a:r>
              <a:rPr sz="1167" dirty="0">
                <a:latin typeface="Garamond"/>
                <a:cs typeface="Garamond"/>
              </a:rPr>
              <a:t>today’s Lesson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discuss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understand competitors as </a:t>
            </a:r>
            <a:r>
              <a:rPr sz="1167" dirty="0">
                <a:latin typeface="Garamond"/>
                <a:cs typeface="Garamond"/>
              </a:rPr>
              <a:t>well 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customers through competitor </a:t>
            </a:r>
            <a:r>
              <a:rPr sz="1167" spc="-5" dirty="0">
                <a:latin typeface="Garamond"/>
                <a:cs typeface="Garamond"/>
              </a:rPr>
              <a:t>analysis. Explain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fundamentals of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marketing  </a:t>
            </a:r>
            <a:r>
              <a:rPr sz="1167" dirty="0">
                <a:latin typeface="Garamond"/>
                <a:cs typeface="Garamond"/>
              </a:rPr>
              <a:t>strategies </a:t>
            </a:r>
            <a:r>
              <a:rPr sz="1167" spc="-5" dirty="0">
                <a:latin typeface="Garamond"/>
                <a:cs typeface="Garamond"/>
              </a:rPr>
              <a:t>based on </a:t>
            </a:r>
            <a:r>
              <a:rPr sz="1167" dirty="0">
                <a:latin typeface="Garamond"/>
                <a:cs typeface="Garamond"/>
              </a:rPr>
              <a:t>creating value for customers. Two key </a:t>
            </a:r>
            <a:r>
              <a:rPr sz="1167" spc="-5" dirty="0">
                <a:latin typeface="Garamond"/>
                <a:cs typeface="Garamond"/>
              </a:rPr>
              <a:t>trends in marketing </a:t>
            </a:r>
            <a:r>
              <a:rPr sz="1167" dirty="0">
                <a:latin typeface="Garamond"/>
                <a:cs typeface="Garamond"/>
              </a:rPr>
              <a:t>for the twenty-first  century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  <a:buAutoNum type="alphaLcParenBoth"/>
              <a:tabLst>
                <a:tab pos="196316" algn="l"/>
              </a:tabLst>
            </a:pPr>
            <a:r>
              <a:rPr sz="1167" dirty="0">
                <a:latin typeface="Garamond"/>
                <a:cs typeface="Garamond"/>
              </a:rPr>
              <a:t>The trend towards the use </a:t>
            </a:r>
            <a:r>
              <a:rPr sz="1167" spc="-5" dirty="0">
                <a:latin typeface="Garamond"/>
                <a:cs typeface="Garamond"/>
              </a:rPr>
              <a:t>of relationship marketing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improve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satisfaction.</a:t>
            </a:r>
            <a:endParaRPr sz="1167">
              <a:latin typeface="Garamond"/>
              <a:cs typeface="Garamond"/>
            </a:endParaRPr>
          </a:p>
          <a:p>
            <a:pPr marL="12347" marR="6173" indent="37041" algn="just">
              <a:lnSpc>
                <a:spcPts val="1312"/>
              </a:lnSpc>
              <a:spcBef>
                <a:spcPts val="73"/>
              </a:spcBef>
              <a:buAutoNum type="alphaLcParenBoth"/>
              <a:tabLst>
                <a:tab pos="251260" algn="l"/>
              </a:tabLst>
            </a:pPr>
            <a:r>
              <a:rPr sz="1167" dirty="0">
                <a:latin typeface="Garamond"/>
                <a:cs typeface="Garamond"/>
              </a:rPr>
              <a:t>The trend towards in-depth competitor </a:t>
            </a:r>
            <a:r>
              <a:rPr sz="1167" spc="-5" dirty="0">
                <a:latin typeface="Garamond"/>
                <a:cs typeface="Garamond"/>
              </a:rPr>
              <a:t>analysis 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means of identifying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company’s major  </a:t>
            </a:r>
            <a:r>
              <a:rPr sz="1167" dirty="0">
                <a:latin typeface="Garamond"/>
                <a:cs typeface="Garamond"/>
              </a:rPr>
              <a:t>competitors (using </a:t>
            </a:r>
            <a:r>
              <a:rPr sz="1167" spc="-5" dirty="0">
                <a:latin typeface="Garamond"/>
                <a:cs typeface="Garamond"/>
              </a:rPr>
              <a:t>both an industry and market-based analysis) and </a:t>
            </a:r>
            <a:r>
              <a:rPr sz="1167" dirty="0">
                <a:latin typeface="Garamond"/>
                <a:cs typeface="Garamond"/>
              </a:rPr>
              <a:t>closely </a:t>
            </a:r>
            <a:r>
              <a:rPr sz="1167" spc="-5" dirty="0">
                <a:latin typeface="Garamond"/>
                <a:cs typeface="Garamond"/>
              </a:rPr>
              <a:t>examining and  </a:t>
            </a:r>
            <a:r>
              <a:rPr sz="1167" dirty="0">
                <a:latin typeface="Garamond"/>
                <a:cs typeface="Garamond"/>
              </a:rPr>
              <a:t>formulating strategies to deal with competitors’ </a:t>
            </a:r>
            <a:r>
              <a:rPr sz="1167" spc="-5" dirty="0">
                <a:latin typeface="Garamond"/>
                <a:cs typeface="Garamond"/>
              </a:rPr>
              <a:t>objectives, strategies, </a:t>
            </a:r>
            <a:r>
              <a:rPr sz="1167" dirty="0">
                <a:latin typeface="Garamond"/>
                <a:cs typeface="Garamond"/>
              </a:rPr>
              <a:t>strengths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weaknesses,  </a:t>
            </a:r>
            <a:r>
              <a:rPr sz="1167" spc="-5" dirty="0">
                <a:latin typeface="Garamond"/>
                <a:cs typeface="Garamond"/>
              </a:rPr>
              <a:t>and reaction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patterns.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  <a:buFont typeface="Garamond"/>
              <a:buAutoNum type="alphaLcParenBoth"/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Garamond"/>
                <a:cs typeface="Garamond"/>
              </a:rPr>
              <a:t>CREATING COMPETITIVE</a:t>
            </a:r>
            <a:r>
              <a:rPr sz="1167" b="1" spc="-7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ADVANTAGE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 be successful, a company must consider its </a:t>
            </a:r>
            <a:r>
              <a:rPr sz="1167" spc="-5" dirty="0">
                <a:latin typeface="Garamond"/>
                <a:cs typeface="Garamond"/>
              </a:rPr>
              <a:t>competitors </a:t>
            </a:r>
            <a:r>
              <a:rPr sz="1167" dirty="0">
                <a:latin typeface="Garamond"/>
                <a:cs typeface="Garamond"/>
              </a:rPr>
              <a:t>as well </a:t>
            </a:r>
            <a:r>
              <a:rPr sz="1167" spc="-5" dirty="0">
                <a:latin typeface="Garamond"/>
                <a:cs typeface="Garamond"/>
              </a:rPr>
              <a:t>as its actual and potential  </a:t>
            </a:r>
            <a:r>
              <a:rPr sz="1167" dirty="0">
                <a:latin typeface="Garamond"/>
                <a:cs typeface="Garamond"/>
              </a:rPr>
              <a:t>customers.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process of performing </a:t>
            </a:r>
            <a:r>
              <a:rPr sz="1167" dirty="0">
                <a:latin typeface="Garamond"/>
                <a:cs typeface="Garamond"/>
              </a:rPr>
              <a:t>a competitor </a:t>
            </a:r>
            <a:r>
              <a:rPr sz="1167" spc="-5" dirty="0">
                <a:latin typeface="Garamond"/>
                <a:cs typeface="Garamond"/>
              </a:rPr>
              <a:t>analysis, </a:t>
            </a:r>
            <a:r>
              <a:rPr sz="1167" dirty="0">
                <a:latin typeface="Garamond"/>
                <a:cs typeface="Garamond"/>
              </a:rPr>
              <a:t>the company carefully </a:t>
            </a:r>
            <a:r>
              <a:rPr sz="1167" spc="-5" dirty="0">
                <a:latin typeface="Garamond"/>
                <a:cs typeface="Garamond"/>
              </a:rPr>
              <a:t>analyzes and  </a:t>
            </a:r>
            <a:r>
              <a:rPr sz="1167" dirty="0">
                <a:latin typeface="Garamond"/>
                <a:cs typeface="Garamond"/>
              </a:rPr>
              <a:t>gathers </a:t>
            </a:r>
            <a:r>
              <a:rPr sz="1167" spc="-5" dirty="0">
                <a:latin typeface="Garamond"/>
                <a:cs typeface="Garamond"/>
              </a:rPr>
              <a:t>information on </a:t>
            </a:r>
            <a:r>
              <a:rPr sz="1167" dirty="0">
                <a:latin typeface="Garamond"/>
                <a:cs typeface="Garamond"/>
              </a:rPr>
              <a:t>competitors’ strategies and </a:t>
            </a:r>
            <a:r>
              <a:rPr sz="1167" spc="-5" dirty="0">
                <a:latin typeface="Garamond"/>
                <a:cs typeface="Garamond"/>
              </a:rPr>
              <a:t>programs. </a:t>
            </a:r>
            <a:r>
              <a:rPr sz="1167" dirty="0">
                <a:latin typeface="Garamond"/>
                <a:cs typeface="Garamond"/>
              </a:rPr>
              <a:t>A competitive </a:t>
            </a:r>
            <a:r>
              <a:rPr sz="1167" spc="-5" dirty="0">
                <a:latin typeface="Garamond"/>
                <a:cs typeface="Garamond"/>
              </a:rPr>
              <a:t>intelligence </a:t>
            </a:r>
            <a:r>
              <a:rPr sz="1167" dirty="0">
                <a:latin typeface="Garamond"/>
                <a:cs typeface="Garamond"/>
              </a:rPr>
              <a:t>system  </a:t>
            </a:r>
            <a:r>
              <a:rPr sz="1167" spc="-5" dirty="0">
                <a:latin typeface="Garamond"/>
                <a:cs typeface="Garamond"/>
              </a:rPr>
              <a:t>helps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acquire and manage competitive information.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then  choose a competitive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of its own. </a:t>
            </a:r>
            <a:r>
              <a:rPr sz="1167" dirty="0">
                <a:latin typeface="Garamond"/>
                <a:cs typeface="Garamond"/>
              </a:rPr>
              <a:t>The strategy chosen depends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 company’s </a:t>
            </a:r>
            <a:r>
              <a:rPr sz="1167" spc="-5" dirty="0">
                <a:latin typeface="Garamond"/>
                <a:cs typeface="Garamond"/>
              </a:rPr>
              <a:t>industry position and its objectives, opportunities, and resources. Several basic  </a:t>
            </a:r>
            <a:r>
              <a:rPr sz="1167" dirty="0">
                <a:latin typeface="Garamond"/>
                <a:cs typeface="Garamond"/>
              </a:rPr>
              <a:t>competitive strategies are </a:t>
            </a:r>
            <a:r>
              <a:rPr sz="1167" spc="-5" dirty="0">
                <a:latin typeface="Garamond"/>
                <a:cs typeface="Garamond"/>
              </a:rPr>
              <a:t>outlined </a:t>
            </a:r>
            <a:r>
              <a:rPr sz="1167" dirty="0">
                <a:latin typeface="Garamond"/>
                <a:cs typeface="Garamond"/>
              </a:rPr>
              <a:t>in this </a:t>
            </a:r>
            <a:r>
              <a:rPr sz="1167" spc="-5" dirty="0">
                <a:latin typeface="Garamond"/>
                <a:cs typeface="Garamond"/>
              </a:rPr>
              <a:t>chapter. Some of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are time-tested </a:t>
            </a:r>
            <a:r>
              <a:rPr sz="1167" dirty="0">
                <a:latin typeface="Garamond"/>
                <a:cs typeface="Garamond"/>
              </a:rPr>
              <a:t>and some </a:t>
            </a:r>
            <a:r>
              <a:rPr sz="1167" spc="-5" dirty="0">
                <a:latin typeface="Garamond"/>
                <a:cs typeface="Garamond"/>
              </a:rPr>
              <a:t>are  relatively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new.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Four </a:t>
            </a:r>
            <a:r>
              <a:rPr sz="1167" spc="-5" dirty="0">
                <a:latin typeface="Garamond"/>
                <a:cs typeface="Garamond"/>
              </a:rPr>
              <a:t>primary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positions </a:t>
            </a:r>
            <a:r>
              <a:rPr sz="1167" dirty="0">
                <a:latin typeface="Garamond"/>
                <a:cs typeface="Garamond"/>
              </a:rPr>
              <a:t>are </a:t>
            </a:r>
            <a:r>
              <a:rPr sz="1167" spc="-5" dirty="0">
                <a:latin typeface="Garamond"/>
                <a:cs typeface="Garamond"/>
              </a:rPr>
              <a:t>reviewed in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Lesson.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The first is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b="1" dirty="0">
                <a:latin typeface="Garamond"/>
                <a:cs typeface="Garamond"/>
              </a:rPr>
              <a:t>market </a:t>
            </a:r>
            <a:r>
              <a:rPr sz="1167" b="1" spc="-5" dirty="0">
                <a:latin typeface="Garamond"/>
                <a:cs typeface="Garamond"/>
              </a:rPr>
              <a:t>leader </a:t>
            </a:r>
            <a:r>
              <a:rPr sz="1167" dirty="0">
                <a:latin typeface="Garamond"/>
                <a:cs typeface="Garamond"/>
              </a:rPr>
              <a:t>which faces three </a:t>
            </a:r>
            <a:r>
              <a:rPr sz="1167" spc="-5" dirty="0">
                <a:latin typeface="Garamond"/>
                <a:cs typeface="Garamond"/>
              </a:rPr>
              <a:t>challenges: </a:t>
            </a:r>
            <a:r>
              <a:rPr sz="1167" dirty="0">
                <a:latin typeface="Garamond"/>
                <a:cs typeface="Garamond"/>
              </a:rPr>
              <a:t>expanding the total </a:t>
            </a:r>
            <a:r>
              <a:rPr sz="1167" spc="-5" dirty="0">
                <a:latin typeface="Garamond"/>
                <a:cs typeface="Garamond"/>
              </a:rPr>
              <a:t>market,  protecting market </a:t>
            </a:r>
            <a:r>
              <a:rPr sz="1167" dirty="0">
                <a:latin typeface="Garamond"/>
                <a:cs typeface="Garamond"/>
              </a:rPr>
              <a:t>share,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expanding </a:t>
            </a:r>
            <a:r>
              <a:rPr sz="1167" spc="-5" dirty="0">
                <a:latin typeface="Garamond"/>
                <a:cs typeface="Garamond"/>
              </a:rPr>
              <a:t>market share.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leader is interested in </a:t>
            </a:r>
            <a:r>
              <a:rPr sz="1167" dirty="0">
                <a:latin typeface="Garamond"/>
                <a:cs typeface="Garamond"/>
              </a:rPr>
              <a:t>finding  ways to expand the total </a:t>
            </a:r>
            <a:r>
              <a:rPr sz="1167" spc="-5" dirty="0">
                <a:latin typeface="Garamond"/>
                <a:cs typeface="Garamond"/>
              </a:rPr>
              <a:t>market because it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10" dirty="0">
                <a:latin typeface="Garamond"/>
                <a:cs typeface="Garamond"/>
              </a:rPr>
              <a:t>benefit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any increased </a:t>
            </a:r>
            <a:r>
              <a:rPr sz="1167" dirty="0">
                <a:latin typeface="Garamond"/>
                <a:cs typeface="Garamond"/>
              </a:rPr>
              <a:t>sales. The </a:t>
            </a:r>
            <a:r>
              <a:rPr sz="1167" spc="-5" dirty="0">
                <a:latin typeface="Garamond"/>
                <a:cs typeface="Garamond"/>
              </a:rPr>
              <a:t>leader must  also have an </a:t>
            </a:r>
            <a:r>
              <a:rPr sz="1167" dirty="0">
                <a:latin typeface="Garamond"/>
                <a:cs typeface="Garamond"/>
              </a:rPr>
              <a:t>eye towards </a:t>
            </a:r>
            <a:r>
              <a:rPr sz="1167" spc="-5" dirty="0">
                <a:latin typeface="Garamond"/>
                <a:cs typeface="Garamond"/>
              </a:rPr>
              <a:t>protecting </a:t>
            </a:r>
            <a:r>
              <a:rPr sz="1167" dirty="0">
                <a:latin typeface="Garamond"/>
                <a:cs typeface="Garamond"/>
              </a:rPr>
              <a:t>its share. </a:t>
            </a:r>
            <a:r>
              <a:rPr sz="1167" spc="-5" dirty="0">
                <a:latin typeface="Garamond"/>
                <a:cs typeface="Garamond"/>
              </a:rPr>
              <a:t>Several </a:t>
            </a:r>
            <a:r>
              <a:rPr sz="1167" dirty="0">
                <a:latin typeface="Garamond"/>
                <a:cs typeface="Garamond"/>
              </a:rPr>
              <a:t>strategies for </a:t>
            </a:r>
            <a:r>
              <a:rPr sz="1167" spc="-5" dirty="0">
                <a:latin typeface="Garamond"/>
                <a:cs typeface="Garamond"/>
              </a:rPr>
              <a:t>accomplishing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protection  </a:t>
            </a:r>
            <a:r>
              <a:rPr sz="1167" dirty="0">
                <a:latin typeface="Garamond"/>
                <a:cs typeface="Garamond"/>
              </a:rPr>
              <a:t>task </a:t>
            </a:r>
            <a:r>
              <a:rPr sz="1167" spc="-5" dirty="0">
                <a:latin typeface="Garamond"/>
                <a:cs typeface="Garamond"/>
              </a:rPr>
              <a:t>are presented. Aggressive leaders also </a:t>
            </a:r>
            <a:r>
              <a:rPr sz="1167" dirty="0">
                <a:latin typeface="Garamond"/>
                <a:cs typeface="Garamond"/>
              </a:rPr>
              <a:t>try to </a:t>
            </a:r>
            <a:r>
              <a:rPr sz="1167" spc="-5" dirty="0">
                <a:latin typeface="Garamond"/>
                <a:cs typeface="Garamond"/>
              </a:rPr>
              <a:t>expand </a:t>
            </a:r>
            <a:r>
              <a:rPr sz="1167" dirty="0">
                <a:latin typeface="Garamond"/>
                <a:cs typeface="Garamond"/>
              </a:rPr>
              <a:t>their own </a:t>
            </a:r>
            <a:r>
              <a:rPr sz="1167" spc="-5" dirty="0">
                <a:latin typeface="Garamond"/>
                <a:cs typeface="Garamond"/>
              </a:rPr>
              <a:t>market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share.</a:t>
            </a:r>
            <a:endParaRPr sz="1167">
              <a:latin typeface="Garamond"/>
              <a:cs typeface="Garamond"/>
            </a:endParaRPr>
          </a:p>
          <a:p>
            <a:pPr marL="12347" marR="5556" indent="3704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second position is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b="1" dirty="0">
                <a:latin typeface="Garamond"/>
                <a:cs typeface="Garamond"/>
              </a:rPr>
              <a:t>market </a:t>
            </a:r>
            <a:r>
              <a:rPr sz="1167" b="1" spc="-5" dirty="0">
                <a:latin typeface="Garamond"/>
                <a:cs typeface="Garamond"/>
              </a:rPr>
              <a:t>challenger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firm that </a:t>
            </a:r>
            <a:r>
              <a:rPr sz="1167" spc="-5" dirty="0">
                <a:latin typeface="Garamond"/>
                <a:cs typeface="Garamond"/>
              </a:rPr>
              <a:t>aggressively </a:t>
            </a:r>
            <a:r>
              <a:rPr sz="1167" dirty="0">
                <a:latin typeface="Garamond"/>
                <a:cs typeface="Garamond"/>
              </a:rPr>
              <a:t>tries to  expand </a:t>
            </a:r>
            <a:r>
              <a:rPr sz="1167" spc="-5" dirty="0">
                <a:latin typeface="Garamond"/>
                <a:cs typeface="Garamond"/>
              </a:rPr>
              <a:t>its market </a:t>
            </a:r>
            <a:r>
              <a:rPr sz="1167" dirty="0">
                <a:latin typeface="Garamond"/>
                <a:cs typeface="Garamond"/>
              </a:rPr>
              <a:t>share </a:t>
            </a:r>
            <a:r>
              <a:rPr sz="1167" spc="-5" dirty="0">
                <a:latin typeface="Garamond"/>
                <a:cs typeface="Garamond"/>
              </a:rPr>
              <a:t>by attacking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leader, other runner-up firms, or </a:t>
            </a:r>
            <a:r>
              <a:rPr sz="1167" dirty="0">
                <a:latin typeface="Garamond"/>
                <a:cs typeface="Garamond"/>
              </a:rPr>
              <a:t>smaller firms in the  industry.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third </a:t>
            </a:r>
            <a:r>
              <a:rPr sz="1167" spc="-5" dirty="0">
                <a:latin typeface="Garamond"/>
                <a:cs typeface="Garamond"/>
              </a:rPr>
              <a:t>position is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b="1" dirty="0">
                <a:latin typeface="Garamond"/>
                <a:cs typeface="Garamond"/>
              </a:rPr>
              <a:t>market follower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is designated </a:t>
            </a:r>
            <a:r>
              <a:rPr sz="1167" dirty="0">
                <a:latin typeface="Garamond"/>
                <a:cs typeface="Garamond"/>
              </a:rPr>
              <a:t>as a </a:t>
            </a:r>
            <a:r>
              <a:rPr sz="1167" spc="-5" dirty="0">
                <a:latin typeface="Garamond"/>
                <a:cs typeface="Garamond"/>
              </a:rPr>
              <a:t>runner-up </a:t>
            </a:r>
            <a:r>
              <a:rPr sz="1167" dirty="0">
                <a:latin typeface="Garamond"/>
                <a:cs typeface="Garamond"/>
              </a:rPr>
              <a:t>firm that  chooses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rock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boat </a:t>
            </a:r>
            <a:r>
              <a:rPr sz="1167" dirty="0">
                <a:latin typeface="Garamond"/>
                <a:cs typeface="Garamond"/>
              </a:rPr>
              <a:t>(usually </a:t>
            </a:r>
            <a:r>
              <a:rPr sz="1167" spc="-5" dirty="0">
                <a:latin typeface="Garamond"/>
                <a:cs typeface="Garamond"/>
              </a:rPr>
              <a:t>out of </a:t>
            </a:r>
            <a:r>
              <a:rPr sz="1167" dirty="0">
                <a:latin typeface="Garamond"/>
                <a:cs typeface="Garamond"/>
              </a:rPr>
              <a:t>fear that it stands to lose more than it might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gain).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Lastly, the </a:t>
            </a:r>
            <a:r>
              <a:rPr sz="1167" b="1" dirty="0">
                <a:latin typeface="Garamond"/>
                <a:cs typeface="Garamond"/>
              </a:rPr>
              <a:t>market niche </a:t>
            </a:r>
            <a:r>
              <a:rPr sz="1167" dirty="0">
                <a:latin typeface="Garamond"/>
                <a:cs typeface="Garamond"/>
              </a:rPr>
              <a:t>is a position option open to smaller firms that serve some </a:t>
            </a:r>
            <a:r>
              <a:rPr sz="1167" spc="-5" dirty="0">
                <a:latin typeface="Garamond"/>
                <a:cs typeface="Garamond"/>
              </a:rPr>
              <a:t>part 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that is </a:t>
            </a:r>
            <a:r>
              <a:rPr sz="1167" spc="-5" dirty="0">
                <a:latin typeface="Garamond"/>
                <a:cs typeface="Garamond"/>
              </a:rPr>
              <a:t>not likely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attract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attention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larger </a:t>
            </a:r>
            <a:r>
              <a:rPr sz="1167" dirty="0">
                <a:latin typeface="Garamond"/>
                <a:cs typeface="Garamond"/>
              </a:rPr>
              <a:t>firms. These firms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survive </a:t>
            </a:r>
            <a:r>
              <a:rPr sz="1167" spc="-5" dirty="0">
                <a:latin typeface="Garamond"/>
                <a:cs typeface="Garamond"/>
              </a:rPr>
              <a:t>by  being </a:t>
            </a:r>
            <a:r>
              <a:rPr sz="1167" dirty="0">
                <a:latin typeface="Garamond"/>
                <a:cs typeface="Garamond"/>
              </a:rPr>
              <a:t>specialists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some function that </a:t>
            </a:r>
            <a:r>
              <a:rPr sz="1167" spc="-5" dirty="0">
                <a:latin typeface="Garamond"/>
                <a:cs typeface="Garamond"/>
              </a:rPr>
              <a:t>is attractive </a:t>
            </a:r>
            <a:r>
              <a:rPr sz="1167" dirty="0">
                <a:latin typeface="Garamond"/>
                <a:cs typeface="Garamond"/>
              </a:rPr>
              <a:t>to the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marketplace.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competitive </a:t>
            </a:r>
            <a:r>
              <a:rPr sz="1167" spc="-5" dirty="0">
                <a:latin typeface="Garamond"/>
                <a:cs typeface="Garamond"/>
              </a:rPr>
              <a:t>analysis of </a:t>
            </a:r>
            <a:r>
              <a:rPr sz="1167" dirty="0">
                <a:latin typeface="Garamond"/>
                <a:cs typeface="Garamond"/>
              </a:rPr>
              <a:t>these four competitive </a:t>
            </a:r>
            <a:r>
              <a:rPr sz="1167" spc="-5" dirty="0">
                <a:latin typeface="Garamond"/>
                <a:cs typeface="Garamond"/>
              </a:rPr>
              <a:t>position options presented in </a:t>
            </a:r>
            <a:r>
              <a:rPr sz="1167" dirty="0">
                <a:latin typeface="Garamond"/>
                <a:cs typeface="Garamond"/>
              </a:rPr>
              <a:t>this chapter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 truly unique </a:t>
            </a:r>
            <a:r>
              <a:rPr sz="1167" spc="-5" dirty="0">
                <a:latin typeface="Garamond"/>
                <a:cs typeface="Garamond"/>
              </a:rPr>
              <a:t>presentation and offers insight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every potential manager.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can be  used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every </a:t>
            </a:r>
            <a:r>
              <a:rPr sz="1167" spc="-5" dirty="0">
                <a:latin typeface="Garamond"/>
                <a:cs typeface="Garamond"/>
              </a:rPr>
              <a:t>mid-level </a:t>
            </a:r>
            <a:r>
              <a:rPr sz="1167" dirty="0">
                <a:latin typeface="Garamond"/>
                <a:cs typeface="Garamond"/>
              </a:rPr>
              <a:t>strategic </a:t>
            </a:r>
            <a:r>
              <a:rPr sz="1167" spc="-5" dirty="0">
                <a:latin typeface="Garamond"/>
                <a:cs typeface="Garamond"/>
              </a:rPr>
              <a:t>planner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seeks insight into </a:t>
            </a:r>
            <a:r>
              <a:rPr sz="1167" dirty="0">
                <a:latin typeface="Garamond"/>
                <a:cs typeface="Garamond"/>
              </a:rPr>
              <a:t>competitive strategy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dynamics.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lvl="1" indent="-222245">
              <a:buFont typeface="Garamond"/>
              <a:buAutoNum type="alpha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Competitive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Advantage: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Today’s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face their </a:t>
            </a:r>
            <a:r>
              <a:rPr sz="1167" spc="-5" dirty="0">
                <a:latin typeface="Garamond"/>
                <a:cs typeface="Garamond"/>
              </a:rPr>
              <a:t>toughest competition </a:t>
            </a:r>
            <a:r>
              <a:rPr sz="1167" dirty="0">
                <a:latin typeface="Garamond"/>
                <a:cs typeface="Garamond"/>
              </a:rPr>
              <a:t>ever. To win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today’s </a:t>
            </a:r>
            <a:r>
              <a:rPr sz="1167" spc="-5" dirty="0">
                <a:latin typeface="Garamond"/>
                <a:cs typeface="Garamond"/>
              </a:rPr>
              <a:t>marketplace, 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must become adept </a:t>
            </a:r>
            <a:r>
              <a:rPr sz="1167" dirty="0">
                <a:latin typeface="Garamond"/>
                <a:cs typeface="Garamond"/>
              </a:rPr>
              <a:t>not </a:t>
            </a:r>
            <a:r>
              <a:rPr sz="1167" spc="-5" dirty="0">
                <a:latin typeface="Garamond"/>
                <a:cs typeface="Garamond"/>
              </a:rPr>
              <a:t>just in managing products, but </a:t>
            </a:r>
            <a:r>
              <a:rPr sz="1167" dirty="0">
                <a:latin typeface="Garamond"/>
                <a:cs typeface="Garamond"/>
              </a:rPr>
              <a:t>in managing customer  </a:t>
            </a:r>
            <a:r>
              <a:rPr sz="1167" spc="-5" dirty="0">
                <a:latin typeface="Garamond"/>
                <a:cs typeface="Garamond"/>
              </a:rPr>
              <a:t>relationships in </a:t>
            </a:r>
            <a:r>
              <a:rPr sz="1167" dirty="0">
                <a:latin typeface="Garamond"/>
                <a:cs typeface="Garamond"/>
              </a:rPr>
              <a:t>the face </a:t>
            </a:r>
            <a:r>
              <a:rPr sz="1167" spc="-5" dirty="0">
                <a:latin typeface="Garamond"/>
                <a:cs typeface="Garamond"/>
              </a:rPr>
              <a:t>of determined competition. </a:t>
            </a:r>
            <a:r>
              <a:rPr sz="1167" dirty="0">
                <a:latin typeface="Garamond"/>
                <a:cs typeface="Garamond"/>
              </a:rPr>
              <a:t>Building </a:t>
            </a:r>
            <a:r>
              <a:rPr sz="1167" spc="-5" dirty="0">
                <a:latin typeface="Garamond"/>
                <a:cs typeface="Garamond"/>
              </a:rPr>
              <a:t>profitable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relationships  and </a:t>
            </a:r>
            <a:r>
              <a:rPr sz="1167" dirty="0">
                <a:latin typeface="Garamond"/>
                <a:cs typeface="Garamond"/>
              </a:rPr>
              <a:t>gaining competitive </a:t>
            </a:r>
            <a:r>
              <a:rPr sz="1167" spc="-5" dirty="0">
                <a:latin typeface="Garamond"/>
                <a:cs typeface="Garamond"/>
              </a:rPr>
              <a:t>advantage requires delivering </a:t>
            </a:r>
            <a:r>
              <a:rPr sz="1167" dirty="0">
                <a:latin typeface="Garamond"/>
                <a:cs typeface="Garamond"/>
              </a:rPr>
              <a:t>more value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satisfaction to target  customers than competitors </a:t>
            </a:r>
            <a:r>
              <a:rPr sz="1167" spc="-5" dirty="0">
                <a:latin typeface="Garamond"/>
                <a:cs typeface="Garamond"/>
              </a:rPr>
              <a:t>do. </a:t>
            </a:r>
            <a:r>
              <a:rPr sz="1167" dirty="0">
                <a:latin typeface="Garamond"/>
                <a:cs typeface="Garamond"/>
              </a:rPr>
              <a:t>Two steps must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taken </a:t>
            </a:r>
            <a:r>
              <a:rPr sz="1167" spc="-5" dirty="0">
                <a:latin typeface="Garamond"/>
                <a:cs typeface="Garamond"/>
              </a:rPr>
              <a:t>in 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deal </a:t>
            </a:r>
            <a:r>
              <a:rPr sz="1167" dirty="0">
                <a:latin typeface="Garamond"/>
                <a:cs typeface="Garamond"/>
              </a:rPr>
              <a:t>effectively with  competitors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their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strategies:</a:t>
            </a:r>
            <a:endParaRPr sz="1167">
              <a:latin typeface="Garamond"/>
              <a:cs typeface="Garamond"/>
            </a:endParaRPr>
          </a:p>
          <a:p>
            <a:pPr marL="12347" marR="8026" indent="370408">
              <a:lnSpc>
                <a:spcPts val="1312"/>
              </a:lnSpc>
              <a:tabLst>
                <a:tab pos="5090643" algn="l"/>
              </a:tabLst>
            </a:pPr>
            <a:r>
              <a:rPr sz="1167" dirty="0">
                <a:latin typeface="Garamond"/>
                <a:cs typeface="Garamond"/>
              </a:rPr>
              <a:t>1).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first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step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is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competitor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analysis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where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company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goes</a:t>
            </a:r>
            <a:r>
              <a:rPr sz="1167" spc="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through</a:t>
            </a:r>
            <a:r>
              <a:rPr sz="1167" spc="12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	</a:t>
            </a:r>
            <a:r>
              <a:rPr sz="1167" spc="-5" dirty="0">
                <a:latin typeface="Garamond"/>
                <a:cs typeface="Garamond"/>
              </a:rPr>
              <a:t>process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  identifying, assessing, and </a:t>
            </a:r>
            <a:r>
              <a:rPr sz="1167" dirty="0">
                <a:latin typeface="Garamond"/>
                <a:cs typeface="Garamond"/>
              </a:rPr>
              <a:t>selecting key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competitors.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0074" y="317605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600074" y="3487207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406576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201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73573"/>
            <a:ext cx="5716147" cy="1519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7040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2). the second step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strategies where the company strongly </a:t>
            </a:r>
            <a:r>
              <a:rPr sz="1167" spc="-5" dirty="0">
                <a:latin typeface="Garamond"/>
                <a:cs typeface="Garamond"/>
              </a:rPr>
              <a:t>positions  itself against competitors and finds </a:t>
            </a:r>
            <a:r>
              <a:rPr sz="1167" dirty="0">
                <a:latin typeface="Garamond"/>
                <a:cs typeface="Garamond"/>
              </a:rPr>
              <a:t>a way to give </a:t>
            </a:r>
            <a:r>
              <a:rPr sz="1167" spc="-5" dirty="0">
                <a:latin typeface="Garamond"/>
                <a:cs typeface="Garamond"/>
              </a:rPr>
              <a:t>itself </a:t>
            </a:r>
            <a:r>
              <a:rPr sz="1167" dirty="0">
                <a:latin typeface="Garamond"/>
                <a:cs typeface="Garamond"/>
              </a:rPr>
              <a:t>the greatest </a:t>
            </a:r>
            <a:r>
              <a:rPr sz="1167" spc="-5" dirty="0">
                <a:latin typeface="Garamond"/>
                <a:cs typeface="Garamond"/>
              </a:rPr>
              <a:t>possible </a:t>
            </a:r>
            <a:r>
              <a:rPr sz="1167" dirty="0">
                <a:latin typeface="Garamond"/>
                <a:cs typeface="Garamond"/>
              </a:rPr>
              <a:t>competitive  </a:t>
            </a:r>
            <a:r>
              <a:rPr sz="1167" spc="-5" dirty="0">
                <a:latin typeface="Garamond"/>
                <a:cs typeface="Garamond"/>
              </a:rPr>
              <a:t>advantage.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L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Competitor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Analysis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plan </a:t>
            </a:r>
            <a:r>
              <a:rPr sz="1167" dirty="0">
                <a:latin typeface="Garamond"/>
                <a:cs typeface="Garamond"/>
              </a:rPr>
              <a:t>effective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strategies, the </a:t>
            </a:r>
            <a:r>
              <a:rPr sz="1167" spc="-5" dirty="0">
                <a:latin typeface="Garamond"/>
                <a:cs typeface="Garamond"/>
              </a:rPr>
              <a:t>company needs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find out all it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about its  competitors. In this way the company can find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areas of potential competitive </a:t>
            </a:r>
            <a:r>
              <a:rPr sz="1167" dirty="0">
                <a:latin typeface="Garamond"/>
                <a:cs typeface="Garamond"/>
              </a:rPr>
              <a:t>advantage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disadvantage.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54388" lvl="1" indent="-303117">
              <a:buAutoNum type="romanLcPeriod"/>
              <a:tabLst>
                <a:tab pos="654388" algn="l"/>
                <a:tab pos="655005" algn="l"/>
              </a:tabLst>
            </a:pPr>
            <a:r>
              <a:rPr sz="1167" b="1" spc="-5" dirty="0">
                <a:latin typeface="Garamond"/>
                <a:cs typeface="Garamond"/>
              </a:rPr>
              <a:t>Identifying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Competitors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8042" y="2725631"/>
            <a:ext cx="55068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the</a:t>
            </a:r>
            <a:r>
              <a:rPr sz="1167" spc="3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same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2740447"/>
            <a:ext cx="5027172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Competitors include </a:t>
            </a:r>
            <a:r>
              <a:rPr sz="1167" dirty="0">
                <a:latin typeface="Garamond"/>
                <a:cs typeface="Garamond"/>
              </a:rPr>
              <a:t>those who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similar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sell them to  customers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similar </a:t>
            </a:r>
            <a:r>
              <a:rPr sz="1167" spc="-5" dirty="0">
                <a:latin typeface="Garamond"/>
                <a:cs typeface="Garamond"/>
              </a:rPr>
              <a:t>prices.  Competitors </a:t>
            </a:r>
            <a:r>
              <a:rPr sz="1167" dirty="0">
                <a:latin typeface="Garamond"/>
                <a:cs typeface="Garamond"/>
              </a:rPr>
              <a:t>can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be:</a:t>
            </a:r>
            <a:endParaRPr sz="1167">
              <a:latin typeface="Garamond"/>
              <a:cs typeface="Garamond"/>
            </a:endParaRPr>
          </a:p>
          <a:p>
            <a:pPr marL="382755" marR="1308158" indent="61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those that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 same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class </a:t>
            </a:r>
            <a:r>
              <a:rPr sz="1167" spc="-5" dirty="0">
                <a:latin typeface="Garamond"/>
                <a:cs typeface="Garamond"/>
              </a:rPr>
              <a:t>of products.  </a:t>
            </a:r>
            <a:r>
              <a:rPr sz="1167" dirty="0">
                <a:latin typeface="Garamond"/>
                <a:cs typeface="Garamond"/>
              </a:rPr>
              <a:t>2). those that supply the same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services.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3). those that compete for the </a:t>
            </a:r>
            <a:r>
              <a:rPr sz="1167" spc="-5" dirty="0">
                <a:latin typeface="Garamond"/>
                <a:cs typeface="Garamond"/>
              </a:rPr>
              <a:t>same </a:t>
            </a:r>
            <a:r>
              <a:rPr sz="1167" dirty="0">
                <a:latin typeface="Garamond"/>
                <a:cs typeface="Garamond"/>
              </a:rPr>
              <a:t>consumer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dollars.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3573886"/>
            <a:ext cx="5717381" cy="5890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Companies must avoid </a:t>
            </a:r>
            <a:r>
              <a:rPr sz="1167" dirty="0">
                <a:latin typeface="Garamond"/>
                <a:cs typeface="Garamond"/>
              </a:rPr>
              <a:t>“competitive </a:t>
            </a:r>
            <a:r>
              <a:rPr sz="1167" spc="-5" dirty="0">
                <a:latin typeface="Garamond"/>
                <a:cs typeface="Garamond"/>
              </a:rPr>
              <a:t>myopia” (seeing only one </a:t>
            </a:r>
            <a:r>
              <a:rPr sz="1167" dirty="0">
                <a:latin typeface="Garamond"/>
                <a:cs typeface="Garamond"/>
              </a:rPr>
              <a:t>set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competitors). </a:t>
            </a: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can  </a:t>
            </a: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their competitors from the </a:t>
            </a:r>
            <a:r>
              <a:rPr sz="1167" spc="-5" dirty="0">
                <a:latin typeface="Garamond"/>
                <a:cs typeface="Garamond"/>
              </a:rPr>
              <a:t>industry point of </a:t>
            </a:r>
            <a:r>
              <a:rPr sz="1167" dirty="0">
                <a:latin typeface="Garamond"/>
                <a:cs typeface="Garamond"/>
              </a:rPr>
              <a:t>view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the market </a:t>
            </a:r>
            <a:r>
              <a:rPr sz="1167" spc="-5" dirty="0">
                <a:latin typeface="Garamond"/>
                <a:cs typeface="Garamond"/>
              </a:rPr>
              <a:t>point of </a:t>
            </a:r>
            <a:r>
              <a:rPr sz="1167" dirty="0">
                <a:latin typeface="Garamond"/>
                <a:cs typeface="Garamond"/>
              </a:rPr>
              <a:t>view. </a:t>
            </a:r>
            <a:r>
              <a:rPr sz="1167" spc="-5" dirty="0">
                <a:latin typeface="Garamond"/>
                <a:cs typeface="Garamond"/>
              </a:rPr>
              <a:t>One  approach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profile </a:t>
            </a:r>
            <a:r>
              <a:rPr sz="1167" dirty="0">
                <a:latin typeface="Garamond"/>
                <a:cs typeface="Garamond"/>
              </a:rPr>
              <a:t>the company’s </a:t>
            </a:r>
            <a:r>
              <a:rPr sz="1167" spc="-5" dirty="0">
                <a:latin typeface="Garamond"/>
                <a:cs typeface="Garamond"/>
              </a:rPr>
              <a:t>direct and indirect </a:t>
            </a:r>
            <a:r>
              <a:rPr sz="1167" dirty="0">
                <a:latin typeface="Garamond"/>
                <a:cs typeface="Garamond"/>
              </a:rPr>
              <a:t>competitors </a:t>
            </a:r>
            <a:r>
              <a:rPr sz="1167" spc="-5" dirty="0">
                <a:latin typeface="Garamond"/>
                <a:cs typeface="Garamond"/>
              </a:rPr>
              <a:t>by mapping </a:t>
            </a:r>
            <a:r>
              <a:rPr sz="1167" dirty="0">
                <a:latin typeface="Garamond"/>
                <a:cs typeface="Garamond"/>
              </a:rPr>
              <a:t>the steps </a:t>
            </a:r>
            <a:r>
              <a:rPr sz="1167" spc="-5" dirty="0">
                <a:latin typeface="Garamond"/>
                <a:cs typeface="Garamond"/>
              </a:rPr>
              <a:t>buyers  </a:t>
            </a:r>
            <a:r>
              <a:rPr sz="1167" dirty="0">
                <a:latin typeface="Garamond"/>
                <a:cs typeface="Garamond"/>
              </a:rPr>
              <a:t>take </a:t>
            </a:r>
            <a:r>
              <a:rPr sz="1167" spc="-5" dirty="0">
                <a:latin typeface="Garamond"/>
                <a:cs typeface="Garamond"/>
              </a:rPr>
              <a:t>in obtaining and </a:t>
            </a:r>
            <a:r>
              <a:rPr sz="1167" dirty="0">
                <a:latin typeface="Garamond"/>
                <a:cs typeface="Garamond"/>
              </a:rPr>
              <a:t>using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(i.e., a </a:t>
            </a:r>
            <a:r>
              <a:rPr sz="1167" spc="-5" dirty="0">
                <a:latin typeface="Garamond"/>
                <a:cs typeface="Garamond"/>
              </a:rPr>
              <a:t>competitor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map).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309908">
              <a:lnSpc>
                <a:spcPts val="1356"/>
              </a:lnSpc>
              <a:tabLst>
                <a:tab pos="839592" algn="l"/>
              </a:tabLst>
            </a:pPr>
            <a:r>
              <a:rPr sz="1167" b="1" spc="-5" dirty="0">
                <a:latin typeface="Garamond"/>
                <a:cs typeface="Garamond"/>
              </a:rPr>
              <a:t>ii.	Assessing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Competitors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It is important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determine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objectives of the competition. It is important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determine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importance </a:t>
            </a:r>
            <a:r>
              <a:rPr sz="1167" dirty="0">
                <a:latin typeface="Garamond"/>
                <a:cs typeface="Garamond"/>
              </a:rPr>
              <a:t>a competitor </a:t>
            </a:r>
            <a:r>
              <a:rPr sz="1167" spc="-5" dirty="0">
                <a:latin typeface="Garamond"/>
                <a:cs typeface="Garamond"/>
              </a:rPr>
              <a:t>places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on:</a:t>
            </a:r>
            <a:endParaRPr sz="1167">
              <a:latin typeface="Garamond"/>
              <a:cs typeface="Garamond"/>
            </a:endParaRPr>
          </a:p>
          <a:p>
            <a:pPr marL="382755" marR="392015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Current profitability.  </a:t>
            </a: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share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growth.  3). </a:t>
            </a:r>
            <a:r>
              <a:rPr sz="1167" spc="-5" dirty="0">
                <a:latin typeface="Garamond"/>
                <a:cs typeface="Garamond"/>
              </a:rPr>
              <a:t>Cash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flow.</a:t>
            </a:r>
            <a:endParaRPr sz="1167">
              <a:latin typeface="Garamond"/>
              <a:cs typeface="Garamond"/>
            </a:endParaRPr>
          </a:p>
          <a:p>
            <a:pPr marL="564873" indent="-182117" algn="just">
              <a:lnSpc>
                <a:spcPts val="1240"/>
              </a:lnSpc>
              <a:buAutoNum type="arabicParenR" startAt="4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Technological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leadership.</a:t>
            </a:r>
            <a:endParaRPr sz="1167">
              <a:latin typeface="Garamond"/>
              <a:cs typeface="Garamond"/>
            </a:endParaRPr>
          </a:p>
          <a:p>
            <a:pPr marL="564873" indent="-182117" algn="just">
              <a:lnSpc>
                <a:spcPts val="1312"/>
              </a:lnSpc>
              <a:buAutoNum type="arabicParenR" startAt="4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Service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leadership.</a:t>
            </a:r>
            <a:endParaRPr sz="1167">
              <a:latin typeface="Garamond"/>
              <a:cs typeface="Garamond"/>
            </a:endParaRPr>
          </a:p>
          <a:p>
            <a:pPr marL="564873" indent="-182117" algn="just">
              <a:lnSpc>
                <a:spcPts val="1312"/>
              </a:lnSpc>
              <a:buAutoNum type="arabicParenR" startAt="4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other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goals.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firm’s strategy </a:t>
            </a:r>
            <a:r>
              <a:rPr sz="1167" spc="-5" dirty="0">
                <a:latin typeface="Garamond"/>
                <a:cs typeface="Garamond"/>
              </a:rPr>
              <a:t>resembles another </a:t>
            </a:r>
            <a:r>
              <a:rPr sz="1167" dirty="0">
                <a:latin typeface="Garamond"/>
                <a:cs typeface="Garamond"/>
              </a:rPr>
              <a:t>firm’s strategy, the more the two firms  compete. </a:t>
            </a:r>
            <a:r>
              <a:rPr sz="1167" spc="-5" dirty="0">
                <a:latin typeface="Garamond"/>
                <a:cs typeface="Garamond"/>
              </a:rPr>
              <a:t>Strategic </a:t>
            </a:r>
            <a:r>
              <a:rPr sz="1167" dirty="0">
                <a:latin typeface="Garamond"/>
                <a:cs typeface="Garamond"/>
              </a:rPr>
              <a:t>groups should </a:t>
            </a:r>
            <a:r>
              <a:rPr sz="1167" spc="-5" dirty="0">
                <a:latin typeface="Garamond"/>
                <a:cs typeface="Garamond"/>
              </a:rPr>
              <a:t>be identified.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strategic </a:t>
            </a:r>
            <a:r>
              <a:rPr sz="1167" dirty="0">
                <a:latin typeface="Garamond"/>
                <a:cs typeface="Garamond"/>
              </a:rPr>
              <a:t>group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group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in an industry  </a:t>
            </a:r>
            <a:r>
              <a:rPr sz="1167" dirty="0">
                <a:latin typeface="Garamond"/>
                <a:cs typeface="Garamond"/>
              </a:rPr>
              <a:t>following the same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similar strategy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given target</a:t>
            </a:r>
            <a:r>
              <a:rPr sz="1167" spc="-126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A). </a:t>
            </a:r>
            <a:r>
              <a:rPr sz="1167" dirty="0">
                <a:latin typeface="Garamond"/>
                <a:cs typeface="Garamond"/>
              </a:rPr>
              <a:t>There is </a:t>
            </a:r>
            <a:r>
              <a:rPr sz="1167" spc="-5" dirty="0">
                <a:latin typeface="Garamond"/>
                <a:cs typeface="Garamond"/>
              </a:rPr>
              <a:t>often rivalry among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groups.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b). All </a:t>
            </a:r>
            <a:r>
              <a:rPr sz="1167" dirty="0">
                <a:latin typeface="Garamond"/>
                <a:cs typeface="Garamond"/>
              </a:rPr>
              <a:t>dimensions must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examined to </a:t>
            </a: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the correct strategic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group.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Assessment of </a:t>
            </a:r>
            <a:r>
              <a:rPr sz="1167" dirty="0">
                <a:latin typeface="Garamond"/>
                <a:cs typeface="Garamond"/>
              </a:rPr>
              <a:t>strengths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weaknesses should </a:t>
            </a:r>
            <a:r>
              <a:rPr sz="1167" spc="-5" dirty="0">
                <a:latin typeface="Garamond"/>
                <a:cs typeface="Garamond"/>
              </a:rPr>
              <a:t>be accomplished. </a:t>
            </a:r>
            <a:r>
              <a:rPr sz="1167" dirty="0">
                <a:latin typeface="Garamond"/>
                <a:cs typeface="Garamond"/>
              </a:rPr>
              <a:t>Benchmarking is the </a:t>
            </a:r>
            <a:r>
              <a:rPr sz="1167" spc="-5" dirty="0">
                <a:latin typeface="Garamond"/>
                <a:cs typeface="Garamond"/>
              </a:rPr>
              <a:t>process of  </a:t>
            </a:r>
            <a:r>
              <a:rPr sz="1167" dirty="0">
                <a:latin typeface="Garamond"/>
                <a:cs typeface="Garamond"/>
              </a:rPr>
              <a:t>comparing the company’s </a:t>
            </a:r>
            <a:r>
              <a:rPr sz="1167" spc="-5" dirty="0">
                <a:latin typeface="Garamond"/>
                <a:cs typeface="Garamond"/>
              </a:rPr>
              <a:t>products and processes </a:t>
            </a:r>
            <a:r>
              <a:rPr sz="1167" dirty="0">
                <a:latin typeface="Garamond"/>
                <a:cs typeface="Garamond"/>
              </a:rPr>
              <a:t>to those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competitors </a:t>
            </a:r>
            <a:r>
              <a:rPr sz="1167" spc="-5" dirty="0">
                <a:latin typeface="Garamond"/>
                <a:cs typeface="Garamond"/>
              </a:rPr>
              <a:t>or leading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in  other industries </a:t>
            </a:r>
            <a:r>
              <a:rPr sz="1167" dirty="0">
                <a:latin typeface="Garamond"/>
                <a:cs typeface="Garamond"/>
              </a:rPr>
              <a:t>to find ways to </a:t>
            </a:r>
            <a:r>
              <a:rPr sz="1167" spc="-5" dirty="0">
                <a:latin typeface="Garamond"/>
                <a:cs typeface="Garamond"/>
              </a:rPr>
              <a:t>improve </a:t>
            </a:r>
            <a:r>
              <a:rPr sz="1167" dirty="0">
                <a:latin typeface="Garamond"/>
                <a:cs typeface="Garamond"/>
              </a:rPr>
              <a:t>quality and </a:t>
            </a:r>
            <a:r>
              <a:rPr sz="1167" spc="-5" dirty="0">
                <a:latin typeface="Garamond"/>
                <a:cs typeface="Garamond"/>
              </a:rPr>
              <a:t>performance.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 also </a:t>
            </a:r>
            <a:r>
              <a:rPr sz="1167" dirty="0">
                <a:latin typeface="Garamond"/>
                <a:cs typeface="Garamond"/>
              </a:rPr>
              <a:t>wants to know  what a competitor will </a:t>
            </a:r>
            <a:r>
              <a:rPr sz="1167" spc="-5" dirty="0">
                <a:latin typeface="Garamond"/>
                <a:cs typeface="Garamond"/>
              </a:rPr>
              <a:t>do in </a:t>
            </a:r>
            <a:r>
              <a:rPr sz="1167" dirty="0">
                <a:latin typeface="Garamond"/>
                <a:cs typeface="Garamond"/>
              </a:rPr>
              <a:t>a certain situation.  </a:t>
            </a:r>
            <a:r>
              <a:rPr sz="1167" spc="-5" dirty="0">
                <a:latin typeface="Garamond"/>
                <a:cs typeface="Garamond"/>
              </a:rPr>
              <a:t>Each </a:t>
            </a:r>
            <a:r>
              <a:rPr sz="1167" dirty="0">
                <a:latin typeface="Garamond"/>
                <a:cs typeface="Garamond"/>
              </a:rPr>
              <a:t>competitor </a:t>
            </a:r>
            <a:r>
              <a:rPr sz="1167" spc="-5" dirty="0">
                <a:latin typeface="Garamond"/>
                <a:cs typeface="Garamond"/>
              </a:rPr>
              <a:t>normally reacts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differently.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68546">
              <a:lnSpc>
                <a:spcPts val="1356"/>
              </a:lnSpc>
              <a:tabLst>
                <a:tab pos="839592" algn="l"/>
              </a:tabLst>
            </a:pPr>
            <a:r>
              <a:rPr sz="1167" b="1" spc="-5" dirty="0">
                <a:latin typeface="Garamond"/>
                <a:cs typeface="Garamond"/>
              </a:rPr>
              <a:t>iii.	Selecting Competitors </a:t>
            </a:r>
            <a:r>
              <a:rPr sz="1167" b="1" dirty="0">
                <a:latin typeface="Garamond"/>
                <a:cs typeface="Garamond"/>
              </a:rPr>
              <a:t>to </a:t>
            </a:r>
            <a:r>
              <a:rPr sz="1167" b="1" spc="-5" dirty="0">
                <a:latin typeface="Garamond"/>
                <a:cs typeface="Garamond"/>
              </a:rPr>
              <a:t>Attack and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Avoid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It is very important </a:t>
            </a:r>
            <a:r>
              <a:rPr sz="1167" dirty="0">
                <a:latin typeface="Garamond"/>
                <a:cs typeface="Garamond"/>
              </a:rPr>
              <a:t>that a company </a:t>
            </a:r>
            <a:r>
              <a:rPr sz="1167" spc="-5" dirty="0">
                <a:latin typeface="Garamond"/>
                <a:cs typeface="Garamond"/>
              </a:rPr>
              <a:t>have an idea of how </a:t>
            </a:r>
            <a:r>
              <a:rPr sz="1167" dirty="0">
                <a:latin typeface="Garamond"/>
                <a:cs typeface="Garamond"/>
              </a:rPr>
              <a:t>to select competitors to </a:t>
            </a:r>
            <a:r>
              <a:rPr sz="1167" spc="-5" dirty="0">
                <a:latin typeface="Garamond"/>
                <a:cs typeface="Garamond"/>
              </a:rPr>
              <a:t>attack and avoid.  </a:t>
            </a:r>
            <a:r>
              <a:rPr sz="1167" dirty="0">
                <a:latin typeface="Garamond"/>
                <a:cs typeface="Garamond"/>
              </a:rPr>
              <a:t>Strong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weak competitors may </a:t>
            </a:r>
            <a:r>
              <a:rPr sz="1167" spc="-5" dirty="0">
                <a:latin typeface="Garamond"/>
                <a:cs typeface="Garamond"/>
              </a:rPr>
              <a:t>be attacked. Weak </a:t>
            </a:r>
            <a:r>
              <a:rPr sz="1167" dirty="0">
                <a:latin typeface="Garamond"/>
                <a:cs typeface="Garamond"/>
              </a:rPr>
              <a:t>competitors are easier </a:t>
            </a:r>
            <a:r>
              <a:rPr sz="1167" spc="-5" dirty="0">
                <a:latin typeface="Garamond"/>
                <a:cs typeface="Garamond"/>
              </a:rPr>
              <a:t>targets but less  profitable. Succeeding against </a:t>
            </a:r>
            <a:r>
              <a:rPr sz="1167" dirty="0">
                <a:latin typeface="Garamond"/>
                <a:cs typeface="Garamond"/>
              </a:rPr>
              <a:t>stronger competitors </a:t>
            </a:r>
            <a:r>
              <a:rPr sz="1167" spc="-5" dirty="0">
                <a:latin typeface="Garamond"/>
                <a:cs typeface="Garamond"/>
              </a:rPr>
              <a:t>often provides </a:t>
            </a:r>
            <a:r>
              <a:rPr sz="1167" dirty="0">
                <a:latin typeface="Garamond"/>
                <a:cs typeface="Garamond"/>
              </a:rPr>
              <a:t>greater </a:t>
            </a:r>
            <a:r>
              <a:rPr sz="1167" spc="-5" dirty="0">
                <a:latin typeface="Garamond"/>
                <a:cs typeface="Garamond"/>
              </a:rPr>
              <a:t>returns. </a:t>
            </a:r>
            <a:r>
              <a:rPr sz="1167" dirty="0">
                <a:latin typeface="Garamond"/>
                <a:cs typeface="Garamond"/>
              </a:rPr>
              <a:t>A useful tool  for </a:t>
            </a:r>
            <a:r>
              <a:rPr sz="1167" spc="-5" dirty="0">
                <a:latin typeface="Garamond"/>
                <a:cs typeface="Garamond"/>
              </a:rPr>
              <a:t>assessing </a:t>
            </a:r>
            <a:r>
              <a:rPr sz="1167" dirty="0">
                <a:latin typeface="Garamond"/>
                <a:cs typeface="Garamond"/>
              </a:rPr>
              <a:t>competitor strengths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weaknesses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customer value </a:t>
            </a:r>
            <a:r>
              <a:rPr sz="1167" spc="-5" dirty="0">
                <a:latin typeface="Garamond"/>
                <a:cs typeface="Garamond"/>
              </a:rPr>
              <a:t>analysis.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aim of </a:t>
            </a:r>
            <a:r>
              <a:rPr sz="1167" dirty="0">
                <a:latin typeface="Garamond"/>
                <a:cs typeface="Garamond"/>
              </a:rPr>
              <a:t>customer  value </a:t>
            </a:r>
            <a:r>
              <a:rPr sz="1167" spc="-5" dirty="0">
                <a:latin typeface="Garamond"/>
                <a:cs typeface="Garamond"/>
              </a:rPr>
              <a:t>analysis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determine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benefits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target </a:t>
            </a:r>
            <a:r>
              <a:rPr sz="1167" dirty="0">
                <a:latin typeface="Garamond"/>
                <a:cs typeface="Garamond"/>
              </a:rPr>
              <a:t>customer’s value </a:t>
            </a:r>
            <a:r>
              <a:rPr sz="1167" spc="-5" dirty="0">
                <a:latin typeface="Garamond"/>
                <a:cs typeface="Garamond"/>
              </a:rPr>
              <a:t>and how customers rate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relative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various competitors’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offers.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spc="-5" dirty="0">
                <a:latin typeface="Garamond"/>
                <a:cs typeface="Garamond"/>
              </a:rPr>
              <a:t>Steps in </a:t>
            </a:r>
            <a:r>
              <a:rPr sz="1167" dirty="0">
                <a:latin typeface="Garamond"/>
                <a:cs typeface="Garamond"/>
              </a:rPr>
              <a:t>conducting customer value </a:t>
            </a:r>
            <a:r>
              <a:rPr sz="1167" spc="-5" dirty="0">
                <a:latin typeface="Garamond"/>
                <a:cs typeface="Garamond"/>
              </a:rPr>
              <a:t>analysis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456837" marR="8026" indent="-222245">
              <a:lnSpc>
                <a:spcPts val="1322"/>
              </a:lnSpc>
              <a:spcBef>
                <a:spcPts val="185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attributes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customer’s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importance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place on  </a:t>
            </a:r>
            <a:r>
              <a:rPr sz="1167" dirty="0">
                <a:latin typeface="Garamond"/>
                <a:cs typeface="Garamond"/>
              </a:rPr>
              <a:t>these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attributes.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4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Assess </a:t>
            </a:r>
            <a:r>
              <a:rPr sz="1167" dirty="0">
                <a:latin typeface="Garamond"/>
                <a:cs typeface="Garamond"/>
              </a:rPr>
              <a:t>the company’s and competitors’ </a:t>
            </a:r>
            <a:r>
              <a:rPr sz="1167" spc="-5" dirty="0">
                <a:latin typeface="Garamond"/>
                <a:cs typeface="Garamond"/>
              </a:rPr>
              <a:t>performance on </a:t>
            </a:r>
            <a:r>
              <a:rPr sz="1167" dirty="0">
                <a:latin typeface="Garamond"/>
                <a:cs typeface="Garamond"/>
              </a:rPr>
              <a:t>the valued </a:t>
            </a:r>
            <a:r>
              <a:rPr sz="1167" spc="19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attributes.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99273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202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526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Close or distant </a:t>
            </a:r>
            <a:r>
              <a:rPr sz="1167" dirty="0">
                <a:latin typeface="Garamond"/>
                <a:cs typeface="Garamond"/>
              </a:rPr>
              <a:t>competitors </a:t>
            </a:r>
            <a:r>
              <a:rPr sz="1167" spc="-5" dirty="0">
                <a:latin typeface="Garamond"/>
                <a:cs typeface="Garamond"/>
              </a:rPr>
              <a:t>may be </a:t>
            </a:r>
            <a:r>
              <a:rPr sz="1167" dirty="0">
                <a:latin typeface="Garamond"/>
                <a:cs typeface="Garamond"/>
              </a:rPr>
              <a:t>targeted. A company </a:t>
            </a:r>
            <a:r>
              <a:rPr sz="1167" spc="-5" dirty="0">
                <a:latin typeface="Garamond"/>
                <a:cs typeface="Garamond"/>
              </a:rPr>
              <a:t>really needs and benefits </a:t>
            </a:r>
            <a:r>
              <a:rPr sz="1167" dirty="0">
                <a:latin typeface="Garamond"/>
                <a:cs typeface="Garamond"/>
              </a:rPr>
              <a:t>from  competitors.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Benefits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competition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Competitors may help </a:t>
            </a:r>
            <a:r>
              <a:rPr sz="1167" dirty="0">
                <a:latin typeface="Garamond"/>
                <a:cs typeface="Garamond"/>
              </a:rPr>
              <a:t>to increase total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demand.</a:t>
            </a:r>
            <a:endParaRPr sz="1167">
              <a:latin typeface="Garamond"/>
              <a:cs typeface="Garamond"/>
            </a:endParaRPr>
          </a:p>
          <a:p>
            <a:pPr marL="456837" marR="19138" indent="-222245">
              <a:lnSpc>
                <a:spcPts val="1312"/>
              </a:lnSpc>
              <a:spcBef>
                <a:spcPts val="19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may share </a:t>
            </a:r>
            <a:r>
              <a:rPr sz="1167" dirty="0">
                <a:latin typeface="Garamond"/>
                <a:cs typeface="Garamond"/>
              </a:rPr>
              <a:t>the costs </a:t>
            </a:r>
            <a:r>
              <a:rPr sz="1167" spc="-5" dirty="0">
                <a:latin typeface="Garamond"/>
                <a:cs typeface="Garamond"/>
              </a:rPr>
              <a:t>of market and product development and help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legitimize new  </a:t>
            </a:r>
            <a:r>
              <a:rPr sz="1167" dirty="0">
                <a:latin typeface="Garamond"/>
                <a:cs typeface="Garamond"/>
              </a:rPr>
              <a:t>technologies.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4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may serve less-attractive segments or lead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more product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differentiation.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61"/>
              </a:lnSpc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lower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antitrust </a:t>
            </a:r>
            <a:r>
              <a:rPr sz="1167" dirty="0">
                <a:latin typeface="Garamond"/>
                <a:cs typeface="Garamond"/>
              </a:rPr>
              <a:t>risk </a:t>
            </a:r>
            <a:r>
              <a:rPr sz="1167" spc="-5" dirty="0">
                <a:latin typeface="Garamond"/>
                <a:cs typeface="Garamond"/>
              </a:rPr>
              <a:t>and improve bargaining power </a:t>
            </a:r>
            <a:r>
              <a:rPr sz="1167" dirty="0">
                <a:latin typeface="Garamond"/>
                <a:cs typeface="Garamond"/>
              </a:rPr>
              <a:t>versus labor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regulators.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A company </a:t>
            </a:r>
            <a:r>
              <a:rPr sz="1167" spc="-5" dirty="0">
                <a:latin typeface="Garamond"/>
                <a:cs typeface="Garamond"/>
              </a:rPr>
              <a:t>may not </a:t>
            </a:r>
            <a:r>
              <a:rPr sz="1167" dirty="0">
                <a:latin typeface="Garamond"/>
                <a:cs typeface="Garamond"/>
              </a:rPr>
              <a:t>view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competitors </a:t>
            </a:r>
            <a:r>
              <a:rPr sz="1167" spc="-5" dirty="0">
                <a:latin typeface="Garamond"/>
                <a:cs typeface="Garamond"/>
              </a:rPr>
              <a:t>as beneficial. </a:t>
            </a:r>
            <a:r>
              <a:rPr sz="1167" dirty="0">
                <a:latin typeface="Garamond"/>
                <a:cs typeface="Garamond"/>
              </a:rPr>
              <a:t>“Good”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“bad” competitors also </a:t>
            </a:r>
            <a:r>
              <a:rPr sz="1167" spc="-5" dirty="0">
                <a:latin typeface="Garamond"/>
                <a:cs typeface="Garamond"/>
              </a:rPr>
              <a:t>provide  opportunities and different </a:t>
            </a:r>
            <a:r>
              <a:rPr sz="1167" dirty="0">
                <a:latin typeface="Garamond"/>
                <a:cs typeface="Garamond"/>
              </a:rPr>
              <a:t>threats. </a:t>
            </a:r>
            <a:r>
              <a:rPr sz="1167" spc="-5" dirty="0">
                <a:latin typeface="Garamond"/>
                <a:cs typeface="Garamond"/>
              </a:rPr>
              <a:t>Good </a:t>
            </a:r>
            <a:r>
              <a:rPr sz="1167" dirty="0">
                <a:latin typeface="Garamond"/>
                <a:cs typeface="Garamond"/>
              </a:rPr>
              <a:t>competitors </a:t>
            </a:r>
            <a:r>
              <a:rPr sz="1167" spc="-5" dirty="0">
                <a:latin typeface="Garamond"/>
                <a:cs typeface="Garamond"/>
              </a:rPr>
              <a:t>play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rules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industry </a:t>
            </a:r>
            <a:r>
              <a:rPr sz="1167" dirty="0">
                <a:latin typeface="Garamond"/>
                <a:cs typeface="Garamond"/>
              </a:rPr>
              <a:t>while </a:t>
            </a:r>
            <a:r>
              <a:rPr sz="1167" spc="-5" dirty="0">
                <a:latin typeface="Garamond"/>
                <a:cs typeface="Garamond"/>
              </a:rPr>
              <a:t>bad  </a:t>
            </a:r>
            <a:r>
              <a:rPr sz="1167" dirty="0">
                <a:latin typeface="Garamond"/>
                <a:cs typeface="Garamond"/>
              </a:rPr>
              <a:t>competitors </a:t>
            </a:r>
            <a:r>
              <a:rPr sz="1167" spc="-5" dirty="0">
                <a:latin typeface="Garamond"/>
                <a:cs typeface="Garamond"/>
              </a:rPr>
              <a:t>break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rules.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  <a:tabLst>
                <a:tab pos="641424" algn="l"/>
              </a:tabLst>
            </a:pPr>
            <a:r>
              <a:rPr sz="1167" b="1" spc="-5" dirty="0">
                <a:latin typeface="Garamond"/>
                <a:cs typeface="Garamond"/>
              </a:rPr>
              <a:t>b.	Designing </a:t>
            </a:r>
            <a:r>
              <a:rPr sz="1167" b="1" dirty="0">
                <a:latin typeface="Garamond"/>
                <a:cs typeface="Garamond"/>
              </a:rPr>
              <a:t>a </a:t>
            </a:r>
            <a:r>
              <a:rPr sz="1167" b="1" spc="-5" dirty="0">
                <a:latin typeface="Garamond"/>
                <a:cs typeface="Garamond"/>
              </a:rPr>
              <a:t>Competitive </a:t>
            </a:r>
            <a:r>
              <a:rPr sz="1167" b="1" dirty="0">
                <a:latin typeface="Garamond"/>
                <a:cs typeface="Garamond"/>
              </a:rPr>
              <a:t>Intelligence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System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must design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broad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strategy by </a:t>
            </a:r>
            <a:r>
              <a:rPr sz="1167" dirty="0">
                <a:latin typeface="Garamond"/>
                <a:cs typeface="Garamond"/>
              </a:rPr>
              <a:t>which to gain competitive </a:t>
            </a:r>
            <a:r>
              <a:rPr sz="1167" spc="-5" dirty="0">
                <a:latin typeface="Garamond"/>
                <a:cs typeface="Garamond"/>
              </a:rPr>
              <a:t>advantage.  No one </a:t>
            </a:r>
            <a:r>
              <a:rPr sz="1167" dirty="0">
                <a:latin typeface="Garamond"/>
                <a:cs typeface="Garamond"/>
              </a:rPr>
              <a:t>strategy, </a:t>
            </a:r>
            <a:r>
              <a:rPr sz="1167" spc="-5" dirty="0">
                <a:latin typeface="Garamond"/>
                <a:cs typeface="Garamond"/>
              </a:rPr>
              <a:t>however, is best for all companies. </a:t>
            </a:r>
            <a:r>
              <a:rPr sz="1167" dirty="0">
                <a:latin typeface="Garamond"/>
                <a:cs typeface="Garamond"/>
              </a:rPr>
              <a:t>The competitive </a:t>
            </a:r>
            <a:r>
              <a:rPr sz="1167" spc="-5" dirty="0">
                <a:latin typeface="Garamond"/>
                <a:cs typeface="Garamond"/>
              </a:rPr>
              <a:t>intelligence </a:t>
            </a:r>
            <a:r>
              <a:rPr sz="1167" dirty="0">
                <a:latin typeface="Garamond"/>
                <a:cs typeface="Garamond"/>
              </a:rPr>
              <a:t>system </a:t>
            </a:r>
            <a:r>
              <a:rPr sz="1167" spc="-5" dirty="0">
                <a:latin typeface="Garamond"/>
                <a:cs typeface="Garamond"/>
              </a:rPr>
              <a:t>does </a:t>
            </a:r>
            <a:r>
              <a:rPr sz="1167" dirty="0">
                <a:latin typeface="Garamond"/>
                <a:cs typeface="Garamond"/>
              </a:rPr>
              <a:t>the  following:</a:t>
            </a:r>
            <a:endParaRPr sz="1167">
              <a:latin typeface="Garamond"/>
              <a:cs typeface="Garamond"/>
            </a:endParaRPr>
          </a:p>
          <a:p>
            <a:pPr marL="456837" marR="19138" indent="-222245">
              <a:lnSpc>
                <a:spcPts val="1322"/>
              </a:lnSpc>
              <a:spcBef>
                <a:spcPts val="156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Identifies </a:t>
            </a:r>
            <a:r>
              <a:rPr sz="1167" dirty="0">
                <a:latin typeface="Garamond"/>
                <a:cs typeface="Garamond"/>
              </a:rPr>
              <a:t>the vital 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information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sources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this  information.</a:t>
            </a:r>
            <a:endParaRPr sz="1167">
              <a:latin typeface="Garamond"/>
              <a:cs typeface="Garamond"/>
            </a:endParaRPr>
          </a:p>
          <a:p>
            <a:pPr marL="530918" indent="-296327">
              <a:spcBef>
                <a:spcPts val="44"/>
              </a:spcBef>
              <a:buFont typeface="Symbol"/>
              <a:buChar char=""/>
              <a:tabLst>
                <a:tab pos="530301" algn="l"/>
                <a:tab pos="530918" algn="l"/>
              </a:tabLst>
            </a:pPr>
            <a:r>
              <a:rPr sz="1167" dirty="0">
                <a:latin typeface="Garamond"/>
                <a:cs typeface="Garamond"/>
              </a:rPr>
              <a:t>The system continuously collects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from the field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published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data.</a:t>
            </a:r>
            <a:endParaRPr sz="1167">
              <a:latin typeface="Garamond"/>
              <a:cs typeface="Garamond"/>
            </a:endParaRPr>
          </a:p>
          <a:p>
            <a:pPr marL="456837" marR="19138" indent="-222245">
              <a:lnSpc>
                <a:spcPts val="1322"/>
              </a:lnSpc>
              <a:spcBef>
                <a:spcPts val="185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The system checks the information for validity </a:t>
            </a:r>
            <a:r>
              <a:rPr sz="1167" spc="-10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reliability, interprets it, and organizes it  in an appropriate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way.</a:t>
            </a:r>
            <a:endParaRPr sz="1167">
              <a:latin typeface="Garamond"/>
              <a:cs typeface="Garamond"/>
            </a:endParaRPr>
          </a:p>
          <a:p>
            <a:pPr marL="456837" marR="19755" indent="-222245">
              <a:lnSpc>
                <a:spcPts val="1322"/>
              </a:lnSpc>
              <a:spcBef>
                <a:spcPts val="151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It sends key information to </a:t>
            </a:r>
            <a:r>
              <a:rPr sz="1167" spc="-5" dirty="0">
                <a:latin typeface="Garamond"/>
                <a:cs typeface="Garamond"/>
              </a:rPr>
              <a:t>relevant decision </a:t>
            </a:r>
            <a:r>
              <a:rPr sz="1167" dirty="0">
                <a:latin typeface="Garamond"/>
                <a:cs typeface="Garamond"/>
              </a:rPr>
              <a:t>makers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responds to inquiries from  </a:t>
            </a:r>
            <a:r>
              <a:rPr sz="1167" spc="-5" dirty="0">
                <a:latin typeface="Garamond"/>
                <a:cs typeface="Garamond"/>
              </a:rPr>
              <a:t>managers about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competitors.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buAutoNum type="alphaLcPeriod" startAt="3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Competitive</a:t>
            </a:r>
            <a:r>
              <a:rPr sz="1167" b="1" spc="-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Garamond"/>
              <a:buAutoNum type="alphaLcPeriod" startAt="3"/>
            </a:pPr>
            <a:endParaRPr sz="1021">
              <a:latin typeface="Times New Roman"/>
              <a:cs typeface="Times New Roman"/>
            </a:endParaRPr>
          </a:p>
          <a:p>
            <a:pPr marL="901327" lvl="1" indent="-302500">
              <a:lnSpc>
                <a:spcPts val="1356"/>
              </a:lnSpc>
              <a:buAutoNum type="romanLcPeriod"/>
              <a:tabLst>
                <a:tab pos="900709" algn="l"/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Approaches </a:t>
            </a:r>
            <a:r>
              <a:rPr sz="1167" b="1" dirty="0">
                <a:latin typeface="Garamond"/>
                <a:cs typeface="Garamond"/>
              </a:rPr>
              <a:t>to </a:t>
            </a:r>
            <a:r>
              <a:rPr sz="1167" b="1" spc="-5" dirty="0">
                <a:latin typeface="Garamond"/>
                <a:cs typeface="Garamond"/>
              </a:rPr>
              <a:t>Marketing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Strategy</a:t>
            </a:r>
            <a:endParaRPr sz="1167">
              <a:latin typeface="Garamond"/>
              <a:cs typeface="Garamond"/>
            </a:endParaRPr>
          </a:p>
          <a:p>
            <a:pPr marL="12347" marR="20372" indent="185204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No one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is best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companies. </a:t>
            </a:r>
            <a:r>
              <a:rPr sz="1167" spc="-5" dirty="0">
                <a:latin typeface="Garamond"/>
                <a:cs typeface="Garamond"/>
              </a:rPr>
              <a:t>Companies differ on how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approach </a:t>
            </a:r>
            <a:r>
              <a:rPr sz="1167" dirty="0">
                <a:latin typeface="Garamond"/>
                <a:cs typeface="Garamond"/>
              </a:rPr>
              <a:t>the strategy  </a:t>
            </a:r>
            <a:r>
              <a:rPr sz="1167" spc="-5" dirty="0">
                <a:latin typeface="Garamond"/>
                <a:cs typeface="Garamond"/>
              </a:rPr>
              <a:t>planning process.  Approaches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often pass </a:t>
            </a:r>
            <a:r>
              <a:rPr sz="1167" dirty="0">
                <a:latin typeface="Garamond"/>
                <a:cs typeface="Garamond"/>
              </a:rPr>
              <a:t>through three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stages:</a:t>
            </a:r>
            <a:endParaRPr sz="1167">
              <a:latin typeface="Garamond"/>
              <a:cs typeface="Garamond"/>
            </a:endParaRPr>
          </a:p>
          <a:p>
            <a:pPr marL="12347" indent="370408">
              <a:lnSpc>
                <a:spcPts val="1240"/>
              </a:lnSpc>
              <a:buAutoNum type="arabicParenR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Entrepreneurial </a:t>
            </a:r>
            <a:r>
              <a:rPr sz="1167" dirty="0">
                <a:latin typeface="Garamond"/>
                <a:cs typeface="Garamond"/>
              </a:rPr>
              <a:t>marketing—companies started </a:t>
            </a:r>
            <a:r>
              <a:rPr sz="1167" spc="-5" dirty="0">
                <a:latin typeface="Garamond"/>
                <a:cs typeface="Garamond"/>
              </a:rPr>
              <a:t>by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individuals.</a:t>
            </a:r>
            <a:endParaRPr sz="1167">
              <a:latin typeface="Garamond"/>
              <a:cs typeface="Garamond"/>
            </a:endParaRPr>
          </a:p>
          <a:p>
            <a:pPr marL="12347" marR="17903" indent="370408" algn="just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614260" algn="l"/>
              </a:tabLst>
            </a:pPr>
            <a:r>
              <a:rPr sz="1167" dirty="0">
                <a:latin typeface="Garamond"/>
                <a:cs typeface="Garamond"/>
              </a:rPr>
              <a:t>Formulated </a:t>
            </a:r>
            <a:r>
              <a:rPr sz="1167" spc="-5" dirty="0">
                <a:latin typeface="Garamond"/>
                <a:cs typeface="Garamond"/>
              </a:rPr>
              <a:t>marketing—as </a:t>
            </a:r>
            <a:r>
              <a:rPr sz="1167" dirty="0">
                <a:latin typeface="Garamond"/>
                <a:cs typeface="Garamond"/>
              </a:rPr>
              <a:t>small companies </a:t>
            </a:r>
            <a:r>
              <a:rPr sz="1167" spc="-5" dirty="0">
                <a:latin typeface="Garamond"/>
                <a:cs typeface="Garamond"/>
              </a:rPr>
              <a:t>achieve </a:t>
            </a:r>
            <a:r>
              <a:rPr sz="1167" dirty="0">
                <a:latin typeface="Garamond"/>
                <a:cs typeface="Garamond"/>
              </a:rPr>
              <a:t>success, they </a:t>
            </a:r>
            <a:r>
              <a:rPr sz="1167" spc="-5" dirty="0">
                <a:latin typeface="Garamond"/>
                <a:cs typeface="Garamond"/>
              </a:rPr>
              <a:t>inevitably move  </a:t>
            </a:r>
            <a:r>
              <a:rPr sz="1167" dirty="0">
                <a:latin typeface="Garamond"/>
                <a:cs typeface="Garamond"/>
              </a:rPr>
              <a:t>toward more formulated marketing (formulated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strategies).</a:t>
            </a:r>
            <a:endParaRPr sz="1167">
              <a:latin typeface="Garamond"/>
              <a:cs typeface="Garamond"/>
            </a:endParaRPr>
          </a:p>
          <a:p>
            <a:pPr marL="12347" marR="19755" indent="370408" algn="just">
              <a:lnSpc>
                <a:spcPts val="1312"/>
              </a:lnSpc>
              <a:buAutoNum type="arabicParenR"/>
              <a:tabLst>
                <a:tab pos="573515" algn="l"/>
              </a:tabLst>
            </a:pPr>
            <a:r>
              <a:rPr sz="1167" spc="-5" dirty="0">
                <a:latin typeface="Garamond"/>
                <a:cs typeface="Garamond"/>
              </a:rPr>
              <a:t>Entrepreneurial </a:t>
            </a:r>
            <a:r>
              <a:rPr sz="1167" dirty="0">
                <a:latin typeface="Garamond"/>
                <a:cs typeface="Garamond"/>
              </a:rPr>
              <a:t>marketing—companies that </a:t>
            </a:r>
            <a:r>
              <a:rPr sz="1167" spc="-5" dirty="0">
                <a:latin typeface="Garamond"/>
                <a:cs typeface="Garamond"/>
              </a:rPr>
              <a:t>became lost and re-established themselves  </a:t>
            </a:r>
            <a:r>
              <a:rPr sz="1167" dirty="0">
                <a:latin typeface="Garamond"/>
                <a:cs typeface="Garamond"/>
              </a:rPr>
              <a:t>with the entrepreneurial spirit </a:t>
            </a:r>
            <a:r>
              <a:rPr sz="1167" spc="-5" dirty="0">
                <a:latin typeface="Garamond"/>
                <a:cs typeface="Garamond"/>
              </a:rPr>
              <a:t>and actions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made </a:t>
            </a:r>
            <a:r>
              <a:rPr sz="1167" dirty="0">
                <a:latin typeface="Garamond"/>
                <a:cs typeface="Garamond"/>
              </a:rPr>
              <a:t>them   successful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first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place.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556847">
              <a:lnSpc>
                <a:spcPts val="1356"/>
              </a:lnSpc>
              <a:tabLst>
                <a:tab pos="1085913" algn="l"/>
              </a:tabLst>
            </a:pPr>
            <a:r>
              <a:rPr sz="1167" b="1" spc="-5" dirty="0">
                <a:latin typeface="Garamond"/>
                <a:cs typeface="Garamond"/>
              </a:rPr>
              <a:t>ii.	Basic Competitive</a:t>
            </a:r>
            <a:r>
              <a:rPr sz="1167" b="1" spc="-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Basic competitive </a:t>
            </a:r>
            <a:r>
              <a:rPr sz="1167" spc="-5" dirty="0">
                <a:latin typeface="Garamond"/>
                <a:cs typeface="Garamond"/>
              </a:rPr>
              <a:t>positioning </a:t>
            </a:r>
            <a:r>
              <a:rPr sz="1167" dirty="0">
                <a:latin typeface="Garamond"/>
                <a:cs typeface="Garamond"/>
              </a:rPr>
              <a:t>winning strategies </a:t>
            </a:r>
            <a:r>
              <a:rPr sz="1167" spc="-5" dirty="0">
                <a:latin typeface="Garamond"/>
                <a:cs typeface="Garamond"/>
              </a:rPr>
              <a:t>include </a:t>
            </a:r>
            <a:r>
              <a:rPr sz="1167" dirty="0">
                <a:latin typeface="Garamond"/>
                <a:cs typeface="Garamond"/>
              </a:rPr>
              <a:t>(as suggested </a:t>
            </a:r>
            <a:r>
              <a:rPr sz="1167" spc="-5" dirty="0">
                <a:latin typeface="Garamond"/>
                <a:cs typeface="Garamond"/>
              </a:rPr>
              <a:t>by Michael 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Porter):</a:t>
            </a:r>
            <a:endParaRPr sz="1167">
              <a:latin typeface="Garamond"/>
              <a:cs typeface="Garamond"/>
            </a:endParaRPr>
          </a:p>
          <a:p>
            <a:pPr marL="12347" marR="18520" indent="370408" algn="just">
              <a:lnSpc>
                <a:spcPts val="1312"/>
              </a:lnSpc>
              <a:spcBef>
                <a:spcPts val="73"/>
              </a:spcBef>
              <a:buFont typeface="Garamond"/>
              <a:buAutoNum type="arabicParenR"/>
              <a:tabLst>
                <a:tab pos="567342" algn="l"/>
              </a:tabLst>
            </a:pPr>
            <a:r>
              <a:rPr sz="1167" b="1" dirty="0">
                <a:latin typeface="Garamond"/>
                <a:cs typeface="Garamond"/>
              </a:rPr>
              <a:t>Overall </a:t>
            </a:r>
            <a:r>
              <a:rPr sz="1167" b="1" spc="-5" dirty="0">
                <a:latin typeface="Garamond"/>
                <a:cs typeface="Garamond"/>
              </a:rPr>
              <a:t>cost-leadership</a:t>
            </a:r>
            <a:r>
              <a:rPr sz="1167" spc="-5" dirty="0">
                <a:latin typeface="Garamond"/>
                <a:cs typeface="Garamond"/>
              </a:rPr>
              <a:t>—cost-leadership is </a:t>
            </a:r>
            <a:r>
              <a:rPr sz="1167" dirty="0">
                <a:latin typeface="Garamond"/>
                <a:cs typeface="Garamond"/>
              </a:rPr>
              <a:t>gained </a:t>
            </a:r>
            <a:r>
              <a:rPr sz="1167" spc="-5" dirty="0">
                <a:latin typeface="Garamond"/>
                <a:cs typeface="Garamond"/>
              </a:rPr>
              <a:t>by being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lowest-cost producer in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industry.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affords </a:t>
            </a:r>
            <a:r>
              <a:rPr sz="1167" dirty="0">
                <a:latin typeface="Garamond"/>
                <a:cs typeface="Garamond"/>
              </a:rPr>
              <a:t>the company flexibility </a:t>
            </a:r>
            <a:r>
              <a:rPr sz="1167" spc="-5" dirty="0">
                <a:latin typeface="Garamond"/>
                <a:cs typeface="Garamond"/>
              </a:rPr>
              <a:t>in responding </a:t>
            </a:r>
            <a:r>
              <a:rPr sz="1167" dirty="0">
                <a:latin typeface="Garamond"/>
                <a:cs typeface="Garamond"/>
              </a:rPr>
              <a:t>to competitive </a:t>
            </a:r>
            <a:r>
              <a:rPr sz="1167" spc="-5" dirty="0">
                <a:latin typeface="Garamond"/>
                <a:cs typeface="Garamond"/>
              </a:rPr>
              <a:t>moves by always  being able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lowest price </a:t>
            </a:r>
            <a:r>
              <a:rPr sz="1167" dirty="0">
                <a:latin typeface="Garamond"/>
                <a:cs typeface="Garamond"/>
              </a:rPr>
              <a:t>to the consumer. This strategy usually wins the company a  </a:t>
            </a:r>
            <a:r>
              <a:rPr sz="1167" spc="-5" dirty="0">
                <a:latin typeface="Garamond"/>
                <a:cs typeface="Garamond"/>
              </a:rPr>
              <a:t>large market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share.</a:t>
            </a:r>
            <a:endParaRPr sz="1167">
              <a:latin typeface="Garamond"/>
              <a:cs typeface="Garamond"/>
            </a:endParaRPr>
          </a:p>
          <a:p>
            <a:pPr marL="12347" marR="18520" indent="370408" algn="just">
              <a:lnSpc>
                <a:spcPts val="1312"/>
              </a:lnSpc>
              <a:buFont typeface="Garamond"/>
              <a:buAutoNum type="arabicParenR"/>
              <a:tabLst>
                <a:tab pos="580306" algn="l"/>
              </a:tabLst>
            </a:pPr>
            <a:r>
              <a:rPr sz="1167" b="1" spc="-5" dirty="0">
                <a:latin typeface="Garamond"/>
                <a:cs typeface="Garamond"/>
              </a:rPr>
              <a:t>Differentiation</a:t>
            </a:r>
            <a:r>
              <a:rPr sz="1167" spc="-5" dirty="0">
                <a:latin typeface="Garamond"/>
                <a:cs typeface="Garamond"/>
              </a:rPr>
              <a:t>—this </a:t>
            </a:r>
            <a:r>
              <a:rPr sz="1167" dirty="0">
                <a:latin typeface="Garamond"/>
                <a:cs typeface="Garamond"/>
              </a:rPr>
              <a:t>strategy creates competitive advantage </a:t>
            </a:r>
            <a:r>
              <a:rPr sz="1167" spc="-5" dirty="0">
                <a:latin typeface="Garamond"/>
                <a:cs typeface="Garamond"/>
              </a:rPr>
              <a:t>by offering products </a:t>
            </a:r>
            <a:r>
              <a:rPr sz="1167" dirty="0">
                <a:latin typeface="Garamond"/>
                <a:cs typeface="Garamond"/>
              </a:rPr>
              <a:t>with  unique customer </a:t>
            </a:r>
            <a:r>
              <a:rPr sz="1167" spc="-5" dirty="0">
                <a:latin typeface="Garamond"/>
                <a:cs typeface="Garamond"/>
              </a:rPr>
              <a:t>benefits or </a:t>
            </a:r>
            <a:r>
              <a:rPr sz="1167" dirty="0">
                <a:latin typeface="Garamond"/>
                <a:cs typeface="Garamond"/>
              </a:rPr>
              <a:t>features </a:t>
            </a:r>
            <a:r>
              <a:rPr sz="1167" spc="-5" dirty="0">
                <a:latin typeface="Garamond"/>
                <a:cs typeface="Garamond"/>
              </a:rPr>
              <a:t>not available </a:t>
            </a:r>
            <a:r>
              <a:rPr sz="1167" dirty="0">
                <a:latin typeface="Garamond"/>
                <a:cs typeface="Garamond"/>
              </a:rPr>
              <a:t>from competitive </a:t>
            </a:r>
            <a:r>
              <a:rPr sz="1167" spc="-5" dirty="0">
                <a:latin typeface="Garamond"/>
                <a:cs typeface="Garamond"/>
              </a:rPr>
              <a:t>offerings. Here </a:t>
            </a:r>
            <a:r>
              <a:rPr sz="1167" dirty="0">
                <a:latin typeface="Garamond"/>
                <a:cs typeface="Garamond"/>
              </a:rPr>
              <a:t>the company  </a:t>
            </a:r>
            <a:r>
              <a:rPr sz="1167" spc="-5" dirty="0">
                <a:latin typeface="Garamond"/>
                <a:cs typeface="Garamond"/>
              </a:rPr>
              <a:t>concentrates on </a:t>
            </a:r>
            <a:r>
              <a:rPr sz="1167" dirty="0">
                <a:latin typeface="Garamond"/>
                <a:cs typeface="Garamond"/>
              </a:rPr>
              <a:t>creating a </a:t>
            </a:r>
            <a:r>
              <a:rPr sz="1167" spc="-5" dirty="0">
                <a:latin typeface="Garamond"/>
                <a:cs typeface="Garamond"/>
              </a:rPr>
              <a:t>highly differentiated product line and marketing program </a:t>
            </a:r>
            <a:r>
              <a:rPr sz="1167" dirty="0">
                <a:latin typeface="Garamond"/>
                <a:cs typeface="Garamond"/>
              </a:rPr>
              <a:t>so that </a:t>
            </a:r>
            <a:r>
              <a:rPr sz="1167" spc="-5" dirty="0">
                <a:latin typeface="Garamond"/>
                <a:cs typeface="Garamond"/>
              </a:rPr>
              <a:t>it  </a:t>
            </a:r>
            <a:r>
              <a:rPr sz="1167" dirty="0">
                <a:latin typeface="Garamond"/>
                <a:cs typeface="Garamond"/>
              </a:rPr>
              <a:t>comes </a:t>
            </a:r>
            <a:r>
              <a:rPr sz="1167" spc="-5" dirty="0">
                <a:latin typeface="Garamond"/>
                <a:cs typeface="Garamond"/>
              </a:rPr>
              <a:t>across 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leader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industry.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image helps it </a:t>
            </a:r>
            <a:r>
              <a:rPr sz="1167" dirty="0">
                <a:latin typeface="Garamond"/>
                <a:cs typeface="Garamond"/>
              </a:rPr>
              <a:t>to compete </a:t>
            </a:r>
            <a:r>
              <a:rPr sz="1167" spc="-5" dirty="0">
                <a:latin typeface="Garamond"/>
                <a:cs typeface="Garamond"/>
              </a:rPr>
              <a:t>against lower </a:t>
            </a:r>
            <a:r>
              <a:rPr sz="1167" dirty="0">
                <a:latin typeface="Garamond"/>
                <a:cs typeface="Garamond"/>
              </a:rPr>
              <a:t>cost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rivals.</a:t>
            </a:r>
            <a:endParaRPr sz="1167">
              <a:latin typeface="Garamond"/>
              <a:cs typeface="Garamond"/>
            </a:endParaRPr>
          </a:p>
          <a:p>
            <a:pPr marL="12347" marR="19138" indent="370408" algn="just">
              <a:lnSpc>
                <a:spcPts val="1312"/>
              </a:lnSpc>
              <a:buFont typeface="Garamond"/>
              <a:buAutoNum type="arabicParenR"/>
              <a:tabLst>
                <a:tab pos="723531" algn="l"/>
              </a:tabLst>
            </a:pPr>
            <a:r>
              <a:rPr sz="1167" b="1" spc="-5" dirty="0">
                <a:latin typeface="Garamond"/>
                <a:cs typeface="Garamond"/>
              </a:rPr>
              <a:t>Focus</a:t>
            </a:r>
            <a:r>
              <a:rPr sz="1167" spc="-5" dirty="0">
                <a:latin typeface="Garamond"/>
                <a:cs typeface="Garamond"/>
              </a:rPr>
              <a:t>—this narrow-focus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achieves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advantage by  concentrating on narrow </a:t>
            </a:r>
            <a:r>
              <a:rPr sz="1167" dirty="0">
                <a:latin typeface="Garamond"/>
                <a:cs typeface="Garamond"/>
              </a:rPr>
              <a:t>segments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larger market. </a:t>
            </a:r>
            <a:r>
              <a:rPr sz="1167" spc="-5" dirty="0">
                <a:latin typeface="Garamond"/>
                <a:cs typeface="Garamond"/>
              </a:rPr>
              <a:t>Emphasis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often on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or benefits </a:t>
            </a:r>
            <a:r>
              <a:rPr sz="1167" dirty="0">
                <a:latin typeface="Garamond"/>
                <a:cs typeface="Garamond"/>
              </a:rPr>
              <a:t>in  tightly </a:t>
            </a:r>
            <a:r>
              <a:rPr sz="1167" spc="-5" dirty="0">
                <a:latin typeface="Garamond"/>
                <a:cs typeface="Garamond"/>
              </a:rPr>
              <a:t>defined market </a:t>
            </a:r>
            <a:r>
              <a:rPr sz="1167" dirty="0">
                <a:latin typeface="Garamond"/>
                <a:cs typeface="Garamond"/>
              </a:rPr>
              <a:t>sub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67015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203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4813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Firms that </a:t>
            </a:r>
            <a:r>
              <a:rPr sz="1167" spc="-5" dirty="0">
                <a:latin typeface="Garamond"/>
                <a:cs typeface="Garamond"/>
              </a:rPr>
              <a:t>do not pursue </a:t>
            </a:r>
            <a:r>
              <a:rPr sz="1167" dirty="0">
                <a:latin typeface="Garamond"/>
                <a:cs typeface="Garamond"/>
              </a:rPr>
              <a:t>a clear </a:t>
            </a:r>
            <a:r>
              <a:rPr sz="1167" spc="-5" dirty="0">
                <a:latin typeface="Garamond"/>
                <a:cs typeface="Garamond"/>
              </a:rPr>
              <a:t>strategy </a:t>
            </a:r>
            <a:r>
              <a:rPr sz="1167" dirty="0">
                <a:latin typeface="Garamond"/>
                <a:cs typeface="Garamond"/>
              </a:rPr>
              <a:t>(a losing strategy) </a:t>
            </a:r>
            <a:r>
              <a:rPr sz="1167" spc="-5" dirty="0">
                <a:latin typeface="Garamond"/>
                <a:cs typeface="Garamond"/>
              </a:rPr>
              <a:t>are called middle-of-the-readers.  According </a:t>
            </a:r>
            <a:r>
              <a:rPr sz="1167" dirty="0">
                <a:latin typeface="Garamond"/>
                <a:cs typeface="Garamond"/>
              </a:rPr>
              <a:t>to Porter, these firms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the worst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competitive struggles. </a:t>
            </a:r>
            <a:r>
              <a:rPr sz="1167" spc="-5" dirty="0">
                <a:latin typeface="Garamond"/>
                <a:cs typeface="Garamond"/>
              </a:rPr>
              <a:t>Another </a:t>
            </a:r>
            <a:r>
              <a:rPr sz="1167" dirty="0">
                <a:latin typeface="Garamond"/>
                <a:cs typeface="Garamond"/>
              </a:rPr>
              <a:t>set of strategies  </a:t>
            </a:r>
            <a:r>
              <a:rPr sz="1167" spc="-5" dirty="0">
                <a:latin typeface="Garamond"/>
                <a:cs typeface="Garamond"/>
              </a:rPr>
              <a:t>based on   </a:t>
            </a:r>
            <a:r>
              <a:rPr sz="1167" dirty="0">
                <a:latin typeface="Garamond"/>
                <a:cs typeface="Garamond"/>
              </a:rPr>
              <a:t>what they call value </a:t>
            </a:r>
            <a:r>
              <a:rPr sz="1167" spc="-5" dirty="0">
                <a:latin typeface="Garamond"/>
                <a:cs typeface="Garamond"/>
              </a:rPr>
              <a:t>disciplines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12347" marR="19138" indent="370408">
              <a:lnSpc>
                <a:spcPts val="1312"/>
              </a:lnSpc>
              <a:buAutoNum type="arabicParenR"/>
              <a:tabLst>
                <a:tab pos="577219" algn="l"/>
              </a:tabLst>
            </a:pPr>
            <a:r>
              <a:rPr sz="1167" u="sng" spc="-5" dirty="0">
                <a:latin typeface="Garamond"/>
                <a:cs typeface="Garamond"/>
              </a:rPr>
              <a:t>Operational excellence</a:t>
            </a:r>
            <a:r>
              <a:rPr sz="1167" spc="-5" dirty="0">
                <a:latin typeface="Garamond"/>
                <a:cs typeface="Garamond"/>
              </a:rPr>
              <a:t>—the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provides </a:t>
            </a:r>
            <a:r>
              <a:rPr sz="1167" dirty="0">
                <a:latin typeface="Garamond"/>
                <a:cs typeface="Garamond"/>
              </a:rPr>
              <a:t>superior </a:t>
            </a:r>
            <a:r>
              <a:rPr sz="1167" spc="-5" dirty="0">
                <a:latin typeface="Garamond"/>
                <a:cs typeface="Garamond"/>
              </a:rPr>
              <a:t>value by </a:t>
            </a:r>
            <a:r>
              <a:rPr sz="1167" dirty="0">
                <a:latin typeface="Garamond"/>
                <a:cs typeface="Garamond"/>
              </a:rPr>
              <a:t>leading its industry in  </a:t>
            </a:r>
            <a:r>
              <a:rPr sz="1167" spc="-5" dirty="0">
                <a:latin typeface="Garamond"/>
                <a:cs typeface="Garamond"/>
              </a:rPr>
              <a:t>price and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convenience.</a:t>
            </a:r>
            <a:endParaRPr sz="1167">
              <a:latin typeface="Garamond"/>
              <a:cs typeface="Garamond"/>
            </a:endParaRPr>
          </a:p>
          <a:p>
            <a:pPr marL="605000" marR="1043316" indent="-222245">
              <a:lnSpc>
                <a:spcPts val="1312"/>
              </a:lnSpc>
              <a:buAutoNum type="arabicParenR"/>
              <a:tabLst>
                <a:tab pos="565490" algn="l"/>
              </a:tabLst>
            </a:pPr>
            <a:r>
              <a:rPr sz="1167" u="sng" spc="-5" dirty="0">
                <a:latin typeface="Garamond"/>
                <a:cs typeface="Garamond"/>
              </a:rPr>
              <a:t>Customer intimacy</a:t>
            </a:r>
            <a:r>
              <a:rPr sz="1167" spc="-5" dirty="0">
                <a:latin typeface="Garamond"/>
                <a:cs typeface="Garamond"/>
              </a:rPr>
              <a:t>—the company provides </a:t>
            </a:r>
            <a:r>
              <a:rPr sz="1167" dirty="0">
                <a:latin typeface="Garamond"/>
                <a:cs typeface="Garamond"/>
              </a:rPr>
              <a:t>superior value </a:t>
            </a:r>
            <a:r>
              <a:rPr sz="1167" spc="-5" dirty="0">
                <a:latin typeface="Garamond"/>
                <a:cs typeface="Garamond"/>
              </a:rPr>
              <a:t>by precisely  </a:t>
            </a:r>
            <a:r>
              <a:rPr sz="1167" dirty="0">
                <a:latin typeface="Garamond"/>
                <a:cs typeface="Garamond"/>
              </a:rPr>
              <a:t>Segmenting its markets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tailoring </a:t>
            </a:r>
            <a:r>
              <a:rPr sz="1167" spc="-5" dirty="0">
                <a:latin typeface="Garamond"/>
                <a:cs typeface="Garamond"/>
              </a:rPr>
              <a:t>its products and </a:t>
            </a:r>
            <a:r>
              <a:rPr sz="1167" dirty="0">
                <a:latin typeface="Garamond"/>
                <a:cs typeface="Garamond"/>
              </a:rPr>
              <a:t>services to </a:t>
            </a:r>
            <a:r>
              <a:rPr sz="1167" spc="-5" dirty="0">
                <a:latin typeface="Garamond"/>
                <a:cs typeface="Garamond"/>
              </a:rPr>
              <a:t>match  Exactly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needs of </a:t>
            </a:r>
            <a:r>
              <a:rPr sz="1167" dirty="0">
                <a:latin typeface="Garamond"/>
                <a:cs typeface="Garamond"/>
              </a:rPr>
              <a:t>targeted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240"/>
              </a:lnSpc>
              <a:buAutoNum type="arabicParenR"/>
              <a:tabLst>
                <a:tab pos="565490" algn="l"/>
              </a:tabLst>
            </a:pPr>
            <a:r>
              <a:rPr sz="1167" u="sng" dirty="0">
                <a:latin typeface="Garamond"/>
                <a:cs typeface="Garamond"/>
              </a:rPr>
              <a:t>Product </a:t>
            </a:r>
            <a:r>
              <a:rPr sz="1167" u="sng" spc="-5" dirty="0">
                <a:latin typeface="Garamond"/>
                <a:cs typeface="Garamond"/>
              </a:rPr>
              <a:t>leadership</a:t>
            </a:r>
            <a:r>
              <a:rPr sz="1167" spc="-5" dirty="0">
                <a:latin typeface="Garamond"/>
                <a:cs typeface="Garamond"/>
              </a:rPr>
              <a:t>—the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provides </a:t>
            </a:r>
            <a:r>
              <a:rPr sz="1167" dirty="0">
                <a:latin typeface="Garamond"/>
                <a:cs typeface="Garamond"/>
              </a:rPr>
              <a:t>superior value </a:t>
            </a:r>
            <a:r>
              <a:rPr sz="1167" spc="-5" dirty="0">
                <a:latin typeface="Garamond"/>
                <a:cs typeface="Garamond"/>
              </a:rPr>
              <a:t>by offering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endParaRPr sz="1167">
              <a:latin typeface="Garamond"/>
              <a:cs typeface="Garamond"/>
            </a:endParaRPr>
          </a:p>
          <a:p>
            <a:pPr marL="12347" marR="17903" indent="592653">
              <a:lnSpc>
                <a:spcPts val="1312"/>
              </a:lnSpc>
              <a:spcBef>
                <a:spcPts val="73"/>
              </a:spcBef>
              <a:tabLst>
                <a:tab pos="5493771" algn="l"/>
              </a:tabLst>
            </a:pPr>
            <a:r>
              <a:rPr sz="1167" spc="-5" dirty="0">
                <a:latin typeface="Garamond"/>
                <a:cs typeface="Garamond"/>
              </a:rPr>
              <a:t>Continuou</a:t>
            </a:r>
            <a:r>
              <a:rPr sz="1167" dirty="0">
                <a:latin typeface="Garamond"/>
                <a:cs typeface="Garamond"/>
              </a:rPr>
              <a:t>s 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stream 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f 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leading-edg</a:t>
            </a:r>
            <a:r>
              <a:rPr sz="1167" dirty="0">
                <a:latin typeface="Garamond"/>
                <a:cs typeface="Garamond"/>
              </a:rPr>
              <a:t>e 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</a:t>
            </a:r>
            <a:r>
              <a:rPr sz="1167" dirty="0">
                <a:latin typeface="Garamond"/>
                <a:cs typeface="Garamond"/>
              </a:rPr>
              <a:t>s 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r 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mak</a:t>
            </a:r>
            <a:r>
              <a:rPr sz="1167" dirty="0">
                <a:latin typeface="Garamond"/>
                <a:cs typeface="Garamond"/>
              </a:rPr>
              <a:t>e 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ow</a:t>
            </a:r>
            <a:r>
              <a:rPr sz="1167" dirty="0">
                <a:latin typeface="Garamond"/>
                <a:cs typeface="Garamond"/>
              </a:rPr>
              <a:t>n	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competing </a:t>
            </a:r>
            <a:r>
              <a:rPr sz="1167" spc="-5" dirty="0">
                <a:latin typeface="Garamond"/>
                <a:cs typeface="Garamond"/>
              </a:rPr>
              <a:t>products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obsolete.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514867">
              <a:lnSpc>
                <a:spcPts val="1356"/>
              </a:lnSpc>
              <a:tabLst>
                <a:tab pos="1085913" algn="l"/>
              </a:tabLst>
            </a:pPr>
            <a:r>
              <a:rPr sz="1167" b="1" spc="-5" dirty="0">
                <a:latin typeface="Garamond"/>
                <a:cs typeface="Garamond"/>
              </a:rPr>
              <a:t>iii.	Competitive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Positions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Firms competing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given target </a:t>
            </a:r>
            <a:r>
              <a:rPr sz="1167" spc="-5" dirty="0">
                <a:latin typeface="Garamond"/>
                <a:cs typeface="Garamond"/>
              </a:rPr>
              <a:t>market, at any point </a:t>
            </a:r>
            <a:r>
              <a:rPr sz="1167" dirty="0">
                <a:latin typeface="Garamond"/>
                <a:cs typeface="Garamond"/>
              </a:rPr>
              <a:t>in time, differ in their </a:t>
            </a:r>
            <a:r>
              <a:rPr sz="1167" spc="-5" dirty="0">
                <a:latin typeface="Garamond"/>
                <a:cs typeface="Garamond"/>
              </a:rPr>
              <a:t>objectives and  resources.  </a:t>
            </a:r>
            <a:r>
              <a:rPr sz="1167" dirty="0">
                <a:latin typeface="Garamond"/>
                <a:cs typeface="Garamond"/>
              </a:rPr>
              <a:t>These firms might take four different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forms:</a:t>
            </a:r>
            <a:endParaRPr sz="1167">
              <a:latin typeface="Garamond"/>
              <a:cs typeface="Garamond"/>
            </a:endParaRPr>
          </a:p>
          <a:p>
            <a:pPr marL="456837" indent="-74082">
              <a:lnSpc>
                <a:spcPts val="1240"/>
              </a:lnSpc>
              <a:buFont typeface="Garamond"/>
              <a:buAutoNum type="arabicParenR"/>
              <a:tabLst>
                <a:tab pos="565490" algn="l"/>
              </a:tabLst>
            </a:pPr>
            <a:r>
              <a:rPr sz="1167" b="1" dirty="0">
                <a:latin typeface="Garamond"/>
                <a:cs typeface="Garamond"/>
              </a:rPr>
              <a:t>Market </a:t>
            </a:r>
            <a:r>
              <a:rPr sz="1167" b="1" spc="-5" dirty="0">
                <a:latin typeface="Garamond"/>
                <a:cs typeface="Garamond"/>
              </a:rPr>
              <a:t>leader</a:t>
            </a:r>
            <a:r>
              <a:rPr sz="1167" spc="-5" dirty="0">
                <a:latin typeface="Garamond"/>
                <a:cs typeface="Garamond"/>
              </a:rPr>
              <a:t>—the </a:t>
            </a:r>
            <a:r>
              <a:rPr sz="1167" dirty="0">
                <a:latin typeface="Garamond"/>
                <a:cs typeface="Garamond"/>
              </a:rPr>
              <a:t>firm with the </a:t>
            </a:r>
            <a:r>
              <a:rPr sz="1167" spc="-5" dirty="0">
                <a:latin typeface="Garamond"/>
                <a:cs typeface="Garamond"/>
              </a:rPr>
              <a:t>largest market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share.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12"/>
              </a:lnSpc>
              <a:buFont typeface="Garamond"/>
              <a:buAutoNum type="arabicParenR"/>
              <a:tabLst>
                <a:tab pos="565490" algn="l"/>
              </a:tabLst>
            </a:pPr>
            <a:r>
              <a:rPr sz="1167" b="1" dirty="0">
                <a:latin typeface="Garamond"/>
                <a:cs typeface="Garamond"/>
              </a:rPr>
              <a:t>Market </a:t>
            </a:r>
            <a:r>
              <a:rPr sz="1167" b="1" spc="-5" dirty="0">
                <a:latin typeface="Garamond"/>
                <a:cs typeface="Garamond"/>
              </a:rPr>
              <a:t>challenger</a:t>
            </a:r>
            <a:r>
              <a:rPr sz="1167" spc="-5" dirty="0">
                <a:latin typeface="Garamond"/>
                <a:cs typeface="Garamond"/>
              </a:rPr>
              <a:t>—the runner-up </a:t>
            </a:r>
            <a:r>
              <a:rPr sz="1167" dirty="0">
                <a:latin typeface="Garamond"/>
                <a:cs typeface="Garamond"/>
              </a:rPr>
              <a:t>firm, fighting to </a:t>
            </a:r>
            <a:r>
              <a:rPr sz="1167" spc="-5" dirty="0">
                <a:latin typeface="Garamond"/>
                <a:cs typeface="Garamond"/>
              </a:rPr>
              <a:t>overtake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leader.</a:t>
            </a:r>
            <a:endParaRPr sz="1167">
              <a:latin typeface="Garamond"/>
              <a:cs typeface="Garamond"/>
            </a:endParaRPr>
          </a:p>
          <a:p>
            <a:pPr marL="456837" marR="19138" indent="-74082">
              <a:lnSpc>
                <a:spcPts val="1312"/>
              </a:lnSpc>
              <a:spcBef>
                <a:spcPts val="73"/>
              </a:spcBef>
              <a:buFont typeface="Garamond"/>
              <a:buAutoNum type="arabicParenR"/>
              <a:tabLst>
                <a:tab pos="581541" algn="l"/>
              </a:tabLst>
            </a:pPr>
            <a:r>
              <a:rPr sz="1167" b="1" dirty="0">
                <a:latin typeface="Garamond"/>
                <a:cs typeface="Garamond"/>
              </a:rPr>
              <a:t>Market </a:t>
            </a:r>
            <a:r>
              <a:rPr sz="1167" b="1" spc="-5" dirty="0">
                <a:latin typeface="Garamond"/>
                <a:cs typeface="Garamond"/>
              </a:rPr>
              <a:t>follower</a:t>
            </a:r>
            <a:r>
              <a:rPr sz="1167" spc="-5" dirty="0">
                <a:latin typeface="Garamond"/>
                <a:cs typeface="Garamond"/>
              </a:rPr>
              <a:t>—the </a:t>
            </a:r>
            <a:r>
              <a:rPr sz="1167" dirty="0">
                <a:latin typeface="Garamond"/>
                <a:cs typeface="Garamond"/>
              </a:rPr>
              <a:t>firm that </a:t>
            </a:r>
            <a:r>
              <a:rPr sz="1167" spc="-5" dirty="0">
                <a:latin typeface="Garamond"/>
                <a:cs typeface="Garamond"/>
              </a:rPr>
              <a:t>also has runner-up </a:t>
            </a:r>
            <a:r>
              <a:rPr sz="1167" dirty="0">
                <a:latin typeface="Garamond"/>
                <a:cs typeface="Garamond"/>
              </a:rPr>
              <a:t>status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seeks to maintain share  </a:t>
            </a:r>
            <a:r>
              <a:rPr sz="1167" spc="-5" dirty="0">
                <a:latin typeface="Garamond"/>
                <a:cs typeface="Garamond"/>
              </a:rPr>
              <a:t>and not rock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boat.</a:t>
            </a:r>
            <a:endParaRPr sz="1167">
              <a:latin typeface="Garamond"/>
              <a:cs typeface="Garamond"/>
            </a:endParaRPr>
          </a:p>
          <a:p>
            <a:pPr marL="456837" marR="18520" indent="-74082">
              <a:lnSpc>
                <a:spcPts val="1312"/>
              </a:lnSpc>
              <a:buAutoNum type="arabicParenR"/>
              <a:tabLst>
                <a:tab pos="592653" algn="l"/>
              </a:tabLst>
            </a:pPr>
            <a:r>
              <a:rPr sz="1167" spc="-5" dirty="0">
                <a:latin typeface="Garamond"/>
                <a:cs typeface="Garamond"/>
              </a:rPr>
              <a:t>Market niche—the </a:t>
            </a:r>
            <a:r>
              <a:rPr sz="1167" dirty="0">
                <a:latin typeface="Garamond"/>
                <a:cs typeface="Garamond"/>
              </a:rPr>
              <a:t>firm that </a:t>
            </a:r>
            <a:r>
              <a:rPr sz="1167" spc="-5" dirty="0">
                <a:latin typeface="Garamond"/>
                <a:cs typeface="Garamond"/>
              </a:rPr>
              <a:t>serves small </a:t>
            </a:r>
            <a:r>
              <a:rPr sz="1167" dirty="0">
                <a:latin typeface="Garamond"/>
                <a:cs typeface="Garamond"/>
              </a:rPr>
              <a:t>segments that the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overlook or  </a:t>
            </a:r>
            <a:r>
              <a:rPr sz="1167" dirty="0">
                <a:latin typeface="Garamond"/>
                <a:cs typeface="Garamond"/>
              </a:rPr>
              <a:t>ignore.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530918">
              <a:lnSpc>
                <a:spcPts val="1356"/>
              </a:lnSpc>
              <a:tabLst>
                <a:tab pos="1085913" algn="l"/>
              </a:tabLst>
            </a:pPr>
            <a:r>
              <a:rPr sz="1167" b="1" spc="-5" dirty="0">
                <a:latin typeface="Garamond"/>
                <a:cs typeface="Garamond"/>
              </a:rPr>
              <a:t>iv.	</a:t>
            </a:r>
            <a:r>
              <a:rPr sz="1167" b="1" dirty="0">
                <a:latin typeface="Garamond"/>
                <a:cs typeface="Garamond"/>
              </a:rPr>
              <a:t>Market </a:t>
            </a:r>
            <a:r>
              <a:rPr sz="1167" b="1" spc="-5" dirty="0">
                <a:latin typeface="Garamond"/>
                <a:cs typeface="Garamond"/>
              </a:rPr>
              <a:t>Leader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 leader </a:t>
            </a:r>
            <a:r>
              <a:rPr sz="1167" dirty="0">
                <a:latin typeface="Garamond"/>
                <a:cs typeface="Garamond"/>
              </a:rPr>
              <a:t>strategies—most </a:t>
            </a:r>
            <a:r>
              <a:rPr sz="1167" spc="-5" dirty="0">
                <a:latin typeface="Garamond"/>
                <a:cs typeface="Garamond"/>
              </a:rPr>
              <a:t>industries </a:t>
            </a:r>
            <a:r>
              <a:rPr sz="1167" dirty="0">
                <a:latin typeface="Garamond"/>
                <a:cs typeface="Garamond"/>
              </a:rPr>
              <a:t>contain </a:t>
            </a:r>
            <a:r>
              <a:rPr sz="1167" spc="-5" dirty="0">
                <a:latin typeface="Garamond"/>
                <a:cs typeface="Garamond"/>
              </a:rPr>
              <a:t>an acknowledged market leader.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leader has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largest market </a:t>
            </a:r>
            <a:r>
              <a:rPr sz="1167" dirty="0">
                <a:latin typeface="Garamond"/>
                <a:cs typeface="Garamond"/>
              </a:rPr>
              <a:t>share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leads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in price </a:t>
            </a:r>
            <a:r>
              <a:rPr sz="1167" dirty="0">
                <a:latin typeface="Garamond"/>
                <a:cs typeface="Garamond"/>
              </a:rPr>
              <a:t>changes, </a:t>
            </a:r>
            <a:r>
              <a:rPr sz="1167" spc="-5" dirty="0">
                <a:latin typeface="Garamond"/>
                <a:cs typeface="Garamond"/>
              </a:rPr>
              <a:t>new product  introductions, distribution </a:t>
            </a:r>
            <a:r>
              <a:rPr sz="1167" dirty="0">
                <a:latin typeface="Garamond"/>
                <a:cs typeface="Garamond"/>
              </a:rPr>
              <a:t>coverage, </a:t>
            </a:r>
            <a:r>
              <a:rPr sz="1167" spc="-5" dirty="0">
                <a:latin typeface="Garamond"/>
                <a:cs typeface="Garamond"/>
              </a:rPr>
              <a:t>and promotion </a:t>
            </a:r>
            <a:r>
              <a:rPr sz="1167" dirty="0">
                <a:latin typeface="Garamond"/>
                <a:cs typeface="Garamond"/>
              </a:rPr>
              <a:t>spending. </a:t>
            </a:r>
            <a:r>
              <a:rPr sz="1167" spc="-5" dirty="0">
                <a:latin typeface="Garamond"/>
                <a:cs typeface="Garamond"/>
              </a:rPr>
              <a:t>Competitors </a:t>
            </a:r>
            <a:r>
              <a:rPr sz="1167" dirty="0">
                <a:latin typeface="Garamond"/>
                <a:cs typeface="Garamond"/>
              </a:rPr>
              <a:t>focus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leader as  </a:t>
            </a:r>
            <a:r>
              <a:rPr sz="1167" dirty="0">
                <a:latin typeface="Garamond"/>
                <a:cs typeface="Garamond"/>
              </a:rPr>
              <a:t>a company to challenge, </a:t>
            </a:r>
            <a:r>
              <a:rPr sz="1167" spc="-5" dirty="0">
                <a:latin typeface="Garamond"/>
                <a:cs typeface="Garamond"/>
              </a:rPr>
              <a:t>imitate, or avoid.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remain number one, </a:t>
            </a:r>
            <a:r>
              <a:rPr sz="1167" dirty="0">
                <a:latin typeface="Garamond"/>
                <a:cs typeface="Garamond"/>
              </a:rPr>
              <a:t>leading firms may take </a:t>
            </a:r>
            <a:r>
              <a:rPr sz="1167" spc="-5" dirty="0">
                <a:latin typeface="Garamond"/>
                <a:cs typeface="Garamond"/>
              </a:rPr>
              <a:t>any </a:t>
            </a:r>
            <a:r>
              <a:rPr sz="1167" dirty="0">
                <a:latin typeface="Garamond"/>
                <a:cs typeface="Garamond"/>
              </a:rPr>
              <a:t>of  three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actions.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7356" y="5892695"/>
            <a:ext cx="42616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Garamond"/>
                <a:cs typeface="Garamond"/>
              </a:rPr>
              <a:t>the   </a:t>
            </a:r>
            <a:r>
              <a:rPr sz="1167" b="1" spc="-5" dirty="0">
                <a:latin typeface="Garamond"/>
                <a:cs typeface="Garamond"/>
              </a:rPr>
              <a:t>total   demand</a:t>
            </a:r>
            <a:r>
              <a:rPr sz="1167" spc="-5" dirty="0">
                <a:latin typeface="Garamond"/>
                <a:cs typeface="Garamond"/>
              </a:rPr>
              <a:t>—the   leader   </a:t>
            </a:r>
            <a:r>
              <a:rPr sz="1167" dirty="0">
                <a:latin typeface="Garamond"/>
                <a:cs typeface="Garamond"/>
              </a:rPr>
              <a:t>gains   the   </a:t>
            </a:r>
            <a:r>
              <a:rPr sz="1167" spc="-5" dirty="0">
                <a:latin typeface="Garamond"/>
                <a:cs typeface="Garamond"/>
              </a:rPr>
              <a:t>most   </a:t>
            </a:r>
            <a:r>
              <a:rPr sz="1167" dirty="0">
                <a:latin typeface="Garamond"/>
                <a:cs typeface="Garamond"/>
              </a:rPr>
              <a:t>when   the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853" y="5907511"/>
            <a:ext cx="930362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4939" indent="-222245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Expanding  </a:t>
            </a:r>
            <a:r>
              <a:rPr sz="1167" dirty="0">
                <a:latin typeface="Garamond"/>
                <a:cs typeface="Garamond"/>
              </a:rPr>
              <a:t>expands.</a:t>
            </a:r>
            <a:endParaRPr sz="1167">
              <a:latin typeface="Garamond"/>
              <a:cs typeface="Garamond"/>
            </a:endParaRPr>
          </a:p>
          <a:p>
            <a:pPr marR="30250" algn="r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1.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5728" y="6240886"/>
            <a:ext cx="4492537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users can </a:t>
            </a:r>
            <a:r>
              <a:rPr sz="1167" spc="-5" dirty="0">
                <a:latin typeface="Garamond"/>
                <a:cs typeface="Garamond"/>
              </a:rPr>
              <a:t>be attracted </a:t>
            </a:r>
            <a:r>
              <a:rPr sz="1167" dirty="0">
                <a:latin typeface="Garamond"/>
                <a:cs typeface="Garamond"/>
              </a:rPr>
              <a:t>from those who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still unaware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  <a:p>
            <a:pPr marL="12347" marR="583393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2.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uses can </a:t>
            </a:r>
            <a:r>
              <a:rPr sz="1167" spc="-5" dirty="0">
                <a:latin typeface="Garamond"/>
                <a:cs typeface="Garamond"/>
              </a:rPr>
              <a:t>be discovered and marketed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increase purchase.  </a:t>
            </a:r>
            <a:r>
              <a:rPr sz="1167" dirty="0">
                <a:latin typeface="Garamond"/>
                <a:cs typeface="Garamond"/>
              </a:rPr>
              <a:t>3.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7978" y="6740949"/>
            <a:ext cx="427090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3957194" algn="l"/>
              </a:tabLst>
            </a:pPr>
            <a:r>
              <a:rPr sz="1167" spc="-5" dirty="0">
                <a:latin typeface="Garamond"/>
                <a:cs typeface="Garamond"/>
              </a:rPr>
              <a:t>Mor</a:t>
            </a:r>
            <a:r>
              <a:rPr sz="1167" dirty="0">
                <a:latin typeface="Garamond"/>
                <a:cs typeface="Garamond"/>
              </a:rPr>
              <a:t>e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usage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strategies</a:t>
            </a:r>
            <a:r>
              <a:rPr sz="1167" spc="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ai</a:t>
            </a:r>
            <a:r>
              <a:rPr sz="1167" dirty="0">
                <a:latin typeface="Garamond"/>
                <a:cs typeface="Garamond"/>
              </a:rPr>
              <a:t>m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</a:t>
            </a:r>
            <a:r>
              <a:rPr sz="1167" dirty="0">
                <a:latin typeface="Garamond"/>
                <a:cs typeface="Garamond"/>
              </a:rPr>
              <a:t>t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convincing </a:t>
            </a:r>
            <a:r>
              <a:rPr sz="1167" spc="-5" dirty="0">
                <a:latin typeface="Garamond"/>
                <a:cs typeface="Garamond"/>
              </a:rPr>
              <a:t>buyer</a:t>
            </a:r>
            <a:r>
              <a:rPr sz="1167" dirty="0">
                <a:latin typeface="Garamond"/>
                <a:cs typeface="Garamond"/>
              </a:rPr>
              <a:t>s</a:t>
            </a:r>
            <a:r>
              <a:rPr sz="1167" spc="1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</a:t>
            </a:r>
            <a:r>
              <a:rPr sz="1167" dirty="0">
                <a:latin typeface="Garamond"/>
                <a:cs typeface="Garamond"/>
              </a:rPr>
              <a:t>t	</a:t>
            </a:r>
            <a:r>
              <a:rPr sz="1167" spc="-5" dirty="0">
                <a:latin typeface="Garamond"/>
                <a:cs typeface="Garamond"/>
              </a:rPr>
              <a:t>more  often and in </a:t>
            </a:r>
            <a:r>
              <a:rPr sz="1167" dirty="0">
                <a:latin typeface="Garamond"/>
                <a:cs typeface="Garamond"/>
              </a:rPr>
              <a:t>greater </a:t>
            </a:r>
            <a:r>
              <a:rPr sz="1167" spc="-5" dirty="0">
                <a:latin typeface="Garamond"/>
                <a:cs typeface="Garamond"/>
              </a:rPr>
              <a:t>amounts </a:t>
            </a:r>
            <a:r>
              <a:rPr sz="1167" dirty="0">
                <a:latin typeface="Garamond"/>
                <a:cs typeface="Garamond"/>
              </a:rPr>
              <a:t>for each existing usage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occasion.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7059506"/>
            <a:ext cx="5714912" cy="2383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indent="481531">
              <a:lnSpc>
                <a:spcPts val="1356"/>
              </a:lnSpc>
              <a:buAutoNum type="alphaUcParenR" startAt="2"/>
              <a:tabLst>
                <a:tab pos="698219" algn="l"/>
              </a:tabLst>
            </a:pPr>
            <a:r>
              <a:rPr sz="1167" dirty="0">
                <a:latin typeface="Garamond"/>
                <a:cs typeface="Garamond"/>
              </a:rPr>
              <a:t>Protecting </a:t>
            </a:r>
            <a:r>
              <a:rPr sz="1167" spc="-5" dirty="0">
                <a:latin typeface="Garamond"/>
                <a:cs typeface="Garamond"/>
              </a:rPr>
              <a:t>market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share.</a:t>
            </a:r>
            <a:endParaRPr sz="1167">
              <a:latin typeface="Garamond"/>
              <a:cs typeface="Garamond"/>
            </a:endParaRPr>
          </a:p>
          <a:p>
            <a:pPr marL="1345816" lvl="1" indent="-222245">
              <a:lnSpc>
                <a:spcPts val="1312"/>
              </a:lnSpc>
              <a:buAutoNum type="arabicPeriod"/>
              <a:tabLst>
                <a:tab pos="1345816" algn="l"/>
              </a:tabLst>
            </a:pPr>
            <a:r>
              <a:rPr sz="1167" dirty="0">
                <a:latin typeface="Garamond"/>
                <a:cs typeface="Garamond"/>
              </a:rPr>
              <a:t>Prevent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fix weaknesses that </a:t>
            </a:r>
            <a:r>
              <a:rPr sz="1167" spc="-5" dirty="0">
                <a:latin typeface="Garamond"/>
                <a:cs typeface="Garamond"/>
              </a:rPr>
              <a:t>provide opportunities </a:t>
            </a:r>
            <a:r>
              <a:rPr sz="1167" dirty="0">
                <a:latin typeface="Garamond"/>
                <a:cs typeface="Garamond"/>
              </a:rPr>
              <a:t>for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competitors.</a:t>
            </a:r>
            <a:endParaRPr sz="1167">
              <a:latin typeface="Garamond"/>
              <a:cs typeface="Garamond"/>
            </a:endParaRPr>
          </a:p>
          <a:p>
            <a:pPr marL="1345816" marR="5556" lvl="1" indent="-222245">
              <a:lnSpc>
                <a:spcPts val="1312"/>
              </a:lnSpc>
              <a:spcBef>
                <a:spcPts val="73"/>
              </a:spcBef>
              <a:buAutoNum type="arabicPeriod"/>
              <a:tabLst>
                <a:tab pos="1382240" algn="l"/>
                <a:tab pos="1382857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defense is a good </a:t>
            </a:r>
            <a:r>
              <a:rPr sz="1167" spc="-5" dirty="0">
                <a:latin typeface="Garamond"/>
                <a:cs typeface="Garamond"/>
              </a:rPr>
              <a:t>offense,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response </a:t>
            </a:r>
            <a:r>
              <a:rPr sz="1167" dirty="0">
                <a:latin typeface="Garamond"/>
                <a:cs typeface="Garamond"/>
              </a:rPr>
              <a:t>is continuous  innovation.</a:t>
            </a:r>
            <a:endParaRPr sz="1167">
              <a:latin typeface="Garamond"/>
              <a:cs typeface="Garamond"/>
            </a:endParaRPr>
          </a:p>
          <a:p>
            <a:pPr marL="1345816" lvl="1" indent="-222245">
              <a:lnSpc>
                <a:spcPts val="1240"/>
              </a:lnSpc>
              <a:buAutoNum type="arabicPeriod"/>
              <a:tabLst>
                <a:tab pos="1345816" algn="l"/>
              </a:tabLst>
            </a:pPr>
            <a:r>
              <a:rPr sz="1167" spc="-5" dirty="0">
                <a:latin typeface="Garamond"/>
                <a:cs typeface="Garamond"/>
              </a:rPr>
              <a:t>Increase competitive </a:t>
            </a:r>
            <a:r>
              <a:rPr sz="1167" dirty="0">
                <a:latin typeface="Garamond"/>
                <a:cs typeface="Garamond"/>
              </a:rPr>
              <a:t>effectiveness and value to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12347" marR="4939" indent="481531" algn="just">
              <a:lnSpc>
                <a:spcPts val="1312"/>
              </a:lnSpc>
              <a:spcBef>
                <a:spcPts val="73"/>
              </a:spcBef>
              <a:buAutoNum type="alphaUcParenR" startAt="2"/>
              <a:tabLst>
                <a:tab pos="714888" algn="l"/>
              </a:tabLst>
            </a:pPr>
            <a:r>
              <a:rPr sz="1167" spc="-5" dirty="0">
                <a:latin typeface="Garamond"/>
                <a:cs typeface="Garamond"/>
              </a:rPr>
              <a:t>Expanding </a:t>
            </a:r>
            <a:r>
              <a:rPr sz="1167" b="1" dirty="0">
                <a:latin typeface="Garamond"/>
                <a:cs typeface="Garamond"/>
              </a:rPr>
              <a:t>market </a:t>
            </a:r>
            <a:r>
              <a:rPr sz="1167" b="1" spc="-5" dirty="0">
                <a:latin typeface="Garamond"/>
                <a:cs typeface="Garamond"/>
              </a:rPr>
              <a:t>share</a:t>
            </a:r>
            <a:r>
              <a:rPr sz="1167" spc="-5" dirty="0">
                <a:latin typeface="Garamond"/>
                <a:cs typeface="Garamond"/>
              </a:rPr>
              <a:t>—sometimes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leaders </a:t>
            </a:r>
            <a:r>
              <a:rPr sz="1167" dirty="0">
                <a:latin typeface="Garamond"/>
                <a:cs typeface="Garamond"/>
              </a:rPr>
              <a:t>can expand their </a:t>
            </a:r>
            <a:r>
              <a:rPr sz="1167" spc="-5" dirty="0">
                <a:latin typeface="Garamond"/>
                <a:cs typeface="Garamond"/>
              </a:rPr>
              <a:t>relative market  </a:t>
            </a:r>
            <a:r>
              <a:rPr sz="1167" dirty="0">
                <a:latin typeface="Garamond"/>
                <a:cs typeface="Garamond"/>
              </a:rPr>
              <a:t>share. </a:t>
            </a: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this expansion comes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served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then even small </a:t>
            </a:r>
            <a:r>
              <a:rPr sz="1167" spc="-5" dirty="0">
                <a:latin typeface="Garamond"/>
                <a:cs typeface="Garamond"/>
              </a:rPr>
              <a:t>increases in </a:t>
            </a:r>
            <a:r>
              <a:rPr sz="1167" dirty="0">
                <a:latin typeface="Garamond"/>
                <a:cs typeface="Garamond"/>
              </a:rPr>
              <a:t>share can </a:t>
            </a:r>
            <a:r>
              <a:rPr sz="1167" spc="-5" dirty="0">
                <a:latin typeface="Garamond"/>
                <a:cs typeface="Garamond"/>
              </a:rPr>
              <a:t>lead </a:t>
            </a:r>
            <a:r>
              <a:rPr sz="1167" dirty="0">
                <a:latin typeface="Garamond"/>
                <a:cs typeface="Garamond"/>
              </a:rPr>
              <a:t>to  large increases in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profitability.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086531" indent="-514250">
              <a:lnSpc>
                <a:spcPts val="1356"/>
              </a:lnSpc>
              <a:buAutoNum type="romanLcPeriod" startAt="5"/>
              <a:tabLst>
                <a:tab pos="1085913" algn="l"/>
                <a:tab pos="1086531" algn="l"/>
              </a:tabLst>
            </a:pPr>
            <a:r>
              <a:rPr sz="1167" b="1" dirty="0">
                <a:latin typeface="Garamond"/>
                <a:cs typeface="Garamond"/>
              </a:rPr>
              <a:t>Market </a:t>
            </a:r>
            <a:r>
              <a:rPr sz="1167" b="1" spc="-5" dirty="0">
                <a:latin typeface="Garamond"/>
                <a:cs typeface="Garamond"/>
              </a:rPr>
              <a:t>Challenger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12347" marR="6173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These firms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usually the second, third, </a:t>
            </a:r>
            <a:r>
              <a:rPr sz="1167" spc="-5" dirty="0">
                <a:latin typeface="Garamond"/>
                <a:cs typeface="Garamond"/>
              </a:rPr>
              <a:t>or lower in an industry. These runner-up </a:t>
            </a:r>
            <a:r>
              <a:rPr sz="1167" dirty="0">
                <a:latin typeface="Garamond"/>
                <a:cs typeface="Garamond"/>
              </a:rPr>
              <a:t>firms can  </a:t>
            </a:r>
            <a:r>
              <a:rPr sz="1167" spc="-5" dirty="0">
                <a:latin typeface="Garamond"/>
                <a:cs typeface="Garamond"/>
              </a:rPr>
              <a:t>adopt one of </a:t>
            </a:r>
            <a:r>
              <a:rPr sz="1167" dirty="0">
                <a:latin typeface="Garamond"/>
                <a:cs typeface="Garamond"/>
              </a:rPr>
              <a:t>two competitive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strategies:</a:t>
            </a:r>
            <a:endParaRPr sz="1167">
              <a:latin typeface="Garamond"/>
              <a:cs typeface="Garamond"/>
            </a:endParaRPr>
          </a:p>
          <a:p>
            <a:pPr marL="1098878" marR="4939" lvl="1" indent="-222245">
              <a:lnSpc>
                <a:spcPts val="1322"/>
              </a:lnSpc>
              <a:spcBef>
                <a:spcPts val="156"/>
              </a:spcBef>
              <a:buFont typeface="Symbol"/>
              <a:buChar char=""/>
              <a:tabLst>
                <a:tab pos="1135918" algn="l"/>
                <a:tab pos="1136536" algn="l"/>
              </a:tabLst>
            </a:pPr>
            <a:r>
              <a:rPr sz="1167" dirty="0">
                <a:latin typeface="Garamond"/>
                <a:cs typeface="Garamond"/>
              </a:rPr>
              <a:t>They can challenge the </a:t>
            </a:r>
            <a:r>
              <a:rPr sz="1167" spc="-5" dirty="0">
                <a:latin typeface="Garamond"/>
                <a:cs typeface="Garamond"/>
              </a:rPr>
              <a:t>leader and other </a:t>
            </a:r>
            <a:r>
              <a:rPr sz="1167" dirty="0">
                <a:latin typeface="Garamond"/>
                <a:cs typeface="Garamond"/>
              </a:rPr>
              <a:t>competitors in </a:t>
            </a:r>
            <a:r>
              <a:rPr sz="1167" spc="-5" dirty="0">
                <a:latin typeface="Garamond"/>
                <a:cs typeface="Garamond"/>
              </a:rPr>
              <a:t>an aggressive bid </a:t>
            </a:r>
            <a:r>
              <a:rPr sz="1167" dirty="0">
                <a:latin typeface="Garamond"/>
                <a:cs typeface="Garamond"/>
              </a:rPr>
              <a:t>for  </a:t>
            </a:r>
            <a:r>
              <a:rPr sz="1167" spc="-5" dirty="0">
                <a:latin typeface="Garamond"/>
                <a:cs typeface="Garamond"/>
              </a:rPr>
              <a:t>more market </a:t>
            </a:r>
            <a:r>
              <a:rPr sz="1167" dirty="0">
                <a:latin typeface="Garamond"/>
                <a:cs typeface="Garamond"/>
              </a:rPr>
              <a:t>share (market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challengers).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805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186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069268" y="1073573"/>
            <a:ext cx="2205214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746990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</a:t>
            </a:r>
            <a:r>
              <a:rPr sz="1167" dirty="0">
                <a:latin typeface="Garamond"/>
                <a:cs typeface="Garamond"/>
              </a:rPr>
              <a:t>Set call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objectives.  b). Consider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timing.</a:t>
            </a:r>
            <a:endParaRPr sz="1167">
              <a:latin typeface="Garamond"/>
              <a:cs typeface="Garamond"/>
            </a:endParaRPr>
          </a:p>
          <a:p>
            <a:pPr marL="234592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c) 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sales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strategy.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  <a:tabLst>
                <a:tab pos="288918" algn="l"/>
              </a:tabLst>
            </a:pPr>
            <a:r>
              <a:rPr sz="1167" dirty="0">
                <a:latin typeface="Garamond"/>
                <a:cs typeface="Garamond"/>
              </a:rPr>
              <a:t>4)	</a:t>
            </a:r>
            <a:r>
              <a:rPr sz="1167" spc="-5" dirty="0">
                <a:latin typeface="Garamond"/>
                <a:cs typeface="Garamond"/>
              </a:rPr>
              <a:t>During 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approach  </a:t>
            </a:r>
            <a:r>
              <a:rPr sz="1167" dirty="0">
                <a:latin typeface="Garamond"/>
                <a:cs typeface="Garamond"/>
              </a:rPr>
              <a:t>step, 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52" y="1740323"/>
            <a:ext cx="2576248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salesperson should know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to meet the  </a:t>
            </a:r>
            <a:r>
              <a:rPr sz="1167" spc="-5" dirty="0">
                <a:latin typeface="Garamond"/>
                <a:cs typeface="Garamond"/>
              </a:rPr>
              <a:t>buyer, make him </a:t>
            </a:r>
            <a:r>
              <a:rPr sz="1167" dirty="0">
                <a:latin typeface="Garamond"/>
                <a:cs typeface="Garamond"/>
              </a:rPr>
              <a:t>satisfied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get the  </a:t>
            </a:r>
            <a:r>
              <a:rPr sz="1167" spc="-5" dirty="0">
                <a:latin typeface="Garamond"/>
                <a:cs typeface="Garamond"/>
              </a:rPr>
              <a:t>relationship off </a:t>
            </a:r>
            <a:r>
              <a:rPr sz="1167" dirty="0">
                <a:latin typeface="Garamond"/>
                <a:cs typeface="Garamond"/>
              </a:rPr>
              <a:t>to a good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start.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269" y="2225569"/>
            <a:ext cx="168786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30908" algn="l"/>
                <a:tab pos="965531" algn="l"/>
              </a:tabLst>
            </a:pPr>
            <a:r>
              <a:rPr sz="1167" dirty="0">
                <a:latin typeface="Garamond"/>
                <a:cs typeface="Garamond"/>
              </a:rPr>
              <a:t>5)	The	</a:t>
            </a:r>
            <a:r>
              <a:rPr sz="1167" spc="-5" dirty="0">
                <a:latin typeface="Garamond"/>
                <a:cs typeface="Garamond"/>
              </a:rPr>
              <a:t>presentation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52" y="2392256"/>
            <a:ext cx="229905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demonstration  is  </a:t>
            </a:r>
            <a:r>
              <a:rPr sz="1167" dirty="0">
                <a:latin typeface="Garamond"/>
                <a:cs typeface="Garamond"/>
              </a:rPr>
              <a:t>the  step  </a:t>
            </a:r>
            <a:r>
              <a:rPr sz="1167" spc="-5" dirty="0">
                <a:latin typeface="Garamond"/>
                <a:cs typeface="Garamond"/>
              </a:rPr>
              <a:t>in   </a:t>
            </a:r>
            <a:r>
              <a:rPr sz="1167" spc="20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which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9011" y="2240385"/>
            <a:ext cx="23521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362" marR="4939" indent="-29633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t</a:t>
            </a:r>
            <a:r>
              <a:rPr sz="1167" spc="5" dirty="0">
                <a:latin typeface="Garamond"/>
                <a:cs typeface="Garamond"/>
              </a:rPr>
              <a:t>h</a:t>
            </a:r>
            <a:r>
              <a:rPr sz="1167" dirty="0">
                <a:latin typeface="Garamond"/>
                <a:cs typeface="Garamond"/>
              </a:rPr>
              <a:t>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852" y="2573761"/>
            <a:ext cx="2576248" cy="134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salesperson tells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“story” to the  </a:t>
            </a:r>
            <a:r>
              <a:rPr sz="1167" spc="-5" dirty="0">
                <a:latin typeface="Garamond"/>
                <a:cs typeface="Garamond"/>
              </a:rPr>
              <a:t>buyer, </a:t>
            </a:r>
            <a:r>
              <a:rPr sz="1167" dirty="0">
                <a:latin typeface="Garamond"/>
                <a:cs typeface="Garamond"/>
              </a:rPr>
              <a:t>showing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make  or </a:t>
            </a:r>
            <a:r>
              <a:rPr sz="1167" dirty="0">
                <a:latin typeface="Garamond"/>
                <a:cs typeface="Garamond"/>
              </a:rPr>
              <a:t>save </a:t>
            </a:r>
            <a:r>
              <a:rPr sz="1167" spc="-5" dirty="0">
                <a:latin typeface="Garamond"/>
                <a:cs typeface="Garamond"/>
              </a:rPr>
              <a:t>money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buyer.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need-  </a:t>
            </a:r>
            <a:r>
              <a:rPr sz="1167" dirty="0">
                <a:latin typeface="Garamond"/>
                <a:cs typeface="Garamond"/>
              </a:rPr>
              <a:t>satisfaction </a:t>
            </a:r>
            <a:r>
              <a:rPr sz="1167" spc="-5" dirty="0">
                <a:latin typeface="Garamond"/>
                <a:cs typeface="Garamond"/>
              </a:rPr>
              <a:t>approach </a:t>
            </a:r>
            <a:r>
              <a:rPr sz="1167" dirty="0">
                <a:latin typeface="Garamond"/>
                <a:cs typeface="Garamond"/>
              </a:rPr>
              <a:t>where the salesperson  </a:t>
            </a:r>
            <a:r>
              <a:rPr sz="1167" spc="-5" dirty="0">
                <a:latin typeface="Garamond"/>
                <a:cs typeface="Garamond"/>
              </a:rPr>
              <a:t>investigates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buyer’s needs </a:t>
            </a:r>
            <a:r>
              <a:rPr sz="1167" dirty="0">
                <a:latin typeface="Garamond"/>
                <a:cs typeface="Garamond"/>
              </a:rPr>
              <a:t>and then  matches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those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is  </a:t>
            </a:r>
            <a:r>
              <a:rPr sz="1167" spc="-5" dirty="0">
                <a:latin typeface="Garamond"/>
                <a:cs typeface="Garamond"/>
              </a:rPr>
              <a:t>advised.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6) </a:t>
            </a:r>
            <a:r>
              <a:rPr sz="1167" spc="-5" dirty="0">
                <a:latin typeface="Garamond"/>
                <a:cs typeface="Garamond"/>
              </a:rPr>
              <a:t>Handling objections </a:t>
            </a:r>
            <a:r>
              <a:rPr sz="1167" dirty="0">
                <a:latin typeface="Garamond"/>
                <a:cs typeface="Garamond"/>
              </a:rPr>
              <a:t>is the step  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852" y="3907261"/>
            <a:ext cx="5716147" cy="558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selling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in which the salesperson seeks </a:t>
            </a:r>
            <a:r>
              <a:rPr sz="1167" spc="-5" dirty="0">
                <a:latin typeface="Garamond"/>
                <a:cs typeface="Garamond"/>
              </a:rPr>
              <a:t>out, </a:t>
            </a:r>
            <a:r>
              <a:rPr sz="1167" dirty="0">
                <a:latin typeface="Garamond"/>
                <a:cs typeface="Garamond"/>
              </a:rPr>
              <a:t>clarifies, </a:t>
            </a:r>
            <a:r>
              <a:rPr sz="1167" spc="-5" dirty="0">
                <a:latin typeface="Garamond"/>
                <a:cs typeface="Garamond"/>
              </a:rPr>
              <a:t>and overcomes </a:t>
            </a:r>
            <a:r>
              <a:rPr sz="1167" dirty="0">
                <a:latin typeface="Garamond"/>
                <a:cs typeface="Garamond"/>
              </a:rPr>
              <a:t>customer  </a:t>
            </a:r>
            <a:r>
              <a:rPr sz="1167" spc="-5" dirty="0">
                <a:latin typeface="Garamond"/>
                <a:cs typeface="Garamond"/>
              </a:rPr>
              <a:t>objections regarding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buying.</a:t>
            </a:r>
            <a:endParaRPr sz="1167">
              <a:latin typeface="Garamond"/>
              <a:cs typeface="Garamond"/>
            </a:endParaRPr>
          </a:p>
          <a:p>
            <a:pPr marL="12347" marR="5556" indent="370408">
              <a:lnSpc>
                <a:spcPts val="1312"/>
              </a:lnSpc>
              <a:buAutoNum type="arabicParenR" startAt="7"/>
              <a:tabLst>
                <a:tab pos="537709" algn="l"/>
              </a:tabLst>
            </a:pPr>
            <a:r>
              <a:rPr sz="1167" spc="-5" dirty="0">
                <a:latin typeface="Garamond"/>
                <a:cs typeface="Garamond"/>
              </a:rPr>
              <a:t>Closing occurs </a:t>
            </a:r>
            <a:r>
              <a:rPr sz="1167" dirty="0">
                <a:latin typeface="Garamond"/>
                <a:cs typeface="Garamond"/>
              </a:rPr>
              <a:t>when the </a:t>
            </a:r>
            <a:r>
              <a:rPr sz="1167" spc="-5" dirty="0">
                <a:latin typeface="Garamond"/>
                <a:cs typeface="Garamond"/>
              </a:rPr>
              <a:t>salesperson asks </a:t>
            </a:r>
            <a:r>
              <a:rPr sz="1167" dirty="0">
                <a:latin typeface="Garamond"/>
                <a:cs typeface="Garamond"/>
              </a:rPr>
              <a:t>the customer for </a:t>
            </a:r>
            <a:r>
              <a:rPr sz="1167" spc="-5" dirty="0">
                <a:latin typeface="Garamond"/>
                <a:cs typeface="Garamond"/>
              </a:rPr>
              <a:t>an order.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techniques </a:t>
            </a:r>
            <a:r>
              <a:rPr sz="1167" dirty="0">
                <a:latin typeface="Garamond"/>
                <a:cs typeface="Garamond"/>
              </a:rPr>
              <a:t>for  closing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777857" lvl="1" indent="-172857">
              <a:lnSpc>
                <a:spcPts val="1240"/>
              </a:lnSpc>
              <a:buAutoNum type="alphaLcParenR"/>
              <a:tabLst>
                <a:tab pos="778475" algn="l"/>
              </a:tabLst>
            </a:pPr>
            <a:r>
              <a:rPr sz="1167" spc="-5" dirty="0">
                <a:latin typeface="Garamond"/>
                <a:cs typeface="Garamond"/>
              </a:rPr>
              <a:t>Ask </a:t>
            </a:r>
            <a:r>
              <a:rPr sz="1167" dirty="0">
                <a:latin typeface="Garamond"/>
                <a:cs typeface="Garamond"/>
              </a:rPr>
              <a:t>for the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order.</a:t>
            </a:r>
            <a:endParaRPr sz="1167">
              <a:latin typeface="Garamond"/>
              <a:cs typeface="Garamond"/>
            </a:endParaRPr>
          </a:p>
          <a:p>
            <a:pPr marL="792674" lvl="1" indent="-187673">
              <a:lnSpc>
                <a:spcPts val="1312"/>
              </a:lnSpc>
              <a:buAutoNum type="alphaLcParenR"/>
              <a:tabLst>
                <a:tab pos="793291" algn="l"/>
              </a:tabLst>
            </a:pPr>
            <a:r>
              <a:rPr sz="1167" spc="-5" dirty="0">
                <a:latin typeface="Garamond"/>
                <a:cs typeface="Garamond"/>
              </a:rPr>
              <a:t>Review points of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agreement.</a:t>
            </a:r>
            <a:endParaRPr sz="1167">
              <a:latin typeface="Garamond"/>
              <a:cs typeface="Garamond"/>
            </a:endParaRPr>
          </a:p>
          <a:p>
            <a:pPr marL="778475" lvl="1" indent="-174092">
              <a:lnSpc>
                <a:spcPts val="1312"/>
              </a:lnSpc>
              <a:buAutoNum type="alphaLcParenR"/>
              <a:tabLst>
                <a:tab pos="779092" algn="l"/>
              </a:tabLst>
            </a:pP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in writing up the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order.</a:t>
            </a:r>
            <a:endParaRPr sz="1167">
              <a:latin typeface="Garamond"/>
              <a:cs typeface="Garamond"/>
            </a:endParaRPr>
          </a:p>
          <a:p>
            <a:pPr marL="792056" lvl="1" indent="-186439">
              <a:lnSpc>
                <a:spcPts val="1312"/>
              </a:lnSpc>
              <a:buAutoNum type="alphaLcParenR"/>
              <a:tabLst>
                <a:tab pos="792674" algn="l"/>
              </a:tabLst>
            </a:pPr>
            <a:r>
              <a:rPr sz="1167" spc="-5" dirty="0">
                <a:latin typeface="Garamond"/>
                <a:cs typeface="Garamond"/>
              </a:rPr>
              <a:t>Ask </a:t>
            </a:r>
            <a:r>
              <a:rPr sz="1167" dirty="0">
                <a:latin typeface="Garamond"/>
                <a:cs typeface="Garamond"/>
              </a:rPr>
              <a:t>whether the </a:t>
            </a:r>
            <a:r>
              <a:rPr sz="1167" spc="-5" dirty="0">
                <a:latin typeface="Garamond"/>
                <a:cs typeface="Garamond"/>
              </a:rPr>
              <a:t>buyer </a:t>
            </a:r>
            <a:r>
              <a:rPr sz="1167" dirty="0">
                <a:latin typeface="Garamond"/>
                <a:cs typeface="Garamond"/>
              </a:rPr>
              <a:t>wants this model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that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one.</a:t>
            </a:r>
            <a:endParaRPr sz="1167">
              <a:latin typeface="Garamond"/>
              <a:cs typeface="Garamond"/>
            </a:endParaRPr>
          </a:p>
          <a:p>
            <a:pPr marL="779709" lvl="1" indent="-174709">
              <a:lnSpc>
                <a:spcPts val="1312"/>
              </a:lnSpc>
              <a:buAutoNum type="alphaLcParenR"/>
              <a:tabLst>
                <a:tab pos="780327" algn="l"/>
              </a:tabLst>
            </a:pPr>
            <a:r>
              <a:rPr sz="1167" dirty="0">
                <a:latin typeface="Garamond"/>
                <a:cs typeface="Garamond"/>
              </a:rPr>
              <a:t>Note that the </a:t>
            </a:r>
            <a:r>
              <a:rPr sz="1167" spc="-5" dirty="0">
                <a:latin typeface="Garamond"/>
                <a:cs typeface="Garamond"/>
              </a:rPr>
              <a:t>buyer </a:t>
            </a:r>
            <a:r>
              <a:rPr sz="1167" dirty="0">
                <a:latin typeface="Garamond"/>
                <a:cs typeface="Garamond"/>
              </a:rPr>
              <a:t>will lose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if the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not placed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now.</a:t>
            </a:r>
            <a:endParaRPr sz="1167">
              <a:latin typeface="Garamond"/>
              <a:cs typeface="Garamond"/>
            </a:endParaRPr>
          </a:p>
          <a:p>
            <a:pPr marL="432143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8). The follow-up </a:t>
            </a:r>
            <a:r>
              <a:rPr sz="1167" spc="-5" dirty="0">
                <a:latin typeface="Garamond"/>
                <a:cs typeface="Garamond"/>
              </a:rPr>
              <a:t>occurs after </a:t>
            </a:r>
            <a:r>
              <a:rPr sz="1167" dirty="0">
                <a:latin typeface="Garamond"/>
                <a:cs typeface="Garamond"/>
              </a:rPr>
              <a:t>the sale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ensures customer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satisfaction.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32143">
              <a:tabLst>
                <a:tab pos="728469" algn="l"/>
              </a:tabLst>
            </a:pPr>
            <a:r>
              <a:rPr sz="1167" b="1" spc="-5" dirty="0">
                <a:latin typeface="Garamond"/>
                <a:cs typeface="Garamond"/>
              </a:rPr>
              <a:t>C.	</a:t>
            </a:r>
            <a:r>
              <a:rPr sz="1167" b="1" dirty="0">
                <a:latin typeface="Garamond"/>
                <a:cs typeface="Garamond"/>
              </a:rPr>
              <a:t>Managing the </a:t>
            </a:r>
            <a:r>
              <a:rPr sz="1167" b="1" spc="-5" dirty="0">
                <a:latin typeface="Garamond"/>
                <a:cs typeface="Garamond"/>
              </a:rPr>
              <a:t>Sales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Force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Sales </a:t>
            </a:r>
            <a:r>
              <a:rPr sz="1167" dirty="0">
                <a:latin typeface="Garamond"/>
                <a:cs typeface="Garamond"/>
              </a:rPr>
              <a:t>force </a:t>
            </a:r>
            <a:r>
              <a:rPr sz="1167" spc="-5" dirty="0">
                <a:latin typeface="Garamond"/>
                <a:cs typeface="Garamond"/>
              </a:rPr>
              <a:t>management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analysis, planning, </a:t>
            </a:r>
            <a:r>
              <a:rPr sz="1167" dirty="0">
                <a:latin typeface="Garamond"/>
                <a:cs typeface="Garamond"/>
              </a:rPr>
              <a:t>implementation,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control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sales force  </a:t>
            </a:r>
            <a:r>
              <a:rPr sz="1167" spc="-5" dirty="0">
                <a:latin typeface="Garamond"/>
                <a:cs typeface="Garamond"/>
              </a:rPr>
              <a:t>activities.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It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includes: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Designing </a:t>
            </a:r>
            <a:r>
              <a:rPr sz="1167" dirty="0">
                <a:latin typeface="Garamond"/>
                <a:cs typeface="Garamond"/>
              </a:rPr>
              <a:t>sales force strategy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structure,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Recruiting,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selecting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Training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Compensating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Supervising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Evaluating </a:t>
            </a:r>
            <a:r>
              <a:rPr sz="1167" dirty="0">
                <a:latin typeface="Garamond"/>
                <a:cs typeface="Garamond"/>
              </a:rPr>
              <a:t>the firm’s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salespeople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Garamond"/>
              <a:buAutoNum type="arabicPeriod"/>
            </a:pPr>
            <a:endParaRPr sz="1021">
              <a:latin typeface="Times New Roman"/>
              <a:cs typeface="Times New Roman"/>
            </a:endParaRPr>
          </a:p>
          <a:p>
            <a:pPr marL="901327" lvl="1" indent="-222245">
              <a:lnSpc>
                <a:spcPts val="1356"/>
              </a:lnSpc>
              <a:buAutoNum type="alphaLcPeriod"/>
              <a:tabLst>
                <a:tab pos="901327" algn="l"/>
              </a:tabLst>
            </a:pPr>
            <a:r>
              <a:rPr sz="1167" b="1" spc="-5" dirty="0">
                <a:latin typeface="Garamond"/>
                <a:cs typeface="Garamond"/>
              </a:rPr>
              <a:t>Designing Sales </a:t>
            </a:r>
            <a:r>
              <a:rPr sz="1167" b="1" dirty="0">
                <a:latin typeface="Garamond"/>
                <a:cs typeface="Garamond"/>
              </a:rPr>
              <a:t>Force </a:t>
            </a:r>
            <a:r>
              <a:rPr sz="1167" b="1" spc="-5" dirty="0">
                <a:latin typeface="Garamond"/>
                <a:cs typeface="Garamond"/>
              </a:rPr>
              <a:t>Strategy and</a:t>
            </a:r>
            <a:r>
              <a:rPr sz="1167" b="1" spc="-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Structure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managers face several sales force </a:t>
            </a:r>
            <a:r>
              <a:rPr sz="1167" spc="-5" dirty="0">
                <a:latin typeface="Garamond"/>
                <a:cs typeface="Garamond"/>
              </a:rPr>
              <a:t>strategy and design </a:t>
            </a:r>
            <a:r>
              <a:rPr sz="1167" dirty="0">
                <a:latin typeface="Garamond"/>
                <a:cs typeface="Garamond"/>
              </a:rPr>
              <a:t>questions.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should  salespeople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their tasks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structured? </a:t>
            </a:r>
            <a:r>
              <a:rPr sz="1167" spc="-5" dirty="0">
                <a:latin typeface="Garamond"/>
                <a:cs typeface="Garamond"/>
              </a:rPr>
              <a:t>Territorial </a:t>
            </a:r>
            <a:r>
              <a:rPr sz="1167" dirty="0">
                <a:latin typeface="Garamond"/>
                <a:cs typeface="Garamond"/>
              </a:rPr>
              <a:t>sales force structure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sales force 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assigns </a:t>
            </a:r>
            <a:r>
              <a:rPr sz="1167" dirty="0">
                <a:latin typeface="Garamond"/>
                <a:cs typeface="Garamond"/>
              </a:rPr>
              <a:t>each </a:t>
            </a:r>
            <a:r>
              <a:rPr sz="1167" spc="-5" dirty="0">
                <a:latin typeface="Garamond"/>
                <a:cs typeface="Garamond"/>
              </a:rPr>
              <a:t>salesperson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exclusive geographic </a:t>
            </a:r>
            <a:r>
              <a:rPr sz="1167" spc="-5" dirty="0">
                <a:latin typeface="Garamond"/>
                <a:cs typeface="Garamond"/>
              </a:rPr>
              <a:t>area and </a:t>
            </a:r>
            <a:r>
              <a:rPr sz="1167" dirty="0">
                <a:latin typeface="Garamond"/>
                <a:cs typeface="Garamond"/>
              </a:rPr>
              <a:t>sells the company’s  full </a:t>
            </a:r>
            <a:r>
              <a:rPr sz="1167" spc="-5" dirty="0">
                <a:latin typeface="Garamond"/>
                <a:cs typeface="Garamond"/>
              </a:rPr>
              <a:t>line  products and services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all customers </a:t>
            </a:r>
            <a:r>
              <a:rPr sz="1167" dirty="0">
                <a:latin typeface="Garamond"/>
                <a:cs typeface="Garamond"/>
              </a:rPr>
              <a:t>in that territory.  </a:t>
            </a:r>
            <a:r>
              <a:rPr sz="1167" spc="-5" dirty="0">
                <a:latin typeface="Garamond"/>
                <a:cs typeface="Garamond"/>
              </a:rPr>
              <a:t>Advantages</a:t>
            </a:r>
            <a:r>
              <a:rPr sz="1167" dirty="0">
                <a:latin typeface="Garamond"/>
                <a:cs typeface="Garamond"/>
              </a:rPr>
              <a:t> include:</a:t>
            </a:r>
            <a:endParaRPr sz="1167">
              <a:latin typeface="Garamond"/>
              <a:cs typeface="Garamond"/>
            </a:endParaRPr>
          </a:p>
          <a:p>
            <a:pPr marL="1382857" lvl="2" indent="-259286">
              <a:lnSpc>
                <a:spcPts val="1303"/>
              </a:lnSpc>
              <a:buFont typeface="Meiryo"/>
              <a:buChar char="▪"/>
              <a:tabLst>
                <a:tab pos="1382240" algn="l"/>
                <a:tab pos="1382857" algn="l"/>
              </a:tabLst>
            </a:pPr>
            <a:r>
              <a:rPr sz="1167" dirty="0">
                <a:latin typeface="Garamond"/>
                <a:cs typeface="Garamond"/>
              </a:rPr>
              <a:t>It defines the salesperson’s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job.</a:t>
            </a:r>
            <a:endParaRPr sz="1167">
              <a:latin typeface="Garamond"/>
              <a:cs typeface="Garamond"/>
            </a:endParaRPr>
          </a:p>
          <a:p>
            <a:pPr marL="1345816" lvl="2" indent="-222245">
              <a:lnSpc>
                <a:spcPts val="1356"/>
              </a:lnSpc>
              <a:buFont typeface="Meiryo"/>
              <a:buChar char="▪"/>
              <a:tabLst>
                <a:tab pos="1345199" algn="l"/>
                <a:tab pos="1345816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person </a:t>
            </a:r>
            <a:r>
              <a:rPr sz="1167" dirty="0">
                <a:latin typeface="Garamond"/>
                <a:cs typeface="Garamond"/>
              </a:rPr>
              <a:t>gets credit for what they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accomplish</a:t>
            </a:r>
            <a:endParaRPr sz="1167">
              <a:latin typeface="Garamond"/>
              <a:cs typeface="Garamond"/>
            </a:endParaRPr>
          </a:p>
          <a:p>
            <a:pPr marL="1345816" lvl="2" indent="-222245">
              <a:lnSpc>
                <a:spcPts val="1356"/>
              </a:lnSpc>
              <a:buFont typeface="Meiryo"/>
              <a:buChar char="▪"/>
              <a:tabLst>
                <a:tab pos="1345199" algn="l"/>
                <a:tab pos="1345816" algn="l"/>
              </a:tabLst>
            </a:pPr>
            <a:r>
              <a:rPr sz="1167" spc="-5" dirty="0">
                <a:latin typeface="Garamond"/>
                <a:cs typeface="Garamond"/>
              </a:rPr>
              <a:t>person </a:t>
            </a:r>
            <a:r>
              <a:rPr sz="1167" dirty="0">
                <a:latin typeface="Garamond"/>
                <a:cs typeface="Garamond"/>
              </a:rPr>
              <a:t>works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territory</a:t>
            </a:r>
            <a:endParaRPr sz="1167">
              <a:latin typeface="Garamond"/>
              <a:cs typeface="Garamond"/>
            </a:endParaRPr>
          </a:p>
          <a:p>
            <a:pPr marL="1345816" lvl="2" indent="-222245">
              <a:lnSpc>
                <a:spcPts val="1356"/>
              </a:lnSpc>
              <a:buFont typeface="Meiryo"/>
              <a:buChar char="▪"/>
              <a:tabLst>
                <a:tab pos="1345199" algn="l"/>
                <a:tab pos="1345816" algn="l"/>
              </a:tabLst>
            </a:pPr>
            <a:r>
              <a:rPr sz="1167" dirty="0">
                <a:latin typeface="Garamond"/>
                <a:cs typeface="Garamond"/>
              </a:rPr>
              <a:t>Increases the salesperson’s desire to </a:t>
            </a:r>
            <a:r>
              <a:rPr sz="1167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local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business.</a:t>
            </a:r>
            <a:endParaRPr sz="1167">
              <a:latin typeface="Garamond"/>
              <a:cs typeface="Garamond"/>
            </a:endParaRPr>
          </a:p>
          <a:p>
            <a:pPr marL="1345816" lvl="2" indent="-222245">
              <a:lnSpc>
                <a:spcPts val="1381"/>
              </a:lnSpc>
              <a:buFont typeface="Meiryo"/>
              <a:buChar char="▪"/>
              <a:tabLst>
                <a:tab pos="1345199" algn="l"/>
                <a:tab pos="1345816" algn="l"/>
              </a:tabLst>
            </a:pPr>
            <a:r>
              <a:rPr sz="1167" dirty="0">
                <a:latin typeface="Garamond"/>
                <a:cs typeface="Garamond"/>
              </a:rPr>
              <a:t>Traveling expenses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low (because of </a:t>
            </a:r>
            <a:r>
              <a:rPr sz="1167" spc="-5" dirty="0">
                <a:latin typeface="Garamond"/>
                <a:cs typeface="Garamond"/>
              </a:rPr>
              <a:t>reduced </a:t>
            </a:r>
            <a:r>
              <a:rPr sz="1167" dirty="0">
                <a:latin typeface="Garamond"/>
                <a:cs typeface="Garamond"/>
              </a:rPr>
              <a:t>territorial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size).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78200" y="1007639"/>
            <a:ext cx="2996670" cy="2884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429317" y="1126914"/>
            <a:ext cx="2949751" cy="325349"/>
          </a:xfrm>
          <a:custGeom>
            <a:avLst/>
            <a:gdLst/>
            <a:ahLst/>
            <a:cxnLst/>
            <a:rect l="l" t="t" r="r" b="b"/>
            <a:pathLst>
              <a:path w="3034029" h="334644">
                <a:moveTo>
                  <a:pt x="3009137" y="0"/>
                </a:moveTo>
                <a:lnTo>
                  <a:pt x="0" y="0"/>
                </a:lnTo>
                <a:lnTo>
                  <a:pt x="0" y="295655"/>
                </a:lnTo>
                <a:lnTo>
                  <a:pt x="30479" y="334518"/>
                </a:lnTo>
                <a:lnTo>
                  <a:pt x="3033522" y="334518"/>
                </a:lnTo>
                <a:lnTo>
                  <a:pt x="3033522" y="31089"/>
                </a:lnTo>
                <a:lnTo>
                  <a:pt x="3009137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429317" y="1126914"/>
            <a:ext cx="2949751" cy="325349"/>
          </a:xfrm>
          <a:custGeom>
            <a:avLst/>
            <a:gdLst/>
            <a:ahLst/>
            <a:cxnLst/>
            <a:rect l="l" t="t" r="r" b="b"/>
            <a:pathLst>
              <a:path w="3034029" h="334644">
                <a:moveTo>
                  <a:pt x="3033522" y="31089"/>
                </a:moveTo>
                <a:lnTo>
                  <a:pt x="3009137" y="0"/>
                </a:lnTo>
                <a:lnTo>
                  <a:pt x="0" y="0"/>
                </a:lnTo>
                <a:lnTo>
                  <a:pt x="0" y="295655"/>
                </a:lnTo>
                <a:lnTo>
                  <a:pt x="30479" y="334518"/>
                </a:lnTo>
                <a:lnTo>
                  <a:pt x="3033522" y="334518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6354868" y="1126914"/>
            <a:ext cx="24077" cy="317941"/>
          </a:xfrm>
          <a:custGeom>
            <a:avLst/>
            <a:gdLst/>
            <a:ahLst/>
            <a:cxnLst/>
            <a:rect l="l" t="t" r="r" b="b"/>
            <a:pathLst>
              <a:path w="24765" h="327025">
                <a:moveTo>
                  <a:pt x="0" y="0"/>
                </a:moveTo>
                <a:lnTo>
                  <a:pt x="0" y="295655"/>
                </a:lnTo>
                <a:lnTo>
                  <a:pt x="24384" y="326745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429317" y="1414356"/>
            <a:ext cx="2925674" cy="0"/>
          </a:xfrm>
          <a:custGeom>
            <a:avLst/>
            <a:gdLst/>
            <a:ahLst/>
            <a:cxnLst/>
            <a:rect l="l" t="t" r="r" b="b"/>
            <a:pathLst>
              <a:path w="3009265">
                <a:moveTo>
                  <a:pt x="3009137" y="0"/>
                </a:moveTo>
                <a:lnTo>
                  <a:pt x="0" y="0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408574" y="1100244"/>
            <a:ext cx="2955308" cy="325349"/>
          </a:xfrm>
          <a:custGeom>
            <a:avLst/>
            <a:gdLst/>
            <a:ahLst/>
            <a:cxnLst/>
            <a:rect l="l" t="t" r="r" b="b"/>
            <a:pathLst>
              <a:path w="3039745" h="334644">
                <a:moveTo>
                  <a:pt x="3009138" y="0"/>
                </a:moveTo>
                <a:lnTo>
                  <a:pt x="0" y="0"/>
                </a:lnTo>
                <a:lnTo>
                  <a:pt x="0" y="295655"/>
                </a:lnTo>
                <a:lnTo>
                  <a:pt x="30479" y="334517"/>
                </a:lnTo>
                <a:lnTo>
                  <a:pt x="3039617" y="334517"/>
                </a:lnTo>
                <a:lnTo>
                  <a:pt x="3039617" y="38861"/>
                </a:lnTo>
                <a:lnTo>
                  <a:pt x="3009138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6348942" y="1100244"/>
            <a:ext cx="0" cy="325349"/>
          </a:xfrm>
          <a:custGeom>
            <a:avLst/>
            <a:gdLst/>
            <a:ahLst/>
            <a:cxnLst/>
            <a:rect l="l" t="t" r="r" b="b"/>
            <a:pathLst>
              <a:path h="334644">
                <a:moveTo>
                  <a:pt x="0" y="0"/>
                </a:moveTo>
                <a:lnTo>
                  <a:pt x="0" y="334517"/>
                </a:lnTo>
              </a:path>
            </a:pathLst>
          </a:custGeom>
          <a:ln w="30479">
            <a:solidFill>
              <a:srgbClr val="FEFE7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408574" y="1406577"/>
            <a:ext cx="2955308" cy="0"/>
          </a:xfrm>
          <a:custGeom>
            <a:avLst/>
            <a:gdLst/>
            <a:ahLst/>
            <a:cxnLst/>
            <a:rect l="l" t="t" r="r" b="b"/>
            <a:pathLst>
              <a:path w="3039745">
                <a:moveTo>
                  <a:pt x="0" y="0"/>
                </a:moveTo>
                <a:lnTo>
                  <a:pt x="3039617" y="0"/>
                </a:lnTo>
              </a:path>
            </a:pathLst>
          </a:custGeom>
          <a:ln w="38861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408574" y="1100244"/>
            <a:ext cx="2955308" cy="325349"/>
          </a:xfrm>
          <a:custGeom>
            <a:avLst/>
            <a:gdLst/>
            <a:ahLst/>
            <a:cxnLst/>
            <a:rect l="l" t="t" r="r" b="b"/>
            <a:pathLst>
              <a:path w="3039745" h="334644">
                <a:moveTo>
                  <a:pt x="3039617" y="38861"/>
                </a:moveTo>
                <a:lnTo>
                  <a:pt x="3009138" y="0"/>
                </a:lnTo>
                <a:lnTo>
                  <a:pt x="0" y="0"/>
                </a:lnTo>
                <a:lnTo>
                  <a:pt x="0" y="295655"/>
                </a:lnTo>
                <a:lnTo>
                  <a:pt x="30479" y="334517"/>
                </a:lnTo>
                <a:lnTo>
                  <a:pt x="3039617" y="334517"/>
                </a:lnTo>
                <a:lnTo>
                  <a:pt x="3039617" y="38861"/>
                </a:lnTo>
                <a:close/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6334125" y="1100244"/>
            <a:ext cx="29633" cy="325349"/>
          </a:xfrm>
          <a:custGeom>
            <a:avLst/>
            <a:gdLst/>
            <a:ahLst/>
            <a:cxnLst/>
            <a:rect l="l" t="t" r="r" b="b"/>
            <a:pathLst>
              <a:path w="30479" h="334644">
                <a:moveTo>
                  <a:pt x="0" y="0"/>
                </a:moveTo>
                <a:lnTo>
                  <a:pt x="0" y="295655"/>
                </a:lnTo>
                <a:lnTo>
                  <a:pt x="30479" y="334517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408574" y="1387687"/>
            <a:ext cx="2925674" cy="0"/>
          </a:xfrm>
          <a:custGeom>
            <a:avLst/>
            <a:gdLst/>
            <a:ahLst/>
            <a:cxnLst/>
            <a:rect l="l" t="t" r="r" b="b"/>
            <a:pathLst>
              <a:path w="3009265">
                <a:moveTo>
                  <a:pt x="3009138" y="0"/>
                </a:moveTo>
                <a:lnTo>
                  <a:pt x="0" y="0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3471791" y="1146174"/>
            <a:ext cx="2820723" cy="201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-428" dirty="0">
                <a:latin typeface="Arial"/>
                <a:cs typeface="Arial"/>
              </a:rPr>
              <a:t>D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1312" b="1" spc="-428" dirty="0">
                <a:latin typeface="Arial"/>
                <a:cs typeface="Arial"/>
              </a:rPr>
              <a:t>e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428" dirty="0">
                <a:latin typeface="Arial"/>
                <a:cs typeface="Arial"/>
              </a:rPr>
              <a:t>s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428" dirty="0">
                <a:latin typeface="Arial"/>
                <a:cs typeface="Arial"/>
              </a:rPr>
              <a:t>i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312" b="1" spc="-428" dirty="0">
                <a:latin typeface="Arial"/>
                <a:cs typeface="Arial"/>
              </a:rPr>
              <a:t>g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1312" b="1" spc="-428" dirty="0">
                <a:latin typeface="Arial"/>
                <a:cs typeface="Arial"/>
              </a:rPr>
              <a:t>n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1312" b="1" spc="-428" dirty="0">
                <a:latin typeface="Arial"/>
                <a:cs typeface="Arial"/>
              </a:rPr>
              <a:t>i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312" b="1" spc="-428" dirty="0">
                <a:latin typeface="Arial"/>
                <a:cs typeface="Arial"/>
              </a:rPr>
              <a:t>n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1312" b="1" spc="-428" dirty="0">
                <a:latin typeface="Arial"/>
                <a:cs typeface="Arial"/>
              </a:rPr>
              <a:t>g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1969" b="1" spc="-342" baseline="-82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312" b="1" spc="-408" dirty="0">
                <a:latin typeface="Arial"/>
                <a:cs typeface="Arial"/>
              </a:rPr>
              <a:t>S</a:t>
            </a:r>
            <a:r>
              <a:rPr sz="1969" b="1" spc="-612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408" dirty="0">
                <a:latin typeface="Arial"/>
                <a:cs typeface="Arial"/>
              </a:rPr>
              <a:t>a</a:t>
            </a:r>
            <a:r>
              <a:rPr sz="1969" b="1" spc="-612" baseline="-823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312" b="1" spc="-408" dirty="0">
                <a:latin typeface="Arial"/>
                <a:cs typeface="Arial"/>
              </a:rPr>
              <a:t>l</a:t>
            </a:r>
            <a:r>
              <a:rPr sz="1969" b="1" spc="-612" baseline="-82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1312" b="1" spc="-408" dirty="0">
                <a:latin typeface="Arial"/>
                <a:cs typeface="Arial"/>
              </a:rPr>
              <a:t>e</a:t>
            </a:r>
            <a:r>
              <a:rPr sz="1969" b="1" spc="-61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408" dirty="0">
                <a:latin typeface="Arial"/>
                <a:cs typeface="Arial"/>
              </a:rPr>
              <a:t>s</a:t>
            </a:r>
            <a:r>
              <a:rPr sz="1969" b="1" spc="-612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969" b="1" spc="-342" baseline="-82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312" b="1" spc="-384" dirty="0">
                <a:latin typeface="Arial"/>
                <a:cs typeface="Arial"/>
              </a:rPr>
              <a:t>f</a:t>
            </a:r>
            <a:r>
              <a:rPr sz="1969" b="1" spc="-576" baseline="-8230" dirty="0">
                <a:solidFill>
                  <a:srgbClr val="666666"/>
                </a:solidFill>
                <a:latin typeface="Arial"/>
                <a:cs typeface="Arial"/>
              </a:rPr>
              <a:t>f</a:t>
            </a:r>
            <a:r>
              <a:rPr sz="1312" b="1" spc="-384" dirty="0">
                <a:latin typeface="Arial"/>
                <a:cs typeface="Arial"/>
              </a:rPr>
              <a:t>o</a:t>
            </a:r>
            <a:r>
              <a:rPr sz="1969" b="1" spc="-576" baseline="-823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1312" b="1" spc="-384" dirty="0">
                <a:latin typeface="Arial"/>
                <a:cs typeface="Arial"/>
              </a:rPr>
              <a:t>r</a:t>
            </a:r>
            <a:r>
              <a:rPr sz="1969" b="1" spc="-576" baseline="-823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1312" b="1" spc="-384" dirty="0">
                <a:latin typeface="Arial"/>
                <a:cs typeface="Arial"/>
              </a:rPr>
              <a:t>c</a:t>
            </a:r>
            <a:r>
              <a:rPr sz="1969" b="1" spc="-576" baseline="-8230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1312" b="1" spc="-384" dirty="0">
                <a:latin typeface="Arial"/>
                <a:cs typeface="Arial"/>
              </a:rPr>
              <a:t>e</a:t>
            </a:r>
            <a:r>
              <a:rPr sz="1969" b="1" spc="-576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969" b="1" spc="-342" baseline="-82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312" b="1" spc="-394" dirty="0">
                <a:latin typeface="Arial"/>
                <a:cs typeface="Arial"/>
              </a:rPr>
              <a:t>S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394" dirty="0">
                <a:latin typeface="Arial"/>
                <a:cs typeface="Arial"/>
              </a:rPr>
              <a:t>t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312" b="1" spc="-394" dirty="0">
                <a:latin typeface="Arial"/>
                <a:cs typeface="Arial"/>
              </a:rPr>
              <a:t>r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1312" b="1" spc="-394" dirty="0">
                <a:latin typeface="Arial"/>
                <a:cs typeface="Arial"/>
              </a:rPr>
              <a:t>a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312" b="1" spc="-394" dirty="0">
                <a:latin typeface="Arial"/>
                <a:cs typeface="Arial"/>
              </a:rPr>
              <a:t>t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312" b="1" spc="-394" dirty="0">
                <a:latin typeface="Arial"/>
                <a:cs typeface="Arial"/>
              </a:rPr>
              <a:t>e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394" dirty="0">
                <a:latin typeface="Arial"/>
                <a:cs typeface="Arial"/>
              </a:rPr>
              <a:t>g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1312" b="1" spc="-394" dirty="0">
                <a:latin typeface="Arial"/>
                <a:cs typeface="Arial"/>
              </a:rPr>
              <a:t>y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1969" b="1" spc="-335" baseline="-82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312" b="1" spc="-457" dirty="0">
                <a:latin typeface="Arial"/>
                <a:cs typeface="Arial"/>
              </a:rPr>
              <a:t>a</a:t>
            </a:r>
            <a:r>
              <a:rPr sz="1969" b="1" spc="-685" baseline="-823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312" b="1" spc="-457" dirty="0">
                <a:latin typeface="Arial"/>
                <a:cs typeface="Arial"/>
              </a:rPr>
              <a:t>n</a:t>
            </a:r>
            <a:r>
              <a:rPr sz="1969" b="1" spc="-685" baseline="-8230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1312" b="1" spc="-457" dirty="0">
                <a:latin typeface="Arial"/>
                <a:cs typeface="Arial"/>
              </a:rPr>
              <a:t>d</a:t>
            </a:r>
            <a:r>
              <a:rPr sz="1969" b="1" spc="-685" baseline="-8230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1969" b="1" spc="-349" baseline="-82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312" b="1" spc="-394" dirty="0">
                <a:latin typeface="Arial"/>
                <a:cs typeface="Arial"/>
              </a:rPr>
              <a:t>S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394" dirty="0">
                <a:latin typeface="Arial"/>
                <a:cs typeface="Arial"/>
              </a:rPr>
              <a:t>t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312" b="1" spc="-394" dirty="0">
                <a:latin typeface="Arial"/>
                <a:cs typeface="Arial"/>
              </a:rPr>
              <a:t>r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1312" b="1" spc="-394" dirty="0">
                <a:latin typeface="Arial"/>
                <a:cs typeface="Arial"/>
              </a:rPr>
              <a:t>u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1312" b="1" spc="-394" dirty="0">
                <a:latin typeface="Arial"/>
                <a:cs typeface="Arial"/>
              </a:rPr>
              <a:t>c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1312" b="1" spc="-394" dirty="0">
                <a:latin typeface="Arial"/>
                <a:cs typeface="Arial"/>
              </a:rPr>
              <a:t>t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312" b="1" spc="-394" dirty="0">
                <a:latin typeface="Arial"/>
                <a:cs typeface="Arial"/>
              </a:rPr>
              <a:t>u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1312" b="1" spc="-394" dirty="0">
                <a:latin typeface="Arial"/>
                <a:cs typeface="Arial"/>
              </a:rPr>
              <a:t>r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1312" b="1" spc="-394" dirty="0">
                <a:latin typeface="Arial"/>
                <a:cs typeface="Arial"/>
              </a:rPr>
              <a:t>e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endParaRPr sz="1969" baseline="-823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29317" y="1613641"/>
            <a:ext cx="2949751" cy="334610"/>
          </a:xfrm>
          <a:custGeom>
            <a:avLst/>
            <a:gdLst/>
            <a:ahLst/>
            <a:cxnLst/>
            <a:rect l="l" t="t" r="r" b="b"/>
            <a:pathLst>
              <a:path w="3034029" h="344169">
                <a:moveTo>
                  <a:pt x="3008376" y="0"/>
                </a:moveTo>
                <a:lnTo>
                  <a:pt x="0" y="0"/>
                </a:lnTo>
                <a:lnTo>
                  <a:pt x="0" y="303275"/>
                </a:lnTo>
                <a:lnTo>
                  <a:pt x="31241" y="343662"/>
                </a:lnTo>
                <a:lnTo>
                  <a:pt x="3033522" y="343662"/>
                </a:lnTo>
                <a:lnTo>
                  <a:pt x="3033522" y="32505"/>
                </a:lnTo>
                <a:lnTo>
                  <a:pt x="3008376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429317" y="1613641"/>
            <a:ext cx="2949751" cy="334610"/>
          </a:xfrm>
          <a:custGeom>
            <a:avLst/>
            <a:gdLst/>
            <a:ahLst/>
            <a:cxnLst/>
            <a:rect l="l" t="t" r="r" b="b"/>
            <a:pathLst>
              <a:path w="3034029" h="344169">
                <a:moveTo>
                  <a:pt x="3033522" y="32505"/>
                </a:moveTo>
                <a:lnTo>
                  <a:pt x="3008376" y="0"/>
                </a:lnTo>
                <a:lnTo>
                  <a:pt x="0" y="0"/>
                </a:lnTo>
                <a:lnTo>
                  <a:pt x="0" y="303275"/>
                </a:lnTo>
                <a:lnTo>
                  <a:pt x="31241" y="343662"/>
                </a:lnTo>
                <a:lnTo>
                  <a:pt x="3033522" y="343662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6354127" y="1613641"/>
            <a:ext cx="24694" cy="326584"/>
          </a:xfrm>
          <a:custGeom>
            <a:avLst/>
            <a:gdLst/>
            <a:ahLst/>
            <a:cxnLst/>
            <a:rect l="l" t="t" r="r" b="b"/>
            <a:pathLst>
              <a:path w="25400" h="335915">
                <a:moveTo>
                  <a:pt x="0" y="0"/>
                </a:moveTo>
                <a:lnTo>
                  <a:pt x="0" y="303275"/>
                </a:lnTo>
                <a:lnTo>
                  <a:pt x="25146" y="335781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429317" y="1908493"/>
            <a:ext cx="2925057" cy="0"/>
          </a:xfrm>
          <a:custGeom>
            <a:avLst/>
            <a:gdLst/>
            <a:ahLst/>
            <a:cxnLst/>
            <a:rect l="l" t="t" r="r" b="b"/>
            <a:pathLst>
              <a:path w="3008629">
                <a:moveTo>
                  <a:pt x="3008376" y="0"/>
                </a:moveTo>
                <a:lnTo>
                  <a:pt x="0" y="0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408574" y="1586971"/>
            <a:ext cx="2955308" cy="333375"/>
          </a:xfrm>
          <a:custGeom>
            <a:avLst/>
            <a:gdLst/>
            <a:ahLst/>
            <a:cxnLst/>
            <a:rect l="l" t="t" r="r" b="b"/>
            <a:pathLst>
              <a:path w="3039745" h="342900">
                <a:moveTo>
                  <a:pt x="3008376" y="0"/>
                </a:moveTo>
                <a:lnTo>
                  <a:pt x="0" y="0"/>
                </a:lnTo>
                <a:lnTo>
                  <a:pt x="0" y="303275"/>
                </a:lnTo>
                <a:lnTo>
                  <a:pt x="31241" y="342900"/>
                </a:lnTo>
                <a:lnTo>
                  <a:pt x="3039617" y="342900"/>
                </a:lnTo>
                <a:lnTo>
                  <a:pt x="3039617" y="40385"/>
                </a:lnTo>
                <a:lnTo>
                  <a:pt x="300837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6348570" y="1586971"/>
            <a:ext cx="0" cy="333375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31241">
            <a:solidFill>
              <a:srgbClr val="FEFE7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408574" y="1901084"/>
            <a:ext cx="2955308" cy="0"/>
          </a:xfrm>
          <a:custGeom>
            <a:avLst/>
            <a:gdLst/>
            <a:ahLst/>
            <a:cxnLst/>
            <a:rect l="l" t="t" r="r" b="b"/>
            <a:pathLst>
              <a:path w="3039745">
                <a:moveTo>
                  <a:pt x="0" y="0"/>
                </a:moveTo>
                <a:lnTo>
                  <a:pt x="3039617" y="0"/>
                </a:lnTo>
              </a:path>
            </a:pathLst>
          </a:custGeom>
          <a:ln w="39624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408574" y="1586971"/>
            <a:ext cx="2955308" cy="333375"/>
          </a:xfrm>
          <a:custGeom>
            <a:avLst/>
            <a:gdLst/>
            <a:ahLst/>
            <a:cxnLst/>
            <a:rect l="l" t="t" r="r" b="b"/>
            <a:pathLst>
              <a:path w="3039745" h="342900">
                <a:moveTo>
                  <a:pt x="3039617" y="40385"/>
                </a:moveTo>
                <a:lnTo>
                  <a:pt x="3008376" y="0"/>
                </a:lnTo>
                <a:lnTo>
                  <a:pt x="0" y="0"/>
                </a:lnTo>
                <a:lnTo>
                  <a:pt x="0" y="303275"/>
                </a:lnTo>
                <a:lnTo>
                  <a:pt x="31241" y="342900"/>
                </a:lnTo>
                <a:lnTo>
                  <a:pt x="3039617" y="342900"/>
                </a:lnTo>
                <a:lnTo>
                  <a:pt x="3039617" y="40385"/>
                </a:lnTo>
                <a:close/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6333384" y="1586971"/>
            <a:ext cx="30868" cy="333375"/>
          </a:xfrm>
          <a:custGeom>
            <a:avLst/>
            <a:gdLst/>
            <a:ahLst/>
            <a:cxnLst/>
            <a:rect l="l" t="t" r="r" b="b"/>
            <a:pathLst>
              <a:path w="31750" h="342900">
                <a:moveTo>
                  <a:pt x="0" y="0"/>
                </a:moveTo>
                <a:lnTo>
                  <a:pt x="0" y="303275"/>
                </a:lnTo>
                <a:lnTo>
                  <a:pt x="31241" y="342900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408573" y="1881822"/>
            <a:ext cx="2925057" cy="0"/>
          </a:xfrm>
          <a:custGeom>
            <a:avLst/>
            <a:gdLst/>
            <a:ahLst/>
            <a:cxnLst/>
            <a:rect l="l" t="t" r="r" b="b"/>
            <a:pathLst>
              <a:path w="3008629">
                <a:moveTo>
                  <a:pt x="3008376" y="0"/>
                </a:moveTo>
                <a:lnTo>
                  <a:pt x="0" y="0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709600" y="1635125"/>
            <a:ext cx="2345972" cy="201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-394" dirty="0">
                <a:latin typeface="Arial"/>
                <a:cs typeface="Arial"/>
              </a:rPr>
              <a:t>R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1312" b="1" spc="-394" dirty="0">
                <a:latin typeface="Arial"/>
                <a:cs typeface="Arial"/>
              </a:rPr>
              <a:t>e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394" dirty="0">
                <a:latin typeface="Arial"/>
                <a:cs typeface="Arial"/>
              </a:rPr>
              <a:t>c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1312" b="1" spc="-394" dirty="0">
                <a:latin typeface="Arial"/>
                <a:cs typeface="Arial"/>
              </a:rPr>
              <a:t>r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1312" b="1" spc="-394" dirty="0">
                <a:latin typeface="Arial"/>
                <a:cs typeface="Arial"/>
              </a:rPr>
              <a:t>u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1312" b="1" spc="-394" dirty="0">
                <a:latin typeface="Arial"/>
                <a:cs typeface="Arial"/>
              </a:rPr>
              <a:t>i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312" b="1" spc="-394" dirty="0">
                <a:latin typeface="Arial"/>
                <a:cs typeface="Arial"/>
              </a:rPr>
              <a:t>t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312" b="1" spc="-394" dirty="0">
                <a:latin typeface="Arial"/>
                <a:cs typeface="Arial"/>
              </a:rPr>
              <a:t>i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312" b="1" spc="-394" dirty="0">
                <a:latin typeface="Arial"/>
                <a:cs typeface="Arial"/>
              </a:rPr>
              <a:t>n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1312" b="1" spc="-394" dirty="0">
                <a:latin typeface="Arial"/>
                <a:cs typeface="Arial"/>
              </a:rPr>
              <a:t>g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1969" b="1" spc="-335" baseline="-82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312" b="1" spc="-452" dirty="0">
                <a:latin typeface="Arial"/>
                <a:cs typeface="Arial"/>
              </a:rPr>
              <a:t>a</a:t>
            </a:r>
            <a:r>
              <a:rPr sz="1969" b="1" spc="-678" baseline="-823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312" b="1" spc="-452" dirty="0">
                <a:latin typeface="Arial"/>
                <a:cs typeface="Arial"/>
              </a:rPr>
              <a:t>n</a:t>
            </a:r>
            <a:r>
              <a:rPr sz="1969" b="1" spc="-678" baseline="-8230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1312" b="1" spc="-452" dirty="0">
                <a:latin typeface="Arial"/>
                <a:cs typeface="Arial"/>
              </a:rPr>
              <a:t>d</a:t>
            </a:r>
            <a:r>
              <a:rPr sz="1969" b="1" spc="-678" baseline="-8230" dirty="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sz="1969" b="1" spc="-335" baseline="-82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312" b="1" spc="-394" dirty="0">
                <a:latin typeface="Arial"/>
                <a:cs typeface="Arial"/>
              </a:rPr>
              <a:t>S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394" dirty="0">
                <a:latin typeface="Arial"/>
                <a:cs typeface="Arial"/>
              </a:rPr>
              <a:t>e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394" dirty="0">
                <a:latin typeface="Arial"/>
                <a:cs typeface="Arial"/>
              </a:rPr>
              <a:t>l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1312" b="1" spc="-394" dirty="0">
                <a:latin typeface="Arial"/>
                <a:cs typeface="Arial"/>
              </a:rPr>
              <a:t>e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394" dirty="0">
                <a:latin typeface="Arial"/>
                <a:cs typeface="Arial"/>
              </a:rPr>
              <a:t>c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1312" b="1" spc="-394" dirty="0">
                <a:latin typeface="Arial"/>
                <a:cs typeface="Arial"/>
              </a:rPr>
              <a:t>t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312" b="1" spc="-394" dirty="0">
                <a:latin typeface="Arial"/>
                <a:cs typeface="Arial"/>
              </a:rPr>
              <a:t>i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312" b="1" spc="-394" dirty="0">
                <a:latin typeface="Arial"/>
                <a:cs typeface="Arial"/>
              </a:rPr>
              <a:t>n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1312" b="1" spc="-394" dirty="0">
                <a:latin typeface="Arial"/>
                <a:cs typeface="Arial"/>
              </a:rPr>
              <a:t>g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1969" b="1" spc="-262" baseline="-82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312" b="1" spc="-428" dirty="0">
                <a:latin typeface="Arial"/>
                <a:cs typeface="Arial"/>
              </a:rPr>
              <a:t>S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428" dirty="0">
                <a:latin typeface="Arial"/>
                <a:cs typeface="Arial"/>
              </a:rPr>
              <a:t>a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312" b="1" spc="-428" dirty="0">
                <a:latin typeface="Arial"/>
                <a:cs typeface="Arial"/>
              </a:rPr>
              <a:t>l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1312" b="1" spc="-428" dirty="0">
                <a:latin typeface="Arial"/>
                <a:cs typeface="Arial"/>
              </a:rPr>
              <a:t>e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428" dirty="0">
                <a:latin typeface="Arial"/>
                <a:cs typeface="Arial"/>
              </a:rPr>
              <a:t>s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428" dirty="0">
                <a:latin typeface="Arial"/>
                <a:cs typeface="Arial"/>
              </a:rPr>
              <a:t>p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1312" b="1" spc="-428" dirty="0">
                <a:latin typeface="Arial"/>
                <a:cs typeface="Arial"/>
              </a:rPr>
              <a:t>e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428" dirty="0">
                <a:latin typeface="Arial"/>
                <a:cs typeface="Arial"/>
              </a:rPr>
              <a:t>o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1312" b="1" spc="-428" dirty="0">
                <a:latin typeface="Arial"/>
                <a:cs typeface="Arial"/>
              </a:rPr>
              <a:t>p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1312" b="1" spc="-428" dirty="0">
                <a:latin typeface="Arial"/>
                <a:cs typeface="Arial"/>
              </a:rPr>
              <a:t>l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1312" b="1" spc="-428" dirty="0">
                <a:latin typeface="Arial"/>
                <a:cs typeface="Arial"/>
              </a:rPr>
              <a:t>e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endParaRPr sz="1969" baseline="-823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38947" y="2112221"/>
            <a:ext cx="2939874" cy="333375"/>
          </a:xfrm>
          <a:custGeom>
            <a:avLst/>
            <a:gdLst/>
            <a:ahLst/>
            <a:cxnLst/>
            <a:rect l="l" t="t" r="r" b="b"/>
            <a:pathLst>
              <a:path w="3023870" h="342900">
                <a:moveTo>
                  <a:pt x="3009900" y="0"/>
                </a:moveTo>
                <a:lnTo>
                  <a:pt x="0" y="0"/>
                </a:lnTo>
                <a:lnTo>
                  <a:pt x="0" y="302514"/>
                </a:lnTo>
                <a:lnTo>
                  <a:pt x="31242" y="342900"/>
                </a:lnTo>
                <a:lnTo>
                  <a:pt x="3023616" y="342900"/>
                </a:lnTo>
                <a:lnTo>
                  <a:pt x="3023616" y="17395"/>
                </a:lnTo>
                <a:lnTo>
                  <a:pt x="300990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438947" y="2112221"/>
            <a:ext cx="2939874" cy="333375"/>
          </a:xfrm>
          <a:custGeom>
            <a:avLst/>
            <a:gdLst/>
            <a:ahLst/>
            <a:cxnLst/>
            <a:rect l="l" t="t" r="r" b="b"/>
            <a:pathLst>
              <a:path w="3023870" h="342900">
                <a:moveTo>
                  <a:pt x="3023616" y="17395"/>
                </a:moveTo>
                <a:lnTo>
                  <a:pt x="3009900" y="0"/>
                </a:lnTo>
                <a:lnTo>
                  <a:pt x="0" y="0"/>
                </a:lnTo>
                <a:lnTo>
                  <a:pt x="0" y="302514"/>
                </a:lnTo>
                <a:lnTo>
                  <a:pt x="31242" y="342900"/>
                </a:lnTo>
                <a:lnTo>
                  <a:pt x="3023616" y="342900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6365240" y="2112221"/>
            <a:ext cx="13582" cy="311767"/>
          </a:xfrm>
          <a:custGeom>
            <a:avLst/>
            <a:gdLst/>
            <a:ahLst/>
            <a:cxnLst/>
            <a:rect l="l" t="t" r="r" b="b"/>
            <a:pathLst>
              <a:path w="13970" h="320675">
                <a:moveTo>
                  <a:pt x="0" y="0"/>
                </a:moveTo>
                <a:lnTo>
                  <a:pt x="0" y="302514"/>
                </a:lnTo>
                <a:lnTo>
                  <a:pt x="13716" y="320244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438947" y="2406333"/>
            <a:ext cx="2926292" cy="0"/>
          </a:xfrm>
          <a:custGeom>
            <a:avLst/>
            <a:gdLst/>
            <a:ahLst/>
            <a:cxnLst/>
            <a:rect l="l" t="t" r="r" b="b"/>
            <a:pathLst>
              <a:path w="3009900">
                <a:moveTo>
                  <a:pt x="3009900" y="0"/>
                </a:moveTo>
                <a:lnTo>
                  <a:pt x="0" y="0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418204" y="2084811"/>
            <a:ext cx="2957160" cy="334610"/>
          </a:xfrm>
          <a:custGeom>
            <a:avLst/>
            <a:gdLst/>
            <a:ahLst/>
            <a:cxnLst/>
            <a:rect l="l" t="t" r="r" b="b"/>
            <a:pathLst>
              <a:path w="3041650" h="344169">
                <a:moveTo>
                  <a:pt x="3009900" y="0"/>
                </a:moveTo>
                <a:lnTo>
                  <a:pt x="0" y="0"/>
                </a:lnTo>
                <a:lnTo>
                  <a:pt x="0" y="303275"/>
                </a:lnTo>
                <a:lnTo>
                  <a:pt x="31242" y="343661"/>
                </a:lnTo>
                <a:lnTo>
                  <a:pt x="3041141" y="343661"/>
                </a:lnTo>
                <a:lnTo>
                  <a:pt x="3041141" y="40385"/>
                </a:lnTo>
                <a:lnTo>
                  <a:pt x="3009900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6359684" y="2084811"/>
            <a:ext cx="0" cy="33461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3661"/>
                </a:lnTo>
              </a:path>
            </a:pathLst>
          </a:custGeom>
          <a:ln w="31241">
            <a:solidFill>
              <a:srgbClr val="FEFE7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418204" y="2399294"/>
            <a:ext cx="2957160" cy="0"/>
          </a:xfrm>
          <a:custGeom>
            <a:avLst/>
            <a:gdLst/>
            <a:ahLst/>
            <a:cxnLst/>
            <a:rect l="l" t="t" r="r" b="b"/>
            <a:pathLst>
              <a:path w="3041650">
                <a:moveTo>
                  <a:pt x="0" y="0"/>
                </a:moveTo>
                <a:lnTo>
                  <a:pt x="3041141" y="0"/>
                </a:lnTo>
              </a:path>
            </a:pathLst>
          </a:custGeom>
          <a:ln w="40385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418204" y="2084811"/>
            <a:ext cx="2957160" cy="334610"/>
          </a:xfrm>
          <a:custGeom>
            <a:avLst/>
            <a:gdLst/>
            <a:ahLst/>
            <a:cxnLst/>
            <a:rect l="l" t="t" r="r" b="b"/>
            <a:pathLst>
              <a:path w="3041650" h="344169">
                <a:moveTo>
                  <a:pt x="3041141" y="40385"/>
                </a:moveTo>
                <a:lnTo>
                  <a:pt x="3009900" y="0"/>
                </a:lnTo>
                <a:lnTo>
                  <a:pt x="0" y="0"/>
                </a:lnTo>
                <a:lnTo>
                  <a:pt x="0" y="303275"/>
                </a:lnTo>
                <a:lnTo>
                  <a:pt x="31242" y="343661"/>
                </a:lnTo>
                <a:lnTo>
                  <a:pt x="3041141" y="343661"/>
                </a:lnTo>
                <a:lnTo>
                  <a:pt x="3041141" y="40385"/>
                </a:lnTo>
                <a:close/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6344497" y="2084811"/>
            <a:ext cx="30868" cy="334610"/>
          </a:xfrm>
          <a:custGeom>
            <a:avLst/>
            <a:gdLst/>
            <a:ahLst/>
            <a:cxnLst/>
            <a:rect l="l" t="t" r="r" b="b"/>
            <a:pathLst>
              <a:path w="31750" h="344169">
                <a:moveTo>
                  <a:pt x="0" y="0"/>
                </a:moveTo>
                <a:lnTo>
                  <a:pt x="0" y="303275"/>
                </a:lnTo>
                <a:lnTo>
                  <a:pt x="31241" y="343661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418204" y="2379662"/>
            <a:ext cx="2926292" cy="0"/>
          </a:xfrm>
          <a:custGeom>
            <a:avLst/>
            <a:gdLst/>
            <a:ahLst/>
            <a:cxnLst/>
            <a:rect l="l" t="t" r="r" b="b"/>
            <a:pathLst>
              <a:path w="3009900">
                <a:moveTo>
                  <a:pt x="3009900" y="0"/>
                </a:moveTo>
                <a:lnTo>
                  <a:pt x="0" y="0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4222256" y="2132964"/>
            <a:ext cx="1339056" cy="403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-394" dirty="0">
                <a:latin typeface="Arial"/>
                <a:cs typeface="Arial"/>
              </a:rPr>
              <a:t>T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312" b="1" spc="-394" dirty="0">
                <a:latin typeface="Arial"/>
                <a:cs typeface="Arial"/>
              </a:rPr>
              <a:t>r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1312" b="1" spc="-394" dirty="0">
                <a:latin typeface="Arial"/>
                <a:cs typeface="Arial"/>
              </a:rPr>
              <a:t>a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312" b="1" spc="-394" dirty="0">
                <a:latin typeface="Arial"/>
                <a:cs typeface="Arial"/>
              </a:rPr>
              <a:t>i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312" b="1" spc="-394" dirty="0">
                <a:latin typeface="Arial"/>
                <a:cs typeface="Arial"/>
              </a:rPr>
              <a:t>n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1312" b="1" spc="-394" dirty="0">
                <a:latin typeface="Arial"/>
                <a:cs typeface="Arial"/>
              </a:rPr>
              <a:t>i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312" b="1" spc="-394" dirty="0">
                <a:latin typeface="Arial"/>
                <a:cs typeface="Arial"/>
              </a:rPr>
              <a:t>n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1312" b="1" spc="-394" dirty="0">
                <a:latin typeface="Arial"/>
                <a:cs typeface="Arial"/>
              </a:rPr>
              <a:t>g</a:t>
            </a:r>
            <a:r>
              <a:rPr sz="1969" b="1" spc="-590" baseline="-8230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1969" b="1" spc="-247" baseline="-82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312" b="1" spc="-428" dirty="0">
                <a:latin typeface="Arial"/>
                <a:cs typeface="Arial"/>
              </a:rPr>
              <a:t>S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428" dirty="0">
                <a:latin typeface="Arial"/>
                <a:cs typeface="Arial"/>
              </a:rPr>
              <a:t>a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312" b="1" spc="-428" dirty="0">
                <a:latin typeface="Arial"/>
                <a:cs typeface="Arial"/>
              </a:rPr>
              <a:t>l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1312" b="1" spc="-428" dirty="0">
                <a:latin typeface="Arial"/>
                <a:cs typeface="Arial"/>
              </a:rPr>
              <a:t>e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428" dirty="0">
                <a:latin typeface="Arial"/>
                <a:cs typeface="Arial"/>
              </a:rPr>
              <a:t>s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428" dirty="0">
                <a:latin typeface="Arial"/>
                <a:cs typeface="Arial"/>
              </a:rPr>
              <a:t>p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1312" b="1" spc="-428" dirty="0">
                <a:latin typeface="Arial"/>
                <a:cs typeface="Arial"/>
              </a:rPr>
              <a:t>e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428" dirty="0">
                <a:latin typeface="Arial"/>
                <a:cs typeface="Arial"/>
              </a:rPr>
              <a:t>o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1312" b="1" spc="-428" dirty="0">
                <a:latin typeface="Arial"/>
                <a:cs typeface="Arial"/>
              </a:rPr>
              <a:t>p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1312" b="1" spc="-428" dirty="0">
                <a:latin typeface="Arial"/>
                <a:cs typeface="Arial"/>
              </a:rPr>
              <a:t>l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1312" b="1" spc="-428" dirty="0">
                <a:latin typeface="Arial"/>
                <a:cs typeface="Arial"/>
              </a:rPr>
              <a:t>e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endParaRPr sz="1969" baseline="-823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438947" y="2605617"/>
            <a:ext cx="2939874" cy="324115"/>
          </a:xfrm>
          <a:custGeom>
            <a:avLst/>
            <a:gdLst/>
            <a:ahLst/>
            <a:cxnLst/>
            <a:rect l="l" t="t" r="r" b="b"/>
            <a:pathLst>
              <a:path w="3023870" h="333375">
                <a:moveTo>
                  <a:pt x="3011424" y="0"/>
                </a:moveTo>
                <a:lnTo>
                  <a:pt x="0" y="0"/>
                </a:lnTo>
                <a:lnTo>
                  <a:pt x="0" y="294131"/>
                </a:lnTo>
                <a:lnTo>
                  <a:pt x="30480" y="332994"/>
                </a:lnTo>
                <a:lnTo>
                  <a:pt x="3023616" y="332994"/>
                </a:lnTo>
                <a:lnTo>
                  <a:pt x="3023616" y="15943"/>
                </a:lnTo>
                <a:lnTo>
                  <a:pt x="3011424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438947" y="2605617"/>
            <a:ext cx="2939874" cy="324115"/>
          </a:xfrm>
          <a:custGeom>
            <a:avLst/>
            <a:gdLst/>
            <a:ahLst/>
            <a:cxnLst/>
            <a:rect l="l" t="t" r="r" b="b"/>
            <a:pathLst>
              <a:path w="3023870" h="333375">
                <a:moveTo>
                  <a:pt x="3023616" y="15943"/>
                </a:moveTo>
                <a:lnTo>
                  <a:pt x="3011424" y="0"/>
                </a:lnTo>
                <a:lnTo>
                  <a:pt x="0" y="0"/>
                </a:lnTo>
                <a:lnTo>
                  <a:pt x="0" y="294131"/>
                </a:lnTo>
                <a:lnTo>
                  <a:pt x="30480" y="332994"/>
                </a:lnTo>
                <a:lnTo>
                  <a:pt x="3023616" y="332994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6366722" y="2605617"/>
            <a:ext cx="12347" cy="301890"/>
          </a:xfrm>
          <a:custGeom>
            <a:avLst/>
            <a:gdLst/>
            <a:ahLst/>
            <a:cxnLst/>
            <a:rect l="l" t="t" r="r" b="b"/>
            <a:pathLst>
              <a:path w="12700" h="310514">
                <a:moveTo>
                  <a:pt x="0" y="0"/>
                </a:moveTo>
                <a:lnTo>
                  <a:pt x="0" y="294131"/>
                </a:lnTo>
                <a:lnTo>
                  <a:pt x="12192" y="310075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438948" y="2891578"/>
            <a:ext cx="2928144" cy="0"/>
          </a:xfrm>
          <a:custGeom>
            <a:avLst/>
            <a:gdLst/>
            <a:ahLst/>
            <a:cxnLst/>
            <a:rect l="l" t="t" r="r" b="b"/>
            <a:pathLst>
              <a:path w="3011804">
                <a:moveTo>
                  <a:pt x="3011424" y="0"/>
                </a:moveTo>
                <a:lnTo>
                  <a:pt x="0" y="0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418204" y="2578946"/>
            <a:ext cx="2957160" cy="324115"/>
          </a:xfrm>
          <a:custGeom>
            <a:avLst/>
            <a:gdLst/>
            <a:ahLst/>
            <a:cxnLst/>
            <a:rect l="l" t="t" r="r" b="b"/>
            <a:pathLst>
              <a:path w="3041650" h="333375">
                <a:moveTo>
                  <a:pt x="3011424" y="0"/>
                </a:moveTo>
                <a:lnTo>
                  <a:pt x="0" y="0"/>
                </a:lnTo>
                <a:lnTo>
                  <a:pt x="0" y="294131"/>
                </a:lnTo>
                <a:lnTo>
                  <a:pt x="30480" y="332993"/>
                </a:lnTo>
                <a:lnTo>
                  <a:pt x="3041141" y="332993"/>
                </a:lnTo>
                <a:lnTo>
                  <a:pt x="3041141" y="38861"/>
                </a:lnTo>
                <a:lnTo>
                  <a:pt x="3011424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6360425" y="2578946"/>
            <a:ext cx="0" cy="324115"/>
          </a:xfrm>
          <a:custGeom>
            <a:avLst/>
            <a:gdLst/>
            <a:ahLst/>
            <a:cxnLst/>
            <a:rect l="l" t="t" r="r" b="b"/>
            <a:pathLst>
              <a:path h="333375">
                <a:moveTo>
                  <a:pt x="0" y="0"/>
                </a:moveTo>
                <a:lnTo>
                  <a:pt x="0" y="332993"/>
                </a:lnTo>
              </a:path>
            </a:pathLst>
          </a:custGeom>
          <a:ln w="29717">
            <a:solidFill>
              <a:srgbClr val="FEFE7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3418204" y="2883799"/>
            <a:ext cx="2957160" cy="0"/>
          </a:xfrm>
          <a:custGeom>
            <a:avLst/>
            <a:gdLst/>
            <a:ahLst/>
            <a:cxnLst/>
            <a:rect l="l" t="t" r="r" b="b"/>
            <a:pathLst>
              <a:path w="3041650">
                <a:moveTo>
                  <a:pt x="0" y="0"/>
                </a:moveTo>
                <a:lnTo>
                  <a:pt x="3041141" y="0"/>
                </a:lnTo>
              </a:path>
            </a:pathLst>
          </a:custGeom>
          <a:ln w="38861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418204" y="2578946"/>
            <a:ext cx="2957160" cy="324115"/>
          </a:xfrm>
          <a:custGeom>
            <a:avLst/>
            <a:gdLst/>
            <a:ahLst/>
            <a:cxnLst/>
            <a:rect l="l" t="t" r="r" b="b"/>
            <a:pathLst>
              <a:path w="3041650" h="333375">
                <a:moveTo>
                  <a:pt x="3041141" y="38861"/>
                </a:moveTo>
                <a:lnTo>
                  <a:pt x="3011424" y="0"/>
                </a:lnTo>
                <a:lnTo>
                  <a:pt x="0" y="0"/>
                </a:lnTo>
                <a:lnTo>
                  <a:pt x="0" y="294131"/>
                </a:lnTo>
                <a:lnTo>
                  <a:pt x="30480" y="332993"/>
                </a:lnTo>
                <a:lnTo>
                  <a:pt x="3041141" y="332993"/>
                </a:lnTo>
                <a:lnTo>
                  <a:pt x="3041141" y="38861"/>
                </a:lnTo>
                <a:close/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6345979" y="2578946"/>
            <a:ext cx="29016" cy="324115"/>
          </a:xfrm>
          <a:custGeom>
            <a:avLst/>
            <a:gdLst/>
            <a:ahLst/>
            <a:cxnLst/>
            <a:rect l="l" t="t" r="r" b="b"/>
            <a:pathLst>
              <a:path w="29845" h="333375">
                <a:moveTo>
                  <a:pt x="0" y="0"/>
                </a:moveTo>
                <a:lnTo>
                  <a:pt x="0" y="294131"/>
                </a:lnTo>
                <a:lnTo>
                  <a:pt x="29717" y="332993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3418204" y="2864908"/>
            <a:ext cx="2928144" cy="0"/>
          </a:xfrm>
          <a:custGeom>
            <a:avLst/>
            <a:gdLst/>
            <a:ahLst/>
            <a:cxnLst/>
            <a:rect l="l" t="t" r="r" b="b"/>
            <a:pathLst>
              <a:path w="3011804">
                <a:moveTo>
                  <a:pt x="3011424" y="0"/>
                </a:moveTo>
                <a:lnTo>
                  <a:pt x="0" y="0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4028157" y="2621915"/>
            <a:ext cx="1726759" cy="403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-462" dirty="0">
                <a:latin typeface="Arial"/>
                <a:cs typeface="Arial"/>
              </a:rPr>
              <a:t>C</a:t>
            </a:r>
            <a:r>
              <a:rPr sz="1969" b="1" spc="-692" baseline="-8230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1312" b="1" spc="-462" dirty="0">
                <a:latin typeface="Arial"/>
                <a:cs typeface="Arial"/>
              </a:rPr>
              <a:t>o</a:t>
            </a:r>
            <a:r>
              <a:rPr sz="1969" b="1" spc="-692" baseline="-823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1312" b="1" spc="-462" dirty="0">
                <a:latin typeface="Arial"/>
                <a:cs typeface="Arial"/>
              </a:rPr>
              <a:t>m</a:t>
            </a:r>
            <a:r>
              <a:rPr sz="1969" b="1" spc="-692" baseline="-8230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1312" b="1" spc="-462" dirty="0">
                <a:latin typeface="Arial"/>
                <a:cs typeface="Arial"/>
              </a:rPr>
              <a:t>p</a:t>
            </a:r>
            <a:r>
              <a:rPr sz="1969" b="1" spc="-692" baseline="-8230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1312" b="1" spc="-462" dirty="0">
                <a:latin typeface="Arial"/>
                <a:cs typeface="Arial"/>
              </a:rPr>
              <a:t>e</a:t>
            </a:r>
            <a:r>
              <a:rPr sz="1969" b="1" spc="-69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462" dirty="0">
                <a:latin typeface="Arial"/>
                <a:cs typeface="Arial"/>
              </a:rPr>
              <a:t>n</a:t>
            </a:r>
            <a:r>
              <a:rPr sz="1969" b="1" spc="-692" baseline="-8230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1312" b="1" spc="-462" dirty="0">
                <a:latin typeface="Arial"/>
                <a:cs typeface="Arial"/>
              </a:rPr>
              <a:t>s</a:t>
            </a:r>
            <a:r>
              <a:rPr sz="1969" b="1" spc="-692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462" dirty="0">
                <a:latin typeface="Arial"/>
                <a:cs typeface="Arial"/>
              </a:rPr>
              <a:t>a</a:t>
            </a:r>
            <a:r>
              <a:rPr sz="1969" b="1" spc="-692" baseline="-823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312" b="1" spc="-462" dirty="0">
                <a:latin typeface="Arial"/>
                <a:cs typeface="Arial"/>
              </a:rPr>
              <a:t>t</a:t>
            </a:r>
            <a:r>
              <a:rPr sz="1969" b="1" spc="-692" baseline="-823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312" b="1" spc="-462" dirty="0">
                <a:latin typeface="Arial"/>
                <a:cs typeface="Arial"/>
              </a:rPr>
              <a:t>i</a:t>
            </a:r>
            <a:r>
              <a:rPr sz="1969" b="1" spc="-692" baseline="-823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312" b="1" spc="-462" dirty="0">
                <a:latin typeface="Arial"/>
                <a:cs typeface="Arial"/>
              </a:rPr>
              <a:t>n</a:t>
            </a:r>
            <a:r>
              <a:rPr sz="1969" b="1" spc="-692" baseline="-8230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1312" b="1" spc="-462" dirty="0">
                <a:latin typeface="Arial"/>
                <a:cs typeface="Arial"/>
              </a:rPr>
              <a:t>g</a:t>
            </a:r>
            <a:r>
              <a:rPr sz="1969" b="1" spc="-692" baseline="-8230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1969" b="1" spc="-335" baseline="-82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312" b="1" spc="-428" dirty="0">
                <a:latin typeface="Arial"/>
                <a:cs typeface="Arial"/>
              </a:rPr>
              <a:t>S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428" dirty="0">
                <a:latin typeface="Arial"/>
                <a:cs typeface="Arial"/>
              </a:rPr>
              <a:t>a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312" b="1" spc="-428" dirty="0">
                <a:latin typeface="Arial"/>
                <a:cs typeface="Arial"/>
              </a:rPr>
              <a:t>l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1312" b="1" spc="-428" dirty="0">
                <a:latin typeface="Arial"/>
                <a:cs typeface="Arial"/>
              </a:rPr>
              <a:t>e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428" dirty="0">
                <a:latin typeface="Arial"/>
                <a:cs typeface="Arial"/>
              </a:rPr>
              <a:t>s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428" dirty="0">
                <a:latin typeface="Arial"/>
                <a:cs typeface="Arial"/>
              </a:rPr>
              <a:t>p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1312" b="1" spc="-428" dirty="0">
                <a:latin typeface="Arial"/>
                <a:cs typeface="Arial"/>
              </a:rPr>
              <a:t>e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428" dirty="0">
                <a:latin typeface="Arial"/>
                <a:cs typeface="Arial"/>
              </a:rPr>
              <a:t>o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1312" b="1" spc="-428" dirty="0">
                <a:latin typeface="Arial"/>
                <a:cs typeface="Arial"/>
              </a:rPr>
              <a:t>p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1312" b="1" spc="-428" dirty="0">
                <a:latin typeface="Arial"/>
                <a:cs typeface="Arial"/>
              </a:rPr>
              <a:t>l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1312" b="1" spc="-428" dirty="0">
                <a:latin typeface="Arial"/>
                <a:cs typeface="Arial"/>
              </a:rPr>
              <a:t>e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endParaRPr sz="1969" baseline="-823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395981" y="3096048"/>
            <a:ext cx="2957777" cy="333375"/>
          </a:xfrm>
          <a:custGeom>
            <a:avLst/>
            <a:gdLst/>
            <a:ahLst/>
            <a:cxnLst/>
            <a:rect l="l" t="t" r="r" b="b"/>
            <a:pathLst>
              <a:path w="3042284" h="342900">
                <a:moveTo>
                  <a:pt x="3010662" y="0"/>
                </a:moveTo>
                <a:lnTo>
                  <a:pt x="0" y="0"/>
                </a:lnTo>
                <a:lnTo>
                  <a:pt x="0" y="303275"/>
                </a:lnTo>
                <a:lnTo>
                  <a:pt x="31241" y="342900"/>
                </a:lnTo>
                <a:lnTo>
                  <a:pt x="3041903" y="342900"/>
                </a:lnTo>
                <a:lnTo>
                  <a:pt x="3041903" y="40385"/>
                </a:lnTo>
                <a:lnTo>
                  <a:pt x="3010662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395981" y="3096048"/>
            <a:ext cx="2957777" cy="333375"/>
          </a:xfrm>
          <a:custGeom>
            <a:avLst/>
            <a:gdLst/>
            <a:ahLst/>
            <a:cxnLst/>
            <a:rect l="l" t="t" r="r" b="b"/>
            <a:pathLst>
              <a:path w="3042284" h="342900">
                <a:moveTo>
                  <a:pt x="3041903" y="40385"/>
                </a:moveTo>
                <a:lnTo>
                  <a:pt x="3010662" y="0"/>
                </a:lnTo>
                <a:lnTo>
                  <a:pt x="0" y="0"/>
                </a:lnTo>
                <a:lnTo>
                  <a:pt x="0" y="303275"/>
                </a:lnTo>
                <a:lnTo>
                  <a:pt x="31241" y="342900"/>
                </a:lnTo>
                <a:lnTo>
                  <a:pt x="3041903" y="342900"/>
                </a:lnTo>
                <a:lnTo>
                  <a:pt x="3041903" y="40385"/>
                </a:lnTo>
                <a:close/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6323012" y="3096048"/>
            <a:ext cx="30868" cy="333375"/>
          </a:xfrm>
          <a:custGeom>
            <a:avLst/>
            <a:gdLst/>
            <a:ahLst/>
            <a:cxnLst/>
            <a:rect l="l" t="t" r="r" b="b"/>
            <a:pathLst>
              <a:path w="31750" h="342900">
                <a:moveTo>
                  <a:pt x="0" y="0"/>
                </a:moveTo>
                <a:lnTo>
                  <a:pt x="0" y="303275"/>
                </a:lnTo>
                <a:lnTo>
                  <a:pt x="31241" y="342900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395980" y="3390900"/>
            <a:ext cx="2927526" cy="0"/>
          </a:xfrm>
          <a:custGeom>
            <a:avLst/>
            <a:gdLst/>
            <a:ahLst/>
            <a:cxnLst/>
            <a:rect l="l" t="t" r="r" b="b"/>
            <a:pathLst>
              <a:path w="3011170">
                <a:moveTo>
                  <a:pt x="3010662" y="0"/>
                </a:moveTo>
                <a:lnTo>
                  <a:pt x="0" y="0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378200" y="3069377"/>
            <a:ext cx="2954690" cy="333375"/>
          </a:xfrm>
          <a:custGeom>
            <a:avLst/>
            <a:gdLst/>
            <a:ahLst/>
            <a:cxnLst/>
            <a:rect l="l" t="t" r="r" b="b"/>
            <a:pathLst>
              <a:path w="3039109" h="342900">
                <a:moveTo>
                  <a:pt x="3007614" y="0"/>
                </a:moveTo>
                <a:lnTo>
                  <a:pt x="0" y="0"/>
                </a:lnTo>
                <a:lnTo>
                  <a:pt x="0" y="307141"/>
                </a:lnTo>
                <a:lnTo>
                  <a:pt x="28193" y="342900"/>
                </a:lnTo>
                <a:lnTo>
                  <a:pt x="3038855" y="342900"/>
                </a:lnTo>
                <a:lnTo>
                  <a:pt x="3038855" y="40386"/>
                </a:lnTo>
                <a:lnTo>
                  <a:pt x="3007614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6317455" y="3069377"/>
            <a:ext cx="0" cy="333375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31241">
            <a:solidFill>
              <a:srgbClr val="FEFE7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378200" y="3383492"/>
            <a:ext cx="2954690" cy="0"/>
          </a:xfrm>
          <a:custGeom>
            <a:avLst/>
            <a:gdLst/>
            <a:ahLst/>
            <a:cxnLst/>
            <a:rect l="l" t="t" r="r" b="b"/>
            <a:pathLst>
              <a:path w="3039109">
                <a:moveTo>
                  <a:pt x="0" y="0"/>
                </a:moveTo>
                <a:lnTo>
                  <a:pt x="3038855" y="0"/>
                </a:lnTo>
              </a:path>
            </a:pathLst>
          </a:custGeom>
          <a:ln w="39623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3378200" y="3069377"/>
            <a:ext cx="2954690" cy="39511"/>
          </a:xfrm>
          <a:custGeom>
            <a:avLst/>
            <a:gdLst/>
            <a:ahLst/>
            <a:cxnLst/>
            <a:rect l="l" t="t" r="r" b="b"/>
            <a:pathLst>
              <a:path w="3039109" h="40639">
                <a:moveTo>
                  <a:pt x="3038855" y="40386"/>
                </a:moveTo>
                <a:lnTo>
                  <a:pt x="3007614" y="0"/>
                </a:lnTo>
                <a:lnTo>
                  <a:pt x="0" y="0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3378200" y="3108643"/>
            <a:ext cx="2954690" cy="294481"/>
          </a:xfrm>
          <a:custGeom>
            <a:avLst/>
            <a:gdLst/>
            <a:ahLst/>
            <a:cxnLst/>
            <a:rect l="l" t="t" r="r" b="b"/>
            <a:pathLst>
              <a:path w="3039109" h="302894">
                <a:moveTo>
                  <a:pt x="0" y="266755"/>
                </a:moveTo>
                <a:lnTo>
                  <a:pt x="28193" y="302513"/>
                </a:lnTo>
                <a:lnTo>
                  <a:pt x="3038855" y="302513"/>
                </a:lnTo>
                <a:lnTo>
                  <a:pt x="3038855" y="0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6302269" y="3069377"/>
            <a:ext cx="30868" cy="333375"/>
          </a:xfrm>
          <a:custGeom>
            <a:avLst/>
            <a:gdLst/>
            <a:ahLst/>
            <a:cxnLst/>
            <a:rect l="l" t="t" r="r" b="b"/>
            <a:pathLst>
              <a:path w="31750" h="342900">
                <a:moveTo>
                  <a:pt x="0" y="0"/>
                </a:moveTo>
                <a:lnTo>
                  <a:pt x="0" y="303276"/>
                </a:lnTo>
                <a:lnTo>
                  <a:pt x="31241" y="342900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378200" y="3364230"/>
            <a:ext cx="2924440" cy="0"/>
          </a:xfrm>
          <a:custGeom>
            <a:avLst/>
            <a:gdLst/>
            <a:ahLst/>
            <a:cxnLst/>
            <a:rect l="l" t="t" r="r" b="b"/>
            <a:pathLst>
              <a:path w="3007995">
                <a:moveTo>
                  <a:pt x="3007614" y="0"/>
                </a:moveTo>
                <a:lnTo>
                  <a:pt x="0" y="0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 txBox="1"/>
          <p:nvPr/>
        </p:nvSpPr>
        <p:spPr>
          <a:xfrm>
            <a:off x="4065939" y="3119755"/>
            <a:ext cx="1570567" cy="403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-413" dirty="0">
                <a:latin typeface="Arial"/>
                <a:cs typeface="Arial"/>
              </a:rPr>
              <a:t>S</a:t>
            </a:r>
            <a:r>
              <a:rPr sz="1969" b="1" spc="-619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413" dirty="0">
                <a:latin typeface="Arial"/>
                <a:cs typeface="Arial"/>
              </a:rPr>
              <a:t>u</a:t>
            </a:r>
            <a:r>
              <a:rPr sz="1969" b="1" spc="-619" baseline="-8230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1312" b="1" spc="-413" dirty="0">
                <a:latin typeface="Arial"/>
                <a:cs typeface="Arial"/>
              </a:rPr>
              <a:t>p</a:t>
            </a:r>
            <a:r>
              <a:rPr sz="1969" b="1" spc="-619" baseline="-8230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1312" b="1" spc="-413" dirty="0">
                <a:latin typeface="Arial"/>
                <a:cs typeface="Arial"/>
              </a:rPr>
              <a:t>e</a:t>
            </a:r>
            <a:r>
              <a:rPr sz="1969" b="1" spc="-619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413" dirty="0">
                <a:latin typeface="Arial"/>
                <a:cs typeface="Arial"/>
              </a:rPr>
              <a:t>r</a:t>
            </a:r>
            <a:r>
              <a:rPr sz="1969" b="1" spc="-619" baseline="-823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1312" b="1" spc="-413" dirty="0">
                <a:latin typeface="Arial"/>
                <a:cs typeface="Arial"/>
              </a:rPr>
              <a:t>v</a:t>
            </a:r>
            <a:r>
              <a:rPr sz="1969" b="1" spc="-619" baseline="-8230" dirty="0">
                <a:solidFill>
                  <a:srgbClr val="666666"/>
                </a:solidFill>
                <a:latin typeface="Arial"/>
                <a:cs typeface="Arial"/>
              </a:rPr>
              <a:t>v</a:t>
            </a:r>
            <a:r>
              <a:rPr sz="1312" b="1" spc="-413" dirty="0">
                <a:latin typeface="Arial"/>
                <a:cs typeface="Arial"/>
              </a:rPr>
              <a:t>i</a:t>
            </a:r>
            <a:r>
              <a:rPr sz="1969" b="1" spc="-619" baseline="-823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312" b="1" spc="-413" dirty="0">
                <a:latin typeface="Arial"/>
                <a:cs typeface="Arial"/>
              </a:rPr>
              <a:t>s</a:t>
            </a:r>
            <a:r>
              <a:rPr sz="1969" b="1" spc="-619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413" dirty="0">
                <a:latin typeface="Arial"/>
                <a:cs typeface="Arial"/>
              </a:rPr>
              <a:t>i</a:t>
            </a:r>
            <a:r>
              <a:rPr sz="1969" b="1" spc="-619" baseline="-823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312" b="1" spc="-413" dirty="0">
                <a:latin typeface="Arial"/>
                <a:cs typeface="Arial"/>
              </a:rPr>
              <a:t>n</a:t>
            </a:r>
            <a:r>
              <a:rPr sz="1969" b="1" spc="-619" baseline="-8230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1312" b="1" spc="-413" dirty="0">
                <a:latin typeface="Arial"/>
                <a:cs typeface="Arial"/>
              </a:rPr>
              <a:t>g</a:t>
            </a:r>
            <a:r>
              <a:rPr sz="1969" b="1" spc="-619" baseline="-8230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1969" b="1" spc="-335" baseline="-82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312" b="1" spc="-428" dirty="0">
                <a:latin typeface="Arial"/>
                <a:cs typeface="Arial"/>
              </a:rPr>
              <a:t>S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428" dirty="0">
                <a:latin typeface="Arial"/>
                <a:cs typeface="Arial"/>
              </a:rPr>
              <a:t>a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312" b="1" spc="-428" dirty="0">
                <a:latin typeface="Arial"/>
                <a:cs typeface="Arial"/>
              </a:rPr>
              <a:t>l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1312" b="1" spc="-428" dirty="0">
                <a:latin typeface="Arial"/>
                <a:cs typeface="Arial"/>
              </a:rPr>
              <a:t>e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428" dirty="0">
                <a:latin typeface="Arial"/>
                <a:cs typeface="Arial"/>
              </a:rPr>
              <a:t>s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428" dirty="0">
                <a:latin typeface="Arial"/>
                <a:cs typeface="Arial"/>
              </a:rPr>
              <a:t>p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1312" b="1" spc="-428" dirty="0">
                <a:latin typeface="Arial"/>
                <a:cs typeface="Arial"/>
              </a:rPr>
              <a:t>e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428" dirty="0">
                <a:latin typeface="Arial"/>
                <a:cs typeface="Arial"/>
              </a:rPr>
              <a:t>o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1312" b="1" spc="-428" dirty="0">
                <a:latin typeface="Arial"/>
                <a:cs typeface="Arial"/>
              </a:rPr>
              <a:t>p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1312" b="1" spc="-428" dirty="0">
                <a:latin typeface="Arial"/>
                <a:cs typeface="Arial"/>
              </a:rPr>
              <a:t>l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1312" b="1" spc="-428" dirty="0">
                <a:latin typeface="Arial"/>
                <a:cs typeface="Arial"/>
              </a:rPr>
              <a:t>e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endParaRPr sz="1969" baseline="-823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407833" y="3594629"/>
            <a:ext cx="2954690" cy="302507"/>
          </a:xfrm>
          <a:custGeom>
            <a:avLst/>
            <a:gdLst/>
            <a:ahLst/>
            <a:cxnLst/>
            <a:rect l="l" t="t" r="r" b="b"/>
            <a:pathLst>
              <a:path w="3039109" h="311150">
                <a:moveTo>
                  <a:pt x="3009138" y="0"/>
                </a:moveTo>
                <a:lnTo>
                  <a:pt x="0" y="0"/>
                </a:lnTo>
                <a:lnTo>
                  <a:pt x="0" y="294894"/>
                </a:lnTo>
                <a:lnTo>
                  <a:pt x="12550" y="310896"/>
                </a:lnTo>
                <a:lnTo>
                  <a:pt x="3038855" y="310896"/>
                </a:lnTo>
                <a:lnTo>
                  <a:pt x="3038855" y="38861"/>
                </a:lnTo>
                <a:lnTo>
                  <a:pt x="3009138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407833" y="3594629"/>
            <a:ext cx="2954690" cy="302507"/>
          </a:xfrm>
          <a:custGeom>
            <a:avLst/>
            <a:gdLst/>
            <a:ahLst/>
            <a:cxnLst/>
            <a:rect l="l" t="t" r="r" b="b"/>
            <a:pathLst>
              <a:path w="3039109" h="311150">
                <a:moveTo>
                  <a:pt x="3038855" y="38861"/>
                </a:moveTo>
                <a:lnTo>
                  <a:pt x="3009138" y="0"/>
                </a:lnTo>
                <a:lnTo>
                  <a:pt x="0" y="0"/>
                </a:lnTo>
                <a:lnTo>
                  <a:pt x="0" y="294894"/>
                </a:lnTo>
                <a:lnTo>
                  <a:pt x="12550" y="310896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6362277" y="3632412"/>
            <a:ext cx="0" cy="264848"/>
          </a:xfrm>
          <a:custGeom>
            <a:avLst/>
            <a:gdLst/>
            <a:ahLst/>
            <a:cxnLst/>
            <a:rect l="l" t="t" r="r" b="b"/>
            <a:pathLst>
              <a:path h="272414">
                <a:moveTo>
                  <a:pt x="0" y="272034"/>
                </a:moveTo>
                <a:lnTo>
                  <a:pt x="0" y="0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6333384" y="3594629"/>
            <a:ext cx="12347" cy="302507"/>
          </a:xfrm>
          <a:custGeom>
            <a:avLst/>
            <a:gdLst/>
            <a:ahLst/>
            <a:cxnLst/>
            <a:rect l="l" t="t" r="r" b="b"/>
            <a:pathLst>
              <a:path w="12700" h="311150">
                <a:moveTo>
                  <a:pt x="0" y="0"/>
                </a:moveTo>
                <a:lnTo>
                  <a:pt x="0" y="294894"/>
                </a:lnTo>
                <a:lnTo>
                  <a:pt x="12236" y="310896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3407834" y="3881332"/>
            <a:ext cx="2925674" cy="0"/>
          </a:xfrm>
          <a:custGeom>
            <a:avLst/>
            <a:gdLst/>
            <a:ahLst/>
            <a:cxnLst/>
            <a:rect l="l" t="t" r="r" b="b"/>
            <a:pathLst>
              <a:path w="3009265">
                <a:moveTo>
                  <a:pt x="3009138" y="0"/>
                </a:moveTo>
                <a:lnTo>
                  <a:pt x="0" y="0"/>
                </a:lnTo>
              </a:path>
            </a:pathLst>
          </a:custGeom>
          <a:ln w="1285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3387090" y="3567219"/>
            <a:ext cx="2954690" cy="325349"/>
          </a:xfrm>
          <a:custGeom>
            <a:avLst/>
            <a:gdLst/>
            <a:ahLst/>
            <a:cxnLst/>
            <a:rect l="l" t="t" r="r" b="b"/>
            <a:pathLst>
              <a:path w="3039109" h="334645">
                <a:moveTo>
                  <a:pt x="3008376" y="0"/>
                </a:moveTo>
                <a:lnTo>
                  <a:pt x="0" y="0"/>
                </a:lnTo>
                <a:lnTo>
                  <a:pt x="0" y="295655"/>
                </a:lnTo>
                <a:lnTo>
                  <a:pt x="30480" y="334518"/>
                </a:lnTo>
                <a:lnTo>
                  <a:pt x="3038856" y="334518"/>
                </a:lnTo>
                <a:lnTo>
                  <a:pt x="3038856" y="39624"/>
                </a:lnTo>
                <a:lnTo>
                  <a:pt x="3008376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6326717" y="3567219"/>
            <a:ext cx="0" cy="325349"/>
          </a:xfrm>
          <a:custGeom>
            <a:avLst/>
            <a:gdLst/>
            <a:ahLst/>
            <a:cxnLst/>
            <a:rect l="l" t="t" r="r" b="b"/>
            <a:pathLst>
              <a:path h="334645">
                <a:moveTo>
                  <a:pt x="0" y="0"/>
                </a:moveTo>
                <a:lnTo>
                  <a:pt x="0" y="334518"/>
                </a:lnTo>
              </a:path>
            </a:pathLst>
          </a:custGeom>
          <a:ln w="30480">
            <a:solidFill>
              <a:srgbClr val="FEFE7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3387090" y="3873553"/>
            <a:ext cx="2954690" cy="0"/>
          </a:xfrm>
          <a:custGeom>
            <a:avLst/>
            <a:gdLst/>
            <a:ahLst/>
            <a:cxnLst/>
            <a:rect l="l" t="t" r="r" b="b"/>
            <a:pathLst>
              <a:path w="3039109">
                <a:moveTo>
                  <a:pt x="0" y="0"/>
                </a:moveTo>
                <a:lnTo>
                  <a:pt x="3038856" y="0"/>
                </a:lnTo>
              </a:path>
            </a:pathLst>
          </a:custGeom>
          <a:ln w="38862">
            <a:solidFill>
              <a:srgbClr val="CCCC4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3387090" y="3567219"/>
            <a:ext cx="2954690" cy="325349"/>
          </a:xfrm>
          <a:custGeom>
            <a:avLst/>
            <a:gdLst/>
            <a:ahLst/>
            <a:cxnLst/>
            <a:rect l="l" t="t" r="r" b="b"/>
            <a:pathLst>
              <a:path w="3039109" h="334645">
                <a:moveTo>
                  <a:pt x="3038856" y="39624"/>
                </a:moveTo>
                <a:lnTo>
                  <a:pt x="3008376" y="0"/>
                </a:lnTo>
                <a:lnTo>
                  <a:pt x="0" y="0"/>
                </a:lnTo>
                <a:lnTo>
                  <a:pt x="0" y="295655"/>
                </a:lnTo>
                <a:lnTo>
                  <a:pt x="30480" y="334518"/>
                </a:lnTo>
                <a:lnTo>
                  <a:pt x="3038856" y="334518"/>
                </a:lnTo>
                <a:lnTo>
                  <a:pt x="3038856" y="39624"/>
                </a:lnTo>
                <a:close/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6311900" y="3567219"/>
            <a:ext cx="29633" cy="325349"/>
          </a:xfrm>
          <a:custGeom>
            <a:avLst/>
            <a:gdLst/>
            <a:ahLst/>
            <a:cxnLst/>
            <a:rect l="l" t="t" r="r" b="b"/>
            <a:pathLst>
              <a:path w="30479" h="334645">
                <a:moveTo>
                  <a:pt x="0" y="0"/>
                </a:moveTo>
                <a:lnTo>
                  <a:pt x="0" y="295655"/>
                </a:lnTo>
                <a:lnTo>
                  <a:pt x="30480" y="334518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387090" y="3854662"/>
            <a:ext cx="2925057" cy="0"/>
          </a:xfrm>
          <a:custGeom>
            <a:avLst/>
            <a:gdLst/>
            <a:ahLst/>
            <a:cxnLst/>
            <a:rect l="l" t="t" r="r" b="b"/>
            <a:pathLst>
              <a:path w="3008629">
                <a:moveTo>
                  <a:pt x="3008376" y="0"/>
                </a:moveTo>
                <a:lnTo>
                  <a:pt x="0" y="0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 txBox="1"/>
          <p:nvPr/>
        </p:nvSpPr>
        <p:spPr>
          <a:xfrm>
            <a:off x="4122243" y="3609445"/>
            <a:ext cx="1482901" cy="403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-403" dirty="0">
                <a:latin typeface="Arial"/>
                <a:cs typeface="Arial"/>
              </a:rPr>
              <a:t>E</a:t>
            </a:r>
            <a:r>
              <a:rPr sz="1969" b="1" spc="-605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403" dirty="0">
                <a:latin typeface="Arial"/>
                <a:cs typeface="Arial"/>
              </a:rPr>
              <a:t>v</a:t>
            </a:r>
            <a:r>
              <a:rPr sz="1969" b="1" spc="-605" baseline="-8230" dirty="0">
                <a:solidFill>
                  <a:srgbClr val="666666"/>
                </a:solidFill>
                <a:latin typeface="Arial"/>
                <a:cs typeface="Arial"/>
              </a:rPr>
              <a:t>v</a:t>
            </a:r>
            <a:r>
              <a:rPr sz="1312" b="1" spc="-403" dirty="0">
                <a:latin typeface="Arial"/>
                <a:cs typeface="Arial"/>
              </a:rPr>
              <a:t>a</a:t>
            </a:r>
            <a:r>
              <a:rPr sz="1969" b="1" spc="-605" baseline="-823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312" b="1" spc="-403" dirty="0">
                <a:latin typeface="Arial"/>
                <a:cs typeface="Arial"/>
              </a:rPr>
              <a:t>l</a:t>
            </a:r>
            <a:r>
              <a:rPr sz="1969" b="1" spc="-605" baseline="-82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1312" b="1" spc="-403" dirty="0">
                <a:latin typeface="Arial"/>
                <a:cs typeface="Arial"/>
              </a:rPr>
              <a:t>u</a:t>
            </a:r>
            <a:r>
              <a:rPr sz="1969" b="1" spc="-605" baseline="-8230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1312" b="1" spc="-403" dirty="0">
                <a:latin typeface="Arial"/>
                <a:cs typeface="Arial"/>
              </a:rPr>
              <a:t>a</a:t>
            </a:r>
            <a:r>
              <a:rPr sz="1969" b="1" spc="-605" baseline="-823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312" b="1" spc="-403" dirty="0">
                <a:latin typeface="Arial"/>
                <a:cs typeface="Arial"/>
              </a:rPr>
              <a:t>t</a:t>
            </a:r>
            <a:r>
              <a:rPr sz="1969" b="1" spc="-605" baseline="-823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312" b="1" spc="-403" dirty="0">
                <a:latin typeface="Arial"/>
                <a:cs typeface="Arial"/>
              </a:rPr>
              <a:t>i</a:t>
            </a:r>
            <a:r>
              <a:rPr sz="1969" b="1" spc="-605" baseline="-8230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312" b="1" spc="-403" dirty="0">
                <a:latin typeface="Arial"/>
                <a:cs typeface="Arial"/>
              </a:rPr>
              <a:t>n</a:t>
            </a:r>
            <a:r>
              <a:rPr sz="1969" b="1" spc="-605" baseline="-8230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1312" b="1" spc="-403" dirty="0">
                <a:latin typeface="Arial"/>
                <a:cs typeface="Arial"/>
              </a:rPr>
              <a:t>g</a:t>
            </a:r>
            <a:r>
              <a:rPr sz="1969" b="1" spc="-605" baseline="-8230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1969" b="1" spc="-298" baseline="-82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312" b="1" spc="-428" dirty="0">
                <a:latin typeface="Arial"/>
                <a:cs typeface="Arial"/>
              </a:rPr>
              <a:t>S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428" dirty="0">
                <a:latin typeface="Arial"/>
                <a:cs typeface="Arial"/>
              </a:rPr>
              <a:t>a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312" b="1" spc="-428" dirty="0">
                <a:latin typeface="Arial"/>
                <a:cs typeface="Arial"/>
              </a:rPr>
              <a:t>l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1312" b="1" spc="-428" dirty="0">
                <a:latin typeface="Arial"/>
                <a:cs typeface="Arial"/>
              </a:rPr>
              <a:t>e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428" dirty="0">
                <a:latin typeface="Arial"/>
                <a:cs typeface="Arial"/>
              </a:rPr>
              <a:t>s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312" b="1" spc="-428" dirty="0">
                <a:latin typeface="Arial"/>
                <a:cs typeface="Arial"/>
              </a:rPr>
              <a:t>p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1312" b="1" spc="-428" dirty="0">
                <a:latin typeface="Arial"/>
                <a:cs typeface="Arial"/>
              </a:rPr>
              <a:t>e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312" b="1" spc="-428" dirty="0">
                <a:latin typeface="Arial"/>
                <a:cs typeface="Arial"/>
              </a:rPr>
              <a:t>o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1312" b="1" spc="-428" dirty="0">
                <a:latin typeface="Arial"/>
                <a:cs typeface="Arial"/>
              </a:rPr>
              <a:t>p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1312" b="1" spc="-428" dirty="0">
                <a:latin typeface="Arial"/>
                <a:cs typeface="Arial"/>
              </a:rPr>
              <a:t>l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1312" b="1" spc="-428" dirty="0">
                <a:latin typeface="Arial"/>
                <a:cs typeface="Arial"/>
              </a:rPr>
              <a:t>e</a:t>
            </a:r>
            <a:r>
              <a:rPr sz="1969" b="1" spc="-642" baseline="-823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endParaRPr sz="1969" baseline="-823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868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204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563405" y="1079501"/>
            <a:ext cx="483764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674" indent="-296327">
              <a:buFont typeface="Symbol"/>
              <a:buChar char=""/>
              <a:tabLst>
                <a:tab pos="308056" algn="l"/>
                <a:tab pos="308674" algn="l"/>
              </a:tabLst>
            </a:pPr>
            <a:r>
              <a:rPr sz="1167" dirty="0">
                <a:latin typeface="Garamond"/>
                <a:cs typeface="Garamond"/>
              </a:rPr>
              <a:t>They can </a:t>
            </a:r>
            <a:r>
              <a:rPr sz="1167" spc="-5" dirty="0">
                <a:latin typeface="Garamond"/>
                <a:cs typeface="Garamond"/>
              </a:rPr>
              <a:t>play along </a:t>
            </a:r>
            <a:r>
              <a:rPr sz="1167" dirty="0">
                <a:latin typeface="Garamond"/>
                <a:cs typeface="Garamond"/>
              </a:rPr>
              <a:t>with competitors </a:t>
            </a:r>
            <a:r>
              <a:rPr sz="1167" spc="-5" dirty="0">
                <a:latin typeface="Garamond"/>
                <a:cs typeface="Garamond"/>
              </a:rPr>
              <a:t>and not rock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boat </a:t>
            </a:r>
            <a:r>
              <a:rPr sz="1167" dirty="0">
                <a:latin typeface="Garamond"/>
                <a:cs typeface="Garamond"/>
              </a:rPr>
              <a:t>(market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followers.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0483" y="1246929"/>
            <a:ext cx="73342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The</a:t>
            </a:r>
            <a:r>
              <a:rPr sz="1167" spc="2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52" y="1261745"/>
            <a:ext cx="4843198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challenger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first </a:t>
            </a:r>
            <a:r>
              <a:rPr sz="1167" spc="-5" dirty="0">
                <a:latin typeface="Garamond"/>
                <a:cs typeface="Garamond"/>
              </a:rPr>
              <a:t>define </a:t>
            </a:r>
            <a:r>
              <a:rPr sz="1167" dirty="0">
                <a:latin typeface="Garamond"/>
                <a:cs typeface="Garamond"/>
              </a:rPr>
              <a:t>the strategic </a:t>
            </a:r>
            <a:r>
              <a:rPr sz="1167" spc="-5" dirty="0">
                <a:latin typeface="Garamond"/>
                <a:cs typeface="Garamond"/>
              </a:rPr>
              <a:t>objective and competitor.  </a:t>
            </a:r>
            <a:r>
              <a:rPr sz="1167" dirty="0">
                <a:latin typeface="Garamond"/>
                <a:cs typeface="Garamond"/>
              </a:rPr>
              <a:t>challenger </a:t>
            </a:r>
            <a:r>
              <a:rPr sz="1167" spc="-5" dirty="0">
                <a:latin typeface="Garamond"/>
                <a:cs typeface="Garamond"/>
              </a:rPr>
              <a:t>must decide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among </a:t>
            </a:r>
            <a:r>
              <a:rPr sz="1167" dirty="0">
                <a:latin typeface="Garamond"/>
                <a:cs typeface="Garamond"/>
              </a:rPr>
              <a:t>the following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strategies:</a:t>
            </a:r>
            <a:endParaRPr sz="1167">
              <a:latin typeface="Garamond"/>
              <a:cs typeface="Garamond"/>
            </a:endParaRPr>
          </a:p>
          <a:p>
            <a:pPr marL="605000" marR="2964500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Attack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leader.  b). Avoid </a:t>
            </a:r>
            <a:r>
              <a:rPr sz="1167" dirty="0">
                <a:latin typeface="Garamond"/>
                <a:cs typeface="Garamond"/>
              </a:rPr>
              <a:t>the leader.  c). </a:t>
            </a:r>
            <a:r>
              <a:rPr sz="1167" spc="-5" dirty="0">
                <a:latin typeface="Garamond"/>
                <a:cs typeface="Garamond"/>
              </a:rPr>
              <a:t>Attack other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firms.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d). </a:t>
            </a:r>
            <a:r>
              <a:rPr sz="1167" spc="-5" dirty="0">
                <a:latin typeface="Garamond"/>
                <a:cs typeface="Garamond"/>
              </a:rPr>
              <a:t>Acquire </a:t>
            </a:r>
            <a:r>
              <a:rPr sz="1167" dirty="0">
                <a:latin typeface="Garamond"/>
                <a:cs typeface="Garamond"/>
              </a:rPr>
              <a:t>smaller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firms.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Choosing an attack </a:t>
            </a:r>
            <a:r>
              <a:rPr sz="1167" dirty="0">
                <a:latin typeface="Garamond"/>
                <a:cs typeface="Garamond"/>
              </a:rPr>
              <a:t>strategy. The </a:t>
            </a:r>
            <a:r>
              <a:rPr sz="1167" spc="-5" dirty="0">
                <a:latin typeface="Garamond"/>
                <a:cs typeface="Garamond"/>
              </a:rPr>
              <a:t>options available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52" y="2428558"/>
            <a:ext cx="5716764" cy="7216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219" marR="7408" indent="148163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</a:t>
            </a:r>
            <a:r>
              <a:rPr sz="1167" dirty="0">
                <a:latin typeface="Garamond"/>
                <a:cs typeface="Garamond"/>
              </a:rPr>
              <a:t>Frontal </a:t>
            </a:r>
            <a:r>
              <a:rPr sz="1167" spc="-5" dirty="0">
                <a:latin typeface="Garamond"/>
                <a:cs typeface="Garamond"/>
              </a:rPr>
              <a:t>attack. </a:t>
            </a:r>
            <a:r>
              <a:rPr sz="1167" dirty="0">
                <a:latin typeface="Garamond"/>
                <a:cs typeface="Garamond"/>
              </a:rPr>
              <a:t>Strong challengers sometimes </a:t>
            </a:r>
            <a:r>
              <a:rPr sz="1167" spc="-5" dirty="0">
                <a:latin typeface="Garamond"/>
                <a:cs typeface="Garamond"/>
              </a:rPr>
              <a:t>match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leader’s product,  advertising, price, and </a:t>
            </a:r>
            <a:r>
              <a:rPr sz="1167" dirty="0">
                <a:latin typeface="Garamond"/>
                <a:cs typeface="Garamond"/>
              </a:rPr>
              <a:t>distribution </a:t>
            </a:r>
            <a:r>
              <a:rPr sz="1167" spc="-5" dirty="0">
                <a:latin typeface="Garamond"/>
                <a:cs typeface="Garamond"/>
              </a:rPr>
              <a:t>efforts. It </a:t>
            </a:r>
            <a:r>
              <a:rPr sz="1167" dirty="0">
                <a:latin typeface="Garamond"/>
                <a:cs typeface="Garamond"/>
              </a:rPr>
              <a:t>strengths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weaknesses.</a:t>
            </a:r>
            <a:endParaRPr sz="1167">
              <a:latin typeface="Garamond"/>
              <a:cs typeface="Garamond"/>
            </a:endParaRPr>
          </a:p>
          <a:p>
            <a:pPr marL="456837" marR="5556" indent="148163">
              <a:lnSpc>
                <a:spcPts val="1312"/>
              </a:lnSpc>
              <a:buAutoNum type="alphaLcParenR" startAt="2"/>
              <a:tabLst>
                <a:tab pos="796378" algn="l"/>
              </a:tabLst>
            </a:pPr>
            <a:r>
              <a:rPr sz="1167" spc="-5" dirty="0">
                <a:latin typeface="Garamond"/>
                <a:cs typeface="Garamond"/>
              </a:rPr>
              <a:t>Indirect attack. Attack </a:t>
            </a:r>
            <a:r>
              <a:rPr sz="1167" dirty="0">
                <a:latin typeface="Garamond"/>
                <a:cs typeface="Garamond"/>
              </a:rPr>
              <a:t>competitive weaknesses </a:t>
            </a:r>
            <a:r>
              <a:rPr sz="1167" spc="-5" dirty="0">
                <a:latin typeface="Garamond"/>
                <a:cs typeface="Garamond"/>
              </a:rPr>
              <a:t>or on </a:t>
            </a:r>
            <a:r>
              <a:rPr sz="1167" dirty="0">
                <a:latin typeface="Garamond"/>
                <a:cs typeface="Garamond"/>
              </a:rPr>
              <a:t>gaps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competitor’s </a:t>
            </a:r>
            <a:r>
              <a:rPr sz="1167" spc="-5" dirty="0">
                <a:latin typeface="Garamond"/>
                <a:cs typeface="Garamond"/>
              </a:rPr>
              <a:t>market  </a:t>
            </a:r>
            <a:r>
              <a:rPr sz="1167" dirty="0">
                <a:latin typeface="Garamond"/>
                <a:cs typeface="Garamond"/>
              </a:rPr>
              <a:t>coverage.</a:t>
            </a:r>
            <a:endParaRPr sz="1167">
              <a:latin typeface="Garamond"/>
              <a:cs typeface="Garamond"/>
            </a:endParaRPr>
          </a:p>
          <a:p>
            <a:pPr marL="456837" marR="7408" indent="148163">
              <a:lnSpc>
                <a:spcPts val="1312"/>
              </a:lnSpc>
              <a:buAutoNum type="alphaLcParenR" startAt="2"/>
              <a:tabLst>
                <a:tab pos="821072" algn="l"/>
              </a:tabLst>
            </a:pPr>
            <a:r>
              <a:rPr sz="1167" dirty="0">
                <a:latin typeface="Garamond"/>
                <a:cs typeface="Garamond"/>
              </a:rPr>
              <a:t>Diversify into unrelated </a:t>
            </a:r>
            <a:r>
              <a:rPr sz="1167" spc="-5" dirty="0">
                <a:latin typeface="Garamond"/>
                <a:cs typeface="Garamond"/>
              </a:rPr>
              <a:t>products or </a:t>
            </a:r>
            <a:r>
              <a:rPr sz="1167" dirty="0">
                <a:latin typeface="Garamond"/>
                <a:cs typeface="Garamond"/>
              </a:rPr>
              <a:t>leapfrog into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technologies to </a:t>
            </a:r>
            <a:r>
              <a:rPr sz="1167" spc="-5" dirty="0">
                <a:latin typeface="Garamond"/>
                <a:cs typeface="Garamond"/>
              </a:rPr>
              <a:t>replace  </a:t>
            </a:r>
            <a:r>
              <a:rPr sz="1167" dirty="0">
                <a:latin typeface="Garamond"/>
                <a:cs typeface="Garamond"/>
              </a:rPr>
              <a:t>existing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085913" indent="-554995">
              <a:lnSpc>
                <a:spcPts val="1356"/>
              </a:lnSpc>
              <a:buAutoNum type="romanLcPeriod" startAt="6"/>
              <a:tabLst>
                <a:tab pos="1085913" algn="l"/>
                <a:tab pos="1086531" algn="l"/>
              </a:tabLst>
            </a:pPr>
            <a:r>
              <a:rPr sz="1167" b="1" dirty="0">
                <a:latin typeface="Garamond"/>
                <a:cs typeface="Garamond"/>
              </a:rPr>
              <a:t>Market Follower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follower strategies—not </a:t>
            </a:r>
            <a:r>
              <a:rPr sz="1167" spc="-5" dirty="0">
                <a:latin typeface="Garamond"/>
                <a:cs typeface="Garamond"/>
              </a:rPr>
              <a:t>all runner-up companies </a:t>
            </a:r>
            <a:r>
              <a:rPr sz="1167" dirty="0">
                <a:latin typeface="Garamond"/>
                <a:cs typeface="Garamond"/>
              </a:rPr>
              <a:t>want to challenge the </a:t>
            </a:r>
            <a:r>
              <a:rPr sz="1167" spc="-5" dirty="0">
                <a:latin typeface="Garamond"/>
                <a:cs typeface="Garamond"/>
              </a:rPr>
              <a:t>market leader. </a:t>
            </a:r>
            <a:r>
              <a:rPr sz="1167" dirty="0">
                <a:latin typeface="Garamond"/>
                <a:cs typeface="Garamond"/>
              </a:rPr>
              <a:t>The  follower can </a:t>
            </a:r>
            <a:r>
              <a:rPr sz="1167" spc="-5" dirty="0">
                <a:latin typeface="Garamond"/>
                <a:cs typeface="Garamond"/>
              </a:rPr>
              <a:t>learn </a:t>
            </a:r>
            <a:r>
              <a:rPr sz="1167" dirty="0">
                <a:latin typeface="Garamond"/>
                <a:cs typeface="Garamond"/>
              </a:rPr>
              <a:t>from the </a:t>
            </a:r>
            <a:r>
              <a:rPr sz="1167" spc="-5" dirty="0">
                <a:latin typeface="Garamond"/>
                <a:cs typeface="Garamond"/>
              </a:rPr>
              <a:t>leader’s </a:t>
            </a:r>
            <a:r>
              <a:rPr sz="1167" dirty="0">
                <a:latin typeface="Garamond"/>
                <a:cs typeface="Garamond"/>
              </a:rPr>
              <a:t>successes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failures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copy </a:t>
            </a:r>
            <a:r>
              <a:rPr sz="1167" spc="-5" dirty="0">
                <a:latin typeface="Garamond"/>
                <a:cs typeface="Garamond"/>
              </a:rPr>
              <a:t>or improve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leader’s  product and programs, </a:t>
            </a:r>
            <a:r>
              <a:rPr sz="1167" dirty="0">
                <a:latin typeface="Garamond"/>
                <a:cs typeface="Garamond"/>
              </a:rPr>
              <a:t>usually with </a:t>
            </a:r>
            <a:r>
              <a:rPr sz="1167" spc="-5" dirty="0">
                <a:latin typeface="Garamond"/>
                <a:cs typeface="Garamond"/>
              </a:rPr>
              <a:t>less investment. </a:t>
            </a:r>
            <a:r>
              <a:rPr sz="1167" dirty="0">
                <a:latin typeface="Garamond"/>
                <a:cs typeface="Garamond"/>
              </a:rPr>
              <a:t>This might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called following closely. The  follower must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be </a:t>
            </a:r>
            <a:r>
              <a:rPr sz="1167" spc="-5" dirty="0">
                <a:latin typeface="Garamond"/>
                <a:cs typeface="Garamond"/>
              </a:rPr>
              <a:t>aware of attacks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challengers. </a:t>
            </a:r>
            <a:r>
              <a:rPr sz="1167" dirty="0">
                <a:latin typeface="Garamond"/>
                <a:cs typeface="Garamond"/>
              </a:rPr>
              <a:t>The follower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keep costs low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its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high, </a:t>
            </a:r>
            <a:r>
              <a:rPr sz="1167" dirty="0">
                <a:latin typeface="Garamond"/>
                <a:cs typeface="Garamond"/>
              </a:rPr>
              <a:t>look for </a:t>
            </a:r>
            <a:r>
              <a:rPr sz="1167" spc="-10" dirty="0">
                <a:latin typeface="Garamond"/>
                <a:cs typeface="Garamond"/>
              </a:rPr>
              <a:t>new </a:t>
            </a:r>
            <a:r>
              <a:rPr sz="1167" spc="-5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as they </a:t>
            </a:r>
            <a:r>
              <a:rPr sz="1167" spc="-5" dirty="0">
                <a:latin typeface="Garamond"/>
                <a:cs typeface="Garamond"/>
              </a:rPr>
              <a:t>open. This might be </a:t>
            </a:r>
            <a:r>
              <a:rPr sz="1167" dirty="0">
                <a:latin typeface="Garamond"/>
                <a:cs typeface="Garamond"/>
              </a:rPr>
              <a:t>called  following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distance.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085913" indent="-596975">
              <a:lnSpc>
                <a:spcPts val="1356"/>
              </a:lnSpc>
              <a:buAutoNum type="romanLcPeriod" startAt="7"/>
              <a:tabLst>
                <a:tab pos="1085913" algn="l"/>
                <a:tab pos="1086531" algn="l"/>
              </a:tabLst>
            </a:pPr>
            <a:r>
              <a:rPr sz="1167" b="1" dirty="0">
                <a:latin typeface="Garamond"/>
                <a:cs typeface="Garamond"/>
              </a:rPr>
              <a:t>Market Niche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 niche strategies—mass marketers achieve high </a:t>
            </a:r>
            <a:r>
              <a:rPr sz="1167" dirty="0">
                <a:latin typeface="Garamond"/>
                <a:cs typeface="Garamond"/>
              </a:rPr>
              <a:t>volume, the </a:t>
            </a:r>
            <a:r>
              <a:rPr sz="1167" spc="-5" dirty="0">
                <a:latin typeface="Garamond"/>
                <a:cs typeface="Garamond"/>
              </a:rPr>
              <a:t>niche achieves </a:t>
            </a:r>
            <a:r>
              <a:rPr sz="1167" dirty="0">
                <a:latin typeface="Garamond"/>
                <a:cs typeface="Garamond"/>
              </a:rPr>
              <a:t>high </a:t>
            </a:r>
            <a:r>
              <a:rPr sz="1167" spc="-5" dirty="0">
                <a:latin typeface="Garamond"/>
                <a:cs typeface="Garamond"/>
              </a:rPr>
              <a:t>margins.  </a:t>
            </a:r>
            <a:r>
              <a:rPr sz="1167" dirty="0">
                <a:latin typeface="Garamond"/>
                <a:cs typeface="Garamond"/>
              </a:rPr>
              <a:t>These firms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limited </a:t>
            </a:r>
            <a:r>
              <a:rPr sz="1167" spc="-5" dirty="0">
                <a:latin typeface="Garamond"/>
                <a:cs typeface="Garamond"/>
              </a:rPr>
              <a:t>resources. </a:t>
            </a:r>
            <a:r>
              <a:rPr sz="1167" dirty="0">
                <a:latin typeface="Garamond"/>
                <a:cs typeface="Garamond"/>
              </a:rPr>
              <a:t>These firms </a:t>
            </a:r>
            <a:r>
              <a:rPr sz="1167" spc="-5" dirty="0">
                <a:latin typeface="Garamond"/>
                <a:cs typeface="Garamond"/>
              </a:rPr>
              <a:t>usually </a:t>
            </a:r>
            <a:r>
              <a:rPr sz="1167" dirty="0">
                <a:latin typeface="Garamond"/>
                <a:cs typeface="Garamond"/>
              </a:rPr>
              <a:t>know their </a:t>
            </a:r>
            <a:r>
              <a:rPr sz="1167" spc="-5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very well. The key </a:t>
            </a:r>
            <a:r>
              <a:rPr sz="1167" spc="-5" dirty="0">
                <a:latin typeface="Garamond"/>
                <a:cs typeface="Garamond"/>
              </a:rPr>
              <a:t>idea  in nichemanship is </a:t>
            </a:r>
            <a:r>
              <a:rPr sz="1167" dirty="0">
                <a:latin typeface="Garamond"/>
                <a:cs typeface="Garamond"/>
              </a:rPr>
              <a:t>specialization. They </a:t>
            </a:r>
            <a:r>
              <a:rPr sz="1167" spc="-5" dirty="0">
                <a:latin typeface="Garamond"/>
                <a:cs typeface="Garamond"/>
              </a:rPr>
              <a:t>look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markets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safe </a:t>
            </a:r>
            <a:r>
              <a:rPr sz="1167" spc="-5" dirty="0">
                <a:latin typeface="Garamond"/>
                <a:cs typeface="Garamond"/>
              </a:rPr>
              <a:t>and profitable.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niche </a:t>
            </a:r>
            <a:r>
              <a:rPr sz="1167" dirty="0">
                <a:latin typeface="Garamond"/>
                <a:cs typeface="Garamond"/>
              </a:rPr>
              <a:t>can  specialize </a:t>
            </a:r>
            <a:r>
              <a:rPr sz="1167" spc="-5" dirty="0">
                <a:latin typeface="Garamond"/>
                <a:cs typeface="Garamond"/>
              </a:rPr>
              <a:t>along any of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market, </a:t>
            </a:r>
            <a:r>
              <a:rPr sz="1167" dirty="0">
                <a:latin typeface="Garamond"/>
                <a:cs typeface="Garamond"/>
              </a:rPr>
              <a:t>customer, </a:t>
            </a:r>
            <a:r>
              <a:rPr sz="1167" spc="-5" dirty="0">
                <a:latin typeface="Garamond"/>
                <a:cs typeface="Garamond"/>
              </a:rPr>
              <a:t>product, or marketing mix lines </a:t>
            </a:r>
            <a:r>
              <a:rPr sz="1167" dirty="0">
                <a:latin typeface="Garamond"/>
                <a:cs typeface="Garamond"/>
              </a:rPr>
              <a:t>(Risks </a:t>
            </a:r>
            <a:r>
              <a:rPr sz="1167" spc="-5" dirty="0">
                <a:latin typeface="Garamond"/>
                <a:cs typeface="Garamond"/>
              </a:rPr>
              <a:t>are often  overcome by </a:t>
            </a:r>
            <a:r>
              <a:rPr sz="1167" dirty="0">
                <a:latin typeface="Garamond"/>
                <a:cs typeface="Garamond"/>
              </a:rPr>
              <a:t>multiple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nicking).</a:t>
            </a:r>
            <a:endParaRPr sz="1167">
              <a:latin typeface="Garamond"/>
              <a:cs typeface="Garamond"/>
            </a:endParaRPr>
          </a:p>
          <a:p>
            <a:pPr marL="605000" lvl="1">
              <a:lnSpc>
                <a:spcPts val="1240"/>
              </a:lnSpc>
              <a:buAutoNum type="alphaLcParenR"/>
              <a:tabLst>
                <a:tab pos="778475" algn="l"/>
              </a:tabLst>
            </a:pPr>
            <a:r>
              <a:rPr sz="1167" spc="-5" dirty="0">
                <a:latin typeface="Garamond"/>
                <a:cs typeface="Garamond"/>
              </a:rPr>
              <a:t>End-user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specialist.</a:t>
            </a:r>
            <a:endParaRPr sz="1167">
              <a:latin typeface="Garamond"/>
              <a:cs typeface="Garamond"/>
            </a:endParaRPr>
          </a:p>
          <a:p>
            <a:pPr marL="792674" lvl="1" indent="-187673">
              <a:lnSpc>
                <a:spcPts val="1312"/>
              </a:lnSpc>
              <a:buAutoNum type="alphaLcParenR"/>
              <a:tabLst>
                <a:tab pos="793291" algn="l"/>
              </a:tabLst>
            </a:pPr>
            <a:r>
              <a:rPr sz="1167" spc="-5" dirty="0">
                <a:latin typeface="Garamond"/>
                <a:cs typeface="Garamond"/>
              </a:rPr>
              <a:t>Customer-size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specialist.</a:t>
            </a:r>
            <a:endParaRPr sz="1167">
              <a:latin typeface="Garamond"/>
              <a:cs typeface="Garamond"/>
            </a:endParaRPr>
          </a:p>
          <a:p>
            <a:pPr marL="605000" marR="3226873" lvl="1">
              <a:lnSpc>
                <a:spcPts val="1312"/>
              </a:lnSpc>
              <a:spcBef>
                <a:spcPts val="73"/>
              </a:spcBef>
              <a:buAutoNum type="alphaLcParenR"/>
              <a:tabLst>
                <a:tab pos="779709" algn="l"/>
              </a:tabLst>
            </a:pPr>
            <a:r>
              <a:rPr sz="1167" dirty="0">
                <a:latin typeface="Garamond"/>
                <a:cs typeface="Garamond"/>
              </a:rPr>
              <a:t>Specific-customer specialist.  </a:t>
            </a:r>
            <a:r>
              <a:rPr sz="1167" spc="-5" dirty="0">
                <a:latin typeface="Garamond"/>
                <a:cs typeface="Garamond"/>
              </a:rPr>
              <a:t>d). Geographic market specialist.  </a:t>
            </a:r>
            <a:r>
              <a:rPr sz="1167" dirty="0">
                <a:latin typeface="Garamond"/>
                <a:cs typeface="Garamond"/>
              </a:rPr>
              <a:t>e). </a:t>
            </a:r>
            <a:r>
              <a:rPr sz="1167" spc="-5" dirty="0">
                <a:latin typeface="Garamond"/>
                <a:cs typeface="Garamond"/>
              </a:rPr>
              <a:t>Quality-price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niche.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f).   Service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niche.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93878" indent="-259286">
              <a:lnSpc>
                <a:spcPts val="1356"/>
              </a:lnSpc>
              <a:buAutoNum type="alphaLcPeriod" startAt="4"/>
              <a:tabLst>
                <a:tab pos="493878" algn="l"/>
                <a:tab pos="494494" algn="l"/>
              </a:tabLst>
            </a:pPr>
            <a:r>
              <a:rPr sz="1167" b="1" spc="-5" dirty="0">
                <a:latin typeface="Garamond"/>
                <a:cs typeface="Garamond"/>
              </a:rPr>
              <a:t>Balancing Customer and Competitor</a:t>
            </a:r>
            <a:r>
              <a:rPr sz="1167" b="1" spc="-24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Orientations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Organizations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continually adapt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strategies </a:t>
            </a:r>
            <a:r>
              <a:rPr sz="1167" dirty="0">
                <a:latin typeface="Garamond"/>
                <a:cs typeface="Garamond"/>
              </a:rPr>
              <a:t>to fit the fast-paced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ever-changing  environment. A competitor-centered company is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that spends </a:t>
            </a:r>
            <a:r>
              <a:rPr sz="1167" spc="-5" dirty="0">
                <a:latin typeface="Garamond"/>
                <a:cs typeface="Garamond"/>
              </a:rPr>
              <a:t>most of its </a:t>
            </a:r>
            <a:r>
              <a:rPr sz="1167" dirty="0">
                <a:latin typeface="Garamond"/>
                <a:cs typeface="Garamond"/>
              </a:rPr>
              <a:t>time tracking  competitors’ </a:t>
            </a:r>
            <a:r>
              <a:rPr sz="1167" spc="-5" dirty="0">
                <a:latin typeface="Garamond"/>
                <a:cs typeface="Garamond"/>
              </a:rPr>
              <a:t>moves and market </a:t>
            </a:r>
            <a:r>
              <a:rPr sz="1167" dirty="0">
                <a:latin typeface="Garamond"/>
                <a:cs typeface="Garamond"/>
              </a:rPr>
              <a:t>shares </a:t>
            </a:r>
            <a:r>
              <a:rPr sz="1167" spc="-5" dirty="0">
                <a:latin typeface="Garamond"/>
                <a:cs typeface="Garamond"/>
              </a:rPr>
              <a:t>and trying </a:t>
            </a:r>
            <a:r>
              <a:rPr sz="1167" dirty="0">
                <a:latin typeface="Garamond"/>
                <a:cs typeface="Garamond"/>
              </a:rPr>
              <a:t>to find strategies to counter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them.</a:t>
            </a:r>
            <a:endParaRPr sz="1167">
              <a:latin typeface="Garamond"/>
              <a:cs typeface="Garamond"/>
            </a:endParaRPr>
          </a:p>
          <a:p>
            <a:pPr marL="605000" marR="3679388" lvl="1" indent="-222245">
              <a:lnSpc>
                <a:spcPts val="1312"/>
              </a:lnSpc>
              <a:buFont typeface="Garamond"/>
              <a:buAutoNum type="arabicParenR"/>
              <a:tabLst>
                <a:tab pos="565490" algn="l"/>
              </a:tabLst>
            </a:pPr>
            <a:r>
              <a:rPr sz="1167" b="1" spc="-5" dirty="0">
                <a:latin typeface="Garamond"/>
                <a:cs typeface="Garamond"/>
              </a:rPr>
              <a:t>Advantages include:  </a:t>
            </a:r>
            <a:r>
              <a:rPr sz="1167" spc="-5" dirty="0">
                <a:latin typeface="Garamond"/>
                <a:cs typeface="Garamond"/>
              </a:rPr>
              <a:t>A). </a:t>
            </a:r>
            <a:r>
              <a:rPr sz="1167" dirty="0">
                <a:latin typeface="Garamond"/>
                <a:cs typeface="Garamond"/>
              </a:rPr>
              <a:t>A fighter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orientation.  b).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Alertness.</a:t>
            </a:r>
            <a:endParaRPr sz="1167">
              <a:latin typeface="Garamond"/>
              <a:cs typeface="Garamond"/>
            </a:endParaRPr>
          </a:p>
          <a:p>
            <a:pPr marL="564873" lvl="1" indent="-182117">
              <a:lnSpc>
                <a:spcPts val="1240"/>
              </a:lnSpc>
              <a:buFont typeface="Garamond"/>
              <a:buAutoNum type="arabicParenR"/>
              <a:tabLst>
                <a:tab pos="565490" algn="l"/>
              </a:tabLst>
            </a:pPr>
            <a:r>
              <a:rPr sz="1167" b="1" spc="-5" dirty="0">
                <a:latin typeface="Garamond"/>
                <a:cs typeface="Garamond"/>
              </a:rPr>
              <a:t>Disadvantages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</a:t>
            </a:r>
            <a:r>
              <a:rPr sz="1167" dirty="0">
                <a:latin typeface="Garamond"/>
                <a:cs typeface="Garamond"/>
              </a:rPr>
              <a:t>the company </a:t>
            </a:r>
            <a:r>
              <a:rPr sz="1167" spc="-5" dirty="0">
                <a:latin typeface="Garamond"/>
                <a:cs typeface="Garamond"/>
              </a:rPr>
              <a:t>becomes </a:t>
            </a:r>
            <a:r>
              <a:rPr sz="1167" dirty="0">
                <a:latin typeface="Garamond"/>
                <a:cs typeface="Garamond"/>
              </a:rPr>
              <a:t>too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reactive.</a:t>
            </a:r>
            <a:endParaRPr sz="1167">
              <a:latin typeface="Garamond"/>
              <a:cs typeface="Garamond"/>
            </a:endParaRPr>
          </a:p>
          <a:p>
            <a:pPr marL="605000" marR="1114929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b). </a:t>
            </a:r>
            <a:r>
              <a:rPr sz="1167" dirty="0">
                <a:latin typeface="Garamond"/>
                <a:cs typeface="Garamond"/>
              </a:rPr>
              <a:t>Strategy is </a:t>
            </a:r>
            <a:r>
              <a:rPr sz="1167" spc="-5" dirty="0">
                <a:latin typeface="Garamond"/>
                <a:cs typeface="Garamond"/>
              </a:rPr>
              <a:t>built on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others do. </a:t>
            </a:r>
            <a:r>
              <a:rPr sz="1167" dirty="0">
                <a:latin typeface="Garamond"/>
                <a:cs typeface="Garamond"/>
              </a:rPr>
              <a:t>Bases goals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others do.  </a:t>
            </a:r>
            <a:r>
              <a:rPr sz="1167" dirty="0">
                <a:latin typeface="Garamond"/>
                <a:cs typeface="Garamond"/>
              </a:rPr>
              <a:t>c). Lessens </a:t>
            </a:r>
            <a:r>
              <a:rPr sz="1167" spc="-5" dirty="0">
                <a:latin typeface="Garamond"/>
                <a:cs typeface="Garamond"/>
              </a:rPr>
              <a:t>innovation. It only matches or </a:t>
            </a:r>
            <a:r>
              <a:rPr sz="1167" dirty="0">
                <a:latin typeface="Garamond"/>
                <a:cs typeface="Garamond"/>
              </a:rPr>
              <a:t>extends what </a:t>
            </a:r>
            <a:r>
              <a:rPr sz="1167" spc="-5" dirty="0">
                <a:latin typeface="Garamond"/>
                <a:cs typeface="Garamond"/>
              </a:rPr>
              <a:t>others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does.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Customer-centered company </a:t>
            </a:r>
            <a:r>
              <a:rPr sz="1167" dirty="0">
                <a:latin typeface="Garamond"/>
                <a:cs typeface="Garamond"/>
              </a:rPr>
              <a:t>focuses </a:t>
            </a:r>
            <a:r>
              <a:rPr sz="1167" spc="-5" dirty="0">
                <a:latin typeface="Garamond"/>
                <a:cs typeface="Garamond"/>
              </a:rPr>
              <a:t>more on customer </a:t>
            </a:r>
            <a:r>
              <a:rPr sz="1167" dirty="0">
                <a:latin typeface="Garamond"/>
                <a:cs typeface="Garamond"/>
              </a:rPr>
              <a:t>developments in designing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strategies.</a:t>
            </a:r>
            <a:endParaRPr sz="1167">
              <a:latin typeface="Garamond"/>
              <a:cs typeface="Garamond"/>
            </a:endParaRPr>
          </a:p>
          <a:p>
            <a:pPr marL="456837" marR="6791" indent="-74082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580306" algn="l"/>
              </a:tabLst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better position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identify new opportunities and </a:t>
            </a:r>
            <a:r>
              <a:rPr sz="1167" dirty="0">
                <a:latin typeface="Garamond"/>
                <a:cs typeface="Garamond"/>
              </a:rPr>
              <a:t>set </a:t>
            </a:r>
            <a:r>
              <a:rPr sz="1167" spc="-5" dirty="0">
                <a:latin typeface="Garamond"/>
                <a:cs typeface="Garamond"/>
              </a:rPr>
              <a:t>long-run </a:t>
            </a:r>
            <a:r>
              <a:rPr sz="1167" dirty="0">
                <a:latin typeface="Garamond"/>
                <a:cs typeface="Garamond"/>
              </a:rPr>
              <a:t>strategies that </a:t>
            </a:r>
            <a:r>
              <a:rPr sz="1167" spc="-5" dirty="0">
                <a:latin typeface="Garamond"/>
                <a:cs typeface="Garamond"/>
              </a:rPr>
              <a:t>make  </a:t>
            </a:r>
            <a:r>
              <a:rPr sz="1167" dirty="0">
                <a:latin typeface="Garamond"/>
                <a:cs typeface="Garamond"/>
              </a:rPr>
              <a:t>sense.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283"/>
              </a:lnSpc>
              <a:buAutoNum type="arabicParenR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can concentrate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serving the </a:t>
            </a:r>
            <a:r>
              <a:rPr sz="1167" spc="-5" dirty="0">
                <a:latin typeface="Garamond"/>
                <a:cs typeface="Garamond"/>
              </a:rPr>
              <a:t>needs of important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groups.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7042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205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240260"/>
            <a:ext cx="5716147" cy="1514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Market-centered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are ones </a:t>
            </a:r>
            <a:r>
              <a:rPr sz="1167" dirty="0">
                <a:latin typeface="Garamond"/>
                <a:cs typeface="Garamond"/>
              </a:rPr>
              <a:t>that watch </a:t>
            </a:r>
            <a:r>
              <a:rPr sz="1167" spc="-5" dirty="0">
                <a:latin typeface="Garamond"/>
                <a:cs typeface="Garamond"/>
              </a:rPr>
              <a:t>both </a:t>
            </a:r>
            <a:r>
              <a:rPr sz="1167" dirty="0">
                <a:latin typeface="Garamond"/>
                <a:cs typeface="Garamond"/>
              </a:rPr>
              <a:t>their customers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their competition.  </a:t>
            </a:r>
            <a:r>
              <a:rPr sz="1167" spc="-5" dirty="0">
                <a:latin typeface="Garamond"/>
                <a:cs typeface="Garamond"/>
              </a:rPr>
              <a:t>Companies have moved </a:t>
            </a:r>
            <a:r>
              <a:rPr sz="1167" dirty="0">
                <a:latin typeface="Garamond"/>
                <a:cs typeface="Garamond"/>
              </a:rPr>
              <a:t>through four </a:t>
            </a:r>
            <a:r>
              <a:rPr sz="1167" spc="-5" dirty="0">
                <a:latin typeface="Garamond"/>
                <a:cs typeface="Garamond"/>
              </a:rPr>
              <a:t>orientations over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years:</a:t>
            </a:r>
            <a:endParaRPr sz="1167">
              <a:latin typeface="Garamond"/>
              <a:cs typeface="Garamond"/>
            </a:endParaRPr>
          </a:p>
          <a:p>
            <a:pPr marL="382755" marR="832184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b="1" spc="-5" dirty="0">
                <a:latin typeface="Garamond"/>
                <a:cs typeface="Garamond"/>
              </a:rPr>
              <a:t>Product-oriented</a:t>
            </a:r>
            <a:r>
              <a:rPr sz="1167" spc="-5" dirty="0">
                <a:latin typeface="Garamond"/>
                <a:cs typeface="Garamond"/>
              </a:rPr>
              <a:t>—pay little attention </a:t>
            </a:r>
            <a:r>
              <a:rPr sz="1167" dirty="0">
                <a:latin typeface="Garamond"/>
                <a:cs typeface="Garamond"/>
              </a:rPr>
              <a:t>to either customers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competitors.  2). </a:t>
            </a:r>
            <a:r>
              <a:rPr sz="1167" b="1" spc="-5" dirty="0">
                <a:latin typeface="Garamond"/>
                <a:cs typeface="Garamond"/>
              </a:rPr>
              <a:t>Customer-oriented</a:t>
            </a:r>
            <a:r>
              <a:rPr sz="1167" spc="-5" dirty="0">
                <a:latin typeface="Garamond"/>
                <a:cs typeface="Garamond"/>
              </a:rPr>
              <a:t>—started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pay attention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12347" marR="6791" indent="370408" algn="just">
              <a:lnSpc>
                <a:spcPts val="1312"/>
              </a:lnSpc>
              <a:buFont typeface="Garamond"/>
              <a:buAutoNum type="arabicParenR" startAt="3"/>
              <a:tabLst>
                <a:tab pos="584010" algn="l"/>
              </a:tabLst>
            </a:pPr>
            <a:r>
              <a:rPr sz="1167" b="1" spc="-5" dirty="0">
                <a:latin typeface="Garamond"/>
                <a:cs typeface="Garamond"/>
              </a:rPr>
              <a:t>Competitor-oriented</a:t>
            </a:r>
            <a:r>
              <a:rPr sz="1167" spc="-5" dirty="0">
                <a:latin typeface="Garamond"/>
                <a:cs typeface="Garamond"/>
              </a:rPr>
              <a:t>—when </a:t>
            </a:r>
            <a:r>
              <a:rPr sz="1167" dirty="0">
                <a:latin typeface="Garamond"/>
                <a:cs typeface="Garamond"/>
              </a:rPr>
              <a:t>they started to </a:t>
            </a:r>
            <a:r>
              <a:rPr sz="1167" spc="-5" dirty="0">
                <a:latin typeface="Garamond"/>
                <a:cs typeface="Garamond"/>
              </a:rPr>
              <a:t>pay attention </a:t>
            </a:r>
            <a:r>
              <a:rPr sz="1167" dirty="0">
                <a:latin typeface="Garamond"/>
                <a:cs typeface="Garamond"/>
              </a:rPr>
              <a:t>to customers, they </a:t>
            </a:r>
            <a:r>
              <a:rPr sz="1167" spc="-5" dirty="0">
                <a:latin typeface="Garamond"/>
                <a:cs typeface="Garamond"/>
              </a:rPr>
              <a:t>became  competitor-oriented.</a:t>
            </a:r>
            <a:endParaRPr sz="1167">
              <a:latin typeface="Garamond"/>
              <a:cs typeface="Garamond"/>
            </a:endParaRPr>
          </a:p>
          <a:p>
            <a:pPr marL="12347" marR="4939" indent="370408" algn="just">
              <a:lnSpc>
                <a:spcPts val="1312"/>
              </a:lnSpc>
              <a:buFont typeface="Garamond"/>
              <a:buAutoNum type="arabicParenR" startAt="3"/>
              <a:tabLst>
                <a:tab pos="616112" algn="l"/>
              </a:tabLst>
            </a:pPr>
            <a:r>
              <a:rPr sz="1167" b="1" spc="-5" dirty="0">
                <a:latin typeface="Garamond"/>
                <a:cs typeface="Garamond"/>
              </a:rPr>
              <a:t>Market-oriented</a:t>
            </a:r>
            <a:r>
              <a:rPr sz="1167" spc="-5" dirty="0">
                <a:latin typeface="Garamond"/>
                <a:cs typeface="Garamond"/>
              </a:rPr>
              <a:t>—this advanced </a:t>
            </a:r>
            <a:r>
              <a:rPr sz="1167" dirty="0">
                <a:latin typeface="Garamond"/>
                <a:cs typeface="Garamond"/>
              </a:rPr>
              <a:t>form </a:t>
            </a:r>
            <a:r>
              <a:rPr sz="1167" spc="-5" dirty="0">
                <a:latin typeface="Garamond"/>
                <a:cs typeface="Garamond"/>
              </a:rPr>
              <a:t>balances attention between customers and  </a:t>
            </a:r>
            <a:r>
              <a:rPr sz="1167" dirty="0">
                <a:latin typeface="Garamond"/>
                <a:cs typeface="Garamond"/>
              </a:rPr>
              <a:t>competition. This </a:t>
            </a:r>
            <a:r>
              <a:rPr sz="1167" spc="-5" dirty="0">
                <a:latin typeface="Garamond"/>
                <a:cs typeface="Garamond"/>
              </a:rPr>
              <a:t>method </a:t>
            </a:r>
            <a:r>
              <a:rPr sz="1167" dirty="0">
                <a:latin typeface="Garamond"/>
                <a:cs typeface="Garamond"/>
              </a:rPr>
              <a:t>finds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ways to </a:t>
            </a:r>
            <a:r>
              <a:rPr sz="1167" spc="-5" dirty="0">
                <a:latin typeface="Garamond"/>
                <a:cs typeface="Garamond"/>
              </a:rPr>
              <a:t>deliver </a:t>
            </a:r>
            <a:r>
              <a:rPr sz="1167" dirty="0">
                <a:latin typeface="Garamond"/>
                <a:cs typeface="Garamond"/>
              </a:rPr>
              <a:t>satisfaction to customers </a:t>
            </a:r>
            <a:r>
              <a:rPr sz="1167" spc="-5" dirty="0">
                <a:latin typeface="Garamond"/>
                <a:cs typeface="Garamond"/>
              </a:rPr>
              <a:t>and, </a:t>
            </a:r>
            <a:r>
              <a:rPr sz="1167" dirty="0">
                <a:latin typeface="Garamond"/>
                <a:cs typeface="Garamond"/>
              </a:rPr>
              <a:t>therefore,  </a:t>
            </a:r>
            <a:r>
              <a:rPr sz="1167" spc="-5" dirty="0">
                <a:latin typeface="Garamond"/>
                <a:cs typeface="Garamond"/>
              </a:rPr>
              <a:t>overcomes </a:t>
            </a:r>
            <a:r>
              <a:rPr sz="1167" dirty="0">
                <a:latin typeface="Garamond"/>
                <a:cs typeface="Garamond"/>
              </a:rPr>
              <a:t>competition. Find </a:t>
            </a:r>
            <a:r>
              <a:rPr sz="1167" spc="-5" dirty="0">
                <a:latin typeface="Garamond"/>
                <a:cs typeface="Garamond"/>
              </a:rPr>
              <a:t>innovative </a:t>
            </a:r>
            <a:r>
              <a:rPr sz="1167" dirty="0">
                <a:latin typeface="Garamond"/>
                <a:cs typeface="Garamond"/>
              </a:rPr>
              <a:t>ways to deliver more value than competitors</a:t>
            </a:r>
            <a:r>
              <a:rPr sz="1167" spc="-13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do.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78055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187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8294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This form </a:t>
            </a:r>
            <a:r>
              <a:rPr sz="1167" spc="-5" dirty="0">
                <a:latin typeface="Garamond"/>
                <a:cs typeface="Garamond"/>
              </a:rPr>
              <a:t>is often </a:t>
            </a:r>
            <a:r>
              <a:rPr sz="1167" dirty="0">
                <a:latin typeface="Garamond"/>
                <a:cs typeface="Garamond"/>
              </a:rPr>
              <a:t>supported </a:t>
            </a: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various </a:t>
            </a:r>
            <a:r>
              <a:rPr sz="1167" spc="-5" dirty="0">
                <a:latin typeface="Garamond"/>
                <a:cs typeface="Garamond"/>
              </a:rPr>
              <a:t>levels by </a:t>
            </a:r>
            <a:r>
              <a:rPr sz="1167" dirty="0">
                <a:latin typeface="Garamond"/>
                <a:cs typeface="Garamond"/>
              </a:rPr>
              <a:t>managerial structure. Product sales force structure  is a sales force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under which salespeople specialize in selling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portion of </a:t>
            </a:r>
            <a:r>
              <a:rPr sz="1167" dirty="0">
                <a:latin typeface="Garamond"/>
                <a:cs typeface="Garamond"/>
              </a:rPr>
              <a:t>the  company’s </a:t>
            </a:r>
            <a:r>
              <a:rPr sz="1167" spc="-5" dirty="0">
                <a:latin typeface="Garamond"/>
                <a:cs typeface="Garamond"/>
              </a:rPr>
              <a:t>products or lines. </a:t>
            </a:r>
            <a:r>
              <a:rPr sz="1167" dirty="0">
                <a:latin typeface="Garamond"/>
                <a:cs typeface="Garamond"/>
              </a:rPr>
              <a:t>Problems can occur if a single customer </a:t>
            </a:r>
            <a:r>
              <a:rPr sz="1167" spc="-5" dirty="0">
                <a:latin typeface="Garamond"/>
                <a:cs typeface="Garamond"/>
              </a:rPr>
              <a:t>buys many </a:t>
            </a:r>
            <a:r>
              <a:rPr sz="1167" dirty="0">
                <a:latin typeface="Garamond"/>
                <a:cs typeface="Garamond"/>
              </a:rPr>
              <a:t>different 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from the </a:t>
            </a:r>
            <a:r>
              <a:rPr sz="1167" spc="-5" dirty="0">
                <a:latin typeface="Garamond"/>
                <a:cs typeface="Garamond"/>
              </a:rPr>
              <a:t>company. Extra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method must be compared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more  </a:t>
            </a:r>
            <a:r>
              <a:rPr sz="1167" dirty="0">
                <a:latin typeface="Garamond"/>
                <a:cs typeface="Garamond"/>
              </a:rPr>
              <a:t>specialized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knowledge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extra </a:t>
            </a:r>
            <a:r>
              <a:rPr sz="1167" spc="-5" dirty="0">
                <a:latin typeface="Garamond"/>
                <a:cs typeface="Garamond"/>
              </a:rPr>
              <a:t>attention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individual products. Customer </a:t>
            </a:r>
            <a:r>
              <a:rPr sz="1167" dirty="0">
                <a:latin typeface="Garamond"/>
                <a:cs typeface="Garamond"/>
              </a:rPr>
              <a:t>sales force  structure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sales force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under </a:t>
            </a:r>
            <a:r>
              <a:rPr sz="1167" spc="-5" dirty="0">
                <a:latin typeface="Garamond"/>
                <a:cs typeface="Garamond"/>
              </a:rPr>
              <a:t>which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specialize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selling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to certain  customers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industries. This form can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become </a:t>
            </a:r>
            <a:r>
              <a:rPr sz="1167" dirty="0">
                <a:latin typeface="Garamond"/>
                <a:cs typeface="Garamond"/>
              </a:rPr>
              <a:t>more customer focused. This form  carefully consider </a:t>
            </a:r>
            <a:r>
              <a:rPr sz="1167" spc="-5" dirty="0">
                <a:latin typeface="Garamond"/>
                <a:cs typeface="Garamond"/>
              </a:rPr>
              <a:t>primary </a:t>
            </a:r>
            <a:r>
              <a:rPr sz="1167" dirty="0">
                <a:latin typeface="Garamond"/>
                <a:cs typeface="Garamond"/>
              </a:rPr>
              <a:t>customers. </a:t>
            </a:r>
            <a:r>
              <a:rPr sz="1167" spc="-5" dirty="0">
                <a:latin typeface="Garamond"/>
                <a:cs typeface="Garamond"/>
              </a:rPr>
              <a:t>Complex </a:t>
            </a:r>
            <a:r>
              <a:rPr sz="1167" dirty="0">
                <a:latin typeface="Garamond"/>
                <a:cs typeface="Garamond"/>
              </a:rPr>
              <a:t>sales-force structure forms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deviations 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basic </a:t>
            </a:r>
            <a:r>
              <a:rPr sz="1167" dirty="0">
                <a:latin typeface="Garamond"/>
                <a:cs typeface="Garamond"/>
              </a:rPr>
              <a:t>three </a:t>
            </a:r>
            <a:r>
              <a:rPr sz="1167" spc="-5" dirty="0">
                <a:latin typeface="Garamond"/>
                <a:cs typeface="Garamond"/>
              </a:rPr>
              <a:t>mentioned above </a:t>
            </a:r>
            <a:r>
              <a:rPr sz="1167" dirty="0">
                <a:latin typeface="Garamond"/>
                <a:cs typeface="Garamond"/>
              </a:rPr>
              <a:t>where </a:t>
            </a:r>
            <a:r>
              <a:rPr sz="1167" spc="-5" dirty="0">
                <a:latin typeface="Garamond"/>
                <a:cs typeface="Garamond"/>
              </a:rPr>
              <a:t>combinations occur. Each company should select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sales  </a:t>
            </a:r>
            <a:r>
              <a:rPr sz="1167" dirty="0">
                <a:latin typeface="Garamond"/>
                <a:cs typeface="Garamond"/>
              </a:rPr>
              <a:t>force structure that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serves the needs </a:t>
            </a:r>
            <a:r>
              <a:rPr sz="1167" spc="-5" dirty="0">
                <a:latin typeface="Garamond"/>
                <a:cs typeface="Garamond"/>
              </a:rPr>
              <a:t>of its </a:t>
            </a:r>
            <a:r>
              <a:rPr sz="1167" dirty="0">
                <a:latin typeface="Garamond"/>
                <a:cs typeface="Garamond"/>
              </a:rPr>
              <a:t>customers and fits its </a:t>
            </a:r>
            <a:r>
              <a:rPr sz="1167" spc="-5" dirty="0">
                <a:latin typeface="Garamond"/>
                <a:cs typeface="Garamond"/>
              </a:rPr>
              <a:t>overall </a:t>
            </a:r>
            <a:r>
              <a:rPr sz="1167" dirty="0">
                <a:latin typeface="Garamond"/>
                <a:cs typeface="Garamond"/>
              </a:rPr>
              <a:t>marketing strategy.  </a:t>
            </a:r>
            <a:r>
              <a:rPr sz="1167" spc="-5" dirty="0">
                <a:latin typeface="Garamond"/>
                <a:cs typeface="Garamond"/>
              </a:rPr>
              <a:t>Salespeople </a:t>
            </a:r>
            <a:r>
              <a:rPr sz="1167" dirty="0">
                <a:latin typeface="Garamond"/>
                <a:cs typeface="Garamond"/>
              </a:rPr>
              <a:t>constitute one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productive and most </a:t>
            </a:r>
            <a:r>
              <a:rPr sz="1167" dirty="0">
                <a:latin typeface="Garamond"/>
                <a:cs typeface="Garamond"/>
              </a:rPr>
              <a:t>expensive assets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company.  </a:t>
            </a:r>
            <a:r>
              <a:rPr sz="1167" spc="-5" dirty="0">
                <a:latin typeface="Garamond"/>
                <a:cs typeface="Garamond"/>
              </a:rPr>
              <a:t>Most companies </a:t>
            </a:r>
            <a:r>
              <a:rPr sz="1167" dirty="0">
                <a:latin typeface="Garamond"/>
                <a:cs typeface="Garamond"/>
              </a:rPr>
              <a:t>use some form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workload </a:t>
            </a:r>
            <a:r>
              <a:rPr sz="1167" spc="-5" dirty="0">
                <a:latin typeface="Garamond"/>
                <a:cs typeface="Garamond"/>
              </a:rPr>
              <a:t>approach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determine </a:t>
            </a:r>
            <a:r>
              <a:rPr sz="1167" dirty="0">
                <a:latin typeface="Garamond"/>
                <a:cs typeface="Garamond"/>
              </a:rPr>
              <a:t>sales force size. The workload  </a:t>
            </a:r>
            <a:r>
              <a:rPr sz="1167" spc="-5" dirty="0">
                <a:latin typeface="Garamond"/>
                <a:cs typeface="Garamond"/>
              </a:rPr>
              <a:t>approach is an approach of </a:t>
            </a:r>
            <a:r>
              <a:rPr sz="1167" dirty="0">
                <a:latin typeface="Garamond"/>
                <a:cs typeface="Garamond"/>
              </a:rPr>
              <a:t>setting sales force </a:t>
            </a:r>
            <a:r>
              <a:rPr sz="1167" spc="-5" dirty="0">
                <a:latin typeface="Garamond"/>
                <a:cs typeface="Garamond"/>
              </a:rPr>
              <a:t>size, </a:t>
            </a:r>
            <a:r>
              <a:rPr sz="1167" dirty="0">
                <a:latin typeface="Garamond"/>
                <a:cs typeface="Garamond"/>
              </a:rPr>
              <a:t>whereby the </a:t>
            </a:r>
            <a:r>
              <a:rPr sz="1167" spc="-5" dirty="0">
                <a:latin typeface="Garamond"/>
                <a:cs typeface="Garamond"/>
              </a:rPr>
              <a:t>company groups </a:t>
            </a:r>
            <a:r>
              <a:rPr sz="1167" dirty="0">
                <a:latin typeface="Garamond"/>
                <a:cs typeface="Garamond"/>
              </a:rPr>
              <a:t>count </a:t>
            </a:r>
            <a:r>
              <a:rPr sz="1167" spc="-5" dirty="0">
                <a:latin typeface="Garamond"/>
                <a:cs typeface="Garamond"/>
              </a:rPr>
              <a:t>into  different </a:t>
            </a:r>
            <a:r>
              <a:rPr sz="1167" dirty="0">
                <a:latin typeface="Garamond"/>
                <a:cs typeface="Garamond"/>
              </a:rPr>
              <a:t>sizes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classes (or status)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then </a:t>
            </a:r>
            <a:r>
              <a:rPr sz="1167" spc="-5" dirty="0">
                <a:latin typeface="Garamond"/>
                <a:cs typeface="Garamond"/>
              </a:rPr>
              <a:t>determines how many </a:t>
            </a:r>
            <a:r>
              <a:rPr sz="1167" dirty="0">
                <a:latin typeface="Garamond"/>
                <a:cs typeface="Garamond"/>
              </a:rPr>
              <a:t>salespeople </a:t>
            </a:r>
            <a:r>
              <a:rPr sz="1167" spc="-5" dirty="0">
                <a:latin typeface="Garamond"/>
                <a:cs typeface="Garamond"/>
              </a:rPr>
              <a:t>are needed </a:t>
            </a:r>
            <a:r>
              <a:rPr sz="1167" dirty="0">
                <a:latin typeface="Garamond"/>
                <a:cs typeface="Garamond"/>
              </a:rPr>
              <a:t>to call.  </a:t>
            </a:r>
            <a:r>
              <a:rPr sz="1167" spc="-5" dirty="0">
                <a:latin typeface="Garamond"/>
                <a:cs typeface="Garamond"/>
              </a:rPr>
              <a:t>The company may have </a:t>
            </a:r>
            <a:r>
              <a:rPr sz="1167" dirty="0">
                <a:latin typeface="Garamond"/>
                <a:cs typeface="Garamond"/>
              </a:rPr>
              <a:t>an </a:t>
            </a:r>
            <a:r>
              <a:rPr sz="1167" spc="-5" dirty="0">
                <a:latin typeface="Garamond"/>
                <a:cs typeface="Garamond"/>
              </a:rPr>
              <a:t>outside sales force </a:t>
            </a:r>
            <a:r>
              <a:rPr sz="1167" dirty="0">
                <a:latin typeface="Garamond"/>
                <a:cs typeface="Garamond"/>
              </a:rPr>
              <a:t>(field sales-force) that travels to call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they can </a:t>
            </a:r>
            <a:r>
              <a:rPr sz="1167" spc="-5" dirty="0">
                <a:latin typeface="Garamond"/>
                <a:cs typeface="Garamond"/>
              </a:rPr>
              <a:t>have an inside </a:t>
            </a:r>
            <a:r>
              <a:rPr sz="1167" dirty="0">
                <a:latin typeface="Garamond"/>
                <a:cs typeface="Garamond"/>
              </a:rPr>
              <a:t>sales force which conducts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from their </a:t>
            </a:r>
            <a:r>
              <a:rPr sz="1167" spc="-5" dirty="0">
                <a:latin typeface="Garamond"/>
                <a:cs typeface="Garamond"/>
              </a:rPr>
              <a:t>offices </a:t>
            </a:r>
            <a:r>
              <a:rPr sz="1167" dirty="0">
                <a:latin typeface="Garamond"/>
                <a:cs typeface="Garamond"/>
              </a:rPr>
              <a:t>via telephone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visits t the </a:t>
            </a:r>
            <a:r>
              <a:rPr sz="1167" spc="-5" dirty="0">
                <a:latin typeface="Garamond"/>
                <a:cs typeface="Garamond"/>
              </a:rPr>
              <a:t>prospective buyers.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reduce </a:t>
            </a:r>
            <a:r>
              <a:rPr sz="1167" dirty="0">
                <a:latin typeface="Garamond"/>
                <a:cs typeface="Garamond"/>
              </a:rPr>
              <a:t>time </a:t>
            </a:r>
            <a:r>
              <a:rPr sz="1167" spc="-5" dirty="0">
                <a:latin typeface="Garamond"/>
                <a:cs typeface="Garamond"/>
              </a:rPr>
              <a:t>demands on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outside </a:t>
            </a:r>
            <a:r>
              <a:rPr sz="1167" dirty="0">
                <a:latin typeface="Garamond"/>
                <a:cs typeface="Garamond"/>
              </a:rPr>
              <a:t>sales forces, </a:t>
            </a:r>
            <a:r>
              <a:rPr sz="1167" spc="-5" dirty="0">
                <a:latin typeface="Garamond"/>
                <a:cs typeface="Garamond"/>
              </a:rPr>
              <a:t>many  </a:t>
            </a:r>
            <a:r>
              <a:rPr sz="1167" dirty="0">
                <a:latin typeface="Garamond"/>
                <a:cs typeface="Garamond"/>
              </a:rPr>
              <a:t>companies have </a:t>
            </a:r>
            <a:r>
              <a:rPr sz="1167" spc="-5" dirty="0">
                <a:latin typeface="Garamond"/>
                <a:cs typeface="Garamond"/>
              </a:rPr>
              <a:t>increased </a:t>
            </a:r>
            <a:r>
              <a:rPr sz="1167" dirty="0">
                <a:latin typeface="Garamond"/>
                <a:cs typeface="Garamond"/>
              </a:rPr>
              <a:t>the size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inside </a:t>
            </a:r>
            <a:r>
              <a:rPr sz="1167" dirty="0">
                <a:latin typeface="Garamond"/>
                <a:cs typeface="Garamond"/>
              </a:rPr>
              <a:t>sales forces </a:t>
            </a:r>
            <a:r>
              <a:rPr sz="1167" spc="-5" dirty="0">
                <a:latin typeface="Garamond"/>
                <a:cs typeface="Garamond"/>
              </a:rPr>
              <a:t>and have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added:</a:t>
            </a:r>
            <a:endParaRPr sz="1167">
              <a:latin typeface="Garamond"/>
              <a:cs typeface="Garamond"/>
            </a:endParaRPr>
          </a:p>
          <a:p>
            <a:pPr marL="382755" marR="3664572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Technical support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people.  </a:t>
            </a:r>
            <a:r>
              <a:rPr sz="1167" dirty="0">
                <a:latin typeface="Garamond"/>
                <a:cs typeface="Garamond"/>
              </a:rPr>
              <a:t>2). S </a:t>
            </a:r>
            <a:r>
              <a:rPr sz="1167" spc="-5" dirty="0">
                <a:latin typeface="Garamond"/>
                <a:cs typeface="Garamond"/>
              </a:rPr>
              <a:t>ales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assistants.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3). Telemarketers (using the telephone to sell directly to</a:t>
            </a:r>
            <a:r>
              <a:rPr sz="1167" spc="-13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consumers).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days </a:t>
            </a:r>
            <a:r>
              <a:rPr sz="1167" dirty="0">
                <a:latin typeface="Garamond"/>
                <a:cs typeface="Garamond"/>
              </a:rPr>
              <a:t>when a single salesperson </a:t>
            </a:r>
            <a:r>
              <a:rPr sz="1167" spc="-5" dirty="0">
                <a:latin typeface="Garamond"/>
                <a:cs typeface="Garamond"/>
              </a:rPr>
              <a:t>handled large and important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vanishing. Today,  team selling, using teams </a:t>
            </a:r>
            <a:r>
              <a:rPr sz="1167" spc="-5" dirty="0">
                <a:latin typeface="Garamond"/>
                <a:cs typeface="Garamond"/>
              </a:rPr>
              <a:t>of people </a:t>
            </a:r>
            <a:r>
              <a:rPr sz="1167" dirty="0">
                <a:latin typeface="Garamond"/>
                <a:cs typeface="Garamond"/>
              </a:rPr>
              <a:t>from sales, </a:t>
            </a:r>
            <a:r>
              <a:rPr sz="1167" spc="-5" dirty="0">
                <a:latin typeface="Garamond"/>
                <a:cs typeface="Garamond"/>
              </a:rPr>
              <a:t>marketing, </a:t>
            </a:r>
            <a:r>
              <a:rPr sz="1167" dirty="0">
                <a:latin typeface="Garamond"/>
                <a:cs typeface="Garamond"/>
              </a:rPr>
              <a:t>engineering, </a:t>
            </a:r>
            <a:r>
              <a:rPr sz="1167" spc="-5" dirty="0">
                <a:latin typeface="Garamond"/>
                <a:cs typeface="Garamond"/>
              </a:rPr>
              <a:t>finance, </a:t>
            </a:r>
            <a:r>
              <a:rPr sz="1167" dirty="0">
                <a:latin typeface="Garamond"/>
                <a:cs typeface="Garamond"/>
              </a:rPr>
              <a:t>technical support,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upper management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service large, complex accounts, is being </a:t>
            </a:r>
            <a:r>
              <a:rPr sz="1167" dirty="0">
                <a:latin typeface="Garamond"/>
                <a:cs typeface="Garamond"/>
              </a:rPr>
              <a:t>used. A structure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established that considers </a:t>
            </a:r>
            <a:r>
              <a:rPr sz="1167" spc="-5" dirty="0">
                <a:latin typeface="Garamond"/>
                <a:cs typeface="Garamond"/>
              </a:rPr>
              <a:t>rewards and compensation if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method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</a:t>
            </a:r>
            <a:r>
              <a:rPr sz="1167" dirty="0">
                <a:latin typeface="Garamond"/>
                <a:cs typeface="Garamond"/>
              </a:rPr>
              <a:t> effective.</a:t>
            </a:r>
            <a:endParaRPr sz="1167">
              <a:latin typeface="Garamond"/>
              <a:cs typeface="Garamond"/>
            </a:endParaRPr>
          </a:p>
          <a:p>
            <a:pPr marL="49388" algn="just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In team selling situations, Pitfalls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185204" indent="-172857" algn="just">
              <a:lnSpc>
                <a:spcPts val="1312"/>
              </a:lnSpc>
              <a:buAutoNum type="alphaLcParenR"/>
              <a:tabLst>
                <a:tab pos="185204" algn="l"/>
              </a:tabLst>
            </a:pPr>
            <a:r>
              <a:rPr sz="1167" spc="-5" dirty="0">
                <a:latin typeface="Garamond"/>
                <a:cs typeface="Garamond"/>
              </a:rPr>
              <a:t>Selling </a:t>
            </a:r>
            <a:r>
              <a:rPr sz="1167" dirty="0">
                <a:latin typeface="Garamond"/>
                <a:cs typeface="Garamond"/>
              </a:rPr>
              <a:t>teams can confuse </a:t>
            </a:r>
            <a:r>
              <a:rPr sz="1167" spc="-5" dirty="0">
                <a:latin typeface="Garamond"/>
                <a:cs typeface="Garamond"/>
              </a:rPr>
              <a:t>or overwhelm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200020" indent="-187673" algn="just">
              <a:lnSpc>
                <a:spcPts val="1312"/>
              </a:lnSpc>
              <a:buAutoNum type="alphaLcParenR"/>
              <a:tabLst>
                <a:tab pos="200638" algn="l"/>
              </a:tabLst>
            </a:pPr>
            <a:r>
              <a:rPr sz="1167" spc="-5" dirty="0">
                <a:latin typeface="Garamond"/>
                <a:cs typeface="Garamond"/>
              </a:rPr>
              <a:t>Salespeople may have </a:t>
            </a:r>
            <a:r>
              <a:rPr sz="1167" dirty="0">
                <a:latin typeface="Garamond"/>
                <a:cs typeface="Garamond"/>
              </a:rPr>
              <a:t>trouble </a:t>
            </a:r>
            <a:r>
              <a:rPr sz="1167" spc="-5" dirty="0">
                <a:latin typeface="Garamond"/>
                <a:cs typeface="Garamond"/>
              </a:rPr>
              <a:t>in learning </a:t>
            </a:r>
            <a:r>
              <a:rPr sz="1167" dirty="0">
                <a:latin typeface="Garamond"/>
                <a:cs typeface="Garamond"/>
              </a:rPr>
              <a:t>to work with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trust </a:t>
            </a:r>
            <a:r>
              <a:rPr sz="1167" spc="-5" dirty="0">
                <a:latin typeface="Garamond"/>
                <a:cs typeface="Garamond"/>
              </a:rPr>
              <a:t>others 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24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team.</a:t>
            </a:r>
            <a:endParaRPr sz="1167">
              <a:latin typeface="Garamond"/>
              <a:cs typeface="Garamond"/>
            </a:endParaRPr>
          </a:p>
          <a:p>
            <a:pPr marL="186439" indent="-174092" algn="just">
              <a:lnSpc>
                <a:spcPts val="1356"/>
              </a:lnSpc>
              <a:buAutoNum type="alphaLcParenR"/>
              <a:tabLst>
                <a:tab pos="187056" algn="l"/>
              </a:tabLst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may be difficulties in </a:t>
            </a:r>
            <a:r>
              <a:rPr sz="1167" dirty="0">
                <a:latin typeface="Garamond"/>
                <a:cs typeface="Garamond"/>
              </a:rPr>
              <a:t>evaluating </a:t>
            </a:r>
            <a:r>
              <a:rPr sz="1167" spc="-5" dirty="0">
                <a:latin typeface="Garamond"/>
                <a:cs typeface="Garamond"/>
              </a:rPr>
              <a:t>individual </a:t>
            </a:r>
            <a:r>
              <a:rPr sz="1167" dirty="0">
                <a:latin typeface="Garamond"/>
                <a:cs typeface="Garamond"/>
              </a:rPr>
              <a:t>contributions to the team selling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effort.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Garamond"/>
              <a:buAutoNum type="alphaLcParenR"/>
            </a:pPr>
            <a:endParaRPr sz="1021">
              <a:latin typeface="Times New Roman"/>
              <a:cs typeface="Times New Roman"/>
            </a:endParaRPr>
          </a:p>
          <a:p>
            <a:pPr marL="679082">
              <a:lnSpc>
                <a:spcPts val="1356"/>
              </a:lnSpc>
              <a:tabLst>
                <a:tab pos="1085913" algn="l"/>
              </a:tabLst>
            </a:pPr>
            <a:r>
              <a:rPr sz="1167" b="1" spc="-5" dirty="0">
                <a:latin typeface="Garamond"/>
                <a:cs typeface="Garamond"/>
              </a:rPr>
              <a:t>b.	</a:t>
            </a:r>
            <a:r>
              <a:rPr sz="1167" b="1" dirty="0">
                <a:latin typeface="Garamond"/>
                <a:cs typeface="Garamond"/>
              </a:rPr>
              <a:t>Recruiting </a:t>
            </a:r>
            <a:r>
              <a:rPr sz="1167" b="1" spc="-5" dirty="0">
                <a:latin typeface="Garamond"/>
                <a:cs typeface="Garamond"/>
              </a:rPr>
              <a:t>and Selecting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Salespeople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  <a:tabLst>
                <a:tab pos="4702949" algn="l"/>
              </a:tabLst>
            </a:pP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heart of any </a:t>
            </a:r>
            <a:r>
              <a:rPr sz="1167" dirty="0">
                <a:latin typeface="Garamond"/>
                <a:cs typeface="Garamond"/>
              </a:rPr>
              <a:t>successful sales force </a:t>
            </a:r>
            <a:r>
              <a:rPr sz="1167" spc="-5" dirty="0">
                <a:latin typeface="Garamond"/>
                <a:cs typeface="Garamond"/>
              </a:rPr>
              <a:t>operation </a:t>
            </a:r>
            <a:r>
              <a:rPr sz="1167" dirty="0">
                <a:latin typeface="Garamond"/>
                <a:cs typeface="Garamond"/>
              </a:rPr>
              <a:t>is the </a:t>
            </a:r>
            <a:r>
              <a:rPr sz="1167" spc="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recruitment</a:t>
            </a:r>
            <a:r>
              <a:rPr sz="1167" spc="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	</a:t>
            </a:r>
            <a:r>
              <a:rPr sz="1167" dirty="0">
                <a:latin typeface="Garamond"/>
                <a:cs typeface="Garamond"/>
              </a:rPr>
              <a:t>selection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good  salespeople. </a:t>
            </a:r>
            <a:r>
              <a:rPr sz="1167" spc="-5" dirty="0">
                <a:latin typeface="Garamond"/>
                <a:cs typeface="Garamond"/>
              </a:rPr>
              <a:t>Careful </a:t>
            </a:r>
            <a:r>
              <a:rPr sz="1167" dirty="0">
                <a:latin typeface="Garamond"/>
                <a:cs typeface="Garamond"/>
              </a:rPr>
              <a:t>salesperson selection can greatly increase </a:t>
            </a:r>
            <a:r>
              <a:rPr sz="1167" spc="-5" dirty="0">
                <a:latin typeface="Garamond"/>
                <a:cs typeface="Garamond"/>
              </a:rPr>
              <a:t>overall </a:t>
            </a:r>
            <a:r>
              <a:rPr sz="1167" dirty="0">
                <a:latin typeface="Garamond"/>
                <a:cs typeface="Garamond"/>
              </a:rPr>
              <a:t>sales force </a:t>
            </a:r>
            <a:r>
              <a:rPr sz="1167" spc="-5" dirty="0">
                <a:latin typeface="Garamond"/>
                <a:cs typeface="Garamond"/>
              </a:rPr>
              <a:t>performance. 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is no magic list of </a:t>
            </a:r>
            <a:r>
              <a:rPr sz="1167" dirty="0">
                <a:latin typeface="Garamond"/>
                <a:cs typeface="Garamond"/>
              </a:rPr>
              <a:t>traits,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that   </a:t>
            </a:r>
            <a:r>
              <a:rPr sz="1167" spc="-5" dirty="0">
                <a:latin typeface="Garamond"/>
                <a:cs typeface="Garamond"/>
              </a:rPr>
              <a:t>makes </a:t>
            </a:r>
            <a:r>
              <a:rPr sz="1167" dirty="0">
                <a:latin typeface="Garamond"/>
                <a:cs typeface="Garamond"/>
              </a:rPr>
              <a:t>for a good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salesperson.</a:t>
            </a:r>
            <a:endParaRPr sz="1167">
              <a:latin typeface="Garamond"/>
              <a:cs typeface="Garamond"/>
            </a:endParaRPr>
          </a:p>
          <a:p>
            <a:pPr marL="382755" marR="3147852" indent="-370408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 factors which should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consider:  1).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Enthusiasm.</a:t>
            </a:r>
            <a:endParaRPr sz="1167">
              <a:latin typeface="Garamond"/>
              <a:cs typeface="Garamond"/>
            </a:endParaRPr>
          </a:p>
          <a:p>
            <a:pPr marL="564873" lvl="1" indent="-182117">
              <a:lnSpc>
                <a:spcPts val="1240"/>
              </a:lnSpc>
              <a:buAutoNum type="arabicParenR" startAt="2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Persistence.</a:t>
            </a:r>
            <a:endParaRPr sz="1167">
              <a:latin typeface="Garamond"/>
              <a:cs typeface="Garamond"/>
            </a:endParaRPr>
          </a:p>
          <a:p>
            <a:pPr marL="564873" lvl="1" indent="-182117">
              <a:lnSpc>
                <a:spcPts val="1312"/>
              </a:lnSpc>
              <a:buAutoNum type="arabicParenR" startAt="2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Initiative.</a:t>
            </a:r>
            <a:endParaRPr sz="1167">
              <a:latin typeface="Garamond"/>
              <a:cs typeface="Garamond"/>
            </a:endParaRPr>
          </a:p>
          <a:p>
            <a:pPr marL="564873" lvl="1" indent="-182117">
              <a:lnSpc>
                <a:spcPts val="1312"/>
              </a:lnSpc>
              <a:buAutoNum type="arabicParenR" startAt="2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Self-confidence.</a:t>
            </a:r>
            <a:endParaRPr sz="1167">
              <a:latin typeface="Garamond"/>
              <a:cs typeface="Garamond"/>
            </a:endParaRPr>
          </a:p>
          <a:p>
            <a:pPr marL="564873" lvl="1" indent="-182117">
              <a:lnSpc>
                <a:spcPts val="1312"/>
              </a:lnSpc>
              <a:buAutoNum type="arabicParenR" startAt="2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Job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commitment.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recruit </a:t>
            </a:r>
            <a:r>
              <a:rPr sz="1167" dirty="0">
                <a:latin typeface="Garamond"/>
                <a:cs typeface="Garamond"/>
              </a:rPr>
              <a:t>salespeople the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begin by getting recommendations </a:t>
            </a:r>
            <a:r>
              <a:rPr sz="1167" dirty="0">
                <a:latin typeface="Garamond"/>
                <a:cs typeface="Garamond"/>
              </a:rPr>
              <a:t>from: current  salespeople, using employment </a:t>
            </a:r>
            <a:r>
              <a:rPr sz="1167" spc="-5" dirty="0">
                <a:latin typeface="Garamond"/>
                <a:cs typeface="Garamond"/>
              </a:rPr>
              <a:t>agencies, placing ads </a:t>
            </a:r>
            <a:r>
              <a:rPr sz="1167" dirty="0">
                <a:latin typeface="Garamond"/>
                <a:cs typeface="Garamond"/>
              </a:rPr>
              <a:t>in classified </a:t>
            </a:r>
            <a:r>
              <a:rPr sz="1167" spc="-5" dirty="0">
                <a:latin typeface="Garamond"/>
                <a:cs typeface="Garamond"/>
              </a:rPr>
              <a:t>newspaper, </a:t>
            </a:r>
            <a:r>
              <a:rPr sz="1167" dirty="0">
                <a:latin typeface="Garamond"/>
                <a:cs typeface="Garamond"/>
              </a:rPr>
              <a:t>contacting college  students.</a:t>
            </a:r>
            <a:endParaRPr sz="1167">
              <a:latin typeface="Garamond"/>
              <a:cs typeface="Garamond"/>
            </a:endParaRPr>
          </a:p>
          <a:p>
            <a:pPr marL="345714" marR="3458378" indent="-33336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selection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usually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evaluates:  1). Sales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aptitude.</a:t>
            </a:r>
            <a:endParaRPr sz="1167">
              <a:latin typeface="Garamond"/>
              <a:cs typeface="Garamond"/>
            </a:endParaRPr>
          </a:p>
          <a:p>
            <a:pPr marL="345714" marR="3186745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Analytical and </a:t>
            </a:r>
            <a:r>
              <a:rPr sz="1167" dirty="0">
                <a:latin typeface="Garamond"/>
                <a:cs typeface="Garamond"/>
              </a:rPr>
              <a:t>organizational skills.  3). Personality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traits.</a:t>
            </a:r>
            <a:endParaRPr sz="1167">
              <a:latin typeface="Garamond"/>
              <a:cs typeface="Garamond"/>
            </a:endParaRPr>
          </a:p>
          <a:p>
            <a:pPr marL="345714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4). </a:t>
            </a:r>
            <a:r>
              <a:rPr sz="1167" spc="-5" dirty="0">
                <a:latin typeface="Garamond"/>
                <a:cs typeface="Garamond"/>
              </a:rPr>
              <a:t>And other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characteristics.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5288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188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6764" cy="3362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8464">
              <a:lnSpc>
                <a:spcPts val="1356"/>
              </a:lnSpc>
              <a:tabLst>
                <a:tab pos="1085913" algn="l"/>
              </a:tabLst>
            </a:pPr>
            <a:r>
              <a:rPr sz="1167" b="1" dirty="0">
                <a:latin typeface="Garamond"/>
                <a:cs typeface="Garamond"/>
              </a:rPr>
              <a:t>c.	Training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Salespeople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Many companies ignore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importance of training. </a:t>
            </a:r>
            <a:r>
              <a:rPr sz="1167" dirty="0">
                <a:latin typeface="Garamond"/>
                <a:cs typeface="Garamond"/>
              </a:rPr>
              <a:t>Today,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sales-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may spend  </a:t>
            </a:r>
            <a:r>
              <a:rPr sz="1167" spc="-5" dirty="0">
                <a:latin typeface="Garamond"/>
                <a:cs typeface="Garamond"/>
              </a:rPr>
              <a:t>anywhere from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few </a:t>
            </a:r>
            <a:r>
              <a:rPr sz="1167" dirty="0">
                <a:latin typeface="Garamond"/>
                <a:cs typeface="Garamond"/>
              </a:rPr>
              <a:t>weeks to </a:t>
            </a:r>
            <a:r>
              <a:rPr sz="1167" spc="-5" dirty="0">
                <a:latin typeface="Garamond"/>
                <a:cs typeface="Garamond"/>
              </a:rPr>
              <a:t>many months in training. The average training period is </a:t>
            </a:r>
            <a:r>
              <a:rPr sz="1167" dirty="0">
                <a:latin typeface="Garamond"/>
                <a:cs typeface="Garamond"/>
              </a:rPr>
              <a:t>four  months.  Training </a:t>
            </a:r>
            <a:r>
              <a:rPr sz="1167" spc="-5" dirty="0">
                <a:latin typeface="Garamond"/>
                <a:cs typeface="Garamond"/>
              </a:rPr>
              <a:t>programs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the following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goals:</a:t>
            </a:r>
            <a:endParaRPr sz="1167">
              <a:latin typeface="Garamond"/>
              <a:cs typeface="Garamond"/>
            </a:endParaRPr>
          </a:p>
          <a:p>
            <a:pPr marL="382755" marR="1805740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salespeople to know and </a:t>
            </a: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company.  </a:t>
            </a:r>
            <a:r>
              <a:rPr sz="1167" dirty="0">
                <a:latin typeface="Garamond"/>
                <a:cs typeface="Garamond"/>
              </a:rPr>
              <a:t>2).To knows </a:t>
            </a:r>
            <a:r>
              <a:rPr sz="1167" spc="-5" dirty="0">
                <a:latin typeface="Garamond"/>
                <a:cs typeface="Garamond"/>
              </a:rPr>
              <a:t>how products are produced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they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work.</a:t>
            </a:r>
            <a:endParaRPr sz="1167">
              <a:latin typeface="Garamond"/>
              <a:cs typeface="Garamond"/>
            </a:endParaRPr>
          </a:p>
          <a:p>
            <a:pPr marL="382755" marR="1080357" indent="-61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3) Knows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competitor’s strategies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customer’s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characteristics.  4). Learn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effective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presentations.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5). </a:t>
            </a:r>
            <a:r>
              <a:rPr sz="1167" spc="-5" dirty="0">
                <a:latin typeface="Garamond"/>
                <a:cs typeface="Garamond"/>
              </a:rPr>
              <a:t>Understand </a:t>
            </a:r>
            <a:r>
              <a:rPr sz="1167" dirty="0">
                <a:latin typeface="Garamond"/>
                <a:cs typeface="Garamond"/>
              </a:rPr>
              <a:t>field </a:t>
            </a:r>
            <a:r>
              <a:rPr sz="1167" spc="-5" dirty="0">
                <a:latin typeface="Garamond"/>
                <a:cs typeface="Garamond"/>
              </a:rPr>
              <a:t>procedures and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responsibilities.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678464">
              <a:lnSpc>
                <a:spcPts val="1356"/>
              </a:lnSpc>
              <a:tabLst>
                <a:tab pos="1085913" algn="l"/>
              </a:tabLst>
            </a:pPr>
            <a:r>
              <a:rPr sz="1167" b="1" spc="-5" dirty="0">
                <a:latin typeface="Garamond"/>
                <a:cs typeface="Garamond"/>
              </a:rPr>
              <a:t>d.	Compensating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Salespeople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attract </a:t>
            </a:r>
            <a:r>
              <a:rPr sz="1167" dirty="0">
                <a:latin typeface="Garamond"/>
                <a:cs typeface="Garamond"/>
              </a:rPr>
              <a:t>salespeople, a company </a:t>
            </a:r>
            <a:r>
              <a:rPr sz="1167" spc="-5" dirty="0">
                <a:latin typeface="Garamond"/>
                <a:cs typeface="Garamond"/>
              </a:rPr>
              <a:t>must have an appealing </a:t>
            </a:r>
            <a:r>
              <a:rPr sz="1167" dirty="0">
                <a:latin typeface="Garamond"/>
                <a:cs typeface="Garamond"/>
              </a:rPr>
              <a:t>compensation </a:t>
            </a:r>
            <a:r>
              <a:rPr sz="1167" spc="-5" dirty="0">
                <a:latin typeface="Garamond"/>
                <a:cs typeface="Garamond"/>
              </a:rPr>
              <a:t>plan.  Compensation is made </a:t>
            </a:r>
            <a:r>
              <a:rPr sz="1167" dirty="0">
                <a:latin typeface="Garamond"/>
                <a:cs typeface="Garamond"/>
              </a:rPr>
              <a:t>up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several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elements:</a:t>
            </a:r>
            <a:endParaRPr sz="1167">
              <a:latin typeface="Garamond"/>
              <a:cs typeface="Garamond"/>
            </a:endParaRPr>
          </a:p>
          <a:p>
            <a:pPr marL="12347" indent="370408">
              <a:lnSpc>
                <a:spcPts val="1240"/>
              </a:lnSpc>
              <a:buAutoNum type="arabicParenR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A fixed </a:t>
            </a:r>
            <a:r>
              <a:rPr sz="1167" spc="-5" dirty="0">
                <a:latin typeface="Garamond"/>
                <a:cs typeface="Garamond"/>
              </a:rPr>
              <a:t>amount, </a:t>
            </a:r>
            <a:r>
              <a:rPr sz="1167" dirty="0">
                <a:latin typeface="Garamond"/>
                <a:cs typeface="Garamond"/>
              </a:rPr>
              <a:t>usually a </a:t>
            </a:r>
            <a:r>
              <a:rPr sz="1167" spc="-5" dirty="0">
                <a:latin typeface="Garamond"/>
                <a:cs typeface="Garamond"/>
              </a:rPr>
              <a:t>salary, </a:t>
            </a:r>
            <a:r>
              <a:rPr sz="1167" dirty="0">
                <a:latin typeface="Garamond"/>
                <a:cs typeface="Garamond"/>
              </a:rPr>
              <a:t>gives the salesperson a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stable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income.</a:t>
            </a:r>
            <a:endParaRPr sz="1167">
              <a:latin typeface="Garamond"/>
              <a:cs typeface="Garamond"/>
            </a:endParaRPr>
          </a:p>
          <a:p>
            <a:pPr marL="12347" marR="7408" indent="370408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569811" algn="l"/>
              </a:tabLst>
            </a:pPr>
            <a:r>
              <a:rPr sz="1167" dirty="0">
                <a:latin typeface="Garamond"/>
                <a:cs typeface="Garamond"/>
              </a:rPr>
              <a:t>A variable </a:t>
            </a:r>
            <a:r>
              <a:rPr sz="1167" spc="-5" dirty="0">
                <a:latin typeface="Garamond"/>
                <a:cs typeface="Garamond"/>
              </a:rPr>
              <a:t>amount, </a:t>
            </a:r>
            <a:r>
              <a:rPr sz="1167" dirty="0">
                <a:latin typeface="Garamond"/>
                <a:cs typeface="Garamond"/>
              </a:rPr>
              <a:t>which might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commissions </a:t>
            </a:r>
            <a:r>
              <a:rPr sz="1167" spc="-5" dirty="0">
                <a:latin typeface="Garamond"/>
                <a:cs typeface="Garamond"/>
              </a:rPr>
              <a:t>or bonuses, rewards </a:t>
            </a:r>
            <a:r>
              <a:rPr sz="1167" dirty="0">
                <a:latin typeface="Garamond"/>
                <a:cs typeface="Garamond"/>
              </a:rPr>
              <a:t>a sales- </a:t>
            </a:r>
            <a:r>
              <a:rPr sz="1167" spc="-5" dirty="0">
                <a:latin typeface="Garamond"/>
                <a:cs typeface="Garamond"/>
              </a:rPr>
              <a:t>person </a:t>
            </a:r>
            <a:r>
              <a:rPr sz="1167" dirty="0">
                <a:latin typeface="Garamond"/>
                <a:cs typeface="Garamond"/>
              </a:rPr>
              <a:t>for  greater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effort.</a:t>
            </a:r>
            <a:endParaRPr sz="1167">
              <a:latin typeface="Garamond"/>
              <a:cs typeface="Garamond"/>
            </a:endParaRPr>
          </a:p>
          <a:p>
            <a:pPr marL="12347" marR="4939" indent="370408">
              <a:lnSpc>
                <a:spcPts val="1312"/>
              </a:lnSpc>
              <a:buAutoNum type="arabicParenR"/>
              <a:tabLst>
                <a:tab pos="577219" algn="l"/>
                <a:tab pos="5054220" algn="l"/>
              </a:tabLst>
            </a:pPr>
            <a:r>
              <a:rPr sz="1167" spc="-5" dirty="0">
                <a:latin typeface="Garamond"/>
                <a:cs typeface="Garamond"/>
              </a:rPr>
              <a:t>Expens</a:t>
            </a:r>
            <a:r>
              <a:rPr sz="1167" dirty="0">
                <a:latin typeface="Garamond"/>
                <a:cs typeface="Garamond"/>
              </a:rPr>
              <a:t>e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allow</a:t>
            </a:r>
            <a:r>
              <a:rPr sz="1167" spc="5" dirty="0">
                <a:latin typeface="Garamond"/>
                <a:cs typeface="Garamond"/>
              </a:rPr>
              <a:t>a</a:t>
            </a:r>
            <a:r>
              <a:rPr sz="1167" spc="-5" dirty="0">
                <a:latin typeface="Garamond"/>
                <a:cs typeface="Garamond"/>
              </a:rPr>
              <a:t>nce</a:t>
            </a:r>
            <a:r>
              <a:rPr sz="1167" dirty="0">
                <a:latin typeface="Garamond"/>
                <a:cs typeface="Garamond"/>
              </a:rPr>
              <a:t>s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(which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repa</a:t>
            </a:r>
            <a:r>
              <a:rPr sz="1167" dirty="0">
                <a:latin typeface="Garamond"/>
                <a:cs typeface="Garamond"/>
              </a:rPr>
              <a:t>y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</a:t>
            </a:r>
            <a:r>
              <a:rPr sz="1167" spc="-10" dirty="0">
                <a:latin typeface="Garamond"/>
                <a:cs typeface="Garamond"/>
              </a:rPr>
              <a:t>a</a:t>
            </a:r>
            <a:r>
              <a:rPr sz="1167" dirty="0">
                <a:latin typeface="Garamond"/>
                <a:cs typeface="Garamond"/>
              </a:rPr>
              <a:t>les</a:t>
            </a:r>
            <a:r>
              <a:rPr sz="1167" spc="5" dirty="0">
                <a:latin typeface="Garamond"/>
                <a:cs typeface="Garamond"/>
              </a:rPr>
              <a:t>p</a:t>
            </a:r>
            <a:r>
              <a:rPr sz="1167" dirty="0">
                <a:latin typeface="Garamond"/>
                <a:cs typeface="Garamond"/>
              </a:rPr>
              <a:t>eople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job-related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expenses)</a:t>
            </a:r>
            <a:r>
              <a:rPr sz="1167" spc="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let	salespeople  undertake </a:t>
            </a:r>
            <a:r>
              <a:rPr sz="1167" spc="-5" dirty="0">
                <a:latin typeface="Garamond"/>
                <a:cs typeface="Garamond"/>
              </a:rPr>
              <a:t>needed and </a:t>
            </a:r>
            <a:r>
              <a:rPr sz="1167" dirty="0">
                <a:latin typeface="Garamond"/>
                <a:cs typeface="Garamond"/>
              </a:rPr>
              <a:t>desirable selling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efforts.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240"/>
              </a:lnSpc>
              <a:buAutoNum type="arabicParenR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Fringe </a:t>
            </a:r>
            <a:r>
              <a:rPr sz="1167" spc="-5" dirty="0">
                <a:latin typeface="Garamond"/>
                <a:cs typeface="Garamond"/>
              </a:rPr>
              <a:t>benefits provide job </a:t>
            </a:r>
            <a:r>
              <a:rPr sz="1167" dirty="0">
                <a:latin typeface="Garamond"/>
                <a:cs typeface="Garamond"/>
              </a:rPr>
              <a:t>security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satisfaction.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Management must decide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these elements (and which combination </a:t>
            </a:r>
            <a:r>
              <a:rPr sz="1167" spc="-5" dirty="0">
                <a:latin typeface="Garamond"/>
                <a:cs typeface="Garamond"/>
              </a:rPr>
              <a:t>or amount) makes 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8920" y="4392507"/>
            <a:ext cx="161378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both motivate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direct 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52" y="4407323"/>
            <a:ext cx="3512167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most sense for each sales job. The compensation </a:t>
            </a:r>
            <a:r>
              <a:rPr sz="1167" spc="-5" dirty="0">
                <a:latin typeface="Garamond"/>
                <a:cs typeface="Garamond"/>
              </a:rPr>
              <a:t>plan </a:t>
            </a:r>
            <a:r>
              <a:rPr sz="1167" dirty="0">
                <a:latin typeface="Garamond"/>
                <a:cs typeface="Garamond"/>
              </a:rPr>
              <a:t>can  salesperson’s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work.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Basic </a:t>
            </a:r>
            <a:r>
              <a:rPr sz="1167" spc="-5" dirty="0">
                <a:latin typeface="Garamond"/>
                <a:cs typeface="Garamond"/>
              </a:rPr>
              <a:t>methods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569194" indent="-149398">
              <a:lnSpc>
                <a:spcPts val="1312"/>
              </a:lnSpc>
              <a:buAutoNum type="arabicParenR"/>
              <a:tabLst>
                <a:tab pos="569811" algn="l"/>
              </a:tabLst>
            </a:pPr>
            <a:r>
              <a:rPr sz="1167" dirty="0">
                <a:latin typeface="Garamond"/>
                <a:cs typeface="Garamond"/>
              </a:rPr>
              <a:t>Straight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salary</a:t>
            </a:r>
            <a:endParaRPr sz="1167">
              <a:latin typeface="Garamond"/>
              <a:cs typeface="Garamond"/>
            </a:endParaRPr>
          </a:p>
          <a:p>
            <a:pPr marL="569194" indent="-149398">
              <a:lnSpc>
                <a:spcPts val="1312"/>
              </a:lnSpc>
              <a:buAutoNum type="arabicParenR"/>
              <a:tabLst>
                <a:tab pos="569811" algn="l"/>
              </a:tabLst>
            </a:pPr>
            <a:r>
              <a:rPr sz="1167" dirty="0">
                <a:latin typeface="Garamond"/>
                <a:cs typeface="Garamond"/>
              </a:rPr>
              <a:t>Straight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commission</a:t>
            </a:r>
            <a:endParaRPr sz="1167">
              <a:latin typeface="Garamond"/>
              <a:cs typeface="Garamond"/>
            </a:endParaRPr>
          </a:p>
          <a:p>
            <a:pPr marL="569194" indent="-149398">
              <a:lnSpc>
                <a:spcPts val="1312"/>
              </a:lnSpc>
              <a:buAutoNum type="arabicParenR"/>
              <a:tabLst>
                <a:tab pos="569811" algn="l"/>
              </a:tabLst>
            </a:pPr>
            <a:r>
              <a:rPr sz="1167" dirty="0">
                <a:latin typeface="Garamond"/>
                <a:cs typeface="Garamond"/>
              </a:rPr>
              <a:t>Salary </a:t>
            </a:r>
            <a:r>
              <a:rPr sz="1167" spc="-5" dirty="0">
                <a:latin typeface="Garamond"/>
                <a:cs typeface="Garamond"/>
              </a:rPr>
              <a:t>plus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bonus</a:t>
            </a:r>
            <a:endParaRPr sz="1167">
              <a:latin typeface="Garamond"/>
              <a:cs typeface="Garamond"/>
            </a:endParaRPr>
          </a:p>
          <a:p>
            <a:pPr marL="569194" indent="-149398">
              <a:lnSpc>
                <a:spcPts val="1356"/>
              </a:lnSpc>
              <a:buAutoNum type="arabicParenR"/>
              <a:tabLst>
                <a:tab pos="569811" algn="l"/>
              </a:tabLst>
            </a:pPr>
            <a:r>
              <a:rPr sz="1167" dirty="0">
                <a:latin typeface="Garamond"/>
                <a:cs typeface="Garamond"/>
              </a:rPr>
              <a:t>Salary </a:t>
            </a:r>
            <a:r>
              <a:rPr sz="1167" spc="-5" dirty="0">
                <a:latin typeface="Garamond"/>
                <a:cs typeface="Garamond"/>
              </a:rPr>
              <a:t>plus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commission.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5261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189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6147" cy="6847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37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3520113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SALES </a:t>
            </a:r>
            <a:r>
              <a:rPr sz="1167" b="1" dirty="0">
                <a:latin typeface="Garamond"/>
                <a:cs typeface="Garamond"/>
              </a:rPr>
              <a:t>FORCE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MANAGEMENT  </a:t>
            </a:r>
            <a:r>
              <a:rPr sz="1167" b="1" spc="-5" dirty="0">
                <a:latin typeface="Garamond"/>
                <a:cs typeface="Garamond"/>
              </a:rPr>
              <a:t>DIRECT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234592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e)  </a:t>
            </a:r>
            <a:r>
              <a:rPr sz="1167" b="1" spc="-5" dirty="0">
                <a:latin typeface="Garamond"/>
                <a:cs typeface="Garamond"/>
              </a:rPr>
              <a:t>Supervising</a:t>
            </a:r>
            <a:r>
              <a:rPr sz="1167" b="1" spc="11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Salespeople</a:t>
            </a:r>
            <a:endParaRPr sz="1167">
              <a:latin typeface="Garamond"/>
              <a:cs typeface="Garamond"/>
            </a:endParaRPr>
          </a:p>
          <a:p>
            <a:pPr marL="12347" marR="4939" indent="37041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Through supervision, the company </a:t>
            </a:r>
            <a:r>
              <a:rPr sz="1167" spc="-5" dirty="0">
                <a:latin typeface="Garamond"/>
                <a:cs typeface="Garamond"/>
              </a:rPr>
              <a:t>directs and motivates </a:t>
            </a:r>
            <a:r>
              <a:rPr sz="1167" dirty="0">
                <a:latin typeface="Garamond"/>
                <a:cs typeface="Garamond"/>
              </a:rPr>
              <a:t>the sales force to do a better job. The  extent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involvement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sales management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helping </a:t>
            </a:r>
            <a:r>
              <a:rPr sz="1167" dirty="0">
                <a:latin typeface="Garamond"/>
                <a:cs typeface="Garamond"/>
              </a:rPr>
              <a:t>salespeople to manage their  territories depending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a variety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factors:</a:t>
            </a:r>
            <a:endParaRPr sz="1167">
              <a:latin typeface="Garamond"/>
              <a:cs typeface="Garamond"/>
            </a:endParaRPr>
          </a:p>
          <a:p>
            <a:pPr marL="382755" marR="66858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Develop </a:t>
            </a:r>
            <a:r>
              <a:rPr sz="1167" dirty="0">
                <a:latin typeface="Garamond"/>
                <a:cs typeface="Garamond"/>
              </a:rPr>
              <a:t>customer targets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call </a:t>
            </a:r>
            <a:r>
              <a:rPr sz="1167" spc="-5" dirty="0">
                <a:latin typeface="Garamond"/>
                <a:cs typeface="Garamond"/>
              </a:rPr>
              <a:t>norms by dividing accounts into </a:t>
            </a:r>
            <a:r>
              <a:rPr sz="1167" dirty="0">
                <a:latin typeface="Garamond"/>
                <a:cs typeface="Garamond"/>
              </a:rPr>
              <a:t>categories.  2). </a:t>
            </a:r>
            <a:r>
              <a:rPr sz="1167" spc="-5" dirty="0">
                <a:latin typeface="Garamond"/>
                <a:cs typeface="Garamond"/>
              </a:rPr>
              <a:t>Develop prospect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targets.</a:t>
            </a:r>
            <a:endParaRPr sz="1167">
              <a:latin typeface="Garamond"/>
              <a:cs typeface="Garamond"/>
            </a:endParaRPr>
          </a:p>
          <a:p>
            <a:pPr marL="605000" marR="2342832" indent="-222245">
              <a:lnSpc>
                <a:spcPts val="1312"/>
              </a:lnSpc>
              <a:buAutoNum type="arabicParenR" startAt="3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Using </a:t>
            </a:r>
            <a:r>
              <a:rPr sz="1167" dirty="0">
                <a:latin typeface="Garamond"/>
                <a:cs typeface="Garamond"/>
              </a:rPr>
              <a:t>sales time efficiently. </a:t>
            </a:r>
            <a:r>
              <a:rPr sz="1167" spc="-5" dirty="0">
                <a:latin typeface="Garamond"/>
                <a:cs typeface="Garamond"/>
              </a:rPr>
              <a:t>Aids </a:t>
            </a:r>
            <a:r>
              <a:rPr sz="1167" dirty="0">
                <a:latin typeface="Garamond"/>
                <a:cs typeface="Garamond"/>
              </a:rPr>
              <a:t>can come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from:  </a:t>
            </a:r>
            <a:r>
              <a:rPr sz="1167" spc="-5" dirty="0">
                <a:latin typeface="Garamond"/>
                <a:cs typeface="Garamond"/>
              </a:rPr>
              <a:t>a). An </a:t>
            </a:r>
            <a:r>
              <a:rPr sz="1167" b="1" dirty="0">
                <a:latin typeface="Garamond"/>
                <a:cs typeface="Garamond"/>
              </a:rPr>
              <a:t>annual call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plan</a:t>
            </a:r>
            <a:r>
              <a:rPr sz="1167" spc="-5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 marL="792674" lvl="1" indent="-187673">
              <a:lnSpc>
                <a:spcPts val="1240"/>
              </a:lnSpc>
              <a:buAutoNum type="alphaLcParenR" startAt="2"/>
              <a:tabLst>
                <a:tab pos="793291" algn="l"/>
              </a:tabLst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b="1" dirty="0">
                <a:latin typeface="Garamond"/>
                <a:cs typeface="Garamond"/>
              </a:rPr>
              <a:t>time </a:t>
            </a:r>
            <a:r>
              <a:rPr sz="1167" b="1" spc="-5" dirty="0">
                <a:latin typeface="Garamond"/>
                <a:cs typeface="Garamond"/>
              </a:rPr>
              <a:t>and duty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analysis</a:t>
            </a:r>
            <a:r>
              <a:rPr sz="1167" spc="-5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 marL="898240" marR="5556" lvl="1" indent="-293240" algn="r">
              <a:lnSpc>
                <a:spcPts val="1312"/>
              </a:lnSpc>
              <a:buAutoNum type="alphaLcParenR" startAt="2"/>
              <a:tabLst>
                <a:tab pos="293240" algn="l"/>
                <a:tab pos="898857" algn="l"/>
                <a:tab pos="1256301" algn="l"/>
                <a:tab pos="2023663" algn="l"/>
                <a:tab pos="2402715" algn="l"/>
                <a:tab pos="2866342" algn="l"/>
                <a:tab pos="3136740" algn="l"/>
                <a:tab pos="3484306" algn="l"/>
                <a:tab pos="4091159" algn="l"/>
                <a:tab pos="4888154" algn="l"/>
              </a:tabLst>
            </a:pPr>
            <a:r>
              <a:rPr sz="1167" dirty="0">
                <a:latin typeface="Garamond"/>
                <a:cs typeface="Garamond"/>
              </a:rPr>
              <a:t>Technological	equipment	</a:t>
            </a:r>
            <a:r>
              <a:rPr sz="1167" spc="-5" dirty="0">
                <a:latin typeface="Garamond"/>
                <a:cs typeface="Garamond"/>
              </a:rPr>
              <a:t>aid</a:t>
            </a:r>
            <a:r>
              <a:rPr sz="1167" dirty="0">
                <a:latin typeface="Garamond"/>
                <a:cs typeface="Garamond"/>
              </a:rPr>
              <a:t>s	(such	</a:t>
            </a:r>
            <a:r>
              <a:rPr sz="1167" spc="-5" dirty="0">
                <a:latin typeface="Garamond"/>
                <a:cs typeface="Garamond"/>
              </a:rPr>
              <a:t>a</a:t>
            </a:r>
            <a:r>
              <a:rPr sz="1167" dirty="0">
                <a:latin typeface="Garamond"/>
                <a:cs typeface="Garamond"/>
              </a:rPr>
              <a:t>s	cell	</a:t>
            </a:r>
            <a:r>
              <a:rPr sz="1167" spc="-5" dirty="0">
                <a:latin typeface="Garamond"/>
                <a:cs typeface="Garamond"/>
              </a:rPr>
              <a:t>phones</a:t>
            </a:r>
            <a:r>
              <a:rPr sz="1167" dirty="0">
                <a:latin typeface="Garamond"/>
                <a:cs typeface="Garamond"/>
              </a:rPr>
              <a:t>, 	computers,	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sales </a:t>
            </a:r>
            <a:r>
              <a:rPr sz="1167" b="1" spc="-5" dirty="0">
                <a:latin typeface="Garamond"/>
                <a:cs typeface="Garamond"/>
              </a:rPr>
              <a:t>force </a:t>
            </a:r>
            <a:r>
              <a:rPr sz="1167" b="1" dirty="0">
                <a:latin typeface="Garamond"/>
                <a:cs typeface="Garamond"/>
              </a:rPr>
              <a:t>automation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systems</a:t>
            </a:r>
            <a:r>
              <a:rPr sz="1167" spc="-5" dirty="0">
                <a:latin typeface="Garamond"/>
                <a:cs typeface="Garamond"/>
              </a:rPr>
              <a:t>).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d).The </a:t>
            </a:r>
            <a:r>
              <a:rPr sz="1167" dirty="0">
                <a:latin typeface="Garamond"/>
                <a:cs typeface="Garamond"/>
              </a:rPr>
              <a:t>fastest growing technology tool used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sales force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Internet.</a:t>
            </a:r>
            <a:endParaRPr sz="1167">
              <a:latin typeface="Garamond"/>
              <a:cs typeface="Garamond"/>
            </a:endParaRPr>
          </a:p>
          <a:p>
            <a:pPr marL="12347" marR="773536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Motivating </a:t>
            </a:r>
            <a:r>
              <a:rPr sz="1167" dirty="0">
                <a:latin typeface="Garamond"/>
                <a:cs typeface="Garamond"/>
              </a:rPr>
              <a:t>the salespeople </a:t>
            </a:r>
            <a:r>
              <a:rPr sz="1167" spc="-5" dirty="0">
                <a:latin typeface="Garamond"/>
                <a:cs typeface="Garamond"/>
              </a:rPr>
              <a:t>is one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important </a:t>
            </a:r>
            <a:r>
              <a:rPr sz="1167" dirty="0">
                <a:latin typeface="Garamond"/>
                <a:cs typeface="Garamond"/>
              </a:rPr>
              <a:t>tasks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management.  </a:t>
            </a:r>
            <a:r>
              <a:rPr sz="1167" dirty="0">
                <a:latin typeface="Garamond"/>
                <a:cs typeface="Garamond"/>
              </a:rPr>
              <a:t>Factors that should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considered </a:t>
            </a:r>
            <a:r>
              <a:rPr sz="1167" spc="-5" dirty="0">
                <a:latin typeface="Garamond"/>
                <a:cs typeface="Garamond"/>
              </a:rPr>
              <a:t>in preparing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motivation plan and </a:t>
            </a:r>
            <a:r>
              <a:rPr sz="1167" dirty="0">
                <a:latin typeface="Garamond"/>
                <a:cs typeface="Garamond"/>
              </a:rPr>
              <a:t>strategy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12347" marR="6173" indent="37040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 The </a:t>
            </a:r>
            <a:r>
              <a:rPr sz="1167" spc="-5" dirty="0">
                <a:latin typeface="Garamond"/>
                <a:cs typeface="Garamond"/>
              </a:rPr>
              <a:t>organizational </a:t>
            </a:r>
            <a:r>
              <a:rPr sz="1167" dirty="0">
                <a:latin typeface="Garamond"/>
                <a:cs typeface="Garamond"/>
              </a:rPr>
              <a:t>climate. This </a:t>
            </a:r>
            <a:r>
              <a:rPr sz="1167" spc="-5" dirty="0">
                <a:latin typeface="Garamond"/>
                <a:cs typeface="Garamond"/>
              </a:rPr>
              <a:t>describes </a:t>
            </a:r>
            <a:r>
              <a:rPr sz="1167" dirty="0">
                <a:latin typeface="Garamond"/>
                <a:cs typeface="Garamond"/>
              </a:rPr>
              <a:t>the feeling that salespeople </a:t>
            </a:r>
            <a:r>
              <a:rPr sz="1167" spc="-5" dirty="0">
                <a:latin typeface="Garamond"/>
                <a:cs typeface="Garamond"/>
              </a:rPr>
              <a:t>have about </a:t>
            </a:r>
            <a:r>
              <a:rPr sz="1167" dirty="0">
                <a:latin typeface="Garamond"/>
                <a:cs typeface="Garamond"/>
              </a:rPr>
              <a:t>their  </a:t>
            </a:r>
            <a:r>
              <a:rPr sz="1167" spc="-5" dirty="0">
                <a:latin typeface="Garamond"/>
                <a:cs typeface="Garamond"/>
              </a:rPr>
              <a:t>opportunities, </a:t>
            </a:r>
            <a:r>
              <a:rPr sz="1167" dirty="0">
                <a:latin typeface="Garamond"/>
                <a:cs typeface="Garamond"/>
              </a:rPr>
              <a:t>value, </a:t>
            </a:r>
            <a:r>
              <a:rPr sz="1167" spc="-5" dirty="0">
                <a:latin typeface="Garamond"/>
                <a:cs typeface="Garamond"/>
              </a:rPr>
              <a:t>and rewards </a:t>
            </a:r>
            <a:r>
              <a:rPr sz="1167" dirty="0">
                <a:latin typeface="Garamond"/>
                <a:cs typeface="Garamond"/>
              </a:rPr>
              <a:t>for a good </a:t>
            </a:r>
            <a:r>
              <a:rPr sz="1167" spc="-5" dirty="0">
                <a:latin typeface="Garamond"/>
                <a:cs typeface="Garamond"/>
              </a:rPr>
              <a:t>performance </a:t>
            </a:r>
            <a:r>
              <a:rPr sz="1167" dirty="0">
                <a:latin typeface="Garamond"/>
                <a:cs typeface="Garamond"/>
              </a:rPr>
              <a:t>within the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company.</a:t>
            </a:r>
            <a:endParaRPr sz="1167">
              <a:latin typeface="Garamond"/>
              <a:cs typeface="Garamond"/>
            </a:endParaRPr>
          </a:p>
          <a:p>
            <a:pPr marL="12347" marR="5556" indent="37040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Sales </a:t>
            </a:r>
            <a:r>
              <a:rPr sz="1167" dirty="0">
                <a:latin typeface="Garamond"/>
                <a:cs typeface="Garamond"/>
              </a:rPr>
              <a:t>quotas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standards set </a:t>
            </a:r>
            <a:r>
              <a:rPr sz="1167" spc="-5" dirty="0">
                <a:latin typeface="Garamond"/>
                <a:cs typeface="Garamond"/>
              </a:rPr>
              <a:t>for </a:t>
            </a:r>
            <a:r>
              <a:rPr sz="1167" dirty="0">
                <a:latin typeface="Garamond"/>
                <a:cs typeface="Garamond"/>
              </a:rPr>
              <a:t>salespeople, </a:t>
            </a:r>
            <a:r>
              <a:rPr sz="1167" spc="-5" dirty="0">
                <a:latin typeface="Garamond"/>
                <a:cs typeface="Garamond"/>
              </a:rPr>
              <a:t>stating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amount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should </a:t>
            </a:r>
            <a:r>
              <a:rPr sz="1167" dirty="0">
                <a:latin typeface="Garamond"/>
                <a:cs typeface="Garamond"/>
              </a:rPr>
              <a:t>sell </a:t>
            </a:r>
            <a:r>
              <a:rPr sz="1167" spc="-5" dirty="0">
                <a:latin typeface="Garamond"/>
                <a:cs typeface="Garamond"/>
              </a:rPr>
              <a:t>and  how </a:t>
            </a:r>
            <a:r>
              <a:rPr sz="1167" dirty="0">
                <a:latin typeface="Garamond"/>
                <a:cs typeface="Garamond"/>
              </a:rPr>
              <a:t>sales should </a:t>
            </a:r>
            <a:r>
              <a:rPr sz="1167" spc="-5" dirty="0">
                <a:latin typeface="Garamond"/>
                <a:cs typeface="Garamond"/>
              </a:rPr>
              <a:t>be divided among </a:t>
            </a:r>
            <a:r>
              <a:rPr sz="1167" dirty="0">
                <a:latin typeface="Garamond"/>
                <a:cs typeface="Garamond"/>
              </a:rPr>
              <a:t>the company’s </a:t>
            </a:r>
            <a:r>
              <a:rPr sz="1167" spc="-5" dirty="0">
                <a:latin typeface="Garamond"/>
                <a:cs typeface="Garamond"/>
              </a:rPr>
              <a:t>products. Compensation is many </a:t>
            </a:r>
            <a:r>
              <a:rPr sz="1167" dirty="0">
                <a:latin typeface="Garamond"/>
                <a:cs typeface="Garamond"/>
              </a:rPr>
              <a:t>times tied to  quotas.</a:t>
            </a:r>
            <a:endParaRPr sz="1167">
              <a:latin typeface="Garamond"/>
              <a:cs typeface="Garamond"/>
            </a:endParaRPr>
          </a:p>
          <a:p>
            <a:pPr marL="532153" indent="-149398">
              <a:lnSpc>
                <a:spcPts val="1240"/>
              </a:lnSpc>
              <a:buAutoNum type="arabicParenR" startAt="3"/>
              <a:tabLst>
                <a:tab pos="532770" algn="l"/>
              </a:tabLst>
            </a:pPr>
            <a:r>
              <a:rPr sz="1167" dirty="0">
                <a:latin typeface="Garamond"/>
                <a:cs typeface="Garamond"/>
              </a:rPr>
              <a:t>The company can use several </a:t>
            </a:r>
            <a:r>
              <a:rPr sz="1167" spc="-5" dirty="0">
                <a:latin typeface="Garamond"/>
                <a:cs typeface="Garamond"/>
              </a:rPr>
              <a:t>positive incentives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increase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sales </a:t>
            </a:r>
            <a:r>
              <a:rPr sz="1167" dirty="0">
                <a:latin typeface="Garamond"/>
                <a:cs typeface="Garamond"/>
              </a:rPr>
              <a:t>force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effort.</a:t>
            </a:r>
            <a:endParaRPr sz="1167">
              <a:latin typeface="Garamond"/>
              <a:cs typeface="Garamond"/>
            </a:endParaRPr>
          </a:p>
          <a:p>
            <a:pPr marL="12347" marR="5556" lvl="1" indent="629694" algn="r">
              <a:lnSpc>
                <a:spcPts val="1312"/>
              </a:lnSpc>
              <a:spcBef>
                <a:spcPts val="73"/>
              </a:spcBef>
              <a:buFont typeface="Garamond"/>
              <a:buAutoNum type="alphaLcParenR"/>
              <a:tabLst>
                <a:tab pos="822305" algn="l"/>
                <a:tab pos="3939291" algn="l"/>
              </a:tabLst>
            </a:pPr>
            <a:r>
              <a:rPr sz="1167" b="1" spc="-5" dirty="0">
                <a:latin typeface="Garamond"/>
                <a:cs typeface="Garamond"/>
              </a:rPr>
              <a:t>Sales meetings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social </a:t>
            </a:r>
            <a:r>
              <a:rPr sz="1167" spc="-5" dirty="0">
                <a:latin typeface="Garamond"/>
                <a:cs typeface="Garamond"/>
              </a:rPr>
              <a:t>occasions, breaks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routine, </a:t>
            </a:r>
            <a:r>
              <a:rPr sz="1167" dirty="0">
                <a:latin typeface="Garamond"/>
                <a:cs typeface="Garamond"/>
              </a:rPr>
              <a:t>chances to</a:t>
            </a:r>
            <a:r>
              <a:rPr sz="1167" spc="21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meet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talk with company managers, </a:t>
            </a:r>
            <a:r>
              <a:rPr sz="1167" spc="-5" dirty="0">
                <a:latin typeface="Garamond"/>
                <a:cs typeface="Garamond"/>
              </a:rPr>
              <a:t>and opportunities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air</a:t>
            </a:r>
            <a:r>
              <a:rPr sz="1167" dirty="0">
                <a:latin typeface="Garamond"/>
                <a:cs typeface="Garamond"/>
              </a:rPr>
              <a:t> feelings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	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with a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larger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group.  </a:t>
            </a:r>
            <a:r>
              <a:rPr sz="1167" spc="-5" dirty="0">
                <a:latin typeface="Garamond"/>
                <a:cs typeface="Garamond"/>
              </a:rPr>
              <a:t>b).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Sales</a:t>
            </a:r>
            <a:r>
              <a:rPr sz="1167" b="1" spc="194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contests</a:t>
            </a:r>
            <a:r>
              <a:rPr sz="1167" b="1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can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also</a:t>
            </a:r>
            <a:r>
              <a:rPr sz="1167" spc="19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used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spur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sales-force</a:t>
            </a:r>
            <a:r>
              <a:rPr sz="1167" spc="19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make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selling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effort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spc="-5" dirty="0">
                <a:latin typeface="Garamond"/>
                <a:cs typeface="Garamond"/>
              </a:rPr>
              <a:t>above </a:t>
            </a:r>
            <a:r>
              <a:rPr sz="1167" dirty="0">
                <a:latin typeface="Garamond"/>
                <a:cs typeface="Garamond"/>
              </a:rPr>
              <a:t>what would </a:t>
            </a:r>
            <a:r>
              <a:rPr sz="1167" spc="-5" dirty="0">
                <a:latin typeface="Garamond"/>
                <a:cs typeface="Garamond"/>
              </a:rPr>
              <a:t>normally be </a:t>
            </a:r>
            <a:r>
              <a:rPr sz="1167" dirty="0">
                <a:latin typeface="Garamond"/>
                <a:cs typeface="Garamond"/>
              </a:rPr>
              <a:t>expected. </a:t>
            </a:r>
            <a:r>
              <a:rPr sz="1167" spc="-5" dirty="0">
                <a:latin typeface="Garamond"/>
                <a:cs typeface="Garamond"/>
              </a:rPr>
              <a:t>Incentives </a:t>
            </a:r>
            <a:r>
              <a:rPr sz="1167" dirty="0">
                <a:latin typeface="Garamond"/>
                <a:cs typeface="Garamond"/>
              </a:rPr>
              <a:t>could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be:</a:t>
            </a:r>
            <a:endParaRPr sz="1167">
              <a:latin typeface="Garamond"/>
              <a:cs typeface="Garamond"/>
            </a:endParaRPr>
          </a:p>
          <a:p>
            <a:pPr marL="1098878" lvl="2" indent="-222245">
              <a:spcBef>
                <a:spcPts val="73"/>
              </a:spcBef>
              <a:buFont typeface="Symbol"/>
              <a:buChar char=""/>
              <a:tabLst>
                <a:tab pos="1098878" algn="l"/>
                <a:tab pos="1099495" algn="l"/>
              </a:tabLst>
            </a:pPr>
            <a:r>
              <a:rPr sz="1167" spc="-5" dirty="0">
                <a:latin typeface="Garamond"/>
                <a:cs typeface="Garamond"/>
              </a:rPr>
              <a:t>Honors.</a:t>
            </a:r>
            <a:endParaRPr sz="1167">
              <a:latin typeface="Garamond"/>
              <a:cs typeface="Garamond"/>
            </a:endParaRPr>
          </a:p>
          <a:p>
            <a:pPr marL="1098878" lvl="2" indent="-222245">
              <a:spcBef>
                <a:spcPts val="83"/>
              </a:spcBef>
              <a:buFont typeface="Symbol"/>
              <a:buChar char=""/>
              <a:tabLst>
                <a:tab pos="1098878" algn="l"/>
                <a:tab pos="1099495" algn="l"/>
              </a:tabLst>
            </a:pPr>
            <a:r>
              <a:rPr sz="1167" spc="-5" dirty="0">
                <a:latin typeface="Garamond"/>
                <a:cs typeface="Garamond"/>
              </a:rPr>
              <a:t>Merchandise and </a:t>
            </a:r>
            <a:r>
              <a:rPr sz="1167" dirty="0">
                <a:latin typeface="Garamond"/>
                <a:cs typeface="Garamond"/>
              </a:rPr>
              <a:t>cash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awards.</a:t>
            </a:r>
            <a:endParaRPr sz="1167">
              <a:latin typeface="Garamond"/>
              <a:cs typeface="Garamond"/>
            </a:endParaRPr>
          </a:p>
          <a:p>
            <a:pPr marL="1098878" lvl="2" indent="-222245">
              <a:spcBef>
                <a:spcPts val="73"/>
              </a:spcBef>
              <a:buFont typeface="Symbol"/>
              <a:buChar char=""/>
              <a:tabLst>
                <a:tab pos="1098878" algn="l"/>
                <a:tab pos="1099495" algn="l"/>
              </a:tabLst>
            </a:pPr>
            <a:r>
              <a:rPr sz="1167" dirty="0">
                <a:latin typeface="Garamond"/>
                <a:cs typeface="Garamond"/>
              </a:rPr>
              <a:t>Trips.</a:t>
            </a:r>
            <a:endParaRPr sz="1167">
              <a:latin typeface="Garamond"/>
              <a:cs typeface="Garamond"/>
            </a:endParaRPr>
          </a:p>
          <a:p>
            <a:pPr marL="1098878" lvl="2" indent="-222245">
              <a:spcBef>
                <a:spcPts val="78"/>
              </a:spcBef>
              <a:buFont typeface="Symbol"/>
              <a:buChar char=""/>
              <a:tabLst>
                <a:tab pos="1098878" algn="l"/>
                <a:tab pos="1099495" algn="l"/>
              </a:tabLst>
            </a:pPr>
            <a:r>
              <a:rPr sz="1167" spc="-5" dirty="0">
                <a:latin typeface="Garamond"/>
                <a:cs typeface="Garamond"/>
              </a:rPr>
              <a:t>Profit-sharing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plans.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234592">
              <a:lnSpc>
                <a:spcPts val="1356"/>
              </a:lnSpc>
              <a:tabLst>
                <a:tab pos="456219" algn="l"/>
              </a:tabLst>
            </a:pPr>
            <a:r>
              <a:rPr sz="1167" b="1" spc="-5" dirty="0">
                <a:latin typeface="Garamond"/>
                <a:cs typeface="Garamond"/>
              </a:rPr>
              <a:t>f)	Evaluating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Salespeople</a:t>
            </a:r>
            <a:endParaRPr sz="1167">
              <a:latin typeface="Garamond"/>
              <a:cs typeface="Garamond"/>
            </a:endParaRPr>
          </a:p>
          <a:p>
            <a:pPr marL="12347" marR="3117602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Evaluating </a:t>
            </a:r>
            <a:r>
              <a:rPr sz="1167" dirty="0">
                <a:latin typeface="Garamond"/>
                <a:cs typeface="Garamond"/>
              </a:rPr>
              <a:t>the salespeople is </a:t>
            </a:r>
            <a:r>
              <a:rPr sz="1167" spc="-5" dirty="0">
                <a:latin typeface="Garamond"/>
                <a:cs typeface="Garamond"/>
              </a:rPr>
              <a:t>an important  process   in   </a:t>
            </a:r>
            <a:r>
              <a:rPr sz="1167" dirty="0">
                <a:latin typeface="Garamond"/>
                <a:cs typeface="Garamond"/>
              </a:rPr>
              <a:t>the   sales   force </a:t>
            </a:r>
            <a:r>
              <a:rPr sz="1167" spc="2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management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7644765"/>
            <a:ext cx="260341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87107" algn="l"/>
                <a:tab pos="1098260" algn="l"/>
                <a:tab pos="1686592" algn="l"/>
                <a:tab pos="2298383" algn="l"/>
              </a:tabLst>
            </a:pPr>
            <a:r>
              <a:rPr sz="1167" dirty="0">
                <a:latin typeface="Garamond"/>
                <a:cs typeface="Garamond"/>
              </a:rPr>
              <a:t>function.	This	</a:t>
            </a:r>
            <a:r>
              <a:rPr sz="1167" spc="-5" dirty="0">
                <a:latin typeface="Garamond"/>
                <a:cs typeface="Garamond"/>
              </a:rPr>
              <a:t>proces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require</a:t>
            </a:r>
            <a:r>
              <a:rPr sz="1167" dirty="0">
                <a:latin typeface="Garamond"/>
                <a:cs typeface="Garamond"/>
              </a:rPr>
              <a:t>s	good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7811452"/>
            <a:ext cx="260279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46990" algn="l"/>
              </a:tabLst>
            </a:pPr>
            <a:r>
              <a:rPr sz="1167" dirty="0">
                <a:latin typeface="Garamond"/>
                <a:cs typeface="Garamond"/>
              </a:rPr>
              <a:t>feedback.	</a:t>
            </a:r>
            <a:r>
              <a:rPr sz="1167" spc="-5" dirty="0">
                <a:latin typeface="Garamond"/>
                <a:cs typeface="Garamond"/>
              </a:rPr>
              <a:t>Management  </a:t>
            </a:r>
            <a:r>
              <a:rPr sz="1167" dirty="0">
                <a:latin typeface="Garamond"/>
                <a:cs typeface="Garamond"/>
              </a:rPr>
              <a:t>gets </a:t>
            </a:r>
            <a:r>
              <a:rPr sz="1167" spc="2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information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7992956"/>
            <a:ext cx="2604029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salespeople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several ways. A  company knowledgebase should include  sales </a:t>
            </a:r>
            <a:r>
              <a:rPr sz="1167" spc="-5" dirty="0">
                <a:latin typeface="Garamond"/>
                <a:cs typeface="Garamond"/>
              </a:rPr>
              <a:t>performance by </a:t>
            </a:r>
            <a:r>
              <a:rPr sz="1167" dirty="0">
                <a:latin typeface="Garamond"/>
                <a:cs typeface="Garamond"/>
              </a:rPr>
              <a:t>individual salespeople.  Feedback is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important </a:t>
            </a:r>
            <a:r>
              <a:rPr sz="1167" spc="-5" dirty="0">
                <a:latin typeface="Garamond"/>
                <a:cs typeface="Garamond"/>
              </a:rPr>
              <a:t>aspect of </a:t>
            </a:r>
            <a:r>
              <a:rPr sz="1167" dirty="0">
                <a:latin typeface="Garamond"/>
                <a:cs typeface="Garamond"/>
              </a:rPr>
              <a:t>formal  evaluation,   followed   </a:t>
            </a:r>
            <a:r>
              <a:rPr sz="1167" spc="-5" dirty="0">
                <a:latin typeface="Garamond"/>
                <a:cs typeface="Garamond"/>
              </a:rPr>
              <a:t>by   </a:t>
            </a:r>
            <a:r>
              <a:rPr sz="1167" dirty="0">
                <a:latin typeface="Garamond"/>
                <a:cs typeface="Garamond"/>
              </a:rPr>
              <a:t>mutually </a:t>
            </a:r>
            <a:r>
              <a:rPr sz="1167" spc="27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agreed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8811577"/>
            <a:ext cx="260402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58092" algn="l"/>
                <a:tab pos="912439" algn="l"/>
                <a:tab pos="1755734" algn="l"/>
              </a:tabLst>
            </a:pPr>
            <a:r>
              <a:rPr sz="1167" spc="-5" dirty="0">
                <a:latin typeface="Garamond"/>
                <a:cs typeface="Garamond"/>
              </a:rPr>
              <a:t>remedie</a:t>
            </a:r>
            <a:r>
              <a:rPr sz="1167" dirty="0">
                <a:latin typeface="Garamond"/>
                <a:cs typeface="Garamond"/>
              </a:rPr>
              <a:t>s	to	</a:t>
            </a:r>
            <a:r>
              <a:rPr sz="1167" spc="-5" dirty="0">
                <a:latin typeface="Garamond"/>
                <a:cs typeface="Garamond"/>
              </a:rPr>
              <a:t>problems</a:t>
            </a:r>
            <a:r>
              <a:rPr sz="1167" dirty="0">
                <a:latin typeface="Garamond"/>
                <a:cs typeface="Garamond"/>
              </a:rPr>
              <a:t>.	Benchmarking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8993082"/>
            <a:ext cx="2603412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salespeople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good where there </a:t>
            </a:r>
            <a:r>
              <a:rPr sz="1167" spc="-5" dirty="0">
                <a:latin typeface="Garamond"/>
                <a:cs typeface="Garamond"/>
              </a:rPr>
              <a:t>is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ability </a:t>
            </a:r>
            <a:r>
              <a:rPr sz="1167" dirty="0">
                <a:latin typeface="Garamond"/>
                <a:cs typeface="Garamond"/>
              </a:rPr>
              <a:t>to compare </a:t>
            </a:r>
            <a:r>
              <a:rPr sz="1167" spc="-5" dirty="0">
                <a:latin typeface="Garamond"/>
                <a:cs typeface="Garamond"/>
              </a:rPr>
              <a:t>apples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apples </a:t>
            </a:r>
            <a:r>
              <a:rPr sz="1167" dirty="0">
                <a:latin typeface="Garamond"/>
                <a:cs typeface="Garamond"/>
              </a:rPr>
              <a:t>in  terms 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such  factors  as  territory  size </a:t>
            </a:r>
            <a:r>
              <a:rPr sz="1167" spc="16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55699" y="1517333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155699" y="2028508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859742" y="742362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859742" y="743288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859742" y="744251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859742" y="745251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859742" y="746215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859742" y="747141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859742" y="748104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859742" y="749104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859742" y="750067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859742" y="750993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859742" y="751919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859742" y="752919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859742" y="753882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859742" y="754808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859742" y="755771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859742" y="756771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859742" y="757734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859742" y="758661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859742" y="759624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859742" y="760624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859742" y="761587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859742" y="762513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859742" y="763476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859742" y="764476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859742" y="765439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859742" y="766365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859742" y="767328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859742" y="768254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859742" y="769217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859742" y="770218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859742" y="771180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859742" y="772107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859742" y="773033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859742" y="774033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859742" y="775033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859742" y="775959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859742" y="776885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859742" y="777885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3859742" y="778848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3859742" y="779774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859742" y="780737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3859742" y="781737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3859742" y="782701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3859742" y="783627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859742" y="784590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859742" y="785590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3859742" y="786553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859742" y="787479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859742" y="788442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3859742" y="789368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859742" y="790294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3859742" y="791294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3859742" y="792294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3859742" y="793220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859742" y="794146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3859742" y="795147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3859742" y="796147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859742" y="797073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3859742" y="797999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3859742" y="798999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3859742" y="799999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3859742" y="800925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3859742" y="801851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3859742" y="802851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3859742" y="803814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859742" y="804740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859742" y="805703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3859742" y="806667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859742" y="807592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3859742" y="808556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3859742" y="809556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3859742" y="810519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3859742" y="811445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3859742" y="812408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8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3859742" y="813408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3859742" y="814334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3859742" y="815260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3859742" y="816260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3859742" y="817260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3859742" y="818186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3859742" y="819112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3859742" y="820113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3859742" y="821113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3859742" y="822039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3859742" y="822965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3859742" y="823928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3859742" y="824854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3859742" y="825817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8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3859742" y="826817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3859742" y="827780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3859742" y="828706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3859742" y="829669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3859742" y="830669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3859742" y="831633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3859742" y="832559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3859742" y="833522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3859742" y="834522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3859742" y="835485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3859742" y="836411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3859742" y="837374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8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3859742" y="838374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3859742" y="839300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3859742" y="840226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3859742" y="841189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3859742" y="842189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3859742" y="843153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3859742" y="844079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3859742" y="845042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3859742" y="846042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3859742" y="847005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3859742" y="847931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3859742" y="848894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3859742" y="849820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3859742" y="850783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3859742" y="851783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3859742" y="852746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3859742" y="853672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3859742" y="854635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3859742" y="855636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3859742" y="856599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3859742" y="857525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3859742" y="858451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3859742" y="859451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3859742" y="860414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3859742" y="861340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3859742" y="862303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3859742" y="863303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3859742" y="864266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3859742" y="865192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3859742" y="866155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3859742" y="867156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3859742" y="868119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3859742" y="869045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3859742" y="870008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3859742" y="871008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3859742" y="871971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3859742" y="872897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3859742" y="873860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3859742" y="874786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3859742" y="875749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3859742" y="876749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3859742" y="877712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3859742" y="878638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3859742" y="879565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3859742" y="880565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8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3859742" y="881565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3859742" y="882491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3859742" y="883417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3859742" y="884417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3859742" y="885380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3859742" y="886306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3859742" y="887269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3859742" y="888269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3859742" y="889232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3859742" y="890158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3859742" y="891122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3859742" y="892122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3859742" y="893085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3859742" y="894011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3859742" y="894974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3859742" y="895900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3859742" y="896826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3859742" y="897826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3859742" y="898826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3859742" y="899752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3859742" y="900678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3859742" y="901678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3859742" y="902678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3859742" y="903604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3859742" y="904530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3859742" y="905531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8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3859742" y="906531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3859742" y="907457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3859742" y="908383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3859742" y="909383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3859742" y="910346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3859742" y="911272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3859742" y="912235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3859742" y="913198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3859742" y="914124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3859742" y="915087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3859742" y="916088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3859742" y="917051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3859742" y="917977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3859742" y="918940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3859742" y="919940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3859742" y="920866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3859742" y="921792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3859742" y="922792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3859742" y="923792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3859742" y="924718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3859742" y="925644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3859742" y="926644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3859742" y="927645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3859742" y="928571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3859742" y="929497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3859742" y="930460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3859742" y="931386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3859742" y="932349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3859742" y="933349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6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3859742" y="934312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3859742" y="935238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3859742" y="936201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3859742" y="937201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3859742" y="938164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3859742" y="939090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3859742" y="940054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3859742" y="941054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3859742" y="942017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3859742" y="942943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3859742" y="943906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3859742" y="944906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3859742" y="945832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3859742" y="946758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3859742" y="947721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3859742" y="948721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3859742" y="949684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3859742" y="950610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3859742" y="951574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3859742" y="952574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3859742" y="953537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3859742" y="954463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3867382" y="7606471"/>
            <a:ext cx="2994215" cy="1897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 txBox="1"/>
          <p:nvPr/>
        </p:nvSpPr>
        <p:spPr>
          <a:xfrm>
            <a:off x="4901601" y="8998638"/>
            <a:ext cx="910608" cy="375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235" algn="ctr">
              <a:lnSpc>
                <a:spcPct val="92500"/>
              </a:lnSpc>
            </a:pPr>
            <a:r>
              <a:rPr sz="875" b="1" spc="-214" dirty="0">
                <a:latin typeface="Arial"/>
                <a:cs typeface="Arial"/>
              </a:rPr>
              <a:t>A</a:t>
            </a:r>
            <a:r>
              <a:rPr sz="1312" b="1" spc="-321" baseline="-1234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875" b="1" spc="-214" dirty="0">
                <a:latin typeface="Arial"/>
                <a:cs typeface="Arial"/>
              </a:rPr>
              <a:t>n</a:t>
            </a:r>
            <a:r>
              <a:rPr sz="1312" b="1" spc="-321" baseline="-1234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875" b="1" spc="-214" dirty="0">
                <a:latin typeface="Arial"/>
                <a:cs typeface="Arial"/>
              </a:rPr>
              <a:t>n</a:t>
            </a:r>
            <a:r>
              <a:rPr sz="1312" b="1" spc="-321" baseline="-1234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875" b="1" spc="-214" dirty="0">
                <a:latin typeface="Arial"/>
                <a:cs typeface="Arial"/>
              </a:rPr>
              <a:t>u</a:t>
            </a:r>
            <a:r>
              <a:rPr sz="1312" b="1" spc="-321" baseline="-1234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875" b="1" spc="-214" dirty="0">
                <a:latin typeface="Arial"/>
                <a:cs typeface="Arial"/>
              </a:rPr>
              <a:t>a</a:t>
            </a:r>
            <a:r>
              <a:rPr sz="1312" b="1" spc="-321" baseline="-1234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875" b="1" spc="-214" dirty="0">
                <a:latin typeface="Arial"/>
                <a:cs typeface="Arial"/>
              </a:rPr>
              <a:t>l</a:t>
            </a:r>
            <a:r>
              <a:rPr sz="1312" b="1" spc="-321" baseline="-12345" dirty="0">
                <a:solidFill>
                  <a:srgbClr val="666666"/>
                </a:solidFill>
                <a:latin typeface="Arial"/>
                <a:cs typeface="Arial"/>
              </a:rPr>
              <a:t>l  </a:t>
            </a:r>
            <a:r>
              <a:rPr sz="875" b="1" spc="-175" dirty="0">
                <a:latin typeface="Arial"/>
                <a:cs typeface="Arial"/>
              </a:rPr>
              <a:t>T</a:t>
            </a:r>
            <a:r>
              <a:rPr sz="1312" b="1" spc="-262" baseline="-12345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875" b="1" spc="-175" dirty="0">
                <a:latin typeface="Arial"/>
                <a:cs typeface="Arial"/>
              </a:rPr>
              <a:t>e</a:t>
            </a:r>
            <a:r>
              <a:rPr sz="1312" b="1" spc="-262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175" dirty="0">
                <a:latin typeface="Arial"/>
                <a:cs typeface="Arial"/>
              </a:rPr>
              <a:t>r</a:t>
            </a:r>
            <a:r>
              <a:rPr sz="1312" b="1" spc="-262" baseline="-1234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875" b="1" spc="-175" dirty="0">
                <a:latin typeface="Arial"/>
                <a:cs typeface="Arial"/>
              </a:rPr>
              <a:t>r</a:t>
            </a:r>
            <a:r>
              <a:rPr sz="1312" b="1" spc="-262" baseline="-1234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875" b="1" spc="-175" dirty="0">
                <a:latin typeface="Arial"/>
                <a:cs typeface="Arial"/>
              </a:rPr>
              <a:t>i</a:t>
            </a:r>
            <a:r>
              <a:rPr sz="1312" b="1" spc="-262" baseline="-1234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875" b="1" spc="-175" dirty="0">
                <a:latin typeface="Arial"/>
                <a:cs typeface="Arial"/>
              </a:rPr>
              <a:t>t</a:t>
            </a:r>
            <a:r>
              <a:rPr sz="1312" b="1" spc="-262" baseline="-12345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875" b="1" spc="-175" dirty="0">
                <a:latin typeface="Arial"/>
                <a:cs typeface="Arial"/>
              </a:rPr>
              <a:t>o</a:t>
            </a:r>
            <a:r>
              <a:rPr sz="1312" b="1" spc="-262" baseline="-12345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875" b="1" spc="-175" dirty="0">
                <a:latin typeface="Arial"/>
                <a:cs typeface="Arial"/>
              </a:rPr>
              <a:t>r</a:t>
            </a:r>
            <a:r>
              <a:rPr sz="1312" b="1" spc="-262" baseline="-1234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875" b="1" spc="-175" dirty="0">
                <a:latin typeface="Arial"/>
                <a:cs typeface="Arial"/>
              </a:rPr>
              <a:t>y</a:t>
            </a:r>
            <a:r>
              <a:rPr sz="1312" b="1" spc="-262" baseline="-12345" dirty="0">
                <a:solidFill>
                  <a:srgbClr val="666666"/>
                </a:solidFill>
                <a:latin typeface="Arial"/>
                <a:cs typeface="Arial"/>
              </a:rPr>
              <a:t>y  </a:t>
            </a:r>
            <a:r>
              <a:rPr sz="875" b="1" spc="-204" dirty="0">
                <a:latin typeface="Arial"/>
                <a:cs typeface="Arial"/>
              </a:rPr>
              <a:t>M</a:t>
            </a:r>
            <a:r>
              <a:rPr sz="1312" b="1" spc="-306" baseline="-12345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875" b="1" spc="-204" dirty="0">
                <a:latin typeface="Arial"/>
                <a:cs typeface="Arial"/>
              </a:rPr>
              <a:t>a</a:t>
            </a:r>
            <a:r>
              <a:rPr sz="1312" b="1" spc="-306" baseline="-1234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875" b="1" spc="-204" dirty="0">
                <a:latin typeface="Arial"/>
                <a:cs typeface="Arial"/>
              </a:rPr>
              <a:t>r</a:t>
            </a:r>
            <a:r>
              <a:rPr sz="1312" b="1" spc="-306" baseline="-1234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875" b="1" spc="-204" dirty="0">
                <a:latin typeface="Arial"/>
                <a:cs typeface="Arial"/>
              </a:rPr>
              <a:t>k</a:t>
            </a:r>
            <a:r>
              <a:rPr sz="1312" b="1" spc="-306" baseline="-12345" dirty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r>
              <a:rPr sz="875" b="1" spc="-204" dirty="0">
                <a:latin typeface="Arial"/>
                <a:cs typeface="Arial"/>
              </a:rPr>
              <a:t>e</a:t>
            </a:r>
            <a:r>
              <a:rPr sz="1312" b="1" spc="-306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204" dirty="0">
                <a:latin typeface="Arial"/>
                <a:cs typeface="Arial"/>
              </a:rPr>
              <a:t>t</a:t>
            </a:r>
            <a:r>
              <a:rPr sz="1312" b="1" spc="-306" baseline="-12345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875" b="1" spc="-204" dirty="0">
                <a:latin typeface="Arial"/>
                <a:cs typeface="Arial"/>
              </a:rPr>
              <a:t>i</a:t>
            </a:r>
            <a:r>
              <a:rPr sz="1312" b="1" spc="-306" baseline="-1234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875" b="1" spc="-204" dirty="0">
                <a:latin typeface="Arial"/>
                <a:cs typeface="Arial"/>
              </a:rPr>
              <a:t>n</a:t>
            </a:r>
            <a:r>
              <a:rPr sz="1312" b="1" spc="-306" baseline="-1234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875" b="1" spc="-204" dirty="0">
                <a:latin typeface="Arial"/>
                <a:cs typeface="Arial"/>
              </a:rPr>
              <a:t>g</a:t>
            </a:r>
            <a:r>
              <a:rPr sz="1312" b="1" spc="-306" baseline="-12345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1312" b="1" spc="-284" baseline="-123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75" b="1" spc="-190" dirty="0">
                <a:latin typeface="Arial"/>
                <a:cs typeface="Arial"/>
              </a:rPr>
              <a:t>P</a:t>
            </a:r>
            <a:r>
              <a:rPr sz="1312" b="1" spc="-284" baseline="-12345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875" b="1" spc="-190" dirty="0">
                <a:latin typeface="Arial"/>
                <a:cs typeface="Arial"/>
              </a:rPr>
              <a:t>l</a:t>
            </a:r>
            <a:r>
              <a:rPr sz="1312" b="1" spc="-284" baseline="-12345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875" b="1" spc="-190" dirty="0">
                <a:latin typeface="Arial"/>
                <a:cs typeface="Arial"/>
              </a:rPr>
              <a:t>a</a:t>
            </a:r>
            <a:r>
              <a:rPr sz="1312" b="1" spc="-284" baseline="-1234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875" b="1" spc="-190" dirty="0">
                <a:latin typeface="Arial"/>
                <a:cs typeface="Arial"/>
              </a:rPr>
              <a:t>n</a:t>
            </a:r>
            <a:r>
              <a:rPr sz="1312" b="1" spc="-284" baseline="-1234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4136320" y="8592785"/>
            <a:ext cx="504384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29643">
              <a:lnSpc>
                <a:spcPts val="972"/>
              </a:lnSpc>
            </a:pPr>
            <a:r>
              <a:rPr sz="875" b="1" spc="-165" dirty="0">
                <a:latin typeface="Arial"/>
                <a:cs typeface="Arial"/>
              </a:rPr>
              <a:t>C</a:t>
            </a:r>
            <a:r>
              <a:rPr sz="1312" b="1" spc="-247" baseline="-12345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875" b="1" spc="-165" dirty="0">
                <a:latin typeface="Arial"/>
                <a:cs typeface="Arial"/>
              </a:rPr>
              <a:t>a</a:t>
            </a:r>
            <a:r>
              <a:rPr sz="1312" b="1" spc="-247" baseline="-1234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875" b="1" spc="-165" dirty="0">
                <a:latin typeface="Arial"/>
                <a:cs typeface="Arial"/>
              </a:rPr>
              <a:t>l</a:t>
            </a:r>
            <a:r>
              <a:rPr sz="1312" b="1" spc="-247" baseline="-12345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875" b="1" spc="-165" dirty="0">
                <a:latin typeface="Arial"/>
                <a:cs typeface="Arial"/>
              </a:rPr>
              <a:t>l</a:t>
            </a:r>
            <a:r>
              <a:rPr sz="1312" b="1" spc="-247" baseline="-12345" dirty="0">
                <a:solidFill>
                  <a:srgbClr val="666666"/>
                </a:solidFill>
                <a:latin typeface="Arial"/>
                <a:cs typeface="Arial"/>
              </a:rPr>
              <a:t>l  </a:t>
            </a:r>
            <a:r>
              <a:rPr sz="875" b="1" spc="-446" dirty="0">
                <a:latin typeface="Arial"/>
                <a:cs typeface="Arial"/>
              </a:rPr>
              <a:t>R</a:t>
            </a:r>
            <a:r>
              <a:rPr sz="1312" b="1" spc="-211" baseline="-1234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875" b="1" spc="-301" dirty="0">
                <a:latin typeface="Arial"/>
                <a:cs typeface="Arial"/>
              </a:rPr>
              <a:t>e</a:t>
            </a:r>
            <a:r>
              <a:rPr sz="1312" b="1" spc="-233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340" dirty="0">
                <a:latin typeface="Arial"/>
                <a:cs typeface="Arial"/>
              </a:rPr>
              <a:t>p</a:t>
            </a:r>
            <a:r>
              <a:rPr sz="1312" b="1" spc="-233" baseline="-12345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875" b="1" spc="-340" dirty="0">
                <a:latin typeface="Arial"/>
                <a:cs typeface="Arial"/>
              </a:rPr>
              <a:t>o</a:t>
            </a:r>
            <a:r>
              <a:rPr sz="1312" b="1" spc="-233" baseline="-12345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875" b="1" spc="-146" dirty="0">
                <a:latin typeface="Arial"/>
                <a:cs typeface="Arial"/>
              </a:rPr>
              <a:t>r</a:t>
            </a:r>
            <a:r>
              <a:rPr sz="1312" b="1" spc="-262" baseline="-1234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875" b="1" spc="-97" dirty="0">
                <a:latin typeface="Arial"/>
                <a:cs typeface="Arial"/>
              </a:rPr>
              <a:t>t</a:t>
            </a:r>
            <a:r>
              <a:rPr sz="1312" b="1" spc="-262" baseline="-12345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875" b="1" spc="-297" dirty="0">
                <a:latin typeface="Arial"/>
                <a:cs typeface="Arial"/>
              </a:rPr>
              <a:t>s</a:t>
            </a:r>
            <a:r>
              <a:rPr sz="1312" b="1" spc="15" baseline="-1234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4421541" y="7728232"/>
            <a:ext cx="54513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19" marR="4939" indent="-20990">
              <a:lnSpc>
                <a:spcPts val="972"/>
              </a:lnSpc>
            </a:pPr>
            <a:r>
              <a:rPr sz="875" b="1" spc="-389" dirty="0">
                <a:latin typeface="Arial"/>
                <a:cs typeface="Arial"/>
              </a:rPr>
              <a:t>E</a:t>
            </a:r>
            <a:r>
              <a:rPr sz="1312" b="1" spc="-233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297" dirty="0">
                <a:latin typeface="Arial"/>
                <a:cs typeface="Arial"/>
              </a:rPr>
              <a:t>x</a:t>
            </a:r>
            <a:r>
              <a:rPr sz="1312" b="1" spc="-233" baseline="-12345" dirty="0">
                <a:solidFill>
                  <a:srgbClr val="666666"/>
                </a:solidFill>
                <a:latin typeface="Arial"/>
                <a:cs typeface="Arial"/>
              </a:rPr>
              <a:t>x</a:t>
            </a:r>
            <a:r>
              <a:rPr sz="875" b="1" spc="-345" dirty="0">
                <a:latin typeface="Arial"/>
                <a:cs typeface="Arial"/>
              </a:rPr>
              <a:t>p</a:t>
            </a:r>
            <a:r>
              <a:rPr sz="1312" b="1" spc="-226" baseline="-12345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875" b="1" spc="-301" dirty="0">
                <a:latin typeface="Arial"/>
                <a:cs typeface="Arial"/>
              </a:rPr>
              <a:t>e</a:t>
            </a:r>
            <a:r>
              <a:rPr sz="1312" b="1" spc="-226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345" dirty="0">
                <a:latin typeface="Arial"/>
                <a:cs typeface="Arial"/>
              </a:rPr>
              <a:t>n</a:t>
            </a:r>
            <a:r>
              <a:rPr sz="1312" b="1" spc="-226" baseline="-1234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875" b="1" spc="-301" dirty="0">
                <a:latin typeface="Arial"/>
                <a:cs typeface="Arial"/>
              </a:rPr>
              <a:t>s</a:t>
            </a:r>
            <a:r>
              <a:rPr sz="1312" b="1" spc="-233" baseline="-1234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875" b="1" spc="-292" dirty="0">
                <a:latin typeface="Arial"/>
                <a:cs typeface="Arial"/>
              </a:rPr>
              <a:t>e</a:t>
            </a:r>
            <a:r>
              <a:rPr sz="1312" b="1" spc="7" baseline="-12345" dirty="0">
                <a:solidFill>
                  <a:srgbClr val="666666"/>
                </a:solidFill>
                <a:latin typeface="Arial"/>
                <a:cs typeface="Arial"/>
              </a:rPr>
              <a:t>e  </a:t>
            </a:r>
            <a:r>
              <a:rPr sz="875" b="1" spc="-209" dirty="0">
                <a:latin typeface="Arial"/>
                <a:cs typeface="Arial"/>
              </a:rPr>
              <a:t>R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875" b="1" spc="-209" dirty="0">
                <a:latin typeface="Arial"/>
                <a:cs typeface="Arial"/>
              </a:rPr>
              <a:t>e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209" dirty="0">
                <a:latin typeface="Arial"/>
                <a:cs typeface="Arial"/>
              </a:rPr>
              <a:t>p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875" b="1" spc="-209" dirty="0">
                <a:latin typeface="Arial"/>
                <a:cs typeface="Arial"/>
              </a:rPr>
              <a:t>o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875" b="1" spc="-209" dirty="0">
                <a:latin typeface="Arial"/>
                <a:cs typeface="Arial"/>
              </a:rPr>
              <a:t>r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875" b="1" spc="-209" dirty="0">
                <a:latin typeface="Arial"/>
                <a:cs typeface="Arial"/>
              </a:rPr>
              <a:t>t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875" b="1" spc="-209" dirty="0">
                <a:latin typeface="Arial"/>
                <a:cs typeface="Arial"/>
              </a:rPr>
              <a:t>s</a:t>
            </a:r>
            <a:r>
              <a:rPr sz="1312" b="1" spc="-313" baseline="-1234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6152127" y="8616491"/>
            <a:ext cx="34819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89" marR="4939" indent="-23459">
              <a:lnSpc>
                <a:spcPts val="972"/>
              </a:lnSpc>
            </a:pPr>
            <a:r>
              <a:rPr sz="875" b="1" spc="-637" dirty="0">
                <a:latin typeface="Arial"/>
                <a:cs typeface="Arial"/>
              </a:rPr>
              <a:t>W</a:t>
            </a:r>
            <a:r>
              <a:rPr sz="1312" b="1" spc="-190" baseline="-12345" dirty="0">
                <a:solidFill>
                  <a:srgbClr val="666666"/>
                </a:solidFill>
                <a:latin typeface="Arial"/>
                <a:cs typeface="Arial"/>
              </a:rPr>
              <a:t>W</a:t>
            </a:r>
            <a:r>
              <a:rPr sz="875" b="1" spc="-340" dirty="0">
                <a:latin typeface="Arial"/>
                <a:cs typeface="Arial"/>
              </a:rPr>
              <a:t>o</a:t>
            </a:r>
            <a:r>
              <a:rPr sz="1312" b="1" spc="-226" baseline="-12345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875" b="1" spc="-146" dirty="0">
                <a:latin typeface="Arial"/>
                <a:cs typeface="Arial"/>
              </a:rPr>
              <a:t>r</a:t>
            </a:r>
            <a:r>
              <a:rPr sz="1312" b="1" spc="-262" baseline="-1234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875" b="1" spc="-297" dirty="0">
                <a:latin typeface="Arial"/>
                <a:cs typeface="Arial"/>
              </a:rPr>
              <a:t>k</a:t>
            </a:r>
            <a:r>
              <a:rPr sz="1312" b="1" spc="7" baseline="-12345" dirty="0">
                <a:solidFill>
                  <a:srgbClr val="666666"/>
                </a:solidFill>
                <a:latin typeface="Arial"/>
                <a:cs typeface="Arial"/>
              </a:rPr>
              <a:t>k  </a:t>
            </a:r>
            <a:r>
              <a:rPr sz="875" b="1" spc="-194" dirty="0">
                <a:latin typeface="Arial"/>
                <a:cs typeface="Arial"/>
              </a:rPr>
              <a:t>P</a:t>
            </a:r>
            <a:r>
              <a:rPr sz="1312" b="1" spc="-292" baseline="-12345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875" b="1" spc="-194" dirty="0">
                <a:latin typeface="Arial"/>
                <a:cs typeface="Arial"/>
              </a:rPr>
              <a:t>l</a:t>
            </a:r>
            <a:r>
              <a:rPr sz="1312" b="1" spc="-292" baseline="-12345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875" b="1" spc="-194" dirty="0">
                <a:latin typeface="Arial"/>
                <a:cs typeface="Arial"/>
              </a:rPr>
              <a:t>a</a:t>
            </a:r>
            <a:r>
              <a:rPr sz="1312" b="1" spc="-292" baseline="-1234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875" b="1" spc="-194" dirty="0">
                <a:latin typeface="Arial"/>
                <a:cs typeface="Arial"/>
              </a:rPr>
              <a:t>n</a:t>
            </a:r>
            <a:r>
              <a:rPr sz="1312" b="1" spc="-292" baseline="-1234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5903948" y="7751938"/>
            <a:ext cx="437709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37658">
              <a:lnSpc>
                <a:spcPts val="972"/>
              </a:lnSpc>
            </a:pPr>
            <a:r>
              <a:rPr sz="875" b="1" spc="-198" dirty="0">
                <a:latin typeface="Arial"/>
                <a:cs typeface="Arial"/>
              </a:rPr>
              <a:t>S</a:t>
            </a:r>
            <a:r>
              <a:rPr sz="1312" b="1" spc="-298" baseline="-1234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875" b="1" spc="-198" dirty="0">
                <a:latin typeface="Arial"/>
                <a:cs typeface="Arial"/>
              </a:rPr>
              <a:t>a</a:t>
            </a:r>
            <a:r>
              <a:rPr sz="1312" b="1" spc="-298" baseline="-1234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875" b="1" spc="-198" dirty="0">
                <a:latin typeface="Arial"/>
                <a:cs typeface="Arial"/>
              </a:rPr>
              <a:t>l</a:t>
            </a:r>
            <a:r>
              <a:rPr sz="1312" b="1" spc="-298" baseline="-12345" dirty="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sz="875" b="1" spc="-198" dirty="0">
                <a:latin typeface="Arial"/>
                <a:cs typeface="Arial"/>
              </a:rPr>
              <a:t>e</a:t>
            </a:r>
            <a:r>
              <a:rPr sz="1312" b="1" spc="-298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198" dirty="0">
                <a:latin typeface="Arial"/>
                <a:cs typeface="Arial"/>
              </a:rPr>
              <a:t>s</a:t>
            </a:r>
            <a:r>
              <a:rPr sz="1312" b="1" spc="-298" baseline="-12345" dirty="0">
                <a:solidFill>
                  <a:srgbClr val="666666"/>
                </a:solidFill>
                <a:latin typeface="Arial"/>
                <a:cs typeface="Arial"/>
              </a:rPr>
              <a:t>s  </a:t>
            </a:r>
            <a:r>
              <a:rPr sz="875" b="1" spc="-437" dirty="0">
                <a:latin typeface="Arial"/>
                <a:cs typeface="Arial"/>
              </a:rPr>
              <a:t>R</a:t>
            </a:r>
            <a:r>
              <a:rPr sz="1312" b="1" spc="-226" baseline="-1234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875" b="1" spc="-297" dirty="0">
                <a:latin typeface="Arial"/>
                <a:cs typeface="Arial"/>
              </a:rPr>
              <a:t>e</a:t>
            </a:r>
            <a:r>
              <a:rPr sz="1312" b="1" spc="-233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345" dirty="0">
                <a:latin typeface="Arial"/>
                <a:cs typeface="Arial"/>
              </a:rPr>
              <a:t>p</a:t>
            </a:r>
            <a:r>
              <a:rPr sz="1312" b="1" spc="-226" baseline="-12345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875" b="1" spc="-340" dirty="0">
                <a:latin typeface="Arial"/>
                <a:cs typeface="Arial"/>
              </a:rPr>
              <a:t>o</a:t>
            </a:r>
            <a:r>
              <a:rPr sz="1312" b="1" spc="-226" baseline="-12345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875" b="1" spc="-146" dirty="0">
                <a:latin typeface="Arial"/>
                <a:cs typeface="Arial"/>
              </a:rPr>
              <a:t>r</a:t>
            </a:r>
            <a:r>
              <a:rPr sz="1312" b="1" spc="-262" baseline="-1234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875" b="1" spc="-97" dirty="0">
                <a:latin typeface="Arial"/>
                <a:cs typeface="Arial"/>
              </a:rPr>
              <a:t>t</a:t>
            </a:r>
            <a:r>
              <a:rPr sz="1312" b="1" spc="7" baseline="-12345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5071251" y="8222368"/>
            <a:ext cx="52846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230" marR="4939" indent="-181500">
              <a:lnSpc>
                <a:spcPts val="972"/>
              </a:lnSpc>
            </a:pPr>
            <a:r>
              <a:rPr sz="875" b="1" spc="-389" dirty="0">
                <a:latin typeface="Arial"/>
                <a:cs typeface="Arial"/>
              </a:rPr>
              <a:t>S</a:t>
            </a:r>
            <a:r>
              <a:rPr sz="1312" b="1" spc="-226" baseline="-1234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875" b="1" spc="-340" dirty="0">
                <a:latin typeface="Arial"/>
                <a:cs typeface="Arial"/>
              </a:rPr>
              <a:t>o</a:t>
            </a:r>
            <a:r>
              <a:rPr sz="1312" b="1" spc="-226" baseline="-12345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875" b="1" spc="-345" dirty="0">
                <a:latin typeface="Arial"/>
                <a:cs typeface="Arial"/>
              </a:rPr>
              <a:t>u</a:t>
            </a:r>
            <a:r>
              <a:rPr sz="1312" b="1" spc="-233" baseline="-12345" dirty="0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sz="875" b="1" spc="-146" dirty="0">
                <a:latin typeface="Arial"/>
                <a:cs typeface="Arial"/>
              </a:rPr>
              <a:t>r</a:t>
            </a:r>
            <a:r>
              <a:rPr sz="1312" b="1" spc="-255" baseline="-1234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875" b="1" spc="-301" dirty="0">
                <a:latin typeface="Arial"/>
                <a:cs typeface="Arial"/>
              </a:rPr>
              <a:t>c</a:t>
            </a:r>
            <a:r>
              <a:rPr sz="1312" b="1" spc="-233" baseline="-12345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875" b="1" spc="-297" dirty="0">
                <a:latin typeface="Arial"/>
                <a:cs typeface="Arial"/>
              </a:rPr>
              <a:t>e</a:t>
            </a:r>
            <a:r>
              <a:rPr sz="1312" b="1" spc="-240" baseline="-123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875" b="1" spc="-292" dirty="0">
                <a:latin typeface="Arial"/>
                <a:cs typeface="Arial"/>
              </a:rPr>
              <a:t>s</a:t>
            </a:r>
            <a:r>
              <a:rPr sz="1312" b="1" spc="51" baseline="-12345" dirty="0">
                <a:solidFill>
                  <a:srgbClr val="666666"/>
                </a:solidFill>
                <a:latin typeface="Arial"/>
                <a:cs typeface="Arial"/>
              </a:rPr>
              <a:t>s  </a:t>
            </a:r>
            <a:r>
              <a:rPr sz="875" b="1" spc="-141" dirty="0">
                <a:latin typeface="Arial"/>
                <a:cs typeface="Arial"/>
              </a:rPr>
              <a:t>o</a:t>
            </a:r>
            <a:r>
              <a:rPr sz="1312" b="1" spc="-211" baseline="-12345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875" b="1" spc="-141" dirty="0">
                <a:latin typeface="Arial"/>
                <a:cs typeface="Arial"/>
              </a:rPr>
              <a:t>f</a:t>
            </a:r>
            <a:r>
              <a:rPr sz="1312" b="1" spc="-211" baseline="-12345" dirty="0">
                <a:solidFill>
                  <a:srgbClr val="666666"/>
                </a:solidFill>
                <a:latin typeface="Arial"/>
                <a:cs typeface="Arial"/>
              </a:rPr>
              <a:t>f</a:t>
            </a:r>
            <a:endParaRPr sz="1312" baseline="-12345">
              <a:latin typeface="Arial"/>
              <a:cs typeface="Arial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4978648" y="8456718"/>
            <a:ext cx="711817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="1" spc="-194" dirty="0">
                <a:latin typeface="Arial"/>
                <a:cs typeface="Arial"/>
              </a:rPr>
              <a:t>I</a:t>
            </a:r>
            <a:r>
              <a:rPr sz="1312" b="1" spc="-292" baseline="-1234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875" b="1" spc="-194" dirty="0">
                <a:latin typeface="Arial"/>
                <a:cs typeface="Arial"/>
              </a:rPr>
              <a:t>n</a:t>
            </a:r>
            <a:r>
              <a:rPr sz="1312" b="1" spc="-292" baseline="-1234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875" b="1" spc="-194" dirty="0">
                <a:latin typeface="Arial"/>
                <a:cs typeface="Arial"/>
              </a:rPr>
              <a:t>f</a:t>
            </a:r>
            <a:r>
              <a:rPr sz="1312" b="1" spc="-292" baseline="-12345" dirty="0">
                <a:solidFill>
                  <a:srgbClr val="666666"/>
                </a:solidFill>
                <a:latin typeface="Arial"/>
                <a:cs typeface="Arial"/>
              </a:rPr>
              <a:t>f</a:t>
            </a:r>
            <a:r>
              <a:rPr sz="875" b="1" spc="-194" dirty="0">
                <a:latin typeface="Arial"/>
                <a:cs typeface="Arial"/>
              </a:rPr>
              <a:t>o</a:t>
            </a:r>
            <a:r>
              <a:rPr sz="1312" b="1" spc="-292" baseline="-12345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875" b="1" spc="-194" dirty="0">
                <a:latin typeface="Arial"/>
                <a:cs typeface="Arial"/>
              </a:rPr>
              <a:t>r</a:t>
            </a:r>
            <a:r>
              <a:rPr sz="1312" b="1" spc="-292" baseline="-1234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875" b="1" spc="-194" dirty="0">
                <a:latin typeface="Arial"/>
                <a:cs typeface="Arial"/>
              </a:rPr>
              <a:t>m</a:t>
            </a:r>
            <a:r>
              <a:rPr sz="1312" b="1" spc="-292" baseline="-12345" dirty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sz="875" b="1" spc="-194" dirty="0">
                <a:latin typeface="Arial"/>
                <a:cs typeface="Arial"/>
              </a:rPr>
              <a:t>a</a:t>
            </a:r>
            <a:r>
              <a:rPr sz="1312" b="1" spc="-292" baseline="-1234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875" b="1" spc="-194" dirty="0">
                <a:latin typeface="Arial"/>
                <a:cs typeface="Arial"/>
              </a:rPr>
              <a:t>t</a:t>
            </a:r>
            <a:r>
              <a:rPr sz="1312" b="1" spc="-292" baseline="-12345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875" b="1" spc="-194" dirty="0">
                <a:latin typeface="Arial"/>
                <a:cs typeface="Arial"/>
              </a:rPr>
              <a:t>i</a:t>
            </a:r>
            <a:r>
              <a:rPr sz="1312" b="1" spc="-292" baseline="-12345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875" b="1" spc="-194" dirty="0">
                <a:latin typeface="Arial"/>
                <a:cs typeface="Arial"/>
              </a:rPr>
              <a:t>o</a:t>
            </a:r>
            <a:r>
              <a:rPr sz="1312" b="1" spc="-292" baseline="-12345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875" b="1" spc="-194" dirty="0">
                <a:latin typeface="Arial"/>
                <a:cs typeface="Arial"/>
              </a:rPr>
              <a:t>n</a:t>
            </a:r>
            <a:r>
              <a:rPr sz="1312" b="1" spc="-292" baseline="-1234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endParaRPr sz="1312" baseline="-1234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51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190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7381" cy="858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-5" dirty="0">
                <a:latin typeface="Garamond"/>
                <a:cs typeface="Garamond"/>
              </a:rPr>
              <a:t>numbers of active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indent="370408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an important </a:t>
            </a:r>
            <a:r>
              <a:rPr sz="1167" dirty="0">
                <a:latin typeface="Garamond"/>
                <a:cs typeface="Garamond"/>
              </a:rPr>
              <a:t>source </a:t>
            </a:r>
            <a:r>
              <a:rPr sz="1167" spc="-5" dirty="0">
                <a:latin typeface="Garamond"/>
                <a:cs typeface="Garamond"/>
              </a:rPr>
              <a:t>of information </a:t>
            </a:r>
            <a:r>
              <a:rPr sz="1167" dirty="0">
                <a:latin typeface="Garamond"/>
                <a:cs typeface="Garamond"/>
              </a:rPr>
              <a:t>is the sales </a:t>
            </a:r>
            <a:r>
              <a:rPr sz="1167" spc="-5" dirty="0">
                <a:latin typeface="Garamond"/>
                <a:cs typeface="Garamond"/>
              </a:rPr>
              <a:t>report </a:t>
            </a:r>
            <a:r>
              <a:rPr sz="1167" dirty="0">
                <a:latin typeface="Garamond"/>
                <a:cs typeface="Garamond"/>
              </a:rPr>
              <a:t>(including call </a:t>
            </a:r>
            <a:r>
              <a:rPr sz="1167" spc="-5" dirty="0">
                <a:latin typeface="Garamond"/>
                <a:cs typeface="Garamond"/>
              </a:rPr>
              <a:t>reports and </a:t>
            </a:r>
            <a:r>
              <a:rPr sz="1167" dirty="0">
                <a:latin typeface="Garamond"/>
                <a:cs typeface="Garamond"/>
              </a:rPr>
              <a:t>expense  </a:t>
            </a:r>
            <a:r>
              <a:rPr sz="1167" spc="-5" dirty="0">
                <a:latin typeface="Garamond"/>
                <a:cs typeface="Garamond"/>
              </a:rPr>
              <a:t>reports). Additions </a:t>
            </a:r>
            <a:r>
              <a:rPr sz="1167" dirty="0">
                <a:latin typeface="Garamond"/>
                <a:cs typeface="Garamond"/>
              </a:rPr>
              <a:t>to this </a:t>
            </a:r>
            <a:r>
              <a:rPr sz="1167" spc="-5" dirty="0">
                <a:latin typeface="Garamond"/>
                <a:cs typeface="Garamond"/>
              </a:rPr>
              <a:t>report </a:t>
            </a:r>
            <a:r>
              <a:rPr sz="1167" dirty="0">
                <a:latin typeface="Garamond"/>
                <a:cs typeface="Garamond"/>
              </a:rPr>
              <a:t>can come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from:</a:t>
            </a:r>
            <a:endParaRPr sz="1167">
              <a:latin typeface="Garamond"/>
              <a:cs typeface="Garamond"/>
            </a:endParaRPr>
          </a:p>
          <a:p>
            <a:pPr marL="605000" marR="3694204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</a:t>
            </a:r>
            <a:r>
              <a:rPr sz="1167" dirty="0">
                <a:latin typeface="Garamond"/>
                <a:cs typeface="Garamond"/>
              </a:rPr>
              <a:t>Personal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observation.  b). Customer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surveys.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c). Talks with </a:t>
            </a:r>
            <a:r>
              <a:rPr sz="1167" spc="-5" dirty="0">
                <a:latin typeface="Garamond"/>
                <a:cs typeface="Garamond"/>
              </a:rPr>
              <a:t>other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salespeople.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2).  </a:t>
            </a:r>
            <a:r>
              <a:rPr sz="1167" spc="-5" dirty="0">
                <a:latin typeface="Garamond"/>
                <a:cs typeface="Garamond"/>
              </a:rPr>
              <a:t>Salespeople  are  </a:t>
            </a:r>
            <a:r>
              <a:rPr sz="1167" dirty="0">
                <a:latin typeface="Garamond"/>
                <a:cs typeface="Garamond"/>
              </a:rPr>
              <a:t>generally </a:t>
            </a:r>
            <a:r>
              <a:rPr sz="1167" spc="-5" dirty="0">
                <a:latin typeface="Garamond"/>
                <a:cs typeface="Garamond"/>
              </a:rPr>
              <a:t>evaluated  on 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ability  </a:t>
            </a:r>
            <a:r>
              <a:rPr sz="1167" dirty="0">
                <a:latin typeface="Garamond"/>
                <a:cs typeface="Garamond"/>
              </a:rPr>
              <a:t>to “plan their work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work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their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plan.”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32143"/>
            <a:r>
              <a:rPr sz="1167" b="1" spc="-5" dirty="0">
                <a:latin typeface="Garamond"/>
                <a:cs typeface="Garamond"/>
              </a:rPr>
              <a:t>D.  Direct</a:t>
            </a:r>
            <a:r>
              <a:rPr sz="1167" b="1" spc="-126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Direct marketing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direct communications </a:t>
            </a:r>
            <a:r>
              <a:rPr sz="1167" dirty="0">
                <a:latin typeface="Garamond"/>
                <a:cs typeface="Garamond"/>
              </a:rPr>
              <a:t>with carefully targeted </a:t>
            </a:r>
            <a:r>
              <a:rPr sz="1167" spc="-5" dirty="0">
                <a:latin typeface="Garamond"/>
                <a:cs typeface="Garamond"/>
              </a:rPr>
              <a:t>individual </a:t>
            </a:r>
            <a:r>
              <a:rPr sz="1167" dirty="0">
                <a:latin typeface="Garamond"/>
                <a:cs typeface="Garamond"/>
              </a:rPr>
              <a:t>consumers  to </a:t>
            </a:r>
            <a:r>
              <a:rPr sz="1167" spc="-5" dirty="0">
                <a:latin typeface="Garamond"/>
                <a:cs typeface="Garamond"/>
              </a:rPr>
              <a:t>obtain an immediate response. Interactivity is essential </a:t>
            </a:r>
            <a:r>
              <a:rPr sz="1167" dirty="0">
                <a:latin typeface="Garamond"/>
                <a:cs typeface="Garamond"/>
              </a:rPr>
              <a:t>to this </a:t>
            </a:r>
            <a:r>
              <a:rPr sz="1167" spc="-5" dirty="0">
                <a:latin typeface="Garamond"/>
                <a:cs typeface="Garamond"/>
              </a:rPr>
              <a:t>process.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manager  must remember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direct marketing is not new. Catalog </a:t>
            </a:r>
            <a:r>
              <a:rPr sz="1167" dirty="0">
                <a:latin typeface="Garamond"/>
                <a:cs typeface="Garamond"/>
              </a:rPr>
              <a:t>companies, </a:t>
            </a:r>
            <a:r>
              <a:rPr sz="1167" spc="-5" dirty="0">
                <a:latin typeface="Garamond"/>
                <a:cs typeface="Garamond"/>
              </a:rPr>
              <a:t>direct mailers, and  </a:t>
            </a:r>
            <a:r>
              <a:rPr sz="1167" dirty="0">
                <a:latin typeface="Garamond"/>
                <a:cs typeface="Garamond"/>
              </a:rPr>
              <a:t>telemarketers </a:t>
            </a:r>
            <a:r>
              <a:rPr sz="1167" spc="-5" dirty="0">
                <a:latin typeface="Garamond"/>
                <a:cs typeface="Garamond"/>
              </a:rPr>
              <a:t>have been </a:t>
            </a:r>
            <a:r>
              <a:rPr sz="1167" dirty="0">
                <a:latin typeface="Garamond"/>
                <a:cs typeface="Garamond"/>
              </a:rPr>
              <a:t>using the </a:t>
            </a:r>
            <a:r>
              <a:rPr sz="1167" spc="-5" dirty="0">
                <a:latin typeface="Garamond"/>
                <a:cs typeface="Garamond"/>
              </a:rPr>
              <a:t>approach </a:t>
            </a:r>
            <a:r>
              <a:rPr sz="1167" dirty="0">
                <a:latin typeface="Garamond"/>
                <a:cs typeface="Garamond"/>
              </a:rPr>
              <a:t>for years. </a:t>
            </a:r>
            <a:r>
              <a:rPr sz="1167" spc="-5" dirty="0">
                <a:latin typeface="Garamond"/>
                <a:cs typeface="Garamond"/>
              </a:rPr>
              <a:t>However, improved </a:t>
            </a:r>
            <a:r>
              <a:rPr sz="1167" dirty="0">
                <a:latin typeface="Garamond"/>
                <a:cs typeface="Garamond"/>
              </a:rPr>
              <a:t>database technologies  </a:t>
            </a:r>
            <a:r>
              <a:rPr sz="1167" spc="-5" dirty="0">
                <a:latin typeface="Garamond"/>
                <a:cs typeface="Garamond"/>
              </a:rPr>
              <a:t>and new </a:t>
            </a:r>
            <a:r>
              <a:rPr sz="1167" dirty="0">
                <a:latin typeface="Garamond"/>
                <a:cs typeface="Garamond"/>
              </a:rPr>
              <a:t>media (computers, modems, fax machines, e-mail, the </a:t>
            </a:r>
            <a:r>
              <a:rPr sz="1167" spc="-5" dirty="0">
                <a:latin typeface="Garamond"/>
                <a:cs typeface="Garamond"/>
              </a:rPr>
              <a:t>Internet, and online services) have  </a:t>
            </a:r>
            <a:r>
              <a:rPr sz="1167" dirty="0">
                <a:latin typeface="Garamond"/>
                <a:cs typeface="Garamond"/>
              </a:rPr>
              <a:t>changed the </a:t>
            </a:r>
            <a:r>
              <a:rPr sz="1167" spc="-5" dirty="0">
                <a:latin typeface="Garamond"/>
                <a:cs typeface="Garamond"/>
              </a:rPr>
              <a:t>direction and nature of direct marketing. Most direct marketers </a:t>
            </a:r>
            <a:r>
              <a:rPr sz="1167" dirty="0">
                <a:latin typeface="Garamond"/>
                <a:cs typeface="Garamond"/>
              </a:rPr>
              <a:t>see </a:t>
            </a:r>
            <a:r>
              <a:rPr sz="1167" spc="-5" dirty="0">
                <a:latin typeface="Garamond"/>
                <a:cs typeface="Garamond"/>
              </a:rPr>
              <a:t>direct marketing  as playing an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broader role </a:t>
            </a:r>
            <a:r>
              <a:rPr sz="1167" dirty="0">
                <a:latin typeface="Garamond"/>
                <a:cs typeface="Garamond"/>
              </a:rPr>
              <a:t>than simply selling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services. </a:t>
            </a:r>
            <a:r>
              <a:rPr sz="1167" b="1" dirty="0">
                <a:latin typeface="Garamond"/>
                <a:cs typeface="Garamond"/>
              </a:rPr>
              <a:t>Mass marketing </a:t>
            </a:r>
            <a:r>
              <a:rPr sz="1167" dirty="0">
                <a:latin typeface="Garamond"/>
                <a:cs typeface="Garamond"/>
              </a:rPr>
              <a:t>is  targeting </a:t>
            </a:r>
            <a:r>
              <a:rPr sz="1167" spc="-5" dirty="0">
                <a:latin typeface="Garamond"/>
                <a:cs typeface="Garamond"/>
              </a:rPr>
              <a:t>broadly </a:t>
            </a:r>
            <a:r>
              <a:rPr sz="1167" dirty="0">
                <a:latin typeface="Garamond"/>
                <a:cs typeface="Garamond"/>
              </a:rPr>
              <a:t>with standardized </a:t>
            </a:r>
            <a:r>
              <a:rPr sz="1167" spc="-5" dirty="0">
                <a:latin typeface="Garamond"/>
                <a:cs typeface="Garamond"/>
              </a:rPr>
              <a:t>messages and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offers </a:t>
            </a:r>
            <a:r>
              <a:rPr sz="1167" dirty="0">
                <a:latin typeface="Garamond"/>
                <a:cs typeface="Garamond"/>
              </a:rPr>
              <a:t>distributed through  </a:t>
            </a:r>
            <a:r>
              <a:rPr sz="1167" spc="-5" dirty="0">
                <a:latin typeface="Garamond"/>
                <a:cs typeface="Garamond"/>
              </a:rPr>
              <a:t>intermediaries. </a:t>
            </a:r>
            <a:r>
              <a:rPr sz="1167" dirty="0">
                <a:latin typeface="Garamond"/>
                <a:cs typeface="Garamond"/>
              </a:rPr>
              <a:t>Today, there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trend toward </a:t>
            </a:r>
            <a:r>
              <a:rPr sz="1167" spc="-5" dirty="0">
                <a:latin typeface="Garamond"/>
                <a:cs typeface="Garamond"/>
              </a:rPr>
              <a:t>more narrowly </a:t>
            </a:r>
            <a:r>
              <a:rPr sz="1167" dirty="0">
                <a:latin typeface="Garamond"/>
                <a:cs typeface="Garamond"/>
              </a:rPr>
              <a:t>targeted </a:t>
            </a:r>
            <a:r>
              <a:rPr sz="1167" spc="-5" dirty="0">
                <a:latin typeface="Garamond"/>
                <a:cs typeface="Garamond"/>
              </a:rPr>
              <a:t>or one-to-one marketing  </a:t>
            </a:r>
            <a:r>
              <a:rPr sz="1167" dirty="0">
                <a:latin typeface="Garamond"/>
                <a:cs typeface="Garamond"/>
              </a:rPr>
              <a:t>(called </a:t>
            </a:r>
            <a:r>
              <a:rPr sz="1167" b="1" spc="-5" dirty="0">
                <a:latin typeface="Garamond"/>
                <a:cs typeface="Garamond"/>
              </a:rPr>
              <a:t>direct marketing</a:t>
            </a:r>
            <a:r>
              <a:rPr sz="1167" spc="-5" dirty="0">
                <a:latin typeface="Garamond"/>
                <a:cs typeface="Garamond"/>
              </a:rPr>
              <a:t>).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approach is being accepted </a:t>
            </a:r>
            <a:r>
              <a:rPr sz="1167" dirty="0">
                <a:latin typeface="Garamond"/>
                <a:cs typeface="Garamond"/>
              </a:rPr>
              <a:t>as </a:t>
            </a:r>
            <a:r>
              <a:rPr sz="1167" spc="-5" dirty="0">
                <a:latin typeface="Garamond"/>
                <a:cs typeface="Garamond"/>
              </a:rPr>
              <a:t>both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primary and supplemental  approach.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345714" indent="-222245">
              <a:lnSpc>
                <a:spcPts val="1356"/>
              </a:lnSpc>
              <a:buAutoNum type="alphaLcPeriod"/>
              <a:tabLst>
                <a:tab pos="345714" algn="l"/>
              </a:tabLst>
            </a:pPr>
            <a:r>
              <a:rPr sz="1167" b="1" spc="-5" dirty="0">
                <a:latin typeface="Garamond"/>
                <a:cs typeface="Garamond"/>
              </a:rPr>
              <a:t>What is Direct</a:t>
            </a:r>
            <a:r>
              <a:rPr sz="1167" b="1" spc="-6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Marketing?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Mass marketers have </a:t>
            </a:r>
            <a:r>
              <a:rPr sz="1167" dirty="0">
                <a:latin typeface="Garamond"/>
                <a:cs typeface="Garamond"/>
              </a:rPr>
              <a:t>typically sought to </a:t>
            </a:r>
            <a:r>
              <a:rPr sz="1167" spc="-5" dirty="0">
                <a:latin typeface="Garamond"/>
                <a:cs typeface="Garamond"/>
              </a:rPr>
              <a:t>reach millions of buyers </a:t>
            </a:r>
            <a:r>
              <a:rPr sz="1167" dirty="0">
                <a:latin typeface="Garamond"/>
                <a:cs typeface="Garamond"/>
              </a:rPr>
              <a:t>with a single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a  standard </a:t>
            </a:r>
            <a:r>
              <a:rPr sz="1167" spc="-5" dirty="0">
                <a:latin typeface="Garamond"/>
                <a:cs typeface="Garamond"/>
              </a:rPr>
              <a:t>message delivered </a:t>
            </a:r>
            <a:r>
              <a:rPr sz="1167" dirty="0">
                <a:latin typeface="Garamond"/>
                <a:cs typeface="Garamond"/>
              </a:rPr>
              <a:t>through the </a:t>
            </a:r>
            <a:r>
              <a:rPr sz="1167" spc="-5" dirty="0">
                <a:latin typeface="Garamond"/>
                <a:cs typeface="Garamond"/>
              </a:rPr>
              <a:t>mass media. Under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mass-marketing model, most  marketing involved one-way Communications aimed at </a:t>
            </a:r>
            <a:r>
              <a:rPr sz="1167" dirty="0">
                <a:latin typeface="Garamond"/>
                <a:cs typeface="Garamond"/>
              </a:rPr>
              <a:t>consumers,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two-way </a:t>
            </a:r>
            <a:r>
              <a:rPr sz="1167" spc="-5" dirty="0">
                <a:latin typeface="Garamond"/>
                <a:cs typeface="Garamond"/>
              </a:rPr>
              <a:t>interactions </a:t>
            </a:r>
            <a:r>
              <a:rPr sz="1167" dirty="0">
                <a:latin typeface="Garamond"/>
                <a:cs typeface="Garamond"/>
              </a:rPr>
              <a:t>with  them.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Direct marketing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direct communication </a:t>
            </a:r>
            <a:r>
              <a:rPr sz="1167" dirty="0">
                <a:latin typeface="Garamond"/>
                <a:cs typeface="Garamond"/>
              </a:rPr>
              <a:t>with carefully targeted individual consumers to  </a:t>
            </a:r>
            <a:r>
              <a:rPr sz="1167" spc="-5" dirty="0">
                <a:latin typeface="Garamond"/>
                <a:cs typeface="Garamond"/>
              </a:rPr>
              <a:t>both obtain an immediate response and </a:t>
            </a:r>
            <a:r>
              <a:rPr sz="1167" dirty="0">
                <a:latin typeface="Garamond"/>
                <a:cs typeface="Garamond"/>
              </a:rPr>
              <a:t>cultivate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lasting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Customer relationships. Direct marketers communicate directly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consumers, often 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one-  </a:t>
            </a:r>
            <a:r>
              <a:rPr sz="1167" dirty="0">
                <a:latin typeface="Garamond"/>
                <a:cs typeface="Garamond"/>
              </a:rPr>
              <a:t>to-one, </a:t>
            </a:r>
            <a:r>
              <a:rPr sz="1167" spc="-5" dirty="0">
                <a:latin typeface="Garamond"/>
                <a:cs typeface="Garamond"/>
              </a:rPr>
              <a:t>interactive basis. </a:t>
            </a:r>
            <a:r>
              <a:rPr sz="1167" dirty="0">
                <a:latin typeface="Garamond"/>
                <a:cs typeface="Garamond"/>
              </a:rPr>
              <a:t>Today, improved </a:t>
            </a:r>
            <a:r>
              <a:rPr sz="1167" spc="-5" dirty="0">
                <a:latin typeface="Garamond"/>
                <a:cs typeface="Garamond"/>
              </a:rPr>
              <a:t>databases permit more </a:t>
            </a:r>
            <a:r>
              <a:rPr sz="1167" dirty="0">
                <a:latin typeface="Garamond"/>
                <a:cs typeface="Garamond"/>
              </a:rPr>
              <a:t>sophisticated </a:t>
            </a:r>
            <a:r>
              <a:rPr sz="1167" spc="-5" dirty="0">
                <a:latin typeface="Garamond"/>
                <a:cs typeface="Garamond"/>
              </a:rPr>
              <a:t>direct marketing  and </a:t>
            </a:r>
            <a:r>
              <a:rPr sz="1167" dirty="0">
                <a:latin typeface="Garamond"/>
                <a:cs typeface="Garamond"/>
              </a:rPr>
              <a:t>tailoring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marketing efforts. Beyond </a:t>
            </a:r>
            <a:r>
              <a:rPr sz="1167" spc="-5" dirty="0">
                <a:latin typeface="Garamond"/>
                <a:cs typeface="Garamond"/>
              </a:rPr>
              <a:t>brand and </a:t>
            </a:r>
            <a:r>
              <a:rPr sz="1167" dirty="0">
                <a:latin typeface="Garamond"/>
                <a:cs typeface="Garamond"/>
              </a:rPr>
              <a:t>image </a:t>
            </a:r>
            <a:r>
              <a:rPr sz="1167" spc="-5" dirty="0">
                <a:latin typeface="Garamond"/>
                <a:cs typeface="Garamond"/>
              </a:rPr>
              <a:t>building, </a:t>
            </a:r>
            <a:r>
              <a:rPr sz="1167" dirty="0">
                <a:latin typeface="Garamond"/>
                <a:cs typeface="Garamond"/>
              </a:rPr>
              <a:t>direct marketers seek a  </a:t>
            </a:r>
            <a:r>
              <a:rPr sz="1167" spc="-5" dirty="0">
                <a:latin typeface="Garamond"/>
                <a:cs typeface="Garamond"/>
              </a:rPr>
              <a:t>direct, immediate, and measurable consumer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response.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345714" indent="-222245">
              <a:lnSpc>
                <a:spcPts val="1356"/>
              </a:lnSpc>
              <a:buAutoNum type="alphaLcPeriod" startAt="2"/>
              <a:tabLst>
                <a:tab pos="345714" algn="l"/>
              </a:tabLst>
            </a:pPr>
            <a:r>
              <a:rPr sz="1167" b="1" dirty="0">
                <a:latin typeface="Garamond"/>
                <a:cs typeface="Garamond"/>
              </a:rPr>
              <a:t>The New </a:t>
            </a:r>
            <a:r>
              <a:rPr sz="1167" b="1" spc="-5" dirty="0">
                <a:latin typeface="Garamond"/>
                <a:cs typeface="Garamond"/>
              </a:rPr>
              <a:t>Direct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Model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Early direct marketers--catalog companies, direct mailers, </a:t>
            </a:r>
            <a:r>
              <a:rPr sz="1167" dirty="0">
                <a:latin typeface="Garamond"/>
                <a:cs typeface="Garamond"/>
              </a:rPr>
              <a:t>and telemarketers--gathered customer  </a:t>
            </a:r>
            <a:r>
              <a:rPr sz="1167" spc="-5" dirty="0">
                <a:latin typeface="Garamond"/>
                <a:cs typeface="Garamond"/>
              </a:rPr>
              <a:t>names and </a:t>
            </a:r>
            <a:r>
              <a:rPr sz="1167" dirty="0">
                <a:latin typeface="Garamond"/>
                <a:cs typeface="Garamond"/>
              </a:rPr>
              <a:t>sold goods mainly through the mail </a:t>
            </a:r>
            <a:r>
              <a:rPr sz="1167" spc="-5" dirty="0">
                <a:latin typeface="Garamond"/>
                <a:cs typeface="Garamond"/>
              </a:rPr>
              <a:t>and by </a:t>
            </a:r>
            <a:r>
              <a:rPr sz="1167" dirty="0">
                <a:latin typeface="Garamond"/>
                <a:cs typeface="Garamond"/>
              </a:rPr>
              <a:t>telephone. Today, </a:t>
            </a:r>
            <a:r>
              <a:rPr sz="1167" spc="-5" dirty="0">
                <a:latin typeface="Garamond"/>
                <a:cs typeface="Garamond"/>
              </a:rPr>
              <a:t>advancement </a:t>
            </a:r>
            <a:r>
              <a:rPr sz="1167" dirty="0">
                <a:latin typeface="Garamond"/>
                <a:cs typeface="Garamond"/>
              </a:rPr>
              <a:t>in database  technologies </a:t>
            </a:r>
            <a:r>
              <a:rPr sz="1167" spc="-5" dirty="0">
                <a:latin typeface="Garamond"/>
                <a:cs typeface="Garamond"/>
              </a:rPr>
              <a:t>and new marketing media—especially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Internet and other </a:t>
            </a:r>
            <a:r>
              <a:rPr sz="1167" dirty="0">
                <a:latin typeface="Garamond"/>
                <a:cs typeface="Garamond"/>
              </a:rPr>
              <a:t>electronic channels--  </a:t>
            </a:r>
            <a:r>
              <a:rPr sz="1167" spc="-5" dirty="0">
                <a:latin typeface="Garamond"/>
                <a:cs typeface="Garamond"/>
              </a:rPr>
              <a:t>direct marketing has </a:t>
            </a:r>
            <a:r>
              <a:rPr sz="1167" dirty="0">
                <a:latin typeface="Garamond"/>
                <a:cs typeface="Garamond"/>
              </a:rPr>
              <a:t>undergone a </a:t>
            </a:r>
            <a:r>
              <a:rPr sz="1167" spc="-5" dirty="0">
                <a:latin typeface="Garamond"/>
                <a:cs typeface="Garamond"/>
              </a:rPr>
              <a:t>dramatic transformation. Direct marketing may be perceived as  being </a:t>
            </a:r>
            <a:r>
              <a:rPr sz="1167" dirty="0">
                <a:latin typeface="Garamond"/>
                <a:cs typeface="Garamond"/>
              </a:rPr>
              <a:t>a distribution function (direct </a:t>
            </a:r>
            <a:r>
              <a:rPr sz="1167" spc="-5" dirty="0">
                <a:latin typeface="Garamond"/>
                <a:cs typeface="Garamond"/>
              </a:rPr>
              <a:t>distribution) and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communication function </a:t>
            </a:r>
            <a:r>
              <a:rPr sz="1167" dirty="0">
                <a:latin typeface="Garamond"/>
                <a:cs typeface="Garamond"/>
              </a:rPr>
              <a:t>(direct </a:t>
            </a:r>
            <a:r>
              <a:rPr sz="1167" spc="-5" dirty="0">
                <a:latin typeface="Garamond"/>
                <a:cs typeface="Garamond"/>
              </a:rPr>
              <a:t>contact  </a:t>
            </a:r>
            <a:r>
              <a:rPr sz="1167" dirty="0">
                <a:latin typeface="Garamond"/>
                <a:cs typeface="Garamond"/>
              </a:rPr>
              <a:t>with the consumer). </a:t>
            </a: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firms use </a:t>
            </a:r>
            <a:r>
              <a:rPr sz="1167" spc="-5" dirty="0">
                <a:latin typeface="Garamond"/>
                <a:cs typeface="Garamond"/>
              </a:rPr>
              <a:t>direct marketing as </a:t>
            </a:r>
            <a:r>
              <a:rPr sz="1167" dirty="0">
                <a:latin typeface="Garamond"/>
                <a:cs typeface="Garamond"/>
              </a:rPr>
              <a:t>a supplemental </a:t>
            </a:r>
            <a:r>
              <a:rPr sz="1167" spc="-5" dirty="0">
                <a:latin typeface="Garamond"/>
                <a:cs typeface="Garamond"/>
              </a:rPr>
              <a:t>medium. However, </a:t>
            </a:r>
            <a:r>
              <a:rPr sz="1167" dirty="0">
                <a:latin typeface="Garamond"/>
                <a:cs typeface="Garamond"/>
              </a:rPr>
              <a:t>for  </a:t>
            </a:r>
            <a:r>
              <a:rPr sz="1167" spc="-5" dirty="0">
                <a:latin typeface="Garamond"/>
                <a:cs typeface="Garamond"/>
              </a:rPr>
              <a:t>many companies </a:t>
            </a:r>
            <a:r>
              <a:rPr sz="1167" dirty="0">
                <a:latin typeface="Garamond"/>
                <a:cs typeface="Garamond"/>
              </a:rPr>
              <a:t>today, </a:t>
            </a:r>
            <a:r>
              <a:rPr sz="1167" spc="-5" dirty="0">
                <a:latin typeface="Garamond"/>
                <a:cs typeface="Garamond"/>
              </a:rPr>
              <a:t>direct marketing is more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just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supplemental </a:t>
            </a:r>
            <a:r>
              <a:rPr sz="1167" dirty="0">
                <a:latin typeface="Garamond"/>
                <a:cs typeface="Garamond"/>
              </a:rPr>
              <a:t>channel </a:t>
            </a:r>
            <a:r>
              <a:rPr sz="1167" spc="-5" dirty="0">
                <a:latin typeface="Garamond"/>
                <a:cs typeface="Garamond"/>
              </a:rPr>
              <a:t>or medium.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Internet and electronic </a:t>
            </a:r>
            <a:r>
              <a:rPr sz="1167" dirty="0">
                <a:latin typeface="Garamond"/>
                <a:cs typeface="Garamond"/>
              </a:rPr>
              <a:t>commerce </a:t>
            </a:r>
            <a:r>
              <a:rPr sz="1167" spc="-5" dirty="0">
                <a:latin typeface="Garamond"/>
                <a:cs typeface="Garamond"/>
              </a:rPr>
              <a:t>now </a:t>
            </a:r>
            <a:r>
              <a:rPr sz="1167" dirty="0">
                <a:latin typeface="Garamond"/>
                <a:cs typeface="Garamond"/>
              </a:rPr>
              <a:t>constitute a new </a:t>
            </a:r>
            <a:r>
              <a:rPr sz="1167" spc="-5" dirty="0">
                <a:latin typeface="Garamond"/>
                <a:cs typeface="Garamond"/>
              </a:rPr>
              <a:t>and complete model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doing  business. Some </a:t>
            </a:r>
            <a:r>
              <a:rPr sz="1167" dirty="0">
                <a:latin typeface="Garamond"/>
                <a:cs typeface="Garamond"/>
              </a:rPr>
              <a:t>say the Internet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foundation for a </a:t>
            </a:r>
            <a:r>
              <a:rPr sz="1167" spc="-5" dirty="0">
                <a:latin typeface="Garamond"/>
                <a:cs typeface="Garamond"/>
              </a:rPr>
              <a:t>new industrial order. Some </a:t>
            </a:r>
            <a:r>
              <a:rPr sz="1167" dirty="0">
                <a:latin typeface="Garamond"/>
                <a:cs typeface="Garamond"/>
              </a:rPr>
              <a:t>firms (and the  </a:t>
            </a:r>
            <a:r>
              <a:rPr sz="1167" spc="-5" dirty="0">
                <a:latin typeface="Garamond"/>
                <a:cs typeface="Garamond"/>
              </a:rPr>
              <a:t>number is </a:t>
            </a:r>
            <a:r>
              <a:rPr sz="1167" dirty="0">
                <a:latin typeface="Garamond"/>
                <a:cs typeface="Garamond"/>
              </a:rPr>
              <a:t>growing) use the </a:t>
            </a:r>
            <a:r>
              <a:rPr sz="1167" spc="-5" dirty="0">
                <a:latin typeface="Garamond"/>
                <a:cs typeface="Garamond"/>
              </a:rPr>
              <a:t>new direct model as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only approach. Experts </a:t>
            </a:r>
            <a:r>
              <a:rPr sz="1167" dirty="0">
                <a:latin typeface="Garamond"/>
                <a:cs typeface="Garamond"/>
              </a:rPr>
              <a:t>envision the day  when </a:t>
            </a:r>
            <a:r>
              <a:rPr sz="1167" spc="-5" dirty="0">
                <a:latin typeface="Garamond"/>
                <a:cs typeface="Garamond"/>
              </a:rPr>
              <a:t>all buying and </a:t>
            </a:r>
            <a:r>
              <a:rPr sz="1167" dirty="0">
                <a:latin typeface="Garamond"/>
                <a:cs typeface="Garamond"/>
              </a:rPr>
              <a:t>selling will </a:t>
            </a:r>
            <a:r>
              <a:rPr sz="1167" spc="-5" dirty="0">
                <a:latin typeface="Garamond"/>
                <a:cs typeface="Garamond"/>
              </a:rPr>
              <a:t>involve direct </a:t>
            </a:r>
            <a:r>
              <a:rPr sz="1167" dirty="0">
                <a:latin typeface="Garamond"/>
                <a:cs typeface="Garamond"/>
              </a:rPr>
              <a:t>connections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their  customers. The </a:t>
            </a:r>
            <a:r>
              <a:rPr sz="1167" spc="-5" dirty="0">
                <a:latin typeface="Garamond"/>
                <a:cs typeface="Garamond"/>
              </a:rPr>
              <a:t>new model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change </a:t>
            </a:r>
            <a:r>
              <a:rPr sz="1167" dirty="0">
                <a:latin typeface="Garamond"/>
                <a:cs typeface="Garamond"/>
              </a:rPr>
              <a:t>customer’s expectations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convenience, </a:t>
            </a:r>
            <a:r>
              <a:rPr sz="1167" spc="-5" dirty="0">
                <a:latin typeface="Garamond"/>
                <a:cs typeface="Garamond"/>
              </a:rPr>
              <a:t>speed,  </a:t>
            </a:r>
            <a:r>
              <a:rPr sz="1167" dirty="0">
                <a:latin typeface="Garamond"/>
                <a:cs typeface="Garamond"/>
              </a:rPr>
              <a:t>comparability, </a:t>
            </a:r>
            <a:r>
              <a:rPr sz="1167" spc="-5" dirty="0">
                <a:latin typeface="Garamond"/>
                <a:cs typeface="Garamond"/>
              </a:rPr>
              <a:t>price, and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9497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191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225444"/>
            <a:ext cx="5717999" cy="6196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714" indent="-222245">
              <a:lnSpc>
                <a:spcPts val="1356"/>
              </a:lnSpc>
              <a:buAutoNum type="alphaLcPeriod" startAt="3"/>
              <a:tabLst>
                <a:tab pos="345714" algn="l"/>
              </a:tabLst>
            </a:pPr>
            <a:r>
              <a:rPr sz="1167" b="1" spc="-5" dirty="0">
                <a:latin typeface="Garamond"/>
                <a:cs typeface="Garamond"/>
              </a:rPr>
              <a:t>Benefits and Growth of Direct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802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Direct marketing brings many benefits </a:t>
            </a:r>
            <a:r>
              <a:rPr sz="1167" dirty="0">
                <a:latin typeface="Garamond"/>
                <a:cs typeface="Garamond"/>
              </a:rPr>
              <a:t>to both buyers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sellers.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result, </a:t>
            </a:r>
            <a:r>
              <a:rPr sz="1167" dirty="0">
                <a:latin typeface="Garamond"/>
                <a:cs typeface="Garamond"/>
              </a:rPr>
              <a:t>direct marketing is  growing very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rapidly.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703158" lvl="1" indent="-301883">
              <a:lnSpc>
                <a:spcPts val="1356"/>
              </a:lnSpc>
              <a:buAutoNum type="romanLcPeriod"/>
              <a:tabLst>
                <a:tab pos="703158" algn="l"/>
                <a:tab pos="703776" algn="l"/>
              </a:tabLst>
            </a:pPr>
            <a:r>
              <a:rPr sz="1167" b="1" spc="-5" dirty="0">
                <a:latin typeface="Garamond"/>
                <a:cs typeface="Garamond"/>
              </a:rPr>
              <a:t>Benefits </a:t>
            </a:r>
            <a:r>
              <a:rPr sz="1167" b="1" dirty="0">
                <a:latin typeface="Garamond"/>
                <a:cs typeface="Garamond"/>
              </a:rPr>
              <a:t>to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Buyers</a:t>
            </a:r>
            <a:endParaRPr sz="1167">
              <a:latin typeface="Garamond"/>
              <a:cs typeface="Garamond"/>
            </a:endParaRPr>
          </a:p>
          <a:p>
            <a:pPr marL="382755" marR="2978699" indent="-370408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Direct marketing benefits buyers in many </a:t>
            </a:r>
            <a:r>
              <a:rPr sz="1167" dirty="0">
                <a:latin typeface="Garamond"/>
                <a:cs typeface="Garamond"/>
              </a:rPr>
              <a:t>ways:  1). It is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convenient</a:t>
            </a:r>
            <a:r>
              <a:rPr sz="1167" spc="-5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40"/>
              </a:lnSpc>
              <a:buAutoNum type="arabicParenR" startAt="2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Buying is </a:t>
            </a:r>
            <a:r>
              <a:rPr sz="1167" b="1" dirty="0">
                <a:latin typeface="Garamond"/>
                <a:cs typeface="Garamond"/>
              </a:rPr>
              <a:t>easy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private</a:t>
            </a:r>
            <a:r>
              <a:rPr sz="1167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12"/>
              </a:lnSpc>
              <a:buAutoNum type="arabicParenR" startAt="2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Greater </a:t>
            </a:r>
            <a:r>
              <a:rPr sz="1167" b="1" spc="-5" dirty="0">
                <a:latin typeface="Garamond"/>
                <a:cs typeface="Garamond"/>
              </a:rPr>
              <a:t>product access and</a:t>
            </a:r>
            <a:r>
              <a:rPr sz="1167" b="1" spc="-15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selection</a:t>
            </a:r>
            <a:r>
              <a:rPr sz="1167" spc="-5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 marL="382755" marR="2424939">
              <a:lnSpc>
                <a:spcPts val="1312"/>
              </a:lnSpc>
              <a:spcBef>
                <a:spcPts val="73"/>
              </a:spcBef>
              <a:buAutoNum type="arabicParenR" startAt="2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Provides a wealth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comparative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information</a:t>
            </a:r>
            <a:r>
              <a:rPr sz="1167" spc="-5" dirty="0">
                <a:latin typeface="Garamond"/>
                <a:cs typeface="Garamond"/>
              </a:rPr>
              <a:t>.  </a:t>
            </a:r>
            <a:r>
              <a:rPr sz="1167" dirty="0">
                <a:latin typeface="Garamond"/>
                <a:cs typeface="Garamond"/>
              </a:rPr>
              <a:t>5). </a:t>
            </a:r>
            <a:r>
              <a:rPr sz="1167" spc="-5" dirty="0">
                <a:latin typeface="Garamond"/>
                <a:cs typeface="Garamond"/>
              </a:rPr>
              <a:t>Online buying is </a:t>
            </a:r>
            <a:r>
              <a:rPr sz="1167" b="1" spc="-5" dirty="0">
                <a:latin typeface="Garamond"/>
                <a:cs typeface="Garamond"/>
              </a:rPr>
              <a:t>interactive </a:t>
            </a:r>
            <a:r>
              <a:rPr sz="1167" b="1" dirty="0">
                <a:latin typeface="Garamond"/>
                <a:cs typeface="Garamond"/>
              </a:rPr>
              <a:t>and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immediate</a:t>
            </a:r>
            <a:r>
              <a:rPr sz="1167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359296">
              <a:lnSpc>
                <a:spcPts val="1356"/>
              </a:lnSpc>
              <a:tabLst>
                <a:tab pos="740199" algn="l"/>
              </a:tabLst>
            </a:pPr>
            <a:r>
              <a:rPr sz="1167" b="1" spc="-5" dirty="0">
                <a:latin typeface="Garamond"/>
                <a:cs typeface="Garamond"/>
              </a:rPr>
              <a:t>ii.	Benefits </a:t>
            </a:r>
            <a:r>
              <a:rPr sz="1167" b="1" dirty="0">
                <a:latin typeface="Garamond"/>
                <a:cs typeface="Garamond"/>
              </a:rPr>
              <a:t>to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Sellers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Sellers benefit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by:</a:t>
            </a:r>
            <a:endParaRPr sz="1167">
              <a:latin typeface="Garamond"/>
              <a:cs typeface="Garamond"/>
            </a:endParaRPr>
          </a:p>
          <a:p>
            <a:pPr marL="12347" indent="370408">
              <a:lnSpc>
                <a:spcPts val="1312"/>
              </a:lnSpc>
              <a:buAutoNum type="arabicParenR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Direct marketing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powerful </a:t>
            </a:r>
            <a:r>
              <a:rPr sz="1167" dirty="0">
                <a:latin typeface="Garamond"/>
                <a:cs typeface="Garamond"/>
              </a:rPr>
              <a:t>tool for customer </a:t>
            </a:r>
            <a:r>
              <a:rPr sz="1167" spc="-5" dirty="0">
                <a:latin typeface="Garamond"/>
                <a:cs typeface="Garamond"/>
              </a:rPr>
              <a:t>relationship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building.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12"/>
              </a:lnSpc>
              <a:buAutoNum type="arabicParenR"/>
              <a:tabLst>
                <a:tab pos="564873" algn="l"/>
              </a:tabLst>
            </a:pPr>
            <a:r>
              <a:rPr sz="1167" spc="-5" dirty="0">
                <a:latin typeface="Garamond"/>
                <a:cs typeface="Garamond"/>
              </a:rPr>
              <a:t>Direct marketing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also be </a:t>
            </a:r>
            <a:r>
              <a:rPr sz="1167" dirty="0">
                <a:latin typeface="Garamond"/>
                <a:cs typeface="Garamond"/>
              </a:rPr>
              <a:t>timed to </a:t>
            </a:r>
            <a:r>
              <a:rPr sz="1167" spc="-5" dirty="0">
                <a:latin typeface="Garamond"/>
                <a:cs typeface="Garamond"/>
              </a:rPr>
              <a:t>reach prospects at just </a:t>
            </a:r>
            <a:r>
              <a:rPr sz="1167" dirty="0">
                <a:latin typeface="Garamond"/>
                <a:cs typeface="Garamond"/>
              </a:rPr>
              <a:t>the right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moment.</a:t>
            </a:r>
            <a:endParaRPr sz="1167">
              <a:latin typeface="Garamond"/>
              <a:cs typeface="Garamond"/>
            </a:endParaRPr>
          </a:p>
          <a:p>
            <a:pPr marL="12347" marR="4939" indent="370408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613026" algn="l"/>
              </a:tabLst>
            </a:pPr>
            <a:r>
              <a:rPr sz="1167" dirty="0">
                <a:latin typeface="Garamond"/>
                <a:cs typeface="Garamond"/>
              </a:rPr>
              <a:t>Because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its </a:t>
            </a:r>
            <a:r>
              <a:rPr sz="1167" spc="-5" dirty="0">
                <a:latin typeface="Garamond"/>
                <a:cs typeface="Garamond"/>
              </a:rPr>
              <a:t>one-to-one, </a:t>
            </a:r>
            <a:r>
              <a:rPr sz="1167" dirty="0">
                <a:latin typeface="Garamond"/>
                <a:cs typeface="Garamond"/>
              </a:rPr>
              <a:t>interactive </a:t>
            </a:r>
            <a:r>
              <a:rPr sz="1167" spc="-5" dirty="0">
                <a:latin typeface="Garamond"/>
                <a:cs typeface="Garamond"/>
              </a:rPr>
              <a:t>nature, </a:t>
            </a:r>
            <a:r>
              <a:rPr sz="1167" dirty="0">
                <a:latin typeface="Garamond"/>
                <a:cs typeface="Garamond"/>
              </a:rPr>
              <a:t>the Internet is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especially </a:t>
            </a:r>
            <a:r>
              <a:rPr sz="1167" spc="-5" dirty="0">
                <a:latin typeface="Garamond"/>
                <a:cs typeface="Garamond"/>
              </a:rPr>
              <a:t>potent  marketing </a:t>
            </a:r>
            <a:r>
              <a:rPr sz="1167" dirty="0">
                <a:latin typeface="Garamond"/>
                <a:cs typeface="Garamond"/>
              </a:rPr>
              <a:t>tool.  </a:t>
            </a:r>
            <a:r>
              <a:rPr sz="1167" spc="-5" dirty="0">
                <a:latin typeface="Garamond"/>
                <a:cs typeface="Garamond"/>
              </a:rPr>
              <a:t>Continuous relationships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developed.</a:t>
            </a:r>
            <a:endParaRPr sz="1167">
              <a:latin typeface="Garamond"/>
              <a:cs typeface="Garamond"/>
            </a:endParaRPr>
          </a:p>
          <a:p>
            <a:pPr marL="382138" marR="2422470" indent="617">
              <a:lnSpc>
                <a:spcPts val="1312"/>
              </a:lnSpc>
              <a:buAutoNum type="arabicParenR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Reduce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and increase </a:t>
            </a:r>
            <a:r>
              <a:rPr sz="1167" dirty="0">
                <a:latin typeface="Garamond"/>
                <a:cs typeface="Garamond"/>
              </a:rPr>
              <a:t>speed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efficiency.  5). </a:t>
            </a:r>
            <a:r>
              <a:rPr sz="1167" spc="-5" dirty="0">
                <a:latin typeface="Garamond"/>
                <a:cs typeface="Garamond"/>
              </a:rPr>
              <a:t>Online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offers </a:t>
            </a:r>
            <a:r>
              <a:rPr sz="1167" dirty="0">
                <a:latin typeface="Garamond"/>
                <a:cs typeface="Garamond"/>
              </a:rPr>
              <a:t>greater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flexibility.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6). The </a:t>
            </a:r>
            <a:r>
              <a:rPr sz="1167" spc="-5" dirty="0">
                <a:latin typeface="Garamond"/>
                <a:cs typeface="Garamond"/>
              </a:rPr>
              <a:t>Internet is </a:t>
            </a:r>
            <a:r>
              <a:rPr sz="1167" dirty="0">
                <a:latin typeface="Garamond"/>
                <a:cs typeface="Garamond"/>
              </a:rPr>
              <a:t>a truly global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medium.</a:t>
            </a:r>
            <a:endParaRPr sz="1167">
              <a:latin typeface="Garamond"/>
              <a:cs typeface="Garamond"/>
            </a:endParaRPr>
          </a:p>
          <a:p>
            <a:pPr marL="419179" indent="-295709">
              <a:lnSpc>
                <a:spcPts val="1312"/>
              </a:lnSpc>
              <a:buAutoNum type="alphaLcPeriod" startAt="4"/>
              <a:tabLst>
                <a:tab pos="419179" algn="l"/>
                <a:tab pos="419796" algn="l"/>
              </a:tabLst>
            </a:pPr>
            <a:r>
              <a:rPr sz="1167" b="1" dirty="0">
                <a:latin typeface="Garamond"/>
                <a:cs typeface="Garamond"/>
              </a:rPr>
              <a:t>The Growth of </a:t>
            </a:r>
            <a:r>
              <a:rPr sz="1167" b="1" spc="-5" dirty="0">
                <a:latin typeface="Garamond"/>
                <a:cs typeface="Garamond"/>
              </a:rPr>
              <a:t>Direct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Sales </a:t>
            </a:r>
            <a:r>
              <a:rPr sz="1167" dirty="0">
                <a:latin typeface="Garamond"/>
                <a:cs typeface="Garamond"/>
              </a:rPr>
              <a:t>through traditional </a:t>
            </a:r>
            <a:r>
              <a:rPr sz="1167" spc="-5" dirty="0">
                <a:latin typeface="Garamond"/>
                <a:cs typeface="Garamond"/>
              </a:rPr>
              <a:t>direct marketing </a:t>
            </a:r>
            <a:r>
              <a:rPr sz="1167" dirty="0">
                <a:latin typeface="Garamond"/>
                <a:cs typeface="Garamond"/>
              </a:rPr>
              <a:t>channels </a:t>
            </a:r>
            <a:r>
              <a:rPr sz="1167" spc="-5" dirty="0">
                <a:latin typeface="Garamond"/>
                <a:cs typeface="Garamond"/>
              </a:rPr>
              <a:t>have been growing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rapidly.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Sales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direct marketing channels are growing at about </a:t>
            </a:r>
            <a:r>
              <a:rPr sz="1167" dirty="0">
                <a:latin typeface="Garamond"/>
                <a:cs typeface="Garamond"/>
              </a:rPr>
              <a:t>8 </a:t>
            </a:r>
            <a:r>
              <a:rPr sz="1167" spc="-5" dirty="0">
                <a:latin typeface="Garamond"/>
                <a:cs typeface="Garamond"/>
              </a:rPr>
              <a:t>percent annually </a:t>
            </a:r>
            <a:r>
              <a:rPr sz="1167" dirty="0">
                <a:latin typeface="Garamond"/>
                <a:cs typeface="Garamond"/>
              </a:rPr>
              <a:t>(as </a:t>
            </a:r>
            <a:r>
              <a:rPr sz="1167" spc="-5" dirty="0">
                <a:latin typeface="Garamond"/>
                <a:cs typeface="Garamond"/>
              </a:rPr>
              <a:t>compared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6 </a:t>
            </a:r>
            <a:r>
              <a:rPr sz="1167" spc="-5" dirty="0">
                <a:latin typeface="Garamond"/>
                <a:cs typeface="Garamond"/>
              </a:rPr>
              <a:t>percent overall </a:t>
            </a:r>
            <a:r>
              <a:rPr sz="1167" dirty="0">
                <a:latin typeface="Garamond"/>
                <a:cs typeface="Garamond"/>
              </a:rPr>
              <a:t>sales growths). </a:t>
            </a:r>
            <a:r>
              <a:rPr sz="1167" spc="-5" dirty="0">
                <a:latin typeface="Garamond"/>
                <a:cs typeface="Garamond"/>
              </a:rPr>
              <a:t>Online marketing </a:t>
            </a:r>
            <a:r>
              <a:rPr sz="1167" dirty="0">
                <a:latin typeface="Garamond"/>
                <a:cs typeface="Garamond"/>
              </a:rPr>
              <a:t>is growing explosively. Sales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Internet have been </a:t>
            </a:r>
            <a:r>
              <a:rPr sz="1167" dirty="0">
                <a:latin typeface="Garamond"/>
                <a:cs typeface="Garamond"/>
              </a:rPr>
              <a:t>growing </a:t>
            </a:r>
            <a:r>
              <a:rPr sz="1167" spc="-5" dirty="0">
                <a:latin typeface="Garamond"/>
                <a:cs typeface="Garamond"/>
              </a:rPr>
              <a:t>at about </a:t>
            </a:r>
            <a:r>
              <a:rPr sz="1167" dirty="0">
                <a:latin typeface="Garamond"/>
                <a:cs typeface="Garamond"/>
              </a:rPr>
              <a:t>60 </a:t>
            </a:r>
            <a:r>
              <a:rPr sz="1167" spc="-5" dirty="0">
                <a:latin typeface="Garamond"/>
                <a:cs typeface="Garamond"/>
              </a:rPr>
              <a:t>percent </a:t>
            </a:r>
            <a:r>
              <a:rPr sz="1167" dirty="0">
                <a:latin typeface="Garamond"/>
                <a:cs typeface="Garamond"/>
              </a:rPr>
              <a:t>per </a:t>
            </a:r>
            <a:r>
              <a:rPr sz="1167" spc="-5" dirty="0">
                <a:latin typeface="Garamond"/>
                <a:cs typeface="Garamond"/>
              </a:rPr>
              <a:t>year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last </a:t>
            </a:r>
            <a:r>
              <a:rPr sz="1167" dirty="0">
                <a:latin typeface="Garamond"/>
                <a:cs typeface="Garamond"/>
              </a:rPr>
              <a:t>five years. Trends that seem  to </a:t>
            </a:r>
            <a:r>
              <a:rPr sz="1167" spc="-5" dirty="0">
                <a:latin typeface="Garamond"/>
                <a:cs typeface="Garamond"/>
              </a:rPr>
              <a:t>moving our </a:t>
            </a:r>
            <a:r>
              <a:rPr sz="1167" dirty="0">
                <a:latin typeface="Garamond"/>
                <a:cs typeface="Garamond"/>
              </a:rPr>
              <a:t>society toward even </a:t>
            </a:r>
            <a:r>
              <a:rPr sz="1167" spc="-5" dirty="0">
                <a:latin typeface="Garamond"/>
                <a:cs typeface="Garamond"/>
              </a:rPr>
              <a:t>more direct marketing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605000" lvl="1" indent="-617">
              <a:lnSpc>
                <a:spcPts val="1240"/>
              </a:lnSpc>
              <a:buAutoNum type="alphaLcParenR"/>
              <a:tabLst>
                <a:tab pos="777857" algn="l"/>
              </a:tabLst>
            </a:pPr>
            <a:r>
              <a:rPr sz="1167" dirty="0">
                <a:latin typeface="Garamond"/>
                <a:cs typeface="Garamond"/>
              </a:rPr>
              <a:t>Degasification--focus is toward mini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markets.</a:t>
            </a:r>
            <a:endParaRPr sz="1167">
              <a:latin typeface="Garamond"/>
              <a:cs typeface="Garamond"/>
            </a:endParaRPr>
          </a:p>
          <a:p>
            <a:pPr marL="605000" marR="1592137" lvl="1">
              <a:lnSpc>
                <a:spcPts val="1312"/>
              </a:lnSpc>
              <a:spcBef>
                <a:spcPts val="73"/>
              </a:spcBef>
              <a:buAutoNum type="alphaLcParenR"/>
              <a:tabLst>
                <a:tab pos="793291" algn="l"/>
              </a:tabLst>
            </a:pPr>
            <a:r>
              <a:rPr sz="1167" dirty="0">
                <a:latin typeface="Garamond"/>
                <a:cs typeface="Garamond"/>
              </a:rPr>
              <a:t>Lack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time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congestion. </a:t>
            </a:r>
            <a:r>
              <a:rPr sz="1167" spc="-5" dirty="0">
                <a:latin typeface="Garamond"/>
                <a:cs typeface="Garamond"/>
              </a:rPr>
              <a:t>Higher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of driving.  </a:t>
            </a:r>
            <a:r>
              <a:rPr sz="1167" dirty="0">
                <a:latin typeface="Garamond"/>
                <a:cs typeface="Garamond"/>
              </a:rPr>
              <a:t>c).Growth </a:t>
            </a:r>
            <a:r>
              <a:rPr sz="1167" spc="-5" dirty="0">
                <a:latin typeface="Garamond"/>
                <a:cs typeface="Garamond"/>
              </a:rPr>
              <a:t>of delivery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support infrastructure.  d). Growth of </a:t>
            </a:r>
            <a:r>
              <a:rPr sz="1167" dirty="0">
                <a:latin typeface="Garamond"/>
                <a:cs typeface="Garamond"/>
              </a:rPr>
              <a:t>computer </a:t>
            </a:r>
            <a:r>
              <a:rPr sz="1167" spc="-5" dirty="0">
                <a:latin typeface="Garamond"/>
                <a:cs typeface="Garamond"/>
              </a:rPr>
              <a:t>power and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databases.</a:t>
            </a:r>
            <a:endParaRPr sz="1167">
              <a:latin typeface="Garamond"/>
              <a:cs typeface="Garamond"/>
            </a:endParaRPr>
          </a:p>
          <a:p>
            <a:pPr marL="605617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e)  </a:t>
            </a:r>
            <a:r>
              <a:rPr sz="1167" spc="-5" dirty="0">
                <a:latin typeface="Garamond"/>
                <a:cs typeface="Garamond"/>
              </a:rPr>
              <a:t>Growth has also occurred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business-to-business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sector.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69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e.   Forms </a:t>
            </a:r>
            <a:r>
              <a:rPr sz="1167" b="1" spc="-5" dirty="0">
                <a:latin typeface="Garamond"/>
                <a:cs typeface="Garamond"/>
              </a:rPr>
              <a:t>of Direct</a:t>
            </a:r>
            <a:r>
              <a:rPr sz="1167" b="1" spc="-7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forms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direct marketing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summarized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below: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54337">
              <a:tabLst>
                <a:tab pos="456219" algn="l"/>
              </a:tabLst>
            </a:pPr>
            <a:r>
              <a:rPr sz="1167" b="1" spc="-5" dirty="0">
                <a:latin typeface="Garamond"/>
                <a:cs typeface="Garamond"/>
              </a:rPr>
              <a:t>i.	</a:t>
            </a:r>
            <a:r>
              <a:rPr sz="1167" b="1" dirty="0">
                <a:latin typeface="Garamond"/>
                <a:cs typeface="Garamond"/>
              </a:rPr>
              <a:t>Face-to-Face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Selling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7407698"/>
            <a:ext cx="253735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original and oldest </a:t>
            </a:r>
            <a:r>
              <a:rPr sz="1167" dirty="0">
                <a:latin typeface="Garamond"/>
                <a:cs typeface="Garamond"/>
              </a:rPr>
              <a:t>form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direct  </a:t>
            </a:r>
            <a:r>
              <a:rPr sz="1167" spc="-5" dirty="0">
                <a:latin typeface="Garamond"/>
                <a:cs typeface="Garamond"/>
              </a:rPr>
              <a:t>marketing   is </a:t>
            </a:r>
            <a:r>
              <a:rPr sz="1167" spc="22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7726256"/>
            <a:ext cx="103222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819218" algn="l"/>
              </a:tabLst>
            </a:pPr>
            <a:r>
              <a:rPr sz="1167" dirty="0">
                <a:latin typeface="Garamond"/>
                <a:cs typeface="Garamond"/>
              </a:rPr>
              <a:t>companies’	still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543" y="7574385"/>
            <a:ext cx="137054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7408">
              <a:lnSpc>
                <a:spcPts val="1312"/>
              </a:lnSpc>
              <a:tabLst>
                <a:tab pos="361148" algn="l"/>
                <a:tab pos="539561" algn="l"/>
                <a:tab pos="1232225" algn="l"/>
              </a:tabLst>
            </a:pPr>
            <a:r>
              <a:rPr sz="1167" dirty="0">
                <a:latin typeface="Garamond"/>
                <a:cs typeface="Garamond"/>
              </a:rPr>
              <a:t>sales.		Today, 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many  </a:t>
            </a:r>
            <a:r>
              <a:rPr sz="1167" dirty="0">
                <a:latin typeface="Garamond"/>
                <a:cs typeface="Garamond"/>
              </a:rPr>
              <a:t>use	salespersons	</a:t>
            </a:r>
            <a:r>
              <a:rPr sz="1167" spc="-5" dirty="0">
                <a:latin typeface="Garamond"/>
                <a:cs typeface="Garamond"/>
              </a:rPr>
              <a:t>or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7892944"/>
            <a:ext cx="253735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representatives   </a:t>
            </a:r>
            <a:r>
              <a:rPr sz="1167" dirty="0">
                <a:latin typeface="Garamond"/>
                <a:cs typeface="Garamond"/>
              </a:rPr>
              <a:t>to   </a:t>
            </a:r>
            <a:r>
              <a:rPr sz="1167" spc="-5" dirty="0">
                <a:latin typeface="Garamond"/>
                <a:cs typeface="Garamond"/>
              </a:rPr>
              <a:t>reach   </a:t>
            </a:r>
            <a:r>
              <a:rPr sz="1167" dirty="0">
                <a:latin typeface="Garamond"/>
                <a:cs typeface="Garamond"/>
              </a:rPr>
              <a:t>their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prospects,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8074448"/>
            <a:ext cx="253735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develop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into </a:t>
            </a:r>
            <a:r>
              <a:rPr sz="1167" dirty="0">
                <a:latin typeface="Garamond"/>
                <a:cs typeface="Garamond"/>
              </a:rPr>
              <a:t>customers, </a:t>
            </a:r>
            <a:r>
              <a:rPr sz="1167" spc="-5" dirty="0">
                <a:latin typeface="Garamond"/>
                <a:cs typeface="Garamond"/>
              </a:rPr>
              <a:t>build lasting  relationships, and </a:t>
            </a:r>
            <a:r>
              <a:rPr sz="1167" dirty="0">
                <a:latin typeface="Garamond"/>
                <a:cs typeface="Garamond"/>
              </a:rPr>
              <a:t>grow the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business.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2" y="8559694"/>
            <a:ext cx="2538589" cy="1029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57">
              <a:lnSpc>
                <a:spcPts val="1356"/>
              </a:lnSpc>
              <a:tabLst>
                <a:tab pos="456219" algn="l"/>
              </a:tabLst>
            </a:pPr>
            <a:r>
              <a:rPr sz="1167" b="1" spc="-5" dirty="0">
                <a:latin typeface="Garamond"/>
                <a:cs typeface="Garamond"/>
              </a:rPr>
              <a:t>ii.	Telemarketing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In telemarketing </a:t>
            </a:r>
            <a:r>
              <a:rPr sz="1167" spc="-5" dirty="0">
                <a:latin typeface="Garamond"/>
                <a:cs typeface="Garamond"/>
              </a:rPr>
              <a:t>telephone </a:t>
            </a:r>
            <a:r>
              <a:rPr sz="1167" dirty="0">
                <a:latin typeface="Garamond"/>
                <a:cs typeface="Garamond"/>
              </a:rPr>
              <a:t>is used to sell  directly to </a:t>
            </a:r>
            <a:r>
              <a:rPr sz="1167" spc="-5" dirty="0">
                <a:latin typeface="Garamond"/>
                <a:cs typeface="Garamond"/>
              </a:rPr>
              <a:t>consumers. </a:t>
            </a:r>
            <a:r>
              <a:rPr sz="1167" dirty="0">
                <a:latin typeface="Garamond"/>
                <a:cs typeface="Garamond"/>
              </a:rPr>
              <a:t>Two general types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telemarketing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12347" marR="4939" indent="370408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u="sng" spc="-5" dirty="0">
                <a:latin typeface="Garamond"/>
                <a:cs typeface="Garamond"/>
              </a:rPr>
              <a:t>Outbound telephone </a:t>
            </a:r>
            <a:r>
              <a:rPr sz="1167" spc="-5" dirty="0">
                <a:latin typeface="Garamond"/>
                <a:cs typeface="Garamond"/>
              </a:rPr>
              <a:t>marketing  </a:t>
            </a:r>
            <a:r>
              <a:rPr sz="1167" dirty="0">
                <a:latin typeface="Garamond"/>
                <a:cs typeface="Garamond"/>
              </a:rPr>
              <a:t>to sell </a:t>
            </a:r>
            <a:r>
              <a:rPr sz="1167" spc="-5" dirty="0">
                <a:latin typeface="Garamond"/>
                <a:cs typeface="Garamond"/>
              </a:rPr>
              <a:t>directly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85658" y="720434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785658" y="721471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785658" y="722471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785658" y="723545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785658" y="724619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785658" y="725656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785658" y="726694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785658" y="727768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785658" y="728842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785658" y="729842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785658" y="730879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785658" y="731990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785658" y="733028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785658" y="734028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785658" y="735102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785658" y="736213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785658" y="737250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785658" y="738251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785658" y="739325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785658" y="740399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785658" y="741436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785658" y="742473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785658" y="743547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785658" y="744622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785658" y="745622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785658" y="746659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936297" y="7477707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1429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785658" y="7477707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1429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5936297" y="7488078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785658" y="7488078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5936297" y="7498079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785658" y="7498079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5936297" y="7508821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142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785658" y="7508821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142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5936297" y="7519564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785658" y="7519564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5936297" y="7529936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785658" y="7529936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5936297" y="7540308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3785658" y="7540308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5936297" y="7551050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1429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785658" y="7551050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1429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5936297" y="7561792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3785658" y="7561792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5936297" y="7571793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785658" y="7571793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5936297" y="7582164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142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3785658" y="7582164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142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5936297" y="7593277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1429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785658" y="7593277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1429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5936297" y="7603649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785658" y="7603649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5936297" y="7613650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3785658" y="7613650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5936297" y="7624392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1429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785658" y="7624392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1429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5936297" y="7635134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3785658" y="7635134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5936297" y="7645505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066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3785658" y="7645505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066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5936297" y="7655878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3785658" y="7655878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5936297" y="7666620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1429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3785658" y="7666620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1429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5936297" y="7677362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3785658" y="7677362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5936297" y="7687363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785658" y="7687363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5936297" y="7697735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1429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785658" y="7697735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1429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5936297" y="7708846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1429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3785658" y="7708846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1429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5936297" y="7719219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3785658" y="7719219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5936297" y="7729220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3785658" y="7729220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5936297" y="7739962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1429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3785658" y="7739962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1429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5936297" y="7751075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1429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3785658" y="7751075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1429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5936297" y="7761446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9905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3785658" y="7761446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9905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5936297" y="7771448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3785658" y="7771448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5936297" y="7782190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1429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3785658" y="7782190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1429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5936297" y="7792931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3785658" y="7792931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5936297" y="7803303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0667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3785658" y="7803303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0667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5936297" y="7813674"/>
            <a:ext cx="850105" cy="0"/>
          </a:xfrm>
          <a:custGeom>
            <a:avLst/>
            <a:gdLst/>
            <a:ahLst/>
            <a:cxnLst/>
            <a:rect l="l" t="t" r="r" b="b"/>
            <a:pathLst>
              <a:path w="874395">
                <a:moveTo>
                  <a:pt x="0" y="0"/>
                </a:moveTo>
                <a:lnTo>
                  <a:pt x="874013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3785658" y="7813674"/>
            <a:ext cx="1075443" cy="0"/>
          </a:xfrm>
          <a:custGeom>
            <a:avLst/>
            <a:gdLst/>
            <a:ahLst/>
            <a:cxnLst/>
            <a:rect l="l" t="t" r="r" b="b"/>
            <a:pathLst>
              <a:path w="1106170">
                <a:moveTo>
                  <a:pt x="0" y="0"/>
                </a:moveTo>
                <a:lnTo>
                  <a:pt x="1105662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3785658" y="782441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3785658" y="783515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3785658" y="784516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3785658" y="785553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4785783" y="786664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1429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3785658" y="7866645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4785783" y="787701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3785658" y="7877015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4785783" y="788701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3785658" y="7887017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4785783" y="789775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1429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3785658" y="7897759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4785783" y="790850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0667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3785658" y="7908502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4785783" y="791887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066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3785658" y="7918873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4785783" y="792924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3785658" y="7929245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4785783" y="793998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1429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3785658" y="7939987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4785783" y="795072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3785658" y="7950729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4785783" y="796073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9905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3785658" y="7960730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9905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4785783" y="797110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1429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3785658" y="7971101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4785783" y="798221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1429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3785658" y="7982215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4785784" y="7992586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9905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3785658" y="7992586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9905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4785784" y="8002588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3785658" y="8002588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4785784" y="8013330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1429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3785658" y="8013330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4785784" y="8024072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3785658" y="8024072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4785784" y="8034442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3785658" y="8034442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4785784" y="8044815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3785658" y="8044815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4785784" y="8055557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1429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3785658" y="8055557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4785784" y="8066299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3785658" y="8066299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4785784" y="8076300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3785658" y="8076300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4785784" y="8086672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3785658" y="8086672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4785784" y="8097784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1429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3785658" y="8097784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4785784" y="8108156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3785658" y="8108156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4785784" y="8118158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3785658" y="8118158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4785784" y="8128900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1429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3785658" y="8128900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4785784" y="8140011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3785658" y="8140011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4785784" y="8150384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3785658" y="8150384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4785784" y="8160385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0668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3785658" y="8160385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8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4785784" y="8171127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1429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3785658" y="8171127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4785784" y="8181868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3785658" y="8181868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4785784" y="8192241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0667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3785658" y="8192241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4785784" y="8202612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0668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3785658" y="8202612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8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4785784" y="8213354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142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3785658" y="8213354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4785784" y="8224097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3785658" y="8224097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4785784" y="8234098"/>
            <a:ext cx="1051366" cy="0"/>
          </a:xfrm>
          <a:custGeom>
            <a:avLst/>
            <a:gdLst/>
            <a:ahLst/>
            <a:cxnLst/>
            <a:rect l="l" t="t" r="r" b="b"/>
            <a:pathLst>
              <a:path w="1081404">
                <a:moveTo>
                  <a:pt x="0" y="0"/>
                </a:moveTo>
                <a:lnTo>
                  <a:pt x="1081278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3785658" y="8234098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3785659" y="8244470"/>
            <a:ext cx="2051491" cy="0"/>
          </a:xfrm>
          <a:custGeom>
            <a:avLst/>
            <a:gdLst/>
            <a:ahLst/>
            <a:cxnLst/>
            <a:rect l="l" t="t" r="r" b="b"/>
            <a:pathLst>
              <a:path w="2110104">
                <a:moveTo>
                  <a:pt x="0" y="0"/>
                </a:moveTo>
                <a:lnTo>
                  <a:pt x="2109978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3785659" y="8255582"/>
            <a:ext cx="2051491" cy="0"/>
          </a:xfrm>
          <a:custGeom>
            <a:avLst/>
            <a:gdLst/>
            <a:ahLst/>
            <a:cxnLst/>
            <a:rect l="l" t="t" r="r" b="b"/>
            <a:pathLst>
              <a:path w="2110104">
                <a:moveTo>
                  <a:pt x="0" y="0"/>
                </a:moveTo>
                <a:lnTo>
                  <a:pt x="2109978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3785659" y="8265953"/>
            <a:ext cx="2051491" cy="0"/>
          </a:xfrm>
          <a:custGeom>
            <a:avLst/>
            <a:gdLst/>
            <a:ahLst/>
            <a:cxnLst/>
            <a:rect l="l" t="t" r="r" b="b"/>
            <a:pathLst>
              <a:path w="2110104">
                <a:moveTo>
                  <a:pt x="0" y="0"/>
                </a:moveTo>
                <a:lnTo>
                  <a:pt x="2109978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3785659" y="8275954"/>
            <a:ext cx="2051491" cy="0"/>
          </a:xfrm>
          <a:custGeom>
            <a:avLst/>
            <a:gdLst/>
            <a:ahLst/>
            <a:cxnLst/>
            <a:rect l="l" t="t" r="r" b="b"/>
            <a:pathLst>
              <a:path w="2110104">
                <a:moveTo>
                  <a:pt x="0" y="0"/>
                </a:moveTo>
                <a:lnTo>
                  <a:pt x="2109978" y="0"/>
                </a:lnTo>
              </a:path>
            </a:pathLst>
          </a:custGeom>
          <a:ln w="10668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3785659" y="8286696"/>
            <a:ext cx="2051491" cy="0"/>
          </a:xfrm>
          <a:custGeom>
            <a:avLst/>
            <a:gdLst/>
            <a:ahLst/>
            <a:cxnLst/>
            <a:rect l="l" t="t" r="r" b="b"/>
            <a:pathLst>
              <a:path w="2110104">
                <a:moveTo>
                  <a:pt x="0" y="0"/>
                </a:moveTo>
                <a:lnTo>
                  <a:pt x="2109978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3785659" y="8297438"/>
            <a:ext cx="2051491" cy="0"/>
          </a:xfrm>
          <a:custGeom>
            <a:avLst/>
            <a:gdLst/>
            <a:ahLst/>
            <a:cxnLst/>
            <a:rect l="l" t="t" r="r" b="b"/>
            <a:pathLst>
              <a:path w="2110104">
                <a:moveTo>
                  <a:pt x="0" y="0"/>
                </a:moveTo>
                <a:lnTo>
                  <a:pt x="2109978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3785659" y="8307811"/>
            <a:ext cx="2051491" cy="0"/>
          </a:xfrm>
          <a:custGeom>
            <a:avLst/>
            <a:gdLst/>
            <a:ahLst/>
            <a:cxnLst/>
            <a:rect l="l" t="t" r="r" b="b"/>
            <a:pathLst>
              <a:path w="2110104">
                <a:moveTo>
                  <a:pt x="0" y="0"/>
                </a:moveTo>
                <a:lnTo>
                  <a:pt x="2109978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3785658" y="831818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3785658" y="832892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3785658" y="833966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3785658" y="834966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3785658" y="836003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3785658" y="837115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3785658" y="838152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3785658" y="839152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3785658" y="840226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3785658" y="841300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3785658" y="842338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3785658" y="843375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3785658" y="844449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3785658" y="845523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3785658" y="8465238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3785658" y="847561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3785658" y="848672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3785658" y="849709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3785658" y="850709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4806525" y="8517837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142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3785658" y="8517837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4806525" y="8528949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142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3785658" y="8528949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4806525" y="8539321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9905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3785658" y="8539321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9905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4806525" y="8549323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3785658" y="8549323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4806525" y="8560065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1429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3785658" y="8560065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4806525" y="8570806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3785658" y="8570806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4806525" y="8581178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3785658" y="8581178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4806525" y="8591549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3785658" y="8591549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4806525" y="8602291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1429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3785658" y="8602291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4806525" y="8613034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3785658" y="8613034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4806525" y="8623035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3785658" y="8623035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4806525" y="8633407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1429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3785658" y="8633407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4806525" y="8644520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3785658" y="8644520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4806525" y="8654890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3785658" y="8654890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4806525" y="8664892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3785658" y="8664892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4806525" y="8675634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1429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3785658" y="8675634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4806525" y="8686376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0668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3785658" y="8686376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8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4806525" y="8696748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3785658" y="8696748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4806525" y="8707120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3785658" y="8707120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4806525" y="8717862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1429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3785658" y="8717862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4806525" y="8728604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3785658" y="8728604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4806525" y="8738605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9905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3785658" y="8738605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9905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4806525" y="8748977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1429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3785658" y="8748977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4806525" y="8760090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1429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3785658" y="8760090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4806525" y="8770461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9905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3785658" y="8770461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9905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4806525" y="8780463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3785658" y="8780463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4806525" y="8791205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1429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3785658" y="8791205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4806525" y="8801947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3785658" y="8801947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4806525" y="8812317"/>
            <a:ext cx="1055688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1066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3785658" y="8812317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4806526" y="8822690"/>
            <a:ext cx="1979877" cy="0"/>
          </a:xfrm>
          <a:custGeom>
            <a:avLst/>
            <a:gdLst/>
            <a:ahLst/>
            <a:cxnLst/>
            <a:rect l="l" t="t" r="r" b="b"/>
            <a:pathLst>
              <a:path w="2036445">
                <a:moveTo>
                  <a:pt x="0" y="0"/>
                </a:moveTo>
                <a:lnTo>
                  <a:pt x="2036064" y="0"/>
                </a:lnTo>
              </a:path>
            </a:pathLst>
          </a:custGeom>
          <a:ln w="10667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3785658" y="8822690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4806526" y="8833432"/>
            <a:ext cx="1979877" cy="0"/>
          </a:xfrm>
          <a:custGeom>
            <a:avLst/>
            <a:gdLst/>
            <a:ahLst/>
            <a:cxnLst/>
            <a:rect l="l" t="t" r="r" b="b"/>
            <a:pathLst>
              <a:path w="2036445">
                <a:moveTo>
                  <a:pt x="0" y="0"/>
                </a:moveTo>
                <a:lnTo>
                  <a:pt x="2036064" y="0"/>
                </a:lnTo>
              </a:path>
            </a:pathLst>
          </a:custGeom>
          <a:ln w="11429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3785658" y="8833432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4806526" y="8844174"/>
            <a:ext cx="1979877" cy="0"/>
          </a:xfrm>
          <a:custGeom>
            <a:avLst/>
            <a:gdLst/>
            <a:ahLst/>
            <a:cxnLst/>
            <a:rect l="l" t="t" r="r" b="b"/>
            <a:pathLst>
              <a:path w="2036445">
                <a:moveTo>
                  <a:pt x="0" y="0"/>
                </a:moveTo>
                <a:lnTo>
                  <a:pt x="2036064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3785658" y="8844174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4806526" y="8854175"/>
            <a:ext cx="1979877" cy="0"/>
          </a:xfrm>
          <a:custGeom>
            <a:avLst/>
            <a:gdLst/>
            <a:ahLst/>
            <a:cxnLst/>
            <a:rect l="l" t="t" r="r" b="b"/>
            <a:pathLst>
              <a:path w="2036445">
                <a:moveTo>
                  <a:pt x="0" y="0"/>
                </a:moveTo>
                <a:lnTo>
                  <a:pt x="2036064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3785658" y="8854175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4806526" y="8864547"/>
            <a:ext cx="1979877" cy="0"/>
          </a:xfrm>
          <a:custGeom>
            <a:avLst/>
            <a:gdLst/>
            <a:ahLst/>
            <a:cxnLst/>
            <a:rect l="l" t="t" r="r" b="b"/>
            <a:pathLst>
              <a:path w="2036445">
                <a:moveTo>
                  <a:pt x="0" y="0"/>
                </a:moveTo>
                <a:lnTo>
                  <a:pt x="2036064" y="0"/>
                </a:lnTo>
              </a:path>
            </a:pathLst>
          </a:custGeom>
          <a:ln w="11429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3785658" y="8864547"/>
            <a:ext cx="2531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11429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3785658" y="887565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3785658" y="888603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3785658" y="889603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3785658" y="890677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3785658" y="891788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3785658" y="892825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3785658" y="893826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3785658" y="894900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3785658" y="895974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3785658" y="897011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3785658" y="898048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3785658" y="899122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6411170" y="9001972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5260657" y="9001972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3785658" y="9001972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6411170" y="9011973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5260657" y="9011973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3785658" y="9011973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6411170" y="9022345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1429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5260657" y="9022345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1429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3785658" y="9022345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1429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6411170" y="9033457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1429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5260657" y="9033457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1429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3785658" y="9033457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1429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6411170" y="9043828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5260657" y="9043828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3785658" y="9043828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6411170" y="9053829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5260657" y="9053829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3785658" y="9053829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6411170" y="9064571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1429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5260657" y="9064571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1429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3785658" y="9064571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1429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6411170" y="9075314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5260657" y="9075314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3785658" y="9075314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6411170" y="9085686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066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5260657" y="9085686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066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3785658" y="9085686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066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6411170" y="9096058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5260657" y="9096058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3785658" y="9096058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6411170" y="9106800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1429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5260657" y="9106800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1429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3785658" y="9106800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1429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6411170" y="9117542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5260657" y="9117542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3785658" y="9117542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6411170" y="9127543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5260657" y="9127543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3785658" y="9127543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6411170" y="9137915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1429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5260657" y="9137915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1429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3785658" y="9137915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1429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6411170" y="9149027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142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5260657" y="9149027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142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3785658" y="9149027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142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6411170" y="9159399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5260657" y="9159399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3785658" y="9159399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6411170" y="9169400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5260657" y="9169400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3785658" y="9169400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6411170" y="9180142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1429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5260657" y="9180142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1429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3785658" y="9180142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1429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6411170" y="9190884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5260657" y="9190884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3785658" y="9190884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6411170" y="9201255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5260657" y="9201255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3785658" y="9201255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6411170" y="9211628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5260657" y="9211628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3785658" y="9211628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6411170" y="9222370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142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5260657" y="9222370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142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3785658" y="9222370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142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6411170" y="9233112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5260657" y="9233112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3785658" y="9233112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6411170" y="9243113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5260657" y="9243113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3785658" y="9243113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6411170" y="9253485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1429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5260657" y="9253485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1429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3785658" y="9253485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1429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6411170" y="9264596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1429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5260657" y="9264596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1429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3785658" y="9264596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1429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6411170" y="9274969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5260657" y="9274969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3785658" y="9274969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6411170" y="9284970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5260657" y="9284970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3785658" y="9284970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6411170" y="9295712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1429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5260657" y="9295712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1429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3785658" y="9295712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1429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6411170" y="9306824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5260657" y="9306824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3785658" y="9306824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6411170" y="9317196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5260657" y="9317196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3785658" y="9317196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6411170" y="9327198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5260657" y="9327198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3785658" y="9327198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6411170" y="9337940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1429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5260657" y="9337940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1429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3785658" y="9337940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1429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6411170" y="9348681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5260657" y="9348681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3785658" y="9348681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6411170" y="9359053"/>
            <a:ext cx="375356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0667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5260657" y="9359053"/>
            <a:ext cx="125941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0667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3785658" y="9359053"/>
            <a:ext cx="350661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0667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3785658" y="9369424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3785658" y="9380166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3785658" y="939090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3785658" y="940091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3785658" y="941128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3785658" y="942239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3785658" y="943276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3785658" y="944276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3785658" y="945350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3785658" y="9464252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3785658" y="9474623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3785658" y="9484995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3785658" y="9495737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3785658" y="9506479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3785658" y="9516480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3785658" y="9526851"/>
            <a:ext cx="3000375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100" y="0"/>
                </a:lnTo>
              </a:path>
            </a:pathLst>
          </a:custGeom>
          <a:ln w="1142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3766026" y="7439555"/>
            <a:ext cx="3039639" cy="199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 txBox="1"/>
          <p:nvPr/>
        </p:nvSpPr>
        <p:spPr>
          <a:xfrm>
            <a:off x="6129901" y="8514198"/>
            <a:ext cx="354365" cy="293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638" marR="4939" indent="-67908">
              <a:lnSpc>
                <a:spcPct val="103200"/>
              </a:lnSpc>
            </a:pPr>
            <a:r>
              <a:rPr sz="924" b="1" spc="-5" dirty="0">
                <a:latin typeface="Arial"/>
                <a:cs typeface="Arial"/>
              </a:rPr>
              <a:t>D</a:t>
            </a:r>
            <a:r>
              <a:rPr sz="924" b="1" spc="-10" dirty="0">
                <a:latin typeface="Arial"/>
                <a:cs typeface="Arial"/>
              </a:rPr>
              <a:t>i</a:t>
            </a:r>
            <a:r>
              <a:rPr sz="924" b="1" dirty="0">
                <a:latin typeface="Arial"/>
                <a:cs typeface="Arial"/>
              </a:rPr>
              <a:t>r</a:t>
            </a:r>
            <a:r>
              <a:rPr sz="924" b="1" spc="-5" dirty="0">
                <a:latin typeface="Arial"/>
                <a:cs typeface="Arial"/>
              </a:rPr>
              <a:t>e</a:t>
            </a:r>
            <a:r>
              <a:rPr sz="924" b="1" spc="-15" dirty="0">
                <a:latin typeface="Arial"/>
                <a:cs typeface="Arial"/>
              </a:rPr>
              <a:t>ct  </a:t>
            </a:r>
            <a:r>
              <a:rPr sz="924" b="1" spc="-5" dirty="0">
                <a:latin typeface="Arial"/>
                <a:cs typeface="Arial"/>
              </a:rPr>
              <a:t>Mail</a:t>
            </a:r>
            <a:endParaRPr sz="924">
              <a:latin typeface="Arial"/>
              <a:cs typeface="Arial"/>
            </a:endParaRPr>
          </a:p>
        </p:txBody>
      </p:sp>
      <p:sp>
        <p:nvSpPr>
          <p:cNvPr id="412" name="object 412"/>
          <p:cNvSpPr txBox="1"/>
          <p:nvPr/>
        </p:nvSpPr>
        <p:spPr>
          <a:xfrm>
            <a:off x="4020008" y="8540126"/>
            <a:ext cx="579702" cy="293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16678">
              <a:lnSpc>
                <a:spcPct val="103200"/>
              </a:lnSpc>
            </a:pPr>
            <a:r>
              <a:rPr sz="924" b="1" dirty="0">
                <a:latin typeface="Arial"/>
                <a:cs typeface="Arial"/>
              </a:rPr>
              <a:t>Kiosk  </a:t>
            </a:r>
            <a:r>
              <a:rPr sz="924" b="1" spc="10" dirty="0">
                <a:latin typeface="Arial"/>
                <a:cs typeface="Arial"/>
              </a:rPr>
              <a:t>M</a:t>
            </a:r>
            <a:r>
              <a:rPr sz="924" b="1" spc="-10" dirty="0">
                <a:latin typeface="Arial"/>
                <a:cs typeface="Arial"/>
              </a:rPr>
              <a:t>a</a:t>
            </a:r>
            <a:r>
              <a:rPr sz="924" b="1" dirty="0">
                <a:latin typeface="Arial"/>
                <a:cs typeface="Arial"/>
              </a:rPr>
              <a:t>r</a:t>
            </a:r>
            <a:r>
              <a:rPr sz="924" b="1" spc="-10" dirty="0">
                <a:latin typeface="Arial"/>
                <a:cs typeface="Arial"/>
              </a:rPr>
              <a:t>ke</a:t>
            </a:r>
            <a:r>
              <a:rPr sz="924" b="1" spc="-5" dirty="0">
                <a:latin typeface="Arial"/>
                <a:cs typeface="Arial"/>
              </a:rPr>
              <a:t>ti</a:t>
            </a:r>
            <a:r>
              <a:rPr sz="924" b="1" spc="-10" dirty="0">
                <a:latin typeface="Arial"/>
                <a:cs typeface="Arial"/>
              </a:rPr>
              <a:t>n</a:t>
            </a:r>
            <a:r>
              <a:rPr sz="924" b="1" spc="15" dirty="0">
                <a:latin typeface="Arial"/>
                <a:cs typeface="Arial"/>
              </a:rPr>
              <a:t>g</a:t>
            </a:r>
            <a:endParaRPr sz="924">
              <a:latin typeface="Arial"/>
              <a:cs typeface="Arial"/>
            </a:endParaRPr>
          </a:p>
        </p:txBody>
      </p:sp>
      <p:sp>
        <p:nvSpPr>
          <p:cNvPr id="413" name="object 413"/>
          <p:cNvSpPr txBox="1"/>
          <p:nvPr/>
        </p:nvSpPr>
        <p:spPr>
          <a:xfrm>
            <a:off x="4009637" y="7900150"/>
            <a:ext cx="579702" cy="293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94454">
              <a:lnSpc>
                <a:spcPct val="102600"/>
              </a:lnSpc>
            </a:pPr>
            <a:r>
              <a:rPr sz="924" b="1" spc="-5" dirty="0">
                <a:latin typeface="Arial"/>
                <a:cs typeface="Arial"/>
              </a:rPr>
              <a:t>Online  </a:t>
            </a:r>
            <a:r>
              <a:rPr sz="924" b="1" spc="10" dirty="0">
                <a:latin typeface="Arial"/>
                <a:cs typeface="Arial"/>
              </a:rPr>
              <a:t>M</a:t>
            </a:r>
            <a:r>
              <a:rPr sz="924" b="1" spc="-10" dirty="0">
                <a:latin typeface="Arial"/>
                <a:cs typeface="Arial"/>
              </a:rPr>
              <a:t>a</a:t>
            </a:r>
            <a:r>
              <a:rPr sz="924" b="1" dirty="0">
                <a:latin typeface="Arial"/>
                <a:cs typeface="Arial"/>
              </a:rPr>
              <a:t>r</a:t>
            </a:r>
            <a:r>
              <a:rPr sz="924" b="1" spc="-10" dirty="0">
                <a:latin typeface="Arial"/>
                <a:cs typeface="Arial"/>
              </a:rPr>
              <a:t>ke</a:t>
            </a:r>
            <a:r>
              <a:rPr sz="924" b="1" spc="-5" dirty="0">
                <a:latin typeface="Arial"/>
                <a:cs typeface="Arial"/>
              </a:rPr>
              <a:t>ti</a:t>
            </a:r>
            <a:r>
              <a:rPr sz="924" b="1" spc="-10" dirty="0">
                <a:latin typeface="Arial"/>
                <a:cs typeface="Arial"/>
              </a:rPr>
              <a:t>n</a:t>
            </a:r>
            <a:r>
              <a:rPr sz="924" b="1" spc="15" dirty="0">
                <a:latin typeface="Arial"/>
                <a:cs typeface="Arial"/>
              </a:rPr>
              <a:t>g</a:t>
            </a:r>
            <a:endParaRPr sz="924">
              <a:latin typeface="Arial"/>
              <a:cs typeface="Arial"/>
            </a:endParaRPr>
          </a:p>
        </p:txBody>
      </p:sp>
      <p:sp>
        <p:nvSpPr>
          <p:cNvPr id="414" name="object 414"/>
          <p:cNvSpPr txBox="1"/>
          <p:nvPr/>
        </p:nvSpPr>
        <p:spPr>
          <a:xfrm>
            <a:off x="5902467" y="8080128"/>
            <a:ext cx="820473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Arial"/>
                <a:cs typeface="Arial"/>
              </a:rPr>
              <a:t>Telemarketing</a:t>
            </a:r>
            <a:endParaRPr sz="924">
              <a:latin typeface="Arial"/>
              <a:cs typeface="Arial"/>
            </a:endParaRPr>
          </a:p>
        </p:txBody>
      </p:sp>
      <p:sp>
        <p:nvSpPr>
          <p:cNvPr id="415" name="object 415"/>
          <p:cNvSpPr txBox="1"/>
          <p:nvPr/>
        </p:nvSpPr>
        <p:spPr>
          <a:xfrm>
            <a:off x="4221514" y="9032781"/>
            <a:ext cx="954440" cy="293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88" marR="4939" indent="-98158">
              <a:lnSpc>
                <a:spcPct val="103200"/>
              </a:lnSpc>
            </a:pPr>
            <a:r>
              <a:rPr sz="924" b="1" spc="-5" dirty="0">
                <a:latin typeface="Arial"/>
                <a:cs typeface="Arial"/>
              </a:rPr>
              <a:t>D</a:t>
            </a:r>
            <a:r>
              <a:rPr sz="924" b="1" spc="-10" dirty="0">
                <a:latin typeface="Arial"/>
                <a:cs typeface="Arial"/>
              </a:rPr>
              <a:t>i</a:t>
            </a:r>
            <a:r>
              <a:rPr sz="924" b="1" dirty="0">
                <a:latin typeface="Arial"/>
                <a:cs typeface="Arial"/>
              </a:rPr>
              <a:t>r</a:t>
            </a:r>
            <a:r>
              <a:rPr sz="924" b="1" spc="-10" dirty="0">
                <a:latin typeface="Arial"/>
                <a:cs typeface="Arial"/>
              </a:rPr>
              <a:t>ec</a:t>
            </a:r>
            <a:r>
              <a:rPr sz="924" b="1" spc="5" dirty="0">
                <a:latin typeface="Arial"/>
                <a:cs typeface="Arial"/>
              </a:rPr>
              <a:t>t</a:t>
            </a:r>
            <a:r>
              <a:rPr sz="924" b="1" spc="-10" dirty="0">
                <a:latin typeface="Arial"/>
                <a:cs typeface="Arial"/>
              </a:rPr>
              <a:t>-</a:t>
            </a:r>
            <a:r>
              <a:rPr sz="924" b="1" spc="-5" dirty="0">
                <a:latin typeface="Arial"/>
                <a:cs typeface="Arial"/>
              </a:rPr>
              <a:t>Resp</a:t>
            </a:r>
            <a:r>
              <a:rPr sz="924" b="1" spc="-15" dirty="0">
                <a:latin typeface="Arial"/>
                <a:cs typeface="Arial"/>
              </a:rPr>
              <a:t>o</a:t>
            </a:r>
            <a:r>
              <a:rPr sz="924" b="1" spc="-5" dirty="0">
                <a:latin typeface="Arial"/>
                <a:cs typeface="Arial"/>
              </a:rPr>
              <a:t>n</a:t>
            </a:r>
            <a:r>
              <a:rPr sz="924" b="1" spc="-10" dirty="0">
                <a:latin typeface="Arial"/>
                <a:cs typeface="Arial"/>
              </a:rPr>
              <a:t>se  </a:t>
            </a:r>
            <a:r>
              <a:rPr sz="924" b="1" spc="10" dirty="0">
                <a:latin typeface="Arial"/>
                <a:cs typeface="Arial"/>
              </a:rPr>
              <a:t>TV</a:t>
            </a:r>
            <a:r>
              <a:rPr sz="924" b="1" spc="-87" dirty="0">
                <a:latin typeface="Arial"/>
                <a:cs typeface="Arial"/>
              </a:rPr>
              <a:t> </a:t>
            </a:r>
            <a:r>
              <a:rPr sz="924" b="1" spc="-5" dirty="0">
                <a:latin typeface="Arial"/>
                <a:cs typeface="Arial"/>
              </a:rPr>
              <a:t>Marketing</a:t>
            </a:r>
            <a:endParaRPr sz="924">
              <a:latin typeface="Arial"/>
              <a:cs typeface="Arial"/>
            </a:endParaRPr>
          </a:p>
        </p:txBody>
      </p:sp>
      <p:sp>
        <p:nvSpPr>
          <p:cNvPr id="416" name="object 416"/>
          <p:cNvSpPr txBox="1"/>
          <p:nvPr/>
        </p:nvSpPr>
        <p:spPr>
          <a:xfrm>
            <a:off x="5672808" y="9109143"/>
            <a:ext cx="45623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Arial"/>
                <a:cs typeface="Arial"/>
              </a:rPr>
              <a:t>Catalog</a:t>
            </a:r>
            <a:endParaRPr sz="924">
              <a:latin typeface="Arial"/>
              <a:cs typeface="Arial"/>
            </a:endParaRPr>
          </a:p>
        </p:txBody>
      </p:sp>
      <p:sp>
        <p:nvSpPr>
          <p:cNvPr id="417" name="object 417"/>
          <p:cNvSpPr txBox="1"/>
          <p:nvPr/>
        </p:nvSpPr>
        <p:spPr>
          <a:xfrm>
            <a:off x="5009020" y="7497034"/>
            <a:ext cx="745772" cy="293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786" marR="4939" indent="-187056">
              <a:lnSpc>
                <a:spcPct val="103200"/>
              </a:lnSpc>
            </a:pPr>
            <a:r>
              <a:rPr sz="924" b="1" spc="-15" dirty="0">
                <a:latin typeface="Arial"/>
                <a:cs typeface="Arial"/>
              </a:rPr>
              <a:t>F</a:t>
            </a:r>
            <a:r>
              <a:rPr sz="924" b="1" dirty="0">
                <a:latin typeface="Arial"/>
                <a:cs typeface="Arial"/>
              </a:rPr>
              <a:t>a</a:t>
            </a:r>
            <a:r>
              <a:rPr sz="924" b="1" spc="-10" dirty="0">
                <a:latin typeface="Arial"/>
                <a:cs typeface="Arial"/>
              </a:rPr>
              <a:t>c</a:t>
            </a:r>
            <a:r>
              <a:rPr sz="924" b="1" dirty="0">
                <a:latin typeface="Arial"/>
                <a:cs typeface="Arial"/>
              </a:rPr>
              <a:t>e</a:t>
            </a:r>
            <a:r>
              <a:rPr sz="924" b="1" spc="-5" dirty="0">
                <a:latin typeface="Arial"/>
                <a:cs typeface="Arial"/>
              </a:rPr>
              <a:t>-</a:t>
            </a:r>
            <a:r>
              <a:rPr sz="924" b="1" dirty="0">
                <a:latin typeface="Arial"/>
                <a:cs typeface="Arial"/>
              </a:rPr>
              <a:t>t</a:t>
            </a:r>
            <a:r>
              <a:rPr sz="924" b="1" spc="-10" dirty="0">
                <a:latin typeface="Arial"/>
                <a:cs typeface="Arial"/>
              </a:rPr>
              <a:t>o</a:t>
            </a:r>
            <a:r>
              <a:rPr sz="924" b="1" dirty="0">
                <a:latin typeface="Arial"/>
                <a:cs typeface="Arial"/>
              </a:rPr>
              <a:t>-</a:t>
            </a:r>
            <a:r>
              <a:rPr sz="924" b="1" spc="-10" dirty="0">
                <a:latin typeface="Arial"/>
                <a:cs typeface="Arial"/>
              </a:rPr>
              <a:t>F</a:t>
            </a:r>
            <a:r>
              <a:rPr sz="924" b="1" dirty="0">
                <a:latin typeface="Arial"/>
                <a:cs typeface="Arial"/>
              </a:rPr>
              <a:t>a</a:t>
            </a:r>
            <a:r>
              <a:rPr sz="924" b="1" spc="-15" dirty="0">
                <a:latin typeface="Arial"/>
                <a:cs typeface="Arial"/>
              </a:rPr>
              <a:t>ce  </a:t>
            </a:r>
            <a:r>
              <a:rPr sz="924" b="1" spc="-5" dirty="0">
                <a:latin typeface="Arial"/>
                <a:cs typeface="Arial"/>
              </a:rPr>
              <a:t>Selling</a:t>
            </a:r>
            <a:endParaRPr sz="92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32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202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192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73573"/>
            <a:ext cx="5716764" cy="7515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indent="370408">
              <a:lnSpc>
                <a:spcPts val="1312"/>
              </a:lnSpc>
              <a:tabLst>
                <a:tab pos="5107312" algn="l"/>
              </a:tabLst>
            </a:pPr>
            <a:r>
              <a:rPr sz="1167" dirty="0">
                <a:latin typeface="Garamond"/>
                <a:cs typeface="Garamond"/>
              </a:rPr>
              <a:t>2). </a:t>
            </a:r>
            <a:r>
              <a:rPr sz="1167" u="sng" spc="-5" dirty="0">
                <a:latin typeface="Garamond"/>
                <a:cs typeface="Garamond"/>
              </a:rPr>
              <a:t>Inbound </a:t>
            </a:r>
            <a:r>
              <a:rPr sz="1167" u="sng" dirty="0">
                <a:latin typeface="Garamond"/>
                <a:cs typeface="Garamond"/>
              </a:rPr>
              <a:t>toll-free 800 </a:t>
            </a:r>
            <a:r>
              <a:rPr sz="1167" spc="-5" dirty="0">
                <a:latin typeface="Garamond"/>
                <a:cs typeface="Garamond"/>
              </a:rPr>
              <a:t>numbers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receive orders   </a:t>
            </a:r>
            <a:r>
              <a:rPr sz="1167" spc="17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from television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radio	ads,</a:t>
            </a:r>
            <a:r>
              <a:rPr sz="1167" spc="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direct  mail,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catalogs.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900 </a:t>
            </a:r>
            <a:r>
              <a:rPr sz="1167" spc="-5" dirty="0">
                <a:latin typeface="Garamond"/>
                <a:cs typeface="Garamond"/>
              </a:rPr>
              <a:t>numbers are </a:t>
            </a:r>
            <a:r>
              <a:rPr sz="1167" dirty="0">
                <a:latin typeface="Garamond"/>
                <a:cs typeface="Garamond"/>
              </a:rPr>
              <a:t>used to sell consumers’ </a:t>
            </a:r>
            <a:r>
              <a:rPr sz="1167" spc="-5" dirty="0">
                <a:latin typeface="Garamond"/>
                <a:cs typeface="Garamond"/>
              </a:rPr>
              <a:t>information, </a:t>
            </a:r>
            <a:r>
              <a:rPr sz="1167" dirty="0">
                <a:latin typeface="Garamond"/>
                <a:cs typeface="Garamond"/>
              </a:rPr>
              <a:t>entertainment,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opportunity </a:t>
            </a:r>
            <a:r>
              <a:rPr sz="1167" dirty="0">
                <a:latin typeface="Garamond"/>
                <a:cs typeface="Garamond"/>
              </a:rPr>
              <a:t>to voice  </a:t>
            </a:r>
            <a:r>
              <a:rPr sz="1167" spc="-5" dirty="0">
                <a:latin typeface="Garamond"/>
                <a:cs typeface="Garamond"/>
              </a:rPr>
              <a:t>an opinion 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pay-per-call basis. Many customers appreciate </a:t>
            </a:r>
            <a:r>
              <a:rPr sz="1167" dirty="0">
                <a:latin typeface="Garamond"/>
                <a:cs typeface="Garamond"/>
              </a:rPr>
              <a:t>the offers they </a:t>
            </a:r>
            <a:r>
              <a:rPr sz="1167" spc="-5" dirty="0">
                <a:latin typeface="Garamond"/>
                <a:cs typeface="Garamond"/>
              </a:rPr>
              <a:t>receive </a:t>
            </a:r>
            <a:r>
              <a:rPr sz="1167" dirty="0">
                <a:latin typeface="Garamond"/>
                <a:cs typeface="Garamond"/>
              </a:rPr>
              <a:t>by  telephone, </a:t>
            </a:r>
            <a:r>
              <a:rPr sz="1167" spc="-5" dirty="0">
                <a:latin typeface="Garamond"/>
                <a:cs typeface="Garamond"/>
              </a:rPr>
              <a:t>however, because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recent explosion in </a:t>
            </a:r>
            <a:r>
              <a:rPr sz="1167" dirty="0">
                <a:latin typeface="Garamond"/>
                <a:cs typeface="Garamond"/>
              </a:rPr>
              <a:t>unsolicited telephone </a:t>
            </a:r>
            <a:r>
              <a:rPr sz="1167" spc="-5" dirty="0">
                <a:latin typeface="Garamond"/>
                <a:cs typeface="Garamond"/>
              </a:rPr>
              <a:t>marketing,  lawmakers are responding </a:t>
            </a:r>
            <a:r>
              <a:rPr sz="1167" dirty="0">
                <a:latin typeface="Garamond"/>
                <a:cs typeface="Garamond"/>
              </a:rPr>
              <a:t>with efforts to control </a:t>
            </a:r>
            <a:r>
              <a:rPr sz="1167" spc="-5" dirty="0">
                <a:latin typeface="Garamond"/>
                <a:cs typeface="Garamond"/>
              </a:rPr>
              <a:t>unsolicited </a:t>
            </a:r>
            <a:r>
              <a:rPr sz="1167" dirty="0">
                <a:latin typeface="Garamond"/>
                <a:cs typeface="Garamond"/>
              </a:rPr>
              <a:t>telemarketing </a:t>
            </a:r>
            <a:r>
              <a:rPr sz="1167" spc="-5" dirty="0">
                <a:latin typeface="Garamond"/>
                <a:cs typeface="Garamond"/>
              </a:rPr>
              <a:t>during </a:t>
            </a:r>
            <a:r>
              <a:rPr sz="1167" dirty="0">
                <a:latin typeface="Garamond"/>
                <a:cs typeface="Garamond"/>
              </a:rPr>
              <a:t>certain </a:t>
            </a:r>
            <a:r>
              <a:rPr sz="1167" spc="-5" dirty="0">
                <a:latin typeface="Garamond"/>
                <a:cs typeface="Garamond"/>
              </a:rPr>
              <a:t>hours of  </a:t>
            </a:r>
            <a:r>
              <a:rPr sz="1167" dirty="0">
                <a:latin typeface="Garamond"/>
                <a:cs typeface="Garamond"/>
              </a:rPr>
              <a:t>the day. 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telemarketers support some form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legislation.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70378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iii.      Direct-Mail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Direct mail marketing involves sending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offer, </a:t>
            </a:r>
            <a:r>
              <a:rPr sz="1167" spc="-5" dirty="0">
                <a:latin typeface="Garamond"/>
                <a:cs typeface="Garamond"/>
              </a:rPr>
              <a:t>announcement, reminder, or other </a:t>
            </a:r>
            <a:r>
              <a:rPr sz="1167" dirty="0">
                <a:latin typeface="Garamond"/>
                <a:cs typeface="Garamond"/>
              </a:rPr>
              <a:t>item to a  </a:t>
            </a:r>
            <a:r>
              <a:rPr sz="1167" spc="-5" dirty="0">
                <a:latin typeface="Garamond"/>
                <a:cs typeface="Garamond"/>
              </a:rPr>
              <a:t>person at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particular address.  Direct mail is </a:t>
            </a:r>
            <a:r>
              <a:rPr sz="1167" dirty="0">
                <a:latin typeface="Garamond"/>
                <a:cs typeface="Garamond"/>
              </a:rPr>
              <a:t>well suited to </a:t>
            </a:r>
            <a:r>
              <a:rPr sz="1167" spc="-5" dirty="0">
                <a:latin typeface="Garamond"/>
                <a:cs typeface="Garamond"/>
              </a:rPr>
              <a:t>direct, one-to-one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communication.</a:t>
            </a:r>
            <a:endParaRPr sz="1167">
              <a:latin typeface="Garamond"/>
              <a:cs typeface="Garamond"/>
            </a:endParaRPr>
          </a:p>
          <a:p>
            <a:pPr marL="49388" algn="just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Advantages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382755" marR="3510235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High </a:t>
            </a:r>
            <a:r>
              <a:rPr sz="1167" dirty="0">
                <a:latin typeface="Garamond"/>
                <a:cs typeface="Garamond"/>
              </a:rPr>
              <a:t>target-market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selection  2).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Personalized.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240"/>
              </a:lnSpc>
              <a:buAutoNum type="arabicParenR" startAt="3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Flexible.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12"/>
              </a:lnSpc>
              <a:buAutoNum type="arabicParenR" startAt="3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Allows </a:t>
            </a:r>
            <a:r>
              <a:rPr sz="1167" dirty="0">
                <a:latin typeface="Garamond"/>
                <a:cs typeface="Garamond"/>
              </a:rPr>
              <a:t>easy measurement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results.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Even </a:t>
            </a:r>
            <a:r>
              <a:rPr sz="1167" dirty="0">
                <a:latin typeface="Garamond"/>
                <a:cs typeface="Garamond"/>
              </a:rPr>
              <a:t>though the cost </a:t>
            </a:r>
            <a:r>
              <a:rPr sz="1167" spc="-5" dirty="0">
                <a:latin typeface="Garamond"/>
                <a:cs typeface="Garamond"/>
              </a:rPr>
              <a:t>per </a:t>
            </a:r>
            <a:r>
              <a:rPr sz="1167" dirty="0">
                <a:latin typeface="Garamond"/>
                <a:cs typeface="Garamond"/>
              </a:rPr>
              <a:t>thousand can </a:t>
            </a:r>
            <a:r>
              <a:rPr sz="1167" spc="-5" dirty="0">
                <a:latin typeface="Garamond"/>
                <a:cs typeface="Garamond"/>
              </a:rPr>
              <a:t>be high,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reached through direct marketing  are better prospects </a:t>
            </a:r>
            <a:r>
              <a:rPr sz="1167" dirty="0">
                <a:latin typeface="Garamond"/>
                <a:cs typeface="Garamond"/>
              </a:rPr>
              <a:t>than those who </a:t>
            </a:r>
            <a:r>
              <a:rPr sz="1167" spc="-5" dirty="0">
                <a:latin typeface="Garamond"/>
                <a:cs typeface="Garamond"/>
              </a:rPr>
              <a:t>reached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other media.  New </a:t>
            </a:r>
            <a:r>
              <a:rPr sz="1167" dirty="0">
                <a:latin typeface="Garamond"/>
                <a:cs typeface="Garamond"/>
              </a:rPr>
              <a:t>forms </a:t>
            </a:r>
            <a:r>
              <a:rPr sz="1167" spc="-5" dirty="0">
                <a:latin typeface="Garamond"/>
                <a:cs typeface="Garamond"/>
              </a:rPr>
              <a:t>of direct mail</a:t>
            </a:r>
            <a:r>
              <a:rPr sz="1167" spc="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240"/>
              </a:lnSpc>
              <a:buAutoNum type="arabicParenR"/>
              <a:tabLst>
                <a:tab pos="565490" algn="l"/>
              </a:tabLst>
            </a:pPr>
            <a:r>
              <a:rPr sz="1167" dirty="0">
                <a:latin typeface="Garamond"/>
                <a:cs typeface="Garamond"/>
              </a:rPr>
              <a:t>Fax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mail.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12"/>
              </a:lnSpc>
              <a:buAutoNum type="arabicParenR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E-mail.</a:t>
            </a:r>
            <a:endParaRPr sz="1167">
              <a:latin typeface="Garamond"/>
              <a:cs typeface="Garamond"/>
            </a:endParaRPr>
          </a:p>
          <a:p>
            <a:pPr marL="564873" indent="-182117">
              <a:lnSpc>
                <a:spcPts val="1356"/>
              </a:lnSpc>
              <a:buAutoNum type="arabicParenR"/>
              <a:tabLst>
                <a:tab pos="565490" algn="l"/>
              </a:tabLst>
            </a:pPr>
            <a:r>
              <a:rPr sz="1167" spc="-5" dirty="0">
                <a:latin typeface="Garamond"/>
                <a:cs typeface="Garamond"/>
              </a:rPr>
              <a:t>Voice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mail.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93878" indent="-407449">
              <a:lnSpc>
                <a:spcPts val="1356"/>
              </a:lnSpc>
              <a:buAutoNum type="romanLcPeriod" startAt="4"/>
              <a:tabLst>
                <a:tab pos="493260" algn="l"/>
                <a:tab pos="493878" algn="l"/>
              </a:tabLst>
            </a:pPr>
            <a:r>
              <a:rPr sz="1167" b="1" spc="-5" dirty="0">
                <a:latin typeface="Garamond"/>
                <a:cs typeface="Garamond"/>
              </a:rPr>
              <a:t>Catalog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Catalog </a:t>
            </a:r>
            <a:r>
              <a:rPr sz="1167" dirty="0">
                <a:latin typeface="Garamond"/>
                <a:cs typeface="Garamond"/>
              </a:rPr>
              <a:t>marketing involves selling through catalogs mailed to a selected list of customers or made  </a:t>
            </a:r>
            <a:r>
              <a:rPr sz="1167" spc="-5" dirty="0">
                <a:latin typeface="Garamond"/>
                <a:cs typeface="Garamond"/>
              </a:rPr>
              <a:t>available in </a:t>
            </a:r>
            <a:r>
              <a:rPr sz="1167" dirty="0">
                <a:latin typeface="Garamond"/>
                <a:cs typeface="Garamond"/>
              </a:rPr>
              <a:t>stores. A </a:t>
            </a:r>
            <a:r>
              <a:rPr sz="1167" b="1" spc="-5" dirty="0">
                <a:latin typeface="Garamond"/>
                <a:cs typeface="Garamond"/>
              </a:rPr>
              <a:t>catalog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printed, bound piece of at least </a:t>
            </a:r>
            <a:r>
              <a:rPr sz="1167" dirty="0">
                <a:latin typeface="Garamond"/>
                <a:cs typeface="Garamond"/>
              </a:rPr>
              <a:t>eight </a:t>
            </a:r>
            <a:r>
              <a:rPr sz="1167" spc="-5" dirty="0">
                <a:latin typeface="Garamond"/>
                <a:cs typeface="Garamond"/>
              </a:rPr>
              <a:t>pages, selling multiple  products, and offering </a:t>
            </a:r>
            <a:r>
              <a:rPr sz="1167" dirty="0">
                <a:latin typeface="Garamond"/>
                <a:cs typeface="Garamond"/>
              </a:rPr>
              <a:t>a direct </a:t>
            </a:r>
            <a:r>
              <a:rPr sz="1167" spc="-5" dirty="0">
                <a:latin typeface="Garamond"/>
                <a:cs typeface="Garamond"/>
              </a:rPr>
              <a:t>ordering </a:t>
            </a:r>
            <a:r>
              <a:rPr sz="1167" dirty="0">
                <a:latin typeface="Garamond"/>
                <a:cs typeface="Garamond"/>
              </a:rPr>
              <a:t>mechanism. Some stores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a complete line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goods  through their catalogs.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direct retailers </a:t>
            </a:r>
            <a:r>
              <a:rPr sz="1167" spc="-5" dirty="0">
                <a:latin typeface="Garamond"/>
                <a:cs typeface="Garamond"/>
              </a:rPr>
              <a:t>have put </a:t>
            </a:r>
            <a:r>
              <a:rPr sz="1167" dirty="0">
                <a:latin typeface="Garamond"/>
                <a:cs typeface="Garamond"/>
              </a:rPr>
              <a:t>their catalogs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World Wide Web. </a:t>
            </a:r>
            <a:r>
              <a:rPr sz="1167" dirty="0">
                <a:latin typeface="Garamond"/>
                <a:cs typeface="Garamond"/>
              </a:rPr>
              <a:t>Web  catalogs </a:t>
            </a:r>
            <a:r>
              <a:rPr sz="1167" spc="-5" dirty="0">
                <a:latin typeface="Garamond"/>
                <a:cs typeface="Garamond"/>
              </a:rPr>
              <a:t>are passive and must be marketed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themselves.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79082" indent="-551291">
              <a:lnSpc>
                <a:spcPts val="1356"/>
              </a:lnSpc>
              <a:buAutoNum type="romanLcPeriod" startAt="5"/>
              <a:tabLst>
                <a:tab pos="678464" algn="l"/>
                <a:tab pos="679082" algn="l"/>
              </a:tabLst>
            </a:pPr>
            <a:r>
              <a:rPr sz="1167" b="1" spc="-5" dirty="0">
                <a:latin typeface="Garamond"/>
                <a:cs typeface="Garamond"/>
              </a:rPr>
              <a:t>Direct-Response </a:t>
            </a:r>
            <a:r>
              <a:rPr sz="1167" b="1" dirty="0">
                <a:latin typeface="Garamond"/>
                <a:cs typeface="Garamond"/>
              </a:rPr>
              <a:t>Television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Direct-response </a:t>
            </a:r>
            <a:r>
              <a:rPr sz="1167" dirty="0">
                <a:latin typeface="Garamond"/>
                <a:cs typeface="Garamond"/>
              </a:rPr>
              <a:t>television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takes </a:t>
            </a:r>
            <a:r>
              <a:rPr sz="1167" spc="-5" dirty="0">
                <a:latin typeface="Garamond"/>
                <a:cs typeface="Garamond"/>
              </a:rPr>
              <a:t>one of </a:t>
            </a:r>
            <a:r>
              <a:rPr sz="1167" dirty="0">
                <a:latin typeface="Garamond"/>
                <a:cs typeface="Garamond"/>
              </a:rPr>
              <a:t>two major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forms.</a:t>
            </a:r>
            <a:endParaRPr sz="1167">
              <a:latin typeface="Garamond"/>
              <a:cs typeface="Garamond"/>
            </a:endParaRPr>
          </a:p>
          <a:p>
            <a:pPr marL="12347" lvl="1" indent="370408">
              <a:lnSpc>
                <a:spcPts val="1312"/>
              </a:lnSpc>
              <a:buFont typeface="Garamond"/>
              <a:buAutoNum type="arabicParenR"/>
              <a:tabLst>
                <a:tab pos="651918" algn="l"/>
                <a:tab pos="652536" algn="l"/>
                <a:tab pos="1773638" algn="l"/>
                <a:tab pos="2591623" algn="l"/>
                <a:tab pos="3091674" algn="l"/>
                <a:tab pos="3527521" algn="l"/>
                <a:tab pos="4215863" algn="l"/>
                <a:tab pos="4483174" algn="l"/>
                <a:tab pos="5577113" algn="l"/>
              </a:tabLst>
            </a:pPr>
            <a:r>
              <a:rPr sz="1167" b="1" spc="-5" dirty="0">
                <a:latin typeface="Garamond"/>
                <a:cs typeface="Garamond"/>
              </a:rPr>
              <a:t>Direct-respons</a:t>
            </a:r>
            <a:r>
              <a:rPr sz="1167" b="1" dirty="0">
                <a:latin typeface="Garamond"/>
                <a:cs typeface="Garamond"/>
              </a:rPr>
              <a:t>e	adverti</a:t>
            </a:r>
            <a:r>
              <a:rPr sz="1167" b="1" spc="-10" dirty="0">
                <a:latin typeface="Garamond"/>
                <a:cs typeface="Garamond"/>
              </a:rPr>
              <a:t>s</a:t>
            </a:r>
            <a:r>
              <a:rPr sz="1167" b="1" spc="-5" dirty="0">
                <a:latin typeface="Garamond"/>
                <a:cs typeface="Garamond"/>
              </a:rPr>
              <a:t>in</a:t>
            </a:r>
            <a:r>
              <a:rPr sz="1167" b="1" dirty="0">
                <a:latin typeface="Garamond"/>
                <a:cs typeface="Garamond"/>
              </a:rPr>
              <a:t>g	</a:t>
            </a:r>
            <a:r>
              <a:rPr sz="1167" spc="-5" dirty="0">
                <a:latin typeface="Garamond"/>
                <a:cs typeface="Garamond"/>
              </a:rPr>
              <a:t>occur</a:t>
            </a:r>
            <a:r>
              <a:rPr sz="1167" dirty="0">
                <a:latin typeface="Garamond"/>
                <a:cs typeface="Garamond"/>
              </a:rPr>
              <a:t>s	when	</a:t>
            </a:r>
            <a:r>
              <a:rPr sz="1167" spc="-5" dirty="0">
                <a:latin typeface="Garamond"/>
                <a:cs typeface="Garamond"/>
              </a:rPr>
              <a:t>m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5" dirty="0">
                <a:latin typeface="Garamond"/>
                <a:cs typeface="Garamond"/>
              </a:rPr>
              <a:t>rketer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ai</a:t>
            </a:r>
            <a:r>
              <a:rPr sz="1167" dirty="0">
                <a:latin typeface="Garamond"/>
                <a:cs typeface="Garamond"/>
              </a:rPr>
              <a:t>r	television  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spots	</a:t>
            </a:r>
            <a:r>
              <a:rPr sz="1167" spc="-5" dirty="0">
                <a:latin typeface="Garamond"/>
                <a:cs typeface="Garamond"/>
              </a:rPr>
              <a:t>or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infomercials</a:t>
            </a:r>
            <a:r>
              <a:rPr sz="1167" spc="-5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 marL="12347" marR="4939" lvl="1" indent="370408">
              <a:lnSpc>
                <a:spcPts val="1312"/>
              </a:lnSpc>
              <a:spcBef>
                <a:spcPts val="73"/>
              </a:spcBef>
              <a:buFont typeface="Garamond"/>
              <a:buAutoNum type="arabicParenR" startAt="2"/>
              <a:tabLst>
                <a:tab pos="571046" algn="l"/>
                <a:tab pos="5356720" algn="l"/>
              </a:tabLst>
            </a:pPr>
            <a:r>
              <a:rPr sz="1167" b="1" spc="-5" dirty="0">
                <a:latin typeface="Garamond"/>
                <a:cs typeface="Garamond"/>
              </a:rPr>
              <a:t>Hom</a:t>
            </a:r>
            <a:r>
              <a:rPr sz="1167" b="1" dirty="0">
                <a:latin typeface="Garamond"/>
                <a:cs typeface="Garamond"/>
              </a:rPr>
              <a:t>e</a:t>
            </a:r>
            <a:r>
              <a:rPr sz="1167" b="1" spc="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shopp</a:t>
            </a:r>
            <a:r>
              <a:rPr sz="1167" b="1" dirty="0">
                <a:latin typeface="Garamond"/>
                <a:cs typeface="Garamond"/>
              </a:rPr>
              <a:t>i</a:t>
            </a:r>
            <a:r>
              <a:rPr sz="1167" b="1" spc="-5" dirty="0">
                <a:latin typeface="Garamond"/>
                <a:cs typeface="Garamond"/>
              </a:rPr>
              <a:t>n</a:t>
            </a:r>
            <a:r>
              <a:rPr sz="1167" b="1" dirty="0">
                <a:latin typeface="Garamond"/>
                <a:cs typeface="Garamond"/>
              </a:rPr>
              <a:t>g</a:t>
            </a:r>
            <a:r>
              <a:rPr sz="1167" b="1" spc="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channe</a:t>
            </a:r>
            <a:r>
              <a:rPr sz="1167" b="1" dirty="0">
                <a:latin typeface="Garamond"/>
                <a:cs typeface="Garamond"/>
              </a:rPr>
              <a:t>ls</a:t>
            </a:r>
            <a:r>
              <a:rPr sz="1167" b="1" spc="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</a:t>
            </a:r>
            <a:r>
              <a:rPr sz="1167" dirty="0">
                <a:latin typeface="Garamond"/>
                <a:cs typeface="Garamond"/>
              </a:rPr>
              <a:t>e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entire</a:t>
            </a:r>
            <a:r>
              <a:rPr sz="1167" spc="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program</a:t>
            </a:r>
            <a:r>
              <a:rPr sz="1167" dirty="0">
                <a:latin typeface="Garamond"/>
                <a:cs typeface="Garamond"/>
              </a:rPr>
              <a:t>s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r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chann</a:t>
            </a:r>
            <a:r>
              <a:rPr sz="1167" spc="-5" dirty="0">
                <a:latin typeface="Garamond"/>
                <a:cs typeface="Garamond"/>
              </a:rPr>
              <a:t>e</a:t>
            </a:r>
            <a:r>
              <a:rPr sz="1167" dirty="0">
                <a:latin typeface="Garamond"/>
                <a:cs typeface="Garamond"/>
              </a:rPr>
              <a:t>ls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dedicated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selling	goods 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services.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near </a:t>
            </a:r>
            <a:r>
              <a:rPr sz="1167" dirty="0">
                <a:latin typeface="Garamond"/>
                <a:cs typeface="Garamond"/>
              </a:rPr>
              <a:t>future, two-way </a:t>
            </a:r>
            <a:r>
              <a:rPr sz="1167" spc="-5" dirty="0">
                <a:latin typeface="Garamond"/>
                <a:cs typeface="Garamond"/>
              </a:rPr>
              <a:t>interactive television and </a:t>
            </a:r>
            <a:r>
              <a:rPr sz="1167" dirty="0">
                <a:latin typeface="Garamond"/>
                <a:cs typeface="Garamond"/>
              </a:rPr>
              <a:t>linkages with Internet technology will make  television shopping much different from what it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today </a:t>
            </a:r>
            <a:r>
              <a:rPr sz="1167" spc="-5" dirty="0">
                <a:latin typeface="Garamond"/>
                <a:cs typeface="Garamond"/>
              </a:rPr>
              <a:t>and it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become one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 </a:t>
            </a:r>
            <a:r>
              <a:rPr sz="1167" dirty="0">
                <a:latin typeface="Garamond"/>
                <a:cs typeface="Garamond"/>
              </a:rPr>
              <a:t>forms </a:t>
            </a:r>
            <a:r>
              <a:rPr sz="1167" spc="-5" dirty="0">
                <a:latin typeface="Garamond"/>
                <a:cs typeface="Garamond"/>
              </a:rPr>
              <a:t>of direct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marketing.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79699" indent="-593270">
              <a:lnSpc>
                <a:spcPts val="1356"/>
              </a:lnSpc>
              <a:buAutoNum type="romanLcPeriod" startAt="6"/>
              <a:tabLst>
                <a:tab pos="679082" algn="l"/>
                <a:tab pos="679699" algn="l"/>
              </a:tabLst>
            </a:pPr>
            <a:r>
              <a:rPr sz="1167" b="1" spc="-5" dirty="0">
                <a:latin typeface="Garamond"/>
                <a:cs typeface="Garamond"/>
              </a:rPr>
              <a:t>Kiosk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Some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place information and ordering machines </a:t>
            </a:r>
            <a:r>
              <a:rPr sz="1167" dirty="0">
                <a:latin typeface="Garamond"/>
                <a:cs typeface="Garamond"/>
              </a:rPr>
              <a:t>(called kiosks)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stores, </a:t>
            </a:r>
            <a:r>
              <a:rPr sz="1167" spc="-5" dirty="0">
                <a:latin typeface="Garamond"/>
                <a:cs typeface="Garamond"/>
              </a:rPr>
              <a:t>airports, and  other locations </a:t>
            </a:r>
            <a:r>
              <a:rPr sz="1167" dirty="0">
                <a:latin typeface="Garamond"/>
                <a:cs typeface="Garamond"/>
              </a:rPr>
              <a:t>(in contrast to </a:t>
            </a:r>
            <a:r>
              <a:rPr sz="1167" spc="-5" dirty="0">
                <a:latin typeface="Garamond"/>
                <a:cs typeface="Garamond"/>
              </a:rPr>
              <a:t>machines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dispense products--vending machines). </a:t>
            </a:r>
            <a:r>
              <a:rPr sz="1167" dirty="0">
                <a:latin typeface="Garamond"/>
                <a:cs typeface="Garamond"/>
              </a:rPr>
              <a:t>Business 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use kiosks (such </a:t>
            </a:r>
            <a:r>
              <a:rPr sz="1167" spc="-5" dirty="0">
                <a:latin typeface="Garamond"/>
                <a:cs typeface="Garamond"/>
              </a:rPr>
              <a:t>as at </a:t>
            </a:r>
            <a:r>
              <a:rPr sz="1167" dirty="0">
                <a:latin typeface="Garamond"/>
                <a:cs typeface="Garamond"/>
              </a:rPr>
              <a:t>trade </a:t>
            </a:r>
            <a:r>
              <a:rPr sz="1167" spc="-10" dirty="0">
                <a:latin typeface="Garamond"/>
                <a:cs typeface="Garamond"/>
              </a:rPr>
              <a:t>shows). </a:t>
            </a:r>
            <a:r>
              <a:rPr sz="1167" dirty="0">
                <a:latin typeface="Garamond"/>
                <a:cs typeface="Garamond"/>
              </a:rPr>
              <a:t>Kiosks </a:t>
            </a:r>
            <a:r>
              <a:rPr sz="1167" spc="-5" dirty="0">
                <a:latin typeface="Garamond"/>
                <a:cs typeface="Garamond"/>
              </a:rPr>
              <a:t>are also </a:t>
            </a:r>
            <a:r>
              <a:rPr sz="1167" dirty="0">
                <a:latin typeface="Garamond"/>
                <a:cs typeface="Garamond"/>
              </a:rPr>
              <a:t>going </a:t>
            </a:r>
            <a:r>
              <a:rPr sz="1167" spc="-5" dirty="0">
                <a:latin typeface="Garamond"/>
                <a:cs typeface="Garamond"/>
              </a:rPr>
              <a:t>online as </a:t>
            </a:r>
            <a:r>
              <a:rPr sz="1167" dirty="0">
                <a:latin typeface="Garamond"/>
                <a:cs typeface="Garamond"/>
              </a:rPr>
              <a:t>companies  merge </a:t>
            </a:r>
            <a:r>
              <a:rPr sz="1167" spc="-5" dirty="0">
                <a:latin typeface="Garamond"/>
                <a:cs typeface="Garamond"/>
              </a:rPr>
              <a:t>real-world and virtual </a:t>
            </a:r>
            <a:r>
              <a:rPr sz="1167" dirty="0">
                <a:latin typeface="Garamond"/>
                <a:cs typeface="Garamond"/>
              </a:rPr>
              <a:t>worlds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commerce. The </a:t>
            </a:r>
            <a:r>
              <a:rPr sz="1167" spc="-5" dirty="0">
                <a:latin typeface="Garamond"/>
                <a:cs typeface="Garamond"/>
              </a:rPr>
              <a:t>Gap interactive </a:t>
            </a:r>
            <a:r>
              <a:rPr sz="1167" dirty="0">
                <a:latin typeface="Garamond"/>
                <a:cs typeface="Garamond"/>
              </a:rPr>
              <a:t>kiosk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great example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this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technology.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5775" y="8893069"/>
            <a:ext cx="23768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link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52" y="8726381"/>
            <a:ext cx="5184599" cy="695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49">
              <a:lnSpc>
                <a:spcPts val="1356"/>
              </a:lnSpc>
              <a:tabLst>
                <a:tab pos="456219" algn="l"/>
              </a:tabLst>
            </a:pPr>
            <a:r>
              <a:rPr sz="1167" b="1" spc="-5" dirty="0">
                <a:latin typeface="Garamond"/>
                <a:cs typeface="Garamond"/>
              </a:rPr>
              <a:t>vii.	</a:t>
            </a:r>
            <a:r>
              <a:rPr sz="1167" b="1" dirty="0">
                <a:latin typeface="Garamond"/>
                <a:cs typeface="Garamond"/>
              </a:rPr>
              <a:t>Online Marketing </a:t>
            </a:r>
            <a:r>
              <a:rPr sz="1167" b="1" spc="-5" dirty="0">
                <a:latin typeface="Garamond"/>
                <a:cs typeface="Garamond"/>
              </a:rPr>
              <a:t>and Electronic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Commerce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Online marketing is conducted </a:t>
            </a:r>
            <a:r>
              <a:rPr sz="1167" dirty="0">
                <a:latin typeface="Garamond"/>
                <a:cs typeface="Garamond"/>
              </a:rPr>
              <a:t>through </a:t>
            </a:r>
            <a:r>
              <a:rPr sz="1167" spc="-5" dirty="0">
                <a:latin typeface="Garamond"/>
                <a:cs typeface="Garamond"/>
              </a:rPr>
              <a:t>interactive online </a:t>
            </a:r>
            <a:r>
              <a:rPr sz="1167" dirty="0">
                <a:latin typeface="Garamond"/>
                <a:cs typeface="Garamond"/>
              </a:rPr>
              <a:t>computer systems, which  consumers with sellers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electronically.</a:t>
            </a:r>
            <a:endParaRPr sz="1167">
              <a:latin typeface="Garamond"/>
              <a:cs typeface="Garamond"/>
            </a:endParaRPr>
          </a:p>
          <a:p>
            <a:pPr marL="49388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u="sng" dirty="0">
                <a:latin typeface="Garamond"/>
                <a:cs typeface="Garamond"/>
              </a:rPr>
              <a:t>two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online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channels: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648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0703" y="9716874"/>
            <a:ext cx="2469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193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8567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7903" indent="370408" algn="just">
              <a:lnSpc>
                <a:spcPts val="1312"/>
              </a:lnSpc>
              <a:spcBef>
                <a:spcPts val="914"/>
              </a:spcBef>
              <a:buAutoNum type="arabicParenR"/>
              <a:tabLst>
                <a:tab pos="570429" algn="l"/>
              </a:tabLst>
            </a:pPr>
            <a:r>
              <a:rPr sz="1167" spc="-5" dirty="0">
                <a:latin typeface="Garamond"/>
                <a:cs typeface="Garamond"/>
              </a:rPr>
              <a:t>Commercial online </a:t>
            </a:r>
            <a:r>
              <a:rPr sz="1167" dirty="0">
                <a:latin typeface="Garamond"/>
                <a:cs typeface="Garamond"/>
              </a:rPr>
              <a:t>services offer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and marketing </a:t>
            </a:r>
            <a:r>
              <a:rPr sz="1167" spc="-5" dirty="0">
                <a:latin typeface="Garamond"/>
                <a:cs typeface="Garamond"/>
              </a:rPr>
              <a:t>services </a:t>
            </a:r>
            <a:r>
              <a:rPr sz="1167" dirty="0">
                <a:latin typeface="Garamond"/>
                <a:cs typeface="Garamond"/>
              </a:rPr>
              <a:t>to subscribers who  </a:t>
            </a:r>
            <a:r>
              <a:rPr sz="1167" spc="-5" dirty="0">
                <a:latin typeface="Garamond"/>
                <a:cs typeface="Garamond"/>
              </a:rPr>
              <a:t>pay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monthly </a:t>
            </a:r>
            <a:r>
              <a:rPr sz="1167" dirty="0">
                <a:latin typeface="Garamond"/>
                <a:cs typeface="Garamond"/>
              </a:rPr>
              <a:t>fee.  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known </a:t>
            </a:r>
            <a:r>
              <a:rPr sz="1167" spc="-5" dirty="0">
                <a:latin typeface="Garamond"/>
                <a:cs typeface="Garamond"/>
              </a:rPr>
              <a:t>is America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Online.</a:t>
            </a:r>
            <a:endParaRPr sz="1167">
              <a:latin typeface="Garamond"/>
              <a:cs typeface="Garamond"/>
            </a:endParaRPr>
          </a:p>
          <a:p>
            <a:pPr marL="12347" marR="18520" indent="370408" algn="just">
              <a:lnSpc>
                <a:spcPts val="1312"/>
              </a:lnSpc>
              <a:buAutoNum type="arabicParenR"/>
              <a:tabLst>
                <a:tab pos="574750" algn="l"/>
              </a:tabLst>
            </a:pPr>
            <a:r>
              <a:rPr sz="1167" dirty="0">
                <a:latin typeface="Garamond"/>
                <a:cs typeface="Garamond"/>
              </a:rPr>
              <a:t>The commercial </a:t>
            </a:r>
            <a:r>
              <a:rPr sz="1167" spc="-5" dirty="0">
                <a:latin typeface="Garamond"/>
                <a:cs typeface="Garamond"/>
              </a:rPr>
              <a:t>online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now </a:t>
            </a:r>
            <a:r>
              <a:rPr sz="1167" spc="-5" dirty="0">
                <a:latin typeface="Garamond"/>
                <a:cs typeface="Garamond"/>
              </a:rPr>
              <a:t>being overtaken by </a:t>
            </a:r>
            <a:r>
              <a:rPr sz="1167" dirty="0">
                <a:latin typeface="Garamond"/>
                <a:cs typeface="Garamond"/>
              </a:rPr>
              <a:t>the Internet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primary  online marketing </a:t>
            </a:r>
            <a:r>
              <a:rPr sz="1167" dirty="0">
                <a:latin typeface="Garamond"/>
                <a:cs typeface="Garamond"/>
              </a:rPr>
              <a:t>channel. The </a:t>
            </a:r>
            <a:r>
              <a:rPr sz="1167" spc="-5" dirty="0">
                <a:latin typeface="Garamond"/>
                <a:cs typeface="Garamond"/>
              </a:rPr>
              <a:t>Internet is </a:t>
            </a:r>
            <a:r>
              <a:rPr sz="1167" dirty="0">
                <a:latin typeface="Garamond"/>
                <a:cs typeface="Garamond"/>
              </a:rPr>
              <a:t>a vast </a:t>
            </a:r>
            <a:r>
              <a:rPr sz="1167" spc="-5" dirty="0">
                <a:latin typeface="Garamond"/>
                <a:cs typeface="Garamond"/>
              </a:rPr>
              <a:t>and burgeoning </a:t>
            </a:r>
            <a:r>
              <a:rPr sz="1167" dirty="0">
                <a:latin typeface="Garamond"/>
                <a:cs typeface="Garamond"/>
              </a:rPr>
              <a:t>global web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computer  </a:t>
            </a:r>
            <a:r>
              <a:rPr sz="1167" spc="-5" dirty="0">
                <a:latin typeface="Garamond"/>
                <a:cs typeface="Garamond"/>
              </a:rPr>
              <a:t>networks.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World Wide Web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popular meeting place </a:t>
            </a:r>
            <a:r>
              <a:rPr sz="1167" dirty="0">
                <a:latin typeface="Garamond"/>
                <a:cs typeface="Garamond"/>
              </a:rPr>
              <a:t>for consumer </a:t>
            </a:r>
            <a:r>
              <a:rPr sz="1167" spc="-5" dirty="0">
                <a:latin typeface="Garamond"/>
                <a:cs typeface="Garamond"/>
              </a:rPr>
              <a:t>and business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commerce.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61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Rapid </a:t>
            </a:r>
            <a:r>
              <a:rPr sz="1167" b="1" spc="-5" dirty="0">
                <a:latin typeface="Garamond"/>
                <a:cs typeface="Garamond"/>
              </a:rPr>
              <a:t>Growth of Online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Although </a:t>
            </a:r>
            <a:r>
              <a:rPr sz="1167" dirty="0">
                <a:latin typeface="Garamond"/>
                <a:cs typeface="Garamond"/>
              </a:rPr>
              <a:t>still in their infancy, Internet usage </a:t>
            </a:r>
            <a:r>
              <a:rPr sz="1167" spc="-5" dirty="0">
                <a:latin typeface="Garamond"/>
                <a:cs typeface="Garamond"/>
              </a:rPr>
              <a:t>and online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growing explosively.  </a:t>
            </a:r>
            <a:r>
              <a:rPr sz="1167" spc="-5" dirty="0">
                <a:latin typeface="Garamond"/>
                <a:cs typeface="Garamond"/>
              </a:rPr>
              <a:t>Electronic </a:t>
            </a:r>
            <a:r>
              <a:rPr sz="1167" dirty="0">
                <a:latin typeface="Garamond"/>
                <a:cs typeface="Garamond"/>
              </a:rPr>
              <a:t>commerce is the general term for a </a:t>
            </a:r>
            <a:r>
              <a:rPr sz="1167" spc="-5" dirty="0">
                <a:latin typeface="Garamond"/>
                <a:cs typeface="Garamond"/>
              </a:rPr>
              <a:t>buying and </a:t>
            </a:r>
            <a:r>
              <a:rPr sz="1167" dirty="0">
                <a:latin typeface="Garamond"/>
                <a:cs typeface="Garamond"/>
              </a:rPr>
              <a:t>selling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that is </a:t>
            </a:r>
            <a:r>
              <a:rPr sz="1167" spc="-5" dirty="0">
                <a:latin typeface="Garamond"/>
                <a:cs typeface="Garamond"/>
              </a:rPr>
              <a:t>supported by  </a:t>
            </a:r>
            <a:r>
              <a:rPr sz="1167" dirty="0">
                <a:latin typeface="Garamond"/>
                <a:cs typeface="Garamond"/>
              </a:rPr>
              <a:t>electronic </a:t>
            </a:r>
            <a:r>
              <a:rPr sz="1167" spc="-5" dirty="0">
                <a:latin typeface="Garamond"/>
                <a:cs typeface="Garamond"/>
              </a:rPr>
              <a:t>means. </a:t>
            </a:r>
            <a:r>
              <a:rPr sz="1167" dirty="0">
                <a:latin typeface="Garamond"/>
                <a:cs typeface="Garamond"/>
              </a:rPr>
              <a:t>This would </a:t>
            </a:r>
            <a:r>
              <a:rPr sz="1167" spc="-5" dirty="0">
                <a:latin typeface="Garamond"/>
                <a:cs typeface="Garamond"/>
              </a:rPr>
              <a:t>include </a:t>
            </a:r>
            <a:r>
              <a:rPr sz="1167" b="1" dirty="0">
                <a:latin typeface="Garamond"/>
                <a:cs typeface="Garamond"/>
              </a:rPr>
              <a:t>electronic marketplaces </a:t>
            </a:r>
            <a:r>
              <a:rPr sz="1167" dirty="0">
                <a:latin typeface="Garamond"/>
                <a:cs typeface="Garamond"/>
              </a:rPr>
              <a:t>(these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“market spaces”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which sellers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and services electronically, </a:t>
            </a:r>
            <a:r>
              <a:rPr sz="1167" spc="-5" dirty="0">
                <a:latin typeface="Garamond"/>
                <a:cs typeface="Garamond"/>
              </a:rPr>
              <a:t>and buyers </a:t>
            </a:r>
            <a:r>
              <a:rPr sz="1167" dirty="0">
                <a:latin typeface="Garamond"/>
                <a:cs typeface="Garamond"/>
              </a:rPr>
              <a:t>search for information,  </a:t>
            </a: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what they want, </a:t>
            </a:r>
            <a:r>
              <a:rPr sz="1167" spc="-5" dirty="0">
                <a:latin typeface="Garamond"/>
                <a:cs typeface="Garamond"/>
              </a:rPr>
              <a:t>and place orders using </a:t>
            </a:r>
            <a:r>
              <a:rPr sz="1167" dirty="0">
                <a:latin typeface="Garamond"/>
                <a:cs typeface="Garamond"/>
              </a:rPr>
              <a:t>a credit </a:t>
            </a:r>
            <a:r>
              <a:rPr sz="1167" spc="-5" dirty="0">
                <a:latin typeface="Garamond"/>
                <a:cs typeface="Garamond"/>
              </a:rPr>
              <a:t>card or other </a:t>
            </a:r>
            <a:r>
              <a:rPr sz="1167" dirty="0">
                <a:latin typeface="Garamond"/>
                <a:cs typeface="Garamond"/>
              </a:rPr>
              <a:t>means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electronic  </a:t>
            </a:r>
            <a:r>
              <a:rPr sz="1167" spc="-5" dirty="0">
                <a:latin typeface="Garamond"/>
                <a:cs typeface="Garamond"/>
              </a:rPr>
              <a:t>payment).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The Online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Consumer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Internet user is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pasty-faced </a:t>
            </a:r>
            <a:r>
              <a:rPr sz="1167" dirty="0">
                <a:latin typeface="Garamond"/>
                <a:cs typeface="Garamond"/>
              </a:rPr>
              <a:t>computer </a:t>
            </a:r>
            <a:r>
              <a:rPr sz="1167" spc="-5" dirty="0">
                <a:latin typeface="Garamond"/>
                <a:cs typeface="Garamond"/>
              </a:rPr>
              <a:t>nerd. As </a:t>
            </a:r>
            <a:r>
              <a:rPr sz="1167" dirty="0">
                <a:latin typeface="Garamond"/>
                <a:cs typeface="Garamond"/>
              </a:rPr>
              <a:t>a whole, </a:t>
            </a:r>
            <a:r>
              <a:rPr sz="1167" spc="-5" dirty="0">
                <a:latin typeface="Garamond"/>
                <a:cs typeface="Garamond"/>
              </a:rPr>
              <a:t>Internet </a:t>
            </a:r>
            <a:r>
              <a:rPr sz="1167" dirty="0">
                <a:latin typeface="Garamond"/>
                <a:cs typeface="Garamond"/>
              </a:rPr>
              <a:t>users are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elite  group. They tend 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younger, </a:t>
            </a:r>
            <a:r>
              <a:rPr sz="1167" spc="-5" dirty="0">
                <a:latin typeface="Garamond"/>
                <a:cs typeface="Garamond"/>
              </a:rPr>
              <a:t>more affluent, better educated, and more male </a:t>
            </a:r>
            <a:r>
              <a:rPr sz="1167" dirty="0">
                <a:latin typeface="Garamond"/>
                <a:cs typeface="Garamond"/>
              </a:rPr>
              <a:t>than the general  </a:t>
            </a:r>
            <a:r>
              <a:rPr sz="1167" spc="-5" dirty="0">
                <a:latin typeface="Garamond"/>
                <a:cs typeface="Garamond"/>
              </a:rPr>
              <a:t>population. However, </a:t>
            </a:r>
            <a:r>
              <a:rPr sz="1167" dirty="0">
                <a:latin typeface="Garamond"/>
                <a:cs typeface="Garamond"/>
              </a:rPr>
              <a:t>female usage </a:t>
            </a:r>
            <a:r>
              <a:rPr sz="1167" spc="-5" dirty="0">
                <a:latin typeface="Garamond"/>
                <a:cs typeface="Garamond"/>
              </a:rPr>
              <a:t>almost </a:t>
            </a:r>
            <a:r>
              <a:rPr sz="1167" dirty="0">
                <a:latin typeface="Garamond"/>
                <a:cs typeface="Garamond"/>
              </a:rPr>
              <a:t>equals males. Net users come from </a:t>
            </a:r>
            <a:r>
              <a:rPr sz="1167" spc="-5" dirty="0">
                <a:latin typeface="Garamond"/>
                <a:cs typeface="Garamond"/>
              </a:rPr>
              <a:t>all age </a:t>
            </a:r>
            <a:r>
              <a:rPr sz="1167" dirty="0">
                <a:latin typeface="Garamond"/>
                <a:cs typeface="Garamond"/>
              </a:rPr>
              <a:t>groups,  </a:t>
            </a:r>
            <a:r>
              <a:rPr sz="1167" spc="-5" dirty="0">
                <a:latin typeface="Garamond"/>
                <a:cs typeface="Garamond"/>
              </a:rPr>
              <a:t>about half are </a:t>
            </a:r>
            <a:r>
              <a:rPr sz="1167" dirty="0">
                <a:latin typeface="Garamond"/>
                <a:cs typeface="Garamond"/>
              </a:rPr>
              <a:t>40 years </a:t>
            </a:r>
            <a:r>
              <a:rPr sz="1167" spc="-5" dirty="0">
                <a:latin typeface="Garamond"/>
                <a:cs typeface="Garamond"/>
              </a:rPr>
              <a:t>or older, </a:t>
            </a:r>
            <a:r>
              <a:rPr sz="1167" dirty="0">
                <a:latin typeface="Garamond"/>
                <a:cs typeface="Garamond"/>
              </a:rPr>
              <a:t>they differ </a:t>
            </a:r>
            <a:r>
              <a:rPr sz="1167" spc="-5" dirty="0">
                <a:latin typeface="Garamond"/>
                <a:cs typeface="Garamond"/>
              </a:rPr>
              <a:t>psycho </a:t>
            </a:r>
            <a:r>
              <a:rPr sz="1167" dirty="0">
                <a:latin typeface="Garamond"/>
                <a:cs typeface="Garamond"/>
              </a:rPr>
              <a:t>graphically from the </a:t>
            </a:r>
            <a:r>
              <a:rPr sz="1167" spc="-5" dirty="0">
                <a:latin typeface="Garamond"/>
                <a:cs typeface="Garamond"/>
              </a:rPr>
              <a:t>general population, and  </a:t>
            </a:r>
            <a:r>
              <a:rPr sz="1167" dirty="0">
                <a:latin typeface="Garamond"/>
                <a:cs typeface="Garamond"/>
              </a:rPr>
              <a:t>they differ in their </a:t>
            </a:r>
            <a:r>
              <a:rPr sz="1167" spc="-5" dirty="0">
                <a:latin typeface="Garamond"/>
                <a:cs typeface="Garamond"/>
              </a:rPr>
              <a:t>approaches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buying and </a:t>
            </a:r>
            <a:r>
              <a:rPr sz="1167" dirty="0">
                <a:latin typeface="Garamond"/>
                <a:cs typeface="Garamond"/>
              </a:rPr>
              <a:t>in their </a:t>
            </a:r>
            <a:r>
              <a:rPr sz="1167" spc="-5" dirty="0">
                <a:latin typeface="Garamond"/>
                <a:cs typeface="Garamond"/>
              </a:rPr>
              <a:t>responses </a:t>
            </a:r>
            <a:r>
              <a:rPr sz="1167" dirty="0">
                <a:latin typeface="Garamond"/>
                <a:cs typeface="Garamond"/>
              </a:rPr>
              <a:t>to marketing. Teens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still a  targeted group.     The seniors group is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expected to grow in the </a:t>
            </a:r>
            <a:r>
              <a:rPr sz="1167" spc="-5" dirty="0">
                <a:latin typeface="Garamond"/>
                <a:cs typeface="Garamond"/>
              </a:rPr>
              <a:t>next </a:t>
            </a:r>
            <a:r>
              <a:rPr sz="1167" dirty="0">
                <a:latin typeface="Garamond"/>
                <a:cs typeface="Garamond"/>
              </a:rPr>
              <a:t>several</a:t>
            </a:r>
            <a:r>
              <a:rPr sz="1167" spc="-14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years.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61"/>
              </a:lnSpc>
              <a:spcBef>
                <a:spcPts val="4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Creating Online</a:t>
            </a:r>
            <a:r>
              <a:rPr sz="1167" b="1" spc="-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382755" marR="2600883" indent="-370408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can conduct </a:t>
            </a:r>
            <a:r>
              <a:rPr sz="1167" spc="-5" dirty="0">
                <a:latin typeface="Garamond"/>
                <a:cs typeface="Garamond"/>
              </a:rPr>
              <a:t>online marketing in </a:t>
            </a:r>
            <a:r>
              <a:rPr sz="1167" dirty="0">
                <a:latin typeface="Garamond"/>
                <a:cs typeface="Garamond"/>
              </a:rPr>
              <a:t>four ways:  1).By </a:t>
            </a:r>
            <a:r>
              <a:rPr sz="1167" b="1" dirty="0">
                <a:latin typeface="Garamond"/>
                <a:cs typeface="Garamond"/>
              </a:rPr>
              <a:t>creating an electronic </a:t>
            </a:r>
            <a:r>
              <a:rPr sz="1167" b="1" spc="-5" dirty="0">
                <a:latin typeface="Garamond"/>
                <a:cs typeface="Garamond"/>
              </a:rPr>
              <a:t>online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presence</a:t>
            </a:r>
            <a:r>
              <a:rPr sz="1167" spc="-5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 marL="48770" algn="just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Using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method,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company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can:</a:t>
            </a:r>
            <a:endParaRPr sz="1167">
              <a:latin typeface="Garamond"/>
              <a:cs typeface="Garamond"/>
            </a:endParaRPr>
          </a:p>
          <a:p>
            <a:pPr marL="605000" marR="2523715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a). </a:t>
            </a:r>
            <a:r>
              <a:rPr sz="1167" dirty="0">
                <a:latin typeface="Garamond"/>
                <a:cs typeface="Garamond"/>
              </a:rPr>
              <a:t>Buy space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a commercial </a:t>
            </a:r>
            <a:r>
              <a:rPr sz="1167" spc="-5" dirty="0">
                <a:latin typeface="Garamond"/>
                <a:cs typeface="Garamond"/>
              </a:rPr>
              <a:t>online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service.  </a:t>
            </a:r>
            <a:r>
              <a:rPr sz="1167" spc="-5" dirty="0">
                <a:latin typeface="Garamond"/>
                <a:cs typeface="Garamond"/>
              </a:rPr>
              <a:t>b).Company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open its own Web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site.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382755">
              <a:lnSpc>
                <a:spcPts val="1356"/>
              </a:lnSpc>
            </a:pP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Web </a:t>
            </a:r>
            <a:r>
              <a:rPr sz="1167" dirty="0">
                <a:latin typeface="Garamond"/>
                <a:cs typeface="Garamond"/>
              </a:rPr>
              <a:t>sites vary </a:t>
            </a:r>
            <a:r>
              <a:rPr sz="1167" spc="-5" dirty="0">
                <a:latin typeface="Garamond"/>
                <a:cs typeface="Garamond"/>
              </a:rPr>
              <a:t>in purpose and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content.</a:t>
            </a:r>
            <a:endParaRPr sz="1167">
              <a:latin typeface="Garamond"/>
              <a:cs typeface="Garamond"/>
            </a:endParaRPr>
          </a:p>
          <a:p>
            <a:pPr marL="12347" marR="17903" indent="59265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a).The most basic </a:t>
            </a:r>
            <a:r>
              <a:rPr sz="1167" dirty="0">
                <a:latin typeface="Garamond"/>
                <a:cs typeface="Garamond"/>
              </a:rPr>
              <a:t>type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u="sng" spc="-5" dirty="0">
                <a:latin typeface="Garamond"/>
                <a:cs typeface="Garamond"/>
              </a:rPr>
              <a:t>corporate Web site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These sites </a:t>
            </a:r>
            <a:r>
              <a:rPr sz="1167" spc="-5" dirty="0">
                <a:latin typeface="Garamond"/>
                <a:cs typeface="Garamond"/>
              </a:rPr>
              <a:t>are designed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handle  </a:t>
            </a:r>
            <a:r>
              <a:rPr sz="1167" dirty="0">
                <a:latin typeface="Garamond"/>
                <a:cs typeface="Garamond"/>
              </a:rPr>
              <a:t>interactive communication initiated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consumer. They seek to </a:t>
            </a:r>
            <a:r>
              <a:rPr sz="1167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customer good will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to supplement </a:t>
            </a: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sales channels </a:t>
            </a:r>
            <a:r>
              <a:rPr sz="1167" spc="-5" dirty="0">
                <a:latin typeface="Garamond"/>
                <a:cs typeface="Garamond"/>
              </a:rPr>
              <a:t>rather than </a:t>
            </a:r>
            <a:r>
              <a:rPr sz="1167" dirty="0">
                <a:latin typeface="Garamond"/>
                <a:cs typeface="Garamond"/>
              </a:rPr>
              <a:t>to sell the </a:t>
            </a:r>
            <a:r>
              <a:rPr sz="1167" spc="-5" dirty="0">
                <a:latin typeface="Garamond"/>
                <a:cs typeface="Garamond"/>
              </a:rPr>
              <a:t>company’s products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directly.</a:t>
            </a:r>
            <a:endParaRPr sz="1167">
              <a:latin typeface="Garamond"/>
              <a:cs typeface="Garamond"/>
            </a:endParaRPr>
          </a:p>
          <a:p>
            <a:pPr marL="12347" marR="18520" indent="59265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b).The </a:t>
            </a:r>
            <a:r>
              <a:rPr sz="1167" u="sng" spc="-5" dirty="0">
                <a:latin typeface="Garamond"/>
                <a:cs typeface="Garamond"/>
              </a:rPr>
              <a:t>marketing Web </a:t>
            </a:r>
            <a:r>
              <a:rPr sz="1167" u="sng" dirty="0">
                <a:latin typeface="Garamond"/>
                <a:cs typeface="Garamond"/>
              </a:rPr>
              <a:t>site </a:t>
            </a:r>
            <a:r>
              <a:rPr sz="1167" spc="-5" dirty="0">
                <a:latin typeface="Garamond"/>
                <a:cs typeface="Garamond"/>
              </a:rPr>
              <a:t>is designed </a:t>
            </a:r>
            <a:r>
              <a:rPr sz="1167" dirty="0">
                <a:latin typeface="Garamond"/>
                <a:cs typeface="Garamond"/>
              </a:rPr>
              <a:t>to engage consumers </a:t>
            </a:r>
            <a:r>
              <a:rPr sz="1167" spc="-5" dirty="0">
                <a:latin typeface="Garamond"/>
                <a:cs typeface="Garamond"/>
              </a:rPr>
              <a:t>in an interaction </a:t>
            </a:r>
            <a:r>
              <a:rPr sz="1167" dirty="0">
                <a:latin typeface="Garamond"/>
                <a:cs typeface="Garamond"/>
              </a:rPr>
              <a:t>that will  </a:t>
            </a:r>
            <a:r>
              <a:rPr sz="1167" spc="-5" dirty="0">
                <a:latin typeface="Garamond"/>
                <a:cs typeface="Garamond"/>
              </a:rPr>
              <a:t>move </a:t>
            </a:r>
            <a:r>
              <a:rPr sz="1167" dirty="0">
                <a:latin typeface="Garamond"/>
                <a:cs typeface="Garamond"/>
              </a:rPr>
              <a:t>them closer to a </a:t>
            </a:r>
            <a:r>
              <a:rPr sz="1167" spc="-5" dirty="0">
                <a:latin typeface="Garamond"/>
                <a:cs typeface="Garamond"/>
              </a:rPr>
              <a:t>purchase or other marketing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outcome.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With </a:t>
            </a:r>
            <a:r>
              <a:rPr sz="1167" dirty="0">
                <a:latin typeface="Garamond"/>
                <a:cs typeface="Garamond"/>
              </a:rPr>
              <a:t>this form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site, the </a:t>
            </a:r>
            <a:r>
              <a:rPr sz="1167" spc="-5" dirty="0">
                <a:latin typeface="Garamond"/>
                <a:cs typeface="Garamond"/>
              </a:rPr>
              <a:t>marketer initiates communication </a:t>
            </a:r>
            <a:r>
              <a:rPr sz="1167" dirty="0">
                <a:latin typeface="Garamond"/>
                <a:cs typeface="Garamond"/>
              </a:rPr>
              <a:t>and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interaction.</a:t>
            </a:r>
            <a:endParaRPr sz="1167">
              <a:latin typeface="Garamond"/>
              <a:cs typeface="Garamond"/>
            </a:endParaRPr>
          </a:p>
          <a:p>
            <a:pPr marL="12347" marR="17903" indent="370408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3).</a:t>
            </a:r>
            <a:r>
              <a:rPr sz="1167" u="sng" dirty="0">
                <a:latin typeface="Garamond"/>
                <a:cs typeface="Garamond"/>
              </a:rPr>
              <a:t>Creating a </a:t>
            </a:r>
            <a:r>
              <a:rPr sz="1167" u="sng" spc="-5" dirty="0">
                <a:latin typeface="Garamond"/>
                <a:cs typeface="Garamond"/>
              </a:rPr>
              <a:t>Web </a:t>
            </a:r>
            <a:r>
              <a:rPr sz="1167" u="sng" dirty="0">
                <a:latin typeface="Garamond"/>
                <a:cs typeface="Garamond"/>
              </a:rPr>
              <a:t>site </a:t>
            </a:r>
            <a:r>
              <a:rPr sz="1167" spc="-5" dirty="0">
                <a:latin typeface="Garamond"/>
                <a:cs typeface="Garamond"/>
              </a:rPr>
              <a:t>is one thing; </a:t>
            </a:r>
            <a:r>
              <a:rPr sz="1167" dirty="0">
                <a:latin typeface="Garamond"/>
                <a:cs typeface="Garamond"/>
              </a:rPr>
              <a:t>getting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b="1" dirty="0">
                <a:latin typeface="Garamond"/>
                <a:cs typeface="Garamond"/>
              </a:rPr>
              <a:t>visit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site is another. The key is to  </a:t>
            </a:r>
            <a:r>
              <a:rPr sz="1167" dirty="0">
                <a:latin typeface="Garamond"/>
                <a:cs typeface="Garamond"/>
              </a:rPr>
              <a:t>create enough value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excitement to get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to come to the site, stick </a:t>
            </a:r>
            <a:r>
              <a:rPr sz="1167" spc="-5" dirty="0">
                <a:latin typeface="Garamond"/>
                <a:cs typeface="Garamond"/>
              </a:rPr>
              <a:t>around, and </a:t>
            </a:r>
            <a:r>
              <a:rPr sz="1167" dirty="0">
                <a:latin typeface="Garamond"/>
                <a:cs typeface="Garamond"/>
              </a:rPr>
              <a:t>come  </a:t>
            </a:r>
            <a:r>
              <a:rPr sz="1167" spc="-5" dirty="0">
                <a:latin typeface="Garamond"/>
                <a:cs typeface="Garamond"/>
              </a:rPr>
              <a:t>back again. High involvement products </a:t>
            </a:r>
            <a:r>
              <a:rPr sz="1167" dirty="0">
                <a:latin typeface="Garamond"/>
                <a:cs typeface="Garamond"/>
              </a:rPr>
              <a:t>(such </a:t>
            </a:r>
            <a:r>
              <a:rPr sz="1167" spc="-5" dirty="0">
                <a:latin typeface="Garamond"/>
                <a:cs typeface="Garamond"/>
              </a:rPr>
              <a:t>as new </a:t>
            </a:r>
            <a:r>
              <a:rPr sz="1167" dirty="0">
                <a:latin typeface="Garamond"/>
                <a:cs typeface="Garamond"/>
              </a:rPr>
              <a:t>cars, </a:t>
            </a:r>
            <a:r>
              <a:rPr sz="1167" spc="-5" dirty="0">
                <a:latin typeface="Garamond"/>
                <a:cs typeface="Garamond"/>
              </a:rPr>
              <a:t>computers, or </a:t>
            </a:r>
            <a:r>
              <a:rPr sz="1167" dirty="0">
                <a:latin typeface="Garamond"/>
                <a:cs typeface="Garamond"/>
              </a:rPr>
              <a:t>financial services) </a:t>
            </a:r>
            <a:r>
              <a:rPr sz="1167" spc="-5" dirty="0">
                <a:latin typeface="Garamond"/>
                <a:cs typeface="Garamond"/>
              </a:rPr>
              <a:t>have  </a:t>
            </a:r>
            <a:r>
              <a:rPr sz="1167" dirty="0">
                <a:latin typeface="Garamond"/>
                <a:cs typeface="Garamond"/>
              </a:rPr>
              <a:t>greater success than do lower involvement</a:t>
            </a:r>
            <a:r>
              <a:rPr sz="1167" spc="-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The second method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b="1" spc="-5" dirty="0">
                <a:latin typeface="Garamond"/>
                <a:cs typeface="Garamond"/>
              </a:rPr>
              <a:t>place advertisements online</a:t>
            </a:r>
            <a:r>
              <a:rPr sz="1167" spc="-5" dirty="0">
                <a:latin typeface="Garamond"/>
                <a:cs typeface="Garamond"/>
              </a:rPr>
              <a:t>. Companies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place online  advertisement in </a:t>
            </a:r>
            <a:r>
              <a:rPr sz="1167" dirty="0">
                <a:latin typeface="Garamond"/>
                <a:cs typeface="Garamond"/>
              </a:rPr>
              <a:t>several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ways:</a:t>
            </a:r>
            <a:endParaRPr sz="1167">
              <a:latin typeface="Garamond"/>
              <a:cs typeface="Garamond"/>
            </a:endParaRPr>
          </a:p>
          <a:p>
            <a:pPr marL="12347" marR="20372" indent="37040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 The company can </a:t>
            </a:r>
            <a:r>
              <a:rPr sz="1167" spc="-5" dirty="0">
                <a:latin typeface="Garamond"/>
                <a:cs typeface="Garamond"/>
              </a:rPr>
              <a:t>put online ads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pop </a:t>
            </a:r>
            <a:r>
              <a:rPr sz="1167" dirty="0">
                <a:latin typeface="Garamond"/>
                <a:cs typeface="Garamond"/>
              </a:rPr>
              <a:t>up while subscribers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surfing online services  </a:t>
            </a:r>
            <a:r>
              <a:rPr sz="1167" spc="-5" dirty="0">
                <a:latin typeface="Garamond"/>
                <a:cs typeface="Garamond"/>
              </a:rPr>
              <a:t>or Web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sites.</a:t>
            </a:r>
            <a:endParaRPr sz="1167">
              <a:latin typeface="Garamond"/>
              <a:cs typeface="Garamond"/>
            </a:endParaRPr>
          </a:p>
          <a:p>
            <a:pPr marL="12347" marR="19755" indent="37040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Content sponsorship allows </a:t>
            </a:r>
            <a:r>
              <a:rPr sz="1167" dirty="0">
                <a:latin typeface="Garamond"/>
                <a:cs typeface="Garamond"/>
              </a:rPr>
              <a:t>a company to sponsor a specific </a:t>
            </a:r>
            <a:r>
              <a:rPr sz="1167" spc="-5" dirty="0">
                <a:latin typeface="Garamond"/>
                <a:cs typeface="Garamond"/>
              </a:rPr>
              <a:t>report on one of </a:t>
            </a:r>
            <a:r>
              <a:rPr sz="1167" dirty="0">
                <a:latin typeface="Garamond"/>
                <a:cs typeface="Garamond"/>
              </a:rPr>
              <a:t>the  services.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The third </a:t>
            </a:r>
            <a:r>
              <a:rPr sz="1167" spc="-5" dirty="0">
                <a:latin typeface="Garamond"/>
                <a:cs typeface="Garamond"/>
              </a:rPr>
              <a:t>method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b="1" spc="-5" dirty="0">
                <a:latin typeface="Garamond"/>
                <a:cs typeface="Garamond"/>
              </a:rPr>
              <a:t>participate in </a:t>
            </a:r>
            <a:r>
              <a:rPr sz="1167" b="1" dirty="0">
                <a:latin typeface="Garamond"/>
                <a:cs typeface="Garamond"/>
              </a:rPr>
              <a:t>Forums, </a:t>
            </a:r>
            <a:r>
              <a:rPr sz="1167" b="1" spc="-5" dirty="0">
                <a:latin typeface="Garamond"/>
                <a:cs typeface="Garamond"/>
              </a:rPr>
              <a:t>Newsgroups, </a:t>
            </a:r>
            <a:r>
              <a:rPr sz="1167" b="1" dirty="0">
                <a:latin typeface="Garamond"/>
                <a:cs typeface="Garamond"/>
              </a:rPr>
              <a:t>and </a:t>
            </a:r>
            <a:r>
              <a:rPr sz="1167" b="1" spc="-5" dirty="0">
                <a:latin typeface="Garamond"/>
                <a:cs typeface="Garamond"/>
              </a:rPr>
              <a:t>Web</a:t>
            </a:r>
            <a:r>
              <a:rPr sz="1167" b="1" spc="-1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Communities</a:t>
            </a:r>
            <a:r>
              <a:rPr sz="1167" spc="-5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 marL="382755" marR="1155056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b="1" dirty="0">
                <a:latin typeface="Garamond"/>
                <a:cs typeface="Garamond"/>
              </a:rPr>
              <a:t>Forums </a:t>
            </a:r>
            <a:r>
              <a:rPr sz="1167" spc="-5" dirty="0">
                <a:latin typeface="Garamond"/>
                <a:cs typeface="Garamond"/>
              </a:rPr>
              <a:t>are discussion </a:t>
            </a:r>
            <a:r>
              <a:rPr sz="1167" dirty="0">
                <a:latin typeface="Garamond"/>
                <a:cs typeface="Garamond"/>
              </a:rPr>
              <a:t>groups </a:t>
            </a:r>
            <a:r>
              <a:rPr sz="1167" spc="-5" dirty="0">
                <a:latin typeface="Garamond"/>
                <a:cs typeface="Garamond"/>
              </a:rPr>
              <a:t>located on </a:t>
            </a:r>
            <a:r>
              <a:rPr sz="1167" dirty="0">
                <a:latin typeface="Garamond"/>
                <a:cs typeface="Garamond"/>
              </a:rPr>
              <a:t>commercial </a:t>
            </a:r>
            <a:r>
              <a:rPr sz="1167" spc="-5" dirty="0">
                <a:latin typeface="Garamond"/>
                <a:cs typeface="Garamond"/>
              </a:rPr>
              <a:t>online </a:t>
            </a:r>
            <a:r>
              <a:rPr sz="1167" dirty="0">
                <a:latin typeface="Garamond"/>
                <a:cs typeface="Garamond"/>
              </a:rPr>
              <a:t>services.  2). </a:t>
            </a:r>
            <a:r>
              <a:rPr sz="1167" b="1" spc="-5" dirty="0">
                <a:latin typeface="Garamond"/>
                <a:cs typeface="Garamond"/>
              </a:rPr>
              <a:t>Newsgroups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Internet </a:t>
            </a:r>
            <a:r>
              <a:rPr sz="1167" dirty="0">
                <a:latin typeface="Garamond"/>
                <a:cs typeface="Garamond"/>
              </a:rPr>
              <a:t>version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forums.</a:t>
            </a:r>
            <a:endParaRPr sz="1167">
              <a:latin typeface="Garamond"/>
              <a:cs typeface="Garamond"/>
            </a:endParaRPr>
          </a:p>
          <a:p>
            <a:pPr marL="12347" marR="19138" indent="37040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3). A </a:t>
            </a:r>
            <a:r>
              <a:rPr sz="1167" b="1" spc="-5" dirty="0">
                <a:latin typeface="Garamond"/>
                <a:cs typeface="Garamond"/>
              </a:rPr>
              <a:t>Bulletin board </a:t>
            </a:r>
            <a:r>
              <a:rPr sz="1167" b="1" dirty="0">
                <a:latin typeface="Garamond"/>
                <a:cs typeface="Garamond"/>
              </a:rPr>
              <a:t>system </a:t>
            </a:r>
            <a:r>
              <a:rPr sz="1167" b="1" spc="-5" dirty="0">
                <a:latin typeface="Garamond"/>
                <a:cs typeface="Garamond"/>
              </a:rPr>
              <a:t>(BBS)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specialized </a:t>
            </a:r>
            <a:r>
              <a:rPr sz="1167" spc="-5" dirty="0">
                <a:latin typeface="Garamond"/>
                <a:cs typeface="Garamond"/>
              </a:rPr>
              <a:t>online </a:t>
            </a:r>
            <a:r>
              <a:rPr sz="1167" dirty="0">
                <a:latin typeface="Garamond"/>
                <a:cs typeface="Garamond"/>
              </a:rPr>
              <a:t>services that center on a specific  topic </a:t>
            </a:r>
            <a:r>
              <a:rPr sz="1167" spc="-5" dirty="0">
                <a:latin typeface="Garamond"/>
                <a:cs typeface="Garamond"/>
              </a:rPr>
              <a:t>or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group.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4724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4632</Words>
  <Application>Microsoft Office PowerPoint</Application>
  <PresentationFormat>Custom</PresentationFormat>
  <Paragraphs>635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Garamond</vt:lpstr>
      <vt:lpstr>Meiryo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12</cp:revision>
  <dcterms:created xsi:type="dcterms:W3CDTF">2016-11-20T12:48:04Z</dcterms:created>
  <dcterms:modified xsi:type="dcterms:W3CDTF">2016-11-22T15:54:09Z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