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41" id="{27B0A9FC-317A-49B2-9238-31D751E79F9A}">
          <p14:sldIdLst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42" id="{F9AD0D28-FC2A-48CD-B49C-8CC0FF6F7CB2}">
          <p14:sldIdLst>
            <p14:sldId id="297"/>
            <p14:sldId id="298"/>
            <p14:sldId id="299"/>
          </p14:sldIdLst>
        </p14:section>
        <p14:section name="43" id="{849DDEB9-7200-4AC7-A8F7-FC04DB70C16E}">
          <p14:sldIdLst>
            <p14:sldId id="300"/>
            <p14:sldId id="301"/>
            <p14:sldId id="302"/>
            <p14:sldId id="303"/>
            <p14:sldId id="304"/>
          </p14:sldIdLst>
        </p14:section>
        <p14:section name="44" id="{2F581B4E-A4AD-4D4C-B345-7971F1491359}">
          <p14:sldIdLst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45" id="{D4DCF6B7-9499-479C-8438-25C573D9BC9E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Extra" id="{9EA88EE1-45EA-4712-BDEB-302D463C3A7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744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206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58756"/>
            <a:ext cx="5716764" cy="55297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41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Discuss </a:t>
            </a:r>
            <a:r>
              <a:rPr sz="1167" dirty="0">
                <a:latin typeface="Garamond"/>
                <a:cs typeface="Garamond"/>
              </a:rPr>
              <a:t>the global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environment, the </a:t>
            </a:r>
            <a:r>
              <a:rPr sz="1167" spc="-5" dirty="0">
                <a:latin typeface="Garamond"/>
                <a:cs typeface="Garamond"/>
              </a:rPr>
              <a:t>international </a:t>
            </a:r>
            <a:r>
              <a:rPr sz="1167" dirty="0">
                <a:latin typeface="Garamond"/>
                <a:cs typeface="Garamond"/>
              </a:rPr>
              <a:t>trade system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economic,  </a:t>
            </a:r>
            <a:r>
              <a:rPr sz="1167" spc="-5" dirty="0">
                <a:latin typeface="Garamond"/>
                <a:cs typeface="Garamond"/>
              </a:rPr>
              <a:t>political-legal, and </a:t>
            </a:r>
            <a:r>
              <a:rPr sz="1167" dirty="0">
                <a:latin typeface="Garamond"/>
                <a:cs typeface="Garamond"/>
              </a:rPr>
              <a:t>cultural environments that </a:t>
            </a:r>
            <a:r>
              <a:rPr sz="1167" spc="-5" dirty="0">
                <a:latin typeface="Garamond"/>
                <a:cs typeface="Garamond"/>
              </a:rPr>
              <a:t>affect marketing decisions. Outline </a:t>
            </a:r>
            <a:r>
              <a:rPr sz="1167" dirty="0">
                <a:latin typeface="Garamond"/>
                <a:cs typeface="Garamond"/>
              </a:rPr>
              <a:t>the key elements 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deciding whether to go international, </a:t>
            </a:r>
            <a:r>
              <a:rPr sz="1167" spc="-5" dirty="0">
                <a:latin typeface="Garamond"/>
                <a:cs typeface="Garamond"/>
              </a:rPr>
              <a:t>deciding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markets </a:t>
            </a:r>
            <a:r>
              <a:rPr sz="1167" dirty="0">
                <a:latin typeface="Garamond"/>
                <a:cs typeface="Garamond"/>
              </a:rPr>
              <a:t>to enter, </a:t>
            </a:r>
            <a:r>
              <a:rPr sz="1167" spc="-5" dirty="0">
                <a:latin typeface="Garamond"/>
                <a:cs typeface="Garamond"/>
              </a:rPr>
              <a:t>and deciding how </a:t>
            </a:r>
            <a:r>
              <a:rPr sz="1167" dirty="0">
                <a:latin typeface="Garamond"/>
                <a:cs typeface="Garamond"/>
              </a:rPr>
              <a:t>to  enter the </a:t>
            </a:r>
            <a:r>
              <a:rPr sz="1167" spc="-5" dirty="0">
                <a:latin typeface="Garamond"/>
                <a:cs typeface="Garamond"/>
              </a:rPr>
              <a:t>market, </a:t>
            </a:r>
            <a:r>
              <a:rPr sz="1167" dirty="0">
                <a:latin typeface="Garamond"/>
                <a:cs typeface="Garamond"/>
              </a:rPr>
              <a:t>either through </a:t>
            </a:r>
            <a:r>
              <a:rPr sz="1167" spc="-5" dirty="0">
                <a:latin typeface="Garamond"/>
                <a:cs typeface="Garamond"/>
              </a:rPr>
              <a:t>exporting, joint </a:t>
            </a:r>
            <a:r>
              <a:rPr sz="1167" dirty="0">
                <a:latin typeface="Garamond"/>
                <a:cs typeface="Garamond"/>
              </a:rPr>
              <a:t>venturing,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direct investment. </a:t>
            </a:r>
            <a:r>
              <a:rPr sz="1167" spc="-5" dirty="0">
                <a:latin typeface="Garamond"/>
                <a:cs typeface="Garamond"/>
              </a:rPr>
              <a:t>Explain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primary </a:t>
            </a:r>
            <a:r>
              <a:rPr sz="1167" dirty="0">
                <a:latin typeface="Garamond"/>
                <a:cs typeface="Garamond"/>
              </a:rPr>
              <a:t>issue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deciding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global marketing program, whether to use a standardized or  </a:t>
            </a:r>
            <a:r>
              <a:rPr sz="1167" spc="-5" dirty="0">
                <a:latin typeface="Garamond"/>
                <a:cs typeface="Garamond"/>
              </a:rPr>
              <a:t>adapted marketing mix, or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combination of </a:t>
            </a:r>
            <a:r>
              <a:rPr sz="1167" dirty="0">
                <a:latin typeface="Garamond"/>
                <a:cs typeface="Garamond"/>
              </a:rPr>
              <a:t>the two. </a:t>
            </a:r>
            <a:r>
              <a:rPr sz="1167" spc="-5" dirty="0">
                <a:latin typeface="Garamond"/>
                <a:cs typeface="Garamond"/>
              </a:rPr>
              <a:t>Distinguishing among </a:t>
            </a:r>
            <a:r>
              <a:rPr sz="1167" dirty="0">
                <a:latin typeface="Garamond"/>
                <a:cs typeface="Garamond"/>
              </a:rPr>
              <a:t>the ways  companies manage their global marketing </a:t>
            </a:r>
            <a:r>
              <a:rPr sz="1167" spc="-5" dirty="0">
                <a:latin typeface="Garamond"/>
                <a:cs typeface="Garamond"/>
              </a:rPr>
              <a:t>organizations, </a:t>
            </a:r>
            <a:r>
              <a:rPr sz="1167" dirty="0">
                <a:latin typeface="Garamond"/>
                <a:cs typeface="Garamond"/>
              </a:rPr>
              <a:t>through export </a:t>
            </a:r>
            <a:r>
              <a:rPr sz="1167" spc="-5" dirty="0">
                <a:latin typeface="Garamond"/>
                <a:cs typeface="Garamond"/>
              </a:rPr>
              <a:t>departments, </a:t>
            </a:r>
            <a:r>
              <a:rPr sz="1167" dirty="0">
                <a:latin typeface="Garamond"/>
                <a:cs typeface="Garamond"/>
              </a:rPr>
              <a:t>international  </a:t>
            </a:r>
            <a:r>
              <a:rPr sz="1167" spc="-5" dirty="0">
                <a:latin typeface="Garamond"/>
                <a:cs typeface="Garamond"/>
              </a:rPr>
              <a:t>divisions and becoming </a:t>
            </a:r>
            <a:r>
              <a:rPr sz="1167" dirty="0">
                <a:latin typeface="Garamond"/>
                <a:cs typeface="Garamond"/>
              </a:rPr>
              <a:t>a global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organization.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972">
              <a:latin typeface="Times New Roman"/>
              <a:cs typeface="Times New Roman"/>
            </a:endParaRPr>
          </a:p>
          <a:p>
            <a:pPr marL="456837" indent="-222245">
              <a:buAutoNum type="alphaUcPeriod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GLOBAL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  <a:buFont typeface="Garamond"/>
              <a:buAutoNum type="alphaUcPeriod"/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today can </a:t>
            </a:r>
            <a:r>
              <a:rPr sz="1167" spc="-5" dirty="0">
                <a:latin typeface="Garamond"/>
                <a:cs typeface="Garamond"/>
              </a:rPr>
              <a:t>no longer afford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pay </a:t>
            </a:r>
            <a:r>
              <a:rPr sz="1167" dirty="0">
                <a:latin typeface="Garamond"/>
                <a:cs typeface="Garamond"/>
              </a:rPr>
              <a:t>attention </a:t>
            </a:r>
            <a:r>
              <a:rPr sz="1167" spc="-5" dirty="0">
                <a:latin typeface="Garamond"/>
                <a:cs typeface="Garamond"/>
              </a:rPr>
              <a:t>only </a:t>
            </a:r>
            <a:r>
              <a:rPr sz="1167" dirty="0">
                <a:latin typeface="Garamond"/>
                <a:cs typeface="Garamond"/>
              </a:rPr>
              <a:t>to their </a:t>
            </a:r>
            <a:r>
              <a:rPr sz="1167" spc="-5" dirty="0">
                <a:latin typeface="Garamond"/>
                <a:cs typeface="Garamond"/>
              </a:rPr>
              <a:t>domestic market, no matter  how large it is. Many industries are </a:t>
            </a:r>
            <a:r>
              <a:rPr sz="1167" dirty="0">
                <a:latin typeface="Garamond"/>
                <a:cs typeface="Garamond"/>
              </a:rPr>
              <a:t>global </a:t>
            </a:r>
            <a:r>
              <a:rPr sz="1167" spc="-5" dirty="0">
                <a:latin typeface="Garamond"/>
                <a:cs typeface="Garamond"/>
              </a:rPr>
              <a:t>industries, and </a:t>
            </a:r>
            <a:r>
              <a:rPr sz="1167" dirty="0">
                <a:latin typeface="Garamond"/>
                <a:cs typeface="Garamond"/>
              </a:rPr>
              <a:t>those firms that </a:t>
            </a:r>
            <a:r>
              <a:rPr sz="1167" spc="-5" dirty="0">
                <a:latin typeface="Garamond"/>
                <a:cs typeface="Garamond"/>
              </a:rPr>
              <a:t>operate </a:t>
            </a:r>
            <a:r>
              <a:rPr sz="1167" dirty="0">
                <a:latin typeface="Garamond"/>
                <a:cs typeface="Garamond"/>
              </a:rPr>
              <a:t>globally </a:t>
            </a:r>
            <a:r>
              <a:rPr sz="1167" spc="-5" dirty="0">
                <a:latin typeface="Garamond"/>
                <a:cs typeface="Garamond"/>
              </a:rPr>
              <a:t>achieve  lower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and higher brand awareness. At </a:t>
            </a:r>
            <a:r>
              <a:rPr sz="1167" dirty="0">
                <a:latin typeface="Garamond"/>
                <a:cs typeface="Garamond"/>
              </a:rPr>
              <a:t>the same time, </a:t>
            </a:r>
            <a:r>
              <a:rPr sz="1167" spc="-5" dirty="0">
                <a:latin typeface="Garamond"/>
                <a:cs typeface="Garamond"/>
              </a:rPr>
              <a:t>global </a:t>
            </a:r>
            <a:r>
              <a:rPr sz="1167" dirty="0">
                <a:latin typeface="Garamond"/>
                <a:cs typeface="Garamond"/>
              </a:rPr>
              <a:t>marketing is </a:t>
            </a:r>
            <a:r>
              <a:rPr sz="1167" spc="-5" dirty="0">
                <a:latin typeface="Garamond"/>
                <a:cs typeface="Garamond"/>
              </a:rPr>
              <a:t>risky because of  </a:t>
            </a:r>
            <a:r>
              <a:rPr sz="1167" dirty="0">
                <a:latin typeface="Garamond"/>
                <a:cs typeface="Garamond"/>
              </a:rPr>
              <a:t>variable exchange </a:t>
            </a:r>
            <a:r>
              <a:rPr sz="1167" spc="-5" dirty="0">
                <a:latin typeface="Garamond"/>
                <a:cs typeface="Garamond"/>
              </a:rPr>
              <a:t>rates, </a:t>
            </a:r>
            <a:r>
              <a:rPr sz="1167" dirty="0">
                <a:latin typeface="Garamond"/>
                <a:cs typeface="Garamond"/>
              </a:rPr>
              <a:t>unstable governments, </a:t>
            </a:r>
            <a:r>
              <a:rPr sz="1167" spc="-5" dirty="0">
                <a:latin typeface="Garamond"/>
                <a:cs typeface="Garamond"/>
              </a:rPr>
              <a:t>protectionist tariffs and </a:t>
            </a:r>
            <a:r>
              <a:rPr sz="1167" dirty="0">
                <a:latin typeface="Garamond"/>
                <a:cs typeface="Garamond"/>
              </a:rPr>
              <a:t>trade </a:t>
            </a:r>
            <a:r>
              <a:rPr sz="1167" spc="-5" dirty="0">
                <a:latin typeface="Garamond"/>
                <a:cs typeface="Garamond"/>
              </a:rPr>
              <a:t>barriers, and </a:t>
            </a:r>
            <a:r>
              <a:rPr sz="1167" dirty="0">
                <a:latin typeface="Garamond"/>
                <a:cs typeface="Garamond"/>
              </a:rPr>
              <a:t>several 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factors. </a:t>
            </a:r>
            <a:r>
              <a:rPr sz="1167" spc="-5" dirty="0">
                <a:latin typeface="Garamond"/>
                <a:cs typeface="Garamond"/>
              </a:rPr>
              <a:t>Given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potential </a:t>
            </a:r>
            <a:r>
              <a:rPr sz="1167" dirty="0">
                <a:latin typeface="Garamond"/>
                <a:cs typeface="Garamond"/>
              </a:rPr>
              <a:t>gains </a:t>
            </a:r>
            <a:r>
              <a:rPr sz="1167" spc="-5" dirty="0">
                <a:latin typeface="Garamond"/>
                <a:cs typeface="Garamond"/>
              </a:rPr>
              <a:t>and risks of international marketing,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systematic </a:t>
            </a:r>
            <a:r>
              <a:rPr sz="1167" dirty="0">
                <a:latin typeface="Garamond"/>
                <a:cs typeface="Garamond"/>
              </a:rPr>
              <a:t>way to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international marketing decisions.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must understand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international marketing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environment.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l990s mark </a:t>
            </a:r>
            <a:r>
              <a:rPr sz="1167" dirty="0">
                <a:latin typeface="Garamond"/>
                <a:cs typeface="Garamond"/>
              </a:rPr>
              <a:t>the first </a:t>
            </a:r>
            <a:r>
              <a:rPr sz="1167" spc="-5" dirty="0">
                <a:latin typeface="Garamond"/>
                <a:cs typeface="Garamond"/>
              </a:rPr>
              <a:t>decade in which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around </a:t>
            </a:r>
            <a:r>
              <a:rPr sz="1167" dirty="0">
                <a:latin typeface="Garamond"/>
                <a:cs typeface="Garamond"/>
              </a:rPr>
              <a:t>the world </a:t>
            </a:r>
            <a:r>
              <a:rPr sz="1167" spc="-5" dirty="0">
                <a:latin typeface="Garamond"/>
                <a:cs typeface="Garamond"/>
              </a:rPr>
              <a:t>must </a:t>
            </a:r>
            <a:r>
              <a:rPr sz="1167" dirty="0">
                <a:latin typeface="Garamond"/>
                <a:cs typeface="Garamond"/>
              </a:rPr>
              <a:t>start thinking globally.  Time </a:t>
            </a:r>
            <a:r>
              <a:rPr sz="1167" spc="-5" dirty="0">
                <a:latin typeface="Garamond"/>
                <a:cs typeface="Garamond"/>
              </a:rPr>
              <a:t>and distance are shrinking rapidly </a:t>
            </a:r>
            <a:r>
              <a:rPr sz="1167" dirty="0">
                <a:latin typeface="Garamond"/>
                <a:cs typeface="Garamond"/>
              </a:rPr>
              <a:t>with the </a:t>
            </a:r>
            <a:r>
              <a:rPr sz="1167" spc="-5" dirty="0">
                <a:latin typeface="Garamond"/>
                <a:cs typeface="Garamond"/>
              </a:rPr>
              <a:t>advent of </a:t>
            </a:r>
            <a:r>
              <a:rPr sz="1167" dirty="0">
                <a:latin typeface="Garamond"/>
                <a:cs typeface="Garamond"/>
              </a:rPr>
              <a:t>faster communication, </a:t>
            </a:r>
            <a:r>
              <a:rPr sz="1167" spc="-5" dirty="0">
                <a:latin typeface="Garamond"/>
                <a:cs typeface="Garamond"/>
              </a:rPr>
              <a:t>transportation,  and </a:t>
            </a:r>
            <a:r>
              <a:rPr sz="1167" dirty="0">
                <a:latin typeface="Garamond"/>
                <a:cs typeface="Garamond"/>
              </a:rPr>
              <a:t>financial flows. Products developed in </a:t>
            </a: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country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finding enthusiastic </a:t>
            </a:r>
            <a:r>
              <a:rPr sz="1167" spc="-5" dirty="0">
                <a:latin typeface="Garamond"/>
                <a:cs typeface="Garamond"/>
              </a:rPr>
              <a:t>acceptance in  other </a:t>
            </a:r>
            <a:r>
              <a:rPr sz="1167" dirty="0">
                <a:latin typeface="Garamond"/>
                <a:cs typeface="Garamond"/>
              </a:rPr>
              <a:t>countries. </a:t>
            </a:r>
            <a:r>
              <a:rPr sz="1167" spc="-5" dirty="0">
                <a:latin typeface="Garamond"/>
                <a:cs typeface="Garamond"/>
              </a:rPr>
              <a:t>Domestic </a:t>
            </a:r>
            <a:r>
              <a:rPr sz="1167" dirty="0">
                <a:latin typeface="Garamond"/>
                <a:cs typeface="Garamond"/>
              </a:rPr>
              <a:t>companies that </a:t>
            </a:r>
            <a:r>
              <a:rPr sz="1167" spc="-5" dirty="0">
                <a:latin typeface="Garamond"/>
                <a:cs typeface="Garamond"/>
              </a:rPr>
              <a:t>never </a:t>
            </a:r>
            <a:r>
              <a:rPr sz="1167" dirty="0">
                <a:latin typeface="Garamond"/>
                <a:cs typeface="Garamond"/>
              </a:rPr>
              <a:t>thought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foreign competitors suddenly find  these competitors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own backyards. </a:t>
            </a:r>
            <a:r>
              <a:rPr sz="1167" dirty="0">
                <a:latin typeface="Garamond"/>
                <a:cs typeface="Garamond"/>
              </a:rPr>
              <a:t>The firm that </a:t>
            </a:r>
            <a:r>
              <a:rPr sz="1167" spc="-5" dirty="0">
                <a:latin typeface="Garamond"/>
                <a:cs typeface="Garamond"/>
              </a:rPr>
              <a:t>stays at home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play it </a:t>
            </a:r>
            <a:r>
              <a:rPr sz="1167" dirty="0">
                <a:latin typeface="Garamond"/>
                <a:cs typeface="Garamond"/>
              </a:rPr>
              <a:t>safe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only  </a:t>
            </a:r>
            <a:r>
              <a:rPr sz="1167" spc="-5" dirty="0">
                <a:latin typeface="Garamond"/>
                <a:cs typeface="Garamond"/>
              </a:rPr>
              <a:t>might lose its </a:t>
            </a:r>
            <a:r>
              <a:rPr sz="1167" dirty="0">
                <a:latin typeface="Garamond"/>
                <a:cs typeface="Garamond"/>
              </a:rPr>
              <a:t>chance to enter </a:t>
            </a:r>
            <a:r>
              <a:rPr sz="1167" spc="-5" dirty="0">
                <a:latin typeface="Garamond"/>
                <a:cs typeface="Garamond"/>
              </a:rPr>
              <a:t>other markets but also risks losing its home market. </a:t>
            </a:r>
            <a:r>
              <a:rPr sz="1167" dirty="0">
                <a:latin typeface="Garamond"/>
                <a:cs typeface="Garamond"/>
              </a:rPr>
              <a:t>A company  faces six major decisions in international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marketing.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lnSpc>
                <a:spcPts val="1240"/>
              </a:lnSpc>
              <a:buAutoNum type="alphaL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Getting </a:t>
            </a:r>
            <a:r>
              <a:rPr sz="1167" b="1" spc="-5" dirty="0">
                <a:latin typeface="Garamond"/>
                <a:cs typeface="Garamond"/>
              </a:rPr>
              <a:t>involved in international</a:t>
            </a:r>
            <a:r>
              <a:rPr sz="1167" b="1" spc="-68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marketing:</a:t>
            </a:r>
            <a:endParaRPr sz="1167">
              <a:latin typeface="Garamond"/>
              <a:cs typeface="Garamond"/>
            </a:endParaRPr>
          </a:p>
          <a:p>
            <a:pPr marL="4012756" marR="617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Before getting </a:t>
            </a:r>
            <a:r>
              <a:rPr sz="1167" spc="-5" dirty="0">
                <a:latin typeface="Garamond"/>
                <a:cs typeface="Garamond"/>
              </a:rPr>
              <a:t>involved in  </a:t>
            </a:r>
            <a:r>
              <a:rPr sz="1167" dirty="0">
                <a:latin typeface="Garamond"/>
                <a:cs typeface="Garamond"/>
              </a:rPr>
              <a:t>the international marketing  </a:t>
            </a:r>
            <a:r>
              <a:rPr sz="1167" spc="-5" dirty="0">
                <a:latin typeface="Garamond"/>
                <a:cs typeface="Garamond"/>
              </a:rPr>
              <a:t>some     important    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aspects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99353" y="6574261"/>
            <a:ext cx="1715029" cy="1166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considered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organization,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include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basic decisions </a:t>
            </a:r>
            <a:r>
              <a:rPr sz="1167" dirty="0">
                <a:latin typeface="Garamond"/>
                <a:cs typeface="Garamond"/>
              </a:rPr>
              <a:t>that why  should we go </a:t>
            </a:r>
            <a:r>
              <a:rPr sz="1167" spc="-5" dirty="0">
                <a:latin typeface="Garamond"/>
                <a:cs typeface="Garamond"/>
              </a:rPr>
              <a:t>international 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which specific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  </a:t>
            </a:r>
            <a:r>
              <a:rPr sz="1167" dirty="0">
                <a:latin typeface="Garamond"/>
                <a:cs typeface="Garamond"/>
              </a:rPr>
              <a:t>to enter, </a:t>
            </a: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reorganize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resources and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24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impact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99353" y="7726256"/>
            <a:ext cx="171379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67332" algn="l"/>
                <a:tab pos="979729" algn="l"/>
              </a:tabLst>
            </a:pPr>
            <a:r>
              <a:rPr sz="1167" spc="-5" dirty="0">
                <a:latin typeface="Garamond"/>
                <a:cs typeface="Garamond"/>
              </a:rPr>
              <a:t>of	</a:t>
            </a:r>
            <a:r>
              <a:rPr sz="1167" dirty="0">
                <a:latin typeface="Garamond"/>
                <a:cs typeface="Garamond"/>
              </a:rPr>
              <a:t>the	</a:t>
            </a:r>
            <a:r>
              <a:rPr sz="1167" spc="-5" dirty="0">
                <a:latin typeface="Garamond"/>
                <a:cs typeface="Garamond"/>
              </a:rPr>
              <a:t>international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99353" y="7892944"/>
            <a:ext cx="171379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797611" algn="l"/>
                <a:tab pos="1129745" algn="l"/>
                <a:tab pos="1576087" algn="l"/>
              </a:tabLst>
            </a:pPr>
            <a:r>
              <a:rPr sz="1167" spc="-5" dirty="0">
                <a:latin typeface="Garamond"/>
                <a:cs typeface="Garamond"/>
              </a:rPr>
              <a:t>operation</a:t>
            </a:r>
            <a:r>
              <a:rPr sz="1167" dirty="0">
                <a:latin typeface="Garamond"/>
                <a:cs typeface="Garamond"/>
              </a:rPr>
              <a:t>s	</a:t>
            </a:r>
            <a:r>
              <a:rPr sz="1167" spc="-5" dirty="0">
                <a:latin typeface="Garamond"/>
                <a:cs typeface="Garamond"/>
              </a:rPr>
              <a:t>o</a:t>
            </a:r>
            <a:r>
              <a:rPr sz="1167" dirty="0">
                <a:latin typeface="Garamond"/>
                <a:cs typeface="Garamond"/>
              </a:rPr>
              <a:t>n	local	</a:t>
            </a:r>
            <a:r>
              <a:rPr sz="1167" spc="-5" dirty="0">
                <a:latin typeface="Garamond"/>
                <a:cs typeface="Garamond"/>
              </a:rPr>
              <a:t>or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99353" y="8074448"/>
            <a:ext cx="1715029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domestic </a:t>
            </a:r>
            <a:r>
              <a:rPr sz="1167" spc="-5" dirty="0">
                <a:latin typeface="Garamond"/>
                <a:cs typeface="Garamond"/>
              </a:rPr>
              <a:t>operations </a:t>
            </a:r>
            <a:r>
              <a:rPr sz="1167" dirty="0">
                <a:latin typeface="Garamond"/>
                <a:cs typeface="Garamond"/>
              </a:rPr>
              <a:t>should  </a:t>
            </a:r>
            <a:r>
              <a:rPr sz="1167" spc="-5" dirty="0">
                <a:latin typeface="Garamond"/>
                <a:cs typeface="Garamond"/>
              </a:rPr>
              <a:t>also be </a:t>
            </a:r>
            <a:r>
              <a:rPr sz="1167" dirty="0">
                <a:latin typeface="Garamond"/>
                <a:cs typeface="Garamond"/>
              </a:rPr>
              <a:t>considered </a:t>
            </a:r>
            <a:r>
              <a:rPr sz="1167" spc="-5" dirty="0">
                <a:latin typeface="Garamond"/>
                <a:cs typeface="Garamond"/>
              </a:rPr>
              <a:t>major  decisions that company</a:t>
            </a:r>
            <a:r>
              <a:rPr sz="1167" spc="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takes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852" y="8559694"/>
            <a:ext cx="5716147" cy="101523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4012756" marR="6791" algn="r">
              <a:lnSpc>
                <a:spcPts val="1312"/>
              </a:lnSpc>
              <a:spcBef>
                <a:spcPts val="117"/>
              </a:spcBef>
              <a:tabLst>
                <a:tab pos="4530710" algn="l"/>
                <a:tab pos="5472781" algn="l"/>
              </a:tabLst>
            </a:pPr>
            <a:r>
              <a:rPr sz="1167" spc="-5" dirty="0">
                <a:latin typeface="Garamond"/>
                <a:cs typeface="Garamond"/>
              </a:rPr>
              <a:t>i</a:t>
            </a:r>
            <a:r>
              <a:rPr sz="1167" dirty="0">
                <a:latin typeface="Garamond"/>
                <a:cs typeface="Garamond"/>
              </a:rPr>
              <a:t>n	</a:t>
            </a:r>
            <a:r>
              <a:rPr sz="1167" spc="-5" dirty="0">
                <a:latin typeface="Garamond"/>
                <a:cs typeface="Garamond"/>
              </a:rPr>
              <a:t>involvin</a:t>
            </a:r>
            <a:r>
              <a:rPr sz="1167" dirty="0">
                <a:latin typeface="Garamond"/>
                <a:cs typeface="Garamond"/>
              </a:rPr>
              <a:t>g	</a:t>
            </a:r>
            <a:r>
              <a:rPr sz="1167" spc="-5" dirty="0">
                <a:latin typeface="Garamond"/>
                <a:cs typeface="Garamond"/>
              </a:rPr>
              <a:t>into  international  marketing </a:t>
            </a:r>
            <a:r>
              <a:rPr sz="1167" spc="2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are: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240"/>
              </a:lnSpc>
            </a:pP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International </a:t>
            </a:r>
            <a:r>
              <a:rPr sz="1167" spc="-5" dirty="0">
                <a:latin typeface="Garamond"/>
                <a:cs typeface="Garamond"/>
              </a:rPr>
              <a:t>Marketing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Decisions:</a:t>
            </a:r>
            <a:endParaRPr sz="1167">
              <a:latin typeface="Garamond"/>
              <a:cs typeface="Garamond"/>
            </a:endParaRPr>
          </a:p>
          <a:p>
            <a:pPr marL="233975" marR="4939" indent="-222245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1. </a:t>
            </a:r>
            <a:r>
              <a:rPr sz="1167" spc="-5" dirty="0">
                <a:latin typeface="Garamond"/>
                <a:cs typeface="Garamond"/>
              </a:rPr>
              <a:t>Understanding </a:t>
            </a:r>
            <a:r>
              <a:rPr sz="1167" dirty="0">
                <a:latin typeface="Garamond"/>
                <a:cs typeface="Garamond"/>
              </a:rPr>
              <a:t>- comes from looking </a:t>
            </a:r>
            <a:r>
              <a:rPr sz="1167" spc="-5" dirty="0">
                <a:latin typeface="Garamond"/>
                <a:cs typeface="Garamond"/>
              </a:rPr>
              <a:t>at the international marketing </a:t>
            </a:r>
            <a:r>
              <a:rPr sz="1167" dirty="0">
                <a:latin typeface="Garamond"/>
                <a:cs typeface="Garamond"/>
              </a:rPr>
              <a:t>environment.  </a:t>
            </a:r>
            <a:r>
              <a:rPr sz="1167" spc="-5" dirty="0">
                <a:latin typeface="Garamond"/>
                <a:cs typeface="Garamond"/>
              </a:rPr>
              <a:t>Multinational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operating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countries </a:t>
            </a:r>
            <a:r>
              <a:rPr sz="1167" spc="-5" dirty="0">
                <a:latin typeface="Garamond"/>
                <a:cs typeface="Garamond"/>
              </a:rPr>
              <a:t>have proliferated and </a:t>
            </a:r>
            <a:r>
              <a:rPr sz="1167" dirty="0">
                <a:latin typeface="Garamond"/>
                <a:cs typeface="Garamond"/>
              </a:rPr>
              <a:t>in a global  economy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must </a:t>
            </a:r>
            <a:r>
              <a:rPr sz="1167" dirty="0">
                <a:latin typeface="Garamond"/>
                <a:cs typeface="Garamond"/>
              </a:rPr>
              <a:t>consider </a:t>
            </a:r>
            <a:r>
              <a:rPr sz="1167" spc="-5" dirty="0">
                <a:latin typeface="Garamond"/>
                <a:cs typeface="Garamond"/>
              </a:rPr>
              <a:t>international markets if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grow.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1199" y="621828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295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711199" y="6230144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711199" y="6235700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711199" y="6247553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711199" y="6260148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711199" y="6278298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711199" y="6283853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2"/>
                </a:moveTo>
                <a:lnTo>
                  <a:pt x="4000500" y="12192"/>
                </a:lnTo>
                <a:lnTo>
                  <a:pt x="40005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711199" y="6295707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711199" y="6308302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711199" y="6320895"/>
            <a:ext cx="3889375" cy="11113"/>
          </a:xfrm>
          <a:custGeom>
            <a:avLst/>
            <a:gdLst/>
            <a:ahLst/>
            <a:cxnLst/>
            <a:rect l="l" t="t" r="r" b="b"/>
            <a:pathLst>
              <a:path w="4000500" h="11429">
                <a:moveTo>
                  <a:pt x="0" y="11430"/>
                </a:moveTo>
                <a:lnTo>
                  <a:pt x="4000500" y="11430"/>
                </a:lnTo>
                <a:lnTo>
                  <a:pt x="40005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72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711199" y="6332008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2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711199" y="6343862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4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711199" y="6356455"/>
            <a:ext cx="3889375" cy="11113"/>
          </a:xfrm>
          <a:custGeom>
            <a:avLst/>
            <a:gdLst/>
            <a:ahLst/>
            <a:cxnLst/>
            <a:rect l="l" t="t" r="r" b="b"/>
            <a:pathLst>
              <a:path w="4000500" h="11429">
                <a:moveTo>
                  <a:pt x="0" y="11430"/>
                </a:moveTo>
                <a:lnTo>
                  <a:pt x="4000500" y="11430"/>
                </a:lnTo>
                <a:lnTo>
                  <a:pt x="40005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75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711199" y="6367568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711199" y="6380163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711199" y="6392016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711199" y="641016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711199" y="6415722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711199" y="6428317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711199" y="6440169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711199" y="6452763"/>
            <a:ext cx="3889375" cy="11113"/>
          </a:xfrm>
          <a:custGeom>
            <a:avLst/>
            <a:gdLst/>
            <a:ahLst/>
            <a:cxnLst/>
            <a:rect l="l" t="t" r="r" b="b"/>
            <a:pathLst>
              <a:path w="4000500" h="11429">
                <a:moveTo>
                  <a:pt x="0" y="11430"/>
                </a:moveTo>
                <a:lnTo>
                  <a:pt x="4000500" y="11430"/>
                </a:lnTo>
                <a:lnTo>
                  <a:pt x="40005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711199" y="6463877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711199" y="6476471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711199" y="6488323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711199" y="6506474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711199" y="6512031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711199" y="6524625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711199" y="654203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711199" y="6547591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711199" y="6560184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711199" y="6572779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711199" y="659018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711199" y="6595745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711199" y="6608338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711199" y="6620933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711199" y="6638343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711199" y="6643898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711199" y="6656493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711199" y="6674644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711199" y="6680200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711199" y="6692053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711199" y="6704648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711199" y="6722798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711199" y="6728354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711199" y="6740207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711199" y="6752802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5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711199" y="6770952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711199" y="6776508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711199" y="6788362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4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711199" y="6806512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711199" y="6812068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4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711199" y="6824663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711199" y="6836515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4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711199" y="685466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711199" y="6860223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4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711199" y="6872817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F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711199" y="6884669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4">
                <a:moveTo>
                  <a:pt x="0" y="12954"/>
                </a:moveTo>
                <a:lnTo>
                  <a:pt x="4000500" y="12954"/>
                </a:lnTo>
                <a:lnTo>
                  <a:pt x="40005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711199" y="690282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711199" y="6908376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4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711199" y="6920971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711199" y="6932824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4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711199" y="6950974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711199" y="6956531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4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711199" y="6969125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711199" y="6986534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711199" y="6992091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4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711199" y="7004685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4">
                <a:moveTo>
                  <a:pt x="0" y="12954"/>
                </a:moveTo>
                <a:lnTo>
                  <a:pt x="4000500" y="12954"/>
                </a:lnTo>
                <a:lnTo>
                  <a:pt x="40005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711199" y="7017279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4082708" y="7034689"/>
            <a:ext cx="517966" cy="0"/>
          </a:xfrm>
          <a:custGeom>
            <a:avLst/>
            <a:gdLst/>
            <a:ahLst/>
            <a:cxnLst/>
            <a:rect l="l" t="t" r="r" b="b"/>
            <a:pathLst>
              <a:path w="532764">
                <a:moveTo>
                  <a:pt x="0" y="0"/>
                </a:moveTo>
                <a:lnTo>
                  <a:pt x="532663" y="0"/>
                </a:lnTo>
              </a:path>
            </a:pathLst>
          </a:custGeom>
          <a:ln w="11429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711200" y="7034689"/>
            <a:ext cx="2495991" cy="0"/>
          </a:xfrm>
          <a:custGeom>
            <a:avLst/>
            <a:gdLst/>
            <a:ahLst/>
            <a:cxnLst/>
            <a:rect l="l" t="t" r="r" b="b"/>
            <a:pathLst>
              <a:path w="2567304">
                <a:moveTo>
                  <a:pt x="0" y="0"/>
                </a:moveTo>
                <a:lnTo>
                  <a:pt x="2567162" y="0"/>
                </a:lnTo>
              </a:path>
            </a:pathLst>
          </a:custGeom>
          <a:ln w="11429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4082708" y="7040244"/>
            <a:ext cx="517966" cy="12965"/>
          </a:xfrm>
          <a:custGeom>
            <a:avLst/>
            <a:gdLst/>
            <a:ahLst/>
            <a:cxnLst/>
            <a:rect l="l" t="t" r="r" b="b"/>
            <a:pathLst>
              <a:path w="532764" h="13334">
                <a:moveTo>
                  <a:pt x="0" y="12953"/>
                </a:moveTo>
                <a:lnTo>
                  <a:pt x="532663" y="12953"/>
                </a:lnTo>
                <a:lnTo>
                  <a:pt x="532663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711200" y="7046541"/>
            <a:ext cx="2495991" cy="0"/>
          </a:xfrm>
          <a:custGeom>
            <a:avLst/>
            <a:gdLst/>
            <a:ahLst/>
            <a:cxnLst/>
            <a:rect l="l" t="t" r="r" b="b"/>
            <a:pathLst>
              <a:path w="2567304">
                <a:moveTo>
                  <a:pt x="0" y="0"/>
                </a:moveTo>
                <a:lnTo>
                  <a:pt x="2567162" y="0"/>
                </a:lnTo>
              </a:path>
            </a:pathLst>
          </a:custGeom>
          <a:ln w="12953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4082708" y="7052838"/>
            <a:ext cx="517966" cy="12965"/>
          </a:xfrm>
          <a:custGeom>
            <a:avLst/>
            <a:gdLst/>
            <a:ahLst/>
            <a:cxnLst/>
            <a:rect l="l" t="t" r="r" b="b"/>
            <a:pathLst>
              <a:path w="532764" h="13334">
                <a:moveTo>
                  <a:pt x="0" y="12953"/>
                </a:moveTo>
                <a:lnTo>
                  <a:pt x="532663" y="12953"/>
                </a:lnTo>
                <a:lnTo>
                  <a:pt x="532663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2883312" y="7052838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3"/>
                </a:moveTo>
                <a:lnTo>
                  <a:pt x="332990" y="12953"/>
                </a:lnTo>
                <a:lnTo>
                  <a:pt x="3329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1683903" y="7052838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3"/>
                </a:moveTo>
                <a:lnTo>
                  <a:pt x="332990" y="12953"/>
                </a:lnTo>
                <a:lnTo>
                  <a:pt x="3329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711199" y="7052838"/>
            <a:ext cx="97543" cy="12965"/>
          </a:xfrm>
          <a:custGeom>
            <a:avLst/>
            <a:gdLst/>
            <a:ahLst/>
            <a:cxnLst/>
            <a:rect l="l" t="t" r="r" b="b"/>
            <a:pathLst>
              <a:path w="100330" h="13334">
                <a:moveTo>
                  <a:pt x="0" y="12953"/>
                </a:moveTo>
                <a:lnTo>
                  <a:pt x="99821" y="12953"/>
                </a:lnTo>
                <a:lnTo>
                  <a:pt x="9982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4082708" y="7065433"/>
            <a:ext cx="517966" cy="12347"/>
          </a:xfrm>
          <a:custGeom>
            <a:avLst/>
            <a:gdLst/>
            <a:ahLst/>
            <a:cxnLst/>
            <a:rect l="l" t="t" r="r" b="b"/>
            <a:pathLst>
              <a:path w="532764" h="12700">
                <a:moveTo>
                  <a:pt x="0" y="12191"/>
                </a:moveTo>
                <a:lnTo>
                  <a:pt x="532663" y="12191"/>
                </a:lnTo>
                <a:lnTo>
                  <a:pt x="532663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2883312" y="7065433"/>
            <a:ext cx="324115" cy="12347"/>
          </a:xfrm>
          <a:custGeom>
            <a:avLst/>
            <a:gdLst/>
            <a:ahLst/>
            <a:cxnLst/>
            <a:rect l="l" t="t" r="r" b="b"/>
            <a:pathLst>
              <a:path w="333375" h="12700">
                <a:moveTo>
                  <a:pt x="0" y="12191"/>
                </a:moveTo>
                <a:lnTo>
                  <a:pt x="332990" y="12191"/>
                </a:lnTo>
                <a:lnTo>
                  <a:pt x="33299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1683903" y="7065433"/>
            <a:ext cx="324115" cy="12347"/>
          </a:xfrm>
          <a:custGeom>
            <a:avLst/>
            <a:gdLst/>
            <a:ahLst/>
            <a:cxnLst/>
            <a:rect l="l" t="t" r="r" b="b"/>
            <a:pathLst>
              <a:path w="333375" h="12700">
                <a:moveTo>
                  <a:pt x="0" y="12191"/>
                </a:moveTo>
                <a:lnTo>
                  <a:pt x="332990" y="12191"/>
                </a:lnTo>
                <a:lnTo>
                  <a:pt x="33299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711199" y="7065433"/>
            <a:ext cx="97543" cy="12347"/>
          </a:xfrm>
          <a:custGeom>
            <a:avLst/>
            <a:gdLst/>
            <a:ahLst/>
            <a:cxnLst/>
            <a:rect l="l" t="t" r="r" b="b"/>
            <a:pathLst>
              <a:path w="100330" h="12700">
                <a:moveTo>
                  <a:pt x="0" y="12191"/>
                </a:moveTo>
                <a:lnTo>
                  <a:pt x="99821" y="12191"/>
                </a:lnTo>
                <a:lnTo>
                  <a:pt x="9982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4082708" y="7082842"/>
            <a:ext cx="517966" cy="0"/>
          </a:xfrm>
          <a:custGeom>
            <a:avLst/>
            <a:gdLst/>
            <a:ahLst/>
            <a:cxnLst/>
            <a:rect l="l" t="t" r="r" b="b"/>
            <a:pathLst>
              <a:path w="532764">
                <a:moveTo>
                  <a:pt x="0" y="0"/>
                </a:moveTo>
                <a:lnTo>
                  <a:pt x="532663" y="0"/>
                </a:lnTo>
              </a:path>
            </a:pathLst>
          </a:custGeom>
          <a:ln w="11429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2883312" y="7082842"/>
            <a:ext cx="32411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2990" y="0"/>
                </a:lnTo>
              </a:path>
            </a:pathLst>
          </a:custGeom>
          <a:ln w="11429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1683903" y="7082842"/>
            <a:ext cx="32411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2990" y="0"/>
                </a:lnTo>
              </a:path>
            </a:pathLst>
          </a:custGeom>
          <a:ln w="11429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711199" y="7082842"/>
            <a:ext cx="97543" cy="0"/>
          </a:xfrm>
          <a:custGeom>
            <a:avLst/>
            <a:gdLst/>
            <a:ahLst/>
            <a:cxnLst/>
            <a:rect l="l" t="t" r="r" b="b"/>
            <a:pathLst>
              <a:path w="100330">
                <a:moveTo>
                  <a:pt x="0" y="0"/>
                </a:moveTo>
                <a:lnTo>
                  <a:pt x="99821" y="0"/>
                </a:lnTo>
              </a:path>
            </a:pathLst>
          </a:custGeom>
          <a:ln w="11429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4082708" y="7088398"/>
            <a:ext cx="517966" cy="12965"/>
          </a:xfrm>
          <a:custGeom>
            <a:avLst/>
            <a:gdLst/>
            <a:ahLst/>
            <a:cxnLst/>
            <a:rect l="l" t="t" r="r" b="b"/>
            <a:pathLst>
              <a:path w="532764" h="13334">
                <a:moveTo>
                  <a:pt x="0" y="12954"/>
                </a:moveTo>
                <a:lnTo>
                  <a:pt x="532663" y="12954"/>
                </a:lnTo>
                <a:lnTo>
                  <a:pt x="532663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2883312" y="7088398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4"/>
                </a:moveTo>
                <a:lnTo>
                  <a:pt x="332990" y="12954"/>
                </a:lnTo>
                <a:lnTo>
                  <a:pt x="33299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1683903" y="7088398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4"/>
                </a:moveTo>
                <a:lnTo>
                  <a:pt x="332990" y="12954"/>
                </a:lnTo>
                <a:lnTo>
                  <a:pt x="33299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711199" y="7088398"/>
            <a:ext cx="97543" cy="12965"/>
          </a:xfrm>
          <a:custGeom>
            <a:avLst/>
            <a:gdLst/>
            <a:ahLst/>
            <a:cxnLst/>
            <a:rect l="l" t="t" r="r" b="b"/>
            <a:pathLst>
              <a:path w="100330" h="13334">
                <a:moveTo>
                  <a:pt x="0" y="12954"/>
                </a:moveTo>
                <a:lnTo>
                  <a:pt x="99821" y="12954"/>
                </a:lnTo>
                <a:lnTo>
                  <a:pt x="99821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4082708" y="7100994"/>
            <a:ext cx="517966" cy="12965"/>
          </a:xfrm>
          <a:custGeom>
            <a:avLst/>
            <a:gdLst/>
            <a:ahLst/>
            <a:cxnLst/>
            <a:rect l="l" t="t" r="r" b="b"/>
            <a:pathLst>
              <a:path w="532764" h="13334">
                <a:moveTo>
                  <a:pt x="0" y="12954"/>
                </a:moveTo>
                <a:lnTo>
                  <a:pt x="532663" y="12954"/>
                </a:lnTo>
                <a:lnTo>
                  <a:pt x="532663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2883312" y="7100994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4"/>
                </a:moveTo>
                <a:lnTo>
                  <a:pt x="332990" y="12954"/>
                </a:lnTo>
                <a:lnTo>
                  <a:pt x="33299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1683903" y="7100994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4"/>
                </a:moveTo>
                <a:lnTo>
                  <a:pt x="332990" y="12954"/>
                </a:lnTo>
                <a:lnTo>
                  <a:pt x="33299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711199" y="7100994"/>
            <a:ext cx="97543" cy="12965"/>
          </a:xfrm>
          <a:custGeom>
            <a:avLst/>
            <a:gdLst/>
            <a:ahLst/>
            <a:cxnLst/>
            <a:rect l="l" t="t" r="r" b="b"/>
            <a:pathLst>
              <a:path w="100330" h="13334">
                <a:moveTo>
                  <a:pt x="0" y="12954"/>
                </a:moveTo>
                <a:lnTo>
                  <a:pt x="99821" y="12954"/>
                </a:lnTo>
                <a:lnTo>
                  <a:pt x="99821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4082708" y="7119143"/>
            <a:ext cx="517966" cy="0"/>
          </a:xfrm>
          <a:custGeom>
            <a:avLst/>
            <a:gdLst/>
            <a:ahLst/>
            <a:cxnLst/>
            <a:rect l="l" t="t" r="r" b="b"/>
            <a:pathLst>
              <a:path w="532764">
                <a:moveTo>
                  <a:pt x="0" y="0"/>
                </a:moveTo>
                <a:lnTo>
                  <a:pt x="532663" y="0"/>
                </a:lnTo>
              </a:path>
            </a:pathLst>
          </a:custGeom>
          <a:ln w="11429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2883312" y="7119143"/>
            <a:ext cx="32411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2990" y="0"/>
                </a:lnTo>
              </a:path>
            </a:pathLst>
          </a:custGeom>
          <a:ln w="11429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1683903" y="7119143"/>
            <a:ext cx="32411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2990" y="0"/>
                </a:lnTo>
              </a:path>
            </a:pathLst>
          </a:custGeom>
          <a:ln w="11429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711199" y="7119143"/>
            <a:ext cx="97543" cy="0"/>
          </a:xfrm>
          <a:custGeom>
            <a:avLst/>
            <a:gdLst/>
            <a:ahLst/>
            <a:cxnLst/>
            <a:rect l="l" t="t" r="r" b="b"/>
            <a:pathLst>
              <a:path w="100330">
                <a:moveTo>
                  <a:pt x="0" y="0"/>
                </a:moveTo>
                <a:lnTo>
                  <a:pt x="99821" y="0"/>
                </a:lnTo>
              </a:path>
            </a:pathLst>
          </a:custGeom>
          <a:ln w="11429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4082708" y="7124700"/>
            <a:ext cx="517966" cy="12347"/>
          </a:xfrm>
          <a:custGeom>
            <a:avLst/>
            <a:gdLst/>
            <a:ahLst/>
            <a:cxnLst/>
            <a:rect l="l" t="t" r="r" b="b"/>
            <a:pathLst>
              <a:path w="532764" h="12700">
                <a:moveTo>
                  <a:pt x="0" y="12191"/>
                </a:moveTo>
                <a:lnTo>
                  <a:pt x="532663" y="12191"/>
                </a:lnTo>
                <a:lnTo>
                  <a:pt x="532663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2883312" y="7124700"/>
            <a:ext cx="324115" cy="12347"/>
          </a:xfrm>
          <a:custGeom>
            <a:avLst/>
            <a:gdLst/>
            <a:ahLst/>
            <a:cxnLst/>
            <a:rect l="l" t="t" r="r" b="b"/>
            <a:pathLst>
              <a:path w="333375" h="12700">
                <a:moveTo>
                  <a:pt x="0" y="12191"/>
                </a:moveTo>
                <a:lnTo>
                  <a:pt x="332990" y="12191"/>
                </a:lnTo>
                <a:lnTo>
                  <a:pt x="33299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1683903" y="7124700"/>
            <a:ext cx="324115" cy="12347"/>
          </a:xfrm>
          <a:custGeom>
            <a:avLst/>
            <a:gdLst/>
            <a:ahLst/>
            <a:cxnLst/>
            <a:rect l="l" t="t" r="r" b="b"/>
            <a:pathLst>
              <a:path w="333375" h="12700">
                <a:moveTo>
                  <a:pt x="0" y="12191"/>
                </a:moveTo>
                <a:lnTo>
                  <a:pt x="332990" y="12191"/>
                </a:lnTo>
                <a:lnTo>
                  <a:pt x="33299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711199" y="7124700"/>
            <a:ext cx="97543" cy="12347"/>
          </a:xfrm>
          <a:custGeom>
            <a:avLst/>
            <a:gdLst/>
            <a:ahLst/>
            <a:cxnLst/>
            <a:rect l="l" t="t" r="r" b="b"/>
            <a:pathLst>
              <a:path w="100330" h="12700">
                <a:moveTo>
                  <a:pt x="0" y="12191"/>
                </a:moveTo>
                <a:lnTo>
                  <a:pt x="99821" y="12191"/>
                </a:lnTo>
                <a:lnTo>
                  <a:pt x="9982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4082708" y="7136554"/>
            <a:ext cx="517966" cy="12965"/>
          </a:xfrm>
          <a:custGeom>
            <a:avLst/>
            <a:gdLst/>
            <a:ahLst/>
            <a:cxnLst/>
            <a:rect l="l" t="t" r="r" b="b"/>
            <a:pathLst>
              <a:path w="532764" h="13334">
                <a:moveTo>
                  <a:pt x="0" y="12953"/>
                </a:moveTo>
                <a:lnTo>
                  <a:pt x="532663" y="12953"/>
                </a:lnTo>
                <a:lnTo>
                  <a:pt x="532663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2883312" y="7136554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3"/>
                </a:moveTo>
                <a:lnTo>
                  <a:pt x="332990" y="12953"/>
                </a:lnTo>
                <a:lnTo>
                  <a:pt x="3329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1683903" y="7136554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3"/>
                </a:moveTo>
                <a:lnTo>
                  <a:pt x="332990" y="12953"/>
                </a:lnTo>
                <a:lnTo>
                  <a:pt x="3329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711199" y="7136554"/>
            <a:ext cx="97543" cy="12965"/>
          </a:xfrm>
          <a:custGeom>
            <a:avLst/>
            <a:gdLst/>
            <a:ahLst/>
            <a:cxnLst/>
            <a:rect l="l" t="t" r="r" b="b"/>
            <a:pathLst>
              <a:path w="100330" h="13334">
                <a:moveTo>
                  <a:pt x="0" y="12953"/>
                </a:moveTo>
                <a:lnTo>
                  <a:pt x="99821" y="12953"/>
                </a:lnTo>
                <a:lnTo>
                  <a:pt x="9982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4082708" y="7149147"/>
            <a:ext cx="517966" cy="12965"/>
          </a:xfrm>
          <a:custGeom>
            <a:avLst/>
            <a:gdLst/>
            <a:ahLst/>
            <a:cxnLst/>
            <a:rect l="l" t="t" r="r" b="b"/>
            <a:pathLst>
              <a:path w="532764" h="13334">
                <a:moveTo>
                  <a:pt x="0" y="12953"/>
                </a:moveTo>
                <a:lnTo>
                  <a:pt x="532663" y="12953"/>
                </a:lnTo>
                <a:lnTo>
                  <a:pt x="532663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2883312" y="7149147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3"/>
                </a:moveTo>
                <a:lnTo>
                  <a:pt x="332990" y="12953"/>
                </a:lnTo>
                <a:lnTo>
                  <a:pt x="3329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1683903" y="7149147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3"/>
                </a:moveTo>
                <a:lnTo>
                  <a:pt x="332990" y="12953"/>
                </a:lnTo>
                <a:lnTo>
                  <a:pt x="3329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711199" y="7149147"/>
            <a:ext cx="97543" cy="12965"/>
          </a:xfrm>
          <a:custGeom>
            <a:avLst/>
            <a:gdLst/>
            <a:ahLst/>
            <a:cxnLst/>
            <a:rect l="l" t="t" r="r" b="b"/>
            <a:pathLst>
              <a:path w="100330" h="13334">
                <a:moveTo>
                  <a:pt x="0" y="12953"/>
                </a:moveTo>
                <a:lnTo>
                  <a:pt x="99821" y="12953"/>
                </a:lnTo>
                <a:lnTo>
                  <a:pt x="9982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4082708" y="7167298"/>
            <a:ext cx="517966" cy="0"/>
          </a:xfrm>
          <a:custGeom>
            <a:avLst/>
            <a:gdLst/>
            <a:ahLst/>
            <a:cxnLst/>
            <a:rect l="l" t="t" r="r" b="b"/>
            <a:pathLst>
              <a:path w="532764">
                <a:moveTo>
                  <a:pt x="0" y="0"/>
                </a:moveTo>
                <a:lnTo>
                  <a:pt x="532663" y="0"/>
                </a:lnTo>
              </a:path>
            </a:pathLst>
          </a:custGeom>
          <a:ln w="11429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2883312" y="7167298"/>
            <a:ext cx="32411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2990" y="0"/>
                </a:lnTo>
              </a:path>
            </a:pathLst>
          </a:custGeom>
          <a:ln w="11429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1683903" y="7167298"/>
            <a:ext cx="32411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2990" y="0"/>
                </a:lnTo>
              </a:path>
            </a:pathLst>
          </a:custGeom>
          <a:ln w="11429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711199" y="7167298"/>
            <a:ext cx="97543" cy="0"/>
          </a:xfrm>
          <a:custGeom>
            <a:avLst/>
            <a:gdLst/>
            <a:ahLst/>
            <a:cxnLst/>
            <a:rect l="l" t="t" r="r" b="b"/>
            <a:pathLst>
              <a:path w="100330">
                <a:moveTo>
                  <a:pt x="0" y="0"/>
                </a:moveTo>
                <a:lnTo>
                  <a:pt x="99821" y="0"/>
                </a:lnTo>
              </a:path>
            </a:pathLst>
          </a:custGeom>
          <a:ln w="11429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4082708" y="7172854"/>
            <a:ext cx="517966" cy="12347"/>
          </a:xfrm>
          <a:custGeom>
            <a:avLst/>
            <a:gdLst/>
            <a:ahLst/>
            <a:cxnLst/>
            <a:rect l="l" t="t" r="r" b="b"/>
            <a:pathLst>
              <a:path w="532764" h="12700">
                <a:moveTo>
                  <a:pt x="0" y="12191"/>
                </a:moveTo>
                <a:lnTo>
                  <a:pt x="532663" y="12191"/>
                </a:lnTo>
                <a:lnTo>
                  <a:pt x="532663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2883312" y="7172854"/>
            <a:ext cx="324115" cy="12347"/>
          </a:xfrm>
          <a:custGeom>
            <a:avLst/>
            <a:gdLst/>
            <a:ahLst/>
            <a:cxnLst/>
            <a:rect l="l" t="t" r="r" b="b"/>
            <a:pathLst>
              <a:path w="333375" h="12700">
                <a:moveTo>
                  <a:pt x="0" y="12191"/>
                </a:moveTo>
                <a:lnTo>
                  <a:pt x="332990" y="12191"/>
                </a:lnTo>
                <a:lnTo>
                  <a:pt x="33299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1683903" y="7172854"/>
            <a:ext cx="324115" cy="12347"/>
          </a:xfrm>
          <a:custGeom>
            <a:avLst/>
            <a:gdLst/>
            <a:ahLst/>
            <a:cxnLst/>
            <a:rect l="l" t="t" r="r" b="b"/>
            <a:pathLst>
              <a:path w="333375" h="12700">
                <a:moveTo>
                  <a:pt x="0" y="12191"/>
                </a:moveTo>
                <a:lnTo>
                  <a:pt x="332990" y="12191"/>
                </a:lnTo>
                <a:lnTo>
                  <a:pt x="33299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711199" y="7172854"/>
            <a:ext cx="97543" cy="12347"/>
          </a:xfrm>
          <a:custGeom>
            <a:avLst/>
            <a:gdLst/>
            <a:ahLst/>
            <a:cxnLst/>
            <a:rect l="l" t="t" r="r" b="b"/>
            <a:pathLst>
              <a:path w="100330" h="12700">
                <a:moveTo>
                  <a:pt x="0" y="12191"/>
                </a:moveTo>
                <a:lnTo>
                  <a:pt x="99821" y="12191"/>
                </a:lnTo>
                <a:lnTo>
                  <a:pt x="9982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4082708" y="7184707"/>
            <a:ext cx="517966" cy="12965"/>
          </a:xfrm>
          <a:custGeom>
            <a:avLst/>
            <a:gdLst/>
            <a:ahLst/>
            <a:cxnLst/>
            <a:rect l="l" t="t" r="r" b="b"/>
            <a:pathLst>
              <a:path w="532764" h="13334">
                <a:moveTo>
                  <a:pt x="0" y="12953"/>
                </a:moveTo>
                <a:lnTo>
                  <a:pt x="532663" y="12953"/>
                </a:lnTo>
                <a:lnTo>
                  <a:pt x="532663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2883312" y="7184707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3"/>
                </a:moveTo>
                <a:lnTo>
                  <a:pt x="332990" y="12953"/>
                </a:lnTo>
                <a:lnTo>
                  <a:pt x="3329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1683903" y="7184707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3"/>
                </a:moveTo>
                <a:lnTo>
                  <a:pt x="332990" y="12953"/>
                </a:lnTo>
                <a:lnTo>
                  <a:pt x="3329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711199" y="7184707"/>
            <a:ext cx="97543" cy="12965"/>
          </a:xfrm>
          <a:custGeom>
            <a:avLst/>
            <a:gdLst/>
            <a:ahLst/>
            <a:cxnLst/>
            <a:rect l="l" t="t" r="r" b="b"/>
            <a:pathLst>
              <a:path w="100330" h="13334">
                <a:moveTo>
                  <a:pt x="0" y="12953"/>
                </a:moveTo>
                <a:lnTo>
                  <a:pt x="99821" y="12953"/>
                </a:lnTo>
                <a:lnTo>
                  <a:pt x="9982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4082708" y="7197302"/>
            <a:ext cx="517966" cy="12965"/>
          </a:xfrm>
          <a:custGeom>
            <a:avLst/>
            <a:gdLst/>
            <a:ahLst/>
            <a:cxnLst/>
            <a:rect l="l" t="t" r="r" b="b"/>
            <a:pathLst>
              <a:path w="532764" h="13334">
                <a:moveTo>
                  <a:pt x="0" y="12953"/>
                </a:moveTo>
                <a:lnTo>
                  <a:pt x="532663" y="12953"/>
                </a:lnTo>
                <a:lnTo>
                  <a:pt x="532663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2883312" y="7197302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3"/>
                </a:moveTo>
                <a:lnTo>
                  <a:pt x="332990" y="12953"/>
                </a:lnTo>
                <a:lnTo>
                  <a:pt x="3329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1683903" y="7197302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3"/>
                </a:moveTo>
                <a:lnTo>
                  <a:pt x="332990" y="12953"/>
                </a:lnTo>
                <a:lnTo>
                  <a:pt x="3329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711199" y="7197302"/>
            <a:ext cx="97543" cy="12965"/>
          </a:xfrm>
          <a:custGeom>
            <a:avLst/>
            <a:gdLst/>
            <a:ahLst/>
            <a:cxnLst/>
            <a:rect l="l" t="t" r="r" b="b"/>
            <a:pathLst>
              <a:path w="100330" h="13334">
                <a:moveTo>
                  <a:pt x="0" y="12953"/>
                </a:moveTo>
                <a:lnTo>
                  <a:pt x="99821" y="12953"/>
                </a:lnTo>
                <a:lnTo>
                  <a:pt x="9982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4082708" y="7215452"/>
            <a:ext cx="517966" cy="0"/>
          </a:xfrm>
          <a:custGeom>
            <a:avLst/>
            <a:gdLst/>
            <a:ahLst/>
            <a:cxnLst/>
            <a:rect l="l" t="t" r="r" b="b"/>
            <a:pathLst>
              <a:path w="532764">
                <a:moveTo>
                  <a:pt x="0" y="0"/>
                </a:moveTo>
                <a:lnTo>
                  <a:pt x="532663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2883312" y="7215452"/>
            <a:ext cx="32411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2990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1683903" y="7215452"/>
            <a:ext cx="32411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2990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711199" y="7215452"/>
            <a:ext cx="97543" cy="0"/>
          </a:xfrm>
          <a:custGeom>
            <a:avLst/>
            <a:gdLst/>
            <a:ahLst/>
            <a:cxnLst/>
            <a:rect l="l" t="t" r="r" b="b"/>
            <a:pathLst>
              <a:path w="100330">
                <a:moveTo>
                  <a:pt x="0" y="0"/>
                </a:moveTo>
                <a:lnTo>
                  <a:pt x="99821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4082708" y="7221008"/>
            <a:ext cx="517966" cy="12347"/>
          </a:xfrm>
          <a:custGeom>
            <a:avLst/>
            <a:gdLst/>
            <a:ahLst/>
            <a:cxnLst/>
            <a:rect l="l" t="t" r="r" b="b"/>
            <a:pathLst>
              <a:path w="532764" h="12700">
                <a:moveTo>
                  <a:pt x="0" y="12191"/>
                </a:moveTo>
                <a:lnTo>
                  <a:pt x="532663" y="12191"/>
                </a:lnTo>
                <a:lnTo>
                  <a:pt x="532663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2883312" y="7221008"/>
            <a:ext cx="324115" cy="12347"/>
          </a:xfrm>
          <a:custGeom>
            <a:avLst/>
            <a:gdLst/>
            <a:ahLst/>
            <a:cxnLst/>
            <a:rect l="l" t="t" r="r" b="b"/>
            <a:pathLst>
              <a:path w="333375" h="12700">
                <a:moveTo>
                  <a:pt x="0" y="12191"/>
                </a:moveTo>
                <a:lnTo>
                  <a:pt x="332990" y="12191"/>
                </a:lnTo>
                <a:lnTo>
                  <a:pt x="33299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1683903" y="7221008"/>
            <a:ext cx="324115" cy="12347"/>
          </a:xfrm>
          <a:custGeom>
            <a:avLst/>
            <a:gdLst/>
            <a:ahLst/>
            <a:cxnLst/>
            <a:rect l="l" t="t" r="r" b="b"/>
            <a:pathLst>
              <a:path w="333375" h="12700">
                <a:moveTo>
                  <a:pt x="0" y="12191"/>
                </a:moveTo>
                <a:lnTo>
                  <a:pt x="332990" y="12191"/>
                </a:lnTo>
                <a:lnTo>
                  <a:pt x="33299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711199" y="7221008"/>
            <a:ext cx="97543" cy="12347"/>
          </a:xfrm>
          <a:custGeom>
            <a:avLst/>
            <a:gdLst/>
            <a:ahLst/>
            <a:cxnLst/>
            <a:rect l="l" t="t" r="r" b="b"/>
            <a:pathLst>
              <a:path w="100330" h="12700">
                <a:moveTo>
                  <a:pt x="0" y="12191"/>
                </a:moveTo>
                <a:lnTo>
                  <a:pt x="99821" y="12191"/>
                </a:lnTo>
                <a:lnTo>
                  <a:pt x="9982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4082708" y="7232862"/>
            <a:ext cx="517966" cy="12965"/>
          </a:xfrm>
          <a:custGeom>
            <a:avLst/>
            <a:gdLst/>
            <a:ahLst/>
            <a:cxnLst/>
            <a:rect l="l" t="t" r="r" b="b"/>
            <a:pathLst>
              <a:path w="532764" h="13334">
                <a:moveTo>
                  <a:pt x="0" y="12953"/>
                </a:moveTo>
                <a:lnTo>
                  <a:pt x="532663" y="12953"/>
                </a:lnTo>
                <a:lnTo>
                  <a:pt x="532663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2883312" y="7232862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3"/>
                </a:moveTo>
                <a:lnTo>
                  <a:pt x="332990" y="12953"/>
                </a:lnTo>
                <a:lnTo>
                  <a:pt x="3329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1683903" y="7232862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3"/>
                </a:moveTo>
                <a:lnTo>
                  <a:pt x="332990" y="12953"/>
                </a:lnTo>
                <a:lnTo>
                  <a:pt x="3329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711199" y="7232862"/>
            <a:ext cx="97543" cy="12965"/>
          </a:xfrm>
          <a:custGeom>
            <a:avLst/>
            <a:gdLst/>
            <a:ahLst/>
            <a:cxnLst/>
            <a:rect l="l" t="t" r="r" b="b"/>
            <a:pathLst>
              <a:path w="100330" h="13334">
                <a:moveTo>
                  <a:pt x="0" y="12953"/>
                </a:moveTo>
                <a:lnTo>
                  <a:pt x="99821" y="12953"/>
                </a:lnTo>
                <a:lnTo>
                  <a:pt x="9982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4082708" y="7251012"/>
            <a:ext cx="517966" cy="0"/>
          </a:xfrm>
          <a:custGeom>
            <a:avLst/>
            <a:gdLst/>
            <a:ahLst/>
            <a:cxnLst/>
            <a:rect l="l" t="t" r="r" b="b"/>
            <a:pathLst>
              <a:path w="532764">
                <a:moveTo>
                  <a:pt x="0" y="0"/>
                </a:moveTo>
                <a:lnTo>
                  <a:pt x="532663" y="0"/>
                </a:lnTo>
              </a:path>
            </a:pathLst>
          </a:custGeom>
          <a:ln w="11429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2883312" y="7251012"/>
            <a:ext cx="32411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2990" y="0"/>
                </a:lnTo>
              </a:path>
            </a:pathLst>
          </a:custGeom>
          <a:ln w="11429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1683903" y="7251012"/>
            <a:ext cx="32411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2990" y="0"/>
                </a:lnTo>
              </a:path>
            </a:pathLst>
          </a:custGeom>
          <a:ln w="11429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711199" y="7251012"/>
            <a:ext cx="97543" cy="0"/>
          </a:xfrm>
          <a:custGeom>
            <a:avLst/>
            <a:gdLst/>
            <a:ahLst/>
            <a:cxnLst/>
            <a:rect l="l" t="t" r="r" b="b"/>
            <a:pathLst>
              <a:path w="100330">
                <a:moveTo>
                  <a:pt x="0" y="0"/>
                </a:moveTo>
                <a:lnTo>
                  <a:pt x="99821" y="0"/>
                </a:lnTo>
              </a:path>
            </a:pathLst>
          </a:custGeom>
          <a:ln w="11429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4082708" y="7256568"/>
            <a:ext cx="517966" cy="12965"/>
          </a:xfrm>
          <a:custGeom>
            <a:avLst/>
            <a:gdLst/>
            <a:ahLst/>
            <a:cxnLst/>
            <a:rect l="l" t="t" r="r" b="b"/>
            <a:pathLst>
              <a:path w="532764" h="13334">
                <a:moveTo>
                  <a:pt x="0" y="12953"/>
                </a:moveTo>
                <a:lnTo>
                  <a:pt x="532663" y="12953"/>
                </a:lnTo>
                <a:lnTo>
                  <a:pt x="532663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2883312" y="7256568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3"/>
                </a:moveTo>
                <a:lnTo>
                  <a:pt x="332990" y="12953"/>
                </a:lnTo>
                <a:lnTo>
                  <a:pt x="3329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1683903" y="7256568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3"/>
                </a:moveTo>
                <a:lnTo>
                  <a:pt x="332990" y="12953"/>
                </a:lnTo>
                <a:lnTo>
                  <a:pt x="3329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711199" y="7256568"/>
            <a:ext cx="97543" cy="12965"/>
          </a:xfrm>
          <a:custGeom>
            <a:avLst/>
            <a:gdLst/>
            <a:ahLst/>
            <a:cxnLst/>
            <a:rect l="l" t="t" r="r" b="b"/>
            <a:pathLst>
              <a:path w="100330" h="13334">
                <a:moveTo>
                  <a:pt x="0" y="12953"/>
                </a:moveTo>
                <a:lnTo>
                  <a:pt x="99821" y="12953"/>
                </a:lnTo>
                <a:lnTo>
                  <a:pt x="9982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4082708" y="7269163"/>
            <a:ext cx="517966" cy="12347"/>
          </a:xfrm>
          <a:custGeom>
            <a:avLst/>
            <a:gdLst/>
            <a:ahLst/>
            <a:cxnLst/>
            <a:rect l="l" t="t" r="r" b="b"/>
            <a:pathLst>
              <a:path w="532764" h="12700">
                <a:moveTo>
                  <a:pt x="0" y="12191"/>
                </a:moveTo>
                <a:lnTo>
                  <a:pt x="532663" y="12191"/>
                </a:lnTo>
                <a:lnTo>
                  <a:pt x="532663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2883312" y="7269163"/>
            <a:ext cx="324115" cy="12347"/>
          </a:xfrm>
          <a:custGeom>
            <a:avLst/>
            <a:gdLst/>
            <a:ahLst/>
            <a:cxnLst/>
            <a:rect l="l" t="t" r="r" b="b"/>
            <a:pathLst>
              <a:path w="333375" h="12700">
                <a:moveTo>
                  <a:pt x="0" y="12191"/>
                </a:moveTo>
                <a:lnTo>
                  <a:pt x="332990" y="12191"/>
                </a:lnTo>
                <a:lnTo>
                  <a:pt x="33299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1683903" y="7269163"/>
            <a:ext cx="324115" cy="12347"/>
          </a:xfrm>
          <a:custGeom>
            <a:avLst/>
            <a:gdLst/>
            <a:ahLst/>
            <a:cxnLst/>
            <a:rect l="l" t="t" r="r" b="b"/>
            <a:pathLst>
              <a:path w="333375" h="12700">
                <a:moveTo>
                  <a:pt x="0" y="12191"/>
                </a:moveTo>
                <a:lnTo>
                  <a:pt x="332990" y="12191"/>
                </a:lnTo>
                <a:lnTo>
                  <a:pt x="33299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711199" y="7269163"/>
            <a:ext cx="97543" cy="12347"/>
          </a:xfrm>
          <a:custGeom>
            <a:avLst/>
            <a:gdLst/>
            <a:ahLst/>
            <a:cxnLst/>
            <a:rect l="l" t="t" r="r" b="b"/>
            <a:pathLst>
              <a:path w="100330" h="12700">
                <a:moveTo>
                  <a:pt x="0" y="12191"/>
                </a:moveTo>
                <a:lnTo>
                  <a:pt x="99821" y="12191"/>
                </a:lnTo>
                <a:lnTo>
                  <a:pt x="9982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4082708" y="7281015"/>
            <a:ext cx="517966" cy="12965"/>
          </a:xfrm>
          <a:custGeom>
            <a:avLst/>
            <a:gdLst/>
            <a:ahLst/>
            <a:cxnLst/>
            <a:rect l="l" t="t" r="r" b="b"/>
            <a:pathLst>
              <a:path w="532764" h="13334">
                <a:moveTo>
                  <a:pt x="0" y="12953"/>
                </a:moveTo>
                <a:lnTo>
                  <a:pt x="532663" y="12953"/>
                </a:lnTo>
                <a:lnTo>
                  <a:pt x="532663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2883312" y="7281015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3"/>
                </a:moveTo>
                <a:lnTo>
                  <a:pt x="332990" y="12953"/>
                </a:lnTo>
                <a:lnTo>
                  <a:pt x="3329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1683903" y="7281015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3"/>
                </a:moveTo>
                <a:lnTo>
                  <a:pt x="332990" y="12953"/>
                </a:lnTo>
                <a:lnTo>
                  <a:pt x="3329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711199" y="7281015"/>
            <a:ext cx="97543" cy="12965"/>
          </a:xfrm>
          <a:custGeom>
            <a:avLst/>
            <a:gdLst/>
            <a:ahLst/>
            <a:cxnLst/>
            <a:rect l="l" t="t" r="r" b="b"/>
            <a:pathLst>
              <a:path w="100330" h="13334">
                <a:moveTo>
                  <a:pt x="0" y="12953"/>
                </a:moveTo>
                <a:lnTo>
                  <a:pt x="99821" y="12953"/>
                </a:lnTo>
                <a:lnTo>
                  <a:pt x="9982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4082708" y="7299166"/>
            <a:ext cx="517966" cy="0"/>
          </a:xfrm>
          <a:custGeom>
            <a:avLst/>
            <a:gdLst/>
            <a:ahLst/>
            <a:cxnLst/>
            <a:rect l="l" t="t" r="r" b="b"/>
            <a:pathLst>
              <a:path w="532764">
                <a:moveTo>
                  <a:pt x="0" y="0"/>
                </a:moveTo>
                <a:lnTo>
                  <a:pt x="532663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2883312" y="7299166"/>
            <a:ext cx="32411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2990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1683903" y="7299166"/>
            <a:ext cx="32411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2990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711199" y="7299166"/>
            <a:ext cx="97543" cy="0"/>
          </a:xfrm>
          <a:custGeom>
            <a:avLst/>
            <a:gdLst/>
            <a:ahLst/>
            <a:cxnLst/>
            <a:rect l="l" t="t" r="r" b="b"/>
            <a:pathLst>
              <a:path w="100330">
                <a:moveTo>
                  <a:pt x="0" y="0"/>
                </a:moveTo>
                <a:lnTo>
                  <a:pt x="99821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4082708" y="7304723"/>
            <a:ext cx="517966" cy="12965"/>
          </a:xfrm>
          <a:custGeom>
            <a:avLst/>
            <a:gdLst/>
            <a:ahLst/>
            <a:cxnLst/>
            <a:rect l="l" t="t" r="r" b="b"/>
            <a:pathLst>
              <a:path w="532764" h="13334">
                <a:moveTo>
                  <a:pt x="0" y="12954"/>
                </a:moveTo>
                <a:lnTo>
                  <a:pt x="532663" y="12954"/>
                </a:lnTo>
                <a:lnTo>
                  <a:pt x="532663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2883312" y="7304723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4"/>
                </a:moveTo>
                <a:lnTo>
                  <a:pt x="332990" y="12954"/>
                </a:lnTo>
                <a:lnTo>
                  <a:pt x="33299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1683903" y="7304723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4"/>
                </a:moveTo>
                <a:lnTo>
                  <a:pt x="332990" y="12954"/>
                </a:lnTo>
                <a:lnTo>
                  <a:pt x="33299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711199" y="7304723"/>
            <a:ext cx="97543" cy="12965"/>
          </a:xfrm>
          <a:custGeom>
            <a:avLst/>
            <a:gdLst/>
            <a:ahLst/>
            <a:cxnLst/>
            <a:rect l="l" t="t" r="r" b="b"/>
            <a:pathLst>
              <a:path w="100330" h="13334">
                <a:moveTo>
                  <a:pt x="0" y="12954"/>
                </a:moveTo>
                <a:lnTo>
                  <a:pt x="99821" y="12954"/>
                </a:lnTo>
                <a:lnTo>
                  <a:pt x="99821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4082708" y="7317317"/>
            <a:ext cx="517966" cy="12347"/>
          </a:xfrm>
          <a:custGeom>
            <a:avLst/>
            <a:gdLst/>
            <a:ahLst/>
            <a:cxnLst/>
            <a:rect l="l" t="t" r="r" b="b"/>
            <a:pathLst>
              <a:path w="532764" h="12700">
                <a:moveTo>
                  <a:pt x="0" y="12191"/>
                </a:moveTo>
                <a:lnTo>
                  <a:pt x="532663" y="12191"/>
                </a:lnTo>
                <a:lnTo>
                  <a:pt x="532663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2883312" y="7317317"/>
            <a:ext cx="324115" cy="12347"/>
          </a:xfrm>
          <a:custGeom>
            <a:avLst/>
            <a:gdLst/>
            <a:ahLst/>
            <a:cxnLst/>
            <a:rect l="l" t="t" r="r" b="b"/>
            <a:pathLst>
              <a:path w="333375" h="12700">
                <a:moveTo>
                  <a:pt x="0" y="12191"/>
                </a:moveTo>
                <a:lnTo>
                  <a:pt x="332990" y="12191"/>
                </a:lnTo>
                <a:lnTo>
                  <a:pt x="33299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1683903" y="7317317"/>
            <a:ext cx="324115" cy="12347"/>
          </a:xfrm>
          <a:custGeom>
            <a:avLst/>
            <a:gdLst/>
            <a:ahLst/>
            <a:cxnLst/>
            <a:rect l="l" t="t" r="r" b="b"/>
            <a:pathLst>
              <a:path w="333375" h="12700">
                <a:moveTo>
                  <a:pt x="0" y="12191"/>
                </a:moveTo>
                <a:lnTo>
                  <a:pt x="332990" y="12191"/>
                </a:lnTo>
                <a:lnTo>
                  <a:pt x="33299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711199" y="7317317"/>
            <a:ext cx="97543" cy="12347"/>
          </a:xfrm>
          <a:custGeom>
            <a:avLst/>
            <a:gdLst/>
            <a:ahLst/>
            <a:cxnLst/>
            <a:rect l="l" t="t" r="r" b="b"/>
            <a:pathLst>
              <a:path w="100330" h="12700">
                <a:moveTo>
                  <a:pt x="0" y="12191"/>
                </a:moveTo>
                <a:lnTo>
                  <a:pt x="99821" y="12191"/>
                </a:lnTo>
                <a:lnTo>
                  <a:pt x="9982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4082708" y="7329169"/>
            <a:ext cx="517966" cy="12965"/>
          </a:xfrm>
          <a:custGeom>
            <a:avLst/>
            <a:gdLst/>
            <a:ahLst/>
            <a:cxnLst/>
            <a:rect l="l" t="t" r="r" b="b"/>
            <a:pathLst>
              <a:path w="532764" h="13334">
                <a:moveTo>
                  <a:pt x="0" y="12954"/>
                </a:moveTo>
                <a:lnTo>
                  <a:pt x="532663" y="12954"/>
                </a:lnTo>
                <a:lnTo>
                  <a:pt x="532663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2883312" y="7329169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4"/>
                </a:moveTo>
                <a:lnTo>
                  <a:pt x="332990" y="12954"/>
                </a:lnTo>
                <a:lnTo>
                  <a:pt x="33299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1683903" y="7329169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4"/>
                </a:moveTo>
                <a:lnTo>
                  <a:pt x="332990" y="12954"/>
                </a:lnTo>
                <a:lnTo>
                  <a:pt x="33299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711199" y="7329169"/>
            <a:ext cx="97543" cy="12965"/>
          </a:xfrm>
          <a:custGeom>
            <a:avLst/>
            <a:gdLst/>
            <a:ahLst/>
            <a:cxnLst/>
            <a:rect l="l" t="t" r="r" b="b"/>
            <a:pathLst>
              <a:path w="100330" h="13334">
                <a:moveTo>
                  <a:pt x="0" y="12954"/>
                </a:moveTo>
                <a:lnTo>
                  <a:pt x="99821" y="12954"/>
                </a:lnTo>
                <a:lnTo>
                  <a:pt x="99821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4082708" y="7347320"/>
            <a:ext cx="517966" cy="0"/>
          </a:xfrm>
          <a:custGeom>
            <a:avLst/>
            <a:gdLst/>
            <a:ahLst/>
            <a:cxnLst/>
            <a:rect l="l" t="t" r="r" b="b"/>
            <a:pathLst>
              <a:path w="532764">
                <a:moveTo>
                  <a:pt x="0" y="0"/>
                </a:moveTo>
                <a:lnTo>
                  <a:pt x="532663" y="0"/>
                </a:lnTo>
              </a:path>
            </a:pathLst>
          </a:custGeom>
          <a:ln w="11429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2883312" y="7347320"/>
            <a:ext cx="32411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2990" y="0"/>
                </a:lnTo>
              </a:path>
            </a:pathLst>
          </a:custGeom>
          <a:ln w="11429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1683903" y="7347320"/>
            <a:ext cx="32411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2990" y="0"/>
                </a:lnTo>
              </a:path>
            </a:pathLst>
          </a:custGeom>
          <a:ln w="11429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711199" y="7347320"/>
            <a:ext cx="97543" cy="0"/>
          </a:xfrm>
          <a:custGeom>
            <a:avLst/>
            <a:gdLst/>
            <a:ahLst/>
            <a:cxnLst/>
            <a:rect l="l" t="t" r="r" b="b"/>
            <a:pathLst>
              <a:path w="100330">
                <a:moveTo>
                  <a:pt x="0" y="0"/>
                </a:moveTo>
                <a:lnTo>
                  <a:pt x="99821" y="0"/>
                </a:lnTo>
              </a:path>
            </a:pathLst>
          </a:custGeom>
          <a:ln w="11429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4082708" y="7352876"/>
            <a:ext cx="517966" cy="12965"/>
          </a:xfrm>
          <a:custGeom>
            <a:avLst/>
            <a:gdLst/>
            <a:ahLst/>
            <a:cxnLst/>
            <a:rect l="l" t="t" r="r" b="b"/>
            <a:pathLst>
              <a:path w="532764" h="13334">
                <a:moveTo>
                  <a:pt x="0" y="12953"/>
                </a:moveTo>
                <a:lnTo>
                  <a:pt x="532663" y="12953"/>
                </a:lnTo>
                <a:lnTo>
                  <a:pt x="532663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2883312" y="7352876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3"/>
                </a:moveTo>
                <a:lnTo>
                  <a:pt x="332990" y="12953"/>
                </a:lnTo>
                <a:lnTo>
                  <a:pt x="3329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1683903" y="7352876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3"/>
                </a:moveTo>
                <a:lnTo>
                  <a:pt x="332990" y="12953"/>
                </a:lnTo>
                <a:lnTo>
                  <a:pt x="3329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711199" y="7352876"/>
            <a:ext cx="97543" cy="12965"/>
          </a:xfrm>
          <a:custGeom>
            <a:avLst/>
            <a:gdLst/>
            <a:ahLst/>
            <a:cxnLst/>
            <a:rect l="l" t="t" r="r" b="b"/>
            <a:pathLst>
              <a:path w="100330" h="13334">
                <a:moveTo>
                  <a:pt x="0" y="12953"/>
                </a:moveTo>
                <a:lnTo>
                  <a:pt x="99821" y="12953"/>
                </a:lnTo>
                <a:lnTo>
                  <a:pt x="9982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4082708" y="7365471"/>
            <a:ext cx="517966" cy="12347"/>
          </a:xfrm>
          <a:custGeom>
            <a:avLst/>
            <a:gdLst/>
            <a:ahLst/>
            <a:cxnLst/>
            <a:rect l="l" t="t" r="r" b="b"/>
            <a:pathLst>
              <a:path w="532764" h="12700">
                <a:moveTo>
                  <a:pt x="0" y="12191"/>
                </a:moveTo>
                <a:lnTo>
                  <a:pt x="532663" y="12191"/>
                </a:lnTo>
                <a:lnTo>
                  <a:pt x="532663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2883312" y="7365471"/>
            <a:ext cx="324115" cy="12347"/>
          </a:xfrm>
          <a:custGeom>
            <a:avLst/>
            <a:gdLst/>
            <a:ahLst/>
            <a:cxnLst/>
            <a:rect l="l" t="t" r="r" b="b"/>
            <a:pathLst>
              <a:path w="333375" h="12700">
                <a:moveTo>
                  <a:pt x="0" y="12191"/>
                </a:moveTo>
                <a:lnTo>
                  <a:pt x="332990" y="12191"/>
                </a:lnTo>
                <a:lnTo>
                  <a:pt x="33299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1683903" y="7365471"/>
            <a:ext cx="324115" cy="12347"/>
          </a:xfrm>
          <a:custGeom>
            <a:avLst/>
            <a:gdLst/>
            <a:ahLst/>
            <a:cxnLst/>
            <a:rect l="l" t="t" r="r" b="b"/>
            <a:pathLst>
              <a:path w="333375" h="12700">
                <a:moveTo>
                  <a:pt x="0" y="12191"/>
                </a:moveTo>
                <a:lnTo>
                  <a:pt x="332990" y="12191"/>
                </a:lnTo>
                <a:lnTo>
                  <a:pt x="33299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711199" y="7365471"/>
            <a:ext cx="97543" cy="12347"/>
          </a:xfrm>
          <a:custGeom>
            <a:avLst/>
            <a:gdLst/>
            <a:ahLst/>
            <a:cxnLst/>
            <a:rect l="l" t="t" r="r" b="b"/>
            <a:pathLst>
              <a:path w="100330" h="12700">
                <a:moveTo>
                  <a:pt x="0" y="12191"/>
                </a:moveTo>
                <a:lnTo>
                  <a:pt x="99821" y="12191"/>
                </a:lnTo>
                <a:lnTo>
                  <a:pt x="9982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4082708" y="7377324"/>
            <a:ext cx="517966" cy="12965"/>
          </a:xfrm>
          <a:custGeom>
            <a:avLst/>
            <a:gdLst/>
            <a:ahLst/>
            <a:cxnLst/>
            <a:rect l="l" t="t" r="r" b="b"/>
            <a:pathLst>
              <a:path w="532764" h="13334">
                <a:moveTo>
                  <a:pt x="0" y="12953"/>
                </a:moveTo>
                <a:lnTo>
                  <a:pt x="532663" y="12953"/>
                </a:lnTo>
                <a:lnTo>
                  <a:pt x="532663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2883312" y="7377324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3"/>
                </a:moveTo>
                <a:lnTo>
                  <a:pt x="332990" y="12953"/>
                </a:lnTo>
                <a:lnTo>
                  <a:pt x="3329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1683903" y="7377324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3"/>
                </a:moveTo>
                <a:lnTo>
                  <a:pt x="332990" y="12953"/>
                </a:lnTo>
                <a:lnTo>
                  <a:pt x="3329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711199" y="7377324"/>
            <a:ext cx="97543" cy="12965"/>
          </a:xfrm>
          <a:custGeom>
            <a:avLst/>
            <a:gdLst/>
            <a:ahLst/>
            <a:cxnLst/>
            <a:rect l="l" t="t" r="r" b="b"/>
            <a:pathLst>
              <a:path w="100330" h="13334">
                <a:moveTo>
                  <a:pt x="0" y="12953"/>
                </a:moveTo>
                <a:lnTo>
                  <a:pt x="99821" y="12953"/>
                </a:lnTo>
                <a:lnTo>
                  <a:pt x="9982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4082708" y="7395474"/>
            <a:ext cx="517966" cy="0"/>
          </a:xfrm>
          <a:custGeom>
            <a:avLst/>
            <a:gdLst/>
            <a:ahLst/>
            <a:cxnLst/>
            <a:rect l="l" t="t" r="r" b="b"/>
            <a:pathLst>
              <a:path w="532764">
                <a:moveTo>
                  <a:pt x="0" y="0"/>
                </a:moveTo>
                <a:lnTo>
                  <a:pt x="532663" y="0"/>
                </a:lnTo>
              </a:path>
            </a:pathLst>
          </a:custGeom>
          <a:ln w="11429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2883312" y="7395474"/>
            <a:ext cx="32411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2990" y="0"/>
                </a:lnTo>
              </a:path>
            </a:pathLst>
          </a:custGeom>
          <a:ln w="11429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1683903" y="7395474"/>
            <a:ext cx="32411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2990" y="0"/>
                </a:lnTo>
              </a:path>
            </a:pathLst>
          </a:custGeom>
          <a:ln w="11429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711199" y="7395474"/>
            <a:ext cx="97543" cy="0"/>
          </a:xfrm>
          <a:custGeom>
            <a:avLst/>
            <a:gdLst/>
            <a:ahLst/>
            <a:cxnLst/>
            <a:rect l="l" t="t" r="r" b="b"/>
            <a:pathLst>
              <a:path w="100330">
                <a:moveTo>
                  <a:pt x="0" y="0"/>
                </a:moveTo>
                <a:lnTo>
                  <a:pt x="99821" y="0"/>
                </a:lnTo>
              </a:path>
            </a:pathLst>
          </a:custGeom>
          <a:ln w="11429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4082708" y="7401031"/>
            <a:ext cx="517966" cy="12965"/>
          </a:xfrm>
          <a:custGeom>
            <a:avLst/>
            <a:gdLst/>
            <a:ahLst/>
            <a:cxnLst/>
            <a:rect l="l" t="t" r="r" b="b"/>
            <a:pathLst>
              <a:path w="532764" h="13334">
                <a:moveTo>
                  <a:pt x="0" y="12953"/>
                </a:moveTo>
                <a:lnTo>
                  <a:pt x="532663" y="12953"/>
                </a:lnTo>
                <a:lnTo>
                  <a:pt x="532663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2883312" y="7401031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3"/>
                </a:moveTo>
                <a:lnTo>
                  <a:pt x="332990" y="12953"/>
                </a:lnTo>
                <a:lnTo>
                  <a:pt x="3329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1683903" y="7401031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3"/>
                </a:moveTo>
                <a:lnTo>
                  <a:pt x="332990" y="12953"/>
                </a:lnTo>
                <a:lnTo>
                  <a:pt x="3329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711199" y="7401031"/>
            <a:ext cx="97543" cy="12965"/>
          </a:xfrm>
          <a:custGeom>
            <a:avLst/>
            <a:gdLst/>
            <a:ahLst/>
            <a:cxnLst/>
            <a:rect l="l" t="t" r="r" b="b"/>
            <a:pathLst>
              <a:path w="100330" h="13334">
                <a:moveTo>
                  <a:pt x="0" y="12953"/>
                </a:moveTo>
                <a:lnTo>
                  <a:pt x="99821" y="12953"/>
                </a:lnTo>
                <a:lnTo>
                  <a:pt x="9982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4082708" y="7413625"/>
            <a:ext cx="517966" cy="12347"/>
          </a:xfrm>
          <a:custGeom>
            <a:avLst/>
            <a:gdLst/>
            <a:ahLst/>
            <a:cxnLst/>
            <a:rect l="l" t="t" r="r" b="b"/>
            <a:pathLst>
              <a:path w="532764" h="12700">
                <a:moveTo>
                  <a:pt x="0" y="12191"/>
                </a:moveTo>
                <a:lnTo>
                  <a:pt x="532663" y="12191"/>
                </a:lnTo>
                <a:lnTo>
                  <a:pt x="532663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2883312" y="7413625"/>
            <a:ext cx="324115" cy="12347"/>
          </a:xfrm>
          <a:custGeom>
            <a:avLst/>
            <a:gdLst/>
            <a:ahLst/>
            <a:cxnLst/>
            <a:rect l="l" t="t" r="r" b="b"/>
            <a:pathLst>
              <a:path w="333375" h="12700">
                <a:moveTo>
                  <a:pt x="0" y="12191"/>
                </a:moveTo>
                <a:lnTo>
                  <a:pt x="332990" y="12191"/>
                </a:lnTo>
                <a:lnTo>
                  <a:pt x="33299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1683903" y="7413625"/>
            <a:ext cx="324115" cy="12347"/>
          </a:xfrm>
          <a:custGeom>
            <a:avLst/>
            <a:gdLst/>
            <a:ahLst/>
            <a:cxnLst/>
            <a:rect l="l" t="t" r="r" b="b"/>
            <a:pathLst>
              <a:path w="333375" h="12700">
                <a:moveTo>
                  <a:pt x="0" y="12191"/>
                </a:moveTo>
                <a:lnTo>
                  <a:pt x="332990" y="12191"/>
                </a:lnTo>
                <a:lnTo>
                  <a:pt x="33299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711199" y="7413625"/>
            <a:ext cx="97543" cy="12347"/>
          </a:xfrm>
          <a:custGeom>
            <a:avLst/>
            <a:gdLst/>
            <a:ahLst/>
            <a:cxnLst/>
            <a:rect l="l" t="t" r="r" b="b"/>
            <a:pathLst>
              <a:path w="100330" h="12700">
                <a:moveTo>
                  <a:pt x="0" y="12191"/>
                </a:moveTo>
                <a:lnTo>
                  <a:pt x="99821" y="12191"/>
                </a:lnTo>
                <a:lnTo>
                  <a:pt x="9982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4082708" y="7431034"/>
            <a:ext cx="517966" cy="0"/>
          </a:xfrm>
          <a:custGeom>
            <a:avLst/>
            <a:gdLst/>
            <a:ahLst/>
            <a:cxnLst/>
            <a:rect l="l" t="t" r="r" b="b"/>
            <a:pathLst>
              <a:path w="532764">
                <a:moveTo>
                  <a:pt x="0" y="0"/>
                </a:moveTo>
                <a:lnTo>
                  <a:pt x="532663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2883312" y="7431034"/>
            <a:ext cx="32411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2990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1683903" y="7431034"/>
            <a:ext cx="32411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2990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711199" y="7431034"/>
            <a:ext cx="97543" cy="0"/>
          </a:xfrm>
          <a:custGeom>
            <a:avLst/>
            <a:gdLst/>
            <a:ahLst/>
            <a:cxnLst/>
            <a:rect l="l" t="t" r="r" b="b"/>
            <a:pathLst>
              <a:path w="100330">
                <a:moveTo>
                  <a:pt x="0" y="0"/>
                </a:moveTo>
                <a:lnTo>
                  <a:pt x="99821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4082708" y="7436591"/>
            <a:ext cx="517966" cy="12965"/>
          </a:xfrm>
          <a:custGeom>
            <a:avLst/>
            <a:gdLst/>
            <a:ahLst/>
            <a:cxnLst/>
            <a:rect l="l" t="t" r="r" b="b"/>
            <a:pathLst>
              <a:path w="532764" h="13334">
                <a:moveTo>
                  <a:pt x="0" y="12953"/>
                </a:moveTo>
                <a:lnTo>
                  <a:pt x="532663" y="12953"/>
                </a:lnTo>
                <a:lnTo>
                  <a:pt x="532663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2883312" y="7436591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3"/>
                </a:moveTo>
                <a:lnTo>
                  <a:pt x="332990" y="12953"/>
                </a:lnTo>
                <a:lnTo>
                  <a:pt x="3329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1683903" y="7436591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3"/>
                </a:moveTo>
                <a:lnTo>
                  <a:pt x="332990" y="12953"/>
                </a:lnTo>
                <a:lnTo>
                  <a:pt x="3329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711199" y="7436591"/>
            <a:ext cx="97543" cy="12965"/>
          </a:xfrm>
          <a:custGeom>
            <a:avLst/>
            <a:gdLst/>
            <a:ahLst/>
            <a:cxnLst/>
            <a:rect l="l" t="t" r="r" b="b"/>
            <a:pathLst>
              <a:path w="100330" h="13334">
                <a:moveTo>
                  <a:pt x="0" y="12953"/>
                </a:moveTo>
                <a:lnTo>
                  <a:pt x="99821" y="12953"/>
                </a:lnTo>
                <a:lnTo>
                  <a:pt x="9982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4082708" y="7449185"/>
            <a:ext cx="517966" cy="12965"/>
          </a:xfrm>
          <a:custGeom>
            <a:avLst/>
            <a:gdLst/>
            <a:ahLst/>
            <a:cxnLst/>
            <a:rect l="l" t="t" r="r" b="b"/>
            <a:pathLst>
              <a:path w="532764" h="13334">
                <a:moveTo>
                  <a:pt x="0" y="12954"/>
                </a:moveTo>
                <a:lnTo>
                  <a:pt x="532663" y="12954"/>
                </a:lnTo>
                <a:lnTo>
                  <a:pt x="532663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2883312" y="7449185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4"/>
                </a:moveTo>
                <a:lnTo>
                  <a:pt x="332990" y="12954"/>
                </a:lnTo>
                <a:lnTo>
                  <a:pt x="33299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1683903" y="7449185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4"/>
                </a:moveTo>
                <a:lnTo>
                  <a:pt x="332990" y="12954"/>
                </a:lnTo>
                <a:lnTo>
                  <a:pt x="33299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711199" y="7449185"/>
            <a:ext cx="97543" cy="12965"/>
          </a:xfrm>
          <a:custGeom>
            <a:avLst/>
            <a:gdLst/>
            <a:ahLst/>
            <a:cxnLst/>
            <a:rect l="l" t="t" r="r" b="b"/>
            <a:pathLst>
              <a:path w="100330" h="13334">
                <a:moveTo>
                  <a:pt x="0" y="12954"/>
                </a:moveTo>
                <a:lnTo>
                  <a:pt x="99821" y="12954"/>
                </a:lnTo>
                <a:lnTo>
                  <a:pt x="99821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4082708" y="7461779"/>
            <a:ext cx="517966" cy="12347"/>
          </a:xfrm>
          <a:custGeom>
            <a:avLst/>
            <a:gdLst/>
            <a:ahLst/>
            <a:cxnLst/>
            <a:rect l="l" t="t" r="r" b="b"/>
            <a:pathLst>
              <a:path w="532764" h="12700">
                <a:moveTo>
                  <a:pt x="0" y="12191"/>
                </a:moveTo>
                <a:lnTo>
                  <a:pt x="532663" y="12191"/>
                </a:lnTo>
                <a:lnTo>
                  <a:pt x="532663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2883312" y="7461779"/>
            <a:ext cx="324115" cy="12347"/>
          </a:xfrm>
          <a:custGeom>
            <a:avLst/>
            <a:gdLst/>
            <a:ahLst/>
            <a:cxnLst/>
            <a:rect l="l" t="t" r="r" b="b"/>
            <a:pathLst>
              <a:path w="333375" h="12700">
                <a:moveTo>
                  <a:pt x="0" y="12191"/>
                </a:moveTo>
                <a:lnTo>
                  <a:pt x="332990" y="12191"/>
                </a:lnTo>
                <a:lnTo>
                  <a:pt x="33299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1683903" y="7461779"/>
            <a:ext cx="324115" cy="12347"/>
          </a:xfrm>
          <a:custGeom>
            <a:avLst/>
            <a:gdLst/>
            <a:ahLst/>
            <a:cxnLst/>
            <a:rect l="l" t="t" r="r" b="b"/>
            <a:pathLst>
              <a:path w="333375" h="12700">
                <a:moveTo>
                  <a:pt x="0" y="12191"/>
                </a:moveTo>
                <a:lnTo>
                  <a:pt x="332990" y="12191"/>
                </a:lnTo>
                <a:lnTo>
                  <a:pt x="33299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711199" y="7461779"/>
            <a:ext cx="97543" cy="12347"/>
          </a:xfrm>
          <a:custGeom>
            <a:avLst/>
            <a:gdLst/>
            <a:ahLst/>
            <a:cxnLst/>
            <a:rect l="l" t="t" r="r" b="b"/>
            <a:pathLst>
              <a:path w="100330" h="12700">
                <a:moveTo>
                  <a:pt x="0" y="12191"/>
                </a:moveTo>
                <a:lnTo>
                  <a:pt x="99821" y="12191"/>
                </a:lnTo>
                <a:lnTo>
                  <a:pt x="9982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4082708" y="7479189"/>
            <a:ext cx="517966" cy="0"/>
          </a:xfrm>
          <a:custGeom>
            <a:avLst/>
            <a:gdLst/>
            <a:ahLst/>
            <a:cxnLst/>
            <a:rect l="l" t="t" r="r" b="b"/>
            <a:pathLst>
              <a:path w="532764">
                <a:moveTo>
                  <a:pt x="0" y="0"/>
                </a:moveTo>
                <a:lnTo>
                  <a:pt x="532663" y="0"/>
                </a:lnTo>
              </a:path>
            </a:pathLst>
          </a:custGeom>
          <a:ln w="1142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2883312" y="7479189"/>
            <a:ext cx="32411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2990" y="0"/>
                </a:lnTo>
              </a:path>
            </a:pathLst>
          </a:custGeom>
          <a:ln w="1142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1683903" y="7479189"/>
            <a:ext cx="32411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2990" y="0"/>
                </a:lnTo>
              </a:path>
            </a:pathLst>
          </a:custGeom>
          <a:ln w="1142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711199" y="7479189"/>
            <a:ext cx="97543" cy="0"/>
          </a:xfrm>
          <a:custGeom>
            <a:avLst/>
            <a:gdLst/>
            <a:ahLst/>
            <a:cxnLst/>
            <a:rect l="l" t="t" r="r" b="b"/>
            <a:pathLst>
              <a:path w="100330">
                <a:moveTo>
                  <a:pt x="0" y="0"/>
                </a:moveTo>
                <a:lnTo>
                  <a:pt x="99821" y="0"/>
                </a:lnTo>
              </a:path>
            </a:pathLst>
          </a:custGeom>
          <a:ln w="1142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4082708" y="7484744"/>
            <a:ext cx="517966" cy="12965"/>
          </a:xfrm>
          <a:custGeom>
            <a:avLst/>
            <a:gdLst/>
            <a:ahLst/>
            <a:cxnLst/>
            <a:rect l="l" t="t" r="r" b="b"/>
            <a:pathLst>
              <a:path w="532764" h="13334">
                <a:moveTo>
                  <a:pt x="0" y="12953"/>
                </a:moveTo>
                <a:lnTo>
                  <a:pt x="532663" y="12953"/>
                </a:lnTo>
                <a:lnTo>
                  <a:pt x="532663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2883312" y="7484744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3"/>
                </a:moveTo>
                <a:lnTo>
                  <a:pt x="332990" y="12953"/>
                </a:lnTo>
                <a:lnTo>
                  <a:pt x="3329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1683903" y="7484744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3"/>
                </a:moveTo>
                <a:lnTo>
                  <a:pt x="332990" y="12953"/>
                </a:lnTo>
                <a:lnTo>
                  <a:pt x="3329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711199" y="7484744"/>
            <a:ext cx="97543" cy="12965"/>
          </a:xfrm>
          <a:custGeom>
            <a:avLst/>
            <a:gdLst/>
            <a:ahLst/>
            <a:cxnLst/>
            <a:rect l="l" t="t" r="r" b="b"/>
            <a:pathLst>
              <a:path w="100330" h="13334">
                <a:moveTo>
                  <a:pt x="0" y="12953"/>
                </a:moveTo>
                <a:lnTo>
                  <a:pt x="99821" y="12953"/>
                </a:lnTo>
                <a:lnTo>
                  <a:pt x="9982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4082708" y="7497338"/>
            <a:ext cx="517966" cy="12965"/>
          </a:xfrm>
          <a:custGeom>
            <a:avLst/>
            <a:gdLst/>
            <a:ahLst/>
            <a:cxnLst/>
            <a:rect l="l" t="t" r="r" b="b"/>
            <a:pathLst>
              <a:path w="532764" h="13334">
                <a:moveTo>
                  <a:pt x="0" y="12953"/>
                </a:moveTo>
                <a:lnTo>
                  <a:pt x="532663" y="12953"/>
                </a:lnTo>
                <a:lnTo>
                  <a:pt x="532663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2883312" y="7497338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3"/>
                </a:moveTo>
                <a:lnTo>
                  <a:pt x="332990" y="12953"/>
                </a:lnTo>
                <a:lnTo>
                  <a:pt x="3329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1683903" y="7497338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3"/>
                </a:moveTo>
                <a:lnTo>
                  <a:pt x="332990" y="12953"/>
                </a:lnTo>
                <a:lnTo>
                  <a:pt x="3329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711199" y="7497338"/>
            <a:ext cx="97543" cy="12965"/>
          </a:xfrm>
          <a:custGeom>
            <a:avLst/>
            <a:gdLst/>
            <a:ahLst/>
            <a:cxnLst/>
            <a:rect l="l" t="t" r="r" b="b"/>
            <a:pathLst>
              <a:path w="100330" h="13334">
                <a:moveTo>
                  <a:pt x="0" y="12953"/>
                </a:moveTo>
                <a:lnTo>
                  <a:pt x="99821" y="12953"/>
                </a:lnTo>
                <a:lnTo>
                  <a:pt x="9982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4082708" y="7509933"/>
            <a:ext cx="517966" cy="12347"/>
          </a:xfrm>
          <a:custGeom>
            <a:avLst/>
            <a:gdLst/>
            <a:ahLst/>
            <a:cxnLst/>
            <a:rect l="l" t="t" r="r" b="b"/>
            <a:pathLst>
              <a:path w="532764" h="12700">
                <a:moveTo>
                  <a:pt x="0" y="12191"/>
                </a:moveTo>
                <a:lnTo>
                  <a:pt x="532663" y="12191"/>
                </a:lnTo>
                <a:lnTo>
                  <a:pt x="532663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2883312" y="7509933"/>
            <a:ext cx="324115" cy="12347"/>
          </a:xfrm>
          <a:custGeom>
            <a:avLst/>
            <a:gdLst/>
            <a:ahLst/>
            <a:cxnLst/>
            <a:rect l="l" t="t" r="r" b="b"/>
            <a:pathLst>
              <a:path w="333375" h="12700">
                <a:moveTo>
                  <a:pt x="0" y="12191"/>
                </a:moveTo>
                <a:lnTo>
                  <a:pt x="332990" y="12191"/>
                </a:lnTo>
                <a:lnTo>
                  <a:pt x="33299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/>
          <p:nvPr/>
        </p:nvSpPr>
        <p:spPr>
          <a:xfrm>
            <a:off x="1683903" y="7509933"/>
            <a:ext cx="324115" cy="12347"/>
          </a:xfrm>
          <a:custGeom>
            <a:avLst/>
            <a:gdLst/>
            <a:ahLst/>
            <a:cxnLst/>
            <a:rect l="l" t="t" r="r" b="b"/>
            <a:pathLst>
              <a:path w="333375" h="12700">
                <a:moveTo>
                  <a:pt x="0" y="12191"/>
                </a:moveTo>
                <a:lnTo>
                  <a:pt x="332990" y="12191"/>
                </a:lnTo>
                <a:lnTo>
                  <a:pt x="33299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1" name="object 241"/>
          <p:cNvSpPr/>
          <p:nvPr/>
        </p:nvSpPr>
        <p:spPr>
          <a:xfrm>
            <a:off x="711199" y="7509933"/>
            <a:ext cx="97543" cy="12347"/>
          </a:xfrm>
          <a:custGeom>
            <a:avLst/>
            <a:gdLst/>
            <a:ahLst/>
            <a:cxnLst/>
            <a:rect l="l" t="t" r="r" b="b"/>
            <a:pathLst>
              <a:path w="100330" h="12700">
                <a:moveTo>
                  <a:pt x="0" y="12191"/>
                </a:moveTo>
                <a:lnTo>
                  <a:pt x="99821" y="12191"/>
                </a:lnTo>
                <a:lnTo>
                  <a:pt x="9982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2" name="object 242"/>
          <p:cNvSpPr/>
          <p:nvPr/>
        </p:nvSpPr>
        <p:spPr>
          <a:xfrm>
            <a:off x="4082708" y="7527342"/>
            <a:ext cx="517966" cy="0"/>
          </a:xfrm>
          <a:custGeom>
            <a:avLst/>
            <a:gdLst/>
            <a:ahLst/>
            <a:cxnLst/>
            <a:rect l="l" t="t" r="r" b="b"/>
            <a:pathLst>
              <a:path w="532764">
                <a:moveTo>
                  <a:pt x="0" y="0"/>
                </a:moveTo>
                <a:lnTo>
                  <a:pt x="532663" y="0"/>
                </a:lnTo>
              </a:path>
            </a:pathLst>
          </a:custGeom>
          <a:ln w="1142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3" name="object 243"/>
          <p:cNvSpPr/>
          <p:nvPr/>
        </p:nvSpPr>
        <p:spPr>
          <a:xfrm>
            <a:off x="2883312" y="7527342"/>
            <a:ext cx="32411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2990" y="0"/>
                </a:lnTo>
              </a:path>
            </a:pathLst>
          </a:custGeom>
          <a:ln w="1142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1683903" y="7527342"/>
            <a:ext cx="32411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2990" y="0"/>
                </a:lnTo>
              </a:path>
            </a:pathLst>
          </a:custGeom>
          <a:ln w="1142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711199" y="7527342"/>
            <a:ext cx="97543" cy="0"/>
          </a:xfrm>
          <a:custGeom>
            <a:avLst/>
            <a:gdLst/>
            <a:ahLst/>
            <a:cxnLst/>
            <a:rect l="l" t="t" r="r" b="b"/>
            <a:pathLst>
              <a:path w="100330">
                <a:moveTo>
                  <a:pt x="0" y="0"/>
                </a:moveTo>
                <a:lnTo>
                  <a:pt x="99821" y="0"/>
                </a:lnTo>
              </a:path>
            </a:pathLst>
          </a:custGeom>
          <a:ln w="1142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4082708" y="7532898"/>
            <a:ext cx="517966" cy="12965"/>
          </a:xfrm>
          <a:custGeom>
            <a:avLst/>
            <a:gdLst/>
            <a:ahLst/>
            <a:cxnLst/>
            <a:rect l="l" t="t" r="r" b="b"/>
            <a:pathLst>
              <a:path w="532764" h="13334">
                <a:moveTo>
                  <a:pt x="0" y="12954"/>
                </a:moveTo>
                <a:lnTo>
                  <a:pt x="532663" y="12954"/>
                </a:lnTo>
                <a:lnTo>
                  <a:pt x="532663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2883312" y="7532898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4"/>
                </a:moveTo>
                <a:lnTo>
                  <a:pt x="332990" y="12954"/>
                </a:lnTo>
                <a:lnTo>
                  <a:pt x="33299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1683903" y="7532898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4"/>
                </a:moveTo>
                <a:lnTo>
                  <a:pt x="332990" y="12954"/>
                </a:lnTo>
                <a:lnTo>
                  <a:pt x="33299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711199" y="7532898"/>
            <a:ext cx="97543" cy="12965"/>
          </a:xfrm>
          <a:custGeom>
            <a:avLst/>
            <a:gdLst/>
            <a:ahLst/>
            <a:cxnLst/>
            <a:rect l="l" t="t" r="r" b="b"/>
            <a:pathLst>
              <a:path w="100330" h="13334">
                <a:moveTo>
                  <a:pt x="0" y="12954"/>
                </a:moveTo>
                <a:lnTo>
                  <a:pt x="99821" y="12954"/>
                </a:lnTo>
                <a:lnTo>
                  <a:pt x="99821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4082708" y="7545494"/>
            <a:ext cx="517966" cy="12965"/>
          </a:xfrm>
          <a:custGeom>
            <a:avLst/>
            <a:gdLst/>
            <a:ahLst/>
            <a:cxnLst/>
            <a:rect l="l" t="t" r="r" b="b"/>
            <a:pathLst>
              <a:path w="532764" h="13334">
                <a:moveTo>
                  <a:pt x="0" y="12954"/>
                </a:moveTo>
                <a:lnTo>
                  <a:pt x="532663" y="12954"/>
                </a:lnTo>
                <a:lnTo>
                  <a:pt x="532663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2883312" y="7545494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4"/>
                </a:moveTo>
                <a:lnTo>
                  <a:pt x="332990" y="12954"/>
                </a:lnTo>
                <a:lnTo>
                  <a:pt x="33299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1683903" y="7545494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4"/>
                </a:moveTo>
                <a:lnTo>
                  <a:pt x="332990" y="12954"/>
                </a:lnTo>
                <a:lnTo>
                  <a:pt x="33299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711199" y="7545494"/>
            <a:ext cx="97543" cy="12965"/>
          </a:xfrm>
          <a:custGeom>
            <a:avLst/>
            <a:gdLst/>
            <a:ahLst/>
            <a:cxnLst/>
            <a:rect l="l" t="t" r="r" b="b"/>
            <a:pathLst>
              <a:path w="100330" h="13334">
                <a:moveTo>
                  <a:pt x="0" y="12954"/>
                </a:moveTo>
                <a:lnTo>
                  <a:pt x="99821" y="12954"/>
                </a:lnTo>
                <a:lnTo>
                  <a:pt x="99821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/>
          <p:nvPr/>
        </p:nvSpPr>
        <p:spPr>
          <a:xfrm>
            <a:off x="4082708" y="7563643"/>
            <a:ext cx="517966" cy="0"/>
          </a:xfrm>
          <a:custGeom>
            <a:avLst/>
            <a:gdLst/>
            <a:ahLst/>
            <a:cxnLst/>
            <a:rect l="l" t="t" r="r" b="b"/>
            <a:pathLst>
              <a:path w="532764">
                <a:moveTo>
                  <a:pt x="0" y="0"/>
                </a:moveTo>
                <a:lnTo>
                  <a:pt x="532663" y="0"/>
                </a:lnTo>
              </a:path>
            </a:pathLst>
          </a:custGeom>
          <a:ln w="1142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5" name="object 255"/>
          <p:cNvSpPr/>
          <p:nvPr/>
        </p:nvSpPr>
        <p:spPr>
          <a:xfrm>
            <a:off x="2883312" y="7563643"/>
            <a:ext cx="32411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2990" y="0"/>
                </a:lnTo>
              </a:path>
            </a:pathLst>
          </a:custGeom>
          <a:ln w="1142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6" name="object 256"/>
          <p:cNvSpPr/>
          <p:nvPr/>
        </p:nvSpPr>
        <p:spPr>
          <a:xfrm>
            <a:off x="1683903" y="7563643"/>
            <a:ext cx="32411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2990" y="0"/>
                </a:lnTo>
              </a:path>
            </a:pathLst>
          </a:custGeom>
          <a:ln w="1142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7" name="object 257"/>
          <p:cNvSpPr/>
          <p:nvPr/>
        </p:nvSpPr>
        <p:spPr>
          <a:xfrm>
            <a:off x="711199" y="7563643"/>
            <a:ext cx="97543" cy="0"/>
          </a:xfrm>
          <a:custGeom>
            <a:avLst/>
            <a:gdLst/>
            <a:ahLst/>
            <a:cxnLst/>
            <a:rect l="l" t="t" r="r" b="b"/>
            <a:pathLst>
              <a:path w="100330">
                <a:moveTo>
                  <a:pt x="0" y="0"/>
                </a:moveTo>
                <a:lnTo>
                  <a:pt x="99821" y="0"/>
                </a:lnTo>
              </a:path>
            </a:pathLst>
          </a:custGeom>
          <a:ln w="1142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/>
          <p:nvPr/>
        </p:nvSpPr>
        <p:spPr>
          <a:xfrm>
            <a:off x="4082708" y="7569200"/>
            <a:ext cx="517966" cy="12347"/>
          </a:xfrm>
          <a:custGeom>
            <a:avLst/>
            <a:gdLst/>
            <a:ahLst/>
            <a:cxnLst/>
            <a:rect l="l" t="t" r="r" b="b"/>
            <a:pathLst>
              <a:path w="532764" h="12700">
                <a:moveTo>
                  <a:pt x="0" y="12191"/>
                </a:moveTo>
                <a:lnTo>
                  <a:pt x="532663" y="12191"/>
                </a:lnTo>
                <a:lnTo>
                  <a:pt x="532663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9" name="object 259"/>
          <p:cNvSpPr/>
          <p:nvPr/>
        </p:nvSpPr>
        <p:spPr>
          <a:xfrm>
            <a:off x="2883312" y="7569200"/>
            <a:ext cx="324115" cy="12347"/>
          </a:xfrm>
          <a:custGeom>
            <a:avLst/>
            <a:gdLst/>
            <a:ahLst/>
            <a:cxnLst/>
            <a:rect l="l" t="t" r="r" b="b"/>
            <a:pathLst>
              <a:path w="333375" h="12700">
                <a:moveTo>
                  <a:pt x="0" y="12191"/>
                </a:moveTo>
                <a:lnTo>
                  <a:pt x="332990" y="12191"/>
                </a:lnTo>
                <a:lnTo>
                  <a:pt x="33299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0" name="object 260"/>
          <p:cNvSpPr/>
          <p:nvPr/>
        </p:nvSpPr>
        <p:spPr>
          <a:xfrm>
            <a:off x="1683903" y="7569200"/>
            <a:ext cx="324115" cy="12347"/>
          </a:xfrm>
          <a:custGeom>
            <a:avLst/>
            <a:gdLst/>
            <a:ahLst/>
            <a:cxnLst/>
            <a:rect l="l" t="t" r="r" b="b"/>
            <a:pathLst>
              <a:path w="333375" h="12700">
                <a:moveTo>
                  <a:pt x="0" y="12191"/>
                </a:moveTo>
                <a:lnTo>
                  <a:pt x="332990" y="12191"/>
                </a:lnTo>
                <a:lnTo>
                  <a:pt x="33299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1" name="object 261"/>
          <p:cNvSpPr/>
          <p:nvPr/>
        </p:nvSpPr>
        <p:spPr>
          <a:xfrm>
            <a:off x="711199" y="7569200"/>
            <a:ext cx="97543" cy="12347"/>
          </a:xfrm>
          <a:custGeom>
            <a:avLst/>
            <a:gdLst/>
            <a:ahLst/>
            <a:cxnLst/>
            <a:rect l="l" t="t" r="r" b="b"/>
            <a:pathLst>
              <a:path w="100330" h="12700">
                <a:moveTo>
                  <a:pt x="0" y="12191"/>
                </a:moveTo>
                <a:lnTo>
                  <a:pt x="99821" y="12191"/>
                </a:lnTo>
                <a:lnTo>
                  <a:pt x="9982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2" name="object 262"/>
          <p:cNvSpPr/>
          <p:nvPr/>
        </p:nvSpPr>
        <p:spPr>
          <a:xfrm>
            <a:off x="4082708" y="7581054"/>
            <a:ext cx="517966" cy="12965"/>
          </a:xfrm>
          <a:custGeom>
            <a:avLst/>
            <a:gdLst/>
            <a:ahLst/>
            <a:cxnLst/>
            <a:rect l="l" t="t" r="r" b="b"/>
            <a:pathLst>
              <a:path w="532764" h="13334">
                <a:moveTo>
                  <a:pt x="0" y="12953"/>
                </a:moveTo>
                <a:lnTo>
                  <a:pt x="532663" y="12953"/>
                </a:lnTo>
                <a:lnTo>
                  <a:pt x="532663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3" name="object 263"/>
          <p:cNvSpPr/>
          <p:nvPr/>
        </p:nvSpPr>
        <p:spPr>
          <a:xfrm>
            <a:off x="2883312" y="7581054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3"/>
                </a:moveTo>
                <a:lnTo>
                  <a:pt x="332990" y="12953"/>
                </a:lnTo>
                <a:lnTo>
                  <a:pt x="3329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4" name="object 264"/>
          <p:cNvSpPr/>
          <p:nvPr/>
        </p:nvSpPr>
        <p:spPr>
          <a:xfrm>
            <a:off x="1683903" y="7581054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3"/>
                </a:moveTo>
                <a:lnTo>
                  <a:pt x="332990" y="12953"/>
                </a:lnTo>
                <a:lnTo>
                  <a:pt x="3329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5" name="object 265"/>
          <p:cNvSpPr/>
          <p:nvPr/>
        </p:nvSpPr>
        <p:spPr>
          <a:xfrm>
            <a:off x="711199" y="7581054"/>
            <a:ext cx="97543" cy="12965"/>
          </a:xfrm>
          <a:custGeom>
            <a:avLst/>
            <a:gdLst/>
            <a:ahLst/>
            <a:cxnLst/>
            <a:rect l="l" t="t" r="r" b="b"/>
            <a:pathLst>
              <a:path w="100330" h="13334">
                <a:moveTo>
                  <a:pt x="0" y="12953"/>
                </a:moveTo>
                <a:lnTo>
                  <a:pt x="99821" y="12953"/>
                </a:lnTo>
                <a:lnTo>
                  <a:pt x="9982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6" name="object 266"/>
          <p:cNvSpPr/>
          <p:nvPr/>
        </p:nvSpPr>
        <p:spPr>
          <a:xfrm>
            <a:off x="2883311" y="7599944"/>
            <a:ext cx="1717499" cy="0"/>
          </a:xfrm>
          <a:custGeom>
            <a:avLst/>
            <a:gdLst/>
            <a:ahLst/>
            <a:cxnLst/>
            <a:rect l="l" t="t" r="r" b="b"/>
            <a:pathLst>
              <a:path w="1766570">
                <a:moveTo>
                  <a:pt x="0" y="0"/>
                </a:moveTo>
                <a:lnTo>
                  <a:pt x="1766327" y="0"/>
                </a:lnTo>
              </a:path>
            </a:pathLst>
          </a:custGeom>
          <a:ln w="12954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7" name="object 267"/>
          <p:cNvSpPr/>
          <p:nvPr/>
        </p:nvSpPr>
        <p:spPr>
          <a:xfrm>
            <a:off x="1683903" y="7593647"/>
            <a:ext cx="324115" cy="12965"/>
          </a:xfrm>
          <a:custGeom>
            <a:avLst/>
            <a:gdLst/>
            <a:ahLst/>
            <a:cxnLst/>
            <a:rect l="l" t="t" r="r" b="b"/>
            <a:pathLst>
              <a:path w="333375" h="13334">
                <a:moveTo>
                  <a:pt x="0" y="12953"/>
                </a:moveTo>
                <a:lnTo>
                  <a:pt x="332990" y="12953"/>
                </a:lnTo>
                <a:lnTo>
                  <a:pt x="33299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8" name="object 268"/>
          <p:cNvSpPr/>
          <p:nvPr/>
        </p:nvSpPr>
        <p:spPr>
          <a:xfrm>
            <a:off x="711199" y="7593647"/>
            <a:ext cx="97543" cy="12965"/>
          </a:xfrm>
          <a:custGeom>
            <a:avLst/>
            <a:gdLst/>
            <a:ahLst/>
            <a:cxnLst/>
            <a:rect l="l" t="t" r="r" b="b"/>
            <a:pathLst>
              <a:path w="100330" h="13334">
                <a:moveTo>
                  <a:pt x="0" y="12953"/>
                </a:moveTo>
                <a:lnTo>
                  <a:pt x="99821" y="12953"/>
                </a:lnTo>
                <a:lnTo>
                  <a:pt x="9982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9" name="object 269"/>
          <p:cNvSpPr/>
          <p:nvPr/>
        </p:nvSpPr>
        <p:spPr>
          <a:xfrm>
            <a:off x="2883311" y="7611798"/>
            <a:ext cx="1717499" cy="0"/>
          </a:xfrm>
          <a:custGeom>
            <a:avLst/>
            <a:gdLst/>
            <a:ahLst/>
            <a:cxnLst/>
            <a:rect l="l" t="t" r="r" b="b"/>
            <a:pathLst>
              <a:path w="1766570">
                <a:moveTo>
                  <a:pt x="0" y="0"/>
                </a:moveTo>
                <a:lnTo>
                  <a:pt x="1766327" y="0"/>
                </a:lnTo>
              </a:path>
            </a:pathLst>
          </a:custGeom>
          <a:ln w="1142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0" name="object 270"/>
          <p:cNvSpPr/>
          <p:nvPr/>
        </p:nvSpPr>
        <p:spPr>
          <a:xfrm>
            <a:off x="1683903" y="7611798"/>
            <a:ext cx="32411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2990" y="0"/>
                </a:lnTo>
              </a:path>
            </a:pathLst>
          </a:custGeom>
          <a:ln w="1142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1" name="object 271"/>
          <p:cNvSpPr/>
          <p:nvPr/>
        </p:nvSpPr>
        <p:spPr>
          <a:xfrm>
            <a:off x="711199" y="7611798"/>
            <a:ext cx="97543" cy="0"/>
          </a:xfrm>
          <a:custGeom>
            <a:avLst/>
            <a:gdLst/>
            <a:ahLst/>
            <a:cxnLst/>
            <a:rect l="l" t="t" r="r" b="b"/>
            <a:pathLst>
              <a:path w="100330">
                <a:moveTo>
                  <a:pt x="0" y="0"/>
                </a:moveTo>
                <a:lnTo>
                  <a:pt x="99821" y="0"/>
                </a:lnTo>
              </a:path>
            </a:pathLst>
          </a:custGeom>
          <a:ln w="1142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2" name="object 272"/>
          <p:cNvSpPr/>
          <p:nvPr/>
        </p:nvSpPr>
        <p:spPr>
          <a:xfrm>
            <a:off x="711199" y="7617354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3" name="object 273"/>
          <p:cNvSpPr/>
          <p:nvPr/>
        </p:nvSpPr>
        <p:spPr>
          <a:xfrm>
            <a:off x="711199" y="7629207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4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4" name="object 274"/>
          <p:cNvSpPr/>
          <p:nvPr/>
        </p:nvSpPr>
        <p:spPr>
          <a:xfrm>
            <a:off x="711199" y="7641802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4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5" name="object 275"/>
          <p:cNvSpPr/>
          <p:nvPr/>
        </p:nvSpPr>
        <p:spPr>
          <a:xfrm>
            <a:off x="711199" y="7659952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6" name="object 276"/>
          <p:cNvSpPr/>
          <p:nvPr/>
        </p:nvSpPr>
        <p:spPr>
          <a:xfrm>
            <a:off x="711199" y="7665508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7" name="object 277"/>
          <p:cNvSpPr/>
          <p:nvPr/>
        </p:nvSpPr>
        <p:spPr>
          <a:xfrm>
            <a:off x="711199" y="7677362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4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8" name="object 278"/>
          <p:cNvSpPr/>
          <p:nvPr/>
        </p:nvSpPr>
        <p:spPr>
          <a:xfrm>
            <a:off x="711199" y="7695512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9" name="object 279"/>
          <p:cNvSpPr/>
          <p:nvPr/>
        </p:nvSpPr>
        <p:spPr>
          <a:xfrm>
            <a:off x="711199" y="7701068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4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0" name="object 280"/>
          <p:cNvSpPr/>
          <p:nvPr/>
        </p:nvSpPr>
        <p:spPr>
          <a:xfrm>
            <a:off x="711199" y="7713663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1" name="object 281"/>
          <p:cNvSpPr/>
          <p:nvPr/>
        </p:nvSpPr>
        <p:spPr>
          <a:xfrm>
            <a:off x="711199" y="7725515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4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2" name="object 282"/>
          <p:cNvSpPr/>
          <p:nvPr/>
        </p:nvSpPr>
        <p:spPr>
          <a:xfrm>
            <a:off x="711199" y="774366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3" name="object 283"/>
          <p:cNvSpPr/>
          <p:nvPr/>
        </p:nvSpPr>
        <p:spPr>
          <a:xfrm>
            <a:off x="711199" y="7749223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4">
                <a:moveTo>
                  <a:pt x="0" y="12954"/>
                </a:moveTo>
                <a:lnTo>
                  <a:pt x="4000500" y="12954"/>
                </a:lnTo>
                <a:lnTo>
                  <a:pt x="40005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4" name="object 284"/>
          <p:cNvSpPr/>
          <p:nvPr/>
        </p:nvSpPr>
        <p:spPr>
          <a:xfrm>
            <a:off x="711199" y="7761817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5" name="object 285"/>
          <p:cNvSpPr/>
          <p:nvPr/>
        </p:nvSpPr>
        <p:spPr>
          <a:xfrm>
            <a:off x="711199" y="7773669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4">
                <a:moveTo>
                  <a:pt x="0" y="12954"/>
                </a:moveTo>
                <a:lnTo>
                  <a:pt x="4000500" y="12954"/>
                </a:lnTo>
                <a:lnTo>
                  <a:pt x="40005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6" name="object 286"/>
          <p:cNvSpPr/>
          <p:nvPr/>
        </p:nvSpPr>
        <p:spPr>
          <a:xfrm>
            <a:off x="711199" y="779182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7" name="object 287"/>
          <p:cNvSpPr/>
          <p:nvPr/>
        </p:nvSpPr>
        <p:spPr>
          <a:xfrm>
            <a:off x="711199" y="7797376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4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8" name="object 288"/>
          <p:cNvSpPr/>
          <p:nvPr/>
        </p:nvSpPr>
        <p:spPr>
          <a:xfrm>
            <a:off x="711199" y="7809971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9" name="object 289"/>
          <p:cNvSpPr/>
          <p:nvPr/>
        </p:nvSpPr>
        <p:spPr>
          <a:xfrm>
            <a:off x="711199" y="7821824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4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0" name="object 290"/>
          <p:cNvSpPr/>
          <p:nvPr/>
        </p:nvSpPr>
        <p:spPr>
          <a:xfrm>
            <a:off x="711199" y="7839974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1" name="object 291"/>
          <p:cNvSpPr/>
          <p:nvPr/>
        </p:nvSpPr>
        <p:spPr>
          <a:xfrm>
            <a:off x="711199" y="7851828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2954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2" name="object 292"/>
          <p:cNvSpPr/>
          <p:nvPr/>
        </p:nvSpPr>
        <p:spPr>
          <a:xfrm>
            <a:off x="4309407" y="7864052"/>
            <a:ext cx="291394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486" y="0"/>
                </a:lnTo>
              </a:path>
            </a:pathLst>
          </a:custGeom>
          <a:ln w="12191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3" name="object 293"/>
          <p:cNvSpPr/>
          <p:nvPr/>
        </p:nvSpPr>
        <p:spPr>
          <a:xfrm>
            <a:off x="711199" y="7864052"/>
            <a:ext cx="2625637" cy="0"/>
          </a:xfrm>
          <a:custGeom>
            <a:avLst/>
            <a:gdLst/>
            <a:ahLst/>
            <a:cxnLst/>
            <a:rect l="l" t="t" r="r" b="b"/>
            <a:pathLst>
              <a:path w="2700654">
                <a:moveTo>
                  <a:pt x="0" y="0"/>
                </a:moveTo>
                <a:lnTo>
                  <a:pt x="2700513" y="0"/>
                </a:lnTo>
              </a:path>
            </a:pathLst>
          </a:custGeom>
          <a:ln w="12191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4" name="object 294"/>
          <p:cNvSpPr/>
          <p:nvPr/>
        </p:nvSpPr>
        <p:spPr>
          <a:xfrm>
            <a:off x="4309407" y="7875534"/>
            <a:ext cx="291394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486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5" name="object 295"/>
          <p:cNvSpPr/>
          <p:nvPr/>
        </p:nvSpPr>
        <p:spPr>
          <a:xfrm>
            <a:off x="711199" y="7875534"/>
            <a:ext cx="2625637" cy="0"/>
          </a:xfrm>
          <a:custGeom>
            <a:avLst/>
            <a:gdLst/>
            <a:ahLst/>
            <a:cxnLst/>
            <a:rect l="l" t="t" r="r" b="b"/>
            <a:pathLst>
              <a:path w="2700654">
                <a:moveTo>
                  <a:pt x="0" y="0"/>
                </a:moveTo>
                <a:lnTo>
                  <a:pt x="2700513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6" name="object 296"/>
          <p:cNvSpPr/>
          <p:nvPr/>
        </p:nvSpPr>
        <p:spPr>
          <a:xfrm>
            <a:off x="4309407" y="7881091"/>
            <a:ext cx="291394" cy="12965"/>
          </a:xfrm>
          <a:custGeom>
            <a:avLst/>
            <a:gdLst/>
            <a:ahLst/>
            <a:cxnLst/>
            <a:rect l="l" t="t" r="r" b="b"/>
            <a:pathLst>
              <a:path w="299720" h="13334">
                <a:moveTo>
                  <a:pt x="0" y="12953"/>
                </a:moveTo>
                <a:lnTo>
                  <a:pt x="299486" y="12953"/>
                </a:lnTo>
                <a:lnTo>
                  <a:pt x="29948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7" name="object 297"/>
          <p:cNvSpPr/>
          <p:nvPr/>
        </p:nvSpPr>
        <p:spPr>
          <a:xfrm>
            <a:off x="711199" y="7881091"/>
            <a:ext cx="2625637" cy="12965"/>
          </a:xfrm>
          <a:custGeom>
            <a:avLst/>
            <a:gdLst/>
            <a:ahLst/>
            <a:cxnLst/>
            <a:rect l="l" t="t" r="r" b="b"/>
            <a:pathLst>
              <a:path w="2700654" h="13334">
                <a:moveTo>
                  <a:pt x="0" y="12953"/>
                </a:moveTo>
                <a:lnTo>
                  <a:pt x="2700513" y="12953"/>
                </a:lnTo>
                <a:lnTo>
                  <a:pt x="2700513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8" name="object 298"/>
          <p:cNvSpPr/>
          <p:nvPr/>
        </p:nvSpPr>
        <p:spPr>
          <a:xfrm>
            <a:off x="4309407" y="7893685"/>
            <a:ext cx="291394" cy="12965"/>
          </a:xfrm>
          <a:custGeom>
            <a:avLst/>
            <a:gdLst/>
            <a:ahLst/>
            <a:cxnLst/>
            <a:rect l="l" t="t" r="r" b="b"/>
            <a:pathLst>
              <a:path w="299720" h="13334">
                <a:moveTo>
                  <a:pt x="0" y="12954"/>
                </a:moveTo>
                <a:lnTo>
                  <a:pt x="299486" y="12954"/>
                </a:lnTo>
                <a:lnTo>
                  <a:pt x="299486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9" name="object 299"/>
          <p:cNvSpPr/>
          <p:nvPr/>
        </p:nvSpPr>
        <p:spPr>
          <a:xfrm>
            <a:off x="711199" y="7893685"/>
            <a:ext cx="2625637" cy="12965"/>
          </a:xfrm>
          <a:custGeom>
            <a:avLst/>
            <a:gdLst/>
            <a:ahLst/>
            <a:cxnLst/>
            <a:rect l="l" t="t" r="r" b="b"/>
            <a:pathLst>
              <a:path w="2700654" h="13334">
                <a:moveTo>
                  <a:pt x="0" y="12954"/>
                </a:moveTo>
                <a:lnTo>
                  <a:pt x="2700513" y="12954"/>
                </a:lnTo>
                <a:lnTo>
                  <a:pt x="2700513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0" name="object 300"/>
          <p:cNvSpPr/>
          <p:nvPr/>
        </p:nvSpPr>
        <p:spPr>
          <a:xfrm>
            <a:off x="4309407" y="7906279"/>
            <a:ext cx="291394" cy="12347"/>
          </a:xfrm>
          <a:custGeom>
            <a:avLst/>
            <a:gdLst/>
            <a:ahLst/>
            <a:cxnLst/>
            <a:rect l="l" t="t" r="r" b="b"/>
            <a:pathLst>
              <a:path w="299720" h="12700">
                <a:moveTo>
                  <a:pt x="0" y="12191"/>
                </a:moveTo>
                <a:lnTo>
                  <a:pt x="299486" y="12191"/>
                </a:lnTo>
                <a:lnTo>
                  <a:pt x="29948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1" name="object 301"/>
          <p:cNvSpPr/>
          <p:nvPr/>
        </p:nvSpPr>
        <p:spPr>
          <a:xfrm>
            <a:off x="711199" y="7906279"/>
            <a:ext cx="2625637" cy="12347"/>
          </a:xfrm>
          <a:custGeom>
            <a:avLst/>
            <a:gdLst/>
            <a:ahLst/>
            <a:cxnLst/>
            <a:rect l="l" t="t" r="r" b="b"/>
            <a:pathLst>
              <a:path w="2700654" h="12700">
                <a:moveTo>
                  <a:pt x="0" y="12191"/>
                </a:moveTo>
                <a:lnTo>
                  <a:pt x="2700513" y="12191"/>
                </a:lnTo>
                <a:lnTo>
                  <a:pt x="2700513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2" name="object 302"/>
          <p:cNvSpPr/>
          <p:nvPr/>
        </p:nvSpPr>
        <p:spPr>
          <a:xfrm>
            <a:off x="4309407" y="7923689"/>
            <a:ext cx="291394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486" y="0"/>
                </a:lnTo>
              </a:path>
            </a:pathLst>
          </a:custGeom>
          <a:ln w="11429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3" name="object 303"/>
          <p:cNvSpPr/>
          <p:nvPr/>
        </p:nvSpPr>
        <p:spPr>
          <a:xfrm>
            <a:off x="2980352" y="7923689"/>
            <a:ext cx="356835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6527" y="0"/>
                </a:lnTo>
              </a:path>
            </a:pathLst>
          </a:custGeom>
          <a:ln w="11429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4" name="object 304"/>
          <p:cNvSpPr/>
          <p:nvPr/>
        </p:nvSpPr>
        <p:spPr>
          <a:xfrm>
            <a:off x="711199" y="7923689"/>
            <a:ext cx="1296458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485" y="0"/>
                </a:lnTo>
              </a:path>
            </a:pathLst>
          </a:custGeom>
          <a:ln w="11429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5" name="object 305"/>
          <p:cNvSpPr/>
          <p:nvPr/>
        </p:nvSpPr>
        <p:spPr>
          <a:xfrm>
            <a:off x="4309407" y="7929244"/>
            <a:ext cx="291394" cy="12965"/>
          </a:xfrm>
          <a:custGeom>
            <a:avLst/>
            <a:gdLst/>
            <a:ahLst/>
            <a:cxnLst/>
            <a:rect l="l" t="t" r="r" b="b"/>
            <a:pathLst>
              <a:path w="299720" h="13334">
                <a:moveTo>
                  <a:pt x="0" y="12953"/>
                </a:moveTo>
                <a:lnTo>
                  <a:pt x="299486" y="12953"/>
                </a:lnTo>
                <a:lnTo>
                  <a:pt x="29948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6" name="object 306"/>
          <p:cNvSpPr/>
          <p:nvPr/>
        </p:nvSpPr>
        <p:spPr>
          <a:xfrm>
            <a:off x="2980352" y="7929244"/>
            <a:ext cx="356835" cy="12965"/>
          </a:xfrm>
          <a:custGeom>
            <a:avLst/>
            <a:gdLst/>
            <a:ahLst/>
            <a:cxnLst/>
            <a:rect l="l" t="t" r="r" b="b"/>
            <a:pathLst>
              <a:path w="367029" h="13334">
                <a:moveTo>
                  <a:pt x="0" y="12953"/>
                </a:moveTo>
                <a:lnTo>
                  <a:pt x="366527" y="12953"/>
                </a:lnTo>
                <a:lnTo>
                  <a:pt x="36652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7" name="object 307"/>
          <p:cNvSpPr/>
          <p:nvPr/>
        </p:nvSpPr>
        <p:spPr>
          <a:xfrm>
            <a:off x="711199" y="7929244"/>
            <a:ext cx="1296458" cy="12965"/>
          </a:xfrm>
          <a:custGeom>
            <a:avLst/>
            <a:gdLst/>
            <a:ahLst/>
            <a:cxnLst/>
            <a:rect l="l" t="t" r="r" b="b"/>
            <a:pathLst>
              <a:path w="1333500" h="13334">
                <a:moveTo>
                  <a:pt x="0" y="12953"/>
                </a:moveTo>
                <a:lnTo>
                  <a:pt x="1333485" y="12953"/>
                </a:lnTo>
                <a:lnTo>
                  <a:pt x="1333485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8" name="object 308"/>
          <p:cNvSpPr/>
          <p:nvPr/>
        </p:nvSpPr>
        <p:spPr>
          <a:xfrm>
            <a:off x="4309407" y="7941838"/>
            <a:ext cx="291394" cy="12965"/>
          </a:xfrm>
          <a:custGeom>
            <a:avLst/>
            <a:gdLst/>
            <a:ahLst/>
            <a:cxnLst/>
            <a:rect l="l" t="t" r="r" b="b"/>
            <a:pathLst>
              <a:path w="299720" h="13334">
                <a:moveTo>
                  <a:pt x="0" y="12953"/>
                </a:moveTo>
                <a:lnTo>
                  <a:pt x="299486" y="12953"/>
                </a:lnTo>
                <a:lnTo>
                  <a:pt x="29948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9" name="object 309"/>
          <p:cNvSpPr/>
          <p:nvPr/>
        </p:nvSpPr>
        <p:spPr>
          <a:xfrm>
            <a:off x="2980352" y="7941838"/>
            <a:ext cx="356835" cy="12965"/>
          </a:xfrm>
          <a:custGeom>
            <a:avLst/>
            <a:gdLst/>
            <a:ahLst/>
            <a:cxnLst/>
            <a:rect l="l" t="t" r="r" b="b"/>
            <a:pathLst>
              <a:path w="367029" h="13334">
                <a:moveTo>
                  <a:pt x="0" y="12953"/>
                </a:moveTo>
                <a:lnTo>
                  <a:pt x="366527" y="12953"/>
                </a:lnTo>
                <a:lnTo>
                  <a:pt x="36652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0" name="object 310"/>
          <p:cNvSpPr/>
          <p:nvPr/>
        </p:nvSpPr>
        <p:spPr>
          <a:xfrm>
            <a:off x="711199" y="7941838"/>
            <a:ext cx="1296458" cy="12965"/>
          </a:xfrm>
          <a:custGeom>
            <a:avLst/>
            <a:gdLst/>
            <a:ahLst/>
            <a:cxnLst/>
            <a:rect l="l" t="t" r="r" b="b"/>
            <a:pathLst>
              <a:path w="1333500" h="13334">
                <a:moveTo>
                  <a:pt x="0" y="12953"/>
                </a:moveTo>
                <a:lnTo>
                  <a:pt x="1333485" y="12953"/>
                </a:lnTo>
                <a:lnTo>
                  <a:pt x="1333485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1" name="object 311"/>
          <p:cNvSpPr/>
          <p:nvPr/>
        </p:nvSpPr>
        <p:spPr>
          <a:xfrm>
            <a:off x="4309407" y="7954433"/>
            <a:ext cx="291394" cy="12347"/>
          </a:xfrm>
          <a:custGeom>
            <a:avLst/>
            <a:gdLst/>
            <a:ahLst/>
            <a:cxnLst/>
            <a:rect l="l" t="t" r="r" b="b"/>
            <a:pathLst>
              <a:path w="299720" h="12700">
                <a:moveTo>
                  <a:pt x="0" y="12191"/>
                </a:moveTo>
                <a:lnTo>
                  <a:pt x="299486" y="12191"/>
                </a:lnTo>
                <a:lnTo>
                  <a:pt x="29948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2" name="object 312"/>
          <p:cNvSpPr/>
          <p:nvPr/>
        </p:nvSpPr>
        <p:spPr>
          <a:xfrm>
            <a:off x="2980352" y="7954433"/>
            <a:ext cx="356835" cy="12347"/>
          </a:xfrm>
          <a:custGeom>
            <a:avLst/>
            <a:gdLst/>
            <a:ahLst/>
            <a:cxnLst/>
            <a:rect l="l" t="t" r="r" b="b"/>
            <a:pathLst>
              <a:path w="367029" h="12700">
                <a:moveTo>
                  <a:pt x="0" y="12191"/>
                </a:moveTo>
                <a:lnTo>
                  <a:pt x="366527" y="12191"/>
                </a:lnTo>
                <a:lnTo>
                  <a:pt x="36652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3" name="object 313"/>
          <p:cNvSpPr/>
          <p:nvPr/>
        </p:nvSpPr>
        <p:spPr>
          <a:xfrm>
            <a:off x="711199" y="7954433"/>
            <a:ext cx="1296458" cy="12347"/>
          </a:xfrm>
          <a:custGeom>
            <a:avLst/>
            <a:gdLst/>
            <a:ahLst/>
            <a:cxnLst/>
            <a:rect l="l" t="t" r="r" b="b"/>
            <a:pathLst>
              <a:path w="1333500" h="12700">
                <a:moveTo>
                  <a:pt x="0" y="12191"/>
                </a:moveTo>
                <a:lnTo>
                  <a:pt x="1333485" y="12191"/>
                </a:lnTo>
                <a:lnTo>
                  <a:pt x="1333485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4" name="object 314"/>
          <p:cNvSpPr/>
          <p:nvPr/>
        </p:nvSpPr>
        <p:spPr>
          <a:xfrm>
            <a:off x="4309407" y="7971842"/>
            <a:ext cx="291394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486" y="0"/>
                </a:lnTo>
              </a:path>
            </a:pathLst>
          </a:custGeom>
          <a:ln w="11429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5" name="object 315"/>
          <p:cNvSpPr/>
          <p:nvPr/>
        </p:nvSpPr>
        <p:spPr>
          <a:xfrm>
            <a:off x="2980352" y="7971842"/>
            <a:ext cx="356835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6527" y="0"/>
                </a:lnTo>
              </a:path>
            </a:pathLst>
          </a:custGeom>
          <a:ln w="11429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6" name="object 316"/>
          <p:cNvSpPr/>
          <p:nvPr/>
        </p:nvSpPr>
        <p:spPr>
          <a:xfrm>
            <a:off x="711199" y="7971842"/>
            <a:ext cx="1296458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485" y="0"/>
                </a:lnTo>
              </a:path>
            </a:pathLst>
          </a:custGeom>
          <a:ln w="11429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7" name="object 317"/>
          <p:cNvSpPr/>
          <p:nvPr/>
        </p:nvSpPr>
        <p:spPr>
          <a:xfrm>
            <a:off x="4309407" y="7977398"/>
            <a:ext cx="291394" cy="12965"/>
          </a:xfrm>
          <a:custGeom>
            <a:avLst/>
            <a:gdLst/>
            <a:ahLst/>
            <a:cxnLst/>
            <a:rect l="l" t="t" r="r" b="b"/>
            <a:pathLst>
              <a:path w="299720" h="13334">
                <a:moveTo>
                  <a:pt x="0" y="12954"/>
                </a:moveTo>
                <a:lnTo>
                  <a:pt x="299486" y="12954"/>
                </a:lnTo>
                <a:lnTo>
                  <a:pt x="299486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8" name="object 318"/>
          <p:cNvSpPr/>
          <p:nvPr/>
        </p:nvSpPr>
        <p:spPr>
          <a:xfrm>
            <a:off x="2980352" y="7977398"/>
            <a:ext cx="356835" cy="12965"/>
          </a:xfrm>
          <a:custGeom>
            <a:avLst/>
            <a:gdLst/>
            <a:ahLst/>
            <a:cxnLst/>
            <a:rect l="l" t="t" r="r" b="b"/>
            <a:pathLst>
              <a:path w="367029" h="13334">
                <a:moveTo>
                  <a:pt x="0" y="12954"/>
                </a:moveTo>
                <a:lnTo>
                  <a:pt x="366527" y="12954"/>
                </a:lnTo>
                <a:lnTo>
                  <a:pt x="366527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9" name="object 319"/>
          <p:cNvSpPr/>
          <p:nvPr/>
        </p:nvSpPr>
        <p:spPr>
          <a:xfrm>
            <a:off x="711199" y="7977398"/>
            <a:ext cx="1296458" cy="12965"/>
          </a:xfrm>
          <a:custGeom>
            <a:avLst/>
            <a:gdLst/>
            <a:ahLst/>
            <a:cxnLst/>
            <a:rect l="l" t="t" r="r" b="b"/>
            <a:pathLst>
              <a:path w="1333500" h="13334">
                <a:moveTo>
                  <a:pt x="0" y="12954"/>
                </a:moveTo>
                <a:lnTo>
                  <a:pt x="1333485" y="12954"/>
                </a:lnTo>
                <a:lnTo>
                  <a:pt x="1333485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0" name="object 320"/>
          <p:cNvSpPr/>
          <p:nvPr/>
        </p:nvSpPr>
        <p:spPr>
          <a:xfrm>
            <a:off x="4309407" y="7989994"/>
            <a:ext cx="291394" cy="12965"/>
          </a:xfrm>
          <a:custGeom>
            <a:avLst/>
            <a:gdLst/>
            <a:ahLst/>
            <a:cxnLst/>
            <a:rect l="l" t="t" r="r" b="b"/>
            <a:pathLst>
              <a:path w="299720" h="13334">
                <a:moveTo>
                  <a:pt x="0" y="12954"/>
                </a:moveTo>
                <a:lnTo>
                  <a:pt x="299486" y="12954"/>
                </a:lnTo>
                <a:lnTo>
                  <a:pt x="299486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1" name="object 321"/>
          <p:cNvSpPr/>
          <p:nvPr/>
        </p:nvSpPr>
        <p:spPr>
          <a:xfrm>
            <a:off x="2980352" y="7989994"/>
            <a:ext cx="356835" cy="12965"/>
          </a:xfrm>
          <a:custGeom>
            <a:avLst/>
            <a:gdLst/>
            <a:ahLst/>
            <a:cxnLst/>
            <a:rect l="l" t="t" r="r" b="b"/>
            <a:pathLst>
              <a:path w="367029" h="13334">
                <a:moveTo>
                  <a:pt x="0" y="12954"/>
                </a:moveTo>
                <a:lnTo>
                  <a:pt x="366527" y="12954"/>
                </a:lnTo>
                <a:lnTo>
                  <a:pt x="366527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2" name="object 322"/>
          <p:cNvSpPr/>
          <p:nvPr/>
        </p:nvSpPr>
        <p:spPr>
          <a:xfrm>
            <a:off x="711199" y="7989994"/>
            <a:ext cx="1296458" cy="12965"/>
          </a:xfrm>
          <a:custGeom>
            <a:avLst/>
            <a:gdLst/>
            <a:ahLst/>
            <a:cxnLst/>
            <a:rect l="l" t="t" r="r" b="b"/>
            <a:pathLst>
              <a:path w="1333500" h="13334">
                <a:moveTo>
                  <a:pt x="0" y="12954"/>
                </a:moveTo>
                <a:lnTo>
                  <a:pt x="1333485" y="12954"/>
                </a:lnTo>
                <a:lnTo>
                  <a:pt x="1333485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3" name="object 323"/>
          <p:cNvSpPr/>
          <p:nvPr/>
        </p:nvSpPr>
        <p:spPr>
          <a:xfrm>
            <a:off x="4309407" y="8008143"/>
            <a:ext cx="291394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486" y="0"/>
                </a:lnTo>
              </a:path>
            </a:pathLst>
          </a:custGeom>
          <a:ln w="11429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4" name="object 324"/>
          <p:cNvSpPr/>
          <p:nvPr/>
        </p:nvSpPr>
        <p:spPr>
          <a:xfrm>
            <a:off x="2980352" y="8008143"/>
            <a:ext cx="356835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6527" y="0"/>
                </a:lnTo>
              </a:path>
            </a:pathLst>
          </a:custGeom>
          <a:ln w="11429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5" name="object 325"/>
          <p:cNvSpPr/>
          <p:nvPr/>
        </p:nvSpPr>
        <p:spPr>
          <a:xfrm>
            <a:off x="711199" y="8008143"/>
            <a:ext cx="1296458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485" y="0"/>
                </a:lnTo>
              </a:path>
            </a:pathLst>
          </a:custGeom>
          <a:ln w="11429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6" name="object 326"/>
          <p:cNvSpPr/>
          <p:nvPr/>
        </p:nvSpPr>
        <p:spPr>
          <a:xfrm>
            <a:off x="4309407" y="8013700"/>
            <a:ext cx="291394" cy="12347"/>
          </a:xfrm>
          <a:custGeom>
            <a:avLst/>
            <a:gdLst/>
            <a:ahLst/>
            <a:cxnLst/>
            <a:rect l="l" t="t" r="r" b="b"/>
            <a:pathLst>
              <a:path w="299720" h="12700">
                <a:moveTo>
                  <a:pt x="0" y="12191"/>
                </a:moveTo>
                <a:lnTo>
                  <a:pt x="299486" y="12191"/>
                </a:lnTo>
                <a:lnTo>
                  <a:pt x="29948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7" name="object 327"/>
          <p:cNvSpPr/>
          <p:nvPr/>
        </p:nvSpPr>
        <p:spPr>
          <a:xfrm>
            <a:off x="2980352" y="8013700"/>
            <a:ext cx="356835" cy="12347"/>
          </a:xfrm>
          <a:custGeom>
            <a:avLst/>
            <a:gdLst/>
            <a:ahLst/>
            <a:cxnLst/>
            <a:rect l="l" t="t" r="r" b="b"/>
            <a:pathLst>
              <a:path w="367029" h="12700">
                <a:moveTo>
                  <a:pt x="0" y="12191"/>
                </a:moveTo>
                <a:lnTo>
                  <a:pt x="366527" y="12191"/>
                </a:lnTo>
                <a:lnTo>
                  <a:pt x="36652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8" name="object 328"/>
          <p:cNvSpPr/>
          <p:nvPr/>
        </p:nvSpPr>
        <p:spPr>
          <a:xfrm>
            <a:off x="711199" y="8013700"/>
            <a:ext cx="1296458" cy="12347"/>
          </a:xfrm>
          <a:custGeom>
            <a:avLst/>
            <a:gdLst/>
            <a:ahLst/>
            <a:cxnLst/>
            <a:rect l="l" t="t" r="r" b="b"/>
            <a:pathLst>
              <a:path w="1333500" h="12700">
                <a:moveTo>
                  <a:pt x="0" y="12191"/>
                </a:moveTo>
                <a:lnTo>
                  <a:pt x="1333485" y="12191"/>
                </a:lnTo>
                <a:lnTo>
                  <a:pt x="1333485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9" name="object 329"/>
          <p:cNvSpPr/>
          <p:nvPr/>
        </p:nvSpPr>
        <p:spPr>
          <a:xfrm>
            <a:off x="4309407" y="8025554"/>
            <a:ext cx="291394" cy="12965"/>
          </a:xfrm>
          <a:custGeom>
            <a:avLst/>
            <a:gdLst/>
            <a:ahLst/>
            <a:cxnLst/>
            <a:rect l="l" t="t" r="r" b="b"/>
            <a:pathLst>
              <a:path w="299720" h="13334">
                <a:moveTo>
                  <a:pt x="0" y="12953"/>
                </a:moveTo>
                <a:lnTo>
                  <a:pt x="299486" y="12953"/>
                </a:lnTo>
                <a:lnTo>
                  <a:pt x="29948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0" name="object 330"/>
          <p:cNvSpPr/>
          <p:nvPr/>
        </p:nvSpPr>
        <p:spPr>
          <a:xfrm>
            <a:off x="2980352" y="8025554"/>
            <a:ext cx="356835" cy="12965"/>
          </a:xfrm>
          <a:custGeom>
            <a:avLst/>
            <a:gdLst/>
            <a:ahLst/>
            <a:cxnLst/>
            <a:rect l="l" t="t" r="r" b="b"/>
            <a:pathLst>
              <a:path w="367029" h="13334">
                <a:moveTo>
                  <a:pt x="0" y="12953"/>
                </a:moveTo>
                <a:lnTo>
                  <a:pt x="366527" y="12953"/>
                </a:lnTo>
                <a:lnTo>
                  <a:pt x="36652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1" name="object 331"/>
          <p:cNvSpPr/>
          <p:nvPr/>
        </p:nvSpPr>
        <p:spPr>
          <a:xfrm>
            <a:off x="711199" y="8025554"/>
            <a:ext cx="1296458" cy="12965"/>
          </a:xfrm>
          <a:custGeom>
            <a:avLst/>
            <a:gdLst/>
            <a:ahLst/>
            <a:cxnLst/>
            <a:rect l="l" t="t" r="r" b="b"/>
            <a:pathLst>
              <a:path w="1333500" h="13334">
                <a:moveTo>
                  <a:pt x="0" y="12953"/>
                </a:moveTo>
                <a:lnTo>
                  <a:pt x="1333485" y="12953"/>
                </a:lnTo>
                <a:lnTo>
                  <a:pt x="1333485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2" name="object 332"/>
          <p:cNvSpPr/>
          <p:nvPr/>
        </p:nvSpPr>
        <p:spPr>
          <a:xfrm>
            <a:off x="4309407" y="8038147"/>
            <a:ext cx="291394" cy="12965"/>
          </a:xfrm>
          <a:custGeom>
            <a:avLst/>
            <a:gdLst/>
            <a:ahLst/>
            <a:cxnLst/>
            <a:rect l="l" t="t" r="r" b="b"/>
            <a:pathLst>
              <a:path w="299720" h="13334">
                <a:moveTo>
                  <a:pt x="0" y="12953"/>
                </a:moveTo>
                <a:lnTo>
                  <a:pt x="299486" y="12953"/>
                </a:lnTo>
                <a:lnTo>
                  <a:pt x="29948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3" name="object 333"/>
          <p:cNvSpPr/>
          <p:nvPr/>
        </p:nvSpPr>
        <p:spPr>
          <a:xfrm>
            <a:off x="2980352" y="8038147"/>
            <a:ext cx="356835" cy="12965"/>
          </a:xfrm>
          <a:custGeom>
            <a:avLst/>
            <a:gdLst/>
            <a:ahLst/>
            <a:cxnLst/>
            <a:rect l="l" t="t" r="r" b="b"/>
            <a:pathLst>
              <a:path w="367029" h="13334">
                <a:moveTo>
                  <a:pt x="0" y="12953"/>
                </a:moveTo>
                <a:lnTo>
                  <a:pt x="366527" y="12953"/>
                </a:lnTo>
                <a:lnTo>
                  <a:pt x="36652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4" name="object 334"/>
          <p:cNvSpPr/>
          <p:nvPr/>
        </p:nvSpPr>
        <p:spPr>
          <a:xfrm>
            <a:off x="711199" y="8038147"/>
            <a:ext cx="1296458" cy="12965"/>
          </a:xfrm>
          <a:custGeom>
            <a:avLst/>
            <a:gdLst/>
            <a:ahLst/>
            <a:cxnLst/>
            <a:rect l="l" t="t" r="r" b="b"/>
            <a:pathLst>
              <a:path w="1333500" h="13334">
                <a:moveTo>
                  <a:pt x="0" y="12953"/>
                </a:moveTo>
                <a:lnTo>
                  <a:pt x="1333485" y="12953"/>
                </a:lnTo>
                <a:lnTo>
                  <a:pt x="1333485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5" name="object 335"/>
          <p:cNvSpPr/>
          <p:nvPr/>
        </p:nvSpPr>
        <p:spPr>
          <a:xfrm>
            <a:off x="4309407" y="8056298"/>
            <a:ext cx="291394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486" y="0"/>
                </a:lnTo>
              </a:path>
            </a:pathLst>
          </a:custGeom>
          <a:ln w="11429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6" name="object 336"/>
          <p:cNvSpPr/>
          <p:nvPr/>
        </p:nvSpPr>
        <p:spPr>
          <a:xfrm>
            <a:off x="2980352" y="8056298"/>
            <a:ext cx="356835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6527" y="0"/>
                </a:lnTo>
              </a:path>
            </a:pathLst>
          </a:custGeom>
          <a:ln w="11429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7" name="object 337"/>
          <p:cNvSpPr/>
          <p:nvPr/>
        </p:nvSpPr>
        <p:spPr>
          <a:xfrm>
            <a:off x="711199" y="8056298"/>
            <a:ext cx="1296458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485" y="0"/>
                </a:lnTo>
              </a:path>
            </a:pathLst>
          </a:custGeom>
          <a:ln w="11429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8" name="object 338"/>
          <p:cNvSpPr/>
          <p:nvPr/>
        </p:nvSpPr>
        <p:spPr>
          <a:xfrm>
            <a:off x="4309407" y="8061854"/>
            <a:ext cx="291394" cy="12347"/>
          </a:xfrm>
          <a:custGeom>
            <a:avLst/>
            <a:gdLst/>
            <a:ahLst/>
            <a:cxnLst/>
            <a:rect l="l" t="t" r="r" b="b"/>
            <a:pathLst>
              <a:path w="299720" h="12700">
                <a:moveTo>
                  <a:pt x="0" y="12191"/>
                </a:moveTo>
                <a:lnTo>
                  <a:pt x="299486" y="12191"/>
                </a:lnTo>
                <a:lnTo>
                  <a:pt x="29948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9" name="object 339"/>
          <p:cNvSpPr/>
          <p:nvPr/>
        </p:nvSpPr>
        <p:spPr>
          <a:xfrm>
            <a:off x="2980352" y="8061854"/>
            <a:ext cx="356835" cy="12347"/>
          </a:xfrm>
          <a:custGeom>
            <a:avLst/>
            <a:gdLst/>
            <a:ahLst/>
            <a:cxnLst/>
            <a:rect l="l" t="t" r="r" b="b"/>
            <a:pathLst>
              <a:path w="367029" h="12700">
                <a:moveTo>
                  <a:pt x="0" y="12191"/>
                </a:moveTo>
                <a:lnTo>
                  <a:pt x="366527" y="12191"/>
                </a:lnTo>
                <a:lnTo>
                  <a:pt x="36652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0" name="object 340"/>
          <p:cNvSpPr/>
          <p:nvPr/>
        </p:nvSpPr>
        <p:spPr>
          <a:xfrm>
            <a:off x="711199" y="8061854"/>
            <a:ext cx="1296458" cy="12347"/>
          </a:xfrm>
          <a:custGeom>
            <a:avLst/>
            <a:gdLst/>
            <a:ahLst/>
            <a:cxnLst/>
            <a:rect l="l" t="t" r="r" b="b"/>
            <a:pathLst>
              <a:path w="1333500" h="12700">
                <a:moveTo>
                  <a:pt x="0" y="12191"/>
                </a:moveTo>
                <a:lnTo>
                  <a:pt x="1333485" y="12191"/>
                </a:lnTo>
                <a:lnTo>
                  <a:pt x="1333485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1" name="object 341"/>
          <p:cNvSpPr/>
          <p:nvPr/>
        </p:nvSpPr>
        <p:spPr>
          <a:xfrm>
            <a:off x="4309407" y="8073707"/>
            <a:ext cx="291394" cy="12965"/>
          </a:xfrm>
          <a:custGeom>
            <a:avLst/>
            <a:gdLst/>
            <a:ahLst/>
            <a:cxnLst/>
            <a:rect l="l" t="t" r="r" b="b"/>
            <a:pathLst>
              <a:path w="299720" h="13334">
                <a:moveTo>
                  <a:pt x="0" y="12953"/>
                </a:moveTo>
                <a:lnTo>
                  <a:pt x="299486" y="12953"/>
                </a:lnTo>
                <a:lnTo>
                  <a:pt x="29948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2" name="object 342"/>
          <p:cNvSpPr/>
          <p:nvPr/>
        </p:nvSpPr>
        <p:spPr>
          <a:xfrm>
            <a:off x="2980352" y="8073707"/>
            <a:ext cx="356835" cy="12965"/>
          </a:xfrm>
          <a:custGeom>
            <a:avLst/>
            <a:gdLst/>
            <a:ahLst/>
            <a:cxnLst/>
            <a:rect l="l" t="t" r="r" b="b"/>
            <a:pathLst>
              <a:path w="367029" h="13334">
                <a:moveTo>
                  <a:pt x="0" y="12953"/>
                </a:moveTo>
                <a:lnTo>
                  <a:pt x="366527" y="12953"/>
                </a:lnTo>
                <a:lnTo>
                  <a:pt x="36652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3" name="object 343"/>
          <p:cNvSpPr/>
          <p:nvPr/>
        </p:nvSpPr>
        <p:spPr>
          <a:xfrm>
            <a:off x="711199" y="8073707"/>
            <a:ext cx="1296458" cy="12965"/>
          </a:xfrm>
          <a:custGeom>
            <a:avLst/>
            <a:gdLst/>
            <a:ahLst/>
            <a:cxnLst/>
            <a:rect l="l" t="t" r="r" b="b"/>
            <a:pathLst>
              <a:path w="1333500" h="13334">
                <a:moveTo>
                  <a:pt x="0" y="12953"/>
                </a:moveTo>
                <a:lnTo>
                  <a:pt x="1333485" y="12953"/>
                </a:lnTo>
                <a:lnTo>
                  <a:pt x="1333485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4" name="object 344"/>
          <p:cNvSpPr/>
          <p:nvPr/>
        </p:nvSpPr>
        <p:spPr>
          <a:xfrm>
            <a:off x="4309407" y="8086302"/>
            <a:ext cx="291394" cy="12965"/>
          </a:xfrm>
          <a:custGeom>
            <a:avLst/>
            <a:gdLst/>
            <a:ahLst/>
            <a:cxnLst/>
            <a:rect l="l" t="t" r="r" b="b"/>
            <a:pathLst>
              <a:path w="299720" h="13334">
                <a:moveTo>
                  <a:pt x="0" y="12953"/>
                </a:moveTo>
                <a:lnTo>
                  <a:pt x="299486" y="12953"/>
                </a:lnTo>
                <a:lnTo>
                  <a:pt x="29948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5" name="object 345"/>
          <p:cNvSpPr/>
          <p:nvPr/>
        </p:nvSpPr>
        <p:spPr>
          <a:xfrm>
            <a:off x="2980352" y="8086302"/>
            <a:ext cx="356835" cy="12965"/>
          </a:xfrm>
          <a:custGeom>
            <a:avLst/>
            <a:gdLst/>
            <a:ahLst/>
            <a:cxnLst/>
            <a:rect l="l" t="t" r="r" b="b"/>
            <a:pathLst>
              <a:path w="367029" h="13334">
                <a:moveTo>
                  <a:pt x="0" y="12953"/>
                </a:moveTo>
                <a:lnTo>
                  <a:pt x="366527" y="12953"/>
                </a:lnTo>
                <a:lnTo>
                  <a:pt x="36652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6" name="object 346"/>
          <p:cNvSpPr/>
          <p:nvPr/>
        </p:nvSpPr>
        <p:spPr>
          <a:xfrm>
            <a:off x="711199" y="8086302"/>
            <a:ext cx="1296458" cy="12965"/>
          </a:xfrm>
          <a:custGeom>
            <a:avLst/>
            <a:gdLst/>
            <a:ahLst/>
            <a:cxnLst/>
            <a:rect l="l" t="t" r="r" b="b"/>
            <a:pathLst>
              <a:path w="1333500" h="13334">
                <a:moveTo>
                  <a:pt x="0" y="12953"/>
                </a:moveTo>
                <a:lnTo>
                  <a:pt x="1333485" y="12953"/>
                </a:lnTo>
                <a:lnTo>
                  <a:pt x="1333485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7" name="object 347"/>
          <p:cNvSpPr/>
          <p:nvPr/>
        </p:nvSpPr>
        <p:spPr>
          <a:xfrm>
            <a:off x="4309407" y="8104451"/>
            <a:ext cx="291394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486" y="0"/>
                </a:lnTo>
              </a:path>
            </a:pathLst>
          </a:custGeom>
          <a:ln w="11429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8" name="object 348"/>
          <p:cNvSpPr/>
          <p:nvPr/>
        </p:nvSpPr>
        <p:spPr>
          <a:xfrm>
            <a:off x="2980352" y="8104451"/>
            <a:ext cx="356835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6527" y="0"/>
                </a:lnTo>
              </a:path>
            </a:pathLst>
          </a:custGeom>
          <a:ln w="11429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9" name="object 349"/>
          <p:cNvSpPr/>
          <p:nvPr/>
        </p:nvSpPr>
        <p:spPr>
          <a:xfrm>
            <a:off x="711199" y="8104451"/>
            <a:ext cx="1296458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485" y="0"/>
                </a:lnTo>
              </a:path>
            </a:pathLst>
          </a:custGeom>
          <a:ln w="11429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0" name="object 350"/>
          <p:cNvSpPr/>
          <p:nvPr/>
        </p:nvSpPr>
        <p:spPr>
          <a:xfrm>
            <a:off x="4309407" y="8110008"/>
            <a:ext cx="291394" cy="12347"/>
          </a:xfrm>
          <a:custGeom>
            <a:avLst/>
            <a:gdLst/>
            <a:ahLst/>
            <a:cxnLst/>
            <a:rect l="l" t="t" r="r" b="b"/>
            <a:pathLst>
              <a:path w="299720" h="12700">
                <a:moveTo>
                  <a:pt x="0" y="12191"/>
                </a:moveTo>
                <a:lnTo>
                  <a:pt x="299486" y="12191"/>
                </a:lnTo>
                <a:lnTo>
                  <a:pt x="29948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1" name="object 351"/>
          <p:cNvSpPr/>
          <p:nvPr/>
        </p:nvSpPr>
        <p:spPr>
          <a:xfrm>
            <a:off x="2980352" y="8110008"/>
            <a:ext cx="356835" cy="12347"/>
          </a:xfrm>
          <a:custGeom>
            <a:avLst/>
            <a:gdLst/>
            <a:ahLst/>
            <a:cxnLst/>
            <a:rect l="l" t="t" r="r" b="b"/>
            <a:pathLst>
              <a:path w="367029" h="12700">
                <a:moveTo>
                  <a:pt x="0" y="12191"/>
                </a:moveTo>
                <a:lnTo>
                  <a:pt x="366527" y="12191"/>
                </a:lnTo>
                <a:lnTo>
                  <a:pt x="36652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2" name="object 352"/>
          <p:cNvSpPr/>
          <p:nvPr/>
        </p:nvSpPr>
        <p:spPr>
          <a:xfrm>
            <a:off x="711199" y="8110008"/>
            <a:ext cx="1296458" cy="12347"/>
          </a:xfrm>
          <a:custGeom>
            <a:avLst/>
            <a:gdLst/>
            <a:ahLst/>
            <a:cxnLst/>
            <a:rect l="l" t="t" r="r" b="b"/>
            <a:pathLst>
              <a:path w="1333500" h="12700">
                <a:moveTo>
                  <a:pt x="0" y="12191"/>
                </a:moveTo>
                <a:lnTo>
                  <a:pt x="1333485" y="12191"/>
                </a:lnTo>
                <a:lnTo>
                  <a:pt x="1333485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3" name="object 353"/>
          <p:cNvSpPr/>
          <p:nvPr/>
        </p:nvSpPr>
        <p:spPr>
          <a:xfrm>
            <a:off x="4309407" y="8121862"/>
            <a:ext cx="291394" cy="12965"/>
          </a:xfrm>
          <a:custGeom>
            <a:avLst/>
            <a:gdLst/>
            <a:ahLst/>
            <a:cxnLst/>
            <a:rect l="l" t="t" r="r" b="b"/>
            <a:pathLst>
              <a:path w="299720" h="13334">
                <a:moveTo>
                  <a:pt x="0" y="12953"/>
                </a:moveTo>
                <a:lnTo>
                  <a:pt x="299486" y="12953"/>
                </a:lnTo>
                <a:lnTo>
                  <a:pt x="29948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4" name="object 354"/>
          <p:cNvSpPr/>
          <p:nvPr/>
        </p:nvSpPr>
        <p:spPr>
          <a:xfrm>
            <a:off x="2980352" y="8121862"/>
            <a:ext cx="356835" cy="12965"/>
          </a:xfrm>
          <a:custGeom>
            <a:avLst/>
            <a:gdLst/>
            <a:ahLst/>
            <a:cxnLst/>
            <a:rect l="l" t="t" r="r" b="b"/>
            <a:pathLst>
              <a:path w="367029" h="13334">
                <a:moveTo>
                  <a:pt x="0" y="12953"/>
                </a:moveTo>
                <a:lnTo>
                  <a:pt x="366527" y="12953"/>
                </a:lnTo>
                <a:lnTo>
                  <a:pt x="36652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5" name="object 355"/>
          <p:cNvSpPr/>
          <p:nvPr/>
        </p:nvSpPr>
        <p:spPr>
          <a:xfrm>
            <a:off x="711199" y="8121862"/>
            <a:ext cx="1296458" cy="12965"/>
          </a:xfrm>
          <a:custGeom>
            <a:avLst/>
            <a:gdLst/>
            <a:ahLst/>
            <a:cxnLst/>
            <a:rect l="l" t="t" r="r" b="b"/>
            <a:pathLst>
              <a:path w="1333500" h="13334">
                <a:moveTo>
                  <a:pt x="0" y="12953"/>
                </a:moveTo>
                <a:lnTo>
                  <a:pt x="1333485" y="12953"/>
                </a:lnTo>
                <a:lnTo>
                  <a:pt x="1333485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6" name="object 356"/>
          <p:cNvSpPr/>
          <p:nvPr/>
        </p:nvSpPr>
        <p:spPr>
          <a:xfrm>
            <a:off x="4309407" y="8140011"/>
            <a:ext cx="291394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486" y="0"/>
                </a:lnTo>
              </a:path>
            </a:pathLst>
          </a:custGeom>
          <a:ln w="11429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7" name="object 357"/>
          <p:cNvSpPr/>
          <p:nvPr/>
        </p:nvSpPr>
        <p:spPr>
          <a:xfrm>
            <a:off x="2980352" y="8140011"/>
            <a:ext cx="356835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6527" y="0"/>
                </a:lnTo>
              </a:path>
            </a:pathLst>
          </a:custGeom>
          <a:ln w="11429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8" name="object 358"/>
          <p:cNvSpPr/>
          <p:nvPr/>
        </p:nvSpPr>
        <p:spPr>
          <a:xfrm>
            <a:off x="711199" y="8140011"/>
            <a:ext cx="1296458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485" y="0"/>
                </a:lnTo>
              </a:path>
            </a:pathLst>
          </a:custGeom>
          <a:ln w="11429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9" name="object 359"/>
          <p:cNvSpPr/>
          <p:nvPr/>
        </p:nvSpPr>
        <p:spPr>
          <a:xfrm>
            <a:off x="4309407" y="8145568"/>
            <a:ext cx="291394" cy="12965"/>
          </a:xfrm>
          <a:custGeom>
            <a:avLst/>
            <a:gdLst/>
            <a:ahLst/>
            <a:cxnLst/>
            <a:rect l="l" t="t" r="r" b="b"/>
            <a:pathLst>
              <a:path w="299720" h="13334">
                <a:moveTo>
                  <a:pt x="0" y="12953"/>
                </a:moveTo>
                <a:lnTo>
                  <a:pt x="299486" y="12953"/>
                </a:lnTo>
                <a:lnTo>
                  <a:pt x="29948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0" name="object 360"/>
          <p:cNvSpPr/>
          <p:nvPr/>
        </p:nvSpPr>
        <p:spPr>
          <a:xfrm>
            <a:off x="2980352" y="8145568"/>
            <a:ext cx="356835" cy="12965"/>
          </a:xfrm>
          <a:custGeom>
            <a:avLst/>
            <a:gdLst/>
            <a:ahLst/>
            <a:cxnLst/>
            <a:rect l="l" t="t" r="r" b="b"/>
            <a:pathLst>
              <a:path w="367029" h="13334">
                <a:moveTo>
                  <a:pt x="0" y="12953"/>
                </a:moveTo>
                <a:lnTo>
                  <a:pt x="366527" y="12953"/>
                </a:lnTo>
                <a:lnTo>
                  <a:pt x="36652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1" name="object 361"/>
          <p:cNvSpPr/>
          <p:nvPr/>
        </p:nvSpPr>
        <p:spPr>
          <a:xfrm>
            <a:off x="711199" y="8145568"/>
            <a:ext cx="1296458" cy="12965"/>
          </a:xfrm>
          <a:custGeom>
            <a:avLst/>
            <a:gdLst/>
            <a:ahLst/>
            <a:cxnLst/>
            <a:rect l="l" t="t" r="r" b="b"/>
            <a:pathLst>
              <a:path w="1333500" h="13334">
                <a:moveTo>
                  <a:pt x="0" y="12953"/>
                </a:moveTo>
                <a:lnTo>
                  <a:pt x="1333485" y="12953"/>
                </a:lnTo>
                <a:lnTo>
                  <a:pt x="1333485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2" name="object 362"/>
          <p:cNvSpPr/>
          <p:nvPr/>
        </p:nvSpPr>
        <p:spPr>
          <a:xfrm>
            <a:off x="4309407" y="8158163"/>
            <a:ext cx="291394" cy="12347"/>
          </a:xfrm>
          <a:custGeom>
            <a:avLst/>
            <a:gdLst/>
            <a:ahLst/>
            <a:cxnLst/>
            <a:rect l="l" t="t" r="r" b="b"/>
            <a:pathLst>
              <a:path w="299720" h="12700">
                <a:moveTo>
                  <a:pt x="0" y="12191"/>
                </a:moveTo>
                <a:lnTo>
                  <a:pt x="299486" y="12191"/>
                </a:lnTo>
                <a:lnTo>
                  <a:pt x="29948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3" name="object 363"/>
          <p:cNvSpPr/>
          <p:nvPr/>
        </p:nvSpPr>
        <p:spPr>
          <a:xfrm>
            <a:off x="2980352" y="8158163"/>
            <a:ext cx="356835" cy="12347"/>
          </a:xfrm>
          <a:custGeom>
            <a:avLst/>
            <a:gdLst/>
            <a:ahLst/>
            <a:cxnLst/>
            <a:rect l="l" t="t" r="r" b="b"/>
            <a:pathLst>
              <a:path w="367029" h="12700">
                <a:moveTo>
                  <a:pt x="0" y="12191"/>
                </a:moveTo>
                <a:lnTo>
                  <a:pt x="366527" y="12191"/>
                </a:lnTo>
                <a:lnTo>
                  <a:pt x="36652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4" name="object 364"/>
          <p:cNvSpPr/>
          <p:nvPr/>
        </p:nvSpPr>
        <p:spPr>
          <a:xfrm>
            <a:off x="711199" y="8158163"/>
            <a:ext cx="1296458" cy="12347"/>
          </a:xfrm>
          <a:custGeom>
            <a:avLst/>
            <a:gdLst/>
            <a:ahLst/>
            <a:cxnLst/>
            <a:rect l="l" t="t" r="r" b="b"/>
            <a:pathLst>
              <a:path w="1333500" h="12700">
                <a:moveTo>
                  <a:pt x="0" y="12191"/>
                </a:moveTo>
                <a:lnTo>
                  <a:pt x="1333485" y="12191"/>
                </a:lnTo>
                <a:lnTo>
                  <a:pt x="1333485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5" name="object 365"/>
          <p:cNvSpPr/>
          <p:nvPr/>
        </p:nvSpPr>
        <p:spPr>
          <a:xfrm>
            <a:off x="4309407" y="8170015"/>
            <a:ext cx="291394" cy="12965"/>
          </a:xfrm>
          <a:custGeom>
            <a:avLst/>
            <a:gdLst/>
            <a:ahLst/>
            <a:cxnLst/>
            <a:rect l="l" t="t" r="r" b="b"/>
            <a:pathLst>
              <a:path w="299720" h="13334">
                <a:moveTo>
                  <a:pt x="0" y="12953"/>
                </a:moveTo>
                <a:lnTo>
                  <a:pt x="299486" y="12953"/>
                </a:lnTo>
                <a:lnTo>
                  <a:pt x="29948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6" name="object 366"/>
          <p:cNvSpPr/>
          <p:nvPr/>
        </p:nvSpPr>
        <p:spPr>
          <a:xfrm>
            <a:off x="2980352" y="8170015"/>
            <a:ext cx="356835" cy="12965"/>
          </a:xfrm>
          <a:custGeom>
            <a:avLst/>
            <a:gdLst/>
            <a:ahLst/>
            <a:cxnLst/>
            <a:rect l="l" t="t" r="r" b="b"/>
            <a:pathLst>
              <a:path w="367029" h="13334">
                <a:moveTo>
                  <a:pt x="0" y="12953"/>
                </a:moveTo>
                <a:lnTo>
                  <a:pt x="366527" y="12953"/>
                </a:lnTo>
                <a:lnTo>
                  <a:pt x="36652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7" name="object 367"/>
          <p:cNvSpPr/>
          <p:nvPr/>
        </p:nvSpPr>
        <p:spPr>
          <a:xfrm>
            <a:off x="711199" y="8170015"/>
            <a:ext cx="1296458" cy="12965"/>
          </a:xfrm>
          <a:custGeom>
            <a:avLst/>
            <a:gdLst/>
            <a:ahLst/>
            <a:cxnLst/>
            <a:rect l="l" t="t" r="r" b="b"/>
            <a:pathLst>
              <a:path w="1333500" h="13334">
                <a:moveTo>
                  <a:pt x="0" y="12953"/>
                </a:moveTo>
                <a:lnTo>
                  <a:pt x="1333485" y="12953"/>
                </a:lnTo>
                <a:lnTo>
                  <a:pt x="1333485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8" name="object 368"/>
          <p:cNvSpPr/>
          <p:nvPr/>
        </p:nvSpPr>
        <p:spPr>
          <a:xfrm>
            <a:off x="4309407" y="8188166"/>
            <a:ext cx="291394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486" y="0"/>
                </a:lnTo>
              </a:path>
            </a:pathLst>
          </a:custGeom>
          <a:ln w="11429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9" name="object 369"/>
          <p:cNvSpPr/>
          <p:nvPr/>
        </p:nvSpPr>
        <p:spPr>
          <a:xfrm>
            <a:off x="2980352" y="8188166"/>
            <a:ext cx="356835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6527" y="0"/>
                </a:lnTo>
              </a:path>
            </a:pathLst>
          </a:custGeom>
          <a:ln w="11429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0" name="object 370"/>
          <p:cNvSpPr/>
          <p:nvPr/>
        </p:nvSpPr>
        <p:spPr>
          <a:xfrm>
            <a:off x="711199" y="8188166"/>
            <a:ext cx="1296458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485" y="0"/>
                </a:lnTo>
              </a:path>
            </a:pathLst>
          </a:custGeom>
          <a:ln w="11429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1" name="object 371"/>
          <p:cNvSpPr/>
          <p:nvPr/>
        </p:nvSpPr>
        <p:spPr>
          <a:xfrm>
            <a:off x="4309407" y="8193723"/>
            <a:ext cx="291394" cy="12965"/>
          </a:xfrm>
          <a:custGeom>
            <a:avLst/>
            <a:gdLst/>
            <a:ahLst/>
            <a:cxnLst/>
            <a:rect l="l" t="t" r="r" b="b"/>
            <a:pathLst>
              <a:path w="299720" h="13334">
                <a:moveTo>
                  <a:pt x="0" y="12954"/>
                </a:moveTo>
                <a:lnTo>
                  <a:pt x="299486" y="12954"/>
                </a:lnTo>
                <a:lnTo>
                  <a:pt x="299486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2" name="object 372"/>
          <p:cNvSpPr/>
          <p:nvPr/>
        </p:nvSpPr>
        <p:spPr>
          <a:xfrm>
            <a:off x="2980352" y="8193723"/>
            <a:ext cx="356835" cy="12965"/>
          </a:xfrm>
          <a:custGeom>
            <a:avLst/>
            <a:gdLst/>
            <a:ahLst/>
            <a:cxnLst/>
            <a:rect l="l" t="t" r="r" b="b"/>
            <a:pathLst>
              <a:path w="367029" h="13334">
                <a:moveTo>
                  <a:pt x="0" y="12954"/>
                </a:moveTo>
                <a:lnTo>
                  <a:pt x="366527" y="12954"/>
                </a:lnTo>
                <a:lnTo>
                  <a:pt x="366527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3" name="object 373"/>
          <p:cNvSpPr/>
          <p:nvPr/>
        </p:nvSpPr>
        <p:spPr>
          <a:xfrm>
            <a:off x="711199" y="8193723"/>
            <a:ext cx="1296458" cy="12965"/>
          </a:xfrm>
          <a:custGeom>
            <a:avLst/>
            <a:gdLst/>
            <a:ahLst/>
            <a:cxnLst/>
            <a:rect l="l" t="t" r="r" b="b"/>
            <a:pathLst>
              <a:path w="1333500" h="13334">
                <a:moveTo>
                  <a:pt x="0" y="12954"/>
                </a:moveTo>
                <a:lnTo>
                  <a:pt x="1333485" y="12954"/>
                </a:lnTo>
                <a:lnTo>
                  <a:pt x="1333485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4" name="object 374"/>
          <p:cNvSpPr/>
          <p:nvPr/>
        </p:nvSpPr>
        <p:spPr>
          <a:xfrm>
            <a:off x="4309407" y="8206317"/>
            <a:ext cx="291394" cy="12347"/>
          </a:xfrm>
          <a:custGeom>
            <a:avLst/>
            <a:gdLst/>
            <a:ahLst/>
            <a:cxnLst/>
            <a:rect l="l" t="t" r="r" b="b"/>
            <a:pathLst>
              <a:path w="299720" h="12700">
                <a:moveTo>
                  <a:pt x="0" y="12191"/>
                </a:moveTo>
                <a:lnTo>
                  <a:pt x="299486" y="12191"/>
                </a:lnTo>
                <a:lnTo>
                  <a:pt x="29948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E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5" name="object 375"/>
          <p:cNvSpPr/>
          <p:nvPr/>
        </p:nvSpPr>
        <p:spPr>
          <a:xfrm>
            <a:off x="2980352" y="8206317"/>
            <a:ext cx="356835" cy="12347"/>
          </a:xfrm>
          <a:custGeom>
            <a:avLst/>
            <a:gdLst/>
            <a:ahLst/>
            <a:cxnLst/>
            <a:rect l="l" t="t" r="r" b="b"/>
            <a:pathLst>
              <a:path w="367029" h="12700">
                <a:moveTo>
                  <a:pt x="0" y="12191"/>
                </a:moveTo>
                <a:lnTo>
                  <a:pt x="366527" y="12191"/>
                </a:lnTo>
                <a:lnTo>
                  <a:pt x="36652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E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6" name="object 376"/>
          <p:cNvSpPr/>
          <p:nvPr/>
        </p:nvSpPr>
        <p:spPr>
          <a:xfrm>
            <a:off x="711199" y="8206317"/>
            <a:ext cx="1296458" cy="12347"/>
          </a:xfrm>
          <a:custGeom>
            <a:avLst/>
            <a:gdLst/>
            <a:ahLst/>
            <a:cxnLst/>
            <a:rect l="l" t="t" r="r" b="b"/>
            <a:pathLst>
              <a:path w="1333500" h="12700">
                <a:moveTo>
                  <a:pt x="0" y="12191"/>
                </a:moveTo>
                <a:lnTo>
                  <a:pt x="1333485" y="12191"/>
                </a:lnTo>
                <a:lnTo>
                  <a:pt x="1333485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E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7" name="object 377"/>
          <p:cNvSpPr/>
          <p:nvPr/>
        </p:nvSpPr>
        <p:spPr>
          <a:xfrm>
            <a:off x="4309407" y="8218169"/>
            <a:ext cx="291394" cy="12965"/>
          </a:xfrm>
          <a:custGeom>
            <a:avLst/>
            <a:gdLst/>
            <a:ahLst/>
            <a:cxnLst/>
            <a:rect l="l" t="t" r="r" b="b"/>
            <a:pathLst>
              <a:path w="299720" h="13334">
                <a:moveTo>
                  <a:pt x="0" y="12954"/>
                </a:moveTo>
                <a:lnTo>
                  <a:pt x="299486" y="12954"/>
                </a:lnTo>
                <a:lnTo>
                  <a:pt x="299486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8" name="object 378"/>
          <p:cNvSpPr/>
          <p:nvPr/>
        </p:nvSpPr>
        <p:spPr>
          <a:xfrm>
            <a:off x="2980352" y="8218169"/>
            <a:ext cx="356835" cy="12965"/>
          </a:xfrm>
          <a:custGeom>
            <a:avLst/>
            <a:gdLst/>
            <a:ahLst/>
            <a:cxnLst/>
            <a:rect l="l" t="t" r="r" b="b"/>
            <a:pathLst>
              <a:path w="367029" h="13334">
                <a:moveTo>
                  <a:pt x="0" y="12954"/>
                </a:moveTo>
                <a:lnTo>
                  <a:pt x="366527" y="12954"/>
                </a:lnTo>
                <a:lnTo>
                  <a:pt x="366527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9" name="object 379"/>
          <p:cNvSpPr/>
          <p:nvPr/>
        </p:nvSpPr>
        <p:spPr>
          <a:xfrm>
            <a:off x="711199" y="8218169"/>
            <a:ext cx="1296458" cy="12965"/>
          </a:xfrm>
          <a:custGeom>
            <a:avLst/>
            <a:gdLst/>
            <a:ahLst/>
            <a:cxnLst/>
            <a:rect l="l" t="t" r="r" b="b"/>
            <a:pathLst>
              <a:path w="1333500" h="13334">
                <a:moveTo>
                  <a:pt x="0" y="12954"/>
                </a:moveTo>
                <a:lnTo>
                  <a:pt x="1333485" y="12954"/>
                </a:lnTo>
                <a:lnTo>
                  <a:pt x="1333485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0" name="object 380"/>
          <p:cNvSpPr/>
          <p:nvPr/>
        </p:nvSpPr>
        <p:spPr>
          <a:xfrm>
            <a:off x="4309407" y="8236320"/>
            <a:ext cx="291394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486" y="0"/>
                </a:lnTo>
              </a:path>
            </a:pathLst>
          </a:custGeom>
          <a:ln w="11429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1" name="object 381"/>
          <p:cNvSpPr/>
          <p:nvPr/>
        </p:nvSpPr>
        <p:spPr>
          <a:xfrm>
            <a:off x="2980352" y="8236320"/>
            <a:ext cx="356835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6527" y="0"/>
                </a:lnTo>
              </a:path>
            </a:pathLst>
          </a:custGeom>
          <a:ln w="11429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2" name="object 382"/>
          <p:cNvSpPr/>
          <p:nvPr/>
        </p:nvSpPr>
        <p:spPr>
          <a:xfrm>
            <a:off x="711199" y="8236320"/>
            <a:ext cx="1296458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485" y="0"/>
                </a:lnTo>
              </a:path>
            </a:pathLst>
          </a:custGeom>
          <a:ln w="11429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3" name="object 383"/>
          <p:cNvSpPr/>
          <p:nvPr/>
        </p:nvSpPr>
        <p:spPr>
          <a:xfrm>
            <a:off x="4309407" y="8241876"/>
            <a:ext cx="291394" cy="12965"/>
          </a:xfrm>
          <a:custGeom>
            <a:avLst/>
            <a:gdLst/>
            <a:ahLst/>
            <a:cxnLst/>
            <a:rect l="l" t="t" r="r" b="b"/>
            <a:pathLst>
              <a:path w="299720" h="13334">
                <a:moveTo>
                  <a:pt x="0" y="12953"/>
                </a:moveTo>
                <a:lnTo>
                  <a:pt x="299486" y="12953"/>
                </a:lnTo>
                <a:lnTo>
                  <a:pt x="29948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4" name="object 384"/>
          <p:cNvSpPr/>
          <p:nvPr/>
        </p:nvSpPr>
        <p:spPr>
          <a:xfrm>
            <a:off x="2980352" y="8241876"/>
            <a:ext cx="356835" cy="12965"/>
          </a:xfrm>
          <a:custGeom>
            <a:avLst/>
            <a:gdLst/>
            <a:ahLst/>
            <a:cxnLst/>
            <a:rect l="l" t="t" r="r" b="b"/>
            <a:pathLst>
              <a:path w="367029" h="13334">
                <a:moveTo>
                  <a:pt x="0" y="12953"/>
                </a:moveTo>
                <a:lnTo>
                  <a:pt x="366527" y="12953"/>
                </a:lnTo>
                <a:lnTo>
                  <a:pt x="36652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5" name="object 385"/>
          <p:cNvSpPr/>
          <p:nvPr/>
        </p:nvSpPr>
        <p:spPr>
          <a:xfrm>
            <a:off x="711199" y="8241876"/>
            <a:ext cx="1296458" cy="12965"/>
          </a:xfrm>
          <a:custGeom>
            <a:avLst/>
            <a:gdLst/>
            <a:ahLst/>
            <a:cxnLst/>
            <a:rect l="l" t="t" r="r" b="b"/>
            <a:pathLst>
              <a:path w="1333500" h="13334">
                <a:moveTo>
                  <a:pt x="0" y="12953"/>
                </a:moveTo>
                <a:lnTo>
                  <a:pt x="1333485" y="12953"/>
                </a:lnTo>
                <a:lnTo>
                  <a:pt x="1333485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6" name="object 386"/>
          <p:cNvSpPr/>
          <p:nvPr/>
        </p:nvSpPr>
        <p:spPr>
          <a:xfrm>
            <a:off x="4309407" y="8254471"/>
            <a:ext cx="291394" cy="12347"/>
          </a:xfrm>
          <a:custGeom>
            <a:avLst/>
            <a:gdLst/>
            <a:ahLst/>
            <a:cxnLst/>
            <a:rect l="l" t="t" r="r" b="b"/>
            <a:pathLst>
              <a:path w="299720" h="12700">
                <a:moveTo>
                  <a:pt x="0" y="12191"/>
                </a:moveTo>
                <a:lnTo>
                  <a:pt x="299486" y="12191"/>
                </a:lnTo>
                <a:lnTo>
                  <a:pt x="29948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7" name="object 387"/>
          <p:cNvSpPr/>
          <p:nvPr/>
        </p:nvSpPr>
        <p:spPr>
          <a:xfrm>
            <a:off x="2980352" y="8254471"/>
            <a:ext cx="356835" cy="12347"/>
          </a:xfrm>
          <a:custGeom>
            <a:avLst/>
            <a:gdLst/>
            <a:ahLst/>
            <a:cxnLst/>
            <a:rect l="l" t="t" r="r" b="b"/>
            <a:pathLst>
              <a:path w="367029" h="12700">
                <a:moveTo>
                  <a:pt x="0" y="12191"/>
                </a:moveTo>
                <a:lnTo>
                  <a:pt x="366527" y="12191"/>
                </a:lnTo>
                <a:lnTo>
                  <a:pt x="36652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8" name="object 388"/>
          <p:cNvSpPr/>
          <p:nvPr/>
        </p:nvSpPr>
        <p:spPr>
          <a:xfrm>
            <a:off x="711199" y="8254471"/>
            <a:ext cx="1296458" cy="12347"/>
          </a:xfrm>
          <a:custGeom>
            <a:avLst/>
            <a:gdLst/>
            <a:ahLst/>
            <a:cxnLst/>
            <a:rect l="l" t="t" r="r" b="b"/>
            <a:pathLst>
              <a:path w="1333500" h="12700">
                <a:moveTo>
                  <a:pt x="0" y="12191"/>
                </a:moveTo>
                <a:lnTo>
                  <a:pt x="1333485" y="12191"/>
                </a:lnTo>
                <a:lnTo>
                  <a:pt x="1333485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9" name="object 389"/>
          <p:cNvSpPr/>
          <p:nvPr/>
        </p:nvSpPr>
        <p:spPr>
          <a:xfrm>
            <a:off x="4309407" y="8266324"/>
            <a:ext cx="291394" cy="12965"/>
          </a:xfrm>
          <a:custGeom>
            <a:avLst/>
            <a:gdLst/>
            <a:ahLst/>
            <a:cxnLst/>
            <a:rect l="l" t="t" r="r" b="b"/>
            <a:pathLst>
              <a:path w="299720" h="13334">
                <a:moveTo>
                  <a:pt x="0" y="12953"/>
                </a:moveTo>
                <a:lnTo>
                  <a:pt x="299486" y="12953"/>
                </a:lnTo>
                <a:lnTo>
                  <a:pt x="29948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0" name="object 390"/>
          <p:cNvSpPr/>
          <p:nvPr/>
        </p:nvSpPr>
        <p:spPr>
          <a:xfrm>
            <a:off x="2980352" y="8266324"/>
            <a:ext cx="356835" cy="12965"/>
          </a:xfrm>
          <a:custGeom>
            <a:avLst/>
            <a:gdLst/>
            <a:ahLst/>
            <a:cxnLst/>
            <a:rect l="l" t="t" r="r" b="b"/>
            <a:pathLst>
              <a:path w="367029" h="13334">
                <a:moveTo>
                  <a:pt x="0" y="12953"/>
                </a:moveTo>
                <a:lnTo>
                  <a:pt x="366527" y="12953"/>
                </a:lnTo>
                <a:lnTo>
                  <a:pt x="36652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1" name="object 391"/>
          <p:cNvSpPr/>
          <p:nvPr/>
        </p:nvSpPr>
        <p:spPr>
          <a:xfrm>
            <a:off x="711199" y="8266324"/>
            <a:ext cx="1296458" cy="12965"/>
          </a:xfrm>
          <a:custGeom>
            <a:avLst/>
            <a:gdLst/>
            <a:ahLst/>
            <a:cxnLst/>
            <a:rect l="l" t="t" r="r" b="b"/>
            <a:pathLst>
              <a:path w="1333500" h="13334">
                <a:moveTo>
                  <a:pt x="0" y="12953"/>
                </a:moveTo>
                <a:lnTo>
                  <a:pt x="1333485" y="12953"/>
                </a:lnTo>
                <a:lnTo>
                  <a:pt x="1333485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2" name="object 392"/>
          <p:cNvSpPr/>
          <p:nvPr/>
        </p:nvSpPr>
        <p:spPr>
          <a:xfrm>
            <a:off x="4309407" y="8284474"/>
            <a:ext cx="291394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486" y="0"/>
                </a:lnTo>
              </a:path>
            </a:pathLst>
          </a:custGeom>
          <a:ln w="11429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3" name="object 393"/>
          <p:cNvSpPr/>
          <p:nvPr/>
        </p:nvSpPr>
        <p:spPr>
          <a:xfrm>
            <a:off x="2980352" y="8284474"/>
            <a:ext cx="356835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6527" y="0"/>
                </a:lnTo>
              </a:path>
            </a:pathLst>
          </a:custGeom>
          <a:ln w="11429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4" name="object 394"/>
          <p:cNvSpPr/>
          <p:nvPr/>
        </p:nvSpPr>
        <p:spPr>
          <a:xfrm>
            <a:off x="711199" y="8284474"/>
            <a:ext cx="1296458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485" y="0"/>
                </a:lnTo>
              </a:path>
            </a:pathLst>
          </a:custGeom>
          <a:ln w="11429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5" name="object 395"/>
          <p:cNvSpPr/>
          <p:nvPr/>
        </p:nvSpPr>
        <p:spPr>
          <a:xfrm>
            <a:off x="4309407" y="8290031"/>
            <a:ext cx="291394" cy="12965"/>
          </a:xfrm>
          <a:custGeom>
            <a:avLst/>
            <a:gdLst/>
            <a:ahLst/>
            <a:cxnLst/>
            <a:rect l="l" t="t" r="r" b="b"/>
            <a:pathLst>
              <a:path w="299720" h="13334">
                <a:moveTo>
                  <a:pt x="0" y="12953"/>
                </a:moveTo>
                <a:lnTo>
                  <a:pt x="299486" y="12953"/>
                </a:lnTo>
                <a:lnTo>
                  <a:pt x="29948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6" name="object 396"/>
          <p:cNvSpPr/>
          <p:nvPr/>
        </p:nvSpPr>
        <p:spPr>
          <a:xfrm>
            <a:off x="2980352" y="8290031"/>
            <a:ext cx="356835" cy="12965"/>
          </a:xfrm>
          <a:custGeom>
            <a:avLst/>
            <a:gdLst/>
            <a:ahLst/>
            <a:cxnLst/>
            <a:rect l="l" t="t" r="r" b="b"/>
            <a:pathLst>
              <a:path w="367029" h="13334">
                <a:moveTo>
                  <a:pt x="0" y="12953"/>
                </a:moveTo>
                <a:lnTo>
                  <a:pt x="366527" y="12953"/>
                </a:lnTo>
                <a:lnTo>
                  <a:pt x="36652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7" name="object 397"/>
          <p:cNvSpPr/>
          <p:nvPr/>
        </p:nvSpPr>
        <p:spPr>
          <a:xfrm>
            <a:off x="711199" y="8290031"/>
            <a:ext cx="1296458" cy="12965"/>
          </a:xfrm>
          <a:custGeom>
            <a:avLst/>
            <a:gdLst/>
            <a:ahLst/>
            <a:cxnLst/>
            <a:rect l="l" t="t" r="r" b="b"/>
            <a:pathLst>
              <a:path w="1333500" h="13334">
                <a:moveTo>
                  <a:pt x="0" y="12953"/>
                </a:moveTo>
                <a:lnTo>
                  <a:pt x="1333485" y="12953"/>
                </a:lnTo>
                <a:lnTo>
                  <a:pt x="1333485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8" name="object 398"/>
          <p:cNvSpPr/>
          <p:nvPr/>
        </p:nvSpPr>
        <p:spPr>
          <a:xfrm>
            <a:off x="4309407" y="8302625"/>
            <a:ext cx="291394" cy="12347"/>
          </a:xfrm>
          <a:custGeom>
            <a:avLst/>
            <a:gdLst/>
            <a:ahLst/>
            <a:cxnLst/>
            <a:rect l="l" t="t" r="r" b="b"/>
            <a:pathLst>
              <a:path w="299720" h="12700">
                <a:moveTo>
                  <a:pt x="0" y="12191"/>
                </a:moveTo>
                <a:lnTo>
                  <a:pt x="299486" y="12191"/>
                </a:lnTo>
                <a:lnTo>
                  <a:pt x="29948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9" name="object 399"/>
          <p:cNvSpPr/>
          <p:nvPr/>
        </p:nvSpPr>
        <p:spPr>
          <a:xfrm>
            <a:off x="2980352" y="8302625"/>
            <a:ext cx="356835" cy="12347"/>
          </a:xfrm>
          <a:custGeom>
            <a:avLst/>
            <a:gdLst/>
            <a:ahLst/>
            <a:cxnLst/>
            <a:rect l="l" t="t" r="r" b="b"/>
            <a:pathLst>
              <a:path w="367029" h="12700">
                <a:moveTo>
                  <a:pt x="0" y="12191"/>
                </a:moveTo>
                <a:lnTo>
                  <a:pt x="366527" y="12191"/>
                </a:lnTo>
                <a:lnTo>
                  <a:pt x="36652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0" name="object 400"/>
          <p:cNvSpPr/>
          <p:nvPr/>
        </p:nvSpPr>
        <p:spPr>
          <a:xfrm>
            <a:off x="711199" y="8302625"/>
            <a:ext cx="1296458" cy="12347"/>
          </a:xfrm>
          <a:custGeom>
            <a:avLst/>
            <a:gdLst/>
            <a:ahLst/>
            <a:cxnLst/>
            <a:rect l="l" t="t" r="r" b="b"/>
            <a:pathLst>
              <a:path w="1333500" h="12700">
                <a:moveTo>
                  <a:pt x="0" y="12191"/>
                </a:moveTo>
                <a:lnTo>
                  <a:pt x="1333485" y="12191"/>
                </a:lnTo>
                <a:lnTo>
                  <a:pt x="1333485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1" name="object 401"/>
          <p:cNvSpPr/>
          <p:nvPr/>
        </p:nvSpPr>
        <p:spPr>
          <a:xfrm>
            <a:off x="4309407" y="8320034"/>
            <a:ext cx="291394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486" y="0"/>
                </a:lnTo>
              </a:path>
            </a:pathLst>
          </a:custGeom>
          <a:ln w="11429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2" name="object 402"/>
          <p:cNvSpPr/>
          <p:nvPr/>
        </p:nvSpPr>
        <p:spPr>
          <a:xfrm>
            <a:off x="2980352" y="8320034"/>
            <a:ext cx="356835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6527" y="0"/>
                </a:lnTo>
              </a:path>
            </a:pathLst>
          </a:custGeom>
          <a:ln w="11429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3" name="object 403"/>
          <p:cNvSpPr/>
          <p:nvPr/>
        </p:nvSpPr>
        <p:spPr>
          <a:xfrm>
            <a:off x="711199" y="8320034"/>
            <a:ext cx="1296458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485" y="0"/>
                </a:lnTo>
              </a:path>
            </a:pathLst>
          </a:custGeom>
          <a:ln w="11429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4" name="object 404"/>
          <p:cNvSpPr/>
          <p:nvPr/>
        </p:nvSpPr>
        <p:spPr>
          <a:xfrm>
            <a:off x="4309407" y="8325591"/>
            <a:ext cx="291394" cy="12965"/>
          </a:xfrm>
          <a:custGeom>
            <a:avLst/>
            <a:gdLst/>
            <a:ahLst/>
            <a:cxnLst/>
            <a:rect l="l" t="t" r="r" b="b"/>
            <a:pathLst>
              <a:path w="299720" h="13334">
                <a:moveTo>
                  <a:pt x="0" y="12953"/>
                </a:moveTo>
                <a:lnTo>
                  <a:pt x="299486" y="12953"/>
                </a:lnTo>
                <a:lnTo>
                  <a:pt x="29948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5" name="object 405"/>
          <p:cNvSpPr/>
          <p:nvPr/>
        </p:nvSpPr>
        <p:spPr>
          <a:xfrm>
            <a:off x="2980352" y="8325591"/>
            <a:ext cx="356835" cy="12965"/>
          </a:xfrm>
          <a:custGeom>
            <a:avLst/>
            <a:gdLst/>
            <a:ahLst/>
            <a:cxnLst/>
            <a:rect l="l" t="t" r="r" b="b"/>
            <a:pathLst>
              <a:path w="367029" h="13334">
                <a:moveTo>
                  <a:pt x="0" y="12953"/>
                </a:moveTo>
                <a:lnTo>
                  <a:pt x="366527" y="12953"/>
                </a:lnTo>
                <a:lnTo>
                  <a:pt x="36652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6" name="object 406"/>
          <p:cNvSpPr/>
          <p:nvPr/>
        </p:nvSpPr>
        <p:spPr>
          <a:xfrm>
            <a:off x="711199" y="8325591"/>
            <a:ext cx="1296458" cy="12965"/>
          </a:xfrm>
          <a:custGeom>
            <a:avLst/>
            <a:gdLst/>
            <a:ahLst/>
            <a:cxnLst/>
            <a:rect l="l" t="t" r="r" b="b"/>
            <a:pathLst>
              <a:path w="1333500" h="13334">
                <a:moveTo>
                  <a:pt x="0" y="12953"/>
                </a:moveTo>
                <a:lnTo>
                  <a:pt x="1333485" y="12953"/>
                </a:lnTo>
                <a:lnTo>
                  <a:pt x="1333485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7" name="object 407"/>
          <p:cNvSpPr/>
          <p:nvPr/>
        </p:nvSpPr>
        <p:spPr>
          <a:xfrm>
            <a:off x="4309407" y="8338185"/>
            <a:ext cx="291394" cy="12965"/>
          </a:xfrm>
          <a:custGeom>
            <a:avLst/>
            <a:gdLst/>
            <a:ahLst/>
            <a:cxnLst/>
            <a:rect l="l" t="t" r="r" b="b"/>
            <a:pathLst>
              <a:path w="299720" h="13334">
                <a:moveTo>
                  <a:pt x="0" y="12954"/>
                </a:moveTo>
                <a:lnTo>
                  <a:pt x="299486" y="12954"/>
                </a:lnTo>
                <a:lnTo>
                  <a:pt x="299486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8" name="object 408"/>
          <p:cNvSpPr/>
          <p:nvPr/>
        </p:nvSpPr>
        <p:spPr>
          <a:xfrm>
            <a:off x="2980352" y="8338185"/>
            <a:ext cx="356835" cy="12965"/>
          </a:xfrm>
          <a:custGeom>
            <a:avLst/>
            <a:gdLst/>
            <a:ahLst/>
            <a:cxnLst/>
            <a:rect l="l" t="t" r="r" b="b"/>
            <a:pathLst>
              <a:path w="367029" h="13334">
                <a:moveTo>
                  <a:pt x="0" y="12954"/>
                </a:moveTo>
                <a:lnTo>
                  <a:pt x="366527" y="12954"/>
                </a:lnTo>
                <a:lnTo>
                  <a:pt x="366527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9" name="object 409"/>
          <p:cNvSpPr/>
          <p:nvPr/>
        </p:nvSpPr>
        <p:spPr>
          <a:xfrm>
            <a:off x="711199" y="8338185"/>
            <a:ext cx="1296458" cy="12965"/>
          </a:xfrm>
          <a:custGeom>
            <a:avLst/>
            <a:gdLst/>
            <a:ahLst/>
            <a:cxnLst/>
            <a:rect l="l" t="t" r="r" b="b"/>
            <a:pathLst>
              <a:path w="1333500" h="13334">
                <a:moveTo>
                  <a:pt x="0" y="12954"/>
                </a:moveTo>
                <a:lnTo>
                  <a:pt x="1333485" y="12954"/>
                </a:lnTo>
                <a:lnTo>
                  <a:pt x="1333485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0" name="object 410"/>
          <p:cNvSpPr/>
          <p:nvPr/>
        </p:nvSpPr>
        <p:spPr>
          <a:xfrm>
            <a:off x="4309407" y="8350779"/>
            <a:ext cx="291394" cy="12347"/>
          </a:xfrm>
          <a:custGeom>
            <a:avLst/>
            <a:gdLst/>
            <a:ahLst/>
            <a:cxnLst/>
            <a:rect l="l" t="t" r="r" b="b"/>
            <a:pathLst>
              <a:path w="299720" h="12700">
                <a:moveTo>
                  <a:pt x="0" y="12191"/>
                </a:moveTo>
                <a:lnTo>
                  <a:pt x="299486" y="12191"/>
                </a:lnTo>
                <a:lnTo>
                  <a:pt x="29948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1" name="object 411"/>
          <p:cNvSpPr/>
          <p:nvPr/>
        </p:nvSpPr>
        <p:spPr>
          <a:xfrm>
            <a:off x="2980352" y="8350779"/>
            <a:ext cx="356835" cy="12347"/>
          </a:xfrm>
          <a:custGeom>
            <a:avLst/>
            <a:gdLst/>
            <a:ahLst/>
            <a:cxnLst/>
            <a:rect l="l" t="t" r="r" b="b"/>
            <a:pathLst>
              <a:path w="367029" h="12700">
                <a:moveTo>
                  <a:pt x="0" y="12191"/>
                </a:moveTo>
                <a:lnTo>
                  <a:pt x="366527" y="12191"/>
                </a:lnTo>
                <a:lnTo>
                  <a:pt x="36652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2" name="object 412"/>
          <p:cNvSpPr/>
          <p:nvPr/>
        </p:nvSpPr>
        <p:spPr>
          <a:xfrm>
            <a:off x="711199" y="8350779"/>
            <a:ext cx="1296458" cy="12347"/>
          </a:xfrm>
          <a:custGeom>
            <a:avLst/>
            <a:gdLst/>
            <a:ahLst/>
            <a:cxnLst/>
            <a:rect l="l" t="t" r="r" b="b"/>
            <a:pathLst>
              <a:path w="1333500" h="12700">
                <a:moveTo>
                  <a:pt x="0" y="12191"/>
                </a:moveTo>
                <a:lnTo>
                  <a:pt x="1333485" y="12191"/>
                </a:lnTo>
                <a:lnTo>
                  <a:pt x="1333485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3" name="object 413"/>
          <p:cNvSpPr/>
          <p:nvPr/>
        </p:nvSpPr>
        <p:spPr>
          <a:xfrm>
            <a:off x="4309407" y="8368189"/>
            <a:ext cx="291394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486" y="0"/>
                </a:lnTo>
              </a:path>
            </a:pathLst>
          </a:custGeom>
          <a:ln w="11429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4" name="object 414"/>
          <p:cNvSpPr/>
          <p:nvPr/>
        </p:nvSpPr>
        <p:spPr>
          <a:xfrm>
            <a:off x="2980352" y="8368189"/>
            <a:ext cx="356835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6527" y="0"/>
                </a:lnTo>
              </a:path>
            </a:pathLst>
          </a:custGeom>
          <a:ln w="11429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5" name="object 415"/>
          <p:cNvSpPr/>
          <p:nvPr/>
        </p:nvSpPr>
        <p:spPr>
          <a:xfrm>
            <a:off x="711199" y="8368189"/>
            <a:ext cx="1296458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485" y="0"/>
                </a:lnTo>
              </a:path>
            </a:pathLst>
          </a:custGeom>
          <a:ln w="11429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6" name="object 416"/>
          <p:cNvSpPr/>
          <p:nvPr/>
        </p:nvSpPr>
        <p:spPr>
          <a:xfrm>
            <a:off x="4309407" y="8373744"/>
            <a:ext cx="291394" cy="12965"/>
          </a:xfrm>
          <a:custGeom>
            <a:avLst/>
            <a:gdLst/>
            <a:ahLst/>
            <a:cxnLst/>
            <a:rect l="l" t="t" r="r" b="b"/>
            <a:pathLst>
              <a:path w="299720" h="13334">
                <a:moveTo>
                  <a:pt x="0" y="12953"/>
                </a:moveTo>
                <a:lnTo>
                  <a:pt x="299486" y="12953"/>
                </a:lnTo>
                <a:lnTo>
                  <a:pt x="29948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7" name="object 417"/>
          <p:cNvSpPr/>
          <p:nvPr/>
        </p:nvSpPr>
        <p:spPr>
          <a:xfrm>
            <a:off x="2980352" y="8373744"/>
            <a:ext cx="356835" cy="12965"/>
          </a:xfrm>
          <a:custGeom>
            <a:avLst/>
            <a:gdLst/>
            <a:ahLst/>
            <a:cxnLst/>
            <a:rect l="l" t="t" r="r" b="b"/>
            <a:pathLst>
              <a:path w="367029" h="13334">
                <a:moveTo>
                  <a:pt x="0" y="12953"/>
                </a:moveTo>
                <a:lnTo>
                  <a:pt x="366527" y="12953"/>
                </a:lnTo>
                <a:lnTo>
                  <a:pt x="36652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8" name="object 418"/>
          <p:cNvSpPr/>
          <p:nvPr/>
        </p:nvSpPr>
        <p:spPr>
          <a:xfrm>
            <a:off x="711199" y="8373744"/>
            <a:ext cx="1296458" cy="12965"/>
          </a:xfrm>
          <a:custGeom>
            <a:avLst/>
            <a:gdLst/>
            <a:ahLst/>
            <a:cxnLst/>
            <a:rect l="l" t="t" r="r" b="b"/>
            <a:pathLst>
              <a:path w="1333500" h="13334">
                <a:moveTo>
                  <a:pt x="0" y="12953"/>
                </a:moveTo>
                <a:lnTo>
                  <a:pt x="1333485" y="12953"/>
                </a:lnTo>
                <a:lnTo>
                  <a:pt x="1333485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9" name="object 419"/>
          <p:cNvSpPr/>
          <p:nvPr/>
        </p:nvSpPr>
        <p:spPr>
          <a:xfrm>
            <a:off x="4309407" y="8386338"/>
            <a:ext cx="291394" cy="12965"/>
          </a:xfrm>
          <a:custGeom>
            <a:avLst/>
            <a:gdLst/>
            <a:ahLst/>
            <a:cxnLst/>
            <a:rect l="l" t="t" r="r" b="b"/>
            <a:pathLst>
              <a:path w="299720" h="13334">
                <a:moveTo>
                  <a:pt x="0" y="12953"/>
                </a:moveTo>
                <a:lnTo>
                  <a:pt x="299486" y="12953"/>
                </a:lnTo>
                <a:lnTo>
                  <a:pt x="29948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0" name="object 420"/>
          <p:cNvSpPr/>
          <p:nvPr/>
        </p:nvSpPr>
        <p:spPr>
          <a:xfrm>
            <a:off x="2980352" y="8386338"/>
            <a:ext cx="356835" cy="12965"/>
          </a:xfrm>
          <a:custGeom>
            <a:avLst/>
            <a:gdLst/>
            <a:ahLst/>
            <a:cxnLst/>
            <a:rect l="l" t="t" r="r" b="b"/>
            <a:pathLst>
              <a:path w="367029" h="13334">
                <a:moveTo>
                  <a:pt x="0" y="12953"/>
                </a:moveTo>
                <a:lnTo>
                  <a:pt x="366527" y="12953"/>
                </a:lnTo>
                <a:lnTo>
                  <a:pt x="36652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1" name="object 421"/>
          <p:cNvSpPr/>
          <p:nvPr/>
        </p:nvSpPr>
        <p:spPr>
          <a:xfrm>
            <a:off x="711199" y="8386338"/>
            <a:ext cx="1296458" cy="12965"/>
          </a:xfrm>
          <a:custGeom>
            <a:avLst/>
            <a:gdLst/>
            <a:ahLst/>
            <a:cxnLst/>
            <a:rect l="l" t="t" r="r" b="b"/>
            <a:pathLst>
              <a:path w="1333500" h="13334">
                <a:moveTo>
                  <a:pt x="0" y="12953"/>
                </a:moveTo>
                <a:lnTo>
                  <a:pt x="1333485" y="12953"/>
                </a:lnTo>
                <a:lnTo>
                  <a:pt x="1333485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2" name="object 422"/>
          <p:cNvSpPr/>
          <p:nvPr/>
        </p:nvSpPr>
        <p:spPr>
          <a:xfrm>
            <a:off x="4309407" y="8398933"/>
            <a:ext cx="291394" cy="12347"/>
          </a:xfrm>
          <a:custGeom>
            <a:avLst/>
            <a:gdLst/>
            <a:ahLst/>
            <a:cxnLst/>
            <a:rect l="l" t="t" r="r" b="b"/>
            <a:pathLst>
              <a:path w="299720" h="12700">
                <a:moveTo>
                  <a:pt x="0" y="12191"/>
                </a:moveTo>
                <a:lnTo>
                  <a:pt x="299486" y="12191"/>
                </a:lnTo>
                <a:lnTo>
                  <a:pt x="29948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3" name="object 423"/>
          <p:cNvSpPr/>
          <p:nvPr/>
        </p:nvSpPr>
        <p:spPr>
          <a:xfrm>
            <a:off x="2980352" y="8398933"/>
            <a:ext cx="356835" cy="12347"/>
          </a:xfrm>
          <a:custGeom>
            <a:avLst/>
            <a:gdLst/>
            <a:ahLst/>
            <a:cxnLst/>
            <a:rect l="l" t="t" r="r" b="b"/>
            <a:pathLst>
              <a:path w="367029" h="12700">
                <a:moveTo>
                  <a:pt x="0" y="12191"/>
                </a:moveTo>
                <a:lnTo>
                  <a:pt x="366527" y="12191"/>
                </a:lnTo>
                <a:lnTo>
                  <a:pt x="36652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4" name="object 424"/>
          <p:cNvSpPr/>
          <p:nvPr/>
        </p:nvSpPr>
        <p:spPr>
          <a:xfrm>
            <a:off x="711199" y="8398933"/>
            <a:ext cx="1296458" cy="12347"/>
          </a:xfrm>
          <a:custGeom>
            <a:avLst/>
            <a:gdLst/>
            <a:ahLst/>
            <a:cxnLst/>
            <a:rect l="l" t="t" r="r" b="b"/>
            <a:pathLst>
              <a:path w="1333500" h="12700">
                <a:moveTo>
                  <a:pt x="0" y="12191"/>
                </a:moveTo>
                <a:lnTo>
                  <a:pt x="1333485" y="12191"/>
                </a:lnTo>
                <a:lnTo>
                  <a:pt x="1333485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5" name="object 425"/>
          <p:cNvSpPr/>
          <p:nvPr/>
        </p:nvSpPr>
        <p:spPr>
          <a:xfrm>
            <a:off x="4309407" y="8416342"/>
            <a:ext cx="291394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486" y="0"/>
                </a:lnTo>
              </a:path>
            </a:pathLst>
          </a:custGeom>
          <a:ln w="11429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6" name="object 426"/>
          <p:cNvSpPr/>
          <p:nvPr/>
        </p:nvSpPr>
        <p:spPr>
          <a:xfrm>
            <a:off x="2980352" y="8416342"/>
            <a:ext cx="356835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6527" y="0"/>
                </a:lnTo>
              </a:path>
            </a:pathLst>
          </a:custGeom>
          <a:ln w="11429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7" name="object 427"/>
          <p:cNvSpPr/>
          <p:nvPr/>
        </p:nvSpPr>
        <p:spPr>
          <a:xfrm>
            <a:off x="711199" y="8416342"/>
            <a:ext cx="1296458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485" y="0"/>
                </a:lnTo>
              </a:path>
            </a:pathLst>
          </a:custGeom>
          <a:ln w="11429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8" name="object 428"/>
          <p:cNvSpPr/>
          <p:nvPr/>
        </p:nvSpPr>
        <p:spPr>
          <a:xfrm>
            <a:off x="4309407" y="8421898"/>
            <a:ext cx="291394" cy="12965"/>
          </a:xfrm>
          <a:custGeom>
            <a:avLst/>
            <a:gdLst/>
            <a:ahLst/>
            <a:cxnLst/>
            <a:rect l="l" t="t" r="r" b="b"/>
            <a:pathLst>
              <a:path w="299720" h="13334">
                <a:moveTo>
                  <a:pt x="0" y="12954"/>
                </a:moveTo>
                <a:lnTo>
                  <a:pt x="299486" y="12954"/>
                </a:lnTo>
                <a:lnTo>
                  <a:pt x="299486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9" name="object 429"/>
          <p:cNvSpPr/>
          <p:nvPr/>
        </p:nvSpPr>
        <p:spPr>
          <a:xfrm>
            <a:off x="2980352" y="8421898"/>
            <a:ext cx="356835" cy="12965"/>
          </a:xfrm>
          <a:custGeom>
            <a:avLst/>
            <a:gdLst/>
            <a:ahLst/>
            <a:cxnLst/>
            <a:rect l="l" t="t" r="r" b="b"/>
            <a:pathLst>
              <a:path w="367029" h="13334">
                <a:moveTo>
                  <a:pt x="0" y="12954"/>
                </a:moveTo>
                <a:lnTo>
                  <a:pt x="366527" y="12954"/>
                </a:lnTo>
                <a:lnTo>
                  <a:pt x="366527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0" name="object 430"/>
          <p:cNvSpPr/>
          <p:nvPr/>
        </p:nvSpPr>
        <p:spPr>
          <a:xfrm>
            <a:off x="711199" y="8421898"/>
            <a:ext cx="1296458" cy="12965"/>
          </a:xfrm>
          <a:custGeom>
            <a:avLst/>
            <a:gdLst/>
            <a:ahLst/>
            <a:cxnLst/>
            <a:rect l="l" t="t" r="r" b="b"/>
            <a:pathLst>
              <a:path w="1333500" h="13334">
                <a:moveTo>
                  <a:pt x="0" y="12954"/>
                </a:moveTo>
                <a:lnTo>
                  <a:pt x="1333485" y="12954"/>
                </a:lnTo>
                <a:lnTo>
                  <a:pt x="1333485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1" name="object 431"/>
          <p:cNvSpPr/>
          <p:nvPr/>
        </p:nvSpPr>
        <p:spPr>
          <a:xfrm>
            <a:off x="4309407" y="8434494"/>
            <a:ext cx="291394" cy="12965"/>
          </a:xfrm>
          <a:custGeom>
            <a:avLst/>
            <a:gdLst/>
            <a:ahLst/>
            <a:cxnLst/>
            <a:rect l="l" t="t" r="r" b="b"/>
            <a:pathLst>
              <a:path w="299720" h="13334">
                <a:moveTo>
                  <a:pt x="0" y="12954"/>
                </a:moveTo>
                <a:lnTo>
                  <a:pt x="299486" y="12954"/>
                </a:lnTo>
                <a:lnTo>
                  <a:pt x="299486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2" name="object 432"/>
          <p:cNvSpPr/>
          <p:nvPr/>
        </p:nvSpPr>
        <p:spPr>
          <a:xfrm>
            <a:off x="2980352" y="8434494"/>
            <a:ext cx="356835" cy="12965"/>
          </a:xfrm>
          <a:custGeom>
            <a:avLst/>
            <a:gdLst/>
            <a:ahLst/>
            <a:cxnLst/>
            <a:rect l="l" t="t" r="r" b="b"/>
            <a:pathLst>
              <a:path w="367029" h="13334">
                <a:moveTo>
                  <a:pt x="0" y="12954"/>
                </a:moveTo>
                <a:lnTo>
                  <a:pt x="366527" y="12954"/>
                </a:lnTo>
                <a:lnTo>
                  <a:pt x="366527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3" name="object 433"/>
          <p:cNvSpPr/>
          <p:nvPr/>
        </p:nvSpPr>
        <p:spPr>
          <a:xfrm>
            <a:off x="711199" y="8434494"/>
            <a:ext cx="1296458" cy="12965"/>
          </a:xfrm>
          <a:custGeom>
            <a:avLst/>
            <a:gdLst/>
            <a:ahLst/>
            <a:cxnLst/>
            <a:rect l="l" t="t" r="r" b="b"/>
            <a:pathLst>
              <a:path w="1333500" h="13334">
                <a:moveTo>
                  <a:pt x="0" y="12954"/>
                </a:moveTo>
                <a:lnTo>
                  <a:pt x="1333485" y="12954"/>
                </a:lnTo>
                <a:lnTo>
                  <a:pt x="1333485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4" name="object 434"/>
          <p:cNvSpPr/>
          <p:nvPr/>
        </p:nvSpPr>
        <p:spPr>
          <a:xfrm>
            <a:off x="4309407" y="8452643"/>
            <a:ext cx="291394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486" y="0"/>
                </a:lnTo>
              </a:path>
            </a:pathLst>
          </a:custGeom>
          <a:ln w="11429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5" name="object 435"/>
          <p:cNvSpPr/>
          <p:nvPr/>
        </p:nvSpPr>
        <p:spPr>
          <a:xfrm>
            <a:off x="2980352" y="8452643"/>
            <a:ext cx="356835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6527" y="0"/>
                </a:lnTo>
              </a:path>
            </a:pathLst>
          </a:custGeom>
          <a:ln w="11429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6" name="object 436"/>
          <p:cNvSpPr/>
          <p:nvPr/>
        </p:nvSpPr>
        <p:spPr>
          <a:xfrm>
            <a:off x="711199" y="8452643"/>
            <a:ext cx="1296458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485" y="0"/>
                </a:lnTo>
              </a:path>
            </a:pathLst>
          </a:custGeom>
          <a:ln w="11429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7" name="object 437"/>
          <p:cNvSpPr/>
          <p:nvPr/>
        </p:nvSpPr>
        <p:spPr>
          <a:xfrm>
            <a:off x="4309407" y="8458200"/>
            <a:ext cx="291394" cy="12347"/>
          </a:xfrm>
          <a:custGeom>
            <a:avLst/>
            <a:gdLst/>
            <a:ahLst/>
            <a:cxnLst/>
            <a:rect l="l" t="t" r="r" b="b"/>
            <a:pathLst>
              <a:path w="299720" h="12700">
                <a:moveTo>
                  <a:pt x="0" y="12191"/>
                </a:moveTo>
                <a:lnTo>
                  <a:pt x="299486" y="12191"/>
                </a:lnTo>
                <a:lnTo>
                  <a:pt x="29948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8" name="object 438"/>
          <p:cNvSpPr/>
          <p:nvPr/>
        </p:nvSpPr>
        <p:spPr>
          <a:xfrm>
            <a:off x="2980352" y="8458200"/>
            <a:ext cx="356835" cy="12347"/>
          </a:xfrm>
          <a:custGeom>
            <a:avLst/>
            <a:gdLst/>
            <a:ahLst/>
            <a:cxnLst/>
            <a:rect l="l" t="t" r="r" b="b"/>
            <a:pathLst>
              <a:path w="367029" h="12700">
                <a:moveTo>
                  <a:pt x="0" y="12191"/>
                </a:moveTo>
                <a:lnTo>
                  <a:pt x="366527" y="12191"/>
                </a:lnTo>
                <a:lnTo>
                  <a:pt x="36652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9" name="object 439"/>
          <p:cNvSpPr/>
          <p:nvPr/>
        </p:nvSpPr>
        <p:spPr>
          <a:xfrm>
            <a:off x="711199" y="8458200"/>
            <a:ext cx="1296458" cy="12347"/>
          </a:xfrm>
          <a:custGeom>
            <a:avLst/>
            <a:gdLst/>
            <a:ahLst/>
            <a:cxnLst/>
            <a:rect l="l" t="t" r="r" b="b"/>
            <a:pathLst>
              <a:path w="1333500" h="12700">
                <a:moveTo>
                  <a:pt x="0" y="12191"/>
                </a:moveTo>
                <a:lnTo>
                  <a:pt x="1333485" y="12191"/>
                </a:lnTo>
                <a:lnTo>
                  <a:pt x="1333485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0" name="object 440"/>
          <p:cNvSpPr/>
          <p:nvPr/>
        </p:nvSpPr>
        <p:spPr>
          <a:xfrm>
            <a:off x="4309407" y="8470054"/>
            <a:ext cx="291394" cy="12965"/>
          </a:xfrm>
          <a:custGeom>
            <a:avLst/>
            <a:gdLst/>
            <a:ahLst/>
            <a:cxnLst/>
            <a:rect l="l" t="t" r="r" b="b"/>
            <a:pathLst>
              <a:path w="299720" h="13334">
                <a:moveTo>
                  <a:pt x="0" y="12953"/>
                </a:moveTo>
                <a:lnTo>
                  <a:pt x="299486" y="12953"/>
                </a:lnTo>
                <a:lnTo>
                  <a:pt x="29948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1" name="object 441"/>
          <p:cNvSpPr/>
          <p:nvPr/>
        </p:nvSpPr>
        <p:spPr>
          <a:xfrm>
            <a:off x="2980352" y="8470054"/>
            <a:ext cx="356835" cy="12965"/>
          </a:xfrm>
          <a:custGeom>
            <a:avLst/>
            <a:gdLst/>
            <a:ahLst/>
            <a:cxnLst/>
            <a:rect l="l" t="t" r="r" b="b"/>
            <a:pathLst>
              <a:path w="367029" h="13334">
                <a:moveTo>
                  <a:pt x="0" y="12953"/>
                </a:moveTo>
                <a:lnTo>
                  <a:pt x="366527" y="12953"/>
                </a:lnTo>
                <a:lnTo>
                  <a:pt x="36652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2" name="object 442"/>
          <p:cNvSpPr/>
          <p:nvPr/>
        </p:nvSpPr>
        <p:spPr>
          <a:xfrm>
            <a:off x="711199" y="8470054"/>
            <a:ext cx="1296458" cy="12965"/>
          </a:xfrm>
          <a:custGeom>
            <a:avLst/>
            <a:gdLst/>
            <a:ahLst/>
            <a:cxnLst/>
            <a:rect l="l" t="t" r="r" b="b"/>
            <a:pathLst>
              <a:path w="1333500" h="13334">
                <a:moveTo>
                  <a:pt x="0" y="12953"/>
                </a:moveTo>
                <a:lnTo>
                  <a:pt x="1333485" y="12953"/>
                </a:lnTo>
                <a:lnTo>
                  <a:pt x="1333485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3" name="object 443"/>
          <p:cNvSpPr/>
          <p:nvPr/>
        </p:nvSpPr>
        <p:spPr>
          <a:xfrm>
            <a:off x="4309407" y="8482647"/>
            <a:ext cx="291394" cy="12965"/>
          </a:xfrm>
          <a:custGeom>
            <a:avLst/>
            <a:gdLst/>
            <a:ahLst/>
            <a:cxnLst/>
            <a:rect l="l" t="t" r="r" b="b"/>
            <a:pathLst>
              <a:path w="299720" h="13334">
                <a:moveTo>
                  <a:pt x="0" y="12953"/>
                </a:moveTo>
                <a:lnTo>
                  <a:pt x="299486" y="12953"/>
                </a:lnTo>
                <a:lnTo>
                  <a:pt x="29948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4" name="object 444"/>
          <p:cNvSpPr/>
          <p:nvPr/>
        </p:nvSpPr>
        <p:spPr>
          <a:xfrm>
            <a:off x="2980352" y="8482647"/>
            <a:ext cx="356835" cy="12965"/>
          </a:xfrm>
          <a:custGeom>
            <a:avLst/>
            <a:gdLst/>
            <a:ahLst/>
            <a:cxnLst/>
            <a:rect l="l" t="t" r="r" b="b"/>
            <a:pathLst>
              <a:path w="367029" h="13334">
                <a:moveTo>
                  <a:pt x="0" y="12953"/>
                </a:moveTo>
                <a:lnTo>
                  <a:pt x="366527" y="12953"/>
                </a:lnTo>
                <a:lnTo>
                  <a:pt x="366527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5" name="object 445"/>
          <p:cNvSpPr/>
          <p:nvPr/>
        </p:nvSpPr>
        <p:spPr>
          <a:xfrm>
            <a:off x="711199" y="8482647"/>
            <a:ext cx="1296458" cy="12965"/>
          </a:xfrm>
          <a:custGeom>
            <a:avLst/>
            <a:gdLst/>
            <a:ahLst/>
            <a:cxnLst/>
            <a:rect l="l" t="t" r="r" b="b"/>
            <a:pathLst>
              <a:path w="1333500" h="13334">
                <a:moveTo>
                  <a:pt x="0" y="12953"/>
                </a:moveTo>
                <a:lnTo>
                  <a:pt x="1333485" y="12953"/>
                </a:lnTo>
                <a:lnTo>
                  <a:pt x="1333485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6" name="object 446"/>
          <p:cNvSpPr/>
          <p:nvPr/>
        </p:nvSpPr>
        <p:spPr>
          <a:xfrm>
            <a:off x="4309407" y="8500798"/>
            <a:ext cx="291394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486" y="0"/>
                </a:lnTo>
              </a:path>
            </a:pathLst>
          </a:custGeom>
          <a:ln w="11429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7" name="object 447"/>
          <p:cNvSpPr/>
          <p:nvPr/>
        </p:nvSpPr>
        <p:spPr>
          <a:xfrm>
            <a:off x="2980352" y="8500798"/>
            <a:ext cx="356835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6527" y="0"/>
                </a:lnTo>
              </a:path>
            </a:pathLst>
          </a:custGeom>
          <a:ln w="11429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8" name="object 448"/>
          <p:cNvSpPr/>
          <p:nvPr/>
        </p:nvSpPr>
        <p:spPr>
          <a:xfrm>
            <a:off x="711199" y="8500798"/>
            <a:ext cx="1296458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485" y="0"/>
                </a:lnTo>
              </a:path>
            </a:pathLst>
          </a:custGeom>
          <a:ln w="11429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9" name="object 449"/>
          <p:cNvSpPr/>
          <p:nvPr/>
        </p:nvSpPr>
        <p:spPr>
          <a:xfrm>
            <a:off x="4309407" y="8506354"/>
            <a:ext cx="291394" cy="12347"/>
          </a:xfrm>
          <a:custGeom>
            <a:avLst/>
            <a:gdLst/>
            <a:ahLst/>
            <a:cxnLst/>
            <a:rect l="l" t="t" r="r" b="b"/>
            <a:pathLst>
              <a:path w="299720" h="12700">
                <a:moveTo>
                  <a:pt x="0" y="12191"/>
                </a:moveTo>
                <a:lnTo>
                  <a:pt x="299486" y="12191"/>
                </a:lnTo>
                <a:lnTo>
                  <a:pt x="29948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0" name="object 450"/>
          <p:cNvSpPr/>
          <p:nvPr/>
        </p:nvSpPr>
        <p:spPr>
          <a:xfrm>
            <a:off x="1352761" y="8506354"/>
            <a:ext cx="1984198" cy="12347"/>
          </a:xfrm>
          <a:custGeom>
            <a:avLst/>
            <a:gdLst/>
            <a:ahLst/>
            <a:cxnLst/>
            <a:rect l="l" t="t" r="r" b="b"/>
            <a:pathLst>
              <a:path w="2040889" h="12700">
                <a:moveTo>
                  <a:pt x="0" y="12191"/>
                </a:moveTo>
                <a:lnTo>
                  <a:pt x="2040621" y="12191"/>
                </a:lnTo>
                <a:lnTo>
                  <a:pt x="204062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1" name="object 451"/>
          <p:cNvSpPr/>
          <p:nvPr/>
        </p:nvSpPr>
        <p:spPr>
          <a:xfrm>
            <a:off x="711199" y="8506354"/>
            <a:ext cx="143228" cy="12347"/>
          </a:xfrm>
          <a:custGeom>
            <a:avLst/>
            <a:gdLst/>
            <a:ahLst/>
            <a:cxnLst/>
            <a:rect l="l" t="t" r="r" b="b"/>
            <a:pathLst>
              <a:path w="147319" h="12700">
                <a:moveTo>
                  <a:pt x="0" y="12191"/>
                </a:moveTo>
                <a:lnTo>
                  <a:pt x="147066" y="12191"/>
                </a:lnTo>
                <a:lnTo>
                  <a:pt x="1470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2" name="object 452"/>
          <p:cNvSpPr/>
          <p:nvPr/>
        </p:nvSpPr>
        <p:spPr>
          <a:xfrm>
            <a:off x="4309407" y="8518207"/>
            <a:ext cx="291394" cy="12965"/>
          </a:xfrm>
          <a:custGeom>
            <a:avLst/>
            <a:gdLst/>
            <a:ahLst/>
            <a:cxnLst/>
            <a:rect l="l" t="t" r="r" b="b"/>
            <a:pathLst>
              <a:path w="299720" h="13334">
                <a:moveTo>
                  <a:pt x="0" y="12953"/>
                </a:moveTo>
                <a:lnTo>
                  <a:pt x="299486" y="12953"/>
                </a:lnTo>
                <a:lnTo>
                  <a:pt x="29948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3" name="object 453"/>
          <p:cNvSpPr/>
          <p:nvPr/>
        </p:nvSpPr>
        <p:spPr>
          <a:xfrm>
            <a:off x="1352761" y="8518207"/>
            <a:ext cx="1984198" cy="12965"/>
          </a:xfrm>
          <a:custGeom>
            <a:avLst/>
            <a:gdLst/>
            <a:ahLst/>
            <a:cxnLst/>
            <a:rect l="l" t="t" r="r" b="b"/>
            <a:pathLst>
              <a:path w="2040889" h="13334">
                <a:moveTo>
                  <a:pt x="0" y="12953"/>
                </a:moveTo>
                <a:lnTo>
                  <a:pt x="2040621" y="12953"/>
                </a:lnTo>
                <a:lnTo>
                  <a:pt x="204062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4" name="object 454"/>
          <p:cNvSpPr/>
          <p:nvPr/>
        </p:nvSpPr>
        <p:spPr>
          <a:xfrm>
            <a:off x="711199" y="8518207"/>
            <a:ext cx="143228" cy="12965"/>
          </a:xfrm>
          <a:custGeom>
            <a:avLst/>
            <a:gdLst/>
            <a:ahLst/>
            <a:cxnLst/>
            <a:rect l="l" t="t" r="r" b="b"/>
            <a:pathLst>
              <a:path w="147319" h="13334">
                <a:moveTo>
                  <a:pt x="0" y="12953"/>
                </a:moveTo>
                <a:lnTo>
                  <a:pt x="147066" y="12953"/>
                </a:lnTo>
                <a:lnTo>
                  <a:pt x="14706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5" name="object 455"/>
          <p:cNvSpPr/>
          <p:nvPr/>
        </p:nvSpPr>
        <p:spPr>
          <a:xfrm>
            <a:off x="4309407" y="8530802"/>
            <a:ext cx="291394" cy="12965"/>
          </a:xfrm>
          <a:custGeom>
            <a:avLst/>
            <a:gdLst/>
            <a:ahLst/>
            <a:cxnLst/>
            <a:rect l="l" t="t" r="r" b="b"/>
            <a:pathLst>
              <a:path w="299720" h="13334">
                <a:moveTo>
                  <a:pt x="0" y="12953"/>
                </a:moveTo>
                <a:lnTo>
                  <a:pt x="299486" y="12953"/>
                </a:lnTo>
                <a:lnTo>
                  <a:pt x="29948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6" name="object 456"/>
          <p:cNvSpPr/>
          <p:nvPr/>
        </p:nvSpPr>
        <p:spPr>
          <a:xfrm>
            <a:off x="1352761" y="8530802"/>
            <a:ext cx="1984198" cy="12965"/>
          </a:xfrm>
          <a:custGeom>
            <a:avLst/>
            <a:gdLst/>
            <a:ahLst/>
            <a:cxnLst/>
            <a:rect l="l" t="t" r="r" b="b"/>
            <a:pathLst>
              <a:path w="2040889" h="13334">
                <a:moveTo>
                  <a:pt x="0" y="12953"/>
                </a:moveTo>
                <a:lnTo>
                  <a:pt x="2040621" y="12953"/>
                </a:lnTo>
                <a:lnTo>
                  <a:pt x="204062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7" name="object 457"/>
          <p:cNvSpPr/>
          <p:nvPr/>
        </p:nvSpPr>
        <p:spPr>
          <a:xfrm>
            <a:off x="711199" y="8530802"/>
            <a:ext cx="143228" cy="12965"/>
          </a:xfrm>
          <a:custGeom>
            <a:avLst/>
            <a:gdLst/>
            <a:ahLst/>
            <a:cxnLst/>
            <a:rect l="l" t="t" r="r" b="b"/>
            <a:pathLst>
              <a:path w="147319" h="13334">
                <a:moveTo>
                  <a:pt x="0" y="12953"/>
                </a:moveTo>
                <a:lnTo>
                  <a:pt x="147066" y="12953"/>
                </a:lnTo>
                <a:lnTo>
                  <a:pt x="14706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8" name="object 458"/>
          <p:cNvSpPr/>
          <p:nvPr/>
        </p:nvSpPr>
        <p:spPr>
          <a:xfrm>
            <a:off x="1352761" y="8548952"/>
            <a:ext cx="3247937" cy="0"/>
          </a:xfrm>
          <a:custGeom>
            <a:avLst/>
            <a:gdLst/>
            <a:ahLst/>
            <a:cxnLst/>
            <a:rect l="l" t="t" r="r" b="b"/>
            <a:pathLst>
              <a:path w="3340735">
                <a:moveTo>
                  <a:pt x="0" y="0"/>
                </a:moveTo>
                <a:lnTo>
                  <a:pt x="3340608" y="0"/>
                </a:lnTo>
              </a:path>
            </a:pathLst>
          </a:custGeom>
          <a:ln w="11429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9" name="object 459"/>
          <p:cNvSpPr/>
          <p:nvPr/>
        </p:nvSpPr>
        <p:spPr>
          <a:xfrm>
            <a:off x="711199" y="8548952"/>
            <a:ext cx="143228" cy="0"/>
          </a:xfrm>
          <a:custGeom>
            <a:avLst/>
            <a:gdLst/>
            <a:ahLst/>
            <a:cxnLst/>
            <a:rect l="l" t="t" r="r" b="b"/>
            <a:pathLst>
              <a:path w="147319">
                <a:moveTo>
                  <a:pt x="0" y="0"/>
                </a:moveTo>
                <a:lnTo>
                  <a:pt x="147066" y="0"/>
                </a:lnTo>
              </a:path>
            </a:pathLst>
          </a:custGeom>
          <a:ln w="11429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0" name="object 460"/>
          <p:cNvSpPr/>
          <p:nvPr/>
        </p:nvSpPr>
        <p:spPr>
          <a:xfrm>
            <a:off x="1352761" y="8554508"/>
            <a:ext cx="3247937" cy="12347"/>
          </a:xfrm>
          <a:custGeom>
            <a:avLst/>
            <a:gdLst/>
            <a:ahLst/>
            <a:cxnLst/>
            <a:rect l="l" t="t" r="r" b="b"/>
            <a:pathLst>
              <a:path w="3340735" h="12700">
                <a:moveTo>
                  <a:pt x="0" y="12191"/>
                </a:moveTo>
                <a:lnTo>
                  <a:pt x="3340608" y="12191"/>
                </a:lnTo>
                <a:lnTo>
                  <a:pt x="334060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1" name="object 461"/>
          <p:cNvSpPr/>
          <p:nvPr/>
        </p:nvSpPr>
        <p:spPr>
          <a:xfrm>
            <a:off x="711199" y="8554508"/>
            <a:ext cx="143228" cy="12347"/>
          </a:xfrm>
          <a:custGeom>
            <a:avLst/>
            <a:gdLst/>
            <a:ahLst/>
            <a:cxnLst/>
            <a:rect l="l" t="t" r="r" b="b"/>
            <a:pathLst>
              <a:path w="147319" h="12700">
                <a:moveTo>
                  <a:pt x="0" y="12191"/>
                </a:moveTo>
                <a:lnTo>
                  <a:pt x="147066" y="12191"/>
                </a:lnTo>
                <a:lnTo>
                  <a:pt x="1470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2" name="object 462"/>
          <p:cNvSpPr/>
          <p:nvPr/>
        </p:nvSpPr>
        <p:spPr>
          <a:xfrm>
            <a:off x="1352761" y="8566362"/>
            <a:ext cx="3247937" cy="12965"/>
          </a:xfrm>
          <a:custGeom>
            <a:avLst/>
            <a:gdLst/>
            <a:ahLst/>
            <a:cxnLst/>
            <a:rect l="l" t="t" r="r" b="b"/>
            <a:pathLst>
              <a:path w="3340735" h="13334">
                <a:moveTo>
                  <a:pt x="0" y="12953"/>
                </a:moveTo>
                <a:lnTo>
                  <a:pt x="3340608" y="12953"/>
                </a:lnTo>
                <a:lnTo>
                  <a:pt x="334060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3" name="object 463"/>
          <p:cNvSpPr/>
          <p:nvPr/>
        </p:nvSpPr>
        <p:spPr>
          <a:xfrm>
            <a:off x="711199" y="8566362"/>
            <a:ext cx="143228" cy="12965"/>
          </a:xfrm>
          <a:custGeom>
            <a:avLst/>
            <a:gdLst/>
            <a:ahLst/>
            <a:cxnLst/>
            <a:rect l="l" t="t" r="r" b="b"/>
            <a:pathLst>
              <a:path w="147319" h="13334">
                <a:moveTo>
                  <a:pt x="0" y="12953"/>
                </a:moveTo>
                <a:lnTo>
                  <a:pt x="147066" y="12953"/>
                </a:lnTo>
                <a:lnTo>
                  <a:pt x="14706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4" name="object 464"/>
          <p:cNvSpPr/>
          <p:nvPr/>
        </p:nvSpPr>
        <p:spPr>
          <a:xfrm>
            <a:off x="1352761" y="8584511"/>
            <a:ext cx="3247937" cy="0"/>
          </a:xfrm>
          <a:custGeom>
            <a:avLst/>
            <a:gdLst/>
            <a:ahLst/>
            <a:cxnLst/>
            <a:rect l="l" t="t" r="r" b="b"/>
            <a:pathLst>
              <a:path w="3340735">
                <a:moveTo>
                  <a:pt x="0" y="0"/>
                </a:moveTo>
                <a:lnTo>
                  <a:pt x="3340608" y="0"/>
                </a:lnTo>
              </a:path>
            </a:pathLst>
          </a:custGeom>
          <a:ln w="11429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5" name="object 465"/>
          <p:cNvSpPr/>
          <p:nvPr/>
        </p:nvSpPr>
        <p:spPr>
          <a:xfrm>
            <a:off x="711199" y="8584511"/>
            <a:ext cx="143228" cy="0"/>
          </a:xfrm>
          <a:custGeom>
            <a:avLst/>
            <a:gdLst/>
            <a:ahLst/>
            <a:cxnLst/>
            <a:rect l="l" t="t" r="r" b="b"/>
            <a:pathLst>
              <a:path w="147319">
                <a:moveTo>
                  <a:pt x="0" y="0"/>
                </a:moveTo>
                <a:lnTo>
                  <a:pt x="147066" y="0"/>
                </a:lnTo>
              </a:path>
            </a:pathLst>
          </a:custGeom>
          <a:ln w="11429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6" name="object 466"/>
          <p:cNvSpPr/>
          <p:nvPr/>
        </p:nvSpPr>
        <p:spPr>
          <a:xfrm>
            <a:off x="1352761" y="8590068"/>
            <a:ext cx="3247937" cy="12965"/>
          </a:xfrm>
          <a:custGeom>
            <a:avLst/>
            <a:gdLst/>
            <a:ahLst/>
            <a:cxnLst/>
            <a:rect l="l" t="t" r="r" b="b"/>
            <a:pathLst>
              <a:path w="3340735" h="13334">
                <a:moveTo>
                  <a:pt x="0" y="12953"/>
                </a:moveTo>
                <a:lnTo>
                  <a:pt x="3340608" y="12953"/>
                </a:lnTo>
                <a:lnTo>
                  <a:pt x="334060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7" name="object 467"/>
          <p:cNvSpPr/>
          <p:nvPr/>
        </p:nvSpPr>
        <p:spPr>
          <a:xfrm>
            <a:off x="711199" y="8590068"/>
            <a:ext cx="143228" cy="12965"/>
          </a:xfrm>
          <a:custGeom>
            <a:avLst/>
            <a:gdLst/>
            <a:ahLst/>
            <a:cxnLst/>
            <a:rect l="l" t="t" r="r" b="b"/>
            <a:pathLst>
              <a:path w="147319" h="13334">
                <a:moveTo>
                  <a:pt x="0" y="12953"/>
                </a:moveTo>
                <a:lnTo>
                  <a:pt x="147066" y="12953"/>
                </a:lnTo>
                <a:lnTo>
                  <a:pt x="14706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8" name="object 468"/>
          <p:cNvSpPr/>
          <p:nvPr/>
        </p:nvSpPr>
        <p:spPr>
          <a:xfrm>
            <a:off x="1352761" y="8602663"/>
            <a:ext cx="3247937" cy="12347"/>
          </a:xfrm>
          <a:custGeom>
            <a:avLst/>
            <a:gdLst/>
            <a:ahLst/>
            <a:cxnLst/>
            <a:rect l="l" t="t" r="r" b="b"/>
            <a:pathLst>
              <a:path w="3340735" h="12700">
                <a:moveTo>
                  <a:pt x="0" y="12191"/>
                </a:moveTo>
                <a:lnTo>
                  <a:pt x="3340608" y="12191"/>
                </a:lnTo>
                <a:lnTo>
                  <a:pt x="334060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9" name="object 469"/>
          <p:cNvSpPr/>
          <p:nvPr/>
        </p:nvSpPr>
        <p:spPr>
          <a:xfrm>
            <a:off x="711199" y="8602663"/>
            <a:ext cx="143228" cy="12347"/>
          </a:xfrm>
          <a:custGeom>
            <a:avLst/>
            <a:gdLst/>
            <a:ahLst/>
            <a:cxnLst/>
            <a:rect l="l" t="t" r="r" b="b"/>
            <a:pathLst>
              <a:path w="147319" h="12700">
                <a:moveTo>
                  <a:pt x="0" y="12191"/>
                </a:moveTo>
                <a:lnTo>
                  <a:pt x="147066" y="12191"/>
                </a:lnTo>
                <a:lnTo>
                  <a:pt x="1470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0" name="object 470"/>
          <p:cNvSpPr/>
          <p:nvPr/>
        </p:nvSpPr>
        <p:spPr>
          <a:xfrm>
            <a:off x="1352761" y="8614515"/>
            <a:ext cx="3247937" cy="12965"/>
          </a:xfrm>
          <a:custGeom>
            <a:avLst/>
            <a:gdLst/>
            <a:ahLst/>
            <a:cxnLst/>
            <a:rect l="l" t="t" r="r" b="b"/>
            <a:pathLst>
              <a:path w="3340735" h="13334">
                <a:moveTo>
                  <a:pt x="0" y="12953"/>
                </a:moveTo>
                <a:lnTo>
                  <a:pt x="3340608" y="12953"/>
                </a:lnTo>
                <a:lnTo>
                  <a:pt x="334060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1" name="object 471"/>
          <p:cNvSpPr/>
          <p:nvPr/>
        </p:nvSpPr>
        <p:spPr>
          <a:xfrm>
            <a:off x="711199" y="8614515"/>
            <a:ext cx="143228" cy="12965"/>
          </a:xfrm>
          <a:custGeom>
            <a:avLst/>
            <a:gdLst/>
            <a:ahLst/>
            <a:cxnLst/>
            <a:rect l="l" t="t" r="r" b="b"/>
            <a:pathLst>
              <a:path w="147319" h="13334">
                <a:moveTo>
                  <a:pt x="0" y="12953"/>
                </a:moveTo>
                <a:lnTo>
                  <a:pt x="147066" y="12953"/>
                </a:lnTo>
                <a:lnTo>
                  <a:pt x="14706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2" name="object 472"/>
          <p:cNvSpPr/>
          <p:nvPr/>
        </p:nvSpPr>
        <p:spPr>
          <a:xfrm>
            <a:off x="1352761" y="8632666"/>
            <a:ext cx="3247937" cy="0"/>
          </a:xfrm>
          <a:custGeom>
            <a:avLst/>
            <a:gdLst/>
            <a:ahLst/>
            <a:cxnLst/>
            <a:rect l="l" t="t" r="r" b="b"/>
            <a:pathLst>
              <a:path w="3340735">
                <a:moveTo>
                  <a:pt x="0" y="0"/>
                </a:moveTo>
                <a:lnTo>
                  <a:pt x="3340608" y="0"/>
                </a:lnTo>
              </a:path>
            </a:pathLst>
          </a:custGeom>
          <a:ln w="1142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3" name="object 473"/>
          <p:cNvSpPr/>
          <p:nvPr/>
        </p:nvSpPr>
        <p:spPr>
          <a:xfrm>
            <a:off x="711199" y="8632666"/>
            <a:ext cx="143228" cy="0"/>
          </a:xfrm>
          <a:custGeom>
            <a:avLst/>
            <a:gdLst/>
            <a:ahLst/>
            <a:cxnLst/>
            <a:rect l="l" t="t" r="r" b="b"/>
            <a:pathLst>
              <a:path w="147319">
                <a:moveTo>
                  <a:pt x="0" y="0"/>
                </a:moveTo>
                <a:lnTo>
                  <a:pt x="147066" y="0"/>
                </a:lnTo>
              </a:path>
            </a:pathLst>
          </a:custGeom>
          <a:ln w="1142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4" name="object 474"/>
          <p:cNvSpPr/>
          <p:nvPr/>
        </p:nvSpPr>
        <p:spPr>
          <a:xfrm>
            <a:off x="1352761" y="8638223"/>
            <a:ext cx="3247937" cy="12965"/>
          </a:xfrm>
          <a:custGeom>
            <a:avLst/>
            <a:gdLst/>
            <a:ahLst/>
            <a:cxnLst/>
            <a:rect l="l" t="t" r="r" b="b"/>
            <a:pathLst>
              <a:path w="3340735" h="13334">
                <a:moveTo>
                  <a:pt x="0" y="12954"/>
                </a:moveTo>
                <a:lnTo>
                  <a:pt x="3340608" y="12954"/>
                </a:lnTo>
                <a:lnTo>
                  <a:pt x="3340608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5" name="object 475"/>
          <p:cNvSpPr/>
          <p:nvPr/>
        </p:nvSpPr>
        <p:spPr>
          <a:xfrm>
            <a:off x="711199" y="8638223"/>
            <a:ext cx="143228" cy="12965"/>
          </a:xfrm>
          <a:custGeom>
            <a:avLst/>
            <a:gdLst/>
            <a:ahLst/>
            <a:cxnLst/>
            <a:rect l="l" t="t" r="r" b="b"/>
            <a:pathLst>
              <a:path w="147319" h="13334">
                <a:moveTo>
                  <a:pt x="0" y="12954"/>
                </a:moveTo>
                <a:lnTo>
                  <a:pt x="147066" y="12954"/>
                </a:lnTo>
                <a:lnTo>
                  <a:pt x="147066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6" name="object 476"/>
          <p:cNvSpPr/>
          <p:nvPr/>
        </p:nvSpPr>
        <p:spPr>
          <a:xfrm>
            <a:off x="1352761" y="8650817"/>
            <a:ext cx="3247937" cy="12347"/>
          </a:xfrm>
          <a:custGeom>
            <a:avLst/>
            <a:gdLst/>
            <a:ahLst/>
            <a:cxnLst/>
            <a:rect l="l" t="t" r="r" b="b"/>
            <a:pathLst>
              <a:path w="3340735" h="12700">
                <a:moveTo>
                  <a:pt x="0" y="12191"/>
                </a:moveTo>
                <a:lnTo>
                  <a:pt x="3340608" y="12191"/>
                </a:lnTo>
                <a:lnTo>
                  <a:pt x="334060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7" name="object 477"/>
          <p:cNvSpPr/>
          <p:nvPr/>
        </p:nvSpPr>
        <p:spPr>
          <a:xfrm>
            <a:off x="711199" y="8650817"/>
            <a:ext cx="143228" cy="12347"/>
          </a:xfrm>
          <a:custGeom>
            <a:avLst/>
            <a:gdLst/>
            <a:ahLst/>
            <a:cxnLst/>
            <a:rect l="l" t="t" r="r" b="b"/>
            <a:pathLst>
              <a:path w="147319" h="12700">
                <a:moveTo>
                  <a:pt x="0" y="12191"/>
                </a:moveTo>
                <a:lnTo>
                  <a:pt x="147066" y="12191"/>
                </a:lnTo>
                <a:lnTo>
                  <a:pt x="1470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8" name="object 478"/>
          <p:cNvSpPr/>
          <p:nvPr/>
        </p:nvSpPr>
        <p:spPr>
          <a:xfrm>
            <a:off x="1352761" y="8662669"/>
            <a:ext cx="3247937" cy="12965"/>
          </a:xfrm>
          <a:custGeom>
            <a:avLst/>
            <a:gdLst/>
            <a:ahLst/>
            <a:cxnLst/>
            <a:rect l="l" t="t" r="r" b="b"/>
            <a:pathLst>
              <a:path w="3340735" h="13334">
                <a:moveTo>
                  <a:pt x="0" y="12954"/>
                </a:moveTo>
                <a:lnTo>
                  <a:pt x="3340608" y="12954"/>
                </a:lnTo>
                <a:lnTo>
                  <a:pt x="3340608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9" name="object 479"/>
          <p:cNvSpPr/>
          <p:nvPr/>
        </p:nvSpPr>
        <p:spPr>
          <a:xfrm>
            <a:off x="711199" y="8662669"/>
            <a:ext cx="143228" cy="12965"/>
          </a:xfrm>
          <a:custGeom>
            <a:avLst/>
            <a:gdLst/>
            <a:ahLst/>
            <a:cxnLst/>
            <a:rect l="l" t="t" r="r" b="b"/>
            <a:pathLst>
              <a:path w="147319" h="13334">
                <a:moveTo>
                  <a:pt x="0" y="12954"/>
                </a:moveTo>
                <a:lnTo>
                  <a:pt x="147066" y="12954"/>
                </a:lnTo>
                <a:lnTo>
                  <a:pt x="147066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0" name="object 480"/>
          <p:cNvSpPr/>
          <p:nvPr/>
        </p:nvSpPr>
        <p:spPr>
          <a:xfrm>
            <a:off x="1352761" y="8680820"/>
            <a:ext cx="3247937" cy="0"/>
          </a:xfrm>
          <a:custGeom>
            <a:avLst/>
            <a:gdLst/>
            <a:ahLst/>
            <a:cxnLst/>
            <a:rect l="l" t="t" r="r" b="b"/>
            <a:pathLst>
              <a:path w="3340735">
                <a:moveTo>
                  <a:pt x="0" y="0"/>
                </a:moveTo>
                <a:lnTo>
                  <a:pt x="3340608" y="0"/>
                </a:lnTo>
              </a:path>
            </a:pathLst>
          </a:custGeom>
          <a:ln w="11429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1" name="object 481"/>
          <p:cNvSpPr/>
          <p:nvPr/>
        </p:nvSpPr>
        <p:spPr>
          <a:xfrm>
            <a:off x="711199" y="8680820"/>
            <a:ext cx="143228" cy="0"/>
          </a:xfrm>
          <a:custGeom>
            <a:avLst/>
            <a:gdLst/>
            <a:ahLst/>
            <a:cxnLst/>
            <a:rect l="l" t="t" r="r" b="b"/>
            <a:pathLst>
              <a:path w="147319">
                <a:moveTo>
                  <a:pt x="0" y="0"/>
                </a:moveTo>
                <a:lnTo>
                  <a:pt x="147066" y="0"/>
                </a:lnTo>
              </a:path>
            </a:pathLst>
          </a:custGeom>
          <a:ln w="11429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2" name="object 482"/>
          <p:cNvSpPr/>
          <p:nvPr/>
        </p:nvSpPr>
        <p:spPr>
          <a:xfrm>
            <a:off x="1352761" y="8686376"/>
            <a:ext cx="3247937" cy="12965"/>
          </a:xfrm>
          <a:custGeom>
            <a:avLst/>
            <a:gdLst/>
            <a:ahLst/>
            <a:cxnLst/>
            <a:rect l="l" t="t" r="r" b="b"/>
            <a:pathLst>
              <a:path w="3340735" h="13334">
                <a:moveTo>
                  <a:pt x="0" y="12953"/>
                </a:moveTo>
                <a:lnTo>
                  <a:pt x="3340608" y="12953"/>
                </a:lnTo>
                <a:lnTo>
                  <a:pt x="334060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3" name="object 483"/>
          <p:cNvSpPr/>
          <p:nvPr/>
        </p:nvSpPr>
        <p:spPr>
          <a:xfrm>
            <a:off x="711199" y="8686376"/>
            <a:ext cx="143228" cy="12965"/>
          </a:xfrm>
          <a:custGeom>
            <a:avLst/>
            <a:gdLst/>
            <a:ahLst/>
            <a:cxnLst/>
            <a:rect l="l" t="t" r="r" b="b"/>
            <a:pathLst>
              <a:path w="147319" h="13334">
                <a:moveTo>
                  <a:pt x="0" y="12953"/>
                </a:moveTo>
                <a:lnTo>
                  <a:pt x="147066" y="12953"/>
                </a:lnTo>
                <a:lnTo>
                  <a:pt x="14706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4" name="object 484"/>
          <p:cNvSpPr/>
          <p:nvPr/>
        </p:nvSpPr>
        <p:spPr>
          <a:xfrm>
            <a:off x="1352761" y="8698971"/>
            <a:ext cx="3247937" cy="12347"/>
          </a:xfrm>
          <a:custGeom>
            <a:avLst/>
            <a:gdLst/>
            <a:ahLst/>
            <a:cxnLst/>
            <a:rect l="l" t="t" r="r" b="b"/>
            <a:pathLst>
              <a:path w="3340735" h="12700">
                <a:moveTo>
                  <a:pt x="0" y="12191"/>
                </a:moveTo>
                <a:lnTo>
                  <a:pt x="3340608" y="12191"/>
                </a:lnTo>
                <a:lnTo>
                  <a:pt x="334060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5" name="object 485"/>
          <p:cNvSpPr/>
          <p:nvPr/>
        </p:nvSpPr>
        <p:spPr>
          <a:xfrm>
            <a:off x="711199" y="8698971"/>
            <a:ext cx="143228" cy="12347"/>
          </a:xfrm>
          <a:custGeom>
            <a:avLst/>
            <a:gdLst/>
            <a:ahLst/>
            <a:cxnLst/>
            <a:rect l="l" t="t" r="r" b="b"/>
            <a:pathLst>
              <a:path w="147319" h="12700">
                <a:moveTo>
                  <a:pt x="0" y="12191"/>
                </a:moveTo>
                <a:lnTo>
                  <a:pt x="147066" y="12191"/>
                </a:lnTo>
                <a:lnTo>
                  <a:pt x="1470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6" name="object 486"/>
          <p:cNvSpPr/>
          <p:nvPr/>
        </p:nvSpPr>
        <p:spPr>
          <a:xfrm>
            <a:off x="1352761" y="8710824"/>
            <a:ext cx="3247937" cy="12965"/>
          </a:xfrm>
          <a:custGeom>
            <a:avLst/>
            <a:gdLst/>
            <a:ahLst/>
            <a:cxnLst/>
            <a:rect l="l" t="t" r="r" b="b"/>
            <a:pathLst>
              <a:path w="3340735" h="13334">
                <a:moveTo>
                  <a:pt x="0" y="12953"/>
                </a:moveTo>
                <a:lnTo>
                  <a:pt x="3340608" y="12953"/>
                </a:lnTo>
                <a:lnTo>
                  <a:pt x="334060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7" name="object 487"/>
          <p:cNvSpPr/>
          <p:nvPr/>
        </p:nvSpPr>
        <p:spPr>
          <a:xfrm>
            <a:off x="711199" y="8710824"/>
            <a:ext cx="143228" cy="12965"/>
          </a:xfrm>
          <a:custGeom>
            <a:avLst/>
            <a:gdLst/>
            <a:ahLst/>
            <a:cxnLst/>
            <a:rect l="l" t="t" r="r" b="b"/>
            <a:pathLst>
              <a:path w="147319" h="13334">
                <a:moveTo>
                  <a:pt x="0" y="12953"/>
                </a:moveTo>
                <a:lnTo>
                  <a:pt x="147066" y="12953"/>
                </a:lnTo>
                <a:lnTo>
                  <a:pt x="14706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8" name="object 488"/>
          <p:cNvSpPr/>
          <p:nvPr/>
        </p:nvSpPr>
        <p:spPr>
          <a:xfrm>
            <a:off x="1352761" y="8728974"/>
            <a:ext cx="3247937" cy="0"/>
          </a:xfrm>
          <a:custGeom>
            <a:avLst/>
            <a:gdLst/>
            <a:ahLst/>
            <a:cxnLst/>
            <a:rect l="l" t="t" r="r" b="b"/>
            <a:pathLst>
              <a:path w="3340735">
                <a:moveTo>
                  <a:pt x="0" y="0"/>
                </a:moveTo>
                <a:lnTo>
                  <a:pt x="3340608" y="0"/>
                </a:lnTo>
              </a:path>
            </a:pathLst>
          </a:custGeom>
          <a:ln w="11429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9" name="object 489"/>
          <p:cNvSpPr/>
          <p:nvPr/>
        </p:nvSpPr>
        <p:spPr>
          <a:xfrm>
            <a:off x="711199" y="8728974"/>
            <a:ext cx="143228" cy="0"/>
          </a:xfrm>
          <a:custGeom>
            <a:avLst/>
            <a:gdLst/>
            <a:ahLst/>
            <a:cxnLst/>
            <a:rect l="l" t="t" r="r" b="b"/>
            <a:pathLst>
              <a:path w="147319">
                <a:moveTo>
                  <a:pt x="0" y="0"/>
                </a:moveTo>
                <a:lnTo>
                  <a:pt x="147066" y="0"/>
                </a:lnTo>
              </a:path>
            </a:pathLst>
          </a:custGeom>
          <a:ln w="11429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0" name="object 490"/>
          <p:cNvSpPr/>
          <p:nvPr/>
        </p:nvSpPr>
        <p:spPr>
          <a:xfrm>
            <a:off x="1352761" y="8734531"/>
            <a:ext cx="3247937" cy="12965"/>
          </a:xfrm>
          <a:custGeom>
            <a:avLst/>
            <a:gdLst/>
            <a:ahLst/>
            <a:cxnLst/>
            <a:rect l="l" t="t" r="r" b="b"/>
            <a:pathLst>
              <a:path w="3340735" h="13334">
                <a:moveTo>
                  <a:pt x="0" y="12954"/>
                </a:moveTo>
                <a:lnTo>
                  <a:pt x="3340608" y="12954"/>
                </a:lnTo>
                <a:lnTo>
                  <a:pt x="3340608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74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1" name="object 491"/>
          <p:cNvSpPr/>
          <p:nvPr/>
        </p:nvSpPr>
        <p:spPr>
          <a:xfrm>
            <a:off x="711199" y="8734531"/>
            <a:ext cx="143228" cy="12965"/>
          </a:xfrm>
          <a:custGeom>
            <a:avLst/>
            <a:gdLst/>
            <a:ahLst/>
            <a:cxnLst/>
            <a:rect l="l" t="t" r="r" b="b"/>
            <a:pathLst>
              <a:path w="147319" h="13334">
                <a:moveTo>
                  <a:pt x="0" y="12954"/>
                </a:moveTo>
                <a:lnTo>
                  <a:pt x="147066" y="12954"/>
                </a:lnTo>
                <a:lnTo>
                  <a:pt x="147066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74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2" name="object 492"/>
          <p:cNvSpPr/>
          <p:nvPr/>
        </p:nvSpPr>
        <p:spPr>
          <a:xfrm>
            <a:off x="1352761" y="8747125"/>
            <a:ext cx="3247937" cy="12347"/>
          </a:xfrm>
          <a:custGeom>
            <a:avLst/>
            <a:gdLst/>
            <a:ahLst/>
            <a:cxnLst/>
            <a:rect l="l" t="t" r="r" b="b"/>
            <a:pathLst>
              <a:path w="3340735" h="12700">
                <a:moveTo>
                  <a:pt x="0" y="12191"/>
                </a:moveTo>
                <a:lnTo>
                  <a:pt x="3340608" y="12191"/>
                </a:lnTo>
                <a:lnTo>
                  <a:pt x="334060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2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3" name="object 493"/>
          <p:cNvSpPr/>
          <p:nvPr/>
        </p:nvSpPr>
        <p:spPr>
          <a:xfrm>
            <a:off x="711199" y="8747125"/>
            <a:ext cx="143228" cy="12347"/>
          </a:xfrm>
          <a:custGeom>
            <a:avLst/>
            <a:gdLst/>
            <a:ahLst/>
            <a:cxnLst/>
            <a:rect l="l" t="t" r="r" b="b"/>
            <a:pathLst>
              <a:path w="147319" h="12700">
                <a:moveTo>
                  <a:pt x="0" y="12191"/>
                </a:moveTo>
                <a:lnTo>
                  <a:pt x="147066" y="12191"/>
                </a:lnTo>
                <a:lnTo>
                  <a:pt x="1470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2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4" name="object 494"/>
          <p:cNvSpPr/>
          <p:nvPr/>
        </p:nvSpPr>
        <p:spPr>
          <a:xfrm>
            <a:off x="1352761" y="8764534"/>
            <a:ext cx="3247937" cy="0"/>
          </a:xfrm>
          <a:custGeom>
            <a:avLst/>
            <a:gdLst/>
            <a:ahLst/>
            <a:cxnLst/>
            <a:rect l="l" t="t" r="r" b="b"/>
            <a:pathLst>
              <a:path w="3340735">
                <a:moveTo>
                  <a:pt x="0" y="0"/>
                </a:moveTo>
                <a:lnTo>
                  <a:pt x="3340608" y="0"/>
                </a:lnTo>
              </a:path>
            </a:pathLst>
          </a:custGeom>
          <a:ln w="11429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5" name="object 495"/>
          <p:cNvSpPr/>
          <p:nvPr/>
        </p:nvSpPr>
        <p:spPr>
          <a:xfrm>
            <a:off x="711199" y="8764534"/>
            <a:ext cx="143228" cy="0"/>
          </a:xfrm>
          <a:custGeom>
            <a:avLst/>
            <a:gdLst/>
            <a:ahLst/>
            <a:cxnLst/>
            <a:rect l="l" t="t" r="r" b="b"/>
            <a:pathLst>
              <a:path w="147319">
                <a:moveTo>
                  <a:pt x="0" y="0"/>
                </a:moveTo>
                <a:lnTo>
                  <a:pt x="147066" y="0"/>
                </a:lnTo>
              </a:path>
            </a:pathLst>
          </a:custGeom>
          <a:ln w="11429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6" name="object 496"/>
          <p:cNvSpPr/>
          <p:nvPr/>
        </p:nvSpPr>
        <p:spPr>
          <a:xfrm>
            <a:off x="1352761" y="8770091"/>
            <a:ext cx="3247937" cy="12965"/>
          </a:xfrm>
          <a:custGeom>
            <a:avLst/>
            <a:gdLst/>
            <a:ahLst/>
            <a:cxnLst/>
            <a:rect l="l" t="t" r="r" b="b"/>
            <a:pathLst>
              <a:path w="3340735" h="13334">
                <a:moveTo>
                  <a:pt x="0" y="12954"/>
                </a:moveTo>
                <a:lnTo>
                  <a:pt x="3340608" y="12954"/>
                </a:lnTo>
                <a:lnTo>
                  <a:pt x="3340608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7" name="object 497"/>
          <p:cNvSpPr/>
          <p:nvPr/>
        </p:nvSpPr>
        <p:spPr>
          <a:xfrm>
            <a:off x="711199" y="8770091"/>
            <a:ext cx="143228" cy="12965"/>
          </a:xfrm>
          <a:custGeom>
            <a:avLst/>
            <a:gdLst/>
            <a:ahLst/>
            <a:cxnLst/>
            <a:rect l="l" t="t" r="r" b="b"/>
            <a:pathLst>
              <a:path w="147319" h="13334">
                <a:moveTo>
                  <a:pt x="0" y="12954"/>
                </a:moveTo>
                <a:lnTo>
                  <a:pt x="147066" y="12954"/>
                </a:lnTo>
                <a:lnTo>
                  <a:pt x="147066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8" name="object 498"/>
          <p:cNvSpPr/>
          <p:nvPr/>
        </p:nvSpPr>
        <p:spPr>
          <a:xfrm>
            <a:off x="1352761" y="8782685"/>
            <a:ext cx="3247937" cy="12965"/>
          </a:xfrm>
          <a:custGeom>
            <a:avLst/>
            <a:gdLst/>
            <a:ahLst/>
            <a:cxnLst/>
            <a:rect l="l" t="t" r="r" b="b"/>
            <a:pathLst>
              <a:path w="3340735" h="13334">
                <a:moveTo>
                  <a:pt x="0" y="12954"/>
                </a:moveTo>
                <a:lnTo>
                  <a:pt x="3340608" y="12954"/>
                </a:lnTo>
                <a:lnTo>
                  <a:pt x="3340608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9" name="object 499"/>
          <p:cNvSpPr/>
          <p:nvPr/>
        </p:nvSpPr>
        <p:spPr>
          <a:xfrm>
            <a:off x="711199" y="8782685"/>
            <a:ext cx="143228" cy="12965"/>
          </a:xfrm>
          <a:custGeom>
            <a:avLst/>
            <a:gdLst/>
            <a:ahLst/>
            <a:cxnLst/>
            <a:rect l="l" t="t" r="r" b="b"/>
            <a:pathLst>
              <a:path w="147319" h="13334">
                <a:moveTo>
                  <a:pt x="0" y="12954"/>
                </a:moveTo>
                <a:lnTo>
                  <a:pt x="147066" y="12954"/>
                </a:lnTo>
                <a:lnTo>
                  <a:pt x="147066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0" name="object 500"/>
          <p:cNvSpPr/>
          <p:nvPr/>
        </p:nvSpPr>
        <p:spPr>
          <a:xfrm>
            <a:off x="1352761" y="8795279"/>
            <a:ext cx="3247937" cy="12347"/>
          </a:xfrm>
          <a:custGeom>
            <a:avLst/>
            <a:gdLst/>
            <a:ahLst/>
            <a:cxnLst/>
            <a:rect l="l" t="t" r="r" b="b"/>
            <a:pathLst>
              <a:path w="3340735" h="12700">
                <a:moveTo>
                  <a:pt x="0" y="12191"/>
                </a:moveTo>
                <a:lnTo>
                  <a:pt x="3340608" y="12191"/>
                </a:lnTo>
                <a:lnTo>
                  <a:pt x="334060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1" name="object 501"/>
          <p:cNvSpPr/>
          <p:nvPr/>
        </p:nvSpPr>
        <p:spPr>
          <a:xfrm>
            <a:off x="711199" y="8795279"/>
            <a:ext cx="143228" cy="12347"/>
          </a:xfrm>
          <a:custGeom>
            <a:avLst/>
            <a:gdLst/>
            <a:ahLst/>
            <a:cxnLst/>
            <a:rect l="l" t="t" r="r" b="b"/>
            <a:pathLst>
              <a:path w="147319" h="12700">
                <a:moveTo>
                  <a:pt x="0" y="12191"/>
                </a:moveTo>
                <a:lnTo>
                  <a:pt x="147066" y="12191"/>
                </a:lnTo>
                <a:lnTo>
                  <a:pt x="1470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2" name="object 502"/>
          <p:cNvSpPr/>
          <p:nvPr/>
        </p:nvSpPr>
        <p:spPr>
          <a:xfrm>
            <a:off x="1352761" y="8812689"/>
            <a:ext cx="3247937" cy="0"/>
          </a:xfrm>
          <a:custGeom>
            <a:avLst/>
            <a:gdLst/>
            <a:ahLst/>
            <a:cxnLst/>
            <a:rect l="l" t="t" r="r" b="b"/>
            <a:pathLst>
              <a:path w="3340735">
                <a:moveTo>
                  <a:pt x="0" y="0"/>
                </a:moveTo>
                <a:lnTo>
                  <a:pt x="3340608" y="0"/>
                </a:lnTo>
              </a:path>
            </a:pathLst>
          </a:custGeom>
          <a:ln w="11429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3" name="object 503"/>
          <p:cNvSpPr/>
          <p:nvPr/>
        </p:nvSpPr>
        <p:spPr>
          <a:xfrm>
            <a:off x="711199" y="8812689"/>
            <a:ext cx="143228" cy="0"/>
          </a:xfrm>
          <a:custGeom>
            <a:avLst/>
            <a:gdLst/>
            <a:ahLst/>
            <a:cxnLst/>
            <a:rect l="l" t="t" r="r" b="b"/>
            <a:pathLst>
              <a:path w="147319">
                <a:moveTo>
                  <a:pt x="0" y="0"/>
                </a:moveTo>
                <a:lnTo>
                  <a:pt x="147066" y="0"/>
                </a:lnTo>
              </a:path>
            </a:pathLst>
          </a:custGeom>
          <a:ln w="11429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4" name="object 504"/>
          <p:cNvSpPr/>
          <p:nvPr/>
        </p:nvSpPr>
        <p:spPr>
          <a:xfrm>
            <a:off x="711199" y="8818244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4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5" name="object 505"/>
          <p:cNvSpPr/>
          <p:nvPr/>
        </p:nvSpPr>
        <p:spPr>
          <a:xfrm>
            <a:off x="711199" y="8830838"/>
            <a:ext cx="3889375" cy="12965"/>
          </a:xfrm>
          <a:custGeom>
            <a:avLst/>
            <a:gdLst/>
            <a:ahLst/>
            <a:cxnLst/>
            <a:rect l="l" t="t" r="r" b="b"/>
            <a:pathLst>
              <a:path w="4000500" h="13334">
                <a:moveTo>
                  <a:pt x="0" y="12953"/>
                </a:moveTo>
                <a:lnTo>
                  <a:pt x="4000500" y="12953"/>
                </a:lnTo>
                <a:lnTo>
                  <a:pt x="40005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6" name="object 506"/>
          <p:cNvSpPr/>
          <p:nvPr/>
        </p:nvSpPr>
        <p:spPr>
          <a:xfrm>
            <a:off x="711199" y="8843433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7" name="object 507"/>
          <p:cNvSpPr/>
          <p:nvPr/>
        </p:nvSpPr>
        <p:spPr>
          <a:xfrm>
            <a:off x="711199" y="8860842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8" name="object 508"/>
          <p:cNvSpPr/>
          <p:nvPr/>
        </p:nvSpPr>
        <p:spPr>
          <a:xfrm>
            <a:off x="711199" y="887269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295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9" name="object 509"/>
          <p:cNvSpPr/>
          <p:nvPr/>
        </p:nvSpPr>
        <p:spPr>
          <a:xfrm>
            <a:off x="3207053" y="7012091"/>
            <a:ext cx="876035" cy="593901"/>
          </a:xfrm>
          <a:custGeom>
            <a:avLst/>
            <a:gdLst/>
            <a:ahLst/>
            <a:cxnLst/>
            <a:rect l="l" t="t" r="r" b="b"/>
            <a:pathLst>
              <a:path w="901064" h="610870">
                <a:moveTo>
                  <a:pt x="900673" y="0"/>
                </a:moveTo>
                <a:lnTo>
                  <a:pt x="0" y="0"/>
                </a:lnTo>
                <a:lnTo>
                  <a:pt x="0" y="610357"/>
                </a:lnTo>
                <a:lnTo>
                  <a:pt x="900673" y="610357"/>
                </a:lnTo>
                <a:lnTo>
                  <a:pt x="900673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0" name="object 510"/>
          <p:cNvSpPr/>
          <p:nvPr/>
        </p:nvSpPr>
        <p:spPr>
          <a:xfrm>
            <a:off x="3207053" y="7012091"/>
            <a:ext cx="876035" cy="593901"/>
          </a:xfrm>
          <a:custGeom>
            <a:avLst/>
            <a:gdLst/>
            <a:ahLst/>
            <a:cxnLst/>
            <a:rect l="l" t="t" r="r" b="b"/>
            <a:pathLst>
              <a:path w="901064" h="610870">
                <a:moveTo>
                  <a:pt x="900673" y="0"/>
                </a:moveTo>
                <a:lnTo>
                  <a:pt x="0" y="0"/>
                </a:lnTo>
                <a:lnTo>
                  <a:pt x="0" y="610357"/>
                </a:lnTo>
                <a:lnTo>
                  <a:pt x="900673" y="610357"/>
                </a:lnTo>
                <a:lnTo>
                  <a:pt x="900673" y="0"/>
                </a:lnTo>
                <a:close/>
              </a:path>
            </a:pathLst>
          </a:custGeom>
          <a:ln w="3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1" name="object 511"/>
          <p:cNvSpPr/>
          <p:nvPr/>
        </p:nvSpPr>
        <p:spPr>
          <a:xfrm>
            <a:off x="2007644" y="7041725"/>
            <a:ext cx="876035" cy="593901"/>
          </a:xfrm>
          <a:custGeom>
            <a:avLst/>
            <a:gdLst/>
            <a:ahLst/>
            <a:cxnLst/>
            <a:rect l="l" t="t" r="r" b="b"/>
            <a:pathLst>
              <a:path w="901064" h="610870">
                <a:moveTo>
                  <a:pt x="900686" y="0"/>
                </a:moveTo>
                <a:lnTo>
                  <a:pt x="0" y="0"/>
                </a:lnTo>
                <a:lnTo>
                  <a:pt x="0" y="610357"/>
                </a:lnTo>
                <a:lnTo>
                  <a:pt x="900686" y="610357"/>
                </a:lnTo>
                <a:lnTo>
                  <a:pt x="900686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2" name="object 512"/>
          <p:cNvSpPr/>
          <p:nvPr/>
        </p:nvSpPr>
        <p:spPr>
          <a:xfrm>
            <a:off x="2007644" y="7041725"/>
            <a:ext cx="876035" cy="593901"/>
          </a:xfrm>
          <a:custGeom>
            <a:avLst/>
            <a:gdLst/>
            <a:ahLst/>
            <a:cxnLst/>
            <a:rect l="l" t="t" r="r" b="b"/>
            <a:pathLst>
              <a:path w="901064" h="610870">
                <a:moveTo>
                  <a:pt x="900686" y="0"/>
                </a:moveTo>
                <a:lnTo>
                  <a:pt x="0" y="0"/>
                </a:lnTo>
                <a:lnTo>
                  <a:pt x="0" y="610357"/>
                </a:lnTo>
                <a:lnTo>
                  <a:pt x="900686" y="610357"/>
                </a:lnTo>
                <a:lnTo>
                  <a:pt x="900686" y="0"/>
                </a:lnTo>
                <a:close/>
              </a:path>
            </a:pathLst>
          </a:custGeom>
          <a:ln w="3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3" name="object 513"/>
          <p:cNvSpPr/>
          <p:nvPr/>
        </p:nvSpPr>
        <p:spPr>
          <a:xfrm>
            <a:off x="3336699" y="7841830"/>
            <a:ext cx="972961" cy="712435"/>
          </a:xfrm>
          <a:custGeom>
            <a:avLst/>
            <a:gdLst/>
            <a:ahLst/>
            <a:cxnLst/>
            <a:rect l="l" t="t" r="r" b="b"/>
            <a:pathLst>
              <a:path w="1000760" h="732790">
                <a:moveTo>
                  <a:pt x="1000500" y="0"/>
                </a:moveTo>
                <a:lnTo>
                  <a:pt x="0" y="0"/>
                </a:lnTo>
                <a:lnTo>
                  <a:pt x="0" y="732278"/>
                </a:lnTo>
                <a:lnTo>
                  <a:pt x="1000500" y="732278"/>
                </a:lnTo>
                <a:lnTo>
                  <a:pt x="100050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4" name="object 514"/>
          <p:cNvSpPr/>
          <p:nvPr/>
        </p:nvSpPr>
        <p:spPr>
          <a:xfrm>
            <a:off x="3336699" y="7841830"/>
            <a:ext cx="972961" cy="712435"/>
          </a:xfrm>
          <a:custGeom>
            <a:avLst/>
            <a:gdLst/>
            <a:ahLst/>
            <a:cxnLst/>
            <a:rect l="l" t="t" r="r" b="b"/>
            <a:pathLst>
              <a:path w="1000760" h="732790">
                <a:moveTo>
                  <a:pt x="1000500" y="0"/>
                </a:moveTo>
                <a:lnTo>
                  <a:pt x="0" y="0"/>
                </a:lnTo>
                <a:lnTo>
                  <a:pt x="0" y="732278"/>
                </a:lnTo>
                <a:lnTo>
                  <a:pt x="1000500" y="732278"/>
                </a:lnTo>
                <a:lnTo>
                  <a:pt x="1000500" y="0"/>
                </a:lnTo>
                <a:close/>
              </a:path>
            </a:pathLst>
          </a:custGeom>
          <a:ln w="39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5" name="object 515"/>
          <p:cNvSpPr/>
          <p:nvPr/>
        </p:nvSpPr>
        <p:spPr>
          <a:xfrm>
            <a:off x="2007644" y="7901097"/>
            <a:ext cx="972961" cy="623535"/>
          </a:xfrm>
          <a:custGeom>
            <a:avLst/>
            <a:gdLst/>
            <a:ahLst/>
            <a:cxnLst/>
            <a:rect l="l" t="t" r="r" b="b"/>
            <a:pathLst>
              <a:path w="1000760" h="641350">
                <a:moveTo>
                  <a:pt x="1000500" y="0"/>
                </a:moveTo>
                <a:lnTo>
                  <a:pt x="0" y="0"/>
                </a:lnTo>
                <a:lnTo>
                  <a:pt x="0" y="640838"/>
                </a:lnTo>
                <a:lnTo>
                  <a:pt x="1000500" y="640838"/>
                </a:lnTo>
                <a:lnTo>
                  <a:pt x="100050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6" name="object 516"/>
          <p:cNvSpPr/>
          <p:nvPr/>
        </p:nvSpPr>
        <p:spPr>
          <a:xfrm>
            <a:off x="2007644" y="7901097"/>
            <a:ext cx="972961" cy="623535"/>
          </a:xfrm>
          <a:custGeom>
            <a:avLst/>
            <a:gdLst/>
            <a:ahLst/>
            <a:cxnLst/>
            <a:rect l="l" t="t" r="r" b="b"/>
            <a:pathLst>
              <a:path w="1000760" h="641350">
                <a:moveTo>
                  <a:pt x="1000500" y="0"/>
                </a:moveTo>
                <a:lnTo>
                  <a:pt x="0" y="0"/>
                </a:lnTo>
                <a:lnTo>
                  <a:pt x="0" y="640838"/>
                </a:lnTo>
                <a:lnTo>
                  <a:pt x="1000500" y="640838"/>
                </a:lnTo>
                <a:lnTo>
                  <a:pt x="1000500" y="0"/>
                </a:lnTo>
                <a:close/>
              </a:path>
            </a:pathLst>
          </a:custGeom>
          <a:ln w="3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7" name="object 517"/>
          <p:cNvSpPr/>
          <p:nvPr/>
        </p:nvSpPr>
        <p:spPr>
          <a:xfrm>
            <a:off x="808249" y="7041725"/>
            <a:ext cx="876035" cy="593901"/>
          </a:xfrm>
          <a:custGeom>
            <a:avLst/>
            <a:gdLst/>
            <a:ahLst/>
            <a:cxnLst/>
            <a:rect l="l" t="t" r="r" b="b"/>
            <a:pathLst>
              <a:path w="901064" h="610870">
                <a:moveTo>
                  <a:pt x="900673" y="0"/>
                </a:moveTo>
                <a:lnTo>
                  <a:pt x="0" y="0"/>
                </a:lnTo>
                <a:lnTo>
                  <a:pt x="0" y="610357"/>
                </a:lnTo>
                <a:lnTo>
                  <a:pt x="900673" y="610357"/>
                </a:lnTo>
                <a:lnTo>
                  <a:pt x="900673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8" name="object 518"/>
          <p:cNvSpPr/>
          <p:nvPr/>
        </p:nvSpPr>
        <p:spPr>
          <a:xfrm>
            <a:off x="808249" y="7041725"/>
            <a:ext cx="876035" cy="593901"/>
          </a:xfrm>
          <a:custGeom>
            <a:avLst/>
            <a:gdLst/>
            <a:ahLst/>
            <a:cxnLst/>
            <a:rect l="l" t="t" r="r" b="b"/>
            <a:pathLst>
              <a:path w="901064" h="610870">
                <a:moveTo>
                  <a:pt x="900673" y="0"/>
                </a:moveTo>
                <a:lnTo>
                  <a:pt x="0" y="0"/>
                </a:lnTo>
                <a:lnTo>
                  <a:pt x="0" y="610357"/>
                </a:lnTo>
                <a:lnTo>
                  <a:pt x="900673" y="610357"/>
                </a:lnTo>
                <a:lnTo>
                  <a:pt x="900673" y="0"/>
                </a:lnTo>
                <a:close/>
              </a:path>
            </a:pathLst>
          </a:custGeom>
          <a:ln w="3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9" name="object 519"/>
          <p:cNvSpPr txBox="1"/>
          <p:nvPr/>
        </p:nvSpPr>
        <p:spPr>
          <a:xfrm>
            <a:off x="849989" y="7117045"/>
            <a:ext cx="819237" cy="478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90133"/>
            <a:r>
              <a:rPr sz="778" b="1" spc="29" dirty="0">
                <a:latin typeface="Arial"/>
                <a:cs typeface="Arial"/>
              </a:rPr>
              <a:t>DO WE </a:t>
            </a:r>
            <a:r>
              <a:rPr sz="778" b="1" spc="34" dirty="0">
                <a:latin typeface="Arial"/>
                <a:cs typeface="Arial"/>
              </a:rPr>
              <a:t>GET  INVOLVED </a:t>
            </a:r>
            <a:r>
              <a:rPr sz="778" b="1" spc="15" dirty="0">
                <a:latin typeface="Arial"/>
                <a:cs typeface="Arial"/>
              </a:rPr>
              <a:t>IN  I</a:t>
            </a:r>
            <a:r>
              <a:rPr sz="778" b="1" spc="53" dirty="0">
                <a:latin typeface="Arial"/>
                <a:cs typeface="Arial"/>
              </a:rPr>
              <a:t>N</a:t>
            </a:r>
            <a:r>
              <a:rPr sz="778" b="1" spc="39" dirty="0">
                <a:latin typeface="Arial"/>
                <a:cs typeface="Arial"/>
              </a:rPr>
              <a:t>T</a:t>
            </a:r>
            <a:r>
              <a:rPr sz="778" b="1" spc="44" dirty="0">
                <a:latin typeface="Arial"/>
                <a:cs typeface="Arial"/>
              </a:rPr>
              <a:t>E</a:t>
            </a:r>
            <a:r>
              <a:rPr sz="778" b="1" spc="53" dirty="0">
                <a:latin typeface="Arial"/>
                <a:cs typeface="Arial"/>
              </a:rPr>
              <a:t>R</a:t>
            </a:r>
            <a:r>
              <a:rPr sz="778" b="1" spc="68" dirty="0">
                <a:latin typeface="Arial"/>
                <a:cs typeface="Arial"/>
              </a:rPr>
              <a:t>N</a:t>
            </a:r>
            <a:r>
              <a:rPr sz="778" b="1" spc="29" dirty="0">
                <a:latin typeface="Arial"/>
                <a:cs typeface="Arial"/>
              </a:rPr>
              <a:t>A</a:t>
            </a:r>
            <a:r>
              <a:rPr sz="778" b="1" spc="44" dirty="0">
                <a:latin typeface="Arial"/>
                <a:cs typeface="Arial"/>
              </a:rPr>
              <a:t>T</a:t>
            </a:r>
            <a:r>
              <a:rPr sz="778" b="1" spc="15" dirty="0">
                <a:latin typeface="Arial"/>
                <a:cs typeface="Arial"/>
              </a:rPr>
              <a:t>I</a:t>
            </a:r>
            <a:r>
              <a:rPr sz="778" b="1" spc="68" dirty="0">
                <a:latin typeface="Arial"/>
                <a:cs typeface="Arial"/>
              </a:rPr>
              <a:t>N</a:t>
            </a:r>
            <a:r>
              <a:rPr sz="778" b="1" spc="29" dirty="0">
                <a:latin typeface="Arial"/>
                <a:cs typeface="Arial"/>
              </a:rPr>
              <a:t>A</a:t>
            </a:r>
            <a:r>
              <a:rPr sz="778" b="1" dirty="0">
                <a:latin typeface="Arial"/>
                <a:cs typeface="Arial"/>
              </a:rPr>
              <a:t>L  </a:t>
            </a:r>
            <a:r>
              <a:rPr sz="778" b="1" spc="39" dirty="0">
                <a:latin typeface="Arial"/>
                <a:cs typeface="Arial"/>
              </a:rPr>
              <a:t>MARKETING?</a:t>
            </a:r>
            <a:endParaRPr sz="778">
              <a:latin typeface="Arial"/>
              <a:cs typeface="Arial"/>
            </a:endParaRPr>
          </a:p>
        </p:txBody>
      </p:sp>
      <p:sp>
        <p:nvSpPr>
          <p:cNvPr id="520" name="object 520"/>
          <p:cNvSpPr/>
          <p:nvPr/>
        </p:nvSpPr>
        <p:spPr>
          <a:xfrm>
            <a:off x="2072852" y="7130626"/>
            <a:ext cx="777875" cy="391407"/>
          </a:xfrm>
          <a:custGeom>
            <a:avLst/>
            <a:gdLst/>
            <a:ahLst/>
            <a:cxnLst/>
            <a:rect l="l" t="t" r="r" b="b"/>
            <a:pathLst>
              <a:path w="800100" h="402590">
                <a:moveTo>
                  <a:pt x="0" y="402335"/>
                </a:moveTo>
                <a:lnTo>
                  <a:pt x="800100" y="402335"/>
                </a:lnTo>
                <a:lnTo>
                  <a:pt x="800100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1" name="object 521"/>
          <p:cNvSpPr txBox="1"/>
          <p:nvPr/>
        </p:nvSpPr>
        <p:spPr>
          <a:xfrm>
            <a:off x="2147923" y="7146679"/>
            <a:ext cx="620448" cy="359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173" marR="111122" algn="ctr"/>
            <a:r>
              <a:rPr sz="778" b="1" spc="5" dirty="0">
                <a:latin typeface="Arial"/>
                <a:cs typeface="Arial"/>
              </a:rPr>
              <a:t>IF</a:t>
            </a:r>
            <a:r>
              <a:rPr sz="778" b="1" spc="-24" dirty="0">
                <a:latin typeface="Arial"/>
                <a:cs typeface="Arial"/>
              </a:rPr>
              <a:t> </a:t>
            </a:r>
            <a:r>
              <a:rPr sz="778" b="1" spc="44" dirty="0">
                <a:latin typeface="Arial"/>
                <a:cs typeface="Arial"/>
              </a:rPr>
              <a:t>YES, </a:t>
            </a:r>
            <a:r>
              <a:rPr sz="778" b="1" spc="39" dirty="0">
                <a:latin typeface="Arial"/>
                <a:cs typeface="Arial"/>
              </a:rPr>
              <a:t> </a:t>
            </a:r>
            <a:r>
              <a:rPr sz="778" b="1" spc="53" dirty="0">
                <a:latin typeface="Arial"/>
                <a:cs typeface="Arial"/>
              </a:rPr>
              <a:t>WH</a:t>
            </a:r>
            <a:r>
              <a:rPr sz="778" b="1" spc="15" dirty="0">
                <a:latin typeface="Arial"/>
                <a:cs typeface="Arial"/>
              </a:rPr>
              <a:t>I</a:t>
            </a:r>
            <a:r>
              <a:rPr sz="778" b="1" spc="53" dirty="0">
                <a:latin typeface="Arial"/>
                <a:cs typeface="Arial"/>
              </a:rPr>
              <a:t>CH</a:t>
            </a:r>
            <a:endParaRPr sz="778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778" b="1" spc="68" dirty="0">
                <a:latin typeface="Arial"/>
                <a:cs typeface="Arial"/>
              </a:rPr>
              <a:t>M</a:t>
            </a:r>
            <a:r>
              <a:rPr sz="778" b="1" spc="29" dirty="0">
                <a:latin typeface="Arial"/>
                <a:cs typeface="Arial"/>
              </a:rPr>
              <a:t>A</a:t>
            </a:r>
            <a:r>
              <a:rPr sz="778" b="1" spc="53" dirty="0">
                <a:latin typeface="Arial"/>
                <a:cs typeface="Arial"/>
              </a:rPr>
              <a:t>RK</a:t>
            </a:r>
            <a:r>
              <a:rPr sz="778" b="1" spc="39" dirty="0">
                <a:latin typeface="Arial"/>
                <a:cs typeface="Arial"/>
              </a:rPr>
              <a:t>E</a:t>
            </a:r>
            <a:r>
              <a:rPr sz="778" b="1" spc="53" dirty="0">
                <a:latin typeface="Arial"/>
                <a:cs typeface="Arial"/>
              </a:rPr>
              <a:t>T</a:t>
            </a:r>
            <a:r>
              <a:rPr sz="778" b="1" spc="44" dirty="0">
                <a:latin typeface="Arial"/>
                <a:cs typeface="Arial"/>
              </a:rPr>
              <a:t>S</a:t>
            </a:r>
            <a:r>
              <a:rPr sz="778" b="1" dirty="0">
                <a:latin typeface="Arial"/>
                <a:cs typeface="Arial"/>
              </a:rPr>
              <a:t>?</a:t>
            </a:r>
            <a:endParaRPr sz="778">
              <a:latin typeface="Arial"/>
              <a:cs typeface="Arial"/>
            </a:endParaRPr>
          </a:p>
        </p:txBody>
      </p:sp>
      <p:sp>
        <p:nvSpPr>
          <p:cNvPr id="522" name="object 522"/>
          <p:cNvSpPr/>
          <p:nvPr/>
        </p:nvSpPr>
        <p:spPr>
          <a:xfrm>
            <a:off x="3207067" y="7071359"/>
            <a:ext cx="842698" cy="509940"/>
          </a:xfrm>
          <a:custGeom>
            <a:avLst/>
            <a:gdLst/>
            <a:ahLst/>
            <a:cxnLst/>
            <a:rect l="l" t="t" r="r" b="b"/>
            <a:pathLst>
              <a:path w="866775" h="524509">
                <a:moveTo>
                  <a:pt x="0" y="524255"/>
                </a:moveTo>
                <a:lnTo>
                  <a:pt x="866394" y="524255"/>
                </a:lnTo>
                <a:lnTo>
                  <a:pt x="866394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3" name="object 523"/>
          <p:cNvSpPr txBox="1"/>
          <p:nvPr/>
        </p:nvSpPr>
        <p:spPr>
          <a:xfrm>
            <a:off x="3242875" y="7087411"/>
            <a:ext cx="764910" cy="478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63587"/>
            <a:r>
              <a:rPr sz="778" b="1" spc="34" dirty="0">
                <a:latin typeface="Arial"/>
                <a:cs typeface="Arial"/>
              </a:rPr>
              <a:t>HOW </a:t>
            </a:r>
            <a:r>
              <a:rPr sz="778" b="1" spc="39" dirty="0">
                <a:latin typeface="Arial"/>
                <a:cs typeface="Arial"/>
              </a:rPr>
              <a:t>MUCH  </a:t>
            </a:r>
            <a:r>
              <a:rPr sz="778" b="1" spc="53" dirty="0">
                <a:latin typeface="Arial"/>
                <a:cs typeface="Arial"/>
              </a:rPr>
              <a:t>C</a:t>
            </a:r>
            <a:r>
              <a:rPr sz="778" b="1" spc="49" dirty="0">
                <a:latin typeface="Arial"/>
                <a:cs typeface="Arial"/>
              </a:rPr>
              <a:t>O</a:t>
            </a:r>
            <a:r>
              <a:rPr sz="778" b="1" spc="58" dirty="0">
                <a:latin typeface="Arial"/>
                <a:cs typeface="Arial"/>
              </a:rPr>
              <a:t>MM</a:t>
            </a:r>
            <a:r>
              <a:rPr sz="778" b="1" spc="19" dirty="0">
                <a:latin typeface="Arial"/>
                <a:cs typeface="Arial"/>
              </a:rPr>
              <a:t>I</a:t>
            </a:r>
            <a:r>
              <a:rPr sz="778" b="1" spc="39" dirty="0">
                <a:latin typeface="Arial"/>
                <a:cs typeface="Arial"/>
              </a:rPr>
              <a:t>T</a:t>
            </a:r>
            <a:r>
              <a:rPr sz="778" b="1" spc="58" dirty="0">
                <a:latin typeface="Arial"/>
                <a:cs typeface="Arial"/>
              </a:rPr>
              <a:t>M</a:t>
            </a:r>
            <a:r>
              <a:rPr sz="778" b="1" spc="44" dirty="0">
                <a:latin typeface="Arial"/>
                <a:cs typeface="Arial"/>
              </a:rPr>
              <a:t>EN</a:t>
            </a:r>
            <a:r>
              <a:rPr sz="778" b="1" dirty="0">
                <a:latin typeface="Arial"/>
                <a:cs typeface="Arial"/>
              </a:rPr>
              <a:t>T</a:t>
            </a:r>
            <a:endParaRPr sz="778">
              <a:latin typeface="Arial"/>
              <a:cs typeface="Arial"/>
            </a:endParaRPr>
          </a:p>
          <a:p>
            <a:pPr marL="120383" marR="113591" indent="41980"/>
            <a:r>
              <a:rPr sz="778" b="1" spc="5" dirty="0">
                <a:latin typeface="Arial"/>
                <a:cs typeface="Arial"/>
              </a:rPr>
              <a:t>IN </a:t>
            </a:r>
            <a:r>
              <a:rPr sz="778" b="1" spc="34" dirty="0">
                <a:latin typeface="Arial"/>
                <a:cs typeface="Arial"/>
              </a:rPr>
              <a:t>EACH  </a:t>
            </a:r>
            <a:r>
              <a:rPr sz="778" b="1" spc="68" dirty="0">
                <a:latin typeface="Arial"/>
                <a:cs typeface="Arial"/>
              </a:rPr>
              <a:t>M</a:t>
            </a:r>
            <a:r>
              <a:rPr sz="778" b="1" spc="29" dirty="0">
                <a:latin typeface="Arial"/>
                <a:cs typeface="Arial"/>
              </a:rPr>
              <a:t>A</a:t>
            </a:r>
            <a:r>
              <a:rPr sz="778" b="1" spc="53" dirty="0">
                <a:latin typeface="Arial"/>
                <a:cs typeface="Arial"/>
              </a:rPr>
              <a:t>RK</a:t>
            </a:r>
            <a:r>
              <a:rPr sz="778" b="1" spc="39" dirty="0">
                <a:latin typeface="Arial"/>
                <a:cs typeface="Arial"/>
              </a:rPr>
              <a:t>E</a:t>
            </a:r>
            <a:r>
              <a:rPr sz="778" b="1" spc="44" dirty="0">
                <a:latin typeface="Arial"/>
                <a:cs typeface="Arial"/>
              </a:rPr>
              <a:t>T</a:t>
            </a:r>
            <a:r>
              <a:rPr sz="778" b="1" dirty="0">
                <a:latin typeface="Arial"/>
                <a:cs typeface="Arial"/>
              </a:rPr>
              <a:t>?</a:t>
            </a:r>
            <a:endParaRPr sz="778">
              <a:latin typeface="Arial"/>
              <a:cs typeface="Arial"/>
            </a:endParaRPr>
          </a:p>
        </p:txBody>
      </p:sp>
      <p:sp>
        <p:nvSpPr>
          <p:cNvPr id="524" name="object 524"/>
          <p:cNvSpPr/>
          <p:nvPr/>
        </p:nvSpPr>
        <p:spPr>
          <a:xfrm>
            <a:off x="3369310" y="7901093"/>
            <a:ext cx="875418" cy="628474"/>
          </a:xfrm>
          <a:custGeom>
            <a:avLst/>
            <a:gdLst/>
            <a:ahLst/>
            <a:cxnLst/>
            <a:rect l="l" t="t" r="r" b="b"/>
            <a:pathLst>
              <a:path w="900429" h="646429">
                <a:moveTo>
                  <a:pt x="0" y="646176"/>
                </a:moveTo>
                <a:lnTo>
                  <a:pt x="899922" y="646176"/>
                </a:lnTo>
                <a:lnTo>
                  <a:pt x="899922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5" name="object 525"/>
          <p:cNvSpPr txBox="1"/>
          <p:nvPr/>
        </p:nvSpPr>
        <p:spPr>
          <a:xfrm>
            <a:off x="3403635" y="7917144"/>
            <a:ext cx="800716" cy="604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464" marR="22224" indent="-288918"/>
            <a:r>
              <a:rPr sz="778" b="1" spc="34" dirty="0">
                <a:latin typeface="Arial"/>
                <a:cs typeface="Arial"/>
              </a:rPr>
              <a:t>HOW</a:t>
            </a:r>
            <a:r>
              <a:rPr sz="778" b="1" dirty="0">
                <a:latin typeface="Arial"/>
                <a:cs typeface="Arial"/>
              </a:rPr>
              <a:t> </a:t>
            </a:r>
            <a:r>
              <a:rPr sz="778" b="1" spc="39" dirty="0">
                <a:latin typeface="Arial"/>
                <a:cs typeface="Arial"/>
              </a:rPr>
              <a:t>SHOULD  </a:t>
            </a:r>
            <a:r>
              <a:rPr sz="778" b="1" spc="58" dirty="0">
                <a:latin typeface="Arial"/>
                <a:cs typeface="Arial"/>
              </a:rPr>
              <a:t>WE</a:t>
            </a:r>
            <a:endParaRPr sz="778">
              <a:latin typeface="Arial"/>
              <a:cs typeface="Arial"/>
            </a:endParaRPr>
          </a:p>
          <a:p>
            <a:pPr marL="282128" marR="35806" indent="-240765"/>
            <a:r>
              <a:rPr sz="778" b="1" spc="53" dirty="0">
                <a:latin typeface="Arial"/>
                <a:cs typeface="Arial"/>
              </a:rPr>
              <a:t>R</a:t>
            </a:r>
            <a:r>
              <a:rPr sz="778" b="1" spc="44" dirty="0">
                <a:latin typeface="Arial"/>
                <a:cs typeface="Arial"/>
              </a:rPr>
              <a:t>E</a:t>
            </a:r>
            <a:r>
              <a:rPr sz="778" b="1" spc="53" dirty="0">
                <a:latin typeface="Arial"/>
                <a:cs typeface="Arial"/>
              </a:rPr>
              <a:t>OR</a:t>
            </a:r>
            <a:r>
              <a:rPr sz="778" b="1" spc="68" dirty="0">
                <a:latin typeface="Arial"/>
                <a:cs typeface="Arial"/>
              </a:rPr>
              <a:t>G</a:t>
            </a:r>
            <a:r>
              <a:rPr sz="778" b="1" spc="29" dirty="0">
                <a:latin typeface="Arial"/>
                <a:cs typeface="Arial"/>
              </a:rPr>
              <a:t>A</a:t>
            </a:r>
            <a:r>
              <a:rPr sz="778" b="1" spc="53" dirty="0">
                <a:latin typeface="Arial"/>
                <a:cs typeface="Arial"/>
              </a:rPr>
              <a:t>N</a:t>
            </a:r>
            <a:r>
              <a:rPr sz="778" b="1" spc="15" dirty="0">
                <a:latin typeface="Arial"/>
                <a:cs typeface="Arial"/>
              </a:rPr>
              <a:t>I</a:t>
            </a:r>
            <a:r>
              <a:rPr sz="778" b="1" spc="39" dirty="0">
                <a:latin typeface="Arial"/>
                <a:cs typeface="Arial"/>
              </a:rPr>
              <a:t>Z</a:t>
            </a:r>
            <a:r>
              <a:rPr sz="778" b="1" dirty="0">
                <a:latin typeface="Arial"/>
                <a:cs typeface="Arial"/>
              </a:rPr>
              <a:t>E  </a:t>
            </a:r>
            <a:r>
              <a:rPr sz="778" b="1" spc="49" dirty="0">
                <a:latin typeface="Arial"/>
                <a:cs typeface="Arial"/>
              </a:rPr>
              <a:t>OUR</a:t>
            </a:r>
            <a:endParaRPr sz="778">
              <a:latin typeface="Arial"/>
              <a:cs typeface="Arial"/>
            </a:endParaRPr>
          </a:p>
          <a:p>
            <a:pPr marL="12347"/>
            <a:r>
              <a:rPr sz="778" b="1" spc="39" dirty="0">
                <a:latin typeface="Arial"/>
                <a:cs typeface="Arial"/>
              </a:rPr>
              <a:t>OPERATIONS?</a:t>
            </a:r>
            <a:endParaRPr sz="778">
              <a:latin typeface="Arial"/>
              <a:cs typeface="Arial"/>
            </a:endParaRPr>
          </a:p>
        </p:txBody>
      </p:sp>
      <p:sp>
        <p:nvSpPr>
          <p:cNvPr id="526" name="object 526"/>
          <p:cNvSpPr/>
          <p:nvPr/>
        </p:nvSpPr>
        <p:spPr>
          <a:xfrm>
            <a:off x="2072852" y="7930727"/>
            <a:ext cx="875418" cy="509940"/>
          </a:xfrm>
          <a:custGeom>
            <a:avLst/>
            <a:gdLst/>
            <a:ahLst/>
            <a:cxnLst/>
            <a:rect l="l" t="t" r="r" b="b"/>
            <a:pathLst>
              <a:path w="900430" h="524509">
                <a:moveTo>
                  <a:pt x="0" y="524256"/>
                </a:moveTo>
                <a:lnTo>
                  <a:pt x="899922" y="524256"/>
                </a:lnTo>
                <a:lnTo>
                  <a:pt x="899922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7" name="object 527"/>
          <p:cNvSpPr txBox="1"/>
          <p:nvPr/>
        </p:nvSpPr>
        <p:spPr>
          <a:xfrm>
            <a:off x="2136809" y="7946778"/>
            <a:ext cx="739599" cy="478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143" marR="59882" indent="-1852" algn="ctr"/>
            <a:r>
              <a:rPr sz="778" b="1" spc="34" dirty="0">
                <a:latin typeface="Arial"/>
                <a:cs typeface="Arial"/>
              </a:rPr>
              <a:t>IMPACT</a:t>
            </a:r>
            <a:r>
              <a:rPr sz="778" b="1" spc="-15" dirty="0">
                <a:latin typeface="Arial"/>
                <a:cs typeface="Arial"/>
              </a:rPr>
              <a:t> </a:t>
            </a:r>
            <a:r>
              <a:rPr sz="778" b="1" spc="24" dirty="0">
                <a:latin typeface="Arial"/>
                <a:cs typeface="Arial"/>
              </a:rPr>
              <a:t>ON  </a:t>
            </a:r>
            <a:r>
              <a:rPr sz="778" b="1" spc="49" dirty="0">
                <a:latin typeface="Arial"/>
                <a:cs typeface="Arial"/>
              </a:rPr>
              <a:t>DO</a:t>
            </a:r>
            <a:r>
              <a:rPr sz="778" b="1" spc="58" dirty="0">
                <a:latin typeface="Arial"/>
                <a:cs typeface="Arial"/>
              </a:rPr>
              <a:t>M</a:t>
            </a:r>
            <a:r>
              <a:rPr sz="778" b="1" spc="44" dirty="0">
                <a:latin typeface="Arial"/>
                <a:cs typeface="Arial"/>
              </a:rPr>
              <a:t>E</a:t>
            </a:r>
            <a:r>
              <a:rPr sz="778" b="1" spc="39" dirty="0">
                <a:latin typeface="Arial"/>
                <a:cs typeface="Arial"/>
              </a:rPr>
              <a:t>ST</a:t>
            </a:r>
            <a:r>
              <a:rPr sz="778" b="1" spc="19" dirty="0">
                <a:latin typeface="Arial"/>
                <a:cs typeface="Arial"/>
              </a:rPr>
              <a:t>I</a:t>
            </a:r>
            <a:r>
              <a:rPr sz="778" b="1" spc="44" dirty="0">
                <a:latin typeface="Arial"/>
                <a:cs typeface="Arial"/>
              </a:rPr>
              <a:t>C</a:t>
            </a:r>
            <a:r>
              <a:rPr sz="778" b="1" dirty="0">
                <a:latin typeface="Arial"/>
                <a:cs typeface="Arial"/>
              </a:rPr>
              <a:t>-  </a:t>
            </a:r>
            <a:r>
              <a:rPr sz="778" b="1" spc="39" dirty="0">
                <a:latin typeface="Arial"/>
                <a:cs typeface="Arial"/>
              </a:rPr>
              <a:t>BASED</a:t>
            </a:r>
            <a:endParaRPr sz="778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778" b="1" spc="39" dirty="0">
                <a:latin typeface="Arial"/>
                <a:cs typeface="Arial"/>
              </a:rPr>
              <a:t>MARKETING?</a:t>
            </a:r>
            <a:endParaRPr sz="778">
              <a:latin typeface="Arial"/>
              <a:cs typeface="Arial"/>
            </a:endParaRPr>
          </a:p>
        </p:txBody>
      </p:sp>
      <p:sp>
        <p:nvSpPr>
          <p:cNvPr id="528" name="object 528"/>
          <p:cNvSpPr/>
          <p:nvPr/>
        </p:nvSpPr>
        <p:spPr>
          <a:xfrm>
            <a:off x="1715760" y="7278793"/>
            <a:ext cx="162366" cy="118533"/>
          </a:xfrm>
          <a:custGeom>
            <a:avLst/>
            <a:gdLst/>
            <a:ahLst/>
            <a:cxnLst/>
            <a:rect l="l" t="t" r="r" b="b"/>
            <a:pathLst>
              <a:path w="167005" h="121920">
                <a:moveTo>
                  <a:pt x="124969" y="121920"/>
                </a:moveTo>
                <a:lnTo>
                  <a:pt x="124969" y="91440"/>
                </a:lnTo>
                <a:lnTo>
                  <a:pt x="0" y="91440"/>
                </a:lnTo>
                <a:lnTo>
                  <a:pt x="0" y="30480"/>
                </a:lnTo>
                <a:lnTo>
                  <a:pt x="124969" y="30480"/>
                </a:lnTo>
                <a:lnTo>
                  <a:pt x="124969" y="0"/>
                </a:lnTo>
                <a:lnTo>
                  <a:pt x="166873" y="60960"/>
                </a:lnTo>
                <a:lnTo>
                  <a:pt x="124969" y="12192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9" name="object 529"/>
          <p:cNvSpPr/>
          <p:nvPr/>
        </p:nvSpPr>
        <p:spPr>
          <a:xfrm>
            <a:off x="1715760" y="7278793"/>
            <a:ext cx="162366" cy="118533"/>
          </a:xfrm>
          <a:custGeom>
            <a:avLst/>
            <a:gdLst/>
            <a:ahLst/>
            <a:cxnLst/>
            <a:rect l="l" t="t" r="r" b="b"/>
            <a:pathLst>
              <a:path w="167005" h="121920">
                <a:moveTo>
                  <a:pt x="124969" y="0"/>
                </a:moveTo>
                <a:lnTo>
                  <a:pt x="124969" y="30480"/>
                </a:lnTo>
                <a:lnTo>
                  <a:pt x="0" y="30480"/>
                </a:lnTo>
                <a:lnTo>
                  <a:pt x="0" y="91440"/>
                </a:lnTo>
                <a:lnTo>
                  <a:pt x="124969" y="91440"/>
                </a:lnTo>
                <a:lnTo>
                  <a:pt x="124969" y="121920"/>
                </a:lnTo>
                <a:lnTo>
                  <a:pt x="166873" y="60960"/>
                </a:lnTo>
                <a:lnTo>
                  <a:pt x="124969" y="0"/>
                </a:lnTo>
                <a:close/>
              </a:path>
            </a:pathLst>
          </a:custGeom>
          <a:ln w="39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0" name="object 530"/>
          <p:cNvSpPr/>
          <p:nvPr/>
        </p:nvSpPr>
        <p:spPr>
          <a:xfrm>
            <a:off x="2947760" y="7278793"/>
            <a:ext cx="162366" cy="118533"/>
          </a:xfrm>
          <a:custGeom>
            <a:avLst/>
            <a:gdLst/>
            <a:ahLst/>
            <a:cxnLst/>
            <a:rect l="l" t="t" r="r" b="b"/>
            <a:pathLst>
              <a:path w="167005" h="121920">
                <a:moveTo>
                  <a:pt x="124969" y="121920"/>
                </a:moveTo>
                <a:lnTo>
                  <a:pt x="124969" y="91440"/>
                </a:lnTo>
                <a:lnTo>
                  <a:pt x="0" y="91440"/>
                </a:lnTo>
                <a:lnTo>
                  <a:pt x="0" y="30480"/>
                </a:lnTo>
                <a:lnTo>
                  <a:pt x="124969" y="30480"/>
                </a:lnTo>
                <a:lnTo>
                  <a:pt x="124969" y="0"/>
                </a:lnTo>
                <a:lnTo>
                  <a:pt x="166873" y="60960"/>
                </a:lnTo>
                <a:lnTo>
                  <a:pt x="124969" y="12192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1" name="object 531"/>
          <p:cNvSpPr/>
          <p:nvPr/>
        </p:nvSpPr>
        <p:spPr>
          <a:xfrm>
            <a:off x="2947760" y="7278793"/>
            <a:ext cx="162366" cy="118533"/>
          </a:xfrm>
          <a:custGeom>
            <a:avLst/>
            <a:gdLst/>
            <a:ahLst/>
            <a:cxnLst/>
            <a:rect l="l" t="t" r="r" b="b"/>
            <a:pathLst>
              <a:path w="167005" h="121920">
                <a:moveTo>
                  <a:pt x="124969" y="0"/>
                </a:moveTo>
                <a:lnTo>
                  <a:pt x="124969" y="30480"/>
                </a:lnTo>
                <a:lnTo>
                  <a:pt x="0" y="30480"/>
                </a:lnTo>
                <a:lnTo>
                  <a:pt x="0" y="91440"/>
                </a:lnTo>
                <a:lnTo>
                  <a:pt x="124969" y="91440"/>
                </a:lnTo>
                <a:lnTo>
                  <a:pt x="124969" y="121920"/>
                </a:lnTo>
                <a:lnTo>
                  <a:pt x="166873" y="60960"/>
                </a:lnTo>
                <a:lnTo>
                  <a:pt x="124969" y="0"/>
                </a:lnTo>
                <a:close/>
              </a:path>
            </a:pathLst>
          </a:custGeom>
          <a:ln w="39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2" name="object 532"/>
          <p:cNvSpPr/>
          <p:nvPr/>
        </p:nvSpPr>
        <p:spPr>
          <a:xfrm>
            <a:off x="3077407" y="8138154"/>
            <a:ext cx="162366" cy="118533"/>
          </a:xfrm>
          <a:custGeom>
            <a:avLst/>
            <a:gdLst/>
            <a:ahLst/>
            <a:cxnLst/>
            <a:rect l="l" t="t" r="r" b="b"/>
            <a:pathLst>
              <a:path w="167004" h="121920">
                <a:moveTo>
                  <a:pt x="41147" y="121920"/>
                </a:moveTo>
                <a:lnTo>
                  <a:pt x="0" y="60960"/>
                </a:lnTo>
                <a:lnTo>
                  <a:pt x="41147" y="0"/>
                </a:lnTo>
                <a:lnTo>
                  <a:pt x="41147" y="30480"/>
                </a:lnTo>
                <a:lnTo>
                  <a:pt x="166873" y="30480"/>
                </a:lnTo>
                <a:lnTo>
                  <a:pt x="166873" y="91440"/>
                </a:lnTo>
                <a:lnTo>
                  <a:pt x="41147" y="91440"/>
                </a:lnTo>
                <a:lnTo>
                  <a:pt x="41147" y="12192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3" name="object 533"/>
          <p:cNvSpPr/>
          <p:nvPr/>
        </p:nvSpPr>
        <p:spPr>
          <a:xfrm>
            <a:off x="3077407" y="8138154"/>
            <a:ext cx="162366" cy="118533"/>
          </a:xfrm>
          <a:custGeom>
            <a:avLst/>
            <a:gdLst/>
            <a:ahLst/>
            <a:cxnLst/>
            <a:rect l="l" t="t" r="r" b="b"/>
            <a:pathLst>
              <a:path w="167004" h="121920">
                <a:moveTo>
                  <a:pt x="41147" y="0"/>
                </a:moveTo>
                <a:lnTo>
                  <a:pt x="41147" y="30480"/>
                </a:lnTo>
                <a:lnTo>
                  <a:pt x="166873" y="30480"/>
                </a:lnTo>
                <a:lnTo>
                  <a:pt x="166873" y="91440"/>
                </a:lnTo>
                <a:lnTo>
                  <a:pt x="41147" y="91440"/>
                </a:lnTo>
                <a:lnTo>
                  <a:pt x="41147" y="121920"/>
                </a:lnTo>
                <a:lnTo>
                  <a:pt x="0" y="60960"/>
                </a:lnTo>
                <a:lnTo>
                  <a:pt x="41147" y="0"/>
                </a:lnTo>
                <a:close/>
              </a:path>
            </a:pathLst>
          </a:custGeom>
          <a:ln w="39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4" name="object 534"/>
          <p:cNvSpPr/>
          <p:nvPr/>
        </p:nvSpPr>
        <p:spPr>
          <a:xfrm>
            <a:off x="3725637" y="7664030"/>
            <a:ext cx="129646" cy="118533"/>
          </a:xfrm>
          <a:custGeom>
            <a:avLst/>
            <a:gdLst/>
            <a:ahLst/>
            <a:cxnLst/>
            <a:rect l="l" t="t" r="r" b="b"/>
            <a:pathLst>
              <a:path w="133350" h="121920">
                <a:moveTo>
                  <a:pt x="99813" y="91440"/>
                </a:moveTo>
                <a:lnTo>
                  <a:pt x="33523" y="91440"/>
                </a:lnTo>
                <a:lnTo>
                  <a:pt x="33523" y="0"/>
                </a:lnTo>
                <a:lnTo>
                  <a:pt x="99813" y="0"/>
                </a:lnTo>
                <a:lnTo>
                  <a:pt x="99813" y="91440"/>
                </a:lnTo>
                <a:close/>
              </a:path>
              <a:path w="133350" h="121920">
                <a:moveTo>
                  <a:pt x="66290" y="121920"/>
                </a:moveTo>
                <a:lnTo>
                  <a:pt x="0" y="91440"/>
                </a:lnTo>
                <a:lnTo>
                  <a:pt x="133350" y="91440"/>
                </a:lnTo>
                <a:lnTo>
                  <a:pt x="66290" y="12192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5" name="object 535"/>
          <p:cNvSpPr/>
          <p:nvPr/>
        </p:nvSpPr>
        <p:spPr>
          <a:xfrm>
            <a:off x="3725637" y="7664030"/>
            <a:ext cx="129646" cy="118533"/>
          </a:xfrm>
          <a:custGeom>
            <a:avLst/>
            <a:gdLst/>
            <a:ahLst/>
            <a:cxnLst/>
            <a:rect l="l" t="t" r="r" b="b"/>
            <a:pathLst>
              <a:path w="133350" h="121920">
                <a:moveTo>
                  <a:pt x="0" y="91440"/>
                </a:moveTo>
                <a:lnTo>
                  <a:pt x="33523" y="91440"/>
                </a:lnTo>
                <a:lnTo>
                  <a:pt x="33523" y="0"/>
                </a:lnTo>
                <a:lnTo>
                  <a:pt x="99813" y="0"/>
                </a:lnTo>
                <a:lnTo>
                  <a:pt x="99813" y="91440"/>
                </a:lnTo>
                <a:lnTo>
                  <a:pt x="133350" y="91440"/>
                </a:lnTo>
                <a:lnTo>
                  <a:pt x="66290" y="121920"/>
                </a:lnTo>
                <a:lnTo>
                  <a:pt x="0" y="91440"/>
                </a:lnTo>
                <a:close/>
              </a:path>
            </a:pathLst>
          </a:custGeom>
          <a:ln w="3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6" name="object 536"/>
          <p:cNvSpPr/>
          <p:nvPr/>
        </p:nvSpPr>
        <p:spPr>
          <a:xfrm>
            <a:off x="854181" y="8491538"/>
            <a:ext cx="498828" cy="335844"/>
          </a:xfrm>
          <a:custGeom>
            <a:avLst/>
            <a:gdLst/>
            <a:ahLst/>
            <a:cxnLst/>
            <a:rect l="l" t="t" r="r" b="b"/>
            <a:pathLst>
              <a:path w="513080" h="345440">
                <a:moveTo>
                  <a:pt x="0" y="345185"/>
                </a:moveTo>
                <a:lnTo>
                  <a:pt x="512825" y="345185"/>
                </a:lnTo>
                <a:lnTo>
                  <a:pt x="512825" y="0"/>
                </a:lnTo>
                <a:lnTo>
                  <a:pt x="0" y="0"/>
                </a:lnTo>
                <a:lnTo>
                  <a:pt x="0" y="345185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7" name="object 537"/>
          <p:cNvSpPr/>
          <p:nvPr/>
        </p:nvSpPr>
        <p:spPr>
          <a:xfrm>
            <a:off x="931969" y="8494501"/>
            <a:ext cx="349426" cy="46302"/>
          </a:xfrm>
          <a:custGeom>
            <a:avLst/>
            <a:gdLst/>
            <a:ahLst/>
            <a:cxnLst/>
            <a:rect l="l" t="t" r="r" b="b"/>
            <a:pathLst>
              <a:path w="359409" h="47625">
                <a:moveTo>
                  <a:pt x="195834" y="0"/>
                </a:moveTo>
                <a:lnTo>
                  <a:pt x="169163" y="0"/>
                </a:lnTo>
                <a:lnTo>
                  <a:pt x="0" y="28193"/>
                </a:lnTo>
                <a:lnTo>
                  <a:pt x="0" y="47243"/>
                </a:lnTo>
                <a:lnTo>
                  <a:pt x="358901" y="47243"/>
                </a:lnTo>
                <a:lnTo>
                  <a:pt x="358901" y="30479"/>
                </a:lnTo>
                <a:lnTo>
                  <a:pt x="195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8" name="object 538"/>
          <p:cNvSpPr/>
          <p:nvPr/>
        </p:nvSpPr>
        <p:spPr>
          <a:xfrm>
            <a:off x="1094211" y="8507836"/>
            <a:ext cx="23707" cy="21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9" name="object 539"/>
          <p:cNvSpPr/>
          <p:nvPr/>
        </p:nvSpPr>
        <p:spPr>
          <a:xfrm>
            <a:off x="1094211" y="8507836"/>
            <a:ext cx="23707" cy="21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0" name="object 540"/>
          <p:cNvSpPr/>
          <p:nvPr/>
        </p:nvSpPr>
        <p:spPr>
          <a:xfrm>
            <a:off x="1094211" y="8507836"/>
            <a:ext cx="24077" cy="21608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24384" y="11430"/>
                </a:moveTo>
                <a:lnTo>
                  <a:pt x="24384" y="5334"/>
                </a:lnTo>
                <a:lnTo>
                  <a:pt x="19050" y="0"/>
                </a:lnTo>
                <a:lnTo>
                  <a:pt x="12191" y="0"/>
                </a:lnTo>
                <a:lnTo>
                  <a:pt x="5334" y="0"/>
                </a:lnTo>
                <a:lnTo>
                  <a:pt x="0" y="5334"/>
                </a:lnTo>
                <a:lnTo>
                  <a:pt x="0" y="11430"/>
                </a:lnTo>
                <a:lnTo>
                  <a:pt x="0" y="16764"/>
                </a:lnTo>
                <a:lnTo>
                  <a:pt x="5334" y="22098"/>
                </a:lnTo>
                <a:lnTo>
                  <a:pt x="12191" y="22098"/>
                </a:lnTo>
                <a:lnTo>
                  <a:pt x="19050" y="22098"/>
                </a:lnTo>
                <a:lnTo>
                  <a:pt x="24384" y="16764"/>
                </a:lnTo>
                <a:lnTo>
                  <a:pt x="24384" y="11430"/>
                </a:lnTo>
                <a:close/>
              </a:path>
            </a:pathLst>
          </a:custGeom>
          <a:ln w="3175">
            <a:solidFill>
              <a:srgbClr val="8080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1" name="object 541"/>
          <p:cNvSpPr/>
          <p:nvPr/>
        </p:nvSpPr>
        <p:spPr>
          <a:xfrm>
            <a:off x="1020128" y="8535246"/>
            <a:ext cx="172244" cy="290777"/>
          </a:xfrm>
          <a:custGeom>
            <a:avLst/>
            <a:gdLst/>
            <a:ahLst/>
            <a:cxnLst/>
            <a:rect l="l" t="t" r="r" b="b"/>
            <a:pathLst>
              <a:path w="177165" h="299084">
                <a:moveTo>
                  <a:pt x="88391" y="0"/>
                </a:moveTo>
                <a:lnTo>
                  <a:pt x="55625" y="134873"/>
                </a:lnTo>
                <a:lnTo>
                  <a:pt x="55625" y="254507"/>
                </a:lnTo>
                <a:lnTo>
                  <a:pt x="35051" y="254507"/>
                </a:lnTo>
                <a:lnTo>
                  <a:pt x="0" y="273557"/>
                </a:lnTo>
                <a:lnTo>
                  <a:pt x="0" y="298703"/>
                </a:lnTo>
                <a:lnTo>
                  <a:pt x="176784" y="298703"/>
                </a:lnTo>
                <a:lnTo>
                  <a:pt x="176784" y="270509"/>
                </a:lnTo>
                <a:lnTo>
                  <a:pt x="132587" y="251459"/>
                </a:lnTo>
                <a:lnTo>
                  <a:pt x="115062" y="251459"/>
                </a:lnTo>
                <a:lnTo>
                  <a:pt x="115062" y="134873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2" name="object 542"/>
          <p:cNvSpPr/>
          <p:nvPr/>
        </p:nvSpPr>
        <p:spPr>
          <a:xfrm>
            <a:off x="1020128" y="8535246"/>
            <a:ext cx="172244" cy="290777"/>
          </a:xfrm>
          <a:custGeom>
            <a:avLst/>
            <a:gdLst/>
            <a:ahLst/>
            <a:cxnLst/>
            <a:rect l="l" t="t" r="r" b="b"/>
            <a:pathLst>
              <a:path w="177165" h="299084">
                <a:moveTo>
                  <a:pt x="88391" y="0"/>
                </a:moveTo>
                <a:lnTo>
                  <a:pt x="115062" y="134873"/>
                </a:lnTo>
                <a:lnTo>
                  <a:pt x="115062" y="251459"/>
                </a:lnTo>
                <a:lnTo>
                  <a:pt x="132587" y="251459"/>
                </a:lnTo>
                <a:lnTo>
                  <a:pt x="176784" y="270509"/>
                </a:lnTo>
                <a:lnTo>
                  <a:pt x="176784" y="298703"/>
                </a:lnTo>
                <a:lnTo>
                  <a:pt x="0" y="298703"/>
                </a:lnTo>
                <a:lnTo>
                  <a:pt x="0" y="273557"/>
                </a:lnTo>
                <a:lnTo>
                  <a:pt x="35051" y="254507"/>
                </a:lnTo>
                <a:lnTo>
                  <a:pt x="55625" y="254507"/>
                </a:lnTo>
                <a:lnTo>
                  <a:pt x="55625" y="134873"/>
                </a:lnTo>
                <a:lnTo>
                  <a:pt x="8839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3" name="object 543"/>
          <p:cNvSpPr/>
          <p:nvPr/>
        </p:nvSpPr>
        <p:spPr>
          <a:xfrm>
            <a:off x="960860" y="8538209"/>
            <a:ext cx="92604" cy="198790"/>
          </a:xfrm>
          <a:custGeom>
            <a:avLst/>
            <a:gdLst/>
            <a:ahLst/>
            <a:cxnLst/>
            <a:rect l="l" t="t" r="r" b="b"/>
            <a:pathLst>
              <a:path w="95250" h="204470">
                <a:moveTo>
                  <a:pt x="0" y="0"/>
                </a:moveTo>
                <a:lnTo>
                  <a:pt x="95250" y="2042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4" name="object 544"/>
          <p:cNvSpPr/>
          <p:nvPr/>
        </p:nvSpPr>
        <p:spPr>
          <a:xfrm>
            <a:off x="960860" y="8538209"/>
            <a:ext cx="0" cy="196321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5" name="object 545"/>
          <p:cNvSpPr/>
          <p:nvPr/>
        </p:nvSpPr>
        <p:spPr>
          <a:xfrm>
            <a:off x="866033" y="8538210"/>
            <a:ext cx="95074" cy="195703"/>
          </a:xfrm>
          <a:custGeom>
            <a:avLst/>
            <a:gdLst/>
            <a:ahLst/>
            <a:cxnLst/>
            <a:rect l="l" t="t" r="r" b="b"/>
            <a:pathLst>
              <a:path w="97790" h="201295">
                <a:moveTo>
                  <a:pt x="97535" y="0"/>
                </a:moveTo>
                <a:lnTo>
                  <a:pt x="0" y="2011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6" name="object 546"/>
          <p:cNvSpPr/>
          <p:nvPr/>
        </p:nvSpPr>
        <p:spPr>
          <a:xfrm>
            <a:off x="859366" y="8733790"/>
            <a:ext cx="198790" cy="61736"/>
          </a:xfrm>
          <a:custGeom>
            <a:avLst/>
            <a:gdLst/>
            <a:ahLst/>
            <a:cxnLst/>
            <a:rect l="l" t="t" r="r" b="b"/>
            <a:pathLst>
              <a:path w="204469" h="63500">
                <a:moveTo>
                  <a:pt x="204216" y="0"/>
                </a:moveTo>
                <a:lnTo>
                  <a:pt x="0" y="0"/>
                </a:lnTo>
                <a:lnTo>
                  <a:pt x="5484" y="27272"/>
                </a:lnTo>
                <a:lnTo>
                  <a:pt x="27913" y="46914"/>
                </a:lnTo>
                <a:lnTo>
                  <a:pt x="61678" y="58845"/>
                </a:lnTo>
                <a:lnTo>
                  <a:pt x="101169" y="62984"/>
                </a:lnTo>
                <a:lnTo>
                  <a:pt x="140778" y="59249"/>
                </a:lnTo>
                <a:lnTo>
                  <a:pt x="174895" y="47561"/>
                </a:lnTo>
                <a:lnTo>
                  <a:pt x="197910" y="27838"/>
                </a:lnTo>
                <a:lnTo>
                  <a:pt x="2042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7" name="object 547"/>
          <p:cNvSpPr/>
          <p:nvPr/>
        </p:nvSpPr>
        <p:spPr>
          <a:xfrm>
            <a:off x="1151254" y="8733790"/>
            <a:ext cx="198790" cy="61736"/>
          </a:xfrm>
          <a:custGeom>
            <a:avLst/>
            <a:gdLst/>
            <a:ahLst/>
            <a:cxnLst/>
            <a:rect l="l" t="t" r="r" b="b"/>
            <a:pathLst>
              <a:path w="204469" h="63500">
                <a:moveTo>
                  <a:pt x="204215" y="0"/>
                </a:moveTo>
                <a:lnTo>
                  <a:pt x="0" y="0"/>
                </a:lnTo>
                <a:lnTo>
                  <a:pt x="5484" y="27272"/>
                </a:lnTo>
                <a:lnTo>
                  <a:pt x="27913" y="46914"/>
                </a:lnTo>
                <a:lnTo>
                  <a:pt x="61678" y="58845"/>
                </a:lnTo>
                <a:lnTo>
                  <a:pt x="101169" y="62984"/>
                </a:lnTo>
                <a:lnTo>
                  <a:pt x="140778" y="59249"/>
                </a:lnTo>
                <a:lnTo>
                  <a:pt x="174895" y="47561"/>
                </a:lnTo>
                <a:lnTo>
                  <a:pt x="197910" y="27838"/>
                </a:lnTo>
                <a:lnTo>
                  <a:pt x="2042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8" name="object 548"/>
          <p:cNvSpPr/>
          <p:nvPr/>
        </p:nvSpPr>
        <p:spPr>
          <a:xfrm>
            <a:off x="1253489" y="8538209"/>
            <a:ext cx="92604" cy="198790"/>
          </a:xfrm>
          <a:custGeom>
            <a:avLst/>
            <a:gdLst/>
            <a:ahLst/>
            <a:cxnLst/>
            <a:rect l="l" t="t" r="r" b="b"/>
            <a:pathLst>
              <a:path w="95250" h="204470">
                <a:moveTo>
                  <a:pt x="0" y="0"/>
                </a:moveTo>
                <a:lnTo>
                  <a:pt x="95250" y="2042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9" name="object 549"/>
          <p:cNvSpPr/>
          <p:nvPr/>
        </p:nvSpPr>
        <p:spPr>
          <a:xfrm>
            <a:off x="1253489" y="8538209"/>
            <a:ext cx="0" cy="196321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0" name="object 550"/>
          <p:cNvSpPr/>
          <p:nvPr/>
        </p:nvSpPr>
        <p:spPr>
          <a:xfrm>
            <a:off x="1158662" y="8538210"/>
            <a:ext cx="95074" cy="195703"/>
          </a:xfrm>
          <a:custGeom>
            <a:avLst/>
            <a:gdLst/>
            <a:ahLst/>
            <a:cxnLst/>
            <a:rect l="l" t="t" r="r" b="b"/>
            <a:pathLst>
              <a:path w="97790" h="201295">
                <a:moveTo>
                  <a:pt x="97535" y="0"/>
                </a:moveTo>
                <a:lnTo>
                  <a:pt x="0" y="2011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1" name="object 551"/>
          <p:cNvSpPr/>
          <p:nvPr/>
        </p:nvSpPr>
        <p:spPr>
          <a:xfrm>
            <a:off x="854180" y="8491538"/>
            <a:ext cx="499445" cy="336462"/>
          </a:xfrm>
          <a:custGeom>
            <a:avLst/>
            <a:gdLst/>
            <a:ahLst/>
            <a:cxnLst/>
            <a:rect l="l" t="t" r="r" b="b"/>
            <a:pathLst>
              <a:path w="513715" h="346075">
                <a:moveTo>
                  <a:pt x="513585" y="0"/>
                </a:moveTo>
                <a:lnTo>
                  <a:pt x="0" y="0"/>
                </a:lnTo>
                <a:lnTo>
                  <a:pt x="0" y="345944"/>
                </a:lnTo>
                <a:lnTo>
                  <a:pt x="513585" y="345944"/>
                </a:lnTo>
                <a:lnTo>
                  <a:pt x="513585" y="0"/>
                </a:lnTo>
                <a:close/>
              </a:path>
            </a:pathLst>
          </a:custGeom>
          <a:ln w="3912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2" name="object 552"/>
          <p:cNvSpPr/>
          <p:nvPr/>
        </p:nvSpPr>
        <p:spPr>
          <a:xfrm>
            <a:off x="600074" y="3176057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3" name="object 553"/>
          <p:cNvSpPr/>
          <p:nvPr/>
        </p:nvSpPr>
        <p:spPr>
          <a:xfrm>
            <a:off x="602297" y="3494617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169840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215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58756"/>
            <a:ext cx="5716764" cy="8299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43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This Lesson examines the social effects </a:t>
            </a:r>
            <a:r>
              <a:rPr sz="1167" spc="-5" dirty="0">
                <a:latin typeface="Garamond"/>
                <a:cs typeface="Garamond"/>
              </a:rPr>
              <a:t>of private marketing practices.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system should  sense, serve, satisfy consumer </a:t>
            </a:r>
            <a:r>
              <a:rPr sz="1167" spc="-5" dirty="0">
                <a:latin typeface="Garamond"/>
                <a:cs typeface="Garamond"/>
              </a:rPr>
              <a:t>needs and improve </a:t>
            </a:r>
            <a:r>
              <a:rPr sz="1167" dirty="0">
                <a:latin typeface="Garamond"/>
                <a:cs typeface="Garamond"/>
              </a:rPr>
              <a:t>the quality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consumers’ lives. In working to  </a:t>
            </a:r>
            <a:r>
              <a:rPr sz="1167" spc="-5" dirty="0">
                <a:latin typeface="Garamond"/>
                <a:cs typeface="Garamond"/>
              </a:rPr>
              <a:t>meet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consumer’s needs, marketers may </a:t>
            </a:r>
            <a:r>
              <a:rPr sz="1167" dirty="0">
                <a:latin typeface="Garamond"/>
                <a:cs typeface="Garamond"/>
              </a:rPr>
              <a:t>take some </a:t>
            </a:r>
            <a:r>
              <a:rPr sz="1167" spc="-5" dirty="0">
                <a:latin typeface="Garamond"/>
                <a:cs typeface="Garamond"/>
              </a:rPr>
              <a:t>actions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not </a:t>
            </a:r>
            <a:r>
              <a:rPr sz="1167" spc="-5" dirty="0">
                <a:latin typeface="Garamond"/>
                <a:cs typeface="Garamond"/>
              </a:rPr>
              <a:t>approved </a:t>
            </a:r>
            <a:r>
              <a:rPr sz="1167" dirty="0">
                <a:latin typeface="Garamond"/>
                <a:cs typeface="Garamond"/>
              </a:rPr>
              <a:t>of </a:t>
            </a:r>
            <a:r>
              <a:rPr sz="1167" spc="-5" dirty="0">
                <a:latin typeface="Garamond"/>
                <a:cs typeface="Garamond"/>
              </a:rPr>
              <a:t>by all </a:t>
            </a:r>
            <a:r>
              <a:rPr sz="1167" dirty="0">
                <a:latin typeface="Garamond"/>
                <a:cs typeface="Garamond"/>
              </a:rPr>
              <a:t>the  consumers </a:t>
            </a:r>
            <a:r>
              <a:rPr sz="1167" spc="-5" dirty="0">
                <a:latin typeface="Garamond"/>
                <a:cs typeface="Garamond"/>
              </a:rPr>
              <a:t>or publics </a:t>
            </a:r>
            <a:r>
              <a:rPr sz="1167" dirty="0">
                <a:latin typeface="Garamond"/>
                <a:cs typeface="Garamond"/>
              </a:rPr>
              <a:t>within the social sector. </a:t>
            </a:r>
            <a:r>
              <a:rPr sz="1167" spc="-5" dirty="0">
                <a:latin typeface="Garamond"/>
                <a:cs typeface="Garamond"/>
              </a:rPr>
              <a:t>Marketing managers must </a:t>
            </a:r>
            <a:r>
              <a:rPr sz="1167" dirty="0">
                <a:latin typeface="Garamond"/>
                <a:cs typeface="Garamond"/>
              </a:rPr>
              <a:t>understand the criticism  that the </a:t>
            </a:r>
            <a:r>
              <a:rPr sz="1167" spc="-5" dirty="0">
                <a:latin typeface="Garamond"/>
                <a:cs typeface="Garamond"/>
              </a:rPr>
              <a:t>marketing function may encounter. By </a:t>
            </a:r>
            <a:r>
              <a:rPr sz="1167" spc="-10" dirty="0">
                <a:latin typeface="Garamond"/>
                <a:cs typeface="Garamond"/>
              </a:rPr>
              <a:t>understanding </a:t>
            </a:r>
            <a:r>
              <a:rPr sz="1167" dirty="0">
                <a:latin typeface="Garamond"/>
                <a:cs typeface="Garamond"/>
              </a:rPr>
              <a:t>the criticism, the </a:t>
            </a:r>
            <a:r>
              <a:rPr sz="1167" spc="-5" dirty="0">
                <a:latin typeface="Garamond"/>
                <a:cs typeface="Garamond"/>
              </a:rPr>
              <a:t>manager is better  prepared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respond </a:t>
            </a:r>
            <a:r>
              <a:rPr sz="1167" dirty="0">
                <a:latin typeface="Garamond"/>
                <a:cs typeface="Garamond"/>
              </a:rPr>
              <a:t>to it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proactive manner.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criticism is </a:t>
            </a:r>
            <a:r>
              <a:rPr sz="1167" spc="-5" dirty="0">
                <a:latin typeface="Garamond"/>
                <a:cs typeface="Garamond"/>
              </a:rPr>
              <a:t>justified;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is not.  After </a:t>
            </a:r>
            <a:r>
              <a:rPr sz="1167" dirty="0">
                <a:latin typeface="Garamond"/>
                <a:cs typeface="Garamond"/>
              </a:rPr>
              <a:t>this Lesson students should </a:t>
            </a:r>
            <a:r>
              <a:rPr sz="1167" spc="-5" dirty="0">
                <a:latin typeface="Garamond"/>
                <a:cs typeface="Garamond"/>
              </a:rPr>
              <a:t>be able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Identify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social criticisms </a:t>
            </a:r>
            <a:r>
              <a:rPr sz="1167" spc="-5" dirty="0">
                <a:latin typeface="Garamond"/>
                <a:cs typeface="Garamond"/>
              </a:rPr>
              <a:t>of marketing.  </a:t>
            </a:r>
            <a:r>
              <a:rPr sz="1167" dirty="0">
                <a:latin typeface="Garamond"/>
                <a:cs typeface="Garamond"/>
              </a:rPr>
              <a:t>Describe the </a:t>
            </a:r>
            <a:r>
              <a:rPr sz="1167" spc="-5" dirty="0">
                <a:latin typeface="Garamond"/>
                <a:cs typeface="Garamond"/>
              </a:rPr>
              <a:t>principles of </a:t>
            </a:r>
            <a:r>
              <a:rPr sz="1167" dirty="0">
                <a:latin typeface="Garamond"/>
                <a:cs typeface="Garamond"/>
              </a:rPr>
              <a:t>socially </a:t>
            </a:r>
            <a:r>
              <a:rPr sz="1167" spc="-5" dirty="0">
                <a:latin typeface="Garamond"/>
                <a:cs typeface="Garamond"/>
              </a:rPr>
              <a:t>responsible </a:t>
            </a:r>
            <a:r>
              <a:rPr sz="1167" dirty="0">
                <a:latin typeface="Garamond"/>
                <a:cs typeface="Garamond"/>
              </a:rPr>
              <a:t>marketing. </a:t>
            </a:r>
            <a:r>
              <a:rPr sz="1167" spc="-5" dirty="0">
                <a:latin typeface="Garamond"/>
                <a:cs typeface="Garamond"/>
              </a:rPr>
              <a:t>Explain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role of </a:t>
            </a:r>
            <a:r>
              <a:rPr sz="1167" dirty="0">
                <a:latin typeface="Garamond"/>
                <a:cs typeface="Garamond"/>
              </a:rPr>
              <a:t>ethics in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marketing.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b="1" dirty="0">
                <a:latin typeface="Garamond"/>
                <a:cs typeface="Garamond"/>
              </a:rPr>
              <a:t>MARKETING </a:t>
            </a:r>
            <a:r>
              <a:rPr sz="1167" b="1" spc="-5" dirty="0">
                <a:latin typeface="Garamond"/>
                <a:cs typeface="Garamond"/>
              </a:rPr>
              <a:t>AND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SOCIETY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Responsible marketers </a:t>
            </a:r>
            <a:r>
              <a:rPr sz="1167" dirty="0">
                <a:latin typeface="Garamond"/>
                <a:cs typeface="Garamond"/>
              </a:rPr>
              <a:t>discover what consumers want </a:t>
            </a:r>
            <a:r>
              <a:rPr sz="1167" spc="-5" dirty="0">
                <a:latin typeface="Garamond"/>
                <a:cs typeface="Garamond"/>
              </a:rPr>
              <a:t>and respond </a:t>
            </a:r>
            <a:r>
              <a:rPr sz="1167" dirty="0">
                <a:latin typeface="Garamond"/>
                <a:cs typeface="Garamond"/>
              </a:rPr>
              <a:t>with the </a:t>
            </a:r>
            <a:r>
              <a:rPr sz="1167" spc="-5" dirty="0">
                <a:latin typeface="Garamond"/>
                <a:cs typeface="Garamond"/>
              </a:rPr>
              <a:t>right products at right  price </a:t>
            </a:r>
            <a:r>
              <a:rPr sz="1167" dirty="0">
                <a:latin typeface="Garamond"/>
                <a:cs typeface="Garamond"/>
              </a:rPr>
              <a:t>to give good value to </a:t>
            </a:r>
            <a:r>
              <a:rPr sz="1167" spc="-5" dirty="0">
                <a:latin typeface="Garamond"/>
                <a:cs typeface="Garamond"/>
              </a:rPr>
              <a:t>buyers, and profit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producer.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concept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philosophy of </a:t>
            </a:r>
            <a:r>
              <a:rPr sz="1167" dirty="0">
                <a:latin typeface="Garamond"/>
                <a:cs typeface="Garamond"/>
              </a:rPr>
              <a:t>customer satisfaction </a:t>
            </a:r>
            <a:r>
              <a:rPr sz="1167" spc="-5" dirty="0">
                <a:latin typeface="Garamond"/>
                <a:cs typeface="Garamond"/>
              </a:rPr>
              <a:t>and mutual </a:t>
            </a:r>
            <a:r>
              <a:rPr sz="1167" dirty="0">
                <a:latin typeface="Garamond"/>
                <a:cs typeface="Garamond"/>
              </a:rPr>
              <a:t>gain. Its </a:t>
            </a:r>
            <a:r>
              <a:rPr sz="1167" spc="-5" dirty="0">
                <a:latin typeface="Garamond"/>
                <a:cs typeface="Garamond"/>
              </a:rPr>
              <a:t>practice </a:t>
            </a:r>
            <a:r>
              <a:rPr sz="1167" dirty="0">
                <a:latin typeface="Garamond"/>
                <a:cs typeface="Garamond"/>
              </a:rPr>
              <a:t>leads the economy </a:t>
            </a:r>
            <a:r>
              <a:rPr sz="1167" spc="-5" dirty="0">
                <a:latin typeface="Garamond"/>
                <a:cs typeface="Garamond"/>
              </a:rPr>
              <a:t>by an  invisible hand </a:t>
            </a:r>
            <a:r>
              <a:rPr sz="1167" dirty="0">
                <a:latin typeface="Garamond"/>
                <a:cs typeface="Garamond"/>
              </a:rPr>
              <a:t>to satisfy the </a:t>
            </a:r>
            <a:r>
              <a:rPr sz="1167" spc="-5" dirty="0">
                <a:latin typeface="Garamond"/>
                <a:cs typeface="Garamond"/>
              </a:rPr>
              <a:t>many and </a:t>
            </a:r>
            <a:r>
              <a:rPr sz="1167" dirty="0">
                <a:latin typeface="Garamond"/>
                <a:cs typeface="Garamond"/>
              </a:rPr>
              <a:t>changing </a:t>
            </a:r>
            <a:r>
              <a:rPr sz="1167" spc="-5" dirty="0">
                <a:latin typeface="Garamond"/>
                <a:cs typeface="Garamond"/>
              </a:rPr>
              <a:t>needs of millions of </a:t>
            </a:r>
            <a:r>
              <a:rPr sz="1167" dirty="0">
                <a:latin typeface="Garamond"/>
                <a:cs typeface="Garamond"/>
              </a:rPr>
              <a:t>consumers. </a:t>
            </a:r>
            <a:r>
              <a:rPr sz="1167" spc="-5" dirty="0">
                <a:latin typeface="Garamond"/>
                <a:cs typeface="Garamond"/>
              </a:rPr>
              <a:t>Not all marketers  </a:t>
            </a:r>
            <a:r>
              <a:rPr sz="1167" dirty="0">
                <a:latin typeface="Garamond"/>
                <a:cs typeface="Garamond"/>
              </a:rPr>
              <a:t>follow 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concept; </a:t>
            </a:r>
            <a:r>
              <a:rPr sz="1167" spc="-5" dirty="0">
                <a:latin typeface="Garamond"/>
                <a:cs typeface="Garamond"/>
              </a:rPr>
              <a:t>however private transactions may involve larger </a:t>
            </a:r>
            <a:r>
              <a:rPr sz="1167" dirty="0">
                <a:latin typeface="Garamond"/>
                <a:cs typeface="Garamond"/>
              </a:rPr>
              <a:t>questions </a:t>
            </a:r>
            <a:r>
              <a:rPr sz="1167" spc="-5" dirty="0">
                <a:latin typeface="Garamond"/>
                <a:cs typeface="Garamond"/>
              </a:rPr>
              <a:t>of public  policy </a:t>
            </a:r>
            <a:r>
              <a:rPr sz="1167" dirty="0">
                <a:latin typeface="Garamond"/>
                <a:cs typeface="Garamond"/>
              </a:rPr>
              <a:t>(i.e., the illustration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sale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cigarettes). Two </a:t>
            </a:r>
            <a:r>
              <a:rPr sz="1167" spc="-5" dirty="0">
                <a:latin typeface="Garamond"/>
                <a:cs typeface="Garamond"/>
              </a:rPr>
              <a:t>major issues in marketing are </a:t>
            </a:r>
            <a:r>
              <a:rPr sz="1167" dirty="0">
                <a:latin typeface="Garamond"/>
                <a:cs typeface="Garamond"/>
              </a:rPr>
              <a:t>ethics </a:t>
            </a:r>
            <a:r>
              <a:rPr sz="1167" spc="-5" dirty="0">
                <a:latin typeface="Garamond"/>
                <a:cs typeface="Garamond"/>
              </a:rPr>
              <a:t>and  Social responsibilities </a:t>
            </a:r>
            <a:r>
              <a:rPr sz="1167" dirty="0">
                <a:latin typeface="Garamond"/>
                <a:cs typeface="Garamond"/>
              </a:rPr>
              <a:t>which we will </a:t>
            </a:r>
            <a:r>
              <a:rPr sz="1167" spc="-5" dirty="0">
                <a:latin typeface="Garamond"/>
                <a:cs typeface="Garamond"/>
              </a:rPr>
              <a:t>be discussing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today.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UcPeriod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Social Criticisms of</a:t>
            </a:r>
            <a:r>
              <a:rPr sz="1167" b="1" spc="-7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Marketing receives much </a:t>
            </a:r>
            <a:r>
              <a:rPr sz="1167" dirty="0">
                <a:latin typeface="Garamond"/>
                <a:cs typeface="Garamond"/>
              </a:rPr>
              <a:t>criticism. </a:t>
            </a:r>
            <a:r>
              <a:rPr sz="1167" spc="-5" dirty="0">
                <a:latin typeface="Garamond"/>
                <a:cs typeface="Garamond"/>
              </a:rPr>
              <a:t>Some of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justified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some is </a:t>
            </a:r>
            <a:r>
              <a:rPr sz="1167" spc="-5" dirty="0">
                <a:latin typeface="Garamond"/>
                <a:cs typeface="Garamond"/>
              </a:rPr>
              <a:t>not. </a:t>
            </a:r>
            <a:r>
              <a:rPr sz="1167" dirty="0">
                <a:latin typeface="Garamond"/>
                <a:cs typeface="Garamond"/>
              </a:rPr>
              <a:t>Social critics claim  that certain </a:t>
            </a:r>
            <a:r>
              <a:rPr sz="1167" spc="-5" dirty="0">
                <a:latin typeface="Garamond"/>
                <a:cs typeface="Garamond"/>
              </a:rPr>
              <a:t>marketing practices hurt individual </a:t>
            </a:r>
            <a:r>
              <a:rPr sz="1167" dirty="0">
                <a:latin typeface="Garamond"/>
                <a:cs typeface="Garamond"/>
              </a:rPr>
              <a:t>consumers, society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whole, and other business  </a:t>
            </a:r>
            <a:r>
              <a:rPr sz="1167" dirty="0">
                <a:latin typeface="Garamond"/>
                <a:cs typeface="Garamond"/>
              </a:rPr>
              <a:t>firms.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lvl="1" indent="-222245">
              <a:lnSpc>
                <a:spcPts val="1356"/>
              </a:lnSpc>
              <a:buAutoNum type="alphaL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Marketing’s </a:t>
            </a:r>
            <a:r>
              <a:rPr sz="1167" b="1" spc="-5" dirty="0">
                <a:latin typeface="Garamond"/>
                <a:cs typeface="Garamond"/>
              </a:rPr>
              <a:t>Impact on Individual</a:t>
            </a:r>
            <a:r>
              <a:rPr sz="1167" b="1" spc="-5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Consumers: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Consumers have many </a:t>
            </a:r>
            <a:r>
              <a:rPr sz="1167" dirty="0">
                <a:latin typeface="Garamond"/>
                <a:cs typeface="Garamond"/>
              </a:rPr>
              <a:t>concerns </a:t>
            </a:r>
            <a:r>
              <a:rPr sz="1167" spc="-5" dirty="0">
                <a:latin typeface="Garamond"/>
                <a:cs typeface="Garamond"/>
              </a:rPr>
              <a:t>about how </a:t>
            </a:r>
            <a:r>
              <a:rPr sz="1167" dirty="0">
                <a:latin typeface="Garamond"/>
                <a:cs typeface="Garamond"/>
              </a:rPr>
              <a:t>well 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system serves their interests. There 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six </a:t>
            </a:r>
            <a:r>
              <a:rPr sz="1167" spc="-5" dirty="0">
                <a:latin typeface="Garamond"/>
                <a:cs typeface="Garamond"/>
              </a:rPr>
              <a:t>primary </a:t>
            </a:r>
            <a:r>
              <a:rPr sz="1167" dirty="0">
                <a:latin typeface="Garamond"/>
                <a:cs typeface="Garamond"/>
              </a:rPr>
              <a:t>criticisms </a:t>
            </a:r>
            <a:r>
              <a:rPr sz="1167" spc="-5" dirty="0">
                <a:latin typeface="Garamond"/>
                <a:cs typeface="Garamond"/>
              </a:rPr>
              <a:t>leveled at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function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consumers, consumer </a:t>
            </a:r>
            <a:r>
              <a:rPr sz="1167" spc="-5" dirty="0">
                <a:latin typeface="Garamond"/>
                <a:cs typeface="Garamond"/>
              </a:rPr>
              <a:t>advocates,  and </a:t>
            </a:r>
            <a:r>
              <a:rPr sz="1167" dirty="0">
                <a:latin typeface="Garamond"/>
                <a:cs typeface="Garamond"/>
              </a:rPr>
              <a:t>government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agencies.</a:t>
            </a:r>
            <a:endParaRPr sz="1167">
              <a:latin typeface="Garamond"/>
              <a:cs typeface="Garamond"/>
            </a:endParaRPr>
          </a:p>
          <a:p>
            <a:pPr marL="901327" lvl="2" indent="-288918">
              <a:lnSpc>
                <a:spcPts val="1240"/>
              </a:lnSpc>
              <a:buAutoNum type="romanLcPeriod"/>
              <a:tabLst>
                <a:tab pos="900709" algn="l"/>
                <a:tab pos="901327" algn="l"/>
              </a:tabLst>
            </a:pPr>
            <a:r>
              <a:rPr sz="1167" spc="-5" dirty="0">
                <a:latin typeface="Garamond"/>
                <a:cs typeface="Garamond"/>
              </a:rPr>
              <a:t>Harming </a:t>
            </a:r>
            <a:r>
              <a:rPr sz="1167" dirty="0">
                <a:latin typeface="Garamond"/>
                <a:cs typeface="Garamond"/>
              </a:rPr>
              <a:t>consumers through </a:t>
            </a:r>
            <a:r>
              <a:rPr sz="1167" spc="-5" dirty="0">
                <a:latin typeface="Garamond"/>
                <a:cs typeface="Garamond"/>
              </a:rPr>
              <a:t>high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prices.</a:t>
            </a:r>
            <a:endParaRPr sz="1167">
              <a:latin typeface="Garamond"/>
              <a:cs typeface="Garamond"/>
            </a:endParaRPr>
          </a:p>
          <a:p>
            <a:pPr marL="901327" lvl="2" indent="-322255">
              <a:lnSpc>
                <a:spcPts val="1312"/>
              </a:lnSpc>
              <a:buAutoNum type="romanLcPeriod"/>
              <a:tabLst>
                <a:tab pos="900709" algn="l"/>
                <a:tab pos="901327" algn="l"/>
              </a:tabLst>
            </a:pPr>
            <a:r>
              <a:rPr sz="1167" spc="-5" dirty="0">
                <a:latin typeface="Garamond"/>
                <a:cs typeface="Garamond"/>
              </a:rPr>
              <a:t>Deceptive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practices.</a:t>
            </a:r>
            <a:endParaRPr sz="1167">
              <a:latin typeface="Garamond"/>
              <a:cs typeface="Garamond"/>
            </a:endParaRPr>
          </a:p>
          <a:p>
            <a:pPr marL="901327" lvl="2" indent="-356827">
              <a:lnSpc>
                <a:spcPts val="1312"/>
              </a:lnSpc>
              <a:buAutoNum type="romanLcPeriod"/>
              <a:tabLst>
                <a:tab pos="900709" algn="l"/>
                <a:tab pos="901327" algn="l"/>
              </a:tabLst>
            </a:pPr>
            <a:r>
              <a:rPr sz="1167" spc="-5" dirty="0">
                <a:latin typeface="Garamond"/>
                <a:cs typeface="Garamond"/>
              </a:rPr>
              <a:t>High-pressure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selling.</a:t>
            </a:r>
            <a:endParaRPr sz="1167">
              <a:latin typeface="Garamond"/>
              <a:cs typeface="Garamond"/>
            </a:endParaRPr>
          </a:p>
          <a:p>
            <a:pPr marL="901327" lvl="2" indent="-358061">
              <a:lnSpc>
                <a:spcPts val="1312"/>
              </a:lnSpc>
              <a:buAutoNum type="romanLcPeriod"/>
              <a:tabLst>
                <a:tab pos="900709" algn="l"/>
                <a:tab pos="901327" algn="l"/>
              </a:tabLst>
            </a:pPr>
            <a:r>
              <a:rPr sz="1167" dirty="0">
                <a:latin typeface="Garamond"/>
                <a:cs typeface="Garamond"/>
              </a:rPr>
              <a:t>Shoddy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unsafe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products.</a:t>
            </a:r>
            <a:endParaRPr sz="1167">
              <a:latin typeface="Garamond"/>
              <a:cs typeface="Garamond"/>
            </a:endParaRPr>
          </a:p>
          <a:p>
            <a:pPr marL="901327" lvl="2" indent="-324107">
              <a:lnSpc>
                <a:spcPts val="1312"/>
              </a:lnSpc>
              <a:buAutoNum type="romanLcPeriod"/>
              <a:tabLst>
                <a:tab pos="900709" algn="l"/>
                <a:tab pos="901327" algn="l"/>
              </a:tabLst>
            </a:pPr>
            <a:r>
              <a:rPr sz="1167" dirty="0">
                <a:latin typeface="Garamond"/>
                <a:cs typeface="Garamond"/>
              </a:rPr>
              <a:t>Planned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obsolescence.</a:t>
            </a:r>
            <a:endParaRPr sz="1167">
              <a:latin typeface="Garamond"/>
              <a:cs typeface="Garamond"/>
            </a:endParaRPr>
          </a:p>
          <a:p>
            <a:pPr marL="901327" lvl="2" indent="-358061">
              <a:lnSpc>
                <a:spcPts val="1312"/>
              </a:lnSpc>
              <a:buAutoNum type="romanLcPeriod"/>
              <a:tabLst>
                <a:tab pos="900709" algn="l"/>
                <a:tab pos="901327" algn="l"/>
              </a:tabLst>
            </a:pPr>
            <a:r>
              <a:rPr sz="1167" dirty="0">
                <a:latin typeface="Garamond"/>
                <a:cs typeface="Garamond"/>
              </a:rPr>
              <a:t>Poor service to disadvantaged</a:t>
            </a:r>
            <a:r>
              <a:rPr sz="1167" spc="-12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consumers.</a:t>
            </a:r>
            <a:endParaRPr sz="1167">
              <a:latin typeface="Garamond"/>
              <a:cs typeface="Garamond"/>
            </a:endParaRPr>
          </a:p>
          <a:p>
            <a:pPr marL="456837" marR="6173" indent="-288918" algn="just">
              <a:lnSpc>
                <a:spcPts val="1312"/>
              </a:lnSpc>
              <a:spcBef>
                <a:spcPts val="73"/>
              </a:spcBef>
              <a:buFont typeface="Garamond"/>
              <a:buAutoNum type="romanL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Harming consumers </a:t>
            </a:r>
            <a:r>
              <a:rPr sz="1167" b="1" spc="-5" dirty="0">
                <a:latin typeface="Garamond"/>
                <a:cs typeface="Garamond"/>
              </a:rPr>
              <a:t>through high prices: </a:t>
            </a: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critics charge 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system  causes </a:t>
            </a:r>
            <a:r>
              <a:rPr sz="1167" spc="-5" dirty="0">
                <a:latin typeface="Garamond"/>
                <a:cs typeface="Garamond"/>
              </a:rPr>
              <a:t>prices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higher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need be. Some </a:t>
            </a:r>
            <a:r>
              <a:rPr sz="1167" dirty="0">
                <a:latin typeface="Garamond"/>
                <a:cs typeface="Garamond"/>
              </a:rPr>
              <a:t>factors to which these critics </a:t>
            </a:r>
            <a:r>
              <a:rPr sz="1167" spc="-5" dirty="0">
                <a:latin typeface="Garamond"/>
                <a:cs typeface="Garamond"/>
              </a:rPr>
              <a:t>point are as  </a:t>
            </a:r>
            <a:r>
              <a:rPr sz="1167" dirty="0">
                <a:latin typeface="Garamond"/>
                <a:cs typeface="Garamond"/>
              </a:rPr>
              <a:t>follows:</a:t>
            </a:r>
            <a:endParaRPr sz="1167">
              <a:latin typeface="Garamond"/>
              <a:cs typeface="Garamond"/>
            </a:endParaRPr>
          </a:p>
          <a:p>
            <a:pPr marL="456837" marR="4939" lvl="1" indent="-222245" algn="just">
              <a:lnSpc>
                <a:spcPct val="93800"/>
              </a:lnSpc>
              <a:spcBef>
                <a:spcPts val="131"/>
              </a:spcBef>
              <a:buFont typeface="Symbol"/>
              <a:buChar char="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High costs of </a:t>
            </a:r>
            <a:r>
              <a:rPr sz="1167" b="1" spc="-5" dirty="0">
                <a:latin typeface="Garamond"/>
                <a:cs typeface="Garamond"/>
              </a:rPr>
              <a:t>distribution</a:t>
            </a:r>
            <a:r>
              <a:rPr sz="1167" spc="-5" dirty="0">
                <a:latin typeface="Garamond"/>
                <a:cs typeface="Garamond"/>
              </a:rPr>
              <a:t>. Greedy intermediaries mark </a:t>
            </a:r>
            <a:r>
              <a:rPr sz="1167" dirty="0">
                <a:latin typeface="Garamond"/>
                <a:cs typeface="Garamond"/>
              </a:rPr>
              <a:t>up </a:t>
            </a:r>
            <a:r>
              <a:rPr sz="1167" spc="-5" dirty="0">
                <a:latin typeface="Garamond"/>
                <a:cs typeface="Garamond"/>
              </a:rPr>
              <a:t>prices beyond </a:t>
            </a:r>
            <a:r>
              <a:rPr sz="1167" dirty="0">
                <a:latin typeface="Garamond"/>
                <a:cs typeface="Garamond"/>
              </a:rPr>
              <a:t>the value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their services. There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too </a:t>
            </a:r>
            <a:r>
              <a:rPr sz="1167" spc="-5" dirty="0">
                <a:latin typeface="Garamond"/>
                <a:cs typeface="Garamond"/>
              </a:rPr>
              <a:t>many intermediaries and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duplicate </a:t>
            </a:r>
            <a:r>
              <a:rPr sz="1167" dirty="0">
                <a:latin typeface="Garamond"/>
                <a:cs typeface="Garamond"/>
              </a:rPr>
              <a:t>services. </a:t>
            </a:r>
            <a:r>
              <a:rPr sz="1167" spc="-5" dirty="0">
                <a:latin typeface="Garamond"/>
                <a:cs typeface="Garamond"/>
              </a:rPr>
              <a:t>Resellers have  responded by </a:t>
            </a:r>
            <a:r>
              <a:rPr sz="1167" dirty="0">
                <a:latin typeface="Garamond"/>
                <a:cs typeface="Garamond"/>
              </a:rPr>
              <a:t>saying that: the work </a:t>
            </a:r>
            <a:r>
              <a:rPr sz="1167" spc="-5" dirty="0">
                <a:latin typeface="Garamond"/>
                <a:cs typeface="Garamond"/>
              </a:rPr>
              <a:t>performed by the intermediaries is necessary and </a:t>
            </a:r>
            <a:r>
              <a:rPr sz="1167" dirty="0">
                <a:latin typeface="Garamond"/>
                <a:cs typeface="Garamond"/>
              </a:rPr>
              <a:t>takes  </a:t>
            </a:r>
            <a:r>
              <a:rPr sz="1167" spc="-5" dirty="0">
                <a:latin typeface="Garamond"/>
                <a:cs typeface="Garamond"/>
              </a:rPr>
              <a:t>away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responsibility </a:t>
            </a:r>
            <a:r>
              <a:rPr sz="1167" dirty="0">
                <a:latin typeface="Garamond"/>
                <a:cs typeface="Garamond"/>
              </a:rPr>
              <a:t>from the consumer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the manufacturer, the </a:t>
            </a:r>
            <a:r>
              <a:rPr sz="1167" spc="-5" dirty="0">
                <a:latin typeface="Garamond"/>
                <a:cs typeface="Garamond"/>
              </a:rPr>
              <a:t>rising </a:t>
            </a:r>
            <a:r>
              <a:rPr sz="1167" dirty="0">
                <a:latin typeface="Garamond"/>
                <a:cs typeface="Garamond"/>
              </a:rPr>
              <a:t>markup is </a:t>
            </a:r>
            <a:r>
              <a:rPr sz="1167" spc="-5" dirty="0">
                <a:latin typeface="Garamond"/>
                <a:cs typeface="Garamond"/>
              </a:rPr>
              <a:t>really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result of improved services, operating costs are </a:t>
            </a:r>
            <a:r>
              <a:rPr sz="1167" dirty="0">
                <a:latin typeface="Garamond"/>
                <a:cs typeface="Garamond"/>
              </a:rPr>
              <a:t>driving up </a:t>
            </a:r>
            <a:r>
              <a:rPr sz="1167" spc="-5" dirty="0">
                <a:latin typeface="Garamond"/>
                <a:cs typeface="Garamond"/>
              </a:rPr>
              <a:t>prices,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reality, profit  margins are low because of intense competition. </a:t>
            </a:r>
            <a:r>
              <a:rPr sz="1167" dirty="0">
                <a:latin typeface="Garamond"/>
                <a:cs typeface="Garamond"/>
              </a:rPr>
              <a:t>Strong </a:t>
            </a:r>
            <a:r>
              <a:rPr sz="1167" spc="-5" dirty="0">
                <a:latin typeface="Garamond"/>
                <a:cs typeface="Garamond"/>
              </a:rPr>
              <a:t>retailers pressure </a:t>
            </a:r>
            <a:r>
              <a:rPr sz="1167" dirty="0">
                <a:latin typeface="Garamond"/>
                <a:cs typeface="Garamond"/>
              </a:rPr>
              <a:t>their channel  </a:t>
            </a:r>
            <a:r>
              <a:rPr sz="1167" spc="-5" dirty="0">
                <a:latin typeface="Garamond"/>
                <a:cs typeface="Garamond"/>
              </a:rPr>
              <a:t>members </a:t>
            </a:r>
            <a:r>
              <a:rPr sz="1167" dirty="0">
                <a:latin typeface="Garamond"/>
                <a:cs typeface="Garamond"/>
              </a:rPr>
              <a:t>to keep </a:t>
            </a:r>
            <a:r>
              <a:rPr sz="1167" spc="-5" dirty="0">
                <a:latin typeface="Garamond"/>
                <a:cs typeface="Garamond"/>
              </a:rPr>
              <a:t>prices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low.</a:t>
            </a:r>
            <a:endParaRPr sz="1167">
              <a:latin typeface="Garamond"/>
              <a:cs typeface="Garamond"/>
            </a:endParaRPr>
          </a:p>
          <a:p>
            <a:pPr marL="456837" marR="4939" lvl="1" indent="-222245" algn="just">
              <a:lnSpc>
                <a:spcPts val="1312"/>
              </a:lnSpc>
              <a:spcBef>
                <a:spcPts val="190"/>
              </a:spcBef>
              <a:buFont typeface="Symbol"/>
              <a:buChar char="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High </a:t>
            </a:r>
            <a:r>
              <a:rPr sz="1167" b="1" spc="-5" dirty="0">
                <a:latin typeface="Garamond"/>
                <a:cs typeface="Garamond"/>
              </a:rPr>
              <a:t>advertising and promotion costs.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accused of </a:t>
            </a:r>
            <a:r>
              <a:rPr sz="1167" dirty="0">
                <a:latin typeface="Garamond"/>
                <a:cs typeface="Garamond"/>
              </a:rPr>
              <a:t>driving up </a:t>
            </a:r>
            <a:r>
              <a:rPr sz="1167" spc="-5" dirty="0">
                <a:latin typeface="Garamond"/>
                <a:cs typeface="Garamond"/>
              </a:rPr>
              <a:t>promotion  and advertising </a:t>
            </a:r>
            <a:r>
              <a:rPr sz="1167" dirty="0">
                <a:latin typeface="Garamond"/>
                <a:cs typeface="Garamond"/>
              </a:rPr>
              <a:t>costs. </a:t>
            </a:r>
            <a:r>
              <a:rPr sz="1167" spc="-5" dirty="0">
                <a:latin typeface="Garamond"/>
                <a:cs typeface="Garamond"/>
              </a:rPr>
              <a:t>Marketers respond by </a:t>
            </a:r>
            <a:r>
              <a:rPr sz="1167" dirty="0">
                <a:latin typeface="Garamond"/>
                <a:cs typeface="Garamond"/>
              </a:rPr>
              <a:t>saying that: consumers want more than the  </a:t>
            </a:r>
            <a:r>
              <a:rPr sz="1167" spc="-5" dirty="0">
                <a:latin typeface="Garamond"/>
                <a:cs typeface="Garamond"/>
              </a:rPr>
              <a:t>merely </a:t>
            </a:r>
            <a:r>
              <a:rPr sz="1167" dirty="0">
                <a:latin typeface="Garamond"/>
                <a:cs typeface="Garamond"/>
              </a:rPr>
              <a:t>functional qualities </a:t>
            </a:r>
            <a:r>
              <a:rPr sz="1167" spc="-5" dirty="0">
                <a:latin typeface="Garamond"/>
                <a:cs typeface="Garamond"/>
              </a:rPr>
              <a:t>of products,  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want psychological benefits,   branding, 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even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4574" y="3009370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044574" y="3320520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358902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216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73573"/>
            <a:ext cx="5717999" cy="3869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219" marR="6791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though </a:t>
            </a:r>
            <a:r>
              <a:rPr sz="1167" spc="-5" dirty="0">
                <a:latin typeface="Garamond"/>
                <a:cs typeface="Garamond"/>
              </a:rPr>
              <a:t>it may </a:t>
            </a:r>
            <a:r>
              <a:rPr sz="1167" dirty="0">
                <a:latin typeface="Garamond"/>
                <a:cs typeface="Garamond"/>
              </a:rPr>
              <a:t>cost </a:t>
            </a:r>
            <a:r>
              <a:rPr sz="1167" spc="-5" dirty="0">
                <a:latin typeface="Garamond"/>
                <a:cs typeface="Garamond"/>
              </a:rPr>
              <a:t>more, </a:t>
            </a:r>
            <a:r>
              <a:rPr sz="1167" dirty="0">
                <a:latin typeface="Garamond"/>
                <a:cs typeface="Garamond"/>
              </a:rPr>
              <a:t>gives </a:t>
            </a:r>
            <a:r>
              <a:rPr sz="1167" spc="-5" dirty="0">
                <a:latin typeface="Garamond"/>
                <a:cs typeface="Garamond"/>
              </a:rPr>
              <a:t>buyers confidence, heavy advertising is needed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inform  </a:t>
            </a:r>
            <a:r>
              <a:rPr sz="1167" dirty="0">
                <a:latin typeface="Garamond"/>
                <a:cs typeface="Garamond"/>
              </a:rPr>
              <a:t>millions </a:t>
            </a:r>
            <a:r>
              <a:rPr sz="1167" spc="-5" dirty="0">
                <a:latin typeface="Garamond"/>
                <a:cs typeface="Garamond"/>
              </a:rPr>
              <a:t>of potential buyers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merits 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brand, Heavy </a:t>
            </a:r>
            <a:r>
              <a:rPr sz="1167" dirty="0">
                <a:latin typeface="Garamond"/>
                <a:cs typeface="Garamond"/>
              </a:rPr>
              <a:t>advertising and promotion  </a:t>
            </a:r>
            <a:r>
              <a:rPr sz="1167" spc="-5" dirty="0">
                <a:latin typeface="Garamond"/>
                <a:cs typeface="Garamond"/>
              </a:rPr>
              <a:t>may be necessary for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firm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match competitors’ </a:t>
            </a:r>
            <a:r>
              <a:rPr sz="1167" dirty="0">
                <a:latin typeface="Garamond"/>
                <a:cs typeface="Garamond"/>
              </a:rPr>
              <a:t>efforts. </a:t>
            </a:r>
            <a:r>
              <a:rPr sz="1167" spc="-5" dirty="0">
                <a:latin typeface="Garamond"/>
                <a:cs typeface="Garamond"/>
              </a:rPr>
              <a:t>Companies are </a:t>
            </a:r>
            <a:r>
              <a:rPr sz="1167" dirty="0">
                <a:latin typeface="Garamond"/>
                <a:cs typeface="Garamond"/>
              </a:rPr>
              <a:t>cost-conscious 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try to spend their </a:t>
            </a:r>
            <a:r>
              <a:rPr sz="1167" spc="-5" dirty="0">
                <a:latin typeface="Garamond"/>
                <a:cs typeface="Garamond"/>
              </a:rPr>
              <a:t>promotional dollars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wisely.</a:t>
            </a:r>
            <a:endParaRPr sz="1167">
              <a:latin typeface="Garamond"/>
              <a:cs typeface="Garamond"/>
            </a:endParaRPr>
          </a:p>
          <a:p>
            <a:pPr marL="456837" marR="6791" indent="-222245" algn="just">
              <a:lnSpc>
                <a:spcPct val="93800"/>
              </a:lnSpc>
              <a:spcBef>
                <a:spcPts val="131"/>
              </a:spcBef>
              <a:buFont typeface="Symbol"/>
              <a:buChar char="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Excessive markups</a:t>
            </a:r>
            <a:r>
              <a:rPr sz="1167" spc="-5" dirty="0">
                <a:latin typeface="Garamond"/>
                <a:cs typeface="Garamond"/>
              </a:rPr>
              <a:t>. Critics </a:t>
            </a:r>
            <a:r>
              <a:rPr sz="1167" dirty="0">
                <a:latin typeface="Garamond"/>
                <a:cs typeface="Garamond"/>
              </a:rPr>
              <a:t>charge that some </a:t>
            </a:r>
            <a:r>
              <a:rPr sz="1167" spc="-5" dirty="0">
                <a:latin typeface="Garamond"/>
                <a:cs typeface="Garamond"/>
              </a:rPr>
              <a:t>companies mark </a:t>
            </a:r>
            <a:r>
              <a:rPr sz="1167" dirty="0">
                <a:latin typeface="Garamond"/>
                <a:cs typeface="Garamond"/>
              </a:rPr>
              <a:t>up goods excessively. This  charge </a:t>
            </a:r>
            <a:r>
              <a:rPr sz="1167" spc="-5" dirty="0">
                <a:latin typeface="Garamond"/>
                <a:cs typeface="Garamond"/>
              </a:rPr>
              <a:t>is responded by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marketers respond by </a:t>
            </a:r>
            <a:r>
              <a:rPr sz="1167" dirty="0">
                <a:latin typeface="Garamond"/>
                <a:cs typeface="Garamond"/>
              </a:rPr>
              <a:t>saying </a:t>
            </a:r>
            <a:r>
              <a:rPr sz="1167" spc="-5" dirty="0">
                <a:latin typeface="Garamond"/>
                <a:cs typeface="Garamond"/>
              </a:rPr>
              <a:t>as: most businesses </a:t>
            </a:r>
            <a:r>
              <a:rPr sz="1167" dirty="0">
                <a:latin typeface="Garamond"/>
                <a:cs typeface="Garamond"/>
              </a:rPr>
              <a:t>try to </a:t>
            </a:r>
            <a:r>
              <a:rPr sz="1167" spc="-5" dirty="0">
                <a:latin typeface="Garamond"/>
                <a:cs typeface="Garamond"/>
              </a:rPr>
              <a:t>deal  fairly </a:t>
            </a:r>
            <a:r>
              <a:rPr sz="1167" dirty="0">
                <a:latin typeface="Garamond"/>
                <a:cs typeface="Garamond"/>
              </a:rPr>
              <a:t>with consumers </a:t>
            </a:r>
            <a:r>
              <a:rPr sz="1167" spc="-5" dirty="0">
                <a:latin typeface="Garamond"/>
                <a:cs typeface="Garamond"/>
              </a:rPr>
              <a:t>because </a:t>
            </a:r>
            <a:r>
              <a:rPr sz="1167" dirty="0">
                <a:latin typeface="Garamond"/>
                <a:cs typeface="Garamond"/>
              </a:rPr>
              <a:t>they want the </a:t>
            </a:r>
            <a:r>
              <a:rPr sz="1167" spc="-5" dirty="0">
                <a:latin typeface="Garamond"/>
                <a:cs typeface="Garamond"/>
              </a:rPr>
              <a:t>repeat business, </a:t>
            </a:r>
            <a:r>
              <a:rPr sz="1167" dirty="0">
                <a:latin typeface="Garamond"/>
                <a:cs typeface="Garamond"/>
              </a:rPr>
              <a:t>most consumer </a:t>
            </a:r>
            <a:r>
              <a:rPr sz="1167" spc="-5" dirty="0">
                <a:latin typeface="Garamond"/>
                <a:cs typeface="Garamond"/>
              </a:rPr>
              <a:t>abuses are  unintentional, When </a:t>
            </a:r>
            <a:r>
              <a:rPr sz="1167" dirty="0">
                <a:latin typeface="Garamond"/>
                <a:cs typeface="Garamond"/>
              </a:rPr>
              <a:t>shady </a:t>
            </a:r>
            <a:r>
              <a:rPr sz="1167" spc="-5" dirty="0">
                <a:latin typeface="Garamond"/>
                <a:cs typeface="Garamond"/>
              </a:rPr>
              <a:t>marketers do </a:t>
            </a:r>
            <a:r>
              <a:rPr sz="1167" dirty="0">
                <a:latin typeface="Garamond"/>
                <a:cs typeface="Garamond"/>
              </a:rPr>
              <a:t>take </a:t>
            </a:r>
            <a:r>
              <a:rPr sz="1167" spc="-5" dirty="0">
                <a:latin typeface="Garamond"/>
                <a:cs typeface="Garamond"/>
              </a:rPr>
              <a:t>advantage of </a:t>
            </a:r>
            <a:r>
              <a:rPr sz="1167" dirty="0">
                <a:latin typeface="Garamond"/>
                <a:cs typeface="Garamond"/>
              </a:rPr>
              <a:t>consumers,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they should </a:t>
            </a:r>
            <a:r>
              <a:rPr sz="1167" spc="-5" dirty="0">
                <a:latin typeface="Garamond"/>
                <a:cs typeface="Garamond"/>
              </a:rPr>
              <a:t>be  reported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authorities, Consumers often do not understand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reason for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high  </a:t>
            </a:r>
            <a:r>
              <a:rPr sz="1167" dirty="0">
                <a:latin typeface="Garamond"/>
                <a:cs typeface="Garamond"/>
              </a:rPr>
              <a:t>markup.</a:t>
            </a:r>
            <a:endParaRPr sz="1167">
              <a:latin typeface="Garamond"/>
              <a:cs typeface="Garamond"/>
            </a:endParaRPr>
          </a:p>
          <a:p>
            <a:pPr marL="456219" marR="7408" indent="-322255" algn="just">
              <a:lnSpc>
                <a:spcPts val="1312"/>
              </a:lnSpc>
              <a:spcBef>
                <a:spcPts val="29"/>
              </a:spcBef>
            </a:pPr>
            <a:r>
              <a:rPr sz="1167" dirty="0">
                <a:latin typeface="Garamond"/>
                <a:cs typeface="Garamond"/>
              </a:rPr>
              <a:t>ii. </a:t>
            </a:r>
            <a:r>
              <a:rPr sz="1167" b="1" spc="-5" dirty="0">
                <a:latin typeface="Garamond"/>
                <a:cs typeface="Garamond"/>
              </a:rPr>
              <a:t>Deceptive </a:t>
            </a:r>
            <a:r>
              <a:rPr sz="1167" b="1" dirty="0">
                <a:latin typeface="Garamond"/>
                <a:cs typeface="Garamond"/>
              </a:rPr>
              <a:t>Pricing: </a:t>
            </a:r>
            <a:r>
              <a:rPr sz="1167" spc="-5" dirty="0">
                <a:latin typeface="Garamond"/>
                <a:cs typeface="Garamond"/>
              </a:rPr>
              <a:t>Marketers are </a:t>
            </a:r>
            <a:r>
              <a:rPr sz="1167" dirty="0">
                <a:latin typeface="Garamond"/>
                <a:cs typeface="Garamond"/>
              </a:rPr>
              <a:t>sometimes accused </a:t>
            </a:r>
            <a:r>
              <a:rPr sz="1167" spc="-5" dirty="0">
                <a:latin typeface="Garamond"/>
                <a:cs typeface="Garamond"/>
              </a:rPr>
              <a:t>of deceptive practices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lead  </a:t>
            </a:r>
            <a:r>
              <a:rPr sz="1167" dirty="0">
                <a:latin typeface="Garamond"/>
                <a:cs typeface="Garamond"/>
              </a:rPr>
              <a:t>consumers to </a:t>
            </a:r>
            <a:r>
              <a:rPr sz="1167" spc="-5" dirty="0">
                <a:latin typeface="Garamond"/>
                <a:cs typeface="Garamond"/>
              </a:rPr>
              <a:t>believe </a:t>
            </a:r>
            <a:r>
              <a:rPr sz="1167" dirty="0">
                <a:latin typeface="Garamond"/>
                <a:cs typeface="Garamond"/>
              </a:rPr>
              <a:t>that they will get more value than they </a:t>
            </a:r>
            <a:r>
              <a:rPr sz="1167" spc="-5" dirty="0">
                <a:latin typeface="Garamond"/>
                <a:cs typeface="Garamond"/>
              </a:rPr>
              <a:t>actually </a:t>
            </a:r>
            <a:r>
              <a:rPr sz="1167" dirty="0">
                <a:latin typeface="Garamond"/>
                <a:cs typeface="Garamond"/>
              </a:rPr>
              <a:t>do. Three groups  exist   with </a:t>
            </a:r>
            <a:r>
              <a:rPr sz="1167" spc="-5" dirty="0">
                <a:latin typeface="Garamond"/>
                <a:cs typeface="Garamond"/>
              </a:rPr>
              <a:t>respect </a:t>
            </a:r>
            <a:r>
              <a:rPr sz="1167" dirty="0">
                <a:latin typeface="Garamond"/>
                <a:cs typeface="Garamond"/>
              </a:rPr>
              <a:t>to these </a:t>
            </a:r>
            <a:r>
              <a:rPr sz="1167" spc="-5" dirty="0">
                <a:latin typeface="Garamond"/>
                <a:cs typeface="Garamond"/>
              </a:rPr>
              <a:t>alleged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practices:</a:t>
            </a:r>
            <a:endParaRPr sz="1167">
              <a:latin typeface="Garamond"/>
              <a:cs typeface="Garamond"/>
            </a:endParaRPr>
          </a:p>
          <a:p>
            <a:pPr marL="12347" marR="6173" indent="371643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1). </a:t>
            </a:r>
            <a:r>
              <a:rPr sz="1167" spc="-5" dirty="0">
                <a:latin typeface="Garamond"/>
                <a:cs typeface="Garamond"/>
              </a:rPr>
              <a:t>Deceptive pricing includes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practices as </a:t>
            </a:r>
            <a:r>
              <a:rPr sz="1167" dirty="0">
                <a:latin typeface="Garamond"/>
                <a:cs typeface="Garamond"/>
              </a:rPr>
              <a:t>falsely </a:t>
            </a:r>
            <a:r>
              <a:rPr sz="1167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“factory”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“wholesale”  </a:t>
            </a:r>
            <a:r>
              <a:rPr sz="1167" spc="-5" dirty="0">
                <a:latin typeface="Garamond"/>
                <a:cs typeface="Garamond"/>
              </a:rPr>
              <a:t>prices, or </a:t>
            </a:r>
            <a:r>
              <a:rPr sz="1167" dirty="0">
                <a:latin typeface="Garamond"/>
                <a:cs typeface="Garamond"/>
              </a:rPr>
              <a:t>a large </a:t>
            </a:r>
            <a:r>
              <a:rPr sz="1167" spc="-5" dirty="0">
                <a:latin typeface="Garamond"/>
                <a:cs typeface="Garamond"/>
              </a:rPr>
              <a:t>reduction </a:t>
            </a:r>
            <a:r>
              <a:rPr sz="1167" dirty="0">
                <a:latin typeface="Garamond"/>
                <a:cs typeface="Garamond"/>
              </a:rPr>
              <a:t>from a </a:t>
            </a:r>
            <a:r>
              <a:rPr sz="1167" spc="-5" dirty="0">
                <a:latin typeface="Garamond"/>
                <a:cs typeface="Garamond"/>
              </a:rPr>
              <a:t>phony high </a:t>
            </a:r>
            <a:r>
              <a:rPr sz="1167" dirty="0">
                <a:latin typeface="Garamond"/>
                <a:cs typeface="Garamond"/>
              </a:rPr>
              <a:t>list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price.</a:t>
            </a:r>
            <a:endParaRPr sz="1167">
              <a:latin typeface="Garamond"/>
              <a:cs typeface="Garamond"/>
            </a:endParaRPr>
          </a:p>
          <a:p>
            <a:pPr marL="12347" marR="6173" indent="518571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2). </a:t>
            </a:r>
            <a:r>
              <a:rPr sz="1167" spc="-5" dirty="0">
                <a:latin typeface="Garamond"/>
                <a:cs typeface="Garamond"/>
              </a:rPr>
              <a:t>Deceptive promotion includes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practices as </a:t>
            </a:r>
            <a:r>
              <a:rPr sz="1167" dirty="0">
                <a:latin typeface="Garamond"/>
                <a:cs typeface="Garamond"/>
              </a:rPr>
              <a:t>overstating the </a:t>
            </a:r>
            <a:r>
              <a:rPr sz="1167" spc="-5" dirty="0">
                <a:latin typeface="Garamond"/>
                <a:cs typeface="Garamond"/>
              </a:rPr>
              <a:t>product’s </a:t>
            </a:r>
            <a:r>
              <a:rPr sz="1167" dirty="0">
                <a:latin typeface="Garamond"/>
                <a:cs typeface="Garamond"/>
              </a:rPr>
              <a:t>features </a:t>
            </a:r>
            <a:r>
              <a:rPr sz="1167" spc="-5" dirty="0">
                <a:latin typeface="Garamond"/>
                <a:cs typeface="Garamond"/>
              </a:rPr>
              <a:t>or  performance, luring </a:t>
            </a:r>
            <a:r>
              <a:rPr sz="1167" dirty="0">
                <a:latin typeface="Garamond"/>
                <a:cs typeface="Garamond"/>
              </a:rPr>
              <a:t>the customer to the store for a </a:t>
            </a:r>
            <a:r>
              <a:rPr sz="1167" spc="-5" dirty="0">
                <a:latin typeface="Garamond"/>
                <a:cs typeface="Garamond"/>
              </a:rPr>
              <a:t>bargain </a:t>
            </a:r>
            <a:r>
              <a:rPr sz="1167" dirty="0">
                <a:latin typeface="Garamond"/>
                <a:cs typeface="Garamond"/>
              </a:rPr>
              <a:t>that is </a:t>
            </a:r>
            <a:r>
              <a:rPr sz="1167" spc="-5" dirty="0">
                <a:latin typeface="Garamond"/>
                <a:cs typeface="Garamond"/>
              </a:rPr>
              <a:t>out of </a:t>
            </a:r>
            <a:r>
              <a:rPr sz="1167" dirty="0">
                <a:latin typeface="Garamond"/>
                <a:cs typeface="Garamond"/>
              </a:rPr>
              <a:t>stock, </a:t>
            </a:r>
            <a:r>
              <a:rPr sz="1167" spc="-5" dirty="0">
                <a:latin typeface="Garamond"/>
                <a:cs typeface="Garamond"/>
              </a:rPr>
              <a:t>or running rigged  </a:t>
            </a:r>
            <a:r>
              <a:rPr sz="1167" dirty="0">
                <a:latin typeface="Garamond"/>
                <a:cs typeface="Garamond"/>
              </a:rPr>
              <a:t>contests.</a:t>
            </a:r>
            <a:endParaRPr sz="1167">
              <a:latin typeface="Garamond"/>
              <a:cs typeface="Garamond"/>
            </a:endParaRPr>
          </a:p>
          <a:p>
            <a:pPr marL="12347" marR="6791" indent="370408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3). </a:t>
            </a:r>
            <a:r>
              <a:rPr sz="1167" spc="-5" dirty="0">
                <a:latin typeface="Garamond"/>
                <a:cs typeface="Garamond"/>
              </a:rPr>
              <a:t>Deceptive packaging includes </a:t>
            </a:r>
            <a:r>
              <a:rPr sz="1167" dirty="0">
                <a:latin typeface="Garamond"/>
                <a:cs typeface="Garamond"/>
              </a:rPr>
              <a:t>exaggerating </a:t>
            </a:r>
            <a:r>
              <a:rPr sz="1167" spc="-5" dirty="0">
                <a:latin typeface="Garamond"/>
                <a:cs typeface="Garamond"/>
              </a:rPr>
              <a:t>package </a:t>
            </a:r>
            <a:r>
              <a:rPr sz="1167" dirty="0">
                <a:latin typeface="Garamond"/>
                <a:cs typeface="Garamond"/>
              </a:rPr>
              <a:t>contents through subtle </a:t>
            </a:r>
            <a:r>
              <a:rPr sz="1167" spc="-5" dirty="0">
                <a:latin typeface="Garamond"/>
                <a:cs typeface="Garamond"/>
              </a:rPr>
              <a:t>design, not  filling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package </a:t>
            </a:r>
            <a:r>
              <a:rPr sz="1167" dirty="0">
                <a:latin typeface="Garamond"/>
                <a:cs typeface="Garamond"/>
              </a:rPr>
              <a:t>to the top, using </a:t>
            </a:r>
            <a:r>
              <a:rPr sz="1167" spc="-5" dirty="0">
                <a:latin typeface="Garamond"/>
                <a:cs typeface="Garamond"/>
              </a:rPr>
              <a:t>misleading labeling, or </a:t>
            </a:r>
            <a:r>
              <a:rPr sz="1167" dirty="0">
                <a:latin typeface="Garamond"/>
                <a:cs typeface="Garamond"/>
              </a:rPr>
              <a:t>describing size in misleading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terms.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Deceptive practices </a:t>
            </a:r>
            <a:r>
              <a:rPr sz="1167" dirty="0">
                <a:latin typeface="Garamond"/>
                <a:cs typeface="Garamond"/>
              </a:rPr>
              <a:t>have led to </a:t>
            </a:r>
            <a:r>
              <a:rPr sz="1167" spc="-5" dirty="0">
                <a:latin typeface="Garamond"/>
                <a:cs typeface="Garamond"/>
              </a:rPr>
              <a:t>legislation and other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protection actions. Marketers argue 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most companies avoid deceptive practices because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practices harm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business in </a:t>
            </a:r>
            <a:r>
              <a:rPr sz="1167" dirty="0">
                <a:latin typeface="Garamond"/>
                <a:cs typeface="Garamond"/>
              </a:rPr>
              <a:t>the  long </a:t>
            </a:r>
            <a:r>
              <a:rPr sz="1167" spc="-5" dirty="0">
                <a:latin typeface="Garamond"/>
                <a:cs typeface="Garamond"/>
              </a:rPr>
              <a:t>run.  According </a:t>
            </a:r>
            <a:r>
              <a:rPr sz="1167" dirty="0">
                <a:latin typeface="Garamond"/>
                <a:cs typeface="Garamond"/>
              </a:rPr>
              <a:t>to some experts, some </a:t>
            </a:r>
            <a:r>
              <a:rPr sz="1167" spc="-5" dirty="0">
                <a:latin typeface="Garamond"/>
                <a:cs typeface="Garamond"/>
              </a:rPr>
              <a:t>puffery, however,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always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occur.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012" y="4914053"/>
            <a:ext cx="15989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iii.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5530" y="4928871"/>
            <a:ext cx="5628481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9791" marR="4939" algn="just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High-pressure selling: </a:t>
            </a:r>
            <a:r>
              <a:rPr sz="1167" spc="-5" dirty="0">
                <a:latin typeface="Garamond"/>
                <a:cs typeface="Garamond"/>
              </a:rPr>
              <a:t>High-pressure </a:t>
            </a:r>
            <a:r>
              <a:rPr sz="1167" dirty="0">
                <a:latin typeface="Garamond"/>
                <a:cs typeface="Garamond"/>
              </a:rPr>
              <a:t>selling is </a:t>
            </a:r>
            <a:r>
              <a:rPr sz="1167" spc="-5" dirty="0">
                <a:latin typeface="Garamond"/>
                <a:cs typeface="Garamond"/>
              </a:rPr>
              <a:t>another </a:t>
            </a:r>
            <a:r>
              <a:rPr sz="1167" dirty="0">
                <a:latin typeface="Garamond"/>
                <a:cs typeface="Garamond"/>
              </a:rPr>
              <a:t>criticism of marketing. Laws  </a:t>
            </a:r>
            <a:r>
              <a:rPr sz="1167" spc="-5" dirty="0">
                <a:latin typeface="Garamond"/>
                <a:cs typeface="Garamond"/>
              </a:rPr>
              <a:t>require door-to-door salespeople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announce that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are selling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product. Also, buyers  have </a:t>
            </a:r>
            <a:r>
              <a:rPr sz="1167" dirty="0">
                <a:latin typeface="Garamond"/>
                <a:cs typeface="Garamond"/>
              </a:rPr>
              <a:t>a “three-day cooling-off </a:t>
            </a:r>
            <a:r>
              <a:rPr sz="1167" spc="-5" dirty="0">
                <a:latin typeface="Garamond"/>
                <a:cs typeface="Garamond"/>
              </a:rPr>
              <a:t>period” in </a:t>
            </a:r>
            <a:r>
              <a:rPr sz="1167" dirty="0">
                <a:latin typeface="Garamond"/>
                <a:cs typeface="Garamond"/>
              </a:rPr>
              <a:t>which they can cancel a contract </a:t>
            </a:r>
            <a:r>
              <a:rPr sz="1167" spc="-5" dirty="0">
                <a:latin typeface="Garamond"/>
                <a:cs typeface="Garamond"/>
              </a:rPr>
              <a:t>after rethinking  </a:t>
            </a:r>
            <a:r>
              <a:rPr sz="1167" dirty="0">
                <a:latin typeface="Garamond"/>
                <a:cs typeface="Garamond"/>
              </a:rPr>
              <a:t>it.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283"/>
              </a:lnSpc>
              <a:tabLst>
                <a:tab pos="369791" algn="l"/>
              </a:tabLst>
            </a:pPr>
            <a:r>
              <a:rPr sz="1167" dirty="0">
                <a:latin typeface="Garamond"/>
                <a:cs typeface="Garamond"/>
              </a:rPr>
              <a:t>iv.	</a:t>
            </a:r>
            <a:r>
              <a:rPr sz="1167" b="1" spc="-5" dirty="0">
                <a:latin typeface="Garamond"/>
                <a:cs typeface="Garamond"/>
              </a:rPr>
              <a:t>Shoddy</a:t>
            </a:r>
            <a:r>
              <a:rPr sz="1167" b="1" spc="11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and</a:t>
            </a:r>
            <a:r>
              <a:rPr sz="1167" b="1" spc="11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Unsafe</a:t>
            </a:r>
            <a:r>
              <a:rPr sz="1167" b="1" spc="12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products:</a:t>
            </a:r>
            <a:r>
              <a:rPr sz="1167" b="1" spc="11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Shoddy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or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unsafe</a:t>
            </a:r>
            <a:r>
              <a:rPr sz="1167" spc="11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products</a:t>
            </a:r>
            <a:r>
              <a:rPr sz="1167" spc="12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are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another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criticism</a:t>
            </a:r>
            <a:r>
              <a:rPr sz="1167" spc="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leveled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852" y="5747490"/>
            <a:ext cx="5717381" cy="356721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456219" marR="4939" algn="just">
              <a:lnSpc>
                <a:spcPts val="1312"/>
              </a:lnSpc>
              <a:spcBef>
                <a:spcPts val="117"/>
              </a:spcBef>
            </a:pPr>
            <a:r>
              <a:rPr sz="1167" spc="-5" dirty="0">
                <a:latin typeface="Garamond"/>
                <a:cs typeface="Garamond"/>
              </a:rPr>
              <a:t>against marketers. Complaints include: 1). Complaints about products not being made  </a:t>
            </a:r>
            <a:r>
              <a:rPr sz="1167" dirty="0">
                <a:latin typeface="Garamond"/>
                <a:cs typeface="Garamond"/>
              </a:rPr>
              <a:t>well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services were </a:t>
            </a:r>
            <a:r>
              <a:rPr sz="1167" spc="-5" dirty="0">
                <a:latin typeface="Garamond"/>
                <a:cs typeface="Garamond"/>
              </a:rPr>
              <a:t>not performed </a:t>
            </a:r>
            <a:r>
              <a:rPr sz="1167" dirty="0">
                <a:latin typeface="Garamond"/>
                <a:cs typeface="Garamond"/>
              </a:rPr>
              <a:t>well. 2). Products deliver little benefit. 3). Product  safety </a:t>
            </a:r>
            <a:r>
              <a:rPr sz="1167" spc="-5" dirty="0">
                <a:latin typeface="Garamond"/>
                <a:cs typeface="Garamond"/>
              </a:rPr>
              <a:t>has been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problem </a:t>
            </a:r>
            <a:r>
              <a:rPr sz="1167" dirty="0">
                <a:latin typeface="Garamond"/>
                <a:cs typeface="Garamond"/>
              </a:rPr>
              <a:t>for several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reasons:</a:t>
            </a:r>
            <a:endParaRPr sz="1167">
              <a:latin typeface="Garamond"/>
              <a:cs typeface="Garamond"/>
            </a:endParaRPr>
          </a:p>
          <a:p>
            <a:pPr marL="605000">
              <a:lnSpc>
                <a:spcPts val="1240"/>
              </a:lnSpc>
              <a:buAutoNum type="alphaLcParenR"/>
              <a:tabLst>
                <a:tab pos="778475" algn="l"/>
              </a:tabLst>
            </a:pPr>
            <a:r>
              <a:rPr sz="1167" spc="-5" dirty="0">
                <a:latin typeface="Garamond"/>
                <a:cs typeface="Garamond"/>
              </a:rPr>
              <a:t>Manufacturer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indifference.</a:t>
            </a:r>
            <a:endParaRPr sz="1167">
              <a:latin typeface="Garamond"/>
              <a:cs typeface="Garamond"/>
            </a:endParaRPr>
          </a:p>
          <a:p>
            <a:pPr marL="605000" marR="2989812">
              <a:lnSpc>
                <a:spcPts val="1312"/>
              </a:lnSpc>
              <a:spcBef>
                <a:spcPts val="73"/>
              </a:spcBef>
              <a:buAutoNum type="alphaLcParenR"/>
              <a:tabLst>
                <a:tab pos="793908" algn="l"/>
              </a:tabLst>
            </a:pPr>
            <a:r>
              <a:rPr sz="1167" dirty="0">
                <a:latin typeface="Garamond"/>
                <a:cs typeface="Garamond"/>
              </a:rPr>
              <a:t>Increased </a:t>
            </a:r>
            <a:r>
              <a:rPr sz="1167" spc="-5" dirty="0">
                <a:latin typeface="Garamond"/>
                <a:cs typeface="Garamond"/>
              </a:rPr>
              <a:t>production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complexity.  c). Poorly </a:t>
            </a:r>
            <a:r>
              <a:rPr sz="1167" spc="-5" dirty="0">
                <a:latin typeface="Garamond"/>
                <a:cs typeface="Garamond"/>
              </a:rPr>
              <a:t>trained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labor.</a:t>
            </a:r>
            <a:endParaRPr sz="1167">
              <a:latin typeface="Garamond"/>
              <a:cs typeface="Garamond"/>
            </a:endParaRPr>
          </a:p>
          <a:p>
            <a:pPr marL="605000">
              <a:lnSpc>
                <a:spcPts val="1240"/>
              </a:lnSpc>
            </a:pPr>
            <a:r>
              <a:rPr sz="1167" dirty="0">
                <a:latin typeface="Garamond"/>
                <a:cs typeface="Garamond"/>
              </a:rPr>
              <a:t>d). Poor quality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control.</a:t>
            </a:r>
            <a:endParaRPr sz="1167">
              <a:latin typeface="Garamond"/>
              <a:cs typeface="Garamond"/>
            </a:endParaRPr>
          </a:p>
          <a:p>
            <a:pPr marL="12347" marR="6791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Responses </a:t>
            </a:r>
            <a:r>
              <a:rPr sz="1167" dirty="0">
                <a:latin typeface="Garamond"/>
                <a:cs typeface="Garamond"/>
              </a:rPr>
              <a:t>to these complaints from </a:t>
            </a:r>
            <a:r>
              <a:rPr sz="1167" spc="-5" dirty="0">
                <a:latin typeface="Garamond"/>
                <a:cs typeface="Garamond"/>
              </a:rPr>
              <a:t>marketers are positive. Marketers in </a:t>
            </a:r>
            <a:r>
              <a:rPr sz="1167" dirty="0">
                <a:latin typeface="Garamond"/>
                <a:cs typeface="Garamond"/>
              </a:rPr>
              <a:t>general want to </a:t>
            </a:r>
            <a:r>
              <a:rPr sz="1167" spc="-5" dirty="0">
                <a:latin typeface="Garamond"/>
                <a:cs typeface="Garamond"/>
              </a:rPr>
              <a:t>make  beneficial and </a:t>
            </a:r>
            <a:r>
              <a:rPr sz="1167" dirty="0">
                <a:latin typeface="Garamond"/>
                <a:cs typeface="Garamond"/>
              </a:rPr>
              <a:t>safe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products.</a:t>
            </a:r>
            <a:endParaRPr sz="1167">
              <a:latin typeface="Garamond"/>
              <a:cs typeface="Garamond"/>
            </a:endParaRPr>
          </a:p>
          <a:p>
            <a:pPr marL="456837" marR="5556" indent="-324107" algn="just">
              <a:lnSpc>
                <a:spcPts val="1312"/>
              </a:lnSpc>
              <a:buFont typeface="Garamond"/>
              <a:buAutoNum type="romanLcPeriod" startAt="5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Planned obsolescence: </a:t>
            </a:r>
            <a:r>
              <a:rPr sz="1167" dirty="0">
                <a:latin typeface="Garamond"/>
                <a:cs typeface="Garamond"/>
              </a:rPr>
              <a:t>Planned </a:t>
            </a:r>
            <a:r>
              <a:rPr sz="1167" spc="-5" dirty="0">
                <a:latin typeface="Garamond"/>
                <a:cs typeface="Garamond"/>
              </a:rPr>
              <a:t>obsolescence </a:t>
            </a:r>
            <a:r>
              <a:rPr sz="1167" dirty="0">
                <a:latin typeface="Garamond"/>
                <a:cs typeface="Garamond"/>
              </a:rPr>
              <a:t>is a strategy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causing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become  obsolete </a:t>
            </a:r>
            <a:r>
              <a:rPr sz="1167" dirty="0">
                <a:latin typeface="Garamond"/>
                <a:cs typeface="Garamond"/>
              </a:rPr>
              <a:t>before they </a:t>
            </a:r>
            <a:r>
              <a:rPr sz="1167" spc="-5" dirty="0">
                <a:latin typeface="Garamond"/>
                <a:cs typeface="Garamond"/>
              </a:rPr>
              <a:t>actually need replacement and 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criticism leveled by </a:t>
            </a:r>
            <a:r>
              <a:rPr sz="1167" dirty="0">
                <a:latin typeface="Garamond"/>
                <a:cs typeface="Garamond"/>
              </a:rPr>
              <a:t>consumers.  Fashion is </a:t>
            </a:r>
            <a:r>
              <a:rPr sz="1167" spc="-5" dirty="0">
                <a:latin typeface="Garamond"/>
                <a:cs typeface="Garamond"/>
              </a:rPr>
              <a:t>often </a:t>
            </a:r>
            <a:r>
              <a:rPr sz="1167" dirty="0">
                <a:latin typeface="Garamond"/>
                <a:cs typeface="Garamond"/>
              </a:rPr>
              <a:t>cited </a:t>
            </a:r>
            <a:r>
              <a:rPr sz="1167" spc="-5" dirty="0">
                <a:latin typeface="Garamond"/>
                <a:cs typeface="Garamond"/>
              </a:rPr>
              <a:t>as an </a:t>
            </a:r>
            <a:r>
              <a:rPr sz="1167" dirty="0">
                <a:latin typeface="Garamond"/>
                <a:cs typeface="Garamond"/>
              </a:rPr>
              <a:t>example. </a:t>
            </a:r>
            <a:r>
              <a:rPr sz="1167" spc="-5" dirty="0">
                <a:latin typeface="Garamond"/>
                <a:cs typeface="Garamond"/>
              </a:rPr>
              <a:t>Marketers respond </a:t>
            </a:r>
            <a:r>
              <a:rPr sz="1167" dirty="0">
                <a:latin typeface="Garamond"/>
                <a:cs typeface="Garamond"/>
              </a:rPr>
              <a:t>that consumers like lifestyle  changes; they get tired </a:t>
            </a:r>
            <a:r>
              <a:rPr sz="1167" spc="-5" dirty="0">
                <a:latin typeface="Garamond"/>
                <a:cs typeface="Garamond"/>
              </a:rPr>
              <a:t>of old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want a </a:t>
            </a:r>
            <a:r>
              <a:rPr sz="1167" spc="-5" dirty="0">
                <a:latin typeface="Garamond"/>
                <a:cs typeface="Garamond"/>
              </a:rPr>
              <a:t>new look. Much of </a:t>
            </a:r>
            <a:r>
              <a:rPr sz="1167" dirty="0">
                <a:latin typeface="Garamond"/>
                <a:cs typeface="Garamond"/>
              </a:rPr>
              <a:t>so-called </a:t>
            </a:r>
            <a:r>
              <a:rPr sz="1167" spc="-5" dirty="0">
                <a:latin typeface="Garamond"/>
                <a:cs typeface="Garamond"/>
              </a:rPr>
              <a:t>planned  obsolescence is actually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normal interaction of </a:t>
            </a:r>
            <a:r>
              <a:rPr sz="1167" dirty="0">
                <a:latin typeface="Garamond"/>
                <a:cs typeface="Garamond"/>
              </a:rPr>
              <a:t>competitive </a:t>
            </a:r>
            <a:r>
              <a:rPr sz="1167" spc="-5" dirty="0">
                <a:latin typeface="Garamond"/>
                <a:cs typeface="Garamond"/>
              </a:rPr>
              <a:t>and technological </a:t>
            </a:r>
            <a:r>
              <a:rPr sz="1167" dirty="0">
                <a:latin typeface="Garamond"/>
                <a:cs typeface="Garamond"/>
              </a:rPr>
              <a:t>forces </a:t>
            </a:r>
            <a:r>
              <a:rPr sz="1167" spc="-5" dirty="0">
                <a:latin typeface="Garamond"/>
                <a:cs typeface="Garamond"/>
              </a:rPr>
              <a:t>in  </a:t>
            </a:r>
            <a:r>
              <a:rPr sz="1167" dirty="0">
                <a:latin typeface="Garamond"/>
                <a:cs typeface="Garamond"/>
              </a:rPr>
              <a:t>a free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society.</a:t>
            </a:r>
            <a:endParaRPr sz="1167">
              <a:latin typeface="Garamond"/>
              <a:cs typeface="Garamond"/>
            </a:endParaRPr>
          </a:p>
          <a:p>
            <a:pPr marL="456837" marR="6791" indent="-358061" algn="just">
              <a:lnSpc>
                <a:spcPts val="1312"/>
              </a:lnSpc>
              <a:buFont typeface="Garamond"/>
              <a:buAutoNum type="romanLcPeriod" startAt="5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poor </a:t>
            </a:r>
            <a:r>
              <a:rPr sz="1167" b="1" dirty="0">
                <a:latin typeface="Garamond"/>
                <a:cs typeface="Garamond"/>
              </a:rPr>
              <a:t>service: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contemporary society </a:t>
            </a:r>
            <a:r>
              <a:rPr sz="1167" spc="-5" dirty="0">
                <a:latin typeface="Garamond"/>
                <a:cs typeface="Garamond"/>
              </a:rPr>
              <a:t>poor </a:t>
            </a:r>
            <a:r>
              <a:rPr sz="1167" dirty="0">
                <a:latin typeface="Garamond"/>
                <a:cs typeface="Garamond"/>
              </a:rPr>
              <a:t>service to </a:t>
            </a:r>
            <a:r>
              <a:rPr sz="1167" spc="-5" dirty="0">
                <a:latin typeface="Garamond"/>
                <a:cs typeface="Garamond"/>
              </a:rPr>
              <a:t>disadvantaged </a:t>
            </a:r>
            <a:r>
              <a:rPr sz="1167" dirty="0">
                <a:latin typeface="Garamond"/>
                <a:cs typeface="Garamond"/>
              </a:rPr>
              <a:t>consumers </a:t>
            </a:r>
            <a:r>
              <a:rPr sz="1167" spc="-5" dirty="0">
                <a:latin typeface="Garamond"/>
                <a:cs typeface="Garamond"/>
              </a:rPr>
              <a:t>is another  </a:t>
            </a:r>
            <a:r>
              <a:rPr sz="1167" dirty="0">
                <a:latin typeface="Garamond"/>
                <a:cs typeface="Garamond"/>
              </a:rPr>
              <a:t>criticism </a:t>
            </a:r>
            <a:r>
              <a:rPr sz="1167" spc="-5" dirty="0">
                <a:latin typeface="Garamond"/>
                <a:cs typeface="Garamond"/>
              </a:rPr>
              <a:t>against marketing. Clearly, better marketing </a:t>
            </a:r>
            <a:r>
              <a:rPr sz="1167" dirty="0">
                <a:latin typeface="Garamond"/>
                <a:cs typeface="Garamond"/>
              </a:rPr>
              <a:t>systems </a:t>
            </a:r>
            <a:r>
              <a:rPr sz="1167" spc="-5" dirty="0">
                <a:latin typeface="Garamond"/>
                <a:cs typeface="Garamond"/>
              </a:rPr>
              <a:t>must be built in low-income  areas. Critics believe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poor have been exploited by marketers.</a:t>
            </a:r>
            <a:endParaRPr sz="1167">
              <a:latin typeface="Garamond"/>
              <a:cs typeface="Garamond"/>
            </a:endParaRPr>
          </a:p>
          <a:p>
            <a:pPr marL="233975">
              <a:lnSpc>
                <a:spcPts val="1356"/>
              </a:lnSpc>
              <a:spcBef>
                <a:spcPts val="209"/>
              </a:spcBef>
            </a:pPr>
            <a:r>
              <a:rPr sz="1167" b="1" spc="-5" dirty="0">
                <a:latin typeface="Garamond"/>
                <a:cs typeface="Garamond"/>
              </a:rPr>
              <a:t>b.   </a:t>
            </a:r>
            <a:r>
              <a:rPr sz="1167" b="1" dirty="0">
                <a:latin typeface="Garamond"/>
                <a:cs typeface="Garamond"/>
              </a:rPr>
              <a:t>Marketing’s Impact on </a:t>
            </a:r>
            <a:r>
              <a:rPr sz="1167" b="1" spc="-5" dirty="0">
                <a:latin typeface="Garamond"/>
                <a:cs typeface="Garamond"/>
              </a:rPr>
              <a:t>Society </a:t>
            </a:r>
            <a:r>
              <a:rPr sz="1167" b="1" dirty="0">
                <a:latin typeface="Garamond"/>
                <a:cs typeface="Garamond"/>
              </a:rPr>
              <a:t>as a</a:t>
            </a:r>
            <a:r>
              <a:rPr sz="1167" b="1" spc="-156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Whole</a:t>
            </a:r>
            <a:endParaRPr sz="1167">
              <a:latin typeface="Garamond"/>
              <a:cs typeface="Garamond"/>
            </a:endParaRPr>
          </a:p>
          <a:p>
            <a:pPr marL="12347" marR="7408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Some </a:t>
            </a:r>
            <a:r>
              <a:rPr sz="1167" dirty="0">
                <a:latin typeface="Garamond"/>
                <a:cs typeface="Garamond"/>
              </a:rPr>
              <a:t>criticisms </a:t>
            </a:r>
            <a:r>
              <a:rPr sz="1167" spc="-5" dirty="0">
                <a:latin typeface="Garamond"/>
                <a:cs typeface="Garamond"/>
              </a:rPr>
              <a:t>have also been leveled at marketing because of its perceived negative impact on  </a:t>
            </a:r>
            <a:r>
              <a:rPr sz="1167" dirty="0">
                <a:latin typeface="Garamond"/>
                <a:cs typeface="Garamond"/>
              </a:rPr>
              <a:t>society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whole.   </a:t>
            </a:r>
            <a:r>
              <a:rPr sz="1167" spc="-5" dirty="0">
                <a:latin typeface="Garamond"/>
                <a:cs typeface="Garamond"/>
              </a:rPr>
              <a:t>Criticisms include </a:t>
            </a:r>
            <a:r>
              <a:rPr sz="1167" dirty="0">
                <a:latin typeface="Garamond"/>
                <a:cs typeface="Garamond"/>
              </a:rPr>
              <a:t>marketing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creating: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1907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217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265590" y="1073572"/>
            <a:ext cx="5593292" cy="1166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602" marR="4939" indent="-288918" algn="just">
              <a:lnSpc>
                <a:spcPts val="1312"/>
              </a:lnSpc>
              <a:buFont typeface="Garamond"/>
              <a:buAutoNum type="romanLcPeriod"/>
              <a:tabLst>
                <a:tab pos="334602" algn="l"/>
              </a:tabLst>
            </a:pPr>
            <a:r>
              <a:rPr sz="1167" b="1" dirty="0">
                <a:latin typeface="Garamond"/>
                <a:cs typeface="Garamond"/>
              </a:rPr>
              <a:t>False </a:t>
            </a:r>
            <a:r>
              <a:rPr sz="1167" b="1" spc="-5" dirty="0">
                <a:latin typeface="Garamond"/>
                <a:cs typeface="Garamond"/>
              </a:rPr>
              <a:t>wants and </a:t>
            </a:r>
            <a:r>
              <a:rPr sz="1167" b="1" dirty="0">
                <a:latin typeface="Garamond"/>
                <a:cs typeface="Garamond"/>
              </a:rPr>
              <a:t>too much materialism</a:t>
            </a:r>
            <a:r>
              <a:rPr sz="1167" dirty="0">
                <a:latin typeface="Garamond"/>
                <a:cs typeface="Garamond"/>
              </a:rPr>
              <a:t>. People are </a:t>
            </a:r>
            <a:r>
              <a:rPr sz="1167" spc="-5" dirty="0">
                <a:latin typeface="Garamond"/>
                <a:cs typeface="Garamond"/>
              </a:rPr>
              <a:t>judged by </a:t>
            </a:r>
            <a:r>
              <a:rPr sz="1167" dirty="0">
                <a:latin typeface="Garamond"/>
                <a:cs typeface="Garamond"/>
              </a:rPr>
              <a:t>what they own </a:t>
            </a:r>
            <a:r>
              <a:rPr sz="1167" spc="-5" dirty="0">
                <a:latin typeface="Garamond"/>
                <a:cs typeface="Garamond"/>
              </a:rPr>
              <a:t>rather than  </a:t>
            </a:r>
            <a:r>
              <a:rPr sz="1167" dirty="0">
                <a:latin typeface="Garamond"/>
                <a:cs typeface="Garamond"/>
              </a:rPr>
              <a:t>who they </a:t>
            </a:r>
            <a:r>
              <a:rPr sz="1167" spc="-5" dirty="0">
                <a:latin typeface="Garamond"/>
                <a:cs typeface="Garamond"/>
              </a:rPr>
              <a:t>are. </a:t>
            </a:r>
            <a:r>
              <a:rPr sz="1167" dirty="0">
                <a:latin typeface="Garamond"/>
                <a:cs typeface="Garamond"/>
              </a:rPr>
              <a:t>This criticism </a:t>
            </a:r>
            <a:r>
              <a:rPr sz="1167" spc="-5" dirty="0">
                <a:latin typeface="Garamond"/>
                <a:cs typeface="Garamond"/>
              </a:rPr>
              <a:t>perhaps </a:t>
            </a:r>
            <a:r>
              <a:rPr sz="1167" dirty="0">
                <a:latin typeface="Garamond"/>
                <a:cs typeface="Garamond"/>
              </a:rPr>
              <a:t>overstates the </a:t>
            </a:r>
            <a:r>
              <a:rPr sz="1167" spc="-5" dirty="0">
                <a:latin typeface="Garamond"/>
                <a:cs typeface="Garamond"/>
              </a:rPr>
              <a:t>power of </a:t>
            </a:r>
            <a:r>
              <a:rPr sz="1167" dirty="0">
                <a:latin typeface="Garamond"/>
                <a:cs typeface="Garamond"/>
              </a:rPr>
              <a:t>business to create </a:t>
            </a:r>
            <a:r>
              <a:rPr sz="1167" spc="-5" dirty="0">
                <a:latin typeface="Garamond"/>
                <a:cs typeface="Garamond"/>
              </a:rPr>
              <a:t>needs. </a:t>
            </a:r>
            <a:r>
              <a:rPr sz="1167" dirty="0">
                <a:latin typeface="Garamond"/>
                <a:cs typeface="Garamond"/>
              </a:rPr>
              <a:t>Our  </a:t>
            </a:r>
            <a:r>
              <a:rPr sz="1167" spc="-5" dirty="0">
                <a:latin typeface="Garamond"/>
                <a:cs typeface="Garamond"/>
              </a:rPr>
              <a:t>needs are influenced by other </a:t>
            </a:r>
            <a:r>
              <a:rPr sz="1167" dirty="0">
                <a:latin typeface="Garamond"/>
                <a:cs typeface="Garamond"/>
              </a:rPr>
              <a:t>forces than </a:t>
            </a:r>
            <a:r>
              <a:rPr sz="1167" spc="-5" dirty="0">
                <a:latin typeface="Garamond"/>
                <a:cs typeface="Garamond"/>
              </a:rPr>
              <a:t>just marketing needs. Some </a:t>
            </a:r>
            <a:r>
              <a:rPr sz="1167" dirty="0">
                <a:latin typeface="Garamond"/>
                <a:cs typeface="Garamond"/>
              </a:rPr>
              <a:t>even see </a:t>
            </a:r>
            <a:r>
              <a:rPr sz="1167" spc="-5" dirty="0">
                <a:latin typeface="Garamond"/>
                <a:cs typeface="Garamond"/>
              </a:rPr>
              <a:t>materialism  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positive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force.</a:t>
            </a:r>
            <a:endParaRPr sz="1167">
              <a:latin typeface="Garamond"/>
              <a:cs typeface="Garamond"/>
            </a:endParaRPr>
          </a:p>
          <a:p>
            <a:pPr marL="334602" marR="4939" indent="-322255" algn="just">
              <a:lnSpc>
                <a:spcPts val="1312"/>
              </a:lnSpc>
              <a:buFont typeface="Garamond"/>
              <a:buAutoNum type="romanLcPeriod"/>
              <a:tabLst>
                <a:tab pos="334602" algn="l"/>
              </a:tabLst>
            </a:pPr>
            <a:r>
              <a:rPr sz="1167" b="1" dirty="0">
                <a:latin typeface="Garamond"/>
                <a:cs typeface="Garamond"/>
              </a:rPr>
              <a:t>Producing too </a:t>
            </a:r>
            <a:r>
              <a:rPr sz="1167" b="1" spc="-5" dirty="0">
                <a:latin typeface="Garamond"/>
                <a:cs typeface="Garamond"/>
              </a:rPr>
              <a:t>few </a:t>
            </a:r>
            <a:r>
              <a:rPr sz="1167" b="1" dirty="0">
                <a:latin typeface="Garamond"/>
                <a:cs typeface="Garamond"/>
              </a:rPr>
              <a:t>social </a:t>
            </a:r>
            <a:r>
              <a:rPr sz="1167" b="1" spc="-5" dirty="0">
                <a:latin typeface="Garamond"/>
                <a:cs typeface="Garamond"/>
              </a:rPr>
              <a:t>goods</a:t>
            </a:r>
            <a:r>
              <a:rPr sz="1167" spc="-5" dirty="0">
                <a:latin typeface="Garamond"/>
                <a:cs typeface="Garamond"/>
              </a:rPr>
              <a:t>. </a:t>
            </a: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needs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more 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balance between social  </a:t>
            </a:r>
            <a:r>
              <a:rPr sz="1167" dirty="0">
                <a:latin typeface="Garamond"/>
                <a:cs typeface="Garamond"/>
              </a:rPr>
              <a:t>(public) </a:t>
            </a:r>
            <a:r>
              <a:rPr sz="1167" spc="-5" dirty="0">
                <a:latin typeface="Garamond"/>
                <a:cs typeface="Garamond"/>
              </a:rPr>
              <a:t>and private </a:t>
            </a:r>
            <a:r>
              <a:rPr sz="1167" dirty="0">
                <a:latin typeface="Garamond"/>
                <a:cs typeface="Garamond"/>
              </a:rPr>
              <a:t>goods. </a:t>
            </a:r>
            <a:r>
              <a:rPr sz="1167" spc="-5" dirty="0">
                <a:latin typeface="Garamond"/>
                <a:cs typeface="Garamond"/>
              </a:rPr>
              <a:t>Options are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government </a:t>
            </a:r>
            <a:r>
              <a:rPr sz="1167" dirty="0">
                <a:latin typeface="Garamond"/>
                <a:cs typeface="Garamond"/>
              </a:rPr>
              <a:t>could require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safety </a:t>
            </a:r>
            <a:r>
              <a:rPr sz="1167" spc="-5" dirty="0">
                <a:latin typeface="Garamond"/>
                <a:cs typeface="Garamond"/>
              </a:rPr>
              <a:t>be built  into products </a:t>
            </a:r>
            <a:r>
              <a:rPr sz="1167" dirty="0">
                <a:latin typeface="Garamond"/>
                <a:cs typeface="Garamond"/>
              </a:rPr>
              <a:t>(autos for example), </a:t>
            </a:r>
            <a:r>
              <a:rPr sz="1167" spc="-5" dirty="0">
                <a:latin typeface="Garamond"/>
                <a:cs typeface="Garamond"/>
              </a:rPr>
              <a:t>or make consumers pay </a:t>
            </a:r>
            <a:r>
              <a:rPr sz="1167" dirty="0">
                <a:latin typeface="Garamond"/>
                <a:cs typeface="Garamond"/>
              </a:rPr>
              <a:t>social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costs.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1511" y="2225569"/>
            <a:ext cx="15989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iii.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7853" y="2225569"/>
            <a:ext cx="527164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71056" algn="l"/>
                <a:tab pos="1419281" algn="l"/>
                <a:tab pos="2091572" algn="l"/>
                <a:tab pos="2674347" algn="l"/>
                <a:tab pos="2975613" algn="l"/>
                <a:tab pos="3538016" algn="l"/>
                <a:tab pos="3825699" algn="l"/>
                <a:tab pos="4598000" algn="l"/>
                <a:tab pos="4957296" algn="l"/>
              </a:tabLst>
            </a:pPr>
            <a:r>
              <a:rPr sz="1167" b="1" spc="-5" dirty="0">
                <a:latin typeface="Garamond"/>
                <a:cs typeface="Garamond"/>
              </a:rPr>
              <a:t>Cultura</a:t>
            </a:r>
            <a:r>
              <a:rPr sz="1167" b="1" dirty="0">
                <a:latin typeface="Garamond"/>
                <a:cs typeface="Garamond"/>
              </a:rPr>
              <a:t>l	</a:t>
            </a:r>
            <a:r>
              <a:rPr sz="1167" b="1" spc="-5" dirty="0">
                <a:latin typeface="Garamond"/>
                <a:cs typeface="Garamond"/>
              </a:rPr>
              <a:t>pollutio</a:t>
            </a:r>
            <a:r>
              <a:rPr sz="1167" b="1" dirty="0">
                <a:latin typeface="Garamond"/>
                <a:cs typeface="Garamond"/>
              </a:rPr>
              <a:t>n</a:t>
            </a:r>
            <a:r>
              <a:rPr sz="1167" dirty="0">
                <a:latin typeface="Garamond"/>
                <a:cs typeface="Garamond"/>
              </a:rPr>
              <a:t>.	</a:t>
            </a:r>
            <a:r>
              <a:rPr sz="1167" spc="-5" dirty="0">
                <a:latin typeface="Garamond"/>
                <a:cs typeface="Garamond"/>
              </a:rPr>
              <a:t>Constan</a:t>
            </a:r>
            <a:r>
              <a:rPr sz="1167" dirty="0">
                <a:latin typeface="Garamond"/>
                <a:cs typeface="Garamond"/>
              </a:rPr>
              <a:t>t	</a:t>
            </a:r>
            <a:r>
              <a:rPr sz="1167" spc="-5" dirty="0">
                <a:latin typeface="Garamond"/>
                <a:cs typeface="Garamond"/>
              </a:rPr>
              <a:t>assault</a:t>
            </a:r>
            <a:r>
              <a:rPr sz="1167" dirty="0">
                <a:latin typeface="Garamond"/>
                <a:cs typeface="Garamond"/>
              </a:rPr>
              <a:t>s	</a:t>
            </a:r>
            <a:r>
              <a:rPr sz="1167" spc="-5" dirty="0">
                <a:latin typeface="Garamond"/>
                <a:cs typeface="Garamond"/>
              </a:rPr>
              <a:t>o</a:t>
            </a:r>
            <a:r>
              <a:rPr sz="1167" dirty="0">
                <a:latin typeface="Garamond"/>
                <a:cs typeface="Garamond"/>
              </a:rPr>
              <a:t>n	</a:t>
            </a:r>
            <a:r>
              <a:rPr sz="1167" spc="-5" dirty="0">
                <a:latin typeface="Garamond"/>
                <a:cs typeface="Garamond"/>
              </a:rPr>
              <a:t>privac</a:t>
            </a:r>
            <a:r>
              <a:rPr sz="1167" dirty="0">
                <a:latin typeface="Garamond"/>
                <a:cs typeface="Garamond"/>
              </a:rPr>
              <a:t>y	</a:t>
            </a:r>
            <a:r>
              <a:rPr sz="1167" spc="-5" dirty="0">
                <a:latin typeface="Garamond"/>
                <a:cs typeface="Garamond"/>
              </a:rPr>
              <a:t>b</a:t>
            </a:r>
            <a:r>
              <a:rPr sz="1167" dirty="0">
                <a:latin typeface="Garamond"/>
                <a:cs typeface="Garamond"/>
              </a:rPr>
              <a:t>y	</a:t>
            </a:r>
            <a:r>
              <a:rPr sz="1167" spc="-5" dirty="0">
                <a:latin typeface="Garamond"/>
                <a:cs typeface="Garamond"/>
              </a:rPr>
              <a:t>advertisin</a:t>
            </a:r>
            <a:r>
              <a:rPr sz="1167" dirty="0">
                <a:latin typeface="Garamond"/>
                <a:cs typeface="Garamond"/>
              </a:rPr>
              <a:t>g	</a:t>
            </a:r>
            <a:r>
              <a:rPr sz="1167" spc="-5" dirty="0">
                <a:latin typeface="Garamond"/>
                <a:cs typeface="Garamond"/>
              </a:rPr>
              <a:t>an</a:t>
            </a:r>
            <a:r>
              <a:rPr sz="1167" dirty="0">
                <a:latin typeface="Garamond"/>
                <a:cs typeface="Garamond"/>
              </a:rPr>
              <a:t>d	</a:t>
            </a:r>
            <a:r>
              <a:rPr sz="1167" spc="-5" dirty="0">
                <a:latin typeface="Garamond"/>
                <a:cs typeface="Garamond"/>
              </a:rPr>
              <a:t>noise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2407073"/>
            <a:ext cx="5716147" cy="3616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clutter. </a:t>
            </a:r>
            <a:r>
              <a:rPr sz="1167" spc="-5" dirty="0">
                <a:latin typeface="Garamond"/>
                <a:cs typeface="Garamond"/>
              </a:rPr>
              <a:t>Marketing answers by </a:t>
            </a:r>
            <a:r>
              <a:rPr sz="1167" dirty="0">
                <a:latin typeface="Garamond"/>
                <a:cs typeface="Garamond"/>
              </a:rPr>
              <a:t>saying: </a:t>
            </a:r>
            <a:r>
              <a:rPr sz="1167" spc="-5" dirty="0">
                <a:latin typeface="Garamond"/>
                <a:cs typeface="Garamond"/>
              </a:rPr>
              <a:t>Marketers hope </a:t>
            </a:r>
            <a:r>
              <a:rPr sz="1167" dirty="0">
                <a:latin typeface="Garamond"/>
                <a:cs typeface="Garamond"/>
              </a:rPr>
              <a:t>that their </a:t>
            </a:r>
            <a:r>
              <a:rPr sz="1167" spc="-5" dirty="0">
                <a:latin typeface="Garamond"/>
                <a:cs typeface="Garamond"/>
              </a:rPr>
              <a:t>ads reach primarily </a:t>
            </a:r>
            <a:r>
              <a:rPr sz="1167" dirty="0">
                <a:latin typeface="Garamond"/>
                <a:cs typeface="Garamond"/>
              </a:rPr>
              <a:t>the  target </a:t>
            </a:r>
            <a:r>
              <a:rPr sz="1167" spc="-5" dirty="0">
                <a:latin typeface="Garamond"/>
                <a:cs typeface="Garamond"/>
              </a:rPr>
              <a:t>audience; ads make much of </a:t>
            </a:r>
            <a:r>
              <a:rPr sz="1167" dirty="0">
                <a:latin typeface="Garamond"/>
                <a:cs typeface="Garamond"/>
              </a:rPr>
              <a:t>television </a:t>
            </a:r>
            <a:r>
              <a:rPr sz="1167" spc="-5" dirty="0">
                <a:latin typeface="Garamond"/>
                <a:cs typeface="Garamond"/>
              </a:rPr>
              <a:t>and radio </a:t>
            </a:r>
            <a:r>
              <a:rPr sz="1167" dirty="0">
                <a:latin typeface="Garamond"/>
                <a:cs typeface="Garamond"/>
              </a:rPr>
              <a:t>free to users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keep </a:t>
            </a:r>
            <a:r>
              <a:rPr sz="1167" spc="-5" dirty="0">
                <a:latin typeface="Garamond"/>
                <a:cs typeface="Garamond"/>
              </a:rPr>
              <a:t>down </a:t>
            </a:r>
            <a:r>
              <a:rPr sz="1167" dirty="0">
                <a:latin typeface="Garamond"/>
                <a:cs typeface="Garamond"/>
              </a:rPr>
              <a:t>the  costs </a:t>
            </a:r>
            <a:r>
              <a:rPr sz="1167" spc="-5" dirty="0">
                <a:latin typeface="Garamond"/>
                <a:cs typeface="Garamond"/>
              </a:rPr>
              <a:t>of magazines and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newspapers.</a:t>
            </a:r>
            <a:endParaRPr sz="1167">
              <a:latin typeface="Garamond"/>
              <a:cs typeface="Garamond"/>
            </a:endParaRPr>
          </a:p>
          <a:p>
            <a:pPr marL="456837" indent="-358061">
              <a:lnSpc>
                <a:spcPts val="1240"/>
              </a:lnSpc>
              <a:buFont typeface="Garamond"/>
              <a:buAutoNum type="romanLcPeriod" startAt="4"/>
              <a:tabLst>
                <a:tab pos="456219" algn="l"/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Too much </a:t>
            </a:r>
            <a:r>
              <a:rPr sz="1167" b="1" spc="-5" dirty="0">
                <a:latin typeface="Garamond"/>
                <a:cs typeface="Garamond"/>
              </a:rPr>
              <a:t>political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power.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companies do </a:t>
            </a:r>
            <a:r>
              <a:rPr sz="1167" spc="-5" dirty="0">
                <a:latin typeface="Garamond"/>
                <a:cs typeface="Garamond"/>
              </a:rPr>
              <a:t>promote and protect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own interests.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right </a:t>
            </a:r>
            <a:r>
              <a:rPr sz="1167" dirty="0">
                <a:latin typeface="Garamond"/>
                <a:cs typeface="Garamond"/>
              </a:rPr>
              <a:t>to. </a:t>
            </a:r>
            <a:r>
              <a:rPr sz="1167" spc="-5" dirty="0">
                <a:latin typeface="Garamond"/>
                <a:cs typeface="Garamond"/>
              </a:rPr>
              <a:t>Counter </a:t>
            </a:r>
            <a:r>
              <a:rPr sz="1167" dirty="0">
                <a:latin typeface="Garamond"/>
                <a:cs typeface="Garamond"/>
              </a:rPr>
              <a:t>forces </a:t>
            </a:r>
            <a:r>
              <a:rPr sz="1167" spc="-5" dirty="0">
                <a:latin typeface="Garamond"/>
                <a:cs typeface="Garamond"/>
              </a:rPr>
              <a:t>are in  place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offset business promotional and political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power.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lnSpc>
                <a:spcPts val="1356"/>
              </a:lnSpc>
              <a:spcBef>
                <a:spcPts val="209"/>
              </a:spcBef>
              <a:buAutoNum type="alphaLcPeriod" startAt="3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Marketing’s </a:t>
            </a:r>
            <a:r>
              <a:rPr sz="1167" b="1" spc="-5" dirty="0">
                <a:latin typeface="Garamond"/>
                <a:cs typeface="Garamond"/>
              </a:rPr>
              <a:t>Impact on </a:t>
            </a:r>
            <a:r>
              <a:rPr sz="1167" b="1" dirty="0">
                <a:latin typeface="Garamond"/>
                <a:cs typeface="Garamond"/>
              </a:rPr>
              <a:t>Other</a:t>
            </a:r>
            <a:r>
              <a:rPr sz="1167" b="1" spc="-6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Businesses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Critics </a:t>
            </a:r>
            <a:r>
              <a:rPr sz="1167" dirty="0">
                <a:latin typeface="Garamond"/>
                <a:cs typeface="Garamond"/>
              </a:rPr>
              <a:t>charge that a company’s </a:t>
            </a:r>
            <a:r>
              <a:rPr sz="1167" spc="-5" dirty="0">
                <a:latin typeface="Garamond"/>
                <a:cs typeface="Garamond"/>
              </a:rPr>
              <a:t>marketing practices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harm other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and reduce  </a:t>
            </a:r>
            <a:r>
              <a:rPr sz="1167" dirty="0">
                <a:latin typeface="Garamond"/>
                <a:cs typeface="Garamond"/>
              </a:rPr>
              <a:t>competition. Three </a:t>
            </a:r>
            <a:r>
              <a:rPr sz="1167" spc="-5" dirty="0">
                <a:latin typeface="Garamond"/>
                <a:cs typeface="Garamond"/>
              </a:rPr>
              <a:t>problems are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involved:</a:t>
            </a:r>
            <a:endParaRPr sz="1167">
              <a:latin typeface="Garamond"/>
              <a:cs typeface="Garamond"/>
            </a:endParaRPr>
          </a:p>
          <a:p>
            <a:pPr marL="456837" marR="5556" lvl="2" indent="-74082" algn="just">
              <a:lnSpc>
                <a:spcPts val="1312"/>
              </a:lnSpc>
              <a:buAutoNum type="arabicParenR"/>
              <a:tabLst>
                <a:tab pos="604383" algn="l"/>
              </a:tabLst>
            </a:pPr>
            <a:r>
              <a:rPr sz="1167" spc="-5" dirty="0">
                <a:latin typeface="Garamond"/>
                <a:cs typeface="Garamond"/>
              </a:rPr>
              <a:t>Acquisitions of </a:t>
            </a:r>
            <a:r>
              <a:rPr sz="1167" dirty="0">
                <a:latin typeface="Garamond"/>
                <a:cs typeface="Garamond"/>
              </a:rPr>
              <a:t>competitors. There </a:t>
            </a:r>
            <a:r>
              <a:rPr sz="1167" spc="-5" dirty="0">
                <a:latin typeface="Garamond"/>
                <a:cs typeface="Garamond"/>
              </a:rPr>
              <a:t>may be </a:t>
            </a:r>
            <a:r>
              <a:rPr sz="1167" dirty="0">
                <a:latin typeface="Garamond"/>
                <a:cs typeface="Garamond"/>
              </a:rPr>
              <a:t>too </a:t>
            </a:r>
            <a:r>
              <a:rPr sz="1167" spc="-5" dirty="0">
                <a:latin typeface="Garamond"/>
                <a:cs typeface="Garamond"/>
              </a:rPr>
              <a:t>many of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according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some  acquisition is </a:t>
            </a:r>
            <a:r>
              <a:rPr sz="1167" dirty="0">
                <a:latin typeface="Garamond"/>
                <a:cs typeface="Garamond"/>
              </a:rPr>
              <a:t>a complex subject, </a:t>
            </a:r>
            <a:r>
              <a:rPr sz="1167" spc="-5" dirty="0">
                <a:latin typeface="Garamond"/>
                <a:cs typeface="Garamond"/>
              </a:rPr>
              <a:t>however, and </a:t>
            </a:r>
            <a:r>
              <a:rPr sz="1167" dirty="0">
                <a:latin typeface="Garamond"/>
                <a:cs typeface="Garamond"/>
              </a:rPr>
              <a:t>sometimes </a:t>
            </a:r>
            <a:r>
              <a:rPr sz="1167" spc="-5" dirty="0">
                <a:latin typeface="Garamond"/>
                <a:cs typeface="Garamond"/>
              </a:rPr>
              <a:t>acquisition may be </a:t>
            </a:r>
            <a:r>
              <a:rPr sz="1167" dirty="0">
                <a:latin typeface="Garamond"/>
                <a:cs typeface="Garamond"/>
              </a:rPr>
              <a:t>good for  society.</a:t>
            </a:r>
            <a:endParaRPr sz="1167">
              <a:latin typeface="Garamond"/>
              <a:cs typeface="Garamond"/>
            </a:endParaRPr>
          </a:p>
          <a:p>
            <a:pPr marL="456837" marR="5556" lvl="2" indent="-74082" algn="just">
              <a:lnSpc>
                <a:spcPts val="1312"/>
              </a:lnSpc>
              <a:buAutoNum type="arabicParenR"/>
              <a:tabLst>
                <a:tab pos="566725" algn="l"/>
              </a:tabLst>
            </a:pPr>
            <a:r>
              <a:rPr sz="1167" spc="-5" dirty="0">
                <a:latin typeface="Garamond"/>
                <a:cs typeface="Garamond"/>
              </a:rPr>
              <a:t>Marketing practices </a:t>
            </a:r>
            <a:r>
              <a:rPr sz="1167" dirty="0">
                <a:latin typeface="Garamond"/>
                <a:cs typeface="Garamond"/>
              </a:rPr>
              <a:t>that create </a:t>
            </a:r>
            <a:r>
              <a:rPr sz="1167" spc="-5" dirty="0">
                <a:latin typeface="Garamond"/>
                <a:cs typeface="Garamond"/>
              </a:rPr>
              <a:t>barriers </a:t>
            </a:r>
            <a:r>
              <a:rPr sz="1167" dirty="0">
                <a:latin typeface="Garamond"/>
                <a:cs typeface="Garamond"/>
              </a:rPr>
              <a:t>to entry. Patents </a:t>
            </a:r>
            <a:r>
              <a:rPr sz="1167" spc="-5" dirty="0">
                <a:latin typeface="Garamond"/>
                <a:cs typeface="Garamond"/>
              </a:rPr>
              <a:t>and heavy promotional </a:t>
            </a:r>
            <a:r>
              <a:rPr sz="1167" dirty="0">
                <a:latin typeface="Garamond"/>
                <a:cs typeface="Garamond"/>
              </a:rPr>
              <a:t>spending  </a:t>
            </a:r>
            <a:r>
              <a:rPr sz="1167" spc="-5" dirty="0">
                <a:latin typeface="Garamond"/>
                <a:cs typeface="Garamond"/>
              </a:rPr>
              <a:t>are often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cited</a:t>
            </a:r>
            <a:endParaRPr sz="1167">
              <a:latin typeface="Garamond"/>
              <a:cs typeface="Garamond"/>
            </a:endParaRPr>
          </a:p>
          <a:p>
            <a:pPr marL="456837" marR="5556" lvl="2" indent="-74082" algn="just">
              <a:lnSpc>
                <a:spcPts val="1312"/>
              </a:lnSpc>
              <a:buAutoNum type="arabicParenR"/>
              <a:tabLst>
                <a:tab pos="607469" algn="l"/>
              </a:tabLst>
            </a:pPr>
            <a:r>
              <a:rPr sz="1167" spc="-5" dirty="0">
                <a:latin typeface="Garamond"/>
                <a:cs typeface="Garamond"/>
              </a:rPr>
              <a:t>Unfair </a:t>
            </a:r>
            <a:r>
              <a:rPr sz="1167" dirty="0">
                <a:latin typeface="Garamond"/>
                <a:cs typeface="Garamond"/>
              </a:rPr>
              <a:t>competitive </a:t>
            </a:r>
            <a:r>
              <a:rPr sz="1167" spc="-5" dirty="0">
                <a:latin typeface="Garamond"/>
                <a:cs typeface="Garamond"/>
              </a:rPr>
              <a:t>marketing practices. </a:t>
            </a:r>
            <a:r>
              <a:rPr sz="1167" dirty="0">
                <a:latin typeface="Garamond"/>
                <a:cs typeface="Garamond"/>
              </a:rPr>
              <a:t>Predatory competition </a:t>
            </a:r>
            <a:r>
              <a:rPr sz="1167" spc="-5" dirty="0">
                <a:latin typeface="Garamond"/>
                <a:cs typeface="Garamond"/>
              </a:rPr>
              <a:t>is dangerous </a:t>
            </a:r>
            <a:r>
              <a:rPr sz="1167" dirty="0">
                <a:latin typeface="Garamond"/>
                <a:cs typeface="Garamond"/>
              </a:rPr>
              <a:t>to the  </a:t>
            </a:r>
            <a:r>
              <a:rPr sz="1167" spc="-5" dirty="0">
                <a:latin typeface="Garamond"/>
                <a:cs typeface="Garamond"/>
              </a:rPr>
              <a:t>overall </a:t>
            </a:r>
            <a:r>
              <a:rPr sz="1167" dirty="0">
                <a:latin typeface="Garamond"/>
                <a:cs typeface="Garamond"/>
              </a:rPr>
              <a:t>well-being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economy. To </a:t>
            </a:r>
            <a:r>
              <a:rPr sz="1167" spc="-5" dirty="0">
                <a:latin typeface="Garamond"/>
                <a:cs typeface="Garamond"/>
              </a:rPr>
              <a:t>distinguish between what is predatory and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is  healthy </a:t>
            </a:r>
            <a:r>
              <a:rPr sz="1167" dirty="0">
                <a:latin typeface="Garamond"/>
                <a:cs typeface="Garamond"/>
              </a:rPr>
              <a:t>competition </a:t>
            </a:r>
            <a:r>
              <a:rPr sz="1167" spc="-5" dirty="0">
                <a:latin typeface="Garamond"/>
                <a:cs typeface="Garamond"/>
              </a:rPr>
              <a:t>is often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difficult.</a:t>
            </a:r>
            <a:endParaRPr sz="1167">
              <a:latin typeface="Garamond"/>
              <a:cs typeface="Garamond"/>
            </a:endParaRPr>
          </a:p>
          <a:p>
            <a:pPr marL="234592">
              <a:spcBef>
                <a:spcPts val="321"/>
              </a:spcBef>
            </a:pPr>
            <a:r>
              <a:rPr sz="1167" b="1" spc="-5" dirty="0">
                <a:latin typeface="Garamond"/>
                <a:cs typeface="Garamond"/>
              </a:rPr>
              <a:t>B.  </a:t>
            </a: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19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Ethics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141"/>
              </a:spcBef>
            </a:pPr>
            <a:r>
              <a:rPr sz="1167" spc="-5" dirty="0">
                <a:latin typeface="Garamond"/>
                <a:cs typeface="Garamond"/>
              </a:rPr>
              <a:t>Marketing Ethics are marketers’ standards of conduct and moral </a:t>
            </a:r>
            <a:r>
              <a:rPr sz="1167" dirty="0">
                <a:latin typeface="Garamond"/>
                <a:cs typeface="Garamond"/>
              </a:rPr>
              <a:t>values. People </a:t>
            </a:r>
            <a:r>
              <a:rPr sz="1167" spc="-5" dirty="0">
                <a:latin typeface="Garamond"/>
                <a:cs typeface="Garamond"/>
              </a:rPr>
              <a:t>develop </a:t>
            </a:r>
            <a:r>
              <a:rPr sz="1167" dirty="0">
                <a:latin typeface="Garamond"/>
                <a:cs typeface="Garamond"/>
              </a:rPr>
              <a:t>standards 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ethical </a:t>
            </a:r>
            <a:r>
              <a:rPr sz="1167" spc="-5" dirty="0">
                <a:latin typeface="Garamond"/>
                <a:cs typeface="Garamond"/>
              </a:rPr>
              <a:t>behavior based on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own </a:t>
            </a:r>
            <a:r>
              <a:rPr sz="1167" dirty="0">
                <a:latin typeface="Garamond"/>
                <a:cs typeface="Garamond"/>
              </a:rPr>
              <a:t>systems </a:t>
            </a:r>
            <a:r>
              <a:rPr sz="1167" spc="-5" dirty="0">
                <a:latin typeface="Garamond"/>
                <a:cs typeface="Garamond"/>
              </a:rPr>
              <a:t>of values and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may differ </a:t>
            </a:r>
            <a:r>
              <a:rPr sz="1167" dirty="0">
                <a:latin typeface="Garamond"/>
                <a:cs typeface="Garamond"/>
              </a:rPr>
              <a:t>from employer’s  </a:t>
            </a:r>
            <a:r>
              <a:rPr sz="1167" spc="-5" dirty="0">
                <a:latin typeface="Garamond"/>
                <a:cs typeface="Garamond"/>
              </a:rPr>
              <a:t>organizational   </a:t>
            </a:r>
            <a:r>
              <a:rPr sz="1167" dirty="0">
                <a:latin typeface="Garamond"/>
                <a:cs typeface="Garamond"/>
              </a:rPr>
              <a:t>ethics,  which  </a:t>
            </a:r>
            <a:r>
              <a:rPr sz="1167" spc="-5" dirty="0">
                <a:latin typeface="Garamond"/>
                <a:cs typeface="Garamond"/>
              </a:rPr>
              <a:t>produces   </a:t>
            </a:r>
            <a:r>
              <a:rPr sz="1167" dirty="0">
                <a:latin typeface="Garamond"/>
                <a:cs typeface="Garamond"/>
              </a:rPr>
              <a:t>conflicts  </a:t>
            </a:r>
            <a:r>
              <a:rPr sz="1167" spc="-5" dirty="0">
                <a:latin typeface="Garamond"/>
                <a:cs typeface="Garamond"/>
              </a:rPr>
              <a:t>Conscientious   marketers   </a:t>
            </a:r>
            <a:r>
              <a:rPr sz="1167" dirty="0">
                <a:latin typeface="Garamond"/>
                <a:cs typeface="Garamond"/>
              </a:rPr>
              <a:t>face   </a:t>
            </a:r>
            <a:r>
              <a:rPr sz="1167" spc="-5" dirty="0">
                <a:latin typeface="Garamond"/>
                <a:cs typeface="Garamond"/>
              </a:rPr>
              <a:t>many  </a:t>
            </a:r>
            <a:r>
              <a:rPr sz="1167" spc="17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moral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5875" y="6003820"/>
            <a:ext cx="59328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guidelines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3352" y="6018636"/>
            <a:ext cx="4918516" cy="1347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dilemmas. Companies need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develop </a:t>
            </a:r>
            <a:r>
              <a:rPr sz="1167" dirty="0">
                <a:latin typeface="Garamond"/>
                <a:cs typeface="Garamond"/>
              </a:rPr>
              <a:t>corporate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ethics </a:t>
            </a:r>
            <a:r>
              <a:rPr sz="1167" spc="-5" dirty="0">
                <a:latin typeface="Garamond"/>
                <a:cs typeface="Garamond"/>
              </a:rPr>
              <a:t>policies—broad  </a:t>
            </a:r>
            <a:r>
              <a:rPr sz="1167" dirty="0">
                <a:latin typeface="Garamond"/>
                <a:cs typeface="Garamond"/>
              </a:rPr>
              <a:t>that everyone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organization must </a:t>
            </a:r>
            <a:r>
              <a:rPr sz="1167" dirty="0">
                <a:latin typeface="Garamond"/>
                <a:cs typeface="Garamond"/>
              </a:rPr>
              <a:t>follow. </a:t>
            </a:r>
            <a:r>
              <a:rPr sz="1167" spc="-5" dirty="0">
                <a:latin typeface="Garamond"/>
                <a:cs typeface="Garamond"/>
              </a:rPr>
              <a:t>Areas of </a:t>
            </a:r>
            <a:r>
              <a:rPr sz="1167" dirty="0">
                <a:latin typeface="Garamond"/>
                <a:cs typeface="Garamond"/>
              </a:rPr>
              <a:t>concern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564873" indent="-182117">
              <a:lnSpc>
                <a:spcPts val="1240"/>
              </a:lnSpc>
              <a:buAutoNum type="arabicParenR"/>
              <a:tabLst>
                <a:tab pos="565490" algn="l"/>
              </a:tabLst>
            </a:pPr>
            <a:r>
              <a:rPr sz="1167" dirty="0">
                <a:latin typeface="Garamond"/>
                <a:cs typeface="Garamond"/>
              </a:rPr>
              <a:t>Distributor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relations.</a:t>
            </a:r>
            <a:endParaRPr sz="1167">
              <a:latin typeface="Garamond"/>
              <a:cs typeface="Garamond"/>
            </a:endParaRPr>
          </a:p>
          <a:p>
            <a:pPr marL="564873" indent="-182117">
              <a:lnSpc>
                <a:spcPts val="1312"/>
              </a:lnSpc>
              <a:buAutoNum type="arabicParenR"/>
              <a:tabLst>
                <a:tab pos="565490" algn="l"/>
              </a:tabLst>
            </a:pPr>
            <a:r>
              <a:rPr sz="1167" spc="-5" dirty="0">
                <a:latin typeface="Garamond"/>
                <a:cs typeface="Garamond"/>
              </a:rPr>
              <a:t>Advertising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standards.</a:t>
            </a:r>
            <a:endParaRPr sz="1167">
              <a:latin typeface="Garamond"/>
              <a:cs typeface="Garamond"/>
            </a:endParaRPr>
          </a:p>
          <a:p>
            <a:pPr marL="564873" indent="-182117">
              <a:lnSpc>
                <a:spcPts val="1312"/>
              </a:lnSpc>
              <a:buAutoNum type="arabicParenR"/>
              <a:tabLst>
                <a:tab pos="565490" algn="l"/>
              </a:tabLst>
            </a:pPr>
            <a:r>
              <a:rPr sz="1167" spc="-5" dirty="0">
                <a:latin typeface="Garamond"/>
                <a:cs typeface="Garamond"/>
              </a:rPr>
              <a:t>Customer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service.</a:t>
            </a:r>
            <a:endParaRPr sz="1167">
              <a:latin typeface="Garamond"/>
              <a:cs typeface="Garamond"/>
            </a:endParaRPr>
          </a:p>
          <a:p>
            <a:pPr marL="564873" indent="-182117">
              <a:lnSpc>
                <a:spcPts val="1312"/>
              </a:lnSpc>
              <a:buAutoNum type="arabicParenR"/>
              <a:tabLst>
                <a:tab pos="565490" algn="l"/>
              </a:tabLst>
            </a:pPr>
            <a:r>
              <a:rPr sz="1167" dirty="0">
                <a:latin typeface="Garamond"/>
                <a:cs typeface="Garamond"/>
              </a:rPr>
              <a:t>Pricing.</a:t>
            </a:r>
            <a:endParaRPr sz="1167">
              <a:latin typeface="Garamond"/>
              <a:cs typeface="Garamond"/>
            </a:endParaRPr>
          </a:p>
          <a:p>
            <a:pPr marL="564873" indent="-182117">
              <a:lnSpc>
                <a:spcPts val="1312"/>
              </a:lnSpc>
              <a:buAutoNum type="arabicParenR"/>
              <a:tabLst>
                <a:tab pos="565490" algn="l"/>
              </a:tabLst>
            </a:pPr>
            <a:r>
              <a:rPr sz="1167" dirty="0">
                <a:latin typeface="Garamond"/>
                <a:cs typeface="Garamond"/>
              </a:rPr>
              <a:t>Product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development.</a:t>
            </a:r>
            <a:endParaRPr sz="1167">
              <a:latin typeface="Garamond"/>
              <a:cs typeface="Garamond"/>
            </a:endParaRPr>
          </a:p>
          <a:p>
            <a:pPr marL="565490" indent="-182735">
              <a:lnSpc>
                <a:spcPts val="1356"/>
              </a:lnSpc>
              <a:buAutoNum type="arabicParenR"/>
              <a:tabLst>
                <a:tab pos="565490" algn="l"/>
              </a:tabLst>
            </a:pPr>
            <a:r>
              <a:rPr sz="1167" dirty="0">
                <a:latin typeface="Garamond"/>
                <a:cs typeface="Garamond"/>
              </a:rPr>
              <a:t>General ethical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standards.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3352" y="7337318"/>
            <a:ext cx="5715529" cy="2182222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2347" marR="4939" algn="just">
              <a:lnSpc>
                <a:spcPts val="1312"/>
              </a:lnSpc>
              <a:spcBef>
                <a:spcPts val="117"/>
              </a:spcBef>
            </a:pPr>
            <a:r>
              <a:rPr sz="1167" dirty="0">
                <a:latin typeface="Garamond"/>
                <a:cs typeface="Garamond"/>
              </a:rPr>
              <a:t>The finest guidelines cannot </a:t>
            </a:r>
            <a:r>
              <a:rPr sz="1167" spc="-5" dirty="0">
                <a:latin typeface="Garamond"/>
                <a:cs typeface="Garamond"/>
              </a:rPr>
              <a:t>resolve all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difficult </a:t>
            </a:r>
            <a:r>
              <a:rPr sz="1167" dirty="0">
                <a:latin typeface="Garamond"/>
                <a:cs typeface="Garamond"/>
              </a:rPr>
              <a:t>ethical situations a </a:t>
            </a:r>
            <a:r>
              <a:rPr sz="1167" spc="-5" dirty="0">
                <a:latin typeface="Garamond"/>
                <a:cs typeface="Garamond"/>
              </a:rPr>
              <a:t>marketer </a:t>
            </a:r>
            <a:r>
              <a:rPr sz="1167" dirty="0">
                <a:latin typeface="Garamond"/>
                <a:cs typeface="Garamond"/>
              </a:rPr>
              <a:t>faces. </a:t>
            </a:r>
            <a:r>
              <a:rPr sz="1167" spc="-5" dirty="0">
                <a:latin typeface="Garamond"/>
                <a:cs typeface="Garamond"/>
              </a:rPr>
              <a:t>What  principle should </a:t>
            </a:r>
            <a:r>
              <a:rPr sz="1167" dirty="0">
                <a:latin typeface="Garamond"/>
                <a:cs typeface="Garamond"/>
              </a:rPr>
              <a:t>guide companies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marketing </a:t>
            </a:r>
            <a:r>
              <a:rPr sz="1167" spc="-5" dirty="0">
                <a:latin typeface="Garamond"/>
                <a:cs typeface="Garamond"/>
              </a:rPr>
              <a:t>managers on issues of </a:t>
            </a:r>
            <a:r>
              <a:rPr sz="1167" dirty="0">
                <a:latin typeface="Garamond"/>
                <a:cs typeface="Garamond"/>
              </a:rPr>
              <a:t>ethical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social  </a:t>
            </a:r>
            <a:r>
              <a:rPr sz="1167" spc="-5" dirty="0">
                <a:latin typeface="Garamond"/>
                <a:cs typeface="Garamond"/>
              </a:rPr>
              <a:t>responsibility? </a:t>
            </a:r>
            <a:r>
              <a:rPr sz="1167" dirty="0">
                <a:latin typeface="Garamond"/>
                <a:cs typeface="Garamond"/>
              </a:rPr>
              <a:t>Two general </a:t>
            </a:r>
            <a:r>
              <a:rPr sz="1167" spc="-5" dirty="0">
                <a:latin typeface="Garamond"/>
                <a:cs typeface="Garamond"/>
              </a:rPr>
              <a:t>philosophies are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used:</a:t>
            </a:r>
            <a:endParaRPr sz="1167">
              <a:latin typeface="Garamond"/>
              <a:cs typeface="Garamond"/>
            </a:endParaRPr>
          </a:p>
          <a:p>
            <a:pPr marL="12347" marR="4939" indent="370408" algn="just">
              <a:lnSpc>
                <a:spcPts val="1312"/>
              </a:lnSpc>
              <a:buAutoNum type="arabicParenR"/>
              <a:tabLst>
                <a:tab pos="568577" algn="l"/>
              </a:tabLst>
            </a:pPr>
            <a:r>
              <a:rPr sz="1167" dirty="0">
                <a:latin typeface="Garamond"/>
                <a:cs typeface="Garamond"/>
              </a:rPr>
              <a:t>Issues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decided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the free </a:t>
            </a:r>
            <a:r>
              <a:rPr sz="1167" spc="-5" dirty="0">
                <a:latin typeface="Garamond"/>
                <a:cs typeface="Garamond"/>
              </a:rPr>
              <a:t>market and </a:t>
            </a:r>
            <a:r>
              <a:rPr sz="1167" dirty="0">
                <a:latin typeface="Garamond"/>
                <a:cs typeface="Garamond"/>
              </a:rPr>
              <a:t>legal system. </a:t>
            </a:r>
            <a:r>
              <a:rPr sz="1167" spc="-5" dirty="0">
                <a:latin typeface="Garamond"/>
                <a:cs typeface="Garamond"/>
              </a:rPr>
              <a:t>Under </a:t>
            </a:r>
            <a:r>
              <a:rPr sz="1167" dirty="0">
                <a:latin typeface="Garamond"/>
                <a:cs typeface="Garamond"/>
              </a:rPr>
              <a:t>this system companies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their managers </a:t>
            </a:r>
            <a:r>
              <a:rPr sz="1167" spc="-5" dirty="0">
                <a:latin typeface="Garamond"/>
                <a:cs typeface="Garamond"/>
              </a:rPr>
              <a:t>are not responsible </a:t>
            </a:r>
            <a:r>
              <a:rPr sz="1167" dirty="0">
                <a:latin typeface="Garamond"/>
                <a:cs typeface="Garamond"/>
              </a:rPr>
              <a:t>for making </a:t>
            </a:r>
            <a:r>
              <a:rPr sz="1167" spc="-5" dirty="0">
                <a:latin typeface="Garamond"/>
                <a:cs typeface="Garamond"/>
              </a:rPr>
              <a:t>moral </a:t>
            </a:r>
            <a:r>
              <a:rPr sz="1167" dirty="0">
                <a:latin typeface="Garamond"/>
                <a:cs typeface="Garamond"/>
              </a:rPr>
              <a:t>judgments. </a:t>
            </a: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can do whatever the  system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allows.</a:t>
            </a:r>
            <a:endParaRPr sz="1167">
              <a:latin typeface="Garamond"/>
              <a:cs typeface="Garamond"/>
            </a:endParaRPr>
          </a:p>
          <a:p>
            <a:pPr marL="12347" marR="4939" indent="370408" algn="just">
              <a:lnSpc>
                <a:spcPts val="1312"/>
              </a:lnSpc>
              <a:buAutoNum type="arabicParenR"/>
              <a:tabLst>
                <a:tab pos="579071" algn="l"/>
              </a:tabLst>
            </a:pPr>
            <a:r>
              <a:rPr sz="1167" spc="-5" dirty="0">
                <a:latin typeface="Garamond"/>
                <a:cs typeface="Garamond"/>
              </a:rPr>
              <a:t>Issues are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responsibility of individual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and managers.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approach </a:t>
            </a:r>
            <a:r>
              <a:rPr sz="1167" dirty="0">
                <a:latin typeface="Garamond"/>
                <a:cs typeface="Garamond"/>
              </a:rPr>
              <a:t>says  that the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a “social conscience” that guides </a:t>
            </a:r>
            <a:r>
              <a:rPr sz="1167" spc="-5" dirty="0">
                <a:latin typeface="Garamond"/>
                <a:cs typeface="Garamond"/>
              </a:rPr>
              <a:t>action.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enlightened  </a:t>
            </a:r>
            <a:r>
              <a:rPr sz="1167" spc="-5" dirty="0">
                <a:latin typeface="Garamond"/>
                <a:cs typeface="Garamond"/>
              </a:rPr>
              <a:t>philosophy.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Each </a:t>
            </a:r>
            <a:r>
              <a:rPr sz="1167" dirty="0">
                <a:latin typeface="Garamond"/>
                <a:cs typeface="Garamond"/>
              </a:rPr>
              <a:t>company </a:t>
            </a:r>
            <a:r>
              <a:rPr sz="1167" spc="-5" dirty="0">
                <a:latin typeface="Garamond"/>
                <a:cs typeface="Garamond"/>
              </a:rPr>
              <a:t>and marketing manager must </a:t>
            </a:r>
            <a:r>
              <a:rPr sz="1167" dirty="0">
                <a:latin typeface="Garamond"/>
                <a:cs typeface="Garamond"/>
              </a:rPr>
              <a:t>work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philosophy of </a:t>
            </a:r>
            <a:r>
              <a:rPr sz="1167" dirty="0">
                <a:latin typeface="Garamond"/>
                <a:cs typeface="Garamond"/>
              </a:rPr>
              <a:t>socially </a:t>
            </a:r>
            <a:r>
              <a:rPr sz="1167" spc="-5" dirty="0">
                <a:latin typeface="Garamond"/>
                <a:cs typeface="Garamond"/>
              </a:rPr>
              <a:t>responsible and  </a:t>
            </a:r>
            <a:r>
              <a:rPr sz="1167" dirty="0">
                <a:latin typeface="Garamond"/>
                <a:cs typeface="Garamond"/>
              </a:rPr>
              <a:t>ethical </a:t>
            </a:r>
            <a:r>
              <a:rPr sz="1167" spc="-5" dirty="0">
                <a:latin typeface="Garamond"/>
                <a:cs typeface="Garamond"/>
              </a:rPr>
              <a:t>behavior. Remember </a:t>
            </a:r>
            <a:r>
              <a:rPr sz="1167" dirty="0">
                <a:latin typeface="Garamond"/>
                <a:cs typeface="Garamond"/>
              </a:rPr>
              <a:t>that written codes </a:t>
            </a:r>
            <a:r>
              <a:rPr sz="1167" spc="-5" dirty="0">
                <a:latin typeface="Garamond"/>
                <a:cs typeface="Garamond"/>
              </a:rPr>
              <a:t>do not </a:t>
            </a:r>
            <a:r>
              <a:rPr sz="1167" dirty="0">
                <a:latin typeface="Garamond"/>
                <a:cs typeface="Garamond"/>
              </a:rPr>
              <a:t>ensure ethical </a:t>
            </a:r>
            <a:r>
              <a:rPr sz="1167" spc="-5" dirty="0">
                <a:latin typeface="Garamond"/>
                <a:cs typeface="Garamond"/>
              </a:rPr>
              <a:t>behavior. The issue of </a:t>
            </a:r>
            <a:r>
              <a:rPr sz="1167" dirty="0">
                <a:latin typeface="Garamond"/>
                <a:cs typeface="Garamond"/>
              </a:rPr>
              <a:t>ethics  </a:t>
            </a:r>
            <a:r>
              <a:rPr sz="1167" spc="-5" dirty="0">
                <a:latin typeface="Garamond"/>
                <a:cs typeface="Garamond"/>
              </a:rPr>
              <a:t>provides </a:t>
            </a:r>
            <a:r>
              <a:rPr sz="1167" dirty="0">
                <a:latin typeface="Garamond"/>
                <a:cs typeface="Garamond"/>
              </a:rPr>
              <a:t>special challenges for </a:t>
            </a:r>
            <a:r>
              <a:rPr sz="1167" spc="-5" dirty="0">
                <a:latin typeface="Garamond"/>
                <a:cs typeface="Garamond"/>
              </a:rPr>
              <a:t>international marketers. </a:t>
            </a:r>
            <a:r>
              <a:rPr sz="1167" dirty="0">
                <a:latin typeface="Garamond"/>
                <a:cs typeface="Garamond"/>
              </a:rPr>
              <a:t>Bribery </a:t>
            </a:r>
            <a:r>
              <a:rPr sz="1167" spc="-5" dirty="0">
                <a:latin typeface="Garamond"/>
                <a:cs typeface="Garamond"/>
              </a:rPr>
              <a:t>may be </a:t>
            </a:r>
            <a:r>
              <a:rPr sz="1167" dirty="0">
                <a:latin typeface="Garamond"/>
                <a:cs typeface="Garamond"/>
              </a:rPr>
              <a:t>socially </a:t>
            </a:r>
            <a:r>
              <a:rPr sz="1167" spc="-5" dirty="0">
                <a:latin typeface="Garamond"/>
                <a:cs typeface="Garamond"/>
              </a:rPr>
              <a:t>acceptable in one  </a:t>
            </a:r>
            <a:r>
              <a:rPr sz="1167" dirty="0">
                <a:latin typeface="Garamond"/>
                <a:cs typeface="Garamond"/>
              </a:rPr>
              <a:t>country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completely </a:t>
            </a:r>
            <a:r>
              <a:rPr sz="1167" spc="-5" dirty="0">
                <a:latin typeface="Garamond"/>
                <a:cs typeface="Garamond"/>
              </a:rPr>
              <a:t>illegal in    another.   Companies must </a:t>
            </a:r>
            <a:r>
              <a:rPr sz="1167" dirty="0">
                <a:latin typeface="Garamond"/>
                <a:cs typeface="Garamond"/>
              </a:rPr>
              <a:t>commit to a single ethical  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standard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39508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218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869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that can </a:t>
            </a:r>
            <a:r>
              <a:rPr sz="1167" spc="-5" dirty="0">
                <a:latin typeface="Garamond"/>
                <a:cs typeface="Garamond"/>
              </a:rPr>
              <a:t>be applied </a:t>
            </a:r>
            <a:r>
              <a:rPr sz="1167" dirty="0">
                <a:latin typeface="Garamond"/>
                <a:cs typeface="Garamond"/>
              </a:rPr>
              <a:t>worldwide. </a:t>
            </a:r>
            <a:r>
              <a:rPr sz="1167" spc="-5" dirty="0">
                <a:latin typeface="Garamond"/>
                <a:cs typeface="Garamond"/>
              </a:rPr>
              <a:t>Many industrial and professional associations have </a:t>
            </a:r>
            <a:r>
              <a:rPr sz="1167" dirty="0">
                <a:latin typeface="Garamond"/>
                <a:cs typeface="Garamond"/>
              </a:rPr>
              <a:t>suggested codes 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ethics; </a:t>
            </a: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are now adopting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own </a:t>
            </a:r>
            <a:r>
              <a:rPr sz="1167" dirty="0">
                <a:latin typeface="Garamond"/>
                <a:cs typeface="Garamond"/>
              </a:rPr>
              <a:t>codes. </a:t>
            </a:r>
            <a:r>
              <a:rPr sz="1167" spc="-5" dirty="0">
                <a:latin typeface="Garamond"/>
                <a:cs typeface="Garamond"/>
              </a:rPr>
              <a:t>Companies are developing  programs </a:t>
            </a:r>
            <a:r>
              <a:rPr sz="1167" dirty="0">
                <a:latin typeface="Garamond"/>
                <a:cs typeface="Garamond"/>
              </a:rPr>
              <a:t>to teach managers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important ethics issues </a:t>
            </a:r>
            <a:r>
              <a:rPr sz="1167" spc="-5" dirty="0">
                <a:latin typeface="Garamond"/>
                <a:cs typeface="Garamond"/>
              </a:rPr>
              <a:t>and help </a:t>
            </a:r>
            <a:r>
              <a:rPr sz="1167" dirty="0">
                <a:latin typeface="Garamond"/>
                <a:cs typeface="Garamond"/>
              </a:rPr>
              <a:t>them find the proper  </a:t>
            </a:r>
            <a:r>
              <a:rPr sz="1167" spc="-5" dirty="0">
                <a:latin typeface="Garamond"/>
                <a:cs typeface="Garamond"/>
              </a:rPr>
              <a:t>responses. </a:t>
            </a:r>
            <a:r>
              <a:rPr sz="1167" dirty="0">
                <a:latin typeface="Garamond"/>
                <a:cs typeface="Garamond"/>
              </a:rPr>
              <a:t>Still, written codes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ethics </a:t>
            </a:r>
            <a:r>
              <a:rPr sz="1167" spc="-5" dirty="0">
                <a:latin typeface="Garamond"/>
                <a:cs typeface="Garamond"/>
              </a:rPr>
              <a:t>programs </a:t>
            </a:r>
            <a:r>
              <a:rPr sz="1167" dirty="0">
                <a:latin typeface="Garamond"/>
                <a:cs typeface="Garamond"/>
              </a:rPr>
              <a:t>do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ensure ethical </a:t>
            </a:r>
            <a:r>
              <a:rPr sz="1167" spc="-5" dirty="0">
                <a:latin typeface="Garamond"/>
                <a:cs typeface="Garamond"/>
              </a:rPr>
              <a:t>behavior. </a:t>
            </a:r>
            <a:r>
              <a:rPr sz="1167" dirty="0">
                <a:latin typeface="Garamond"/>
                <a:cs typeface="Garamond"/>
              </a:rPr>
              <a:t>Given the  challenges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this century, companies that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able to create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values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 socially-responsible  way will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a world to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conquer.</a:t>
            </a:r>
            <a:endParaRPr sz="1167">
              <a:latin typeface="Garamond"/>
              <a:cs typeface="Garamond"/>
            </a:endParaRPr>
          </a:p>
          <a:p>
            <a:pPr marL="234592" indent="-222245" algn="just">
              <a:lnSpc>
                <a:spcPts val="1356"/>
              </a:lnSpc>
              <a:spcBef>
                <a:spcPts val="321"/>
              </a:spcBef>
              <a:buAutoNum type="alphaLcPeriod"/>
              <a:tabLst>
                <a:tab pos="234592" algn="l"/>
              </a:tabLst>
            </a:pPr>
            <a:r>
              <a:rPr sz="1167" b="1" spc="-5" dirty="0">
                <a:latin typeface="Garamond"/>
                <a:cs typeface="Garamond"/>
              </a:rPr>
              <a:t>Consumerism: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Business firms </a:t>
            </a:r>
            <a:r>
              <a:rPr sz="1167" spc="-5" dirty="0">
                <a:latin typeface="Garamond"/>
                <a:cs typeface="Garamond"/>
              </a:rPr>
              <a:t>have been </a:t>
            </a:r>
            <a:r>
              <a:rPr sz="1167" dirty="0">
                <a:latin typeface="Garamond"/>
                <a:cs typeface="Garamond"/>
              </a:rPr>
              <a:t>the target </a:t>
            </a:r>
            <a:r>
              <a:rPr sz="1167" spc="-5" dirty="0">
                <a:latin typeface="Garamond"/>
                <a:cs typeface="Garamond"/>
              </a:rPr>
              <a:t>of organized </a:t>
            </a:r>
            <a:r>
              <a:rPr sz="1167" dirty="0">
                <a:latin typeface="Garamond"/>
                <a:cs typeface="Garamond"/>
              </a:rPr>
              <a:t>consumer movements </a:t>
            </a:r>
            <a:r>
              <a:rPr sz="1167" b="1" dirty="0">
                <a:latin typeface="Garamond"/>
                <a:cs typeface="Garamond"/>
              </a:rPr>
              <a:t>Traditional sellers’  rights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456837" marR="19138" lvl="1" indent="-74082">
              <a:lnSpc>
                <a:spcPts val="1312"/>
              </a:lnSpc>
              <a:buAutoNum type="arabicParenR"/>
              <a:tabLst>
                <a:tab pos="587714" algn="l"/>
              </a:tabLst>
            </a:pPr>
            <a:r>
              <a:rPr sz="1167" dirty="0">
                <a:latin typeface="Garamond"/>
                <a:cs typeface="Garamond"/>
              </a:rPr>
              <a:t>Right to introduce </a:t>
            </a:r>
            <a:r>
              <a:rPr sz="1167" spc="-5" dirty="0">
                <a:latin typeface="Garamond"/>
                <a:cs typeface="Garamond"/>
              </a:rPr>
              <a:t>any product </a:t>
            </a:r>
            <a:r>
              <a:rPr sz="1167" dirty="0">
                <a:latin typeface="Garamond"/>
                <a:cs typeface="Garamond"/>
              </a:rPr>
              <a:t>in any size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style, </a:t>
            </a:r>
            <a:r>
              <a:rPr sz="1167" spc="-5" dirty="0">
                <a:latin typeface="Garamond"/>
                <a:cs typeface="Garamond"/>
              </a:rPr>
              <a:t>provided </a:t>
            </a:r>
            <a:r>
              <a:rPr sz="1167" dirty="0">
                <a:latin typeface="Garamond"/>
                <a:cs typeface="Garamond"/>
              </a:rPr>
              <a:t>it is </a:t>
            </a:r>
            <a:r>
              <a:rPr sz="1167" spc="-5" dirty="0">
                <a:latin typeface="Garamond"/>
                <a:cs typeface="Garamond"/>
              </a:rPr>
              <a:t>not hazardous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personal health or </a:t>
            </a:r>
            <a:r>
              <a:rPr sz="1167" dirty="0">
                <a:latin typeface="Garamond"/>
                <a:cs typeface="Garamond"/>
              </a:rPr>
              <a:t>safety; </a:t>
            </a:r>
            <a:r>
              <a:rPr sz="1167" spc="-5" dirty="0">
                <a:latin typeface="Garamond"/>
                <a:cs typeface="Garamond"/>
              </a:rPr>
              <a:t>or, </a:t>
            </a:r>
            <a:r>
              <a:rPr sz="1167" dirty="0">
                <a:latin typeface="Garamond"/>
                <a:cs typeface="Garamond"/>
              </a:rPr>
              <a:t>if it is, to include </a:t>
            </a:r>
            <a:r>
              <a:rPr sz="1167" spc="-5" dirty="0">
                <a:latin typeface="Garamond"/>
                <a:cs typeface="Garamond"/>
              </a:rPr>
              <a:t>proper </a:t>
            </a:r>
            <a:r>
              <a:rPr sz="1167" dirty="0">
                <a:latin typeface="Garamond"/>
                <a:cs typeface="Garamond"/>
              </a:rPr>
              <a:t>warnings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controls.</a:t>
            </a:r>
            <a:endParaRPr sz="1167">
              <a:latin typeface="Garamond"/>
              <a:cs typeface="Garamond"/>
            </a:endParaRPr>
          </a:p>
          <a:p>
            <a:pPr marL="456837" marR="19755" lvl="1" indent="-74082">
              <a:lnSpc>
                <a:spcPts val="1312"/>
              </a:lnSpc>
              <a:buAutoNum type="arabicParenR"/>
              <a:tabLst>
                <a:tab pos="593888" algn="l"/>
              </a:tabLst>
            </a:pPr>
            <a:r>
              <a:rPr sz="1167" dirty="0">
                <a:latin typeface="Garamond"/>
                <a:cs typeface="Garamond"/>
              </a:rPr>
              <a:t>Right to charge </a:t>
            </a:r>
            <a:r>
              <a:rPr sz="1167" spc="-5" dirty="0">
                <a:latin typeface="Garamond"/>
                <a:cs typeface="Garamond"/>
              </a:rPr>
              <a:t>any price </a:t>
            </a:r>
            <a:r>
              <a:rPr sz="1167" dirty="0">
                <a:latin typeface="Garamond"/>
                <a:cs typeface="Garamond"/>
              </a:rPr>
              <a:t>for the </a:t>
            </a:r>
            <a:r>
              <a:rPr sz="1167" spc="-5" dirty="0">
                <a:latin typeface="Garamond"/>
                <a:cs typeface="Garamond"/>
              </a:rPr>
              <a:t>product, provided no discrimination </a:t>
            </a:r>
            <a:r>
              <a:rPr sz="1167" dirty="0">
                <a:latin typeface="Garamond"/>
                <a:cs typeface="Garamond"/>
              </a:rPr>
              <a:t>exists </a:t>
            </a:r>
            <a:r>
              <a:rPr sz="1167" spc="-5" dirty="0">
                <a:latin typeface="Garamond"/>
                <a:cs typeface="Garamond"/>
              </a:rPr>
              <a:t>among  </a:t>
            </a:r>
            <a:r>
              <a:rPr sz="1167" dirty="0">
                <a:latin typeface="Garamond"/>
                <a:cs typeface="Garamond"/>
              </a:rPr>
              <a:t>similar kinds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buyers.</a:t>
            </a:r>
            <a:endParaRPr sz="1167">
              <a:latin typeface="Garamond"/>
              <a:cs typeface="Garamond"/>
            </a:endParaRPr>
          </a:p>
          <a:p>
            <a:pPr marL="456837" marR="19138" lvl="1" indent="-74082">
              <a:lnSpc>
                <a:spcPts val="1312"/>
              </a:lnSpc>
              <a:buAutoNum type="arabicParenR"/>
              <a:tabLst>
                <a:tab pos="568577" algn="l"/>
              </a:tabLst>
            </a:pPr>
            <a:r>
              <a:rPr sz="1167" spc="-5" dirty="0">
                <a:latin typeface="Garamond"/>
                <a:cs typeface="Garamond"/>
              </a:rPr>
              <a:t>Right </a:t>
            </a:r>
            <a:r>
              <a:rPr sz="1167" dirty="0">
                <a:latin typeface="Garamond"/>
                <a:cs typeface="Garamond"/>
              </a:rPr>
              <a:t>to spend </a:t>
            </a:r>
            <a:r>
              <a:rPr sz="1167" spc="-5" dirty="0">
                <a:latin typeface="Garamond"/>
                <a:cs typeface="Garamond"/>
              </a:rPr>
              <a:t>any amount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promote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product, provided it is not defined as </a:t>
            </a:r>
            <a:r>
              <a:rPr sz="1167" spc="-10" dirty="0">
                <a:latin typeface="Garamond"/>
                <a:cs typeface="Garamond"/>
              </a:rPr>
              <a:t>unfair  </a:t>
            </a:r>
            <a:r>
              <a:rPr sz="1167" dirty="0">
                <a:latin typeface="Garamond"/>
                <a:cs typeface="Garamond"/>
              </a:rPr>
              <a:t>competition.</a:t>
            </a:r>
            <a:endParaRPr sz="1167">
              <a:latin typeface="Garamond"/>
              <a:cs typeface="Garamond"/>
            </a:endParaRPr>
          </a:p>
          <a:p>
            <a:pPr marL="456837" marR="18520" lvl="1" indent="-74082">
              <a:lnSpc>
                <a:spcPts val="1312"/>
              </a:lnSpc>
              <a:buAutoNum type="arabicParenR"/>
              <a:tabLst>
                <a:tab pos="574750" algn="l"/>
              </a:tabLst>
            </a:pPr>
            <a:r>
              <a:rPr sz="1167" spc="-5" dirty="0">
                <a:latin typeface="Garamond"/>
                <a:cs typeface="Garamond"/>
              </a:rPr>
              <a:t>Right </a:t>
            </a:r>
            <a:r>
              <a:rPr sz="1167" dirty="0">
                <a:latin typeface="Garamond"/>
                <a:cs typeface="Garamond"/>
              </a:rPr>
              <a:t>to use </a:t>
            </a:r>
            <a:r>
              <a:rPr sz="1167" spc="-5" dirty="0">
                <a:latin typeface="Garamond"/>
                <a:cs typeface="Garamond"/>
              </a:rPr>
              <a:t>any product message, provided </a:t>
            </a:r>
            <a:r>
              <a:rPr sz="1167" dirty="0">
                <a:latin typeface="Garamond"/>
                <a:cs typeface="Garamond"/>
              </a:rPr>
              <a:t>it is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misleading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dishonest in content  </a:t>
            </a:r>
            <a:r>
              <a:rPr sz="1167" spc="-5" dirty="0">
                <a:latin typeface="Garamond"/>
                <a:cs typeface="Garamond"/>
              </a:rPr>
              <a:t>or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execution.</a:t>
            </a:r>
            <a:endParaRPr sz="1167">
              <a:latin typeface="Garamond"/>
              <a:cs typeface="Garamond"/>
            </a:endParaRPr>
          </a:p>
          <a:p>
            <a:pPr marL="564873" lvl="1" indent="-182117">
              <a:lnSpc>
                <a:spcPts val="1283"/>
              </a:lnSpc>
              <a:buAutoNum type="arabicParenR"/>
              <a:tabLst>
                <a:tab pos="565490" algn="l"/>
              </a:tabLst>
            </a:pPr>
            <a:r>
              <a:rPr sz="1167" spc="-5" dirty="0">
                <a:latin typeface="Garamond"/>
                <a:cs typeface="Garamond"/>
              </a:rPr>
              <a:t>Right </a:t>
            </a:r>
            <a:r>
              <a:rPr sz="1167" dirty="0">
                <a:latin typeface="Garamond"/>
                <a:cs typeface="Garamond"/>
              </a:rPr>
              <a:t>to use </a:t>
            </a:r>
            <a:r>
              <a:rPr sz="1167" spc="-5" dirty="0">
                <a:latin typeface="Garamond"/>
                <a:cs typeface="Garamond"/>
              </a:rPr>
              <a:t>buying incentive </a:t>
            </a:r>
            <a:r>
              <a:rPr sz="1167" dirty="0">
                <a:latin typeface="Garamond"/>
                <a:cs typeface="Garamond"/>
              </a:rPr>
              <a:t>schemes, </a:t>
            </a:r>
            <a:r>
              <a:rPr sz="1167" spc="-5" dirty="0">
                <a:latin typeface="Garamond"/>
                <a:cs typeface="Garamond"/>
              </a:rPr>
              <a:t>provided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are not </a:t>
            </a:r>
            <a:r>
              <a:rPr sz="1167" dirty="0">
                <a:latin typeface="Garamond"/>
                <a:cs typeface="Garamond"/>
              </a:rPr>
              <a:t>unfair </a:t>
            </a:r>
            <a:r>
              <a:rPr sz="1167" spc="-5" dirty="0">
                <a:latin typeface="Garamond"/>
                <a:cs typeface="Garamond"/>
              </a:rPr>
              <a:t>or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misleading.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56"/>
              </a:lnSpc>
              <a:spcBef>
                <a:spcPts val="238"/>
              </a:spcBef>
            </a:pPr>
            <a:r>
              <a:rPr sz="1167" b="1" dirty="0">
                <a:latin typeface="Garamond"/>
                <a:cs typeface="Garamond"/>
              </a:rPr>
              <a:t>Traditional </a:t>
            </a:r>
            <a:r>
              <a:rPr sz="1167" b="1" spc="-5" dirty="0">
                <a:latin typeface="Garamond"/>
                <a:cs typeface="Garamond"/>
              </a:rPr>
              <a:t>buyers’ </a:t>
            </a:r>
            <a:r>
              <a:rPr sz="1167" b="1" dirty="0">
                <a:latin typeface="Garamond"/>
                <a:cs typeface="Garamond"/>
              </a:rPr>
              <a:t>rights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382755" marR="2294061" indent="-617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1). Right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buy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that is </a:t>
            </a:r>
            <a:r>
              <a:rPr sz="1167" spc="-5" dirty="0">
                <a:latin typeface="Garamond"/>
                <a:cs typeface="Garamond"/>
              </a:rPr>
              <a:t>offered </a:t>
            </a:r>
            <a:r>
              <a:rPr sz="1167" dirty="0">
                <a:latin typeface="Garamond"/>
                <a:cs typeface="Garamond"/>
              </a:rPr>
              <a:t>for sale.  2). </a:t>
            </a:r>
            <a:r>
              <a:rPr sz="1167" spc="-5" dirty="0">
                <a:latin typeface="Garamond"/>
                <a:cs typeface="Garamond"/>
              </a:rPr>
              <a:t>Right </a:t>
            </a:r>
            <a:r>
              <a:rPr sz="1167" dirty="0">
                <a:latin typeface="Garamond"/>
                <a:cs typeface="Garamond"/>
              </a:rPr>
              <a:t>to expect 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safe.</a:t>
            </a:r>
            <a:endParaRPr sz="1167">
              <a:latin typeface="Garamond"/>
              <a:cs typeface="Garamond"/>
            </a:endParaRPr>
          </a:p>
          <a:p>
            <a:pPr marL="456837" indent="-74082">
              <a:lnSpc>
                <a:spcPts val="1240"/>
              </a:lnSpc>
              <a:buAutoNum type="arabicParenR" startAt="3"/>
              <a:tabLst>
                <a:tab pos="565490" algn="l"/>
              </a:tabLst>
            </a:pPr>
            <a:r>
              <a:rPr sz="1167" spc="-5" dirty="0">
                <a:latin typeface="Garamond"/>
                <a:cs typeface="Garamond"/>
              </a:rPr>
              <a:t>Right </a:t>
            </a:r>
            <a:r>
              <a:rPr sz="1167" dirty="0">
                <a:latin typeface="Garamond"/>
                <a:cs typeface="Garamond"/>
              </a:rPr>
              <a:t>to expect 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perform as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claimed.</a:t>
            </a:r>
            <a:endParaRPr sz="1167">
              <a:latin typeface="Garamond"/>
              <a:cs typeface="Garamond"/>
            </a:endParaRPr>
          </a:p>
          <a:p>
            <a:pPr marL="564873" indent="-182117">
              <a:lnSpc>
                <a:spcPts val="1312"/>
              </a:lnSpc>
              <a:buAutoNum type="arabicParenR" startAt="3"/>
              <a:tabLst>
                <a:tab pos="565490" algn="l"/>
              </a:tabLst>
            </a:pPr>
            <a:r>
              <a:rPr sz="1167" spc="-5" dirty="0">
                <a:latin typeface="Garamond"/>
                <a:cs typeface="Garamond"/>
              </a:rPr>
              <a:t>Right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well </a:t>
            </a:r>
            <a:r>
              <a:rPr sz="1167" spc="-5" dirty="0">
                <a:latin typeface="Garamond"/>
                <a:cs typeface="Garamond"/>
              </a:rPr>
              <a:t>informed about important aspects of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product.</a:t>
            </a:r>
            <a:endParaRPr sz="1167">
              <a:latin typeface="Garamond"/>
              <a:cs typeface="Garamond"/>
            </a:endParaRPr>
          </a:p>
          <a:p>
            <a:pPr marL="564873" indent="-182117">
              <a:lnSpc>
                <a:spcPts val="1312"/>
              </a:lnSpc>
              <a:buAutoNum type="arabicParenR" startAt="3"/>
              <a:tabLst>
                <a:tab pos="565490" algn="l"/>
              </a:tabLst>
            </a:pPr>
            <a:r>
              <a:rPr sz="1167" spc="-5" dirty="0">
                <a:latin typeface="Garamond"/>
                <a:cs typeface="Garamond"/>
              </a:rPr>
              <a:t>Right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protected against </a:t>
            </a:r>
            <a:r>
              <a:rPr sz="1167" dirty="0">
                <a:latin typeface="Garamond"/>
                <a:cs typeface="Garamond"/>
              </a:rPr>
              <a:t>questionable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and marketing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practices.</a:t>
            </a:r>
            <a:endParaRPr sz="1167">
              <a:latin typeface="Garamond"/>
              <a:cs typeface="Garamond"/>
            </a:endParaRPr>
          </a:p>
          <a:p>
            <a:pPr marL="456837" marR="18520" indent="-74082">
              <a:lnSpc>
                <a:spcPts val="1312"/>
              </a:lnSpc>
              <a:spcBef>
                <a:spcPts val="73"/>
              </a:spcBef>
              <a:buAutoNum type="arabicParenR" startAt="3"/>
              <a:tabLst>
                <a:tab pos="602531" algn="l"/>
              </a:tabLst>
            </a:pPr>
            <a:r>
              <a:rPr sz="1167" spc="-5" dirty="0">
                <a:latin typeface="Garamond"/>
                <a:cs typeface="Garamond"/>
              </a:rPr>
              <a:t>Right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influence products and marketing practices in </a:t>
            </a:r>
            <a:r>
              <a:rPr sz="1167" dirty="0">
                <a:latin typeface="Garamond"/>
                <a:cs typeface="Garamond"/>
              </a:rPr>
              <a:t>ways that will </a:t>
            </a:r>
            <a:r>
              <a:rPr sz="1167" spc="-5" dirty="0">
                <a:latin typeface="Garamond"/>
                <a:cs typeface="Garamond"/>
              </a:rPr>
              <a:t>improve </a:t>
            </a:r>
            <a:r>
              <a:rPr sz="1167" dirty="0">
                <a:latin typeface="Garamond"/>
                <a:cs typeface="Garamond"/>
              </a:rPr>
              <a:t>the  “quality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life.”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Consumers have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right but also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responsibility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protect </a:t>
            </a:r>
            <a:r>
              <a:rPr sz="1167" dirty="0">
                <a:latin typeface="Garamond"/>
                <a:cs typeface="Garamond"/>
              </a:rPr>
              <a:t>themselves </a:t>
            </a:r>
            <a:r>
              <a:rPr sz="1167" spc="-5" dirty="0">
                <a:latin typeface="Garamond"/>
                <a:cs typeface="Garamond"/>
              </a:rPr>
              <a:t>instead of leaving </a:t>
            </a:r>
            <a:r>
              <a:rPr sz="1167" dirty="0">
                <a:latin typeface="Garamond"/>
                <a:cs typeface="Garamond"/>
              </a:rPr>
              <a:t>this  function to someone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else.</a:t>
            </a:r>
            <a:endParaRPr sz="1167">
              <a:latin typeface="Garamond"/>
              <a:cs typeface="Garamond"/>
            </a:endParaRPr>
          </a:p>
          <a:p>
            <a:pPr marL="271633" indent="-259286" algn="just">
              <a:lnSpc>
                <a:spcPts val="1356"/>
              </a:lnSpc>
              <a:spcBef>
                <a:spcPts val="321"/>
              </a:spcBef>
              <a:buAutoNum type="alphaLcPeriod" startAt="2"/>
              <a:tabLst>
                <a:tab pos="271633" algn="l"/>
              </a:tabLst>
            </a:pPr>
            <a:r>
              <a:rPr sz="1167" b="1" spc="-5" dirty="0">
                <a:latin typeface="Garamond"/>
                <a:cs typeface="Garamond"/>
              </a:rPr>
              <a:t>Environmentalism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Environmentalists are concerned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marketing’s effects on </a:t>
            </a:r>
            <a:r>
              <a:rPr sz="1167" dirty="0">
                <a:latin typeface="Garamond"/>
                <a:cs typeface="Garamond"/>
              </a:rPr>
              <a:t>the environment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with the costs 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serving consumers </a:t>
            </a:r>
            <a:r>
              <a:rPr sz="1167" spc="-5" dirty="0">
                <a:latin typeface="Garamond"/>
                <a:cs typeface="Garamond"/>
              </a:rPr>
              <a:t>needs and </a:t>
            </a:r>
            <a:r>
              <a:rPr sz="1167" dirty="0">
                <a:latin typeface="Garamond"/>
                <a:cs typeface="Garamond"/>
              </a:rPr>
              <a:t>wants. </a:t>
            </a:r>
            <a:r>
              <a:rPr sz="1167" spc="-5" dirty="0">
                <a:latin typeface="Garamond"/>
                <a:cs typeface="Garamond"/>
              </a:rPr>
              <a:t>Environmentalism is an organized movement of </a:t>
            </a:r>
            <a:r>
              <a:rPr sz="1167" dirty="0">
                <a:latin typeface="Garamond"/>
                <a:cs typeface="Garamond"/>
              </a:rPr>
              <a:t>concerned  citizens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government </a:t>
            </a:r>
            <a:r>
              <a:rPr sz="1167" spc="-5" dirty="0">
                <a:latin typeface="Garamond"/>
                <a:cs typeface="Garamond"/>
              </a:rPr>
              <a:t>agencies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protect and improve people’s living </a:t>
            </a:r>
            <a:r>
              <a:rPr sz="1167" dirty="0">
                <a:latin typeface="Garamond"/>
                <a:cs typeface="Garamond"/>
              </a:rPr>
              <a:t>environment.  </a:t>
            </a:r>
            <a:r>
              <a:rPr sz="1167" spc="-5" dirty="0">
                <a:latin typeface="Garamond"/>
                <a:cs typeface="Garamond"/>
              </a:rPr>
              <a:t>Environmentalists are not against marketing and </a:t>
            </a:r>
            <a:r>
              <a:rPr sz="1167" dirty="0">
                <a:latin typeface="Garamond"/>
                <a:cs typeface="Garamond"/>
              </a:rPr>
              <a:t>consumption. </a:t>
            </a:r>
            <a:r>
              <a:rPr sz="1167" spc="-5" dirty="0">
                <a:latin typeface="Garamond"/>
                <a:cs typeface="Garamond"/>
              </a:rPr>
              <a:t>They simply </a:t>
            </a:r>
            <a:r>
              <a:rPr sz="1167" dirty="0">
                <a:latin typeface="Garamond"/>
                <a:cs typeface="Garamond"/>
              </a:rPr>
              <a:t>want </a:t>
            </a:r>
            <a:r>
              <a:rPr sz="1167" spc="-5" dirty="0">
                <a:latin typeface="Garamond"/>
                <a:cs typeface="Garamond"/>
              </a:rPr>
              <a:t>people and  organizations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operate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care for the environment. 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system’s goal should 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maximize </a:t>
            </a:r>
            <a:r>
              <a:rPr sz="1167" dirty="0">
                <a:latin typeface="Garamond"/>
                <a:cs typeface="Garamond"/>
              </a:rPr>
              <a:t>“life quality.” </a:t>
            </a:r>
            <a:r>
              <a:rPr sz="1167" spc="-5" dirty="0">
                <a:latin typeface="Garamond"/>
                <a:cs typeface="Garamond"/>
              </a:rPr>
              <a:t>Companies are adopting policies of </a:t>
            </a:r>
            <a:r>
              <a:rPr sz="1167" dirty="0">
                <a:latin typeface="Garamond"/>
                <a:cs typeface="Garamond"/>
              </a:rPr>
              <a:t>environmental sustainability  developing strategies that </a:t>
            </a:r>
            <a:r>
              <a:rPr sz="1167" spc="-5" dirty="0">
                <a:latin typeface="Garamond"/>
                <a:cs typeface="Garamond"/>
              </a:rPr>
              <a:t>both </a:t>
            </a:r>
            <a:r>
              <a:rPr sz="1167" dirty="0">
                <a:latin typeface="Garamond"/>
                <a:cs typeface="Garamond"/>
              </a:rPr>
              <a:t>sustain the </a:t>
            </a:r>
            <a:r>
              <a:rPr sz="1167" spc="-5" dirty="0">
                <a:latin typeface="Garamond"/>
                <a:cs typeface="Garamond"/>
              </a:rPr>
              <a:t>environment and produce profits </a:t>
            </a:r>
            <a:r>
              <a:rPr sz="1167" dirty="0">
                <a:latin typeface="Garamond"/>
                <a:cs typeface="Garamond"/>
              </a:rPr>
              <a:t>for the company. The  challenge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develop </a:t>
            </a:r>
            <a:r>
              <a:rPr sz="1167" dirty="0">
                <a:latin typeface="Garamond"/>
                <a:cs typeface="Garamond"/>
              </a:rPr>
              <a:t>a sustainable global </a:t>
            </a:r>
            <a:r>
              <a:rPr sz="1167" spc="-5" dirty="0">
                <a:latin typeface="Garamond"/>
                <a:cs typeface="Garamond"/>
              </a:rPr>
              <a:t>economy. Environmental </a:t>
            </a:r>
            <a:r>
              <a:rPr sz="1167" dirty="0">
                <a:latin typeface="Garamond"/>
                <a:cs typeface="Garamond"/>
              </a:rPr>
              <a:t>sustainability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several  strategies:</a:t>
            </a:r>
            <a:endParaRPr sz="1167">
              <a:latin typeface="Garamond"/>
              <a:cs typeface="Garamond"/>
            </a:endParaRPr>
          </a:p>
          <a:p>
            <a:pPr marL="456837" marR="17903" lvl="1" indent="-222245" algn="just">
              <a:lnSpc>
                <a:spcPct val="94000"/>
              </a:lnSpc>
              <a:spcBef>
                <a:spcPts val="131"/>
              </a:spcBef>
              <a:buFont typeface="Symbol"/>
              <a:buChar char=""/>
              <a:tabLst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Pollution </a:t>
            </a:r>
            <a:r>
              <a:rPr sz="1167" spc="-5" dirty="0">
                <a:latin typeface="Garamond"/>
                <a:cs typeface="Garamond"/>
              </a:rPr>
              <a:t>prevention—this </a:t>
            </a:r>
            <a:r>
              <a:rPr sz="1167" dirty="0">
                <a:latin typeface="Garamond"/>
                <a:cs typeface="Garamond"/>
              </a:rPr>
              <a:t>involves more than </a:t>
            </a:r>
            <a:r>
              <a:rPr sz="1167" spc="-5" dirty="0">
                <a:latin typeface="Garamond"/>
                <a:cs typeface="Garamond"/>
              </a:rPr>
              <a:t>pollution </a:t>
            </a:r>
            <a:r>
              <a:rPr sz="1167" dirty="0">
                <a:latin typeface="Garamond"/>
                <a:cs typeface="Garamond"/>
              </a:rPr>
              <a:t>control (cleaning up waste </a:t>
            </a:r>
            <a:r>
              <a:rPr sz="1167" spc="-5" dirty="0">
                <a:latin typeface="Garamond"/>
                <a:cs typeface="Garamond"/>
              </a:rPr>
              <a:t>after </a:t>
            </a:r>
            <a:r>
              <a:rPr sz="1167" dirty="0">
                <a:latin typeface="Garamond"/>
                <a:cs typeface="Garamond"/>
              </a:rPr>
              <a:t>it  </a:t>
            </a:r>
            <a:r>
              <a:rPr sz="1167" spc="-5" dirty="0">
                <a:latin typeface="Garamond"/>
                <a:cs typeface="Garamond"/>
              </a:rPr>
              <a:t>has been </a:t>
            </a:r>
            <a:r>
              <a:rPr sz="1167" dirty="0">
                <a:latin typeface="Garamond"/>
                <a:cs typeface="Garamond"/>
              </a:rPr>
              <a:t>created). </a:t>
            </a:r>
            <a:r>
              <a:rPr sz="1167" spc="-5" dirty="0">
                <a:latin typeface="Garamond"/>
                <a:cs typeface="Garamond"/>
              </a:rPr>
              <a:t>It means </a:t>
            </a:r>
            <a:r>
              <a:rPr sz="1167" dirty="0">
                <a:latin typeface="Garamond"/>
                <a:cs typeface="Garamond"/>
              </a:rPr>
              <a:t>eliminating </a:t>
            </a:r>
            <a:r>
              <a:rPr sz="1167" spc="-5" dirty="0">
                <a:latin typeface="Garamond"/>
                <a:cs typeface="Garamond"/>
              </a:rPr>
              <a:t>or minimizing </a:t>
            </a:r>
            <a:r>
              <a:rPr sz="1167" dirty="0">
                <a:latin typeface="Garamond"/>
                <a:cs typeface="Garamond"/>
              </a:rPr>
              <a:t>waste </a:t>
            </a:r>
            <a:r>
              <a:rPr sz="1167" spc="-5" dirty="0">
                <a:latin typeface="Garamond"/>
                <a:cs typeface="Garamond"/>
              </a:rPr>
              <a:t>before it is </a:t>
            </a:r>
            <a:r>
              <a:rPr sz="1167" dirty="0">
                <a:latin typeface="Garamond"/>
                <a:cs typeface="Garamond"/>
              </a:rPr>
              <a:t>created. </a:t>
            </a:r>
            <a:r>
              <a:rPr sz="1167" spc="-5" dirty="0">
                <a:latin typeface="Garamond"/>
                <a:cs typeface="Garamond"/>
              </a:rPr>
              <a:t>Green  </a:t>
            </a:r>
            <a:r>
              <a:rPr sz="1167" dirty="0">
                <a:latin typeface="Garamond"/>
                <a:cs typeface="Garamond"/>
              </a:rPr>
              <a:t>marketing </a:t>
            </a:r>
            <a:r>
              <a:rPr sz="1167" spc="-5" dirty="0">
                <a:latin typeface="Garamond"/>
                <a:cs typeface="Garamond"/>
              </a:rPr>
              <a:t>programs have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helped.</a:t>
            </a:r>
            <a:endParaRPr sz="1167">
              <a:latin typeface="Garamond"/>
              <a:cs typeface="Garamond"/>
            </a:endParaRPr>
          </a:p>
          <a:p>
            <a:pPr marL="456837" marR="19138" lvl="1" indent="-222245" algn="just">
              <a:lnSpc>
                <a:spcPct val="93900"/>
              </a:lnSpc>
              <a:spcBef>
                <a:spcPts val="160"/>
              </a:spcBef>
              <a:buFont typeface="Symbol"/>
              <a:buChar char=""/>
              <a:tabLst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Product stewardship—minimizing </a:t>
            </a:r>
            <a:r>
              <a:rPr sz="1167" spc="-5" dirty="0">
                <a:latin typeface="Garamond"/>
                <a:cs typeface="Garamond"/>
              </a:rPr>
              <a:t>not just pollution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production but all  </a:t>
            </a:r>
            <a:r>
              <a:rPr sz="1167" dirty="0">
                <a:latin typeface="Garamond"/>
                <a:cs typeface="Garamond"/>
              </a:rPr>
              <a:t>environmental </a:t>
            </a:r>
            <a:r>
              <a:rPr sz="1167" spc="-5" dirty="0">
                <a:latin typeface="Garamond"/>
                <a:cs typeface="Garamond"/>
              </a:rPr>
              <a:t>impacts </a:t>
            </a:r>
            <a:r>
              <a:rPr sz="1167" dirty="0">
                <a:latin typeface="Garamond"/>
                <a:cs typeface="Garamond"/>
              </a:rPr>
              <a:t>throughout the full </a:t>
            </a:r>
            <a:r>
              <a:rPr sz="1167" spc="-5" dirty="0">
                <a:latin typeface="Garamond"/>
                <a:cs typeface="Garamond"/>
              </a:rPr>
              <a:t>product life </a:t>
            </a:r>
            <a:r>
              <a:rPr sz="1167" dirty="0">
                <a:latin typeface="Garamond"/>
                <a:cs typeface="Garamond"/>
              </a:rPr>
              <a:t>cycle </a:t>
            </a:r>
            <a:r>
              <a:rPr sz="1167" spc="-5" dirty="0">
                <a:latin typeface="Garamond"/>
                <a:cs typeface="Garamond"/>
              </a:rPr>
              <a:t>a]. Many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are  adopting design </a:t>
            </a:r>
            <a:r>
              <a:rPr sz="1167" dirty="0">
                <a:latin typeface="Garamond"/>
                <a:cs typeface="Garamond"/>
              </a:rPr>
              <a:t>for environment (DFE </a:t>
            </a:r>
            <a:r>
              <a:rPr sz="1167" spc="-5" dirty="0">
                <a:latin typeface="Garamond"/>
                <a:cs typeface="Garamond"/>
              </a:rPr>
              <a:t>practices,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involve </a:t>
            </a:r>
            <a:r>
              <a:rPr sz="1167" dirty="0">
                <a:latin typeface="Garamond"/>
                <a:cs typeface="Garamond"/>
              </a:rPr>
              <a:t>thinking </a:t>
            </a:r>
            <a:r>
              <a:rPr sz="1167" spc="-5" dirty="0">
                <a:latin typeface="Garamond"/>
                <a:cs typeface="Garamond"/>
              </a:rPr>
              <a:t>ahead in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design </a:t>
            </a:r>
            <a:r>
              <a:rPr sz="1167" dirty="0">
                <a:latin typeface="Garamond"/>
                <a:cs typeface="Garamond"/>
              </a:rPr>
              <a:t>stage to create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easier to </a:t>
            </a:r>
            <a:r>
              <a:rPr sz="1167" spc="-5" dirty="0">
                <a:latin typeface="Garamond"/>
                <a:cs typeface="Garamond"/>
              </a:rPr>
              <a:t>recover, reuse, or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recycle.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spcBef>
                <a:spcPts val="7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environmental technologies—new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technologies.</a:t>
            </a:r>
            <a:endParaRPr sz="1167">
              <a:latin typeface="Garamond"/>
              <a:cs typeface="Garamond"/>
            </a:endParaRPr>
          </a:p>
          <a:p>
            <a:pPr marL="456837" marR="18520" lvl="1" indent="-222245" algn="just">
              <a:lnSpc>
                <a:spcPct val="94000"/>
              </a:lnSpc>
              <a:spcBef>
                <a:spcPts val="160"/>
              </a:spcBef>
              <a:buFont typeface="Symbol"/>
              <a:buChar char=""/>
              <a:tabLst>
                <a:tab pos="493878" algn="l"/>
              </a:tabLst>
            </a:pPr>
            <a:r>
              <a:rPr sz="1167" spc="-5" dirty="0">
                <a:latin typeface="Garamond"/>
                <a:cs typeface="Garamond"/>
              </a:rPr>
              <a:t>Sustainability </a:t>
            </a:r>
            <a:r>
              <a:rPr sz="1167" dirty="0">
                <a:latin typeface="Garamond"/>
                <a:cs typeface="Garamond"/>
              </a:rPr>
              <a:t>vision—serves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guide to the future.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shows </a:t>
            </a: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company’s  products and </a:t>
            </a:r>
            <a:r>
              <a:rPr sz="1167" dirty="0">
                <a:latin typeface="Garamond"/>
                <a:cs typeface="Garamond"/>
              </a:rPr>
              <a:t>services, </a:t>
            </a:r>
            <a:r>
              <a:rPr sz="1167" spc="-5" dirty="0">
                <a:latin typeface="Garamond"/>
                <a:cs typeface="Garamond"/>
              </a:rPr>
              <a:t>processes, and policies </a:t>
            </a:r>
            <a:r>
              <a:rPr sz="1167" dirty="0">
                <a:latin typeface="Garamond"/>
                <a:cs typeface="Garamond"/>
              </a:rPr>
              <a:t>must evolve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what new technologies must  </a:t>
            </a:r>
            <a:r>
              <a:rPr sz="1167" spc="-5" dirty="0">
                <a:latin typeface="Garamond"/>
                <a:cs typeface="Garamond"/>
              </a:rPr>
              <a:t>be   developed   </a:t>
            </a:r>
            <a:r>
              <a:rPr sz="1167" dirty="0">
                <a:latin typeface="Garamond"/>
                <a:cs typeface="Garamond"/>
              </a:rPr>
              <a:t>to  get  there.  </a:t>
            </a:r>
            <a:r>
              <a:rPr sz="1167" spc="-5" dirty="0">
                <a:latin typeface="Garamond"/>
                <a:cs typeface="Garamond"/>
              </a:rPr>
              <a:t>Environmentalism   </a:t>
            </a:r>
            <a:r>
              <a:rPr sz="1167" dirty="0">
                <a:latin typeface="Garamond"/>
                <a:cs typeface="Garamond"/>
              </a:rPr>
              <a:t>creates  special  challenges  for   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global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11982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219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73572"/>
            <a:ext cx="5716147" cy="66420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 marR="6173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marketers </a:t>
            </a:r>
            <a:r>
              <a:rPr sz="1167" dirty="0">
                <a:latin typeface="Garamond"/>
                <a:cs typeface="Garamond"/>
              </a:rPr>
              <a:t>because environmental </a:t>
            </a:r>
            <a:r>
              <a:rPr sz="1167" spc="-5" dirty="0">
                <a:latin typeface="Garamond"/>
                <a:cs typeface="Garamond"/>
              </a:rPr>
              <a:t>policies </a:t>
            </a:r>
            <a:r>
              <a:rPr sz="1167" dirty="0">
                <a:latin typeface="Garamond"/>
                <a:cs typeface="Garamond"/>
              </a:rPr>
              <a:t>vary widely </a:t>
            </a:r>
            <a:r>
              <a:rPr sz="1167" spc="-5" dirty="0">
                <a:latin typeface="Garamond"/>
                <a:cs typeface="Garamond"/>
              </a:rPr>
              <a:t>between </a:t>
            </a:r>
            <a:r>
              <a:rPr sz="1167" dirty="0">
                <a:latin typeface="Garamond"/>
                <a:cs typeface="Garamond"/>
              </a:rPr>
              <a:t>countries. There </a:t>
            </a:r>
            <a:r>
              <a:rPr sz="1167" spc="-5" dirty="0">
                <a:latin typeface="Garamond"/>
                <a:cs typeface="Garamond"/>
              </a:rPr>
              <a:t>are no  </a:t>
            </a:r>
            <a:r>
              <a:rPr sz="1167" dirty="0">
                <a:latin typeface="Garamond"/>
                <a:cs typeface="Garamond"/>
              </a:rPr>
              <a:t>uniform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standards.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buAutoNum type="alphaUcPeriod" startAt="3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Enlightened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  <a:buFont typeface="Garamond"/>
              <a:buAutoNum type="alphaUcPeriod" startAt="3"/>
            </a:pPr>
            <a:endParaRPr sz="1167">
              <a:latin typeface="Times New Roman"/>
              <a:cs typeface="Times New Roman"/>
            </a:endParaRPr>
          </a:p>
          <a:p>
            <a:pPr marL="12347" marR="6791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Enlightened marketing 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philosophy holding </a:t>
            </a:r>
            <a:r>
              <a:rPr sz="1167" dirty="0">
                <a:latin typeface="Garamond"/>
                <a:cs typeface="Garamond"/>
              </a:rPr>
              <a:t>that a company’s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should support the </a:t>
            </a:r>
            <a:r>
              <a:rPr sz="1167" spc="-5" dirty="0">
                <a:latin typeface="Garamond"/>
                <a:cs typeface="Garamond"/>
              </a:rPr>
              <a:t>best  long-run performance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system. </a:t>
            </a:r>
            <a:r>
              <a:rPr sz="1167" spc="-5" dirty="0">
                <a:latin typeface="Garamond"/>
                <a:cs typeface="Garamond"/>
              </a:rPr>
              <a:t>It has </a:t>
            </a:r>
            <a:r>
              <a:rPr sz="1167" dirty="0">
                <a:latin typeface="Garamond"/>
                <a:cs typeface="Garamond"/>
              </a:rPr>
              <a:t>five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principles:</a:t>
            </a:r>
            <a:endParaRPr sz="1167">
              <a:latin typeface="Garamond"/>
              <a:cs typeface="Garamond"/>
            </a:endParaRPr>
          </a:p>
          <a:p>
            <a:pPr marL="901327" marR="4939" lvl="1" indent="-222245" algn="just">
              <a:lnSpc>
                <a:spcPts val="1312"/>
              </a:lnSpc>
              <a:buFont typeface="Garamond"/>
              <a:buAutoNum type="alphaLcPeriod"/>
              <a:tabLst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Consumer-oriented marketing</a:t>
            </a:r>
            <a:r>
              <a:rPr sz="1167" spc="-5" dirty="0">
                <a:latin typeface="Garamond"/>
                <a:cs typeface="Garamond"/>
              </a:rPr>
              <a:t>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principle </a:t>
            </a:r>
            <a:r>
              <a:rPr sz="1167" dirty="0">
                <a:latin typeface="Garamond"/>
                <a:cs typeface="Garamond"/>
              </a:rPr>
              <a:t>of enlightened marketing which  </a:t>
            </a:r>
            <a:r>
              <a:rPr sz="1167" spc="-5" dirty="0">
                <a:latin typeface="Garamond"/>
                <a:cs typeface="Garamond"/>
              </a:rPr>
              <a:t>holds </a:t>
            </a:r>
            <a:r>
              <a:rPr sz="1167" dirty="0">
                <a:latin typeface="Garamond"/>
                <a:cs typeface="Garamond"/>
              </a:rPr>
              <a:t>that the </a:t>
            </a:r>
            <a:r>
              <a:rPr sz="1167" spc="-5" dirty="0">
                <a:latin typeface="Garamond"/>
                <a:cs typeface="Garamond"/>
              </a:rPr>
              <a:t>company should </a:t>
            </a:r>
            <a:r>
              <a:rPr sz="1167" dirty="0">
                <a:latin typeface="Garamond"/>
                <a:cs typeface="Garamond"/>
              </a:rPr>
              <a:t>view </a:t>
            </a:r>
            <a:r>
              <a:rPr sz="1167" spc="-5" dirty="0">
                <a:latin typeface="Garamond"/>
                <a:cs typeface="Garamond"/>
              </a:rPr>
              <a:t>and organize </a:t>
            </a:r>
            <a:r>
              <a:rPr sz="1167" dirty="0">
                <a:latin typeface="Garamond"/>
                <a:cs typeface="Garamond"/>
              </a:rPr>
              <a:t>its marketing </a:t>
            </a:r>
            <a:r>
              <a:rPr sz="1167" spc="-5" dirty="0">
                <a:latin typeface="Garamond"/>
                <a:cs typeface="Garamond"/>
              </a:rPr>
              <a:t>activities </a:t>
            </a:r>
            <a:r>
              <a:rPr sz="1167" dirty="0">
                <a:latin typeface="Garamond"/>
                <a:cs typeface="Garamond"/>
              </a:rPr>
              <a:t>from the  consumer’s </a:t>
            </a:r>
            <a:r>
              <a:rPr sz="1167" spc="-5" dirty="0">
                <a:latin typeface="Garamond"/>
                <a:cs typeface="Garamond"/>
              </a:rPr>
              <a:t>point of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view.</a:t>
            </a:r>
            <a:endParaRPr sz="1167">
              <a:latin typeface="Garamond"/>
              <a:cs typeface="Garamond"/>
            </a:endParaRPr>
          </a:p>
          <a:p>
            <a:pPr marL="901327" marR="6173" lvl="1" indent="-222245" algn="just">
              <a:lnSpc>
                <a:spcPts val="1312"/>
              </a:lnSpc>
              <a:buFont typeface="Garamond"/>
              <a:buAutoNum type="alphaLcPeriod"/>
              <a:tabLst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Innovative marketing.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principle of </a:t>
            </a:r>
            <a:r>
              <a:rPr sz="1167" dirty="0">
                <a:latin typeface="Garamond"/>
                <a:cs typeface="Garamond"/>
              </a:rPr>
              <a:t>enlightened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requires </a:t>
            </a:r>
            <a:r>
              <a:rPr sz="1167" dirty="0">
                <a:latin typeface="Garamond"/>
                <a:cs typeface="Garamond"/>
              </a:rPr>
              <a:t>that a  company seek </a:t>
            </a:r>
            <a:r>
              <a:rPr sz="1167" spc="-5" dirty="0">
                <a:latin typeface="Garamond"/>
                <a:cs typeface="Garamond"/>
              </a:rPr>
              <a:t>real product and </a:t>
            </a:r>
            <a:r>
              <a:rPr sz="1167" dirty="0">
                <a:latin typeface="Garamond"/>
                <a:cs typeface="Garamond"/>
              </a:rPr>
              <a:t>marketing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improvements.</a:t>
            </a:r>
            <a:endParaRPr sz="1167">
              <a:latin typeface="Garamond"/>
              <a:cs typeface="Garamond"/>
            </a:endParaRPr>
          </a:p>
          <a:p>
            <a:pPr marL="901327" marR="6173" lvl="1" indent="-222245" algn="just">
              <a:lnSpc>
                <a:spcPts val="1312"/>
              </a:lnSpc>
              <a:buFont typeface="Garamond"/>
              <a:buAutoNum type="alphaLcPeriod"/>
              <a:tabLst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Value </a:t>
            </a:r>
            <a:r>
              <a:rPr sz="1167" b="1" spc="-5" dirty="0">
                <a:latin typeface="Garamond"/>
                <a:cs typeface="Garamond"/>
              </a:rPr>
              <a:t>marketing</a:t>
            </a:r>
            <a:r>
              <a:rPr sz="1167" spc="-5" dirty="0">
                <a:latin typeface="Garamond"/>
                <a:cs typeface="Garamond"/>
              </a:rPr>
              <a:t>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principle of </a:t>
            </a:r>
            <a:r>
              <a:rPr sz="1167" dirty="0">
                <a:latin typeface="Garamond"/>
                <a:cs typeface="Garamond"/>
              </a:rPr>
              <a:t>enlightened marketing which </a:t>
            </a:r>
            <a:r>
              <a:rPr sz="1167" spc="-5" dirty="0">
                <a:latin typeface="Garamond"/>
                <a:cs typeface="Garamond"/>
              </a:rPr>
              <a:t>holds </a:t>
            </a:r>
            <a:r>
              <a:rPr sz="1167" dirty="0">
                <a:latin typeface="Garamond"/>
                <a:cs typeface="Garamond"/>
              </a:rPr>
              <a:t>that a  company should </a:t>
            </a:r>
            <a:r>
              <a:rPr sz="1167" spc="-5" dirty="0">
                <a:latin typeface="Garamond"/>
                <a:cs typeface="Garamond"/>
              </a:rPr>
              <a:t>put most of its resources </a:t>
            </a:r>
            <a:r>
              <a:rPr sz="1167" dirty="0">
                <a:latin typeface="Garamond"/>
                <a:cs typeface="Garamond"/>
              </a:rPr>
              <a:t>into </a:t>
            </a:r>
            <a:r>
              <a:rPr sz="1167" spc="-5" dirty="0">
                <a:latin typeface="Garamond"/>
                <a:cs typeface="Garamond"/>
              </a:rPr>
              <a:t>value-building </a:t>
            </a:r>
            <a:r>
              <a:rPr sz="1167" spc="-10" dirty="0">
                <a:latin typeface="Garamond"/>
                <a:cs typeface="Garamond"/>
              </a:rPr>
              <a:t>marketing  </a:t>
            </a:r>
            <a:r>
              <a:rPr sz="1167" spc="-5" dirty="0">
                <a:latin typeface="Garamond"/>
                <a:cs typeface="Garamond"/>
              </a:rPr>
              <a:t>investments.</a:t>
            </a:r>
            <a:endParaRPr sz="1167">
              <a:latin typeface="Garamond"/>
              <a:cs typeface="Garamond"/>
            </a:endParaRPr>
          </a:p>
          <a:p>
            <a:pPr marL="901327" marR="6791" lvl="1" indent="-222245" algn="just">
              <a:lnSpc>
                <a:spcPts val="1312"/>
              </a:lnSpc>
              <a:buFont typeface="Garamond"/>
              <a:buAutoNum type="alphaLcPeriod"/>
              <a:tabLst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Sense-of-mission </a:t>
            </a:r>
            <a:r>
              <a:rPr sz="1167" b="1" dirty="0">
                <a:latin typeface="Garamond"/>
                <a:cs typeface="Garamond"/>
              </a:rPr>
              <a:t>marketing.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principle of </a:t>
            </a:r>
            <a:r>
              <a:rPr sz="1167" dirty="0">
                <a:latin typeface="Garamond"/>
                <a:cs typeface="Garamond"/>
              </a:rPr>
              <a:t>enlightened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holds  </a:t>
            </a:r>
            <a:r>
              <a:rPr sz="1167" dirty="0">
                <a:latin typeface="Garamond"/>
                <a:cs typeface="Garamond"/>
              </a:rPr>
              <a:t>that a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should define </a:t>
            </a:r>
            <a:r>
              <a:rPr sz="1167" spc="-5" dirty="0">
                <a:latin typeface="Garamond"/>
                <a:cs typeface="Garamond"/>
              </a:rPr>
              <a:t>its mission in broad </a:t>
            </a:r>
            <a:r>
              <a:rPr sz="1167" dirty="0">
                <a:latin typeface="Garamond"/>
                <a:cs typeface="Garamond"/>
              </a:rPr>
              <a:t>social terms </a:t>
            </a:r>
            <a:r>
              <a:rPr sz="1167" spc="-5" dirty="0">
                <a:latin typeface="Garamond"/>
                <a:cs typeface="Garamond"/>
              </a:rPr>
              <a:t>rather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narrow  product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terms.</a:t>
            </a:r>
            <a:endParaRPr sz="1167">
              <a:latin typeface="Garamond"/>
              <a:cs typeface="Garamond"/>
            </a:endParaRPr>
          </a:p>
          <a:p>
            <a:pPr lvl="1">
              <a:spcBef>
                <a:spcPts val="24"/>
              </a:spcBef>
              <a:buFont typeface="Garamond"/>
              <a:buAutoNum type="alphaLcPeriod"/>
            </a:pPr>
            <a:endParaRPr sz="1118">
              <a:latin typeface="Times New Roman"/>
              <a:cs typeface="Times New Roman"/>
            </a:endParaRPr>
          </a:p>
          <a:p>
            <a:pPr marL="901327" marR="4939" lvl="1" indent="-222245" algn="just">
              <a:lnSpc>
                <a:spcPts val="1312"/>
              </a:lnSpc>
              <a:buFont typeface="Garamond"/>
              <a:buAutoNum type="alphaLcPeriod"/>
              <a:tabLst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Societal marketing.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principle of </a:t>
            </a:r>
            <a:r>
              <a:rPr sz="1167" dirty="0">
                <a:latin typeface="Garamond"/>
                <a:cs typeface="Garamond"/>
              </a:rPr>
              <a:t>enlightened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holds </a:t>
            </a:r>
            <a:r>
              <a:rPr sz="1167" dirty="0">
                <a:latin typeface="Garamond"/>
                <a:cs typeface="Garamond"/>
              </a:rPr>
              <a:t>that a  company </a:t>
            </a:r>
            <a:r>
              <a:rPr sz="1167" spc="-5" dirty="0">
                <a:latin typeface="Garamond"/>
                <a:cs typeface="Garamond"/>
              </a:rPr>
              <a:t>should make marketing decisions by </a:t>
            </a:r>
            <a:r>
              <a:rPr sz="1167" dirty="0">
                <a:latin typeface="Garamond"/>
                <a:cs typeface="Garamond"/>
              </a:rPr>
              <a:t>considering consumer’s wants, the  company’s </a:t>
            </a:r>
            <a:r>
              <a:rPr sz="1167" spc="-5" dirty="0">
                <a:latin typeface="Garamond"/>
                <a:cs typeface="Garamond"/>
              </a:rPr>
              <a:t>requirements, </a:t>
            </a:r>
            <a:r>
              <a:rPr sz="1167" dirty="0">
                <a:latin typeface="Garamond"/>
                <a:cs typeface="Garamond"/>
              </a:rPr>
              <a:t>consumer’s </a:t>
            </a:r>
            <a:r>
              <a:rPr sz="1167" spc="-5" dirty="0">
                <a:latin typeface="Garamond"/>
                <a:cs typeface="Garamond"/>
              </a:rPr>
              <a:t>long-run interests, and </a:t>
            </a:r>
            <a:r>
              <a:rPr sz="1167" dirty="0">
                <a:latin typeface="Garamond"/>
                <a:cs typeface="Garamond"/>
              </a:rPr>
              <a:t>society’s </a:t>
            </a:r>
            <a:r>
              <a:rPr sz="1167" spc="-5" dirty="0">
                <a:latin typeface="Garamond"/>
                <a:cs typeface="Garamond"/>
              </a:rPr>
              <a:t>long-run  interests. </a:t>
            </a:r>
            <a:r>
              <a:rPr sz="1167" dirty="0">
                <a:latin typeface="Garamond"/>
                <a:cs typeface="Garamond"/>
              </a:rPr>
              <a:t>A societal </a:t>
            </a:r>
            <a:r>
              <a:rPr sz="1167" spc="-5" dirty="0">
                <a:latin typeface="Garamond"/>
                <a:cs typeface="Garamond"/>
              </a:rPr>
              <a:t>oriented marketer </a:t>
            </a:r>
            <a:r>
              <a:rPr sz="1167" dirty="0">
                <a:latin typeface="Garamond"/>
                <a:cs typeface="Garamond"/>
              </a:rPr>
              <a:t>wants to </a:t>
            </a:r>
            <a:r>
              <a:rPr sz="1167" spc="-5" dirty="0">
                <a:latin typeface="Garamond"/>
                <a:cs typeface="Garamond"/>
              </a:rPr>
              <a:t>design products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are pleasing  and beneficial. </a:t>
            </a:r>
            <a:r>
              <a:rPr sz="1167" dirty="0">
                <a:latin typeface="Garamond"/>
                <a:cs typeface="Garamond"/>
              </a:rPr>
              <a:t>Products 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classified </a:t>
            </a:r>
            <a:r>
              <a:rPr sz="1167" spc="-5" dirty="0">
                <a:latin typeface="Garamond"/>
                <a:cs typeface="Garamond"/>
              </a:rPr>
              <a:t>according </a:t>
            </a:r>
            <a:r>
              <a:rPr sz="1167" dirty="0">
                <a:latin typeface="Garamond"/>
                <a:cs typeface="Garamond"/>
              </a:rPr>
              <a:t>to their degree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immediate  consumer satisfaction </a:t>
            </a:r>
            <a:r>
              <a:rPr sz="1167" spc="-5" dirty="0">
                <a:latin typeface="Garamond"/>
                <a:cs typeface="Garamond"/>
              </a:rPr>
              <a:t>and long-run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benefit. Degree of </a:t>
            </a:r>
            <a:r>
              <a:rPr sz="1167" dirty="0">
                <a:latin typeface="Garamond"/>
                <a:cs typeface="Garamond"/>
              </a:rPr>
              <a:t>satisfaction  </a:t>
            </a:r>
            <a:r>
              <a:rPr sz="1167" spc="-5" dirty="0">
                <a:latin typeface="Garamond"/>
                <a:cs typeface="Garamond"/>
              </a:rPr>
              <a:t>might</a:t>
            </a:r>
            <a:r>
              <a:rPr sz="1167" spc="19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1345816" marR="5556" lvl="2" indent="-222245">
              <a:lnSpc>
                <a:spcPts val="1322"/>
              </a:lnSpc>
              <a:spcBef>
                <a:spcPts val="156"/>
              </a:spcBef>
              <a:buFont typeface="Symbol"/>
              <a:buChar char=""/>
              <a:tabLst>
                <a:tab pos="1345199" algn="l"/>
                <a:tab pos="1345816" algn="l"/>
              </a:tabLst>
            </a:pPr>
            <a:r>
              <a:rPr sz="1167" dirty="0">
                <a:latin typeface="Garamond"/>
                <a:cs typeface="Garamond"/>
              </a:rPr>
              <a:t>Deficient </a:t>
            </a:r>
            <a:r>
              <a:rPr sz="1167" spc="-5" dirty="0">
                <a:latin typeface="Garamond"/>
                <a:cs typeface="Garamond"/>
              </a:rPr>
              <a:t>products are products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have neither </a:t>
            </a:r>
            <a:r>
              <a:rPr sz="1167" dirty="0">
                <a:latin typeface="Garamond"/>
                <a:cs typeface="Garamond"/>
              </a:rPr>
              <a:t>immediate appeal </a:t>
            </a:r>
            <a:r>
              <a:rPr sz="1167" spc="-5" dirty="0">
                <a:latin typeface="Garamond"/>
                <a:cs typeface="Garamond"/>
              </a:rPr>
              <a:t>nor  </a:t>
            </a:r>
            <a:r>
              <a:rPr sz="1167" dirty="0">
                <a:latin typeface="Garamond"/>
                <a:cs typeface="Garamond"/>
              </a:rPr>
              <a:t>long-term </a:t>
            </a:r>
            <a:r>
              <a:rPr sz="1167" spc="-5" dirty="0">
                <a:latin typeface="Garamond"/>
                <a:cs typeface="Garamond"/>
              </a:rPr>
              <a:t>benefits. Example: bad-tasting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medicine.</a:t>
            </a:r>
            <a:endParaRPr sz="1167">
              <a:latin typeface="Garamond"/>
              <a:cs typeface="Garamond"/>
            </a:endParaRPr>
          </a:p>
          <a:p>
            <a:pPr marL="1345816" marR="6173" lvl="2" indent="-222245">
              <a:lnSpc>
                <a:spcPts val="1312"/>
              </a:lnSpc>
              <a:spcBef>
                <a:spcPts val="160"/>
              </a:spcBef>
              <a:buFont typeface="Symbol"/>
              <a:buChar char=""/>
              <a:tabLst>
                <a:tab pos="1345199" algn="l"/>
                <a:tab pos="1345816" algn="l"/>
              </a:tabLst>
            </a:pPr>
            <a:r>
              <a:rPr sz="1167" dirty="0">
                <a:latin typeface="Garamond"/>
                <a:cs typeface="Garamond"/>
              </a:rPr>
              <a:t>Pleasing </a:t>
            </a:r>
            <a:r>
              <a:rPr sz="1167" spc="-5" dirty="0">
                <a:latin typeface="Garamond"/>
                <a:cs typeface="Garamond"/>
              </a:rPr>
              <a:t>products are products </a:t>
            </a:r>
            <a:r>
              <a:rPr sz="1167" dirty="0">
                <a:latin typeface="Garamond"/>
                <a:cs typeface="Garamond"/>
              </a:rPr>
              <a:t>that give </a:t>
            </a:r>
            <a:r>
              <a:rPr sz="1167" spc="-5" dirty="0">
                <a:latin typeface="Garamond"/>
                <a:cs typeface="Garamond"/>
              </a:rPr>
              <a:t>high </a:t>
            </a:r>
            <a:r>
              <a:rPr sz="1167" dirty="0">
                <a:latin typeface="Garamond"/>
                <a:cs typeface="Garamond"/>
              </a:rPr>
              <a:t>immediate satisfaction </a:t>
            </a:r>
            <a:r>
              <a:rPr sz="1167" spc="-5" dirty="0">
                <a:latin typeface="Garamond"/>
                <a:cs typeface="Garamond"/>
              </a:rPr>
              <a:t>but  may hurt consumers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long-run. Example: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cigarettes.</a:t>
            </a:r>
            <a:endParaRPr sz="1167">
              <a:latin typeface="Garamond"/>
              <a:cs typeface="Garamond"/>
            </a:endParaRPr>
          </a:p>
          <a:p>
            <a:pPr marL="1345816" marR="5556" lvl="2" indent="-222245">
              <a:lnSpc>
                <a:spcPts val="1322"/>
              </a:lnSpc>
              <a:spcBef>
                <a:spcPts val="156"/>
              </a:spcBef>
              <a:buFont typeface="Symbol"/>
              <a:buChar char=""/>
              <a:tabLst>
                <a:tab pos="1419281" algn="l"/>
                <a:tab pos="1419898" algn="l"/>
              </a:tabLst>
            </a:pPr>
            <a:r>
              <a:rPr sz="1167" dirty="0">
                <a:latin typeface="Garamond"/>
                <a:cs typeface="Garamond"/>
              </a:rPr>
              <a:t>Salutary </a:t>
            </a:r>
            <a:r>
              <a:rPr sz="1167" spc="-5" dirty="0">
                <a:latin typeface="Garamond"/>
                <a:cs typeface="Garamond"/>
              </a:rPr>
              <a:t>products are products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low </a:t>
            </a:r>
            <a:r>
              <a:rPr sz="1167" spc="-5" dirty="0">
                <a:latin typeface="Garamond"/>
                <a:cs typeface="Garamond"/>
              </a:rPr>
              <a:t>appeal but </a:t>
            </a:r>
            <a:r>
              <a:rPr sz="1167" dirty="0">
                <a:latin typeface="Garamond"/>
                <a:cs typeface="Garamond"/>
              </a:rPr>
              <a:t>may </a:t>
            </a:r>
            <a:r>
              <a:rPr sz="1167" spc="-5" dirty="0">
                <a:latin typeface="Garamond"/>
                <a:cs typeface="Garamond"/>
              </a:rPr>
              <a:t>benefit  </a:t>
            </a:r>
            <a:r>
              <a:rPr sz="1167" dirty="0">
                <a:latin typeface="Garamond"/>
                <a:cs typeface="Garamond"/>
              </a:rPr>
              <a:t>consumers in the long-run. </a:t>
            </a:r>
            <a:r>
              <a:rPr sz="1167" spc="-5" dirty="0">
                <a:latin typeface="Garamond"/>
                <a:cs typeface="Garamond"/>
              </a:rPr>
              <a:t>Example: </a:t>
            </a:r>
            <a:r>
              <a:rPr sz="1167" dirty="0">
                <a:latin typeface="Garamond"/>
                <a:cs typeface="Garamond"/>
              </a:rPr>
              <a:t>seat </a:t>
            </a:r>
            <a:r>
              <a:rPr sz="1167" spc="-5" dirty="0">
                <a:latin typeface="Garamond"/>
                <a:cs typeface="Garamond"/>
              </a:rPr>
              <a:t>belts and air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bags.</a:t>
            </a:r>
            <a:endParaRPr sz="1167">
              <a:latin typeface="Garamond"/>
              <a:cs typeface="Garamond"/>
            </a:endParaRPr>
          </a:p>
          <a:p>
            <a:pPr marL="1345816" marR="6791" lvl="2" indent="-222245">
              <a:lnSpc>
                <a:spcPts val="1322"/>
              </a:lnSpc>
              <a:spcBef>
                <a:spcPts val="151"/>
              </a:spcBef>
              <a:buFont typeface="Symbol"/>
              <a:buChar char=""/>
              <a:tabLst>
                <a:tab pos="1345199" algn="l"/>
                <a:tab pos="1345816" algn="l"/>
              </a:tabLst>
            </a:pPr>
            <a:r>
              <a:rPr sz="1167" spc="-5" dirty="0">
                <a:latin typeface="Garamond"/>
                <a:cs typeface="Garamond"/>
              </a:rPr>
              <a:t>Desirable products are products </a:t>
            </a:r>
            <a:r>
              <a:rPr sz="1167" dirty="0">
                <a:latin typeface="Garamond"/>
                <a:cs typeface="Garamond"/>
              </a:rPr>
              <a:t>that give </a:t>
            </a:r>
            <a:r>
              <a:rPr sz="1167" spc="-5" dirty="0">
                <a:latin typeface="Garamond"/>
                <a:cs typeface="Garamond"/>
              </a:rPr>
              <a:t>both high immediate satisfaction  and high </a:t>
            </a:r>
            <a:r>
              <a:rPr sz="1167" dirty="0">
                <a:latin typeface="Garamond"/>
                <a:cs typeface="Garamond"/>
              </a:rPr>
              <a:t>long-run </a:t>
            </a:r>
            <a:r>
              <a:rPr sz="1167" spc="-5" dirty="0">
                <a:latin typeface="Garamond"/>
                <a:cs typeface="Garamond"/>
              </a:rPr>
              <a:t>benefits. Example: </a:t>
            </a:r>
            <a:r>
              <a:rPr sz="1167" dirty="0">
                <a:latin typeface="Garamond"/>
                <a:cs typeface="Garamond"/>
              </a:rPr>
              <a:t>a tasty </a:t>
            </a:r>
            <a:r>
              <a:rPr sz="1167" spc="-5" dirty="0">
                <a:latin typeface="Garamond"/>
                <a:cs typeface="Garamond"/>
              </a:rPr>
              <a:t>and nutritious </a:t>
            </a:r>
            <a:r>
              <a:rPr sz="1167" spc="2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food.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/>
            <a:r>
              <a:rPr sz="1167" b="1" spc="-5" dirty="0">
                <a:latin typeface="Garamond"/>
                <a:cs typeface="Garamond"/>
              </a:rPr>
              <a:t>Key </a:t>
            </a:r>
            <a:r>
              <a:rPr sz="1167" b="1" dirty="0">
                <a:latin typeface="Garamond"/>
                <a:cs typeface="Garamond"/>
              </a:rPr>
              <a:t>Principles </a:t>
            </a:r>
            <a:r>
              <a:rPr sz="1167" b="1" spc="-5" dirty="0">
                <a:latin typeface="Garamond"/>
                <a:cs typeface="Garamond"/>
              </a:rPr>
              <a:t>for </a:t>
            </a:r>
            <a:r>
              <a:rPr sz="1167" b="1" dirty="0">
                <a:latin typeface="Garamond"/>
                <a:cs typeface="Garamond"/>
              </a:rPr>
              <a:t>Public </a:t>
            </a:r>
            <a:r>
              <a:rPr sz="1167" b="1" spc="-5" dirty="0">
                <a:latin typeface="Garamond"/>
                <a:cs typeface="Garamond"/>
              </a:rPr>
              <a:t>policy </a:t>
            </a:r>
            <a:r>
              <a:rPr sz="1167" b="1" dirty="0">
                <a:latin typeface="Garamond"/>
                <a:cs typeface="Garamond"/>
              </a:rPr>
              <a:t>towards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Marketing: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6791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Certain public policy principles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used to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more </a:t>
            </a:r>
            <a:r>
              <a:rPr sz="1167" dirty="0">
                <a:latin typeface="Garamond"/>
                <a:cs typeface="Garamond"/>
              </a:rPr>
              <a:t>effective these </a:t>
            </a:r>
            <a:r>
              <a:rPr sz="1167" spc="-5" dirty="0">
                <a:latin typeface="Garamond"/>
                <a:cs typeface="Garamond"/>
              </a:rPr>
              <a:t>principles  include  </a:t>
            </a:r>
            <a:r>
              <a:rPr sz="1167" dirty="0">
                <a:latin typeface="Garamond"/>
                <a:cs typeface="Garamond"/>
              </a:rPr>
              <a:t>full consumer </a:t>
            </a:r>
            <a:r>
              <a:rPr sz="1167" spc="-5" dirty="0">
                <a:latin typeface="Garamond"/>
                <a:cs typeface="Garamond"/>
              </a:rPr>
              <a:t>and  producer  </a:t>
            </a:r>
            <a:r>
              <a:rPr sz="1167" dirty="0">
                <a:latin typeface="Garamond"/>
                <a:cs typeface="Garamond"/>
              </a:rPr>
              <a:t>freedom, </a:t>
            </a:r>
            <a:r>
              <a:rPr sz="1167" spc="-5" dirty="0">
                <a:latin typeface="Garamond"/>
                <a:cs typeface="Garamond"/>
              </a:rPr>
              <a:t>potential  harms 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be  eliminated</a:t>
            </a:r>
            <a:r>
              <a:rPr sz="1167" b="1" spc="-5" dirty="0">
                <a:latin typeface="Garamond"/>
                <a:cs typeface="Garamond"/>
              </a:rPr>
              <a:t>, </a:t>
            </a:r>
            <a:r>
              <a:rPr sz="1167" b="1" spc="22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producers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7659582"/>
            <a:ext cx="2411413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should meet the basic needs of the  consumers, there should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economic  efficiency </a:t>
            </a:r>
            <a:r>
              <a:rPr sz="1167" spc="-5" dirty="0">
                <a:latin typeface="Garamond"/>
                <a:cs typeface="Garamond"/>
              </a:rPr>
              <a:t>consumers and producers both  </a:t>
            </a:r>
            <a:r>
              <a:rPr sz="1167" dirty="0">
                <a:latin typeface="Garamond"/>
                <a:cs typeface="Garamond"/>
              </a:rPr>
              <a:t>should be on beneficent in practicing</a:t>
            </a:r>
            <a:r>
              <a:rPr sz="1167" spc="17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3" y="8311515"/>
            <a:ext cx="240956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703776" algn="l"/>
                <a:tab pos="1329148" algn="l"/>
                <a:tab pos="2010082" algn="l"/>
              </a:tabLst>
            </a:pPr>
            <a:r>
              <a:rPr sz="1167" dirty="0">
                <a:latin typeface="Garamond"/>
                <a:cs typeface="Garamond"/>
              </a:rPr>
              <a:t>exchange	</a:t>
            </a:r>
            <a:r>
              <a:rPr sz="1167" spc="-5" dirty="0">
                <a:latin typeface="Garamond"/>
                <a:cs typeface="Garamond"/>
              </a:rPr>
              <a:t>process</a:t>
            </a:r>
            <a:r>
              <a:rPr sz="1167" dirty="0">
                <a:latin typeface="Garamond"/>
                <a:cs typeface="Garamond"/>
              </a:rPr>
              <a:t>,	</a:t>
            </a:r>
            <a:r>
              <a:rPr sz="1167" spc="-5" dirty="0">
                <a:latin typeface="Garamond"/>
                <a:cs typeface="Garamond"/>
              </a:rPr>
              <a:t>produce</a:t>
            </a:r>
            <a:r>
              <a:rPr sz="1167" dirty="0">
                <a:latin typeface="Garamond"/>
                <a:cs typeface="Garamond"/>
              </a:rPr>
              <a:t>r	should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8493019"/>
            <a:ext cx="2410178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ensure the </a:t>
            </a:r>
            <a:r>
              <a:rPr sz="1167" spc="-5" dirty="0">
                <a:latin typeface="Garamond"/>
                <a:cs typeface="Garamond"/>
              </a:rPr>
              <a:t>innovation </a:t>
            </a:r>
            <a:r>
              <a:rPr sz="1167" dirty="0">
                <a:latin typeface="Garamond"/>
                <a:cs typeface="Garamond"/>
              </a:rPr>
              <a:t>, consumer should  </a:t>
            </a:r>
            <a:r>
              <a:rPr sz="1167" spc="-5" dirty="0">
                <a:latin typeface="Garamond"/>
                <a:cs typeface="Garamond"/>
              </a:rPr>
              <a:t>be provided </a:t>
            </a:r>
            <a:r>
              <a:rPr sz="1167" dirty="0">
                <a:latin typeface="Garamond"/>
                <a:cs typeface="Garamond"/>
              </a:rPr>
              <a:t>full knowledge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products and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be protected against  any </a:t>
            </a:r>
            <a:r>
              <a:rPr sz="1167" dirty="0">
                <a:latin typeface="Garamond"/>
                <a:cs typeface="Garamond"/>
              </a:rPr>
              <a:t>sort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unethical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illegal </a:t>
            </a:r>
            <a:r>
              <a:rPr sz="1167" spc="-5" dirty="0">
                <a:latin typeface="Garamond"/>
                <a:cs typeface="Garamond"/>
              </a:rPr>
              <a:t>practices  by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producers,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7494" y="7681065"/>
            <a:ext cx="3143356" cy="1823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701203" y="8344112"/>
            <a:ext cx="1311275" cy="711200"/>
          </a:xfrm>
          <a:custGeom>
            <a:avLst/>
            <a:gdLst/>
            <a:ahLst/>
            <a:cxnLst/>
            <a:rect l="l" t="t" r="r" b="b"/>
            <a:pathLst>
              <a:path w="1348739" h="731520">
                <a:moveTo>
                  <a:pt x="674370" y="0"/>
                </a:moveTo>
                <a:lnTo>
                  <a:pt x="612962" y="1495"/>
                </a:lnTo>
                <a:lnTo>
                  <a:pt x="553105" y="5895"/>
                </a:lnTo>
                <a:lnTo>
                  <a:pt x="495035" y="13070"/>
                </a:lnTo>
                <a:lnTo>
                  <a:pt x="438990" y="22891"/>
                </a:lnTo>
                <a:lnTo>
                  <a:pt x="385207" y="35228"/>
                </a:lnTo>
                <a:lnTo>
                  <a:pt x="333925" y="49953"/>
                </a:lnTo>
                <a:lnTo>
                  <a:pt x="285380" y="66935"/>
                </a:lnTo>
                <a:lnTo>
                  <a:pt x="239810" y="86046"/>
                </a:lnTo>
                <a:lnTo>
                  <a:pt x="197453" y="107156"/>
                </a:lnTo>
                <a:lnTo>
                  <a:pt x="158546" y="130135"/>
                </a:lnTo>
                <a:lnTo>
                  <a:pt x="123326" y="154855"/>
                </a:lnTo>
                <a:lnTo>
                  <a:pt x="92032" y="181186"/>
                </a:lnTo>
                <a:lnTo>
                  <a:pt x="64901" y="208999"/>
                </a:lnTo>
                <a:lnTo>
                  <a:pt x="24077" y="268552"/>
                </a:lnTo>
                <a:lnTo>
                  <a:pt x="2754" y="332479"/>
                </a:lnTo>
                <a:lnTo>
                  <a:pt x="0" y="365760"/>
                </a:lnTo>
                <a:lnTo>
                  <a:pt x="2754" y="399040"/>
                </a:lnTo>
                <a:lnTo>
                  <a:pt x="24077" y="462967"/>
                </a:lnTo>
                <a:lnTo>
                  <a:pt x="64901" y="522520"/>
                </a:lnTo>
                <a:lnTo>
                  <a:pt x="92032" y="550333"/>
                </a:lnTo>
                <a:lnTo>
                  <a:pt x="123326" y="576664"/>
                </a:lnTo>
                <a:lnTo>
                  <a:pt x="158546" y="601384"/>
                </a:lnTo>
                <a:lnTo>
                  <a:pt x="197453" y="624363"/>
                </a:lnTo>
                <a:lnTo>
                  <a:pt x="239810" y="645473"/>
                </a:lnTo>
                <a:lnTo>
                  <a:pt x="285380" y="664584"/>
                </a:lnTo>
                <a:lnTo>
                  <a:pt x="333925" y="681566"/>
                </a:lnTo>
                <a:lnTo>
                  <a:pt x="385207" y="696291"/>
                </a:lnTo>
                <a:lnTo>
                  <a:pt x="438990" y="708628"/>
                </a:lnTo>
                <a:lnTo>
                  <a:pt x="495035" y="718449"/>
                </a:lnTo>
                <a:lnTo>
                  <a:pt x="553105" y="725624"/>
                </a:lnTo>
                <a:lnTo>
                  <a:pt x="612962" y="730024"/>
                </a:lnTo>
                <a:lnTo>
                  <a:pt x="674370" y="731520"/>
                </a:lnTo>
                <a:lnTo>
                  <a:pt x="735777" y="730024"/>
                </a:lnTo>
                <a:lnTo>
                  <a:pt x="795634" y="725624"/>
                </a:lnTo>
                <a:lnTo>
                  <a:pt x="853704" y="718449"/>
                </a:lnTo>
                <a:lnTo>
                  <a:pt x="909749" y="708628"/>
                </a:lnTo>
                <a:lnTo>
                  <a:pt x="963532" y="696291"/>
                </a:lnTo>
                <a:lnTo>
                  <a:pt x="1014814" y="681566"/>
                </a:lnTo>
                <a:lnTo>
                  <a:pt x="1063359" y="664584"/>
                </a:lnTo>
                <a:lnTo>
                  <a:pt x="1108929" y="645473"/>
                </a:lnTo>
                <a:lnTo>
                  <a:pt x="1151286" y="624363"/>
                </a:lnTo>
                <a:lnTo>
                  <a:pt x="1190193" y="601384"/>
                </a:lnTo>
                <a:lnTo>
                  <a:pt x="1225413" y="576664"/>
                </a:lnTo>
                <a:lnTo>
                  <a:pt x="1256707" y="550333"/>
                </a:lnTo>
                <a:lnTo>
                  <a:pt x="1283838" y="522520"/>
                </a:lnTo>
                <a:lnTo>
                  <a:pt x="1324662" y="462967"/>
                </a:lnTo>
                <a:lnTo>
                  <a:pt x="1345985" y="399040"/>
                </a:lnTo>
                <a:lnTo>
                  <a:pt x="1348739" y="365760"/>
                </a:lnTo>
                <a:lnTo>
                  <a:pt x="1345985" y="332479"/>
                </a:lnTo>
                <a:lnTo>
                  <a:pt x="1324662" y="268552"/>
                </a:lnTo>
                <a:lnTo>
                  <a:pt x="1283838" y="208999"/>
                </a:lnTo>
                <a:lnTo>
                  <a:pt x="1256707" y="181186"/>
                </a:lnTo>
                <a:lnTo>
                  <a:pt x="1225413" y="154855"/>
                </a:lnTo>
                <a:lnTo>
                  <a:pt x="1190193" y="130135"/>
                </a:lnTo>
                <a:lnTo>
                  <a:pt x="1151286" y="107156"/>
                </a:lnTo>
                <a:lnTo>
                  <a:pt x="1108929" y="86046"/>
                </a:lnTo>
                <a:lnTo>
                  <a:pt x="1063359" y="66935"/>
                </a:lnTo>
                <a:lnTo>
                  <a:pt x="1014814" y="49953"/>
                </a:lnTo>
                <a:lnTo>
                  <a:pt x="963532" y="35228"/>
                </a:lnTo>
                <a:lnTo>
                  <a:pt x="909749" y="22891"/>
                </a:lnTo>
                <a:lnTo>
                  <a:pt x="853704" y="13070"/>
                </a:lnTo>
                <a:lnTo>
                  <a:pt x="795634" y="5895"/>
                </a:lnTo>
                <a:lnTo>
                  <a:pt x="735777" y="1495"/>
                </a:lnTo>
                <a:lnTo>
                  <a:pt x="674370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678977" y="8327073"/>
            <a:ext cx="1312510" cy="711200"/>
          </a:xfrm>
          <a:custGeom>
            <a:avLst/>
            <a:gdLst/>
            <a:ahLst/>
            <a:cxnLst/>
            <a:rect l="l" t="t" r="r" b="b"/>
            <a:pathLst>
              <a:path w="1350010" h="731520">
                <a:moveTo>
                  <a:pt x="674370" y="0"/>
                </a:moveTo>
                <a:lnTo>
                  <a:pt x="613076" y="1495"/>
                </a:lnTo>
                <a:lnTo>
                  <a:pt x="553306" y="5895"/>
                </a:lnTo>
                <a:lnTo>
                  <a:pt x="495300" y="13070"/>
                </a:lnTo>
                <a:lnTo>
                  <a:pt x="439297" y="22891"/>
                </a:lnTo>
                <a:lnTo>
                  <a:pt x="385539" y="35228"/>
                </a:lnTo>
                <a:lnTo>
                  <a:pt x="334264" y="49953"/>
                </a:lnTo>
                <a:lnTo>
                  <a:pt x="285712" y="66935"/>
                </a:lnTo>
                <a:lnTo>
                  <a:pt x="240124" y="86046"/>
                </a:lnTo>
                <a:lnTo>
                  <a:pt x="197739" y="107156"/>
                </a:lnTo>
                <a:lnTo>
                  <a:pt x="158797" y="130135"/>
                </a:lnTo>
                <a:lnTo>
                  <a:pt x="123538" y="154855"/>
                </a:lnTo>
                <a:lnTo>
                  <a:pt x="92202" y="181186"/>
                </a:lnTo>
                <a:lnTo>
                  <a:pt x="65028" y="208999"/>
                </a:lnTo>
                <a:lnTo>
                  <a:pt x="24130" y="268552"/>
                </a:lnTo>
                <a:lnTo>
                  <a:pt x="2761" y="332479"/>
                </a:lnTo>
                <a:lnTo>
                  <a:pt x="0" y="365760"/>
                </a:lnTo>
                <a:lnTo>
                  <a:pt x="2761" y="399040"/>
                </a:lnTo>
                <a:lnTo>
                  <a:pt x="24129" y="462967"/>
                </a:lnTo>
                <a:lnTo>
                  <a:pt x="65028" y="522520"/>
                </a:lnTo>
                <a:lnTo>
                  <a:pt x="92201" y="550333"/>
                </a:lnTo>
                <a:lnTo>
                  <a:pt x="123538" y="576664"/>
                </a:lnTo>
                <a:lnTo>
                  <a:pt x="158797" y="601384"/>
                </a:lnTo>
                <a:lnTo>
                  <a:pt x="197738" y="624363"/>
                </a:lnTo>
                <a:lnTo>
                  <a:pt x="240124" y="645473"/>
                </a:lnTo>
                <a:lnTo>
                  <a:pt x="285712" y="664584"/>
                </a:lnTo>
                <a:lnTo>
                  <a:pt x="334263" y="681566"/>
                </a:lnTo>
                <a:lnTo>
                  <a:pt x="385539" y="696291"/>
                </a:lnTo>
                <a:lnTo>
                  <a:pt x="439297" y="708628"/>
                </a:lnTo>
                <a:lnTo>
                  <a:pt x="495300" y="718449"/>
                </a:lnTo>
                <a:lnTo>
                  <a:pt x="553306" y="725624"/>
                </a:lnTo>
                <a:lnTo>
                  <a:pt x="613076" y="730024"/>
                </a:lnTo>
                <a:lnTo>
                  <a:pt x="674370" y="731520"/>
                </a:lnTo>
                <a:lnTo>
                  <a:pt x="735784" y="730024"/>
                </a:lnTo>
                <a:lnTo>
                  <a:pt x="795660" y="725624"/>
                </a:lnTo>
                <a:lnTo>
                  <a:pt x="853761" y="718449"/>
                </a:lnTo>
                <a:lnTo>
                  <a:pt x="909845" y="708628"/>
                </a:lnTo>
                <a:lnTo>
                  <a:pt x="963675" y="696291"/>
                </a:lnTo>
                <a:lnTo>
                  <a:pt x="1015012" y="681566"/>
                </a:lnTo>
                <a:lnTo>
                  <a:pt x="1063615" y="664584"/>
                </a:lnTo>
                <a:lnTo>
                  <a:pt x="1109247" y="645473"/>
                </a:lnTo>
                <a:lnTo>
                  <a:pt x="1151667" y="624363"/>
                </a:lnTo>
                <a:lnTo>
                  <a:pt x="1190638" y="601384"/>
                </a:lnTo>
                <a:lnTo>
                  <a:pt x="1225919" y="576664"/>
                </a:lnTo>
                <a:lnTo>
                  <a:pt x="1257271" y="550333"/>
                </a:lnTo>
                <a:lnTo>
                  <a:pt x="1284456" y="522520"/>
                </a:lnTo>
                <a:lnTo>
                  <a:pt x="1325368" y="462967"/>
                </a:lnTo>
                <a:lnTo>
                  <a:pt x="1346740" y="399040"/>
                </a:lnTo>
                <a:lnTo>
                  <a:pt x="1349502" y="365760"/>
                </a:lnTo>
                <a:lnTo>
                  <a:pt x="1346740" y="332479"/>
                </a:lnTo>
                <a:lnTo>
                  <a:pt x="1325368" y="268552"/>
                </a:lnTo>
                <a:lnTo>
                  <a:pt x="1284456" y="208999"/>
                </a:lnTo>
                <a:lnTo>
                  <a:pt x="1257271" y="181186"/>
                </a:lnTo>
                <a:lnTo>
                  <a:pt x="1225919" y="154855"/>
                </a:lnTo>
                <a:lnTo>
                  <a:pt x="1190638" y="130135"/>
                </a:lnTo>
                <a:lnTo>
                  <a:pt x="1151667" y="107156"/>
                </a:lnTo>
                <a:lnTo>
                  <a:pt x="1109247" y="86046"/>
                </a:lnTo>
                <a:lnTo>
                  <a:pt x="1063615" y="66935"/>
                </a:lnTo>
                <a:lnTo>
                  <a:pt x="1015012" y="49953"/>
                </a:lnTo>
                <a:lnTo>
                  <a:pt x="963675" y="35228"/>
                </a:lnTo>
                <a:lnTo>
                  <a:pt x="909845" y="22891"/>
                </a:lnTo>
                <a:lnTo>
                  <a:pt x="853761" y="13070"/>
                </a:lnTo>
                <a:lnTo>
                  <a:pt x="795660" y="5895"/>
                </a:lnTo>
                <a:lnTo>
                  <a:pt x="735784" y="1495"/>
                </a:lnTo>
                <a:lnTo>
                  <a:pt x="67437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678977" y="8327073"/>
            <a:ext cx="1312510" cy="711200"/>
          </a:xfrm>
          <a:custGeom>
            <a:avLst/>
            <a:gdLst/>
            <a:ahLst/>
            <a:cxnLst/>
            <a:rect l="l" t="t" r="r" b="b"/>
            <a:pathLst>
              <a:path w="1350010" h="731520">
                <a:moveTo>
                  <a:pt x="674370" y="0"/>
                </a:moveTo>
                <a:lnTo>
                  <a:pt x="613076" y="1495"/>
                </a:lnTo>
                <a:lnTo>
                  <a:pt x="553306" y="5895"/>
                </a:lnTo>
                <a:lnTo>
                  <a:pt x="495300" y="13070"/>
                </a:lnTo>
                <a:lnTo>
                  <a:pt x="439297" y="22891"/>
                </a:lnTo>
                <a:lnTo>
                  <a:pt x="385539" y="35228"/>
                </a:lnTo>
                <a:lnTo>
                  <a:pt x="334264" y="49953"/>
                </a:lnTo>
                <a:lnTo>
                  <a:pt x="285712" y="66935"/>
                </a:lnTo>
                <a:lnTo>
                  <a:pt x="240124" y="86046"/>
                </a:lnTo>
                <a:lnTo>
                  <a:pt x="197739" y="107156"/>
                </a:lnTo>
                <a:lnTo>
                  <a:pt x="158797" y="130135"/>
                </a:lnTo>
                <a:lnTo>
                  <a:pt x="123538" y="154855"/>
                </a:lnTo>
                <a:lnTo>
                  <a:pt x="92202" y="181186"/>
                </a:lnTo>
                <a:lnTo>
                  <a:pt x="65028" y="208999"/>
                </a:lnTo>
                <a:lnTo>
                  <a:pt x="24130" y="268552"/>
                </a:lnTo>
                <a:lnTo>
                  <a:pt x="2761" y="332479"/>
                </a:lnTo>
                <a:lnTo>
                  <a:pt x="0" y="365760"/>
                </a:lnTo>
                <a:lnTo>
                  <a:pt x="2761" y="399040"/>
                </a:lnTo>
                <a:lnTo>
                  <a:pt x="24129" y="462967"/>
                </a:lnTo>
                <a:lnTo>
                  <a:pt x="65028" y="522520"/>
                </a:lnTo>
                <a:lnTo>
                  <a:pt x="92201" y="550333"/>
                </a:lnTo>
                <a:lnTo>
                  <a:pt x="123538" y="576664"/>
                </a:lnTo>
                <a:lnTo>
                  <a:pt x="158797" y="601384"/>
                </a:lnTo>
                <a:lnTo>
                  <a:pt x="197738" y="624363"/>
                </a:lnTo>
                <a:lnTo>
                  <a:pt x="240124" y="645473"/>
                </a:lnTo>
                <a:lnTo>
                  <a:pt x="285712" y="664584"/>
                </a:lnTo>
                <a:lnTo>
                  <a:pt x="334263" y="681566"/>
                </a:lnTo>
                <a:lnTo>
                  <a:pt x="385539" y="696291"/>
                </a:lnTo>
                <a:lnTo>
                  <a:pt x="439297" y="708628"/>
                </a:lnTo>
                <a:lnTo>
                  <a:pt x="495300" y="718449"/>
                </a:lnTo>
                <a:lnTo>
                  <a:pt x="553306" y="725624"/>
                </a:lnTo>
                <a:lnTo>
                  <a:pt x="613076" y="730024"/>
                </a:lnTo>
                <a:lnTo>
                  <a:pt x="674370" y="731520"/>
                </a:lnTo>
                <a:lnTo>
                  <a:pt x="735784" y="730024"/>
                </a:lnTo>
                <a:lnTo>
                  <a:pt x="795660" y="725624"/>
                </a:lnTo>
                <a:lnTo>
                  <a:pt x="853761" y="718449"/>
                </a:lnTo>
                <a:lnTo>
                  <a:pt x="909845" y="708628"/>
                </a:lnTo>
                <a:lnTo>
                  <a:pt x="963675" y="696291"/>
                </a:lnTo>
                <a:lnTo>
                  <a:pt x="1015012" y="681566"/>
                </a:lnTo>
                <a:lnTo>
                  <a:pt x="1063615" y="664584"/>
                </a:lnTo>
                <a:lnTo>
                  <a:pt x="1109247" y="645473"/>
                </a:lnTo>
                <a:lnTo>
                  <a:pt x="1151667" y="624363"/>
                </a:lnTo>
                <a:lnTo>
                  <a:pt x="1190638" y="601384"/>
                </a:lnTo>
                <a:lnTo>
                  <a:pt x="1225919" y="576664"/>
                </a:lnTo>
                <a:lnTo>
                  <a:pt x="1257271" y="550333"/>
                </a:lnTo>
                <a:lnTo>
                  <a:pt x="1284456" y="522520"/>
                </a:lnTo>
                <a:lnTo>
                  <a:pt x="1325368" y="462967"/>
                </a:lnTo>
                <a:lnTo>
                  <a:pt x="1346740" y="399040"/>
                </a:lnTo>
                <a:lnTo>
                  <a:pt x="1349502" y="365760"/>
                </a:lnTo>
                <a:lnTo>
                  <a:pt x="1346740" y="332479"/>
                </a:lnTo>
                <a:lnTo>
                  <a:pt x="1325368" y="268552"/>
                </a:lnTo>
                <a:lnTo>
                  <a:pt x="1284456" y="208999"/>
                </a:lnTo>
                <a:lnTo>
                  <a:pt x="1257271" y="181186"/>
                </a:lnTo>
                <a:lnTo>
                  <a:pt x="1225919" y="154855"/>
                </a:lnTo>
                <a:lnTo>
                  <a:pt x="1190638" y="130135"/>
                </a:lnTo>
                <a:lnTo>
                  <a:pt x="1151667" y="107156"/>
                </a:lnTo>
                <a:lnTo>
                  <a:pt x="1109247" y="86046"/>
                </a:lnTo>
                <a:lnTo>
                  <a:pt x="1063615" y="66935"/>
                </a:lnTo>
                <a:lnTo>
                  <a:pt x="1015012" y="49953"/>
                </a:lnTo>
                <a:lnTo>
                  <a:pt x="963675" y="35228"/>
                </a:lnTo>
                <a:lnTo>
                  <a:pt x="909845" y="22891"/>
                </a:lnTo>
                <a:lnTo>
                  <a:pt x="853761" y="13070"/>
                </a:lnTo>
                <a:lnTo>
                  <a:pt x="795660" y="5895"/>
                </a:lnTo>
                <a:lnTo>
                  <a:pt x="735784" y="1495"/>
                </a:lnTo>
                <a:lnTo>
                  <a:pt x="674370" y="0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3762939" y="8519471"/>
            <a:ext cx="1166813" cy="333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08036">
              <a:lnSpc>
                <a:spcPct val="93100"/>
              </a:lnSpc>
            </a:pPr>
            <a:r>
              <a:rPr sz="778" b="1" spc="-117" dirty="0">
                <a:latin typeface="Arial"/>
                <a:cs typeface="Arial"/>
              </a:rPr>
              <a:t>K</a:t>
            </a:r>
            <a:r>
              <a:rPr sz="1167" b="1" spc="-174" baseline="-10416" dirty="0">
                <a:solidFill>
                  <a:srgbClr val="786950"/>
                </a:solidFill>
                <a:latin typeface="Arial"/>
                <a:cs typeface="Arial"/>
              </a:rPr>
              <a:t>K</a:t>
            </a:r>
            <a:r>
              <a:rPr sz="778" b="1" spc="-117" dirty="0">
                <a:latin typeface="Arial"/>
                <a:cs typeface="Arial"/>
              </a:rPr>
              <a:t>e</a:t>
            </a:r>
            <a:r>
              <a:rPr sz="1167" b="1" spc="-174" baseline="-10416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778" b="1" spc="-117" dirty="0">
                <a:latin typeface="Arial"/>
                <a:cs typeface="Arial"/>
              </a:rPr>
              <a:t>y </a:t>
            </a:r>
            <a:r>
              <a:rPr sz="778" b="1" spc="44" dirty="0">
                <a:latin typeface="Arial"/>
                <a:cs typeface="Arial"/>
              </a:rPr>
              <a:t>Princ</a:t>
            </a:r>
            <a:r>
              <a:rPr sz="1167" b="1" spc="65" baseline="-10416" dirty="0">
                <a:solidFill>
                  <a:srgbClr val="786950"/>
                </a:solidFill>
                <a:latin typeface="Arial"/>
                <a:cs typeface="Arial"/>
              </a:rPr>
              <a:t>c</a:t>
            </a:r>
            <a:r>
              <a:rPr sz="778" b="1" spc="44" dirty="0">
                <a:latin typeface="Arial"/>
                <a:cs typeface="Arial"/>
              </a:rPr>
              <a:t>i</a:t>
            </a:r>
            <a:r>
              <a:rPr sz="1167" b="1" spc="65" baseline="-10416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778" b="1" spc="44" dirty="0">
                <a:latin typeface="Arial"/>
                <a:cs typeface="Arial"/>
              </a:rPr>
              <a:t>ples  </a:t>
            </a:r>
            <a:r>
              <a:rPr sz="778" b="1" spc="87" dirty="0">
                <a:latin typeface="Arial"/>
                <a:cs typeface="Arial"/>
              </a:rPr>
              <a:t>for </a:t>
            </a:r>
            <a:r>
              <a:rPr sz="778" b="1" spc="107" dirty="0">
                <a:latin typeface="Arial"/>
                <a:cs typeface="Arial"/>
              </a:rPr>
              <a:t>a </a:t>
            </a:r>
            <a:r>
              <a:rPr sz="778" b="1" spc="-87" dirty="0">
                <a:latin typeface="Arial"/>
                <a:cs typeface="Arial"/>
              </a:rPr>
              <a:t>Pu</a:t>
            </a:r>
            <a:r>
              <a:rPr sz="1167" b="1" spc="-131" baseline="-10416" dirty="0">
                <a:solidFill>
                  <a:srgbClr val="786950"/>
                </a:solidFill>
                <a:latin typeface="Arial"/>
                <a:cs typeface="Arial"/>
              </a:rPr>
              <a:t>u</a:t>
            </a:r>
            <a:r>
              <a:rPr sz="778" b="1" spc="-87" dirty="0">
                <a:latin typeface="Arial"/>
                <a:cs typeface="Arial"/>
              </a:rPr>
              <a:t>b</a:t>
            </a:r>
            <a:r>
              <a:rPr sz="1167" b="1" spc="-131" baseline="-10416" dirty="0">
                <a:solidFill>
                  <a:srgbClr val="786950"/>
                </a:solidFill>
                <a:latin typeface="Arial"/>
                <a:cs typeface="Arial"/>
              </a:rPr>
              <a:t>b</a:t>
            </a:r>
            <a:r>
              <a:rPr sz="778" b="1" spc="-87" dirty="0">
                <a:latin typeface="Arial"/>
                <a:cs typeface="Arial"/>
              </a:rPr>
              <a:t>l</a:t>
            </a:r>
            <a:r>
              <a:rPr sz="1167" b="1" spc="-131" baseline="-10416" dirty="0">
                <a:solidFill>
                  <a:srgbClr val="786950"/>
                </a:solidFill>
                <a:latin typeface="Arial"/>
                <a:cs typeface="Arial"/>
              </a:rPr>
              <a:t>l</a:t>
            </a:r>
            <a:r>
              <a:rPr sz="778" b="1" spc="-87" dirty="0">
                <a:latin typeface="Arial"/>
                <a:cs typeface="Arial"/>
              </a:rPr>
              <a:t>i</a:t>
            </a:r>
            <a:r>
              <a:rPr sz="1167" b="1" spc="-131" baseline="-10416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778" b="1" spc="-87" dirty="0">
                <a:latin typeface="Arial"/>
                <a:cs typeface="Arial"/>
              </a:rPr>
              <a:t>c</a:t>
            </a:r>
            <a:r>
              <a:rPr sz="1167" b="1" spc="-131" baseline="-10416" dirty="0">
                <a:solidFill>
                  <a:srgbClr val="786950"/>
                </a:solidFill>
                <a:latin typeface="Arial"/>
                <a:cs typeface="Arial"/>
              </a:rPr>
              <a:t>c </a:t>
            </a:r>
            <a:r>
              <a:rPr sz="778" b="1" spc="-19" dirty="0">
                <a:latin typeface="Arial"/>
                <a:cs typeface="Arial"/>
              </a:rPr>
              <a:t>Pol</a:t>
            </a:r>
            <a:r>
              <a:rPr sz="1167" b="1" spc="-29" baseline="-10416" dirty="0">
                <a:solidFill>
                  <a:srgbClr val="786950"/>
                </a:solidFill>
                <a:latin typeface="Arial"/>
                <a:cs typeface="Arial"/>
              </a:rPr>
              <a:t>l</a:t>
            </a:r>
            <a:r>
              <a:rPr sz="778" b="1" spc="-19" dirty="0">
                <a:latin typeface="Arial"/>
                <a:cs typeface="Arial"/>
              </a:rPr>
              <a:t>i</a:t>
            </a:r>
            <a:r>
              <a:rPr sz="1167" b="1" spc="-29" baseline="-10416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778" b="1" spc="-19" dirty="0">
                <a:latin typeface="Arial"/>
                <a:cs typeface="Arial"/>
              </a:rPr>
              <a:t>c</a:t>
            </a:r>
            <a:r>
              <a:rPr sz="1167" b="1" spc="-29" baseline="-10416" dirty="0">
                <a:solidFill>
                  <a:srgbClr val="786950"/>
                </a:solidFill>
                <a:latin typeface="Arial"/>
                <a:cs typeface="Arial"/>
              </a:rPr>
              <a:t>c</a:t>
            </a:r>
            <a:r>
              <a:rPr sz="778" b="1" spc="-19" dirty="0">
                <a:latin typeface="Arial"/>
                <a:cs typeface="Arial"/>
              </a:rPr>
              <a:t>y  </a:t>
            </a:r>
            <a:r>
              <a:rPr sz="778" b="1" spc="-117" dirty="0">
                <a:latin typeface="Arial"/>
                <a:cs typeface="Arial"/>
              </a:rPr>
              <a:t>T</a:t>
            </a:r>
            <a:r>
              <a:rPr sz="1167" b="1" spc="-174" baseline="-10416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778" b="1" spc="-117" dirty="0">
                <a:latin typeface="Arial"/>
                <a:cs typeface="Arial"/>
              </a:rPr>
              <a:t>o</a:t>
            </a:r>
            <a:r>
              <a:rPr sz="1167" b="1" spc="-174" baseline="-10416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778" b="1" spc="-117" dirty="0">
                <a:latin typeface="Arial"/>
                <a:cs typeface="Arial"/>
              </a:rPr>
              <a:t>w</a:t>
            </a:r>
            <a:r>
              <a:rPr sz="1167" b="1" spc="-174" baseline="-10416" dirty="0">
                <a:solidFill>
                  <a:srgbClr val="786950"/>
                </a:solidFill>
                <a:latin typeface="Arial"/>
                <a:cs typeface="Arial"/>
              </a:rPr>
              <a:t>w</a:t>
            </a:r>
            <a:r>
              <a:rPr sz="778" b="1" spc="-117" dirty="0">
                <a:latin typeface="Arial"/>
                <a:cs typeface="Arial"/>
              </a:rPr>
              <a:t>ar</a:t>
            </a:r>
            <a:r>
              <a:rPr sz="1167" b="1" spc="-174" baseline="-10416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778" b="1" spc="-117" dirty="0">
                <a:latin typeface="Arial"/>
                <a:cs typeface="Arial"/>
              </a:rPr>
              <a:t>d</a:t>
            </a:r>
            <a:r>
              <a:rPr sz="1167" b="1" spc="-174" baseline="-10416" dirty="0">
                <a:solidFill>
                  <a:srgbClr val="786950"/>
                </a:solidFill>
                <a:latin typeface="Arial"/>
                <a:cs typeface="Arial"/>
              </a:rPr>
              <a:t>d</a:t>
            </a:r>
            <a:r>
              <a:rPr sz="1167" b="1" spc="-131" baseline="-10416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778" b="1" spc="34" dirty="0">
                <a:latin typeface="Arial"/>
                <a:cs typeface="Arial"/>
              </a:rPr>
              <a:t>Mar</a:t>
            </a:r>
            <a:r>
              <a:rPr sz="1167" b="1" spc="51" baseline="-10416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778" b="1" spc="34" dirty="0">
                <a:latin typeface="Arial"/>
                <a:cs typeface="Arial"/>
              </a:rPr>
              <a:t>k</a:t>
            </a:r>
            <a:r>
              <a:rPr sz="1167" b="1" spc="51" baseline="-10416" dirty="0">
                <a:solidFill>
                  <a:srgbClr val="786950"/>
                </a:solidFill>
                <a:latin typeface="Arial"/>
                <a:cs typeface="Arial"/>
              </a:rPr>
              <a:t>k</a:t>
            </a:r>
            <a:r>
              <a:rPr sz="778" b="1" spc="34" dirty="0">
                <a:latin typeface="Arial"/>
                <a:cs typeface="Arial"/>
              </a:rPr>
              <a:t>eting</a:t>
            </a:r>
            <a:endParaRPr sz="778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85129" y="8527098"/>
            <a:ext cx="1321153" cy="243858"/>
          </a:xfrm>
          <a:custGeom>
            <a:avLst/>
            <a:gdLst/>
            <a:ahLst/>
            <a:cxnLst/>
            <a:rect l="l" t="t" r="r" b="b"/>
            <a:pathLst>
              <a:path w="1358900" h="250825">
                <a:moveTo>
                  <a:pt x="1323594" y="0"/>
                </a:moveTo>
                <a:lnTo>
                  <a:pt x="0" y="0"/>
                </a:lnTo>
                <a:lnTo>
                  <a:pt x="0" y="210311"/>
                </a:lnTo>
                <a:lnTo>
                  <a:pt x="51815" y="250697"/>
                </a:lnTo>
                <a:lnTo>
                  <a:pt x="1358646" y="250697"/>
                </a:lnTo>
                <a:lnTo>
                  <a:pt x="1358646" y="27319"/>
                </a:lnTo>
                <a:lnTo>
                  <a:pt x="1323594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5462905" y="8510059"/>
            <a:ext cx="1338439" cy="243858"/>
          </a:xfrm>
          <a:custGeom>
            <a:avLst/>
            <a:gdLst/>
            <a:ahLst/>
            <a:cxnLst/>
            <a:rect l="l" t="t" r="r" b="b"/>
            <a:pathLst>
              <a:path w="1376679" h="250825">
                <a:moveTo>
                  <a:pt x="1324356" y="0"/>
                </a:moveTo>
                <a:lnTo>
                  <a:pt x="0" y="0"/>
                </a:lnTo>
                <a:lnTo>
                  <a:pt x="0" y="210311"/>
                </a:lnTo>
                <a:lnTo>
                  <a:pt x="51815" y="250697"/>
                </a:lnTo>
                <a:lnTo>
                  <a:pt x="1376171" y="250697"/>
                </a:lnTo>
                <a:lnTo>
                  <a:pt x="1376171" y="40385"/>
                </a:lnTo>
                <a:lnTo>
                  <a:pt x="1324356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6750473" y="8510059"/>
            <a:ext cx="50623" cy="243858"/>
          </a:xfrm>
          <a:custGeom>
            <a:avLst/>
            <a:gdLst/>
            <a:ahLst/>
            <a:cxnLst/>
            <a:rect l="l" t="t" r="r" b="b"/>
            <a:pathLst>
              <a:path w="52070" h="250825">
                <a:moveTo>
                  <a:pt x="0" y="0"/>
                </a:moveTo>
                <a:lnTo>
                  <a:pt x="0" y="210311"/>
                </a:lnTo>
                <a:lnTo>
                  <a:pt x="51815" y="250697"/>
                </a:lnTo>
                <a:lnTo>
                  <a:pt x="51815" y="40385"/>
                </a:lnTo>
                <a:lnTo>
                  <a:pt x="0" y="0"/>
                </a:lnTo>
                <a:close/>
              </a:path>
            </a:pathLst>
          </a:custGeom>
          <a:solidFill>
            <a:srgbClr val="FEFE7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5462905" y="8734159"/>
            <a:ext cx="1338439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171" y="0"/>
                </a:lnTo>
              </a:path>
            </a:pathLst>
          </a:custGeom>
          <a:ln w="40385">
            <a:solidFill>
              <a:srgbClr val="CCCC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5462905" y="8510059"/>
            <a:ext cx="1338439" cy="243858"/>
          </a:xfrm>
          <a:custGeom>
            <a:avLst/>
            <a:gdLst/>
            <a:ahLst/>
            <a:cxnLst/>
            <a:rect l="l" t="t" r="r" b="b"/>
            <a:pathLst>
              <a:path w="1376679" h="250825">
                <a:moveTo>
                  <a:pt x="1376171" y="40385"/>
                </a:moveTo>
                <a:lnTo>
                  <a:pt x="1324356" y="0"/>
                </a:lnTo>
                <a:lnTo>
                  <a:pt x="0" y="0"/>
                </a:lnTo>
                <a:lnTo>
                  <a:pt x="0" y="210311"/>
                </a:lnTo>
                <a:lnTo>
                  <a:pt x="51815" y="250697"/>
                </a:lnTo>
                <a:lnTo>
                  <a:pt x="1376171" y="250697"/>
                </a:lnTo>
                <a:lnTo>
                  <a:pt x="1376171" y="40385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6750473" y="8510059"/>
            <a:ext cx="50623" cy="243858"/>
          </a:xfrm>
          <a:custGeom>
            <a:avLst/>
            <a:gdLst/>
            <a:ahLst/>
            <a:cxnLst/>
            <a:rect l="l" t="t" r="r" b="b"/>
            <a:pathLst>
              <a:path w="52070" h="250825">
                <a:moveTo>
                  <a:pt x="0" y="0"/>
                </a:moveTo>
                <a:lnTo>
                  <a:pt x="0" y="210311"/>
                </a:lnTo>
                <a:lnTo>
                  <a:pt x="51815" y="250697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5462905" y="8714528"/>
            <a:ext cx="1287815" cy="0"/>
          </a:xfrm>
          <a:custGeom>
            <a:avLst/>
            <a:gdLst/>
            <a:ahLst/>
            <a:cxnLst/>
            <a:rect l="l" t="t" r="r" b="b"/>
            <a:pathLst>
              <a:path w="1324609">
                <a:moveTo>
                  <a:pt x="1324356" y="0"/>
                </a:moveTo>
                <a:lnTo>
                  <a:pt x="0" y="0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5848386" y="8520190"/>
            <a:ext cx="556242" cy="198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2299"/>
              </a:lnSpc>
            </a:pPr>
            <a:r>
              <a:rPr sz="632" b="1" spc="-267" dirty="0">
                <a:latin typeface="Arial"/>
                <a:cs typeface="Arial"/>
              </a:rPr>
              <a:t>E</a:t>
            </a:r>
            <a:r>
              <a:rPr sz="948" b="1" spc="-174" baseline="-8547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632" b="1" spc="-198" dirty="0">
                <a:latin typeface="Arial"/>
                <a:cs typeface="Arial"/>
              </a:rPr>
              <a:t>c</a:t>
            </a:r>
            <a:r>
              <a:rPr sz="948" b="1" spc="-65" baseline="-8547" dirty="0">
                <a:solidFill>
                  <a:srgbClr val="786950"/>
                </a:solidFill>
                <a:latin typeface="Arial"/>
                <a:cs typeface="Arial"/>
              </a:rPr>
              <a:t>c</a:t>
            </a:r>
            <a:r>
              <a:rPr sz="632" b="1" spc="-238" dirty="0">
                <a:latin typeface="Arial"/>
                <a:cs typeface="Arial"/>
              </a:rPr>
              <a:t>o</a:t>
            </a:r>
            <a:r>
              <a:rPr sz="948" b="1" baseline="-8547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632" b="1" spc="-238" dirty="0">
                <a:latin typeface="Arial"/>
                <a:cs typeface="Arial"/>
              </a:rPr>
              <a:t>n</a:t>
            </a:r>
            <a:r>
              <a:rPr sz="948" b="1" baseline="-8547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632" b="1" spc="-238" dirty="0">
                <a:latin typeface="Arial"/>
                <a:cs typeface="Arial"/>
              </a:rPr>
              <a:t>o</a:t>
            </a:r>
            <a:r>
              <a:rPr sz="948" b="1" spc="-123" baseline="-8547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632" b="1" spc="-408" dirty="0">
                <a:latin typeface="Arial"/>
                <a:cs typeface="Arial"/>
              </a:rPr>
              <a:t>m</a:t>
            </a:r>
            <a:r>
              <a:rPr sz="948" b="1" spc="190" baseline="-8547" dirty="0">
                <a:solidFill>
                  <a:srgbClr val="786950"/>
                </a:solidFill>
                <a:latin typeface="Arial"/>
                <a:cs typeface="Arial"/>
              </a:rPr>
              <a:t>m</a:t>
            </a:r>
            <a:r>
              <a:rPr sz="632" b="1" spc="-19" dirty="0">
                <a:latin typeface="Arial"/>
                <a:cs typeface="Arial"/>
              </a:rPr>
              <a:t>i</a:t>
            </a:r>
            <a:r>
              <a:rPr sz="948" b="1" spc="-153" baseline="-8547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632" b="1" spc="-198" dirty="0">
                <a:latin typeface="Arial"/>
                <a:cs typeface="Arial"/>
              </a:rPr>
              <a:t>c</a:t>
            </a:r>
            <a:r>
              <a:rPr sz="948" b="1" spc="101" baseline="-8547" dirty="0">
                <a:solidFill>
                  <a:srgbClr val="786950"/>
                </a:solidFill>
                <a:latin typeface="Arial"/>
                <a:cs typeface="Arial"/>
              </a:rPr>
              <a:t>c  </a:t>
            </a:r>
            <a:r>
              <a:rPr sz="632" b="1" spc="-97" dirty="0">
                <a:latin typeface="Arial"/>
                <a:cs typeface="Arial"/>
              </a:rPr>
              <a:t>E</a:t>
            </a:r>
            <a:r>
              <a:rPr sz="948" b="1" spc="-146" baseline="-12820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632" b="1" spc="-97" dirty="0">
                <a:latin typeface="Arial"/>
                <a:cs typeface="Arial"/>
              </a:rPr>
              <a:t>f</a:t>
            </a:r>
            <a:r>
              <a:rPr sz="948" b="1" spc="-146" baseline="-12820" dirty="0">
                <a:solidFill>
                  <a:srgbClr val="786950"/>
                </a:solidFill>
                <a:latin typeface="Arial"/>
                <a:cs typeface="Arial"/>
              </a:rPr>
              <a:t>f</a:t>
            </a:r>
            <a:r>
              <a:rPr sz="632" b="1" spc="-97" dirty="0">
                <a:latin typeface="Arial"/>
                <a:cs typeface="Arial"/>
              </a:rPr>
              <a:t>f</a:t>
            </a:r>
            <a:r>
              <a:rPr sz="948" b="1" spc="-146" baseline="-12820" dirty="0">
                <a:solidFill>
                  <a:srgbClr val="786950"/>
                </a:solidFill>
                <a:latin typeface="Arial"/>
                <a:cs typeface="Arial"/>
              </a:rPr>
              <a:t>f</a:t>
            </a:r>
            <a:r>
              <a:rPr sz="632" b="1" spc="-97" dirty="0">
                <a:latin typeface="Arial"/>
                <a:cs typeface="Arial"/>
              </a:rPr>
              <a:t>i</a:t>
            </a:r>
            <a:r>
              <a:rPr sz="948" b="1" spc="-146" baseline="-12820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632" b="1" spc="-97" dirty="0">
                <a:latin typeface="Arial"/>
                <a:cs typeface="Arial"/>
              </a:rPr>
              <a:t>c</a:t>
            </a:r>
            <a:r>
              <a:rPr sz="948" b="1" spc="-146" baseline="-12820" dirty="0">
                <a:solidFill>
                  <a:srgbClr val="786950"/>
                </a:solidFill>
                <a:latin typeface="Arial"/>
                <a:cs typeface="Arial"/>
              </a:rPr>
              <a:t>c</a:t>
            </a:r>
            <a:r>
              <a:rPr sz="632" b="1" spc="-97" dirty="0">
                <a:latin typeface="Arial"/>
                <a:cs typeface="Arial"/>
              </a:rPr>
              <a:t>i</a:t>
            </a:r>
            <a:r>
              <a:rPr sz="948" b="1" spc="-146" baseline="-12820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632" b="1" spc="-97" dirty="0">
                <a:latin typeface="Arial"/>
                <a:cs typeface="Arial"/>
              </a:rPr>
              <a:t>e</a:t>
            </a:r>
            <a:r>
              <a:rPr sz="948" b="1" spc="-146" baseline="-12820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632" b="1" spc="-97" dirty="0">
                <a:latin typeface="Arial"/>
                <a:cs typeface="Arial"/>
              </a:rPr>
              <a:t>n</a:t>
            </a:r>
            <a:r>
              <a:rPr sz="948" b="1" spc="-146" baseline="-12820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632" b="1" spc="-97" dirty="0">
                <a:latin typeface="Arial"/>
                <a:cs typeface="Arial"/>
              </a:rPr>
              <a:t>c</a:t>
            </a:r>
            <a:r>
              <a:rPr sz="948" b="1" spc="-146" baseline="-12820" dirty="0">
                <a:solidFill>
                  <a:srgbClr val="786950"/>
                </a:solidFill>
                <a:latin typeface="Arial"/>
                <a:cs typeface="Arial"/>
              </a:rPr>
              <a:t>c</a:t>
            </a:r>
            <a:r>
              <a:rPr sz="632" b="1" spc="-97" dirty="0">
                <a:latin typeface="Arial"/>
                <a:cs typeface="Arial"/>
              </a:rPr>
              <a:t>y</a:t>
            </a:r>
            <a:r>
              <a:rPr sz="948" b="1" spc="-146" baseline="-12820" dirty="0">
                <a:solidFill>
                  <a:srgbClr val="786950"/>
                </a:solidFill>
                <a:latin typeface="Arial"/>
                <a:cs typeface="Arial"/>
              </a:rPr>
              <a:t>y</a:t>
            </a:r>
            <a:endParaRPr sz="948" baseline="-1282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42853" y="8802688"/>
            <a:ext cx="318558" cy="77170"/>
          </a:xfrm>
          <a:custGeom>
            <a:avLst/>
            <a:gdLst/>
            <a:ahLst/>
            <a:cxnLst/>
            <a:rect l="l" t="t" r="r" b="b"/>
            <a:pathLst>
              <a:path w="327660" h="79375">
                <a:moveTo>
                  <a:pt x="61641" y="15507"/>
                </a:moveTo>
                <a:lnTo>
                  <a:pt x="57069" y="30747"/>
                </a:lnTo>
                <a:lnTo>
                  <a:pt x="323088" y="79248"/>
                </a:lnTo>
                <a:lnTo>
                  <a:pt x="327660" y="64008"/>
                </a:lnTo>
                <a:lnTo>
                  <a:pt x="61641" y="15507"/>
                </a:lnTo>
                <a:close/>
              </a:path>
              <a:path w="327660" h="79375">
                <a:moveTo>
                  <a:pt x="66293" y="0"/>
                </a:moveTo>
                <a:lnTo>
                  <a:pt x="0" y="12192"/>
                </a:lnTo>
                <a:lnTo>
                  <a:pt x="52577" y="45720"/>
                </a:lnTo>
                <a:lnTo>
                  <a:pt x="57069" y="30747"/>
                </a:lnTo>
                <a:lnTo>
                  <a:pt x="47243" y="28956"/>
                </a:lnTo>
                <a:lnTo>
                  <a:pt x="51815" y="13716"/>
                </a:lnTo>
                <a:lnTo>
                  <a:pt x="62179" y="13716"/>
                </a:lnTo>
                <a:lnTo>
                  <a:pt x="66293" y="0"/>
                </a:lnTo>
                <a:close/>
              </a:path>
              <a:path w="327660" h="79375">
                <a:moveTo>
                  <a:pt x="51815" y="13716"/>
                </a:moveTo>
                <a:lnTo>
                  <a:pt x="47243" y="28956"/>
                </a:lnTo>
                <a:lnTo>
                  <a:pt x="57069" y="30747"/>
                </a:lnTo>
                <a:lnTo>
                  <a:pt x="61641" y="15507"/>
                </a:lnTo>
                <a:lnTo>
                  <a:pt x="51815" y="13716"/>
                </a:lnTo>
                <a:close/>
              </a:path>
              <a:path w="327660" h="79375">
                <a:moveTo>
                  <a:pt x="62179" y="13716"/>
                </a:moveTo>
                <a:lnTo>
                  <a:pt x="51815" y="13716"/>
                </a:lnTo>
                <a:lnTo>
                  <a:pt x="61641" y="15507"/>
                </a:lnTo>
                <a:lnTo>
                  <a:pt x="62179" y="13716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5095451" y="8588586"/>
            <a:ext cx="342018" cy="46302"/>
          </a:xfrm>
          <a:custGeom>
            <a:avLst/>
            <a:gdLst/>
            <a:ahLst/>
            <a:cxnLst/>
            <a:rect l="l" t="t" r="r" b="b"/>
            <a:pathLst>
              <a:path w="351789" h="47625">
                <a:moveTo>
                  <a:pt x="60960" y="0"/>
                </a:moveTo>
                <a:lnTo>
                  <a:pt x="0" y="23622"/>
                </a:lnTo>
                <a:lnTo>
                  <a:pt x="60960" y="47244"/>
                </a:lnTo>
                <a:lnTo>
                  <a:pt x="60960" y="32004"/>
                </a:lnTo>
                <a:lnTo>
                  <a:pt x="51053" y="32004"/>
                </a:lnTo>
                <a:lnTo>
                  <a:pt x="51053" y="16002"/>
                </a:lnTo>
                <a:lnTo>
                  <a:pt x="60960" y="16002"/>
                </a:lnTo>
                <a:lnTo>
                  <a:pt x="60960" y="0"/>
                </a:lnTo>
                <a:close/>
              </a:path>
              <a:path w="351789" h="47625">
                <a:moveTo>
                  <a:pt x="60960" y="16002"/>
                </a:moveTo>
                <a:lnTo>
                  <a:pt x="51053" y="16002"/>
                </a:lnTo>
                <a:lnTo>
                  <a:pt x="51053" y="32004"/>
                </a:lnTo>
                <a:lnTo>
                  <a:pt x="60960" y="32004"/>
                </a:lnTo>
                <a:lnTo>
                  <a:pt x="60960" y="16002"/>
                </a:lnTo>
                <a:close/>
              </a:path>
              <a:path w="351789" h="47625">
                <a:moveTo>
                  <a:pt x="351281" y="16002"/>
                </a:moveTo>
                <a:lnTo>
                  <a:pt x="60960" y="16002"/>
                </a:lnTo>
                <a:lnTo>
                  <a:pt x="60960" y="32004"/>
                </a:lnTo>
                <a:lnTo>
                  <a:pt x="351281" y="32004"/>
                </a:lnTo>
                <a:lnTo>
                  <a:pt x="351281" y="16002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5389562" y="8263360"/>
            <a:ext cx="1223610" cy="243858"/>
          </a:xfrm>
          <a:custGeom>
            <a:avLst/>
            <a:gdLst/>
            <a:ahLst/>
            <a:cxnLst/>
            <a:rect l="l" t="t" r="r" b="b"/>
            <a:pathLst>
              <a:path w="1258570" h="250825">
                <a:moveTo>
                  <a:pt x="1206246" y="0"/>
                </a:moveTo>
                <a:lnTo>
                  <a:pt x="0" y="0"/>
                </a:lnTo>
                <a:lnTo>
                  <a:pt x="0" y="210311"/>
                </a:lnTo>
                <a:lnTo>
                  <a:pt x="51815" y="250697"/>
                </a:lnTo>
                <a:lnTo>
                  <a:pt x="1258061" y="250697"/>
                </a:lnTo>
                <a:lnTo>
                  <a:pt x="1258061" y="40385"/>
                </a:lnTo>
                <a:lnTo>
                  <a:pt x="1206246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5368078" y="8246322"/>
            <a:ext cx="1223610" cy="243858"/>
          </a:xfrm>
          <a:custGeom>
            <a:avLst/>
            <a:gdLst/>
            <a:ahLst/>
            <a:cxnLst/>
            <a:rect l="l" t="t" r="r" b="b"/>
            <a:pathLst>
              <a:path w="1258570" h="250825">
                <a:moveTo>
                  <a:pt x="1205483" y="0"/>
                </a:moveTo>
                <a:lnTo>
                  <a:pt x="0" y="0"/>
                </a:lnTo>
                <a:lnTo>
                  <a:pt x="0" y="210311"/>
                </a:lnTo>
                <a:lnTo>
                  <a:pt x="51815" y="250697"/>
                </a:lnTo>
                <a:lnTo>
                  <a:pt x="1258062" y="250697"/>
                </a:lnTo>
                <a:lnTo>
                  <a:pt x="1258062" y="40385"/>
                </a:lnTo>
                <a:lnTo>
                  <a:pt x="1205483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6540076" y="8246322"/>
            <a:ext cx="51241" cy="243858"/>
          </a:xfrm>
          <a:custGeom>
            <a:avLst/>
            <a:gdLst/>
            <a:ahLst/>
            <a:cxnLst/>
            <a:rect l="l" t="t" r="r" b="b"/>
            <a:pathLst>
              <a:path w="52704" h="250825">
                <a:moveTo>
                  <a:pt x="0" y="0"/>
                </a:moveTo>
                <a:lnTo>
                  <a:pt x="0" y="210311"/>
                </a:lnTo>
                <a:lnTo>
                  <a:pt x="52578" y="250697"/>
                </a:lnTo>
                <a:lnTo>
                  <a:pt x="52578" y="40385"/>
                </a:lnTo>
                <a:lnTo>
                  <a:pt x="0" y="0"/>
                </a:lnTo>
                <a:close/>
              </a:path>
            </a:pathLst>
          </a:custGeom>
          <a:solidFill>
            <a:srgbClr val="FEFE7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5368078" y="8470423"/>
            <a:ext cx="1223610" cy="0"/>
          </a:xfrm>
          <a:custGeom>
            <a:avLst/>
            <a:gdLst/>
            <a:ahLst/>
            <a:cxnLst/>
            <a:rect l="l" t="t" r="r" b="b"/>
            <a:pathLst>
              <a:path w="1258570">
                <a:moveTo>
                  <a:pt x="0" y="0"/>
                </a:moveTo>
                <a:lnTo>
                  <a:pt x="1258062" y="0"/>
                </a:lnTo>
              </a:path>
            </a:pathLst>
          </a:custGeom>
          <a:ln w="40386">
            <a:solidFill>
              <a:srgbClr val="CCCC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5368078" y="8246322"/>
            <a:ext cx="1223610" cy="243858"/>
          </a:xfrm>
          <a:custGeom>
            <a:avLst/>
            <a:gdLst/>
            <a:ahLst/>
            <a:cxnLst/>
            <a:rect l="l" t="t" r="r" b="b"/>
            <a:pathLst>
              <a:path w="1258570" h="250825">
                <a:moveTo>
                  <a:pt x="1258062" y="40385"/>
                </a:moveTo>
                <a:lnTo>
                  <a:pt x="1205483" y="0"/>
                </a:lnTo>
                <a:lnTo>
                  <a:pt x="0" y="0"/>
                </a:lnTo>
                <a:lnTo>
                  <a:pt x="0" y="210311"/>
                </a:lnTo>
                <a:lnTo>
                  <a:pt x="51815" y="250697"/>
                </a:lnTo>
                <a:lnTo>
                  <a:pt x="1258062" y="250697"/>
                </a:lnTo>
                <a:lnTo>
                  <a:pt x="1258062" y="40385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6540076" y="8246322"/>
            <a:ext cx="51241" cy="243858"/>
          </a:xfrm>
          <a:custGeom>
            <a:avLst/>
            <a:gdLst/>
            <a:ahLst/>
            <a:cxnLst/>
            <a:rect l="l" t="t" r="r" b="b"/>
            <a:pathLst>
              <a:path w="52704" h="250825">
                <a:moveTo>
                  <a:pt x="0" y="0"/>
                </a:moveTo>
                <a:lnTo>
                  <a:pt x="0" y="210311"/>
                </a:lnTo>
                <a:lnTo>
                  <a:pt x="52578" y="250697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5368079" y="8450792"/>
            <a:ext cx="1172369" cy="0"/>
          </a:xfrm>
          <a:custGeom>
            <a:avLst/>
            <a:gdLst/>
            <a:ahLst/>
            <a:cxnLst/>
            <a:rect l="l" t="t" r="r" b="b"/>
            <a:pathLst>
              <a:path w="1205865">
                <a:moveTo>
                  <a:pt x="1205483" y="0"/>
                </a:moveTo>
                <a:lnTo>
                  <a:pt x="0" y="0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5592797" y="8270274"/>
            <a:ext cx="76182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281" marR="4939" indent="-197551">
              <a:lnSpc>
                <a:spcPts val="719"/>
              </a:lnSpc>
            </a:pPr>
            <a:r>
              <a:rPr sz="632" b="1" spc="-111" dirty="0">
                <a:latin typeface="Arial"/>
                <a:cs typeface="Arial"/>
              </a:rPr>
              <a:t>M</a:t>
            </a:r>
            <a:r>
              <a:rPr sz="948" b="1" spc="-167" baseline="-12820" dirty="0">
                <a:solidFill>
                  <a:srgbClr val="786950"/>
                </a:solidFill>
                <a:latin typeface="Arial"/>
                <a:cs typeface="Arial"/>
              </a:rPr>
              <a:t>M</a:t>
            </a:r>
            <a:r>
              <a:rPr sz="632" b="1" spc="-111" dirty="0">
                <a:latin typeface="Arial"/>
                <a:cs typeface="Arial"/>
              </a:rPr>
              <a:t>e</a:t>
            </a:r>
            <a:r>
              <a:rPr sz="948" b="1" spc="-167" baseline="-12820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632" b="1" spc="-111" dirty="0">
                <a:latin typeface="Arial"/>
                <a:cs typeface="Arial"/>
              </a:rPr>
              <a:t>e</a:t>
            </a:r>
            <a:r>
              <a:rPr sz="948" b="1" spc="-167" baseline="-12820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632" b="1" spc="-111" dirty="0">
                <a:latin typeface="Arial"/>
                <a:cs typeface="Arial"/>
              </a:rPr>
              <a:t>t</a:t>
            </a:r>
            <a:r>
              <a:rPr sz="948" b="1" spc="-167" baseline="-12820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632" b="1" spc="-111" dirty="0">
                <a:latin typeface="Arial"/>
                <a:cs typeface="Arial"/>
              </a:rPr>
              <a:t>i</a:t>
            </a:r>
            <a:r>
              <a:rPr sz="948" b="1" spc="-167" baseline="-12820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632" b="1" spc="-111" dirty="0">
                <a:latin typeface="Arial"/>
                <a:cs typeface="Arial"/>
              </a:rPr>
              <a:t>n</a:t>
            </a:r>
            <a:r>
              <a:rPr sz="948" b="1" spc="-167" baseline="-12820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632" b="1" spc="-111" dirty="0">
                <a:latin typeface="Arial"/>
                <a:cs typeface="Arial"/>
              </a:rPr>
              <a:t>g</a:t>
            </a:r>
            <a:r>
              <a:rPr sz="948" b="1" spc="-167" baseline="-12820" dirty="0">
                <a:solidFill>
                  <a:srgbClr val="786950"/>
                </a:solidFill>
                <a:latin typeface="Arial"/>
                <a:cs typeface="Arial"/>
              </a:rPr>
              <a:t>g </a:t>
            </a:r>
            <a:r>
              <a:rPr sz="632" b="1" spc="-102" dirty="0">
                <a:latin typeface="Arial"/>
                <a:cs typeface="Arial"/>
              </a:rPr>
              <a:t>B</a:t>
            </a:r>
            <a:r>
              <a:rPr sz="948" b="1" spc="-153" baseline="-12820" dirty="0">
                <a:solidFill>
                  <a:srgbClr val="786950"/>
                </a:solidFill>
                <a:latin typeface="Arial"/>
                <a:cs typeface="Arial"/>
              </a:rPr>
              <a:t>B</a:t>
            </a:r>
            <a:r>
              <a:rPr sz="632" b="1" spc="-102" dirty="0">
                <a:latin typeface="Arial"/>
                <a:cs typeface="Arial"/>
              </a:rPr>
              <a:t>a</a:t>
            </a:r>
            <a:r>
              <a:rPr sz="948" b="1" spc="-153" baseline="-12820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632" b="1" spc="-102" dirty="0">
                <a:latin typeface="Arial"/>
                <a:cs typeface="Arial"/>
              </a:rPr>
              <a:t>s</a:t>
            </a:r>
            <a:r>
              <a:rPr sz="948" b="1" spc="-153" baseline="-12820" dirty="0">
                <a:solidFill>
                  <a:srgbClr val="786950"/>
                </a:solidFill>
                <a:latin typeface="Arial"/>
                <a:cs typeface="Arial"/>
              </a:rPr>
              <a:t>s</a:t>
            </a:r>
            <a:r>
              <a:rPr sz="632" b="1" spc="-102" dirty="0">
                <a:latin typeface="Arial"/>
                <a:cs typeface="Arial"/>
              </a:rPr>
              <a:t>i</a:t>
            </a:r>
            <a:r>
              <a:rPr sz="948" b="1" spc="-153" baseline="-12820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632" b="1" spc="-102" dirty="0">
                <a:latin typeface="Arial"/>
                <a:cs typeface="Arial"/>
              </a:rPr>
              <a:t>c</a:t>
            </a:r>
            <a:r>
              <a:rPr sz="948" b="1" spc="-153" baseline="-12820" dirty="0">
                <a:solidFill>
                  <a:srgbClr val="786950"/>
                </a:solidFill>
                <a:latin typeface="Arial"/>
                <a:cs typeface="Arial"/>
              </a:rPr>
              <a:t>c  </a:t>
            </a:r>
            <a:r>
              <a:rPr sz="632" b="1" spc="-122" dirty="0">
                <a:latin typeface="Arial"/>
                <a:cs typeface="Arial"/>
              </a:rPr>
              <a:t>N</a:t>
            </a:r>
            <a:r>
              <a:rPr sz="948" b="1" spc="-182" baseline="-8547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632" b="1" spc="-122" dirty="0">
                <a:latin typeface="Arial"/>
                <a:cs typeface="Arial"/>
              </a:rPr>
              <a:t>e</a:t>
            </a:r>
            <a:r>
              <a:rPr sz="948" b="1" spc="-182" baseline="-8547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632" b="1" spc="-122" dirty="0">
                <a:latin typeface="Arial"/>
                <a:cs typeface="Arial"/>
              </a:rPr>
              <a:t>e</a:t>
            </a:r>
            <a:r>
              <a:rPr sz="948" b="1" spc="-182" baseline="-8547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632" b="1" spc="-122" dirty="0">
                <a:latin typeface="Arial"/>
                <a:cs typeface="Arial"/>
              </a:rPr>
              <a:t>d</a:t>
            </a:r>
            <a:r>
              <a:rPr sz="948" b="1" spc="-182" baseline="-8547" dirty="0">
                <a:solidFill>
                  <a:srgbClr val="786950"/>
                </a:solidFill>
                <a:latin typeface="Arial"/>
                <a:cs typeface="Arial"/>
              </a:rPr>
              <a:t>d</a:t>
            </a:r>
            <a:r>
              <a:rPr sz="632" b="1" spc="-122" dirty="0">
                <a:latin typeface="Arial"/>
                <a:cs typeface="Arial"/>
              </a:rPr>
              <a:t>s</a:t>
            </a:r>
            <a:r>
              <a:rPr sz="948" b="1" spc="-182" baseline="-8547" dirty="0">
                <a:solidFill>
                  <a:srgbClr val="786950"/>
                </a:solidFill>
                <a:latin typeface="Arial"/>
                <a:cs typeface="Arial"/>
              </a:rPr>
              <a:t>s</a:t>
            </a:r>
            <a:endParaRPr sz="948" baseline="-8547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89562" y="8790834"/>
            <a:ext cx="1197681" cy="224101"/>
          </a:xfrm>
          <a:custGeom>
            <a:avLst/>
            <a:gdLst/>
            <a:ahLst/>
            <a:cxnLst/>
            <a:rect l="l" t="t" r="r" b="b"/>
            <a:pathLst>
              <a:path w="1231900" h="230504">
                <a:moveTo>
                  <a:pt x="1183385" y="0"/>
                </a:moveTo>
                <a:lnTo>
                  <a:pt x="0" y="0"/>
                </a:lnTo>
                <a:lnTo>
                  <a:pt x="0" y="192785"/>
                </a:lnTo>
                <a:lnTo>
                  <a:pt x="48005" y="230123"/>
                </a:lnTo>
                <a:lnTo>
                  <a:pt x="1231392" y="230123"/>
                </a:lnTo>
                <a:lnTo>
                  <a:pt x="1231392" y="37337"/>
                </a:lnTo>
                <a:lnTo>
                  <a:pt x="1183385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5368078" y="8774535"/>
            <a:ext cx="1196446" cy="223485"/>
          </a:xfrm>
          <a:custGeom>
            <a:avLst/>
            <a:gdLst/>
            <a:ahLst/>
            <a:cxnLst/>
            <a:rect l="l" t="t" r="r" b="b"/>
            <a:pathLst>
              <a:path w="1230629" h="229870">
                <a:moveTo>
                  <a:pt x="1183386" y="0"/>
                </a:moveTo>
                <a:lnTo>
                  <a:pt x="0" y="0"/>
                </a:lnTo>
                <a:lnTo>
                  <a:pt x="0" y="192785"/>
                </a:lnTo>
                <a:lnTo>
                  <a:pt x="47244" y="229362"/>
                </a:lnTo>
                <a:lnTo>
                  <a:pt x="1230629" y="229362"/>
                </a:lnTo>
                <a:lnTo>
                  <a:pt x="1230629" y="36575"/>
                </a:lnTo>
                <a:lnTo>
                  <a:pt x="1183386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6518593" y="8774535"/>
            <a:ext cx="46302" cy="223485"/>
          </a:xfrm>
          <a:custGeom>
            <a:avLst/>
            <a:gdLst/>
            <a:ahLst/>
            <a:cxnLst/>
            <a:rect l="l" t="t" r="r" b="b"/>
            <a:pathLst>
              <a:path w="47625" h="229870">
                <a:moveTo>
                  <a:pt x="0" y="0"/>
                </a:moveTo>
                <a:lnTo>
                  <a:pt x="0" y="192785"/>
                </a:lnTo>
                <a:lnTo>
                  <a:pt x="47243" y="229362"/>
                </a:lnTo>
                <a:lnTo>
                  <a:pt x="47243" y="36575"/>
                </a:lnTo>
                <a:lnTo>
                  <a:pt x="0" y="0"/>
                </a:lnTo>
                <a:close/>
              </a:path>
            </a:pathLst>
          </a:custGeom>
          <a:solidFill>
            <a:srgbClr val="FEFE7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5368078" y="8979746"/>
            <a:ext cx="1196446" cy="0"/>
          </a:xfrm>
          <a:custGeom>
            <a:avLst/>
            <a:gdLst/>
            <a:ahLst/>
            <a:cxnLst/>
            <a:rect l="l" t="t" r="r" b="b"/>
            <a:pathLst>
              <a:path w="1230629">
                <a:moveTo>
                  <a:pt x="0" y="0"/>
                </a:moveTo>
                <a:lnTo>
                  <a:pt x="1230629" y="0"/>
                </a:lnTo>
              </a:path>
            </a:pathLst>
          </a:custGeom>
          <a:ln w="36576">
            <a:solidFill>
              <a:srgbClr val="CCCC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5368078" y="8774535"/>
            <a:ext cx="1196446" cy="223485"/>
          </a:xfrm>
          <a:custGeom>
            <a:avLst/>
            <a:gdLst/>
            <a:ahLst/>
            <a:cxnLst/>
            <a:rect l="l" t="t" r="r" b="b"/>
            <a:pathLst>
              <a:path w="1230629" h="229870">
                <a:moveTo>
                  <a:pt x="1230629" y="36575"/>
                </a:moveTo>
                <a:lnTo>
                  <a:pt x="1183386" y="0"/>
                </a:lnTo>
                <a:lnTo>
                  <a:pt x="0" y="0"/>
                </a:lnTo>
                <a:lnTo>
                  <a:pt x="0" y="192785"/>
                </a:lnTo>
                <a:lnTo>
                  <a:pt x="47244" y="229362"/>
                </a:lnTo>
                <a:lnTo>
                  <a:pt x="1230629" y="229362"/>
                </a:lnTo>
                <a:lnTo>
                  <a:pt x="1230629" y="36575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6518593" y="8774535"/>
            <a:ext cx="46302" cy="223485"/>
          </a:xfrm>
          <a:custGeom>
            <a:avLst/>
            <a:gdLst/>
            <a:ahLst/>
            <a:cxnLst/>
            <a:rect l="l" t="t" r="r" b="b"/>
            <a:pathLst>
              <a:path w="47625" h="229870">
                <a:moveTo>
                  <a:pt x="0" y="0"/>
                </a:moveTo>
                <a:lnTo>
                  <a:pt x="0" y="192785"/>
                </a:lnTo>
                <a:lnTo>
                  <a:pt x="47243" y="229362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5368078" y="8961966"/>
            <a:ext cx="1150761" cy="0"/>
          </a:xfrm>
          <a:custGeom>
            <a:avLst/>
            <a:gdLst/>
            <a:ahLst/>
            <a:cxnLst/>
            <a:rect l="l" t="t" r="r" b="b"/>
            <a:pathLst>
              <a:path w="1183640">
                <a:moveTo>
                  <a:pt x="1183386" y="0"/>
                </a:moveTo>
                <a:lnTo>
                  <a:pt x="0" y="0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5671327" y="8826888"/>
            <a:ext cx="580937" cy="97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32" b="1" spc="-107" dirty="0">
                <a:latin typeface="Arial"/>
                <a:cs typeface="Arial"/>
              </a:rPr>
              <a:t>I</a:t>
            </a:r>
            <a:r>
              <a:rPr sz="948" b="1" spc="-160" baseline="-12820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632" b="1" spc="-107" dirty="0">
                <a:latin typeface="Arial"/>
                <a:cs typeface="Arial"/>
              </a:rPr>
              <a:t>n</a:t>
            </a:r>
            <a:r>
              <a:rPr sz="948" b="1" spc="-160" baseline="-12820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632" b="1" spc="-107" dirty="0">
                <a:latin typeface="Arial"/>
                <a:cs typeface="Arial"/>
              </a:rPr>
              <a:t>n</a:t>
            </a:r>
            <a:r>
              <a:rPr sz="948" b="1" spc="-160" baseline="-12820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632" b="1" spc="-107" dirty="0">
                <a:latin typeface="Arial"/>
                <a:cs typeface="Arial"/>
              </a:rPr>
              <a:t>o</a:t>
            </a:r>
            <a:r>
              <a:rPr sz="948" b="1" spc="-160" baseline="-12820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632" b="1" spc="-107" dirty="0">
                <a:latin typeface="Arial"/>
                <a:cs typeface="Arial"/>
              </a:rPr>
              <a:t>v</a:t>
            </a:r>
            <a:r>
              <a:rPr sz="948" b="1" spc="-160" baseline="-12820" dirty="0">
                <a:solidFill>
                  <a:srgbClr val="786950"/>
                </a:solidFill>
                <a:latin typeface="Arial"/>
                <a:cs typeface="Arial"/>
              </a:rPr>
              <a:t>v</a:t>
            </a:r>
            <a:r>
              <a:rPr sz="632" b="1" spc="-107" dirty="0">
                <a:latin typeface="Arial"/>
                <a:cs typeface="Arial"/>
              </a:rPr>
              <a:t>a</a:t>
            </a:r>
            <a:r>
              <a:rPr sz="948" b="1" spc="-160" baseline="-12820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632" b="1" spc="-107" dirty="0">
                <a:latin typeface="Arial"/>
                <a:cs typeface="Arial"/>
              </a:rPr>
              <a:t>t</a:t>
            </a:r>
            <a:r>
              <a:rPr sz="948" b="1" spc="-160" baseline="-12820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632" b="1" spc="-107" dirty="0">
                <a:latin typeface="Arial"/>
                <a:cs typeface="Arial"/>
              </a:rPr>
              <a:t>i</a:t>
            </a:r>
            <a:r>
              <a:rPr sz="948" b="1" spc="-160" baseline="-12820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632" b="1" spc="-107" dirty="0">
                <a:latin typeface="Arial"/>
                <a:cs typeface="Arial"/>
              </a:rPr>
              <a:t>o</a:t>
            </a:r>
            <a:r>
              <a:rPr sz="948" b="1" spc="-160" baseline="-12820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632" b="1" spc="-107" dirty="0">
                <a:latin typeface="Arial"/>
                <a:cs typeface="Arial"/>
              </a:rPr>
              <a:t>n</a:t>
            </a:r>
            <a:r>
              <a:rPr sz="948" b="1" spc="-160" baseline="-12820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endParaRPr sz="948" baseline="-1282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169534" y="7998883"/>
            <a:ext cx="1390915" cy="243858"/>
          </a:xfrm>
          <a:custGeom>
            <a:avLst/>
            <a:gdLst/>
            <a:ahLst/>
            <a:cxnLst/>
            <a:rect l="l" t="t" r="r" b="b"/>
            <a:pathLst>
              <a:path w="1430654" h="250825">
                <a:moveTo>
                  <a:pt x="1378458" y="0"/>
                </a:moveTo>
                <a:lnTo>
                  <a:pt x="0" y="0"/>
                </a:lnTo>
                <a:lnTo>
                  <a:pt x="0" y="210312"/>
                </a:lnTo>
                <a:lnTo>
                  <a:pt x="51815" y="250698"/>
                </a:lnTo>
                <a:lnTo>
                  <a:pt x="1430273" y="250698"/>
                </a:lnTo>
                <a:lnTo>
                  <a:pt x="1430273" y="40386"/>
                </a:lnTo>
                <a:lnTo>
                  <a:pt x="1378458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5147310" y="7981844"/>
            <a:ext cx="1391532" cy="243858"/>
          </a:xfrm>
          <a:custGeom>
            <a:avLst/>
            <a:gdLst/>
            <a:ahLst/>
            <a:cxnLst/>
            <a:rect l="l" t="t" r="r" b="b"/>
            <a:pathLst>
              <a:path w="1431290" h="250825">
                <a:moveTo>
                  <a:pt x="1378457" y="0"/>
                </a:moveTo>
                <a:lnTo>
                  <a:pt x="0" y="0"/>
                </a:lnTo>
                <a:lnTo>
                  <a:pt x="0" y="211074"/>
                </a:lnTo>
                <a:lnTo>
                  <a:pt x="52577" y="250698"/>
                </a:lnTo>
                <a:lnTo>
                  <a:pt x="1431035" y="250698"/>
                </a:lnTo>
                <a:lnTo>
                  <a:pt x="1431035" y="40386"/>
                </a:lnTo>
                <a:lnTo>
                  <a:pt x="1378457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6487477" y="7981844"/>
            <a:ext cx="51241" cy="243858"/>
          </a:xfrm>
          <a:custGeom>
            <a:avLst/>
            <a:gdLst/>
            <a:ahLst/>
            <a:cxnLst/>
            <a:rect l="l" t="t" r="r" b="b"/>
            <a:pathLst>
              <a:path w="52704" h="250825">
                <a:moveTo>
                  <a:pt x="0" y="0"/>
                </a:moveTo>
                <a:lnTo>
                  <a:pt x="0" y="211074"/>
                </a:lnTo>
                <a:lnTo>
                  <a:pt x="52577" y="250698"/>
                </a:lnTo>
                <a:lnTo>
                  <a:pt x="52577" y="40386"/>
                </a:lnTo>
                <a:lnTo>
                  <a:pt x="0" y="0"/>
                </a:lnTo>
                <a:close/>
              </a:path>
            </a:pathLst>
          </a:custGeom>
          <a:solidFill>
            <a:srgbClr val="FEFE7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5147310" y="8206316"/>
            <a:ext cx="1391532" cy="0"/>
          </a:xfrm>
          <a:custGeom>
            <a:avLst/>
            <a:gdLst/>
            <a:ahLst/>
            <a:cxnLst/>
            <a:rect l="l" t="t" r="r" b="b"/>
            <a:pathLst>
              <a:path w="1431290">
                <a:moveTo>
                  <a:pt x="0" y="0"/>
                </a:moveTo>
                <a:lnTo>
                  <a:pt x="1431035" y="0"/>
                </a:lnTo>
              </a:path>
            </a:pathLst>
          </a:custGeom>
          <a:ln w="39624">
            <a:solidFill>
              <a:srgbClr val="CCCC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5147310" y="7981844"/>
            <a:ext cx="1391532" cy="243858"/>
          </a:xfrm>
          <a:custGeom>
            <a:avLst/>
            <a:gdLst/>
            <a:ahLst/>
            <a:cxnLst/>
            <a:rect l="l" t="t" r="r" b="b"/>
            <a:pathLst>
              <a:path w="1431290" h="250825">
                <a:moveTo>
                  <a:pt x="1431035" y="40386"/>
                </a:moveTo>
                <a:lnTo>
                  <a:pt x="1378457" y="0"/>
                </a:lnTo>
                <a:lnTo>
                  <a:pt x="0" y="0"/>
                </a:lnTo>
                <a:lnTo>
                  <a:pt x="0" y="211074"/>
                </a:lnTo>
                <a:lnTo>
                  <a:pt x="52577" y="250698"/>
                </a:lnTo>
                <a:lnTo>
                  <a:pt x="1431035" y="250698"/>
                </a:lnTo>
                <a:lnTo>
                  <a:pt x="1431035" y="40386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6487477" y="7981844"/>
            <a:ext cx="51241" cy="243858"/>
          </a:xfrm>
          <a:custGeom>
            <a:avLst/>
            <a:gdLst/>
            <a:ahLst/>
            <a:cxnLst/>
            <a:rect l="l" t="t" r="r" b="b"/>
            <a:pathLst>
              <a:path w="52704" h="250825">
                <a:moveTo>
                  <a:pt x="0" y="0"/>
                </a:moveTo>
                <a:lnTo>
                  <a:pt x="0" y="211074"/>
                </a:lnTo>
                <a:lnTo>
                  <a:pt x="52577" y="250698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5147310" y="8187054"/>
            <a:ext cx="1340291" cy="0"/>
          </a:xfrm>
          <a:custGeom>
            <a:avLst/>
            <a:gdLst/>
            <a:ahLst/>
            <a:cxnLst/>
            <a:rect l="l" t="t" r="r" b="b"/>
            <a:pathLst>
              <a:path w="1378584">
                <a:moveTo>
                  <a:pt x="1378457" y="0"/>
                </a:moveTo>
                <a:lnTo>
                  <a:pt x="0" y="0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 txBox="1"/>
          <p:nvPr/>
        </p:nvSpPr>
        <p:spPr>
          <a:xfrm>
            <a:off x="5376474" y="7994939"/>
            <a:ext cx="929746" cy="198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821" marR="4939" indent="-295092">
              <a:lnSpc>
                <a:spcPct val="102299"/>
              </a:lnSpc>
            </a:pPr>
            <a:r>
              <a:rPr sz="632" b="1" spc="-111" dirty="0">
                <a:latin typeface="Arial"/>
                <a:cs typeface="Arial"/>
              </a:rPr>
              <a:t>C</a:t>
            </a:r>
            <a:r>
              <a:rPr sz="948" b="1" spc="-167" baseline="-8547" dirty="0">
                <a:solidFill>
                  <a:srgbClr val="786950"/>
                </a:solidFill>
                <a:latin typeface="Arial"/>
                <a:cs typeface="Arial"/>
              </a:rPr>
              <a:t>C</a:t>
            </a:r>
            <a:r>
              <a:rPr sz="632" b="1" spc="-111" dirty="0">
                <a:latin typeface="Arial"/>
                <a:cs typeface="Arial"/>
              </a:rPr>
              <a:t>u</a:t>
            </a:r>
            <a:r>
              <a:rPr sz="948" b="1" spc="-167" baseline="-8547" dirty="0">
                <a:solidFill>
                  <a:srgbClr val="786950"/>
                </a:solidFill>
                <a:latin typeface="Arial"/>
                <a:cs typeface="Arial"/>
              </a:rPr>
              <a:t>u</a:t>
            </a:r>
            <a:r>
              <a:rPr sz="632" b="1" spc="-111" dirty="0">
                <a:latin typeface="Arial"/>
                <a:cs typeface="Arial"/>
              </a:rPr>
              <a:t>r</a:t>
            </a:r>
            <a:r>
              <a:rPr sz="948" b="1" spc="-167" baseline="-8547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632" b="1" spc="-111" dirty="0">
                <a:latin typeface="Arial"/>
                <a:cs typeface="Arial"/>
              </a:rPr>
              <a:t>b</a:t>
            </a:r>
            <a:r>
              <a:rPr sz="948" b="1" spc="-167" baseline="-8547" dirty="0">
                <a:solidFill>
                  <a:srgbClr val="786950"/>
                </a:solidFill>
                <a:latin typeface="Arial"/>
                <a:cs typeface="Arial"/>
              </a:rPr>
              <a:t>b</a:t>
            </a:r>
            <a:r>
              <a:rPr sz="632" b="1" spc="-111" dirty="0">
                <a:latin typeface="Arial"/>
                <a:cs typeface="Arial"/>
              </a:rPr>
              <a:t>i</a:t>
            </a:r>
            <a:r>
              <a:rPr sz="948" b="1" spc="-167" baseline="-8547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632" b="1" spc="-111" dirty="0">
                <a:latin typeface="Arial"/>
                <a:cs typeface="Arial"/>
              </a:rPr>
              <a:t>n</a:t>
            </a:r>
            <a:r>
              <a:rPr sz="948" b="1" spc="-167" baseline="-8547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632" b="1" spc="-111" dirty="0">
                <a:latin typeface="Arial"/>
                <a:cs typeface="Arial"/>
              </a:rPr>
              <a:t>g</a:t>
            </a:r>
            <a:r>
              <a:rPr sz="948" b="1" spc="-167" baseline="-8547" dirty="0">
                <a:solidFill>
                  <a:srgbClr val="786950"/>
                </a:solidFill>
                <a:latin typeface="Arial"/>
                <a:cs typeface="Arial"/>
              </a:rPr>
              <a:t>g </a:t>
            </a:r>
            <a:r>
              <a:rPr sz="632" b="1" spc="-97" dirty="0">
                <a:latin typeface="Arial"/>
                <a:cs typeface="Arial"/>
              </a:rPr>
              <a:t>P</a:t>
            </a:r>
            <a:r>
              <a:rPr sz="948" b="1" spc="-146" baseline="-8547" dirty="0">
                <a:solidFill>
                  <a:srgbClr val="786950"/>
                </a:solidFill>
                <a:latin typeface="Arial"/>
                <a:cs typeface="Arial"/>
              </a:rPr>
              <a:t>P</a:t>
            </a:r>
            <a:r>
              <a:rPr sz="632" b="1" spc="-97" dirty="0">
                <a:latin typeface="Arial"/>
                <a:cs typeface="Arial"/>
              </a:rPr>
              <a:t>o</a:t>
            </a:r>
            <a:r>
              <a:rPr sz="948" b="1" spc="-146" baseline="-8547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632" b="1" spc="-97" dirty="0">
                <a:latin typeface="Arial"/>
                <a:cs typeface="Arial"/>
              </a:rPr>
              <a:t>t</a:t>
            </a:r>
            <a:r>
              <a:rPr sz="948" b="1" spc="-146" baseline="-8547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632" b="1" spc="-97" dirty="0">
                <a:latin typeface="Arial"/>
                <a:cs typeface="Arial"/>
              </a:rPr>
              <a:t>e</a:t>
            </a:r>
            <a:r>
              <a:rPr sz="948" b="1" spc="-146" baseline="-8547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632" b="1" spc="-97" dirty="0">
                <a:latin typeface="Arial"/>
                <a:cs typeface="Arial"/>
              </a:rPr>
              <a:t>n</a:t>
            </a:r>
            <a:r>
              <a:rPr sz="948" b="1" spc="-146" baseline="-8547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632" b="1" spc="-97" dirty="0">
                <a:latin typeface="Arial"/>
                <a:cs typeface="Arial"/>
              </a:rPr>
              <a:t>t</a:t>
            </a:r>
            <a:r>
              <a:rPr sz="948" b="1" spc="-146" baseline="-8547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632" b="1" spc="-97" dirty="0">
                <a:latin typeface="Arial"/>
                <a:cs typeface="Arial"/>
              </a:rPr>
              <a:t>i</a:t>
            </a:r>
            <a:r>
              <a:rPr sz="948" b="1" spc="-146" baseline="-8547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632" b="1" spc="-97" dirty="0">
                <a:latin typeface="Arial"/>
                <a:cs typeface="Arial"/>
              </a:rPr>
              <a:t>a</a:t>
            </a:r>
            <a:r>
              <a:rPr sz="948" b="1" spc="-146" baseline="-8547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632" b="1" spc="-97" dirty="0">
                <a:latin typeface="Arial"/>
                <a:cs typeface="Arial"/>
              </a:rPr>
              <a:t>l</a:t>
            </a:r>
            <a:r>
              <a:rPr sz="948" b="1" spc="-146" baseline="-8547" dirty="0">
                <a:solidFill>
                  <a:srgbClr val="786950"/>
                </a:solidFill>
                <a:latin typeface="Arial"/>
                <a:cs typeface="Arial"/>
              </a:rPr>
              <a:t>l  </a:t>
            </a:r>
            <a:r>
              <a:rPr sz="632" b="1" spc="-131" dirty="0">
                <a:latin typeface="Arial"/>
                <a:cs typeface="Arial"/>
              </a:rPr>
              <a:t>H</a:t>
            </a:r>
            <a:r>
              <a:rPr sz="948" b="1" spc="-196" baseline="-12820" dirty="0">
                <a:solidFill>
                  <a:srgbClr val="786950"/>
                </a:solidFill>
                <a:latin typeface="Arial"/>
                <a:cs typeface="Arial"/>
              </a:rPr>
              <a:t>H</a:t>
            </a:r>
            <a:r>
              <a:rPr sz="632" b="1" spc="-131" dirty="0">
                <a:latin typeface="Arial"/>
                <a:cs typeface="Arial"/>
              </a:rPr>
              <a:t>a</a:t>
            </a:r>
            <a:r>
              <a:rPr sz="948" b="1" spc="-196" baseline="-12820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632" b="1" spc="-131" dirty="0">
                <a:latin typeface="Arial"/>
                <a:cs typeface="Arial"/>
              </a:rPr>
              <a:t>r</a:t>
            </a:r>
            <a:r>
              <a:rPr sz="948" b="1" spc="-196" baseline="-12820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632" b="1" spc="-131" dirty="0">
                <a:latin typeface="Arial"/>
                <a:cs typeface="Arial"/>
              </a:rPr>
              <a:t>m</a:t>
            </a:r>
            <a:r>
              <a:rPr sz="948" b="1" spc="-196" baseline="-12820" dirty="0">
                <a:solidFill>
                  <a:srgbClr val="786950"/>
                </a:solidFill>
                <a:latin typeface="Arial"/>
                <a:cs typeface="Arial"/>
              </a:rPr>
              <a:t>m</a:t>
            </a:r>
            <a:endParaRPr sz="948" baseline="-1282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158422" y="9027901"/>
            <a:ext cx="1297693" cy="230893"/>
          </a:xfrm>
          <a:custGeom>
            <a:avLst/>
            <a:gdLst/>
            <a:ahLst/>
            <a:cxnLst/>
            <a:rect l="l" t="t" r="r" b="b"/>
            <a:pathLst>
              <a:path w="1334770" h="237490">
                <a:moveTo>
                  <a:pt x="1284732" y="0"/>
                </a:moveTo>
                <a:lnTo>
                  <a:pt x="0" y="0"/>
                </a:lnTo>
                <a:lnTo>
                  <a:pt x="0" y="198882"/>
                </a:lnTo>
                <a:lnTo>
                  <a:pt x="49530" y="236982"/>
                </a:lnTo>
                <a:lnTo>
                  <a:pt x="1334262" y="236982"/>
                </a:lnTo>
                <a:lnTo>
                  <a:pt x="1334262" y="38100"/>
                </a:lnTo>
                <a:lnTo>
                  <a:pt x="1284732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5136939" y="9010862"/>
            <a:ext cx="1296458" cy="230893"/>
          </a:xfrm>
          <a:custGeom>
            <a:avLst/>
            <a:gdLst/>
            <a:ahLst/>
            <a:cxnLst/>
            <a:rect l="l" t="t" r="r" b="b"/>
            <a:pathLst>
              <a:path w="1333500" h="237490">
                <a:moveTo>
                  <a:pt x="1284732" y="0"/>
                </a:moveTo>
                <a:lnTo>
                  <a:pt x="0" y="0"/>
                </a:lnTo>
                <a:lnTo>
                  <a:pt x="0" y="198882"/>
                </a:lnTo>
                <a:lnTo>
                  <a:pt x="48767" y="236982"/>
                </a:lnTo>
                <a:lnTo>
                  <a:pt x="1333499" y="236982"/>
                </a:lnTo>
                <a:lnTo>
                  <a:pt x="1333499" y="38100"/>
                </a:lnTo>
                <a:lnTo>
                  <a:pt x="1284732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6385984" y="9010862"/>
            <a:ext cx="47537" cy="230893"/>
          </a:xfrm>
          <a:custGeom>
            <a:avLst/>
            <a:gdLst/>
            <a:ahLst/>
            <a:cxnLst/>
            <a:rect l="l" t="t" r="r" b="b"/>
            <a:pathLst>
              <a:path w="48895" h="237490">
                <a:moveTo>
                  <a:pt x="0" y="0"/>
                </a:moveTo>
                <a:lnTo>
                  <a:pt x="0" y="198882"/>
                </a:lnTo>
                <a:lnTo>
                  <a:pt x="48767" y="236982"/>
                </a:lnTo>
                <a:lnTo>
                  <a:pt x="48767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EFE7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5136939" y="9222739"/>
            <a:ext cx="1296458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499" y="0"/>
                </a:lnTo>
              </a:path>
            </a:pathLst>
          </a:custGeom>
          <a:ln w="38100">
            <a:solidFill>
              <a:srgbClr val="CCCC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5136939" y="9010862"/>
            <a:ext cx="1296458" cy="230893"/>
          </a:xfrm>
          <a:custGeom>
            <a:avLst/>
            <a:gdLst/>
            <a:ahLst/>
            <a:cxnLst/>
            <a:rect l="l" t="t" r="r" b="b"/>
            <a:pathLst>
              <a:path w="1333500" h="237490">
                <a:moveTo>
                  <a:pt x="1333499" y="38100"/>
                </a:moveTo>
                <a:lnTo>
                  <a:pt x="1284732" y="0"/>
                </a:lnTo>
                <a:lnTo>
                  <a:pt x="0" y="0"/>
                </a:lnTo>
                <a:lnTo>
                  <a:pt x="0" y="198882"/>
                </a:lnTo>
                <a:lnTo>
                  <a:pt x="48767" y="236982"/>
                </a:lnTo>
                <a:lnTo>
                  <a:pt x="1333499" y="236982"/>
                </a:lnTo>
                <a:lnTo>
                  <a:pt x="1333499" y="38100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6385984" y="9010862"/>
            <a:ext cx="47537" cy="230893"/>
          </a:xfrm>
          <a:custGeom>
            <a:avLst/>
            <a:gdLst/>
            <a:ahLst/>
            <a:cxnLst/>
            <a:rect l="l" t="t" r="r" b="b"/>
            <a:pathLst>
              <a:path w="48895" h="237490">
                <a:moveTo>
                  <a:pt x="0" y="0"/>
                </a:moveTo>
                <a:lnTo>
                  <a:pt x="0" y="198882"/>
                </a:lnTo>
                <a:lnTo>
                  <a:pt x="48767" y="236982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5136938" y="9204218"/>
            <a:ext cx="1249539" cy="0"/>
          </a:xfrm>
          <a:custGeom>
            <a:avLst/>
            <a:gdLst/>
            <a:ahLst/>
            <a:cxnLst/>
            <a:rect l="l" t="t" r="r" b="b"/>
            <a:pathLst>
              <a:path w="1285240">
                <a:moveTo>
                  <a:pt x="1284732" y="0"/>
                </a:moveTo>
                <a:lnTo>
                  <a:pt x="0" y="0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 txBox="1"/>
          <p:nvPr/>
        </p:nvSpPr>
        <p:spPr>
          <a:xfrm>
            <a:off x="5494267" y="9014297"/>
            <a:ext cx="567355" cy="200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4" marR="4939" indent="-10495">
              <a:lnSpc>
                <a:spcPct val="103099"/>
              </a:lnSpc>
            </a:pPr>
            <a:r>
              <a:rPr sz="632" b="1" spc="-306" dirty="0">
                <a:latin typeface="Arial"/>
                <a:cs typeface="Arial"/>
              </a:rPr>
              <a:t>C</a:t>
            </a:r>
            <a:r>
              <a:rPr sz="948" b="1" spc="7" baseline="-12820" dirty="0">
                <a:solidFill>
                  <a:srgbClr val="786950"/>
                </a:solidFill>
                <a:latin typeface="Arial"/>
                <a:cs typeface="Arial"/>
              </a:rPr>
              <a:t>C</a:t>
            </a:r>
            <a:r>
              <a:rPr sz="632" b="1" spc="-238" dirty="0">
                <a:latin typeface="Arial"/>
                <a:cs typeface="Arial"/>
              </a:rPr>
              <a:t>o</a:t>
            </a:r>
            <a:r>
              <a:rPr sz="948" b="1" baseline="-12820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632" b="1" spc="-238" dirty="0">
                <a:latin typeface="Arial"/>
                <a:cs typeface="Arial"/>
              </a:rPr>
              <a:t>n</a:t>
            </a:r>
            <a:r>
              <a:rPr sz="948" b="1" spc="-123" baseline="-12820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632" b="1" spc="-198" dirty="0">
                <a:latin typeface="Arial"/>
                <a:cs typeface="Arial"/>
              </a:rPr>
              <a:t>s</a:t>
            </a:r>
            <a:r>
              <a:rPr sz="948" b="1" spc="-65" baseline="-12820" dirty="0">
                <a:solidFill>
                  <a:srgbClr val="786950"/>
                </a:solidFill>
                <a:latin typeface="Arial"/>
                <a:cs typeface="Arial"/>
              </a:rPr>
              <a:t>s</a:t>
            </a:r>
            <a:r>
              <a:rPr sz="632" b="1" spc="-238" dirty="0">
                <a:latin typeface="Arial"/>
                <a:cs typeface="Arial"/>
              </a:rPr>
              <a:t>u</a:t>
            </a:r>
            <a:r>
              <a:rPr sz="948" b="1" spc="-109" baseline="-12820" dirty="0">
                <a:solidFill>
                  <a:srgbClr val="786950"/>
                </a:solidFill>
                <a:latin typeface="Arial"/>
                <a:cs typeface="Arial"/>
              </a:rPr>
              <a:t>u</a:t>
            </a:r>
            <a:r>
              <a:rPr sz="632" b="1" spc="-413" dirty="0">
                <a:latin typeface="Arial"/>
                <a:cs typeface="Arial"/>
              </a:rPr>
              <a:t>m</a:t>
            </a:r>
            <a:r>
              <a:rPr sz="948" b="1" spc="80" baseline="-12820" dirty="0">
                <a:solidFill>
                  <a:srgbClr val="786950"/>
                </a:solidFill>
                <a:latin typeface="Arial"/>
                <a:cs typeface="Arial"/>
              </a:rPr>
              <a:t>m</a:t>
            </a:r>
            <a:r>
              <a:rPr sz="632" b="1" spc="-198" dirty="0">
                <a:latin typeface="Arial"/>
                <a:cs typeface="Arial"/>
              </a:rPr>
              <a:t>e</a:t>
            </a:r>
            <a:r>
              <a:rPr sz="948" b="1" spc="-65" baseline="-12820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632" b="1" spc="-97" dirty="0">
                <a:latin typeface="Arial"/>
                <a:cs typeface="Arial"/>
              </a:rPr>
              <a:t>r</a:t>
            </a:r>
            <a:r>
              <a:rPr sz="948" b="1" spc="87" baseline="-12820" dirty="0">
                <a:solidFill>
                  <a:srgbClr val="786950"/>
                </a:solidFill>
                <a:latin typeface="Arial"/>
                <a:cs typeface="Arial"/>
              </a:rPr>
              <a:t>r  </a:t>
            </a:r>
            <a:r>
              <a:rPr sz="632" b="1" spc="-277" dirty="0">
                <a:latin typeface="Arial"/>
                <a:cs typeface="Arial"/>
              </a:rPr>
              <a:t>E</a:t>
            </a:r>
            <a:r>
              <a:rPr sz="948" b="1" spc="-174" baseline="-8547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632" b="1" spc="-233" dirty="0">
                <a:latin typeface="Arial"/>
                <a:cs typeface="Arial"/>
              </a:rPr>
              <a:t>d</a:t>
            </a:r>
            <a:r>
              <a:rPr sz="948" b="1" spc="-7" baseline="-8547" dirty="0">
                <a:solidFill>
                  <a:srgbClr val="786950"/>
                </a:solidFill>
                <a:latin typeface="Arial"/>
                <a:cs typeface="Arial"/>
              </a:rPr>
              <a:t>d</a:t>
            </a:r>
            <a:r>
              <a:rPr sz="632" b="1" spc="-233" dirty="0">
                <a:latin typeface="Arial"/>
                <a:cs typeface="Arial"/>
              </a:rPr>
              <a:t>u</a:t>
            </a:r>
            <a:r>
              <a:rPr sz="948" b="1" spc="-7" baseline="-8547" dirty="0">
                <a:solidFill>
                  <a:srgbClr val="786950"/>
                </a:solidFill>
                <a:latin typeface="Arial"/>
                <a:cs typeface="Arial"/>
              </a:rPr>
              <a:t>u</a:t>
            </a:r>
            <a:r>
              <a:rPr sz="632" b="1" spc="-198" dirty="0">
                <a:latin typeface="Arial"/>
                <a:cs typeface="Arial"/>
              </a:rPr>
              <a:t>c</a:t>
            </a:r>
            <a:r>
              <a:rPr sz="948" b="1" spc="-65" baseline="-8547" dirty="0">
                <a:solidFill>
                  <a:srgbClr val="786950"/>
                </a:solidFill>
                <a:latin typeface="Arial"/>
                <a:cs typeface="Arial"/>
              </a:rPr>
              <a:t>c</a:t>
            </a:r>
            <a:r>
              <a:rPr sz="632" b="1" spc="-204" dirty="0">
                <a:latin typeface="Arial"/>
                <a:cs typeface="Arial"/>
              </a:rPr>
              <a:t>a</a:t>
            </a:r>
            <a:r>
              <a:rPr sz="948" b="1" spc="-65" baseline="-8547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632" b="1" spc="-58" dirty="0">
                <a:latin typeface="Arial"/>
                <a:cs typeface="Arial"/>
              </a:rPr>
              <a:t>t</a:t>
            </a:r>
            <a:r>
              <a:rPr sz="948" b="1" spc="-87" baseline="-8547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632" b="1" spc="-29" dirty="0">
                <a:latin typeface="Arial"/>
                <a:cs typeface="Arial"/>
              </a:rPr>
              <a:t>i</a:t>
            </a:r>
            <a:r>
              <a:rPr sz="948" b="1" spc="-153" baseline="-8547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632" b="1" spc="-233" dirty="0">
                <a:latin typeface="Arial"/>
                <a:cs typeface="Arial"/>
              </a:rPr>
              <a:t>o</a:t>
            </a:r>
            <a:r>
              <a:rPr sz="948" b="1" spc="-123" baseline="-8547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632" b="1" spc="-233" dirty="0">
                <a:latin typeface="Arial"/>
                <a:cs typeface="Arial"/>
              </a:rPr>
              <a:t>n</a:t>
            </a:r>
            <a:r>
              <a:rPr sz="948" b="1" spc="174" baseline="-8547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endParaRPr sz="948" baseline="-8547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018405" y="9278302"/>
            <a:ext cx="1463146" cy="231510"/>
          </a:xfrm>
          <a:custGeom>
            <a:avLst/>
            <a:gdLst/>
            <a:ahLst/>
            <a:cxnLst/>
            <a:rect l="l" t="t" r="r" b="b"/>
            <a:pathLst>
              <a:path w="1504950" h="238125">
                <a:moveTo>
                  <a:pt x="1453134" y="0"/>
                </a:moveTo>
                <a:lnTo>
                  <a:pt x="0" y="0"/>
                </a:lnTo>
                <a:lnTo>
                  <a:pt x="0" y="210312"/>
                </a:lnTo>
                <a:lnTo>
                  <a:pt x="35713" y="237744"/>
                </a:lnTo>
                <a:lnTo>
                  <a:pt x="1504950" y="237744"/>
                </a:lnTo>
                <a:lnTo>
                  <a:pt x="1504950" y="40386"/>
                </a:lnTo>
                <a:lnTo>
                  <a:pt x="1453134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4996921" y="9261263"/>
            <a:ext cx="1463146" cy="243858"/>
          </a:xfrm>
          <a:custGeom>
            <a:avLst/>
            <a:gdLst/>
            <a:ahLst/>
            <a:cxnLst/>
            <a:rect l="l" t="t" r="r" b="b"/>
            <a:pathLst>
              <a:path w="1504950" h="250825">
                <a:moveTo>
                  <a:pt x="1452371" y="0"/>
                </a:moveTo>
                <a:lnTo>
                  <a:pt x="0" y="0"/>
                </a:lnTo>
                <a:lnTo>
                  <a:pt x="0" y="210312"/>
                </a:lnTo>
                <a:lnTo>
                  <a:pt x="51815" y="250698"/>
                </a:lnTo>
                <a:lnTo>
                  <a:pt x="1504950" y="250698"/>
                </a:lnTo>
                <a:lnTo>
                  <a:pt x="1504950" y="40386"/>
                </a:lnTo>
                <a:lnTo>
                  <a:pt x="1452371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6408949" y="9261263"/>
            <a:ext cx="51241" cy="243858"/>
          </a:xfrm>
          <a:custGeom>
            <a:avLst/>
            <a:gdLst/>
            <a:ahLst/>
            <a:cxnLst/>
            <a:rect l="l" t="t" r="r" b="b"/>
            <a:pathLst>
              <a:path w="52704" h="250825">
                <a:moveTo>
                  <a:pt x="0" y="0"/>
                </a:moveTo>
                <a:lnTo>
                  <a:pt x="0" y="210312"/>
                </a:lnTo>
                <a:lnTo>
                  <a:pt x="52578" y="250698"/>
                </a:lnTo>
                <a:lnTo>
                  <a:pt x="52578" y="40386"/>
                </a:lnTo>
                <a:lnTo>
                  <a:pt x="0" y="0"/>
                </a:lnTo>
                <a:close/>
              </a:path>
            </a:pathLst>
          </a:custGeom>
          <a:solidFill>
            <a:srgbClr val="FEFE7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4996921" y="9485365"/>
            <a:ext cx="1463146" cy="0"/>
          </a:xfrm>
          <a:custGeom>
            <a:avLst/>
            <a:gdLst/>
            <a:ahLst/>
            <a:cxnLst/>
            <a:rect l="l" t="t" r="r" b="b"/>
            <a:pathLst>
              <a:path w="1504950">
                <a:moveTo>
                  <a:pt x="0" y="0"/>
                </a:moveTo>
                <a:lnTo>
                  <a:pt x="1504950" y="0"/>
                </a:lnTo>
              </a:path>
            </a:pathLst>
          </a:custGeom>
          <a:ln w="40386">
            <a:solidFill>
              <a:srgbClr val="CCCC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4996921" y="9261263"/>
            <a:ext cx="1463146" cy="243858"/>
          </a:xfrm>
          <a:custGeom>
            <a:avLst/>
            <a:gdLst/>
            <a:ahLst/>
            <a:cxnLst/>
            <a:rect l="l" t="t" r="r" b="b"/>
            <a:pathLst>
              <a:path w="1504950" h="250825">
                <a:moveTo>
                  <a:pt x="1504950" y="40386"/>
                </a:moveTo>
                <a:lnTo>
                  <a:pt x="1452371" y="0"/>
                </a:lnTo>
                <a:lnTo>
                  <a:pt x="0" y="0"/>
                </a:lnTo>
                <a:lnTo>
                  <a:pt x="0" y="210312"/>
                </a:lnTo>
                <a:lnTo>
                  <a:pt x="51815" y="250698"/>
                </a:lnTo>
                <a:lnTo>
                  <a:pt x="1504950" y="250698"/>
                </a:lnTo>
                <a:lnTo>
                  <a:pt x="1504950" y="40386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6408949" y="9261263"/>
            <a:ext cx="51241" cy="243858"/>
          </a:xfrm>
          <a:custGeom>
            <a:avLst/>
            <a:gdLst/>
            <a:ahLst/>
            <a:cxnLst/>
            <a:rect l="l" t="t" r="r" b="b"/>
            <a:pathLst>
              <a:path w="52704" h="250825">
                <a:moveTo>
                  <a:pt x="0" y="0"/>
                </a:moveTo>
                <a:lnTo>
                  <a:pt x="0" y="210312"/>
                </a:lnTo>
                <a:lnTo>
                  <a:pt x="52578" y="250698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4996921" y="9465732"/>
            <a:ext cx="1412522" cy="0"/>
          </a:xfrm>
          <a:custGeom>
            <a:avLst/>
            <a:gdLst/>
            <a:ahLst/>
            <a:cxnLst/>
            <a:rect l="l" t="t" r="r" b="b"/>
            <a:pathLst>
              <a:path w="1452879">
                <a:moveTo>
                  <a:pt x="1452371" y="0"/>
                </a:moveTo>
                <a:lnTo>
                  <a:pt x="0" y="0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 txBox="1"/>
          <p:nvPr/>
        </p:nvSpPr>
        <p:spPr>
          <a:xfrm>
            <a:off x="5425369" y="9272846"/>
            <a:ext cx="580937" cy="200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4" marR="4939" indent="-10495">
              <a:lnSpc>
                <a:spcPct val="103099"/>
              </a:lnSpc>
            </a:pPr>
            <a:r>
              <a:rPr sz="632" b="1" spc="-126" dirty="0">
                <a:latin typeface="Arial"/>
                <a:cs typeface="Arial"/>
              </a:rPr>
              <a:t>C</a:t>
            </a:r>
            <a:r>
              <a:rPr sz="948" b="1" spc="-190" baseline="-12820" dirty="0">
                <a:solidFill>
                  <a:srgbClr val="786950"/>
                </a:solidFill>
                <a:latin typeface="Arial"/>
                <a:cs typeface="Arial"/>
              </a:rPr>
              <a:t>C</a:t>
            </a:r>
            <a:r>
              <a:rPr sz="632" b="1" spc="-126" dirty="0">
                <a:latin typeface="Arial"/>
                <a:cs typeface="Arial"/>
              </a:rPr>
              <a:t>o</a:t>
            </a:r>
            <a:r>
              <a:rPr sz="948" b="1" spc="-190" baseline="-12820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632" b="1" spc="-126" dirty="0">
                <a:latin typeface="Arial"/>
                <a:cs typeface="Arial"/>
              </a:rPr>
              <a:t>n</a:t>
            </a:r>
            <a:r>
              <a:rPr sz="948" b="1" spc="-190" baseline="-12820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632" b="1" spc="-126" dirty="0">
                <a:latin typeface="Arial"/>
                <a:cs typeface="Arial"/>
              </a:rPr>
              <a:t>s</a:t>
            </a:r>
            <a:r>
              <a:rPr sz="948" b="1" spc="-190" baseline="-12820" dirty="0">
                <a:solidFill>
                  <a:srgbClr val="786950"/>
                </a:solidFill>
                <a:latin typeface="Arial"/>
                <a:cs typeface="Arial"/>
              </a:rPr>
              <a:t>s</a:t>
            </a:r>
            <a:r>
              <a:rPr sz="632" b="1" spc="-126" dirty="0">
                <a:latin typeface="Arial"/>
                <a:cs typeface="Arial"/>
              </a:rPr>
              <a:t>u</a:t>
            </a:r>
            <a:r>
              <a:rPr sz="948" b="1" spc="-190" baseline="-12820" dirty="0">
                <a:solidFill>
                  <a:srgbClr val="786950"/>
                </a:solidFill>
                <a:latin typeface="Arial"/>
                <a:cs typeface="Arial"/>
              </a:rPr>
              <a:t>u</a:t>
            </a:r>
            <a:r>
              <a:rPr sz="632" b="1" spc="-126" dirty="0">
                <a:latin typeface="Arial"/>
                <a:cs typeface="Arial"/>
              </a:rPr>
              <a:t>m</a:t>
            </a:r>
            <a:r>
              <a:rPr sz="948" b="1" spc="-190" baseline="-12820" dirty="0">
                <a:solidFill>
                  <a:srgbClr val="786950"/>
                </a:solidFill>
                <a:latin typeface="Arial"/>
                <a:cs typeface="Arial"/>
              </a:rPr>
              <a:t>m</a:t>
            </a:r>
            <a:r>
              <a:rPr sz="632" b="1" spc="-126" dirty="0">
                <a:latin typeface="Arial"/>
                <a:cs typeface="Arial"/>
              </a:rPr>
              <a:t>e</a:t>
            </a:r>
            <a:r>
              <a:rPr sz="948" b="1" spc="-190" baseline="-12820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632" b="1" spc="-126" dirty="0">
                <a:latin typeface="Arial"/>
                <a:cs typeface="Arial"/>
              </a:rPr>
              <a:t>r</a:t>
            </a:r>
            <a:r>
              <a:rPr sz="948" b="1" spc="-190" baseline="-12820" dirty="0">
                <a:solidFill>
                  <a:srgbClr val="786950"/>
                </a:solidFill>
                <a:latin typeface="Arial"/>
                <a:cs typeface="Arial"/>
              </a:rPr>
              <a:t>r  </a:t>
            </a:r>
            <a:r>
              <a:rPr sz="632" b="1" spc="-277" dirty="0">
                <a:latin typeface="Arial"/>
                <a:cs typeface="Arial"/>
              </a:rPr>
              <a:t>P</a:t>
            </a:r>
            <a:r>
              <a:rPr sz="948" b="1" spc="-51" baseline="-12820" dirty="0">
                <a:solidFill>
                  <a:srgbClr val="786950"/>
                </a:solidFill>
                <a:latin typeface="Arial"/>
                <a:cs typeface="Arial"/>
              </a:rPr>
              <a:t>P</a:t>
            </a:r>
            <a:r>
              <a:rPr sz="632" b="1" spc="-97" dirty="0">
                <a:latin typeface="Arial"/>
                <a:cs typeface="Arial"/>
              </a:rPr>
              <a:t>r</a:t>
            </a:r>
            <a:r>
              <a:rPr sz="948" b="1" spc="-29" baseline="-12820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632" b="1" spc="-233" dirty="0">
                <a:latin typeface="Arial"/>
                <a:cs typeface="Arial"/>
              </a:rPr>
              <a:t>o</a:t>
            </a:r>
            <a:r>
              <a:rPr sz="948" b="1" spc="-123" baseline="-12820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632" b="1" spc="-63" dirty="0">
                <a:latin typeface="Arial"/>
                <a:cs typeface="Arial"/>
              </a:rPr>
              <a:t>t</a:t>
            </a:r>
            <a:r>
              <a:rPr sz="948" b="1" spc="-203" baseline="-12820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632" b="1" spc="-198" dirty="0">
                <a:latin typeface="Arial"/>
                <a:cs typeface="Arial"/>
              </a:rPr>
              <a:t>e</a:t>
            </a:r>
            <a:r>
              <a:rPr sz="948" b="1" spc="43" baseline="-12820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632" b="1" spc="-198" dirty="0">
                <a:latin typeface="Arial"/>
                <a:cs typeface="Arial"/>
              </a:rPr>
              <a:t>c</a:t>
            </a:r>
            <a:r>
              <a:rPr sz="948" b="1" spc="-65" baseline="-12820" dirty="0">
                <a:solidFill>
                  <a:srgbClr val="786950"/>
                </a:solidFill>
                <a:latin typeface="Arial"/>
                <a:cs typeface="Arial"/>
              </a:rPr>
              <a:t>c</a:t>
            </a:r>
            <a:r>
              <a:rPr sz="632" b="1" spc="-58" dirty="0">
                <a:latin typeface="Arial"/>
                <a:cs typeface="Arial"/>
              </a:rPr>
              <a:t>t</a:t>
            </a:r>
            <a:r>
              <a:rPr sz="948" b="1" spc="-94" baseline="-12820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632" b="1" spc="-19" dirty="0">
                <a:latin typeface="Arial"/>
                <a:cs typeface="Arial"/>
              </a:rPr>
              <a:t>i</a:t>
            </a:r>
            <a:r>
              <a:rPr sz="948" b="1" spc="-269" baseline="-12820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632" b="1" spc="-238" dirty="0">
                <a:latin typeface="Arial"/>
                <a:cs typeface="Arial"/>
              </a:rPr>
              <a:t>o</a:t>
            </a:r>
            <a:r>
              <a:rPr sz="948" b="1" baseline="-12820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632" b="1" spc="-238" dirty="0">
                <a:latin typeface="Arial"/>
                <a:cs typeface="Arial"/>
              </a:rPr>
              <a:t>n</a:t>
            </a:r>
            <a:r>
              <a:rPr sz="948" b="1" spc="174" baseline="-12820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endParaRPr sz="948" baseline="-1282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039148" y="7694402"/>
            <a:ext cx="1416844" cy="284603"/>
          </a:xfrm>
          <a:custGeom>
            <a:avLst/>
            <a:gdLst/>
            <a:ahLst/>
            <a:cxnLst/>
            <a:rect l="l" t="t" r="r" b="b"/>
            <a:pathLst>
              <a:path w="1457325" h="292734">
                <a:moveTo>
                  <a:pt x="1395983" y="0"/>
                </a:moveTo>
                <a:lnTo>
                  <a:pt x="0" y="0"/>
                </a:lnTo>
                <a:lnTo>
                  <a:pt x="0" y="245364"/>
                </a:lnTo>
                <a:lnTo>
                  <a:pt x="60198" y="292608"/>
                </a:lnTo>
                <a:lnTo>
                  <a:pt x="1456944" y="292608"/>
                </a:lnTo>
                <a:lnTo>
                  <a:pt x="1456944" y="47244"/>
                </a:lnTo>
                <a:lnTo>
                  <a:pt x="1395983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5016924" y="7681066"/>
            <a:ext cx="1416844" cy="280899"/>
          </a:xfrm>
          <a:custGeom>
            <a:avLst/>
            <a:gdLst/>
            <a:ahLst/>
            <a:cxnLst/>
            <a:rect l="l" t="t" r="r" b="b"/>
            <a:pathLst>
              <a:path w="1457325" h="288925">
                <a:moveTo>
                  <a:pt x="1400900" y="0"/>
                </a:moveTo>
                <a:lnTo>
                  <a:pt x="0" y="0"/>
                </a:lnTo>
                <a:lnTo>
                  <a:pt x="0" y="241554"/>
                </a:lnTo>
                <a:lnTo>
                  <a:pt x="60960" y="288798"/>
                </a:lnTo>
                <a:lnTo>
                  <a:pt x="1456943" y="288798"/>
                </a:lnTo>
                <a:lnTo>
                  <a:pt x="1456943" y="43434"/>
                </a:lnTo>
                <a:lnTo>
                  <a:pt x="140090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6374129" y="7681066"/>
            <a:ext cx="59267" cy="280899"/>
          </a:xfrm>
          <a:custGeom>
            <a:avLst/>
            <a:gdLst/>
            <a:ahLst/>
            <a:cxnLst/>
            <a:rect l="l" t="t" r="r" b="b"/>
            <a:pathLst>
              <a:path w="60959" h="288925">
                <a:moveTo>
                  <a:pt x="4916" y="0"/>
                </a:moveTo>
                <a:lnTo>
                  <a:pt x="0" y="0"/>
                </a:lnTo>
                <a:lnTo>
                  <a:pt x="0" y="241554"/>
                </a:lnTo>
                <a:lnTo>
                  <a:pt x="60959" y="288798"/>
                </a:lnTo>
                <a:lnTo>
                  <a:pt x="60959" y="43434"/>
                </a:lnTo>
                <a:lnTo>
                  <a:pt x="4916" y="0"/>
                </a:lnTo>
                <a:close/>
              </a:path>
            </a:pathLst>
          </a:custGeom>
          <a:solidFill>
            <a:srgbClr val="FEFE7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5016924" y="7938876"/>
            <a:ext cx="1416844" cy="0"/>
          </a:xfrm>
          <a:custGeom>
            <a:avLst/>
            <a:gdLst/>
            <a:ahLst/>
            <a:cxnLst/>
            <a:rect l="l" t="t" r="r" b="b"/>
            <a:pathLst>
              <a:path w="1457325">
                <a:moveTo>
                  <a:pt x="0" y="0"/>
                </a:moveTo>
                <a:lnTo>
                  <a:pt x="1456943" y="0"/>
                </a:lnTo>
              </a:path>
            </a:pathLst>
          </a:custGeom>
          <a:ln w="47243">
            <a:solidFill>
              <a:srgbClr val="CCCC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6378909" y="7681065"/>
            <a:ext cx="54945" cy="42598"/>
          </a:xfrm>
          <a:custGeom>
            <a:avLst/>
            <a:gdLst/>
            <a:ahLst/>
            <a:cxnLst/>
            <a:rect l="l" t="t" r="r" b="b"/>
            <a:pathLst>
              <a:path w="56515" h="43815">
                <a:moveTo>
                  <a:pt x="56043" y="43434"/>
                </a:moveTo>
                <a:lnTo>
                  <a:pt x="0" y="0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5016924" y="7681066"/>
            <a:ext cx="1416844" cy="280899"/>
          </a:xfrm>
          <a:custGeom>
            <a:avLst/>
            <a:gdLst/>
            <a:ahLst/>
            <a:cxnLst/>
            <a:rect l="l" t="t" r="r" b="b"/>
            <a:pathLst>
              <a:path w="1457325" h="288925">
                <a:moveTo>
                  <a:pt x="0" y="0"/>
                </a:moveTo>
                <a:lnTo>
                  <a:pt x="0" y="241554"/>
                </a:lnTo>
                <a:lnTo>
                  <a:pt x="60960" y="288798"/>
                </a:lnTo>
                <a:lnTo>
                  <a:pt x="1456943" y="288798"/>
                </a:lnTo>
                <a:lnTo>
                  <a:pt x="1456943" y="43434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6374129" y="7681066"/>
            <a:ext cx="59267" cy="280899"/>
          </a:xfrm>
          <a:custGeom>
            <a:avLst/>
            <a:gdLst/>
            <a:ahLst/>
            <a:cxnLst/>
            <a:rect l="l" t="t" r="r" b="b"/>
            <a:pathLst>
              <a:path w="60959" h="288925">
                <a:moveTo>
                  <a:pt x="0" y="0"/>
                </a:moveTo>
                <a:lnTo>
                  <a:pt x="0" y="241554"/>
                </a:lnTo>
                <a:lnTo>
                  <a:pt x="60959" y="288798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5016924" y="7915910"/>
            <a:ext cx="1357577" cy="0"/>
          </a:xfrm>
          <a:custGeom>
            <a:avLst/>
            <a:gdLst/>
            <a:ahLst/>
            <a:cxnLst/>
            <a:rect l="l" t="t" r="r" b="b"/>
            <a:pathLst>
              <a:path w="1396365">
                <a:moveTo>
                  <a:pt x="1395984" y="0"/>
                </a:moveTo>
                <a:lnTo>
                  <a:pt x="0" y="0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 txBox="1"/>
          <p:nvPr/>
        </p:nvSpPr>
        <p:spPr>
          <a:xfrm>
            <a:off x="5219418" y="7704504"/>
            <a:ext cx="969257" cy="200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97541">
              <a:lnSpc>
                <a:spcPct val="103099"/>
              </a:lnSpc>
            </a:pPr>
            <a:r>
              <a:rPr sz="632" b="1" spc="-126" dirty="0">
                <a:latin typeface="Arial"/>
                <a:cs typeface="Arial"/>
              </a:rPr>
              <a:t>C</a:t>
            </a:r>
            <a:r>
              <a:rPr sz="948" b="1" spc="-190" baseline="-8547" dirty="0">
                <a:solidFill>
                  <a:srgbClr val="786950"/>
                </a:solidFill>
                <a:latin typeface="Arial"/>
                <a:cs typeface="Arial"/>
              </a:rPr>
              <a:t>C</a:t>
            </a:r>
            <a:r>
              <a:rPr sz="632" b="1" spc="-126" dirty="0">
                <a:latin typeface="Arial"/>
                <a:cs typeface="Arial"/>
              </a:rPr>
              <a:t>o</a:t>
            </a:r>
            <a:r>
              <a:rPr sz="948" b="1" spc="-190" baseline="-8547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632" b="1" spc="-126" dirty="0">
                <a:latin typeface="Arial"/>
                <a:cs typeface="Arial"/>
              </a:rPr>
              <a:t>n</a:t>
            </a:r>
            <a:r>
              <a:rPr sz="948" b="1" spc="-190" baseline="-8547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632" b="1" spc="-126" dirty="0">
                <a:latin typeface="Arial"/>
                <a:cs typeface="Arial"/>
              </a:rPr>
              <a:t>s</a:t>
            </a:r>
            <a:r>
              <a:rPr sz="948" b="1" spc="-190" baseline="-8547" dirty="0">
                <a:solidFill>
                  <a:srgbClr val="786950"/>
                </a:solidFill>
                <a:latin typeface="Arial"/>
                <a:cs typeface="Arial"/>
              </a:rPr>
              <a:t>s</a:t>
            </a:r>
            <a:r>
              <a:rPr sz="632" b="1" spc="-126" dirty="0">
                <a:latin typeface="Arial"/>
                <a:cs typeface="Arial"/>
              </a:rPr>
              <a:t>u</a:t>
            </a:r>
            <a:r>
              <a:rPr sz="948" b="1" spc="-190" baseline="-8547" dirty="0">
                <a:solidFill>
                  <a:srgbClr val="786950"/>
                </a:solidFill>
                <a:latin typeface="Arial"/>
                <a:cs typeface="Arial"/>
              </a:rPr>
              <a:t>u</a:t>
            </a:r>
            <a:r>
              <a:rPr sz="632" b="1" spc="-126" dirty="0">
                <a:latin typeface="Arial"/>
                <a:cs typeface="Arial"/>
              </a:rPr>
              <a:t>m</a:t>
            </a:r>
            <a:r>
              <a:rPr sz="948" b="1" spc="-190" baseline="-8547" dirty="0">
                <a:solidFill>
                  <a:srgbClr val="786950"/>
                </a:solidFill>
                <a:latin typeface="Arial"/>
                <a:cs typeface="Arial"/>
              </a:rPr>
              <a:t>m</a:t>
            </a:r>
            <a:r>
              <a:rPr sz="632" b="1" spc="-126" dirty="0">
                <a:latin typeface="Arial"/>
                <a:cs typeface="Arial"/>
              </a:rPr>
              <a:t>e</a:t>
            </a:r>
            <a:r>
              <a:rPr sz="948" b="1" spc="-190" baseline="-8547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632" b="1" spc="-126" dirty="0">
                <a:latin typeface="Arial"/>
                <a:cs typeface="Arial"/>
              </a:rPr>
              <a:t>r</a:t>
            </a:r>
            <a:r>
              <a:rPr sz="948" b="1" spc="-190" baseline="-8547" dirty="0">
                <a:solidFill>
                  <a:srgbClr val="786950"/>
                </a:solidFill>
                <a:latin typeface="Arial"/>
                <a:cs typeface="Arial"/>
              </a:rPr>
              <a:t>r </a:t>
            </a:r>
            <a:r>
              <a:rPr sz="632" b="1" spc="-111" dirty="0">
                <a:latin typeface="Arial"/>
                <a:cs typeface="Arial"/>
              </a:rPr>
              <a:t>a</a:t>
            </a:r>
            <a:r>
              <a:rPr sz="948" b="1" spc="-167" baseline="-8547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632" b="1" spc="-111" dirty="0">
                <a:latin typeface="Arial"/>
                <a:cs typeface="Arial"/>
              </a:rPr>
              <a:t>n</a:t>
            </a:r>
            <a:r>
              <a:rPr sz="948" b="1" spc="-167" baseline="-8547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632" b="1" spc="-111" dirty="0">
                <a:latin typeface="Arial"/>
                <a:cs typeface="Arial"/>
              </a:rPr>
              <a:t>d</a:t>
            </a:r>
            <a:r>
              <a:rPr sz="948" b="1" spc="-167" baseline="-8547" dirty="0">
                <a:solidFill>
                  <a:srgbClr val="786950"/>
                </a:solidFill>
                <a:latin typeface="Arial"/>
                <a:cs typeface="Arial"/>
              </a:rPr>
              <a:t>d  </a:t>
            </a:r>
            <a:r>
              <a:rPr sz="632" b="1" spc="-111" dirty="0">
                <a:latin typeface="Arial"/>
                <a:cs typeface="Arial"/>
              </a:rPr>
              <a:t>P</a:t>
            </a:r>
            <a:r>
              <a:rPr sz="948" b="1" spc="-167" baseline="-8547" dirty="0">
                <a:solidFill>
                  <a:srgbClr val="786950"/>
                </a:solidFill>
                <a:latin typeface="Arial"/>
                <a:cs typeface="Arial"/>
              </a:rPr>
              <a:t>P</a:t>
            </a:r>
            <a:r>
              <a:rPr sz="632" b="1" spc="-111" dirty="0">
                <a:latin typeface="Arial"/>
                <a:cs typeface="Arial"/>
              </a:rPr>
              <a:t>r</a:t>
            </a:r>
            <a:r>
              <a:rPr sz="948" b="1" spc="-167" baseline="-8547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632" b="1" spc="-111" dirty="0">
                <a:latin typeface="Arial"/>
                <a:cs typeface="Arial"/>
              </a:rPr>
              <a:t>o</a:t>
            </a:r>
            <a:r>
              <a:rPr sz="948" b="1" spc="-167" baseline="-8547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632" b="1" spc="-111" dirty="0">
                <a:latin typeface="Arial"/>
                <a:cs typeface="Arial"/>
              </a:rPr>
              <a:t>d</a:t>
            </a:r>
            <a:r>
              <a:rPr sz="948" b="1" spc="-167" baseline="-8547" dirty="0">
                <a:solidFill>
                  <a:srgbClr val="786950"/>
                </a:solidFill>
                <a:latin typeface="Arial"/>
                <a:cs typeface="Arial"/>
              </a:rPr>
              <a:t>d</a:t>
            </a:r>
            <a:r>
              <a:rPr sz="632" b="1" spc="-111" dirty="0">
                <a:latin typeface="Arial"/>
                <a:cs typeface="Arial"/>
              </a:rPr>
              <a:t>u</a:t>
            </a:r>
            <a:r>
              <a:rPr sz="948" b="1" spc="-167" baseline="-8547" dirty="0">
                <a:solidFill>
                  <a:srgbClr val="786950"/>
                </a:solidFill>
                <a:latin typeface="Arial"/>
                <a:cs typeface="Arial"/>
              </a:rPr>
              <a:t>u</a:t>
            </a:r>
            <a:r>
              <a:rPr sz="632" b="1" spc="-111" dirty="0">
                <a:latin typeface="Arial"/>
                <a:cs typeface="Arial"/>
              </a:rPr>
              <a:t>c</a:t>
            </a:r>
            <a:r>
              <a:rPr sz="948" b="1" spc="-167" baseline="-8547" dirty="0">
                <a:solidFill>
                  <a:srgbClr val="786950"/>
                </a:solidFill>
                <a:latin typeface="Arial"/>
                <a:cs typeface="Arial"/>
              </a:rPr>
              <a:t>c</a:t>
            </a:r>
            <a:r>
              <a:rPr sz="632" b="1" spc="-111" dirty="0">
                <a:latin typeface="Arial"/>
                <a:cs typeface="Arial"/>
              </a:rPr>
              <a:t>e</a:t>
            </a:r>
            <a:r>
              <a:rPr sz="948" b="1" spc="-167" baseline="-8547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632" b="1" spc="-111" dirty="0">
                <a:latin typeface="Arial"/>
                <a:cs typeface="Arial"/>
              </a:rPr>
              <a:t>r</a:t>
            </a:r>
            <a:r>
              <a:rPr sz="948" b="1" spc="-167" baseline="-8547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948" b="1" spc="-153" baseline="-8547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632" b="1" spc="-136" dirty="0">
                <a:latin typeface="Arial"/>
                <a:cs typeface="Arial"/>
              </a:rPr>
              <a:t>F</a:t>
            </a:r>
            <a:r>
              <a:rPr sz="948" b="1" spc="-203" baseline="-8547" dirty="0">
                <a:solidFill>
                  <a:srgbClr val="786950"/>
                </a:solidFill>
                <a:latin typeface="Arial"/>
                <a:cs typeface="Arial"/>
              </a:rPr>
              <a:t>F</a:t>
            </a:r>
            <a:r>
              <a:rPr sz="632" b="1" spc="-136" dirty="0">
                <a:latin typeface="Arial"/>
                <a:cs typeface="Arial"/>
              </a:rPr>
              <a:t>r</a:t>
            </a:r>
            <a:r>
              <a:rPr sz="948" b="1" spc="-203" baseline="-8547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632" b="1" spc="-136" dirty="0">
                <a:latin typeface="Arial"/>
                <a:cs typeface="Arial"/>
              </a:rPr>
              <a:t>e</a:t>
            </a:r>
            <a:r>
              <a:rPr sz="948" b="1" spc="-203" baseline="-8547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632" b="1" spc="-136" dirty="0">
                <a:latin typeface="Arial"/>
                <a:cs typeface="Arial"/>
              </a:rPr>
              <a:t>e</a:t>
            </a:r>
            <a:r>
              <a:rPr sz="948" b="1" spc="-203" baseline="-8547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632" b="1" spc="-136" dirty="0">
                <a:latin typeface="Arial"/>
                <a:cs typeface="Arial"/>
              </a:rPr>
              <a:t>d</a:t>
            </a:r>
            <a:r>
              <a:rPr sz="948" b="1" spc="-203" baseline="-8547" dirty="0">
                <a:solidFill>
                  <a:srgbClr val="786950"/>
                </a:solidFill>
                <a:latin typeface="Arial"/>
                <a:cs typeface="Arial"/>
              </a:rPr>
              <a:t>d</a:t>
            </a:r>
            <a:r>
              <a:rPr sz="632" b="1" spc="-136" dirty="0">
                <a:latin typeface="Arial"/>
                <a:cs typeface="Arial"/>
              </a:rPr>
              <a:t>o</a:t>
            </a:r>
            <a:r>
              <a:rPr sz="948" b="1" spc="-203" baseline="-8547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632" b="1" spc="-136" dirty="0">
                <a:latin typeface="Arial"/>
                <a:cs typeface="Arial"/>
              </a:rPr>
              <a:t>m</a:t>
            </a:r>
            <a:r>
              <a:rPr sz="948" b="1" spc="-203" baseline="-8547" dirty="0">
                <a:solidFill>
                  <a:srgbClr val="786950"/>
                </a:solidFill>
                <a:latin typeface="Arial"/>
                <a:cs typeface="Arial"/>
              </a:rPr>
              <a:t>m</a:t>
            </a:r>
            <a:endParaRPr sz="948" baseline="-8547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754667" y="7998142"/>
            <a:ext cx="323497" cy="353748"/>
          </a:xfrm>
          <a:custGeom>
            <a:avLst/>
            <a:gdLst/>
            <a:ahLst/>
            <a:cxnLst/>
            <a:rect l="l" t="t" r="r" b="b"/>
            <a:pathLst>
              <a:path w="332739" h="363854">
                <a:moveTo>
                  <a:pt x="9906" y="311657"/>
                </a:moveTo>
                <a:lnTo>
                  <a:pt x="0" y="363474"/>
                </a:lnTo>
                <a:lnTo>
                  <a:pt x="59436" y="338327"/>
                </a:lnTo>
                <a:lnTo>
                  <a:pt x="55190" y="336041"/>
                </a:lnTo>
                <a:lnTo>
                  <a:pt x="37337" y="336041"/>
                </a:lnTo>
                <a:lnTo>
                  <a:pt x="20574" y="326897"/>
                </a:lnTo>
                <a:lnTo>
                  <a:pt x="26339" y="320506"/>
                </a:lnTo>
                <a:lnTo>
                  <a:pt x="9906" y="311657"/>
                </a:lnTo>
                <a:close/>
              </a:path>
              <a:path w="332739" h="363854">
                <a:moveTo>
                  <a:pt x="26339" y="320506"/>
                </a:moveTo>
                <a:lnTo>
                  <a:pt x="20574" y="326897"/>
                </a:lnTo>
                <a:lnTo>
                  <a:pt x="37337" y="336041"/>
                </a:lnTo>
                <a:lnTo>
                  <a:pt x="43174" y="329571"/>
                </a:lnTo>
                <a:lnTo>
                  <a:pt x="26339" y="320506"/>
                </a:lnTo>
                <a:close/>
              </a:path>
              <a:path w="332739" h="363854">
                <a:moveTo>
                  <a:pt x="43174" y="329571"/>
                </a:moveTo>
                <a:lnTo>
                  <a:pt x="37337" y="336041"/>
                </a:lnTo>
                <a:lnTo>
                  <a:pt x="55190" y="336041"/>
                </a:lnTo>
                <a:lnTo>
                  <a:pt x="43174" y="329571"/>
                </a:lnTo>
                <a:close/>
              </a:path>
              <a:path w="332739" h="363854">
                <a:moveTo>
                  <a:pt x="315468" y="0"/>
                </a:moveTo>
                <a:lnTo>
                  <a:pt x="26339" y="320506"/>
                </a:lnTo>
                <a:lnTo>
                  <a:pt x="43174" y="329571"/>
                </a:lnTo>
                <a:lnTo>
                  <a:pt x="332232" y="9143"/>
                </a:lnTo>
                <a:lnTo>
                  <a:pt x="315468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4911724" y="8219650"/>
            <a:ext cx="269169" cy="166688"/>
          </a:xfrm>
          <a:custGeom>
            <a:avLst/>
            <a:gdLst/>
            <a:ahLst/>
            <a:cxnLst/>
            <a:rect l="l" t="t" r="r" b="b"/>
            <a:pathLst>
              <a:path w="276860" h="171450">
                <a:moveTo>
                  <a:pt x="28955" y="124205"/>
                </a:moveTo>
                <a:lnTo>
                  <a:pt x="0" y="171449"/>
                </a:lnTo>
                <a:lnTo>
                  <a:pt x="67055" y="160781"/>
                </a:lnTo>
                <a:lnTo>
                  <a:pt x="59912" y="153923"/>
                </a:lnTo>
                <a:lnTo>
                  <a:pt x="46481" y="153923"/>
                </a:lnTo>
                <a:lnTo>
                  <a:pt x="33527" y="140969"/>
                </a:lnTo>
                <a:lnTo>
                  <a:pt x="41397" y="136149"/>
                </a:lnTo>
                <a:lnTo>
                  <a:pt x="28955" y="124205"/>
                </a:lnTo>
                <a:close/>
              </a:path>
              <a:path w="276860" h="171450">
                <a:moveTo>
                  <a:pt x="41397" y="136149"/>
                </a:moveTo>
                <a:lnTo>
                  <a:pt x="33527" y="140969"/>
                </a:lnTo>
                <a:lnTo>
                  <a:pt x="46481" y="153923"/>
                </a:lnTo>
                <a:lnTo>
                  <a:pt x="54663" y="148885"/>
                </a:lnTo>
                <a:lnTo>
                  <a:pt x="41397" y="136149"/>
                </a:lnTo>
                <a:close/>
              </a:path>
              <a:path w="276860" h="171450">
                <a:moveTo>
                  <a:pt x="54663" y="148885"/>
                </a:moveTo>
                <a:lnTo>
                  <a:pt x="46481" y="153923"/>
                </a:lnTo>
                <a:lnTo>
                  <a:pt x="59912" y="153923"/>
                </a:lnTo>
                <a:lnTo>
                  <a:pt x="54663" y="148885"/>
                </a:lnTo>
                <a:close/>
              </a:path>
              <a:path w="276860" h="171450">
                <a:moveTo>
                  <a:pt x="263651" y="0"/>
                </a:moveTo>
                <a:lnTo>
                  <a:pt x="41397" y="136149"/>
                </a:lnTo>
                <a:lnTo>
                  <a:pt x="54663" y="148885"/>
                </a:lnTo>
                <a:lnTo>
                  <a:pt x="276605" y="12191"/>
                </a:lnTo>
                <a:lnTo>
                  <a:pt x="263651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5016924" y="8321146"/>
            <a:ext cx="320410" cy="161131"/>
          </a:xfrm>
          <a:custGeom>
            <a:avLst/>
            <a:gdLst/>
            <a:ahLst/>
            <a:cxnLst/>
            <a:rect l="l" t="t" r="r" b="b"/>
            <a:pathLst>
              <a:path w="329564" h="165734">
                <a:moveTo>
                  <a:pt x="35051" y="120396"/>
                </a:moveTo>
                <a:lnTo>
                  <a:pt x="0" y="165354"/>
                </a:lnTo>
                <a:lnTo>
                  <a:pt x="67818" y="160020"/>
                </a:lnTo>
                <a:lnTo>
                  <a:pt x="60886" y="151638"/>
                </a:lnTo>
                <a:lnTo>
                  <a:pt x="48006" y="151638"/>
                </a:lnTo>
                <a:lnTo>
                  <a:pt x="37337" y="137922"/>
                </a:lnTo>
                <a:lnTo>
                  <a:pt x="46022" y="133662"/>
                </a:lnTo>
                <a:lnTo>
                  <a:pt x="35051" y="120396"/>
                </a:lnTo>
                <a:close/>
              </a:path>
              <a:path w="329564" h="165734">
                <a:moveTo>
                  <a:pt x="46022" y="133662"/>
                </a:moveTo>
                <a:lnTo>
                  <a:pt x="37337" y="137922"/>
                </a:lnTo>
                <a:lnTo>
                  <a:pt x="48006" y="151638"/>
                </a:lnTo>
                <a:lnTo>
                  <a:pt x="57155" y="147125"/>
                </a:lnTo>
                <a:lnTo>
                  <a:pt x="46022" y="133662"/>
                </a:lnTo>
                <a:close/>
              </a:path>
              <a:path w="329564" h="165734">
                <a:moveTo>
                  <a:pt x="57155" y="147125"/>
                </a:moveTo>
                <a:lnTo>
                  <a:pt x="48006" y="151638"/>
                </a:lnTo>
                <a:lnTo>
                  <a:pt x="60886" y="151638"/>
                </a:lnTo>
                <a:lnTo>
                  <a:pt x="57155" y="147125"/>
                </a:lnTo>
                <a:close/>
              </a:path>
              <a:path w="329564" h="165734">
                <a:moveTo>
                  <a:pt x="318515" y="0"/>
                </a:moveTo>
                <a:lnTo>
                  <a:pt x="46022" y="133662"/>
                </a:lnTo>
                <a:lnTo>
                  <a:pt x="57155" y="147125"/>
                </a:lnTo>
                <a:lnTo>
                  <a:pt x="329184" y="12954"/>
                </a:lnTo>
                <a:lnTo>
                  <a:pt x="318515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4938395" y="8933815"/>
            <a:ext cx="227806" cy="131498"/>
          </a:xfrm>
          <a:custGeom>
            <a:avLst/>
            <a:gdLst/>
            <a:ahLst/>
            <a:cxnLst/>
            <a:rect l="l" t="t" r="r" b="b"/>
            <a:pathLst>
              <a:path w="234314" h="135254">
                <a:moveTo>
                  <a:pt x="55262" y="21689"/>
                </a:moveTo>
                <a:lnTo>
                  <a:pt x="43343" y="34369"/>
                </a:lnTo>
                <a:lnTo>
                  <a:pt x="222504" y="134874"/>
                </a:lnTo>
                <a:lnTo>
                  <a:pt x="233934" y="121920"/>
                </a:lnTo>
                <a:lnTo>
                  <a:pt x="55262" y="21689"/>
                </a:lnTo>
                <a:close/>
              </a:path>
              <a:path w="234314" h="135254">
                <a:moveTo>
                  <a:pt x="0" y="0"/>
                </a:moveTo>
                <a:lnTo>
                  <a:pt x="31242" y="47244"/>
                </a:lnTo>
                <a:lnTo>
                  <a:pt x="43343" y="34369"/>
                </a:lnTo>
                <a:lnTo>
                  <a:pt x="35052" y="29718"/>
                </a:lnTo>
                <a:lnTo>
                  <a:pt x="46482" y="16764"/>
                </a:lnTo>
                <a:lnTo>
                  <a:pt x="59893" y="16764"/>
                </a:lnTo>
                <a:lnTo>
                  <a:pt x="67056" y="9144"/>
                </a:lnTo>
                <a:lnTo>
                  <a:pt x="0" y="0"/>
                </a:lnTo>
                <a:close/>
              </a:path>
              <a:path w="234314" h="135254">
                <a:moveTo>
                  <a:pt x="46482" y="16764"/>
                </a:moveTo>
                <a:lnTo>
                  <a:pt x="35052" y="29718"/>
                </a:lnTo>
                <a:lnTo>
                  <a:pt x="43343" y="34369"/>
                </a:lnTo>
                <a:lnTo>
                  <a:pt x="55262" y="21689"/>
                </a:lnTo>
                <a:lnTo>
                  <a:pt x="46482" y="16764"/>
                </a:lnTo>
                <a:close/>
              </a:path>
              <a:path w="234314" h="135254">
                <a:moveTo>
                  <a:pt x="59893" y="16764"/>
                </a:moveTo>
                <a:lnTo>
                  <a:pt x="46482" y="16764"/>
                </a:lnTo>
                <a:lnTo>
                  <a:pt x="55262" y="21689"/>
                </a:lnTo>
                <a:lnTo>
                  <a:pt x="59893" y="16764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4807267" y="9017528"/>
            <a:ext cx="295716" cy="249414"/>
          </a:xfrm>
          <a:custGeom>
            <a:avLst/>
            <a:gdLst/>
            <a:ahLst/>
            <a:cxnLst/>
            <a:rect l="l" t="t" r="r" b="b"/>
            <a:pathLst>
              <a:path w="304164" h="256540">
                <a:moveTo>
                  <a:pt x="48322" y="29673"/>
                </a:moveTo>
                <a:lnTo>
                  <a:pt x="33601" y="40153"/>
                </a:lnTo>
                <a:lnTo>
                  <a:pt x="288798" y="256032"/>
                </a:lnTo>
                <a:lnTo>
                  <a:pt x="304038" y="245364"/>
                </a:lnTo>
                <a:lnTo>
                  <a:pt x="48322" y="29673"/>
                </a:lnTo>
                <a:close/>
              </a:path>
              <a:path w="304164" h="256540">
                <a:moveTo>
                  <a:pt x="0" y="0"/>
                </a:moveTo>
                <a:lnTo>
                  <a:pt x="18287" y="51054"/>
                </a:lnTo>
                <a:lnTo>
                  <a:pt x="33601" y="40153"/>
                </a:lnTo>
                <a:lnTo>
                  <a:pt x="26670" y="34290"/>
                </a:lnTo>
                <a:lnTo>
                  <a:pt x="41148" y="23622"/>
                </a:lnTo>
                <a:lnTo>
                  <a:pt x="56823" y="23622"/>
                </a:lnTo>
                <a:lnTo>
                  <a:pt x="63246" y="19050"/>
                </a:lnTo>
                <a:lnTo>
                  <a:pt x="0" y="0"/>
                </a:lnTo>
                <a:close/>
              </a:path>
              <a:path w="304164" h="256540">
                <a:moveTo>
                  <a:pt x="41148" y="23622"/>
                </a:moveTo>
                <a:lnTo>
                  <a:pt x="26670" y="34290"/>
                </a:lnTo>
                <a:lnTo>
                  <a:pt x="33601" y="40153"/>
                </a:lnTo>
                <a:lnTo>
                  <a:pt x="48322" y="29673"/>
                </a:lnTo>
                <a:lnTo>
                  <a:pt x="41148" y="23622"/>
                </a:lnTo>
                <a:close/>
              </a:path>
              <a:path w="304164" h="256540">
                <a:moveTo>
                  <a:pt x="56823" y="23622"/>
                </a:moveTo>
                <a:lnTo>
                  <a:pt x="41148" y="23622"/>
                </a:lnTo>
                <a:lnTo>
                  <a:pt x="48322" y="29673"/>
                </a:lnTo>
                <a:lnTo>
                  <a:pt x="56823" y="23622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3403042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220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225444"/>
            <a:ext cx="5717381" cy="7901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44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After reading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handout </a:t>
            </a:r>
            <a:r>
              <a:rPr sz="1167" dirty="0">
                <a:latin typeface="Garamond"/>
                <a:cs typeface="Garamond"/>
              </a:rPr>
              <a:t>you will </a:t>
            </a:r>
            <a:r>
              <a:rPr sz="1167" spc="-5" dirty="0">
                <a:latin typeface="Garamond"/>
                <a:cs typeface="Garamond"/>
              </a:rPr>
              <a:t>be able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learn </a:t>
            </a:r>
            <a:r>
              <a:rPr sz="1167" dirty="0">
                <a:latin typeface="Garamond"/>
                <a:cs typeface="Garamond"/>
              </a:rPr>
              <a:t>the following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areas.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U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lphaUcPeriod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SIMPLE </a:t>
            </a: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SYSTEM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lphaUcPeriod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CORE CONCEPTS </a:t>
            </a:r>
            <a:r>
              <a:rPr sz="1167" b="1" dirty="0">
                <a:latin typeface="Garamond"/>
                <a:cs typeface="Garamond"/>
              </a:rPr>
              <a:t>OF</a:t>
            </a:r>
            <a:r>
              <a:rPr sz="1167" b="1" spc="-58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lphaUcPeriod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CUSTOMER </a:t>
            </a:r>
            <a:r>
              <a:rPr sz="1167" b="1" dirty="0">
                <a:latin typeface="Garamond"/>
                <a:cs typeface="Garamond"/>
              </a:rPr>
              <a:t>RELATIONSHIP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MANAGEMENT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lphaU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PHILOSOPHIES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lphaUcPeriod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BCG</a:t>
            </a:r>
            <a:r>
              <a:rPr sz="1167" b="1" spc="-6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MATRIX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lphaU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PRODUCT MARKET </a:t>
            </a:r>
            <a:r>
              <a:rPr sz="1167" b="1" spc="-5" dirty="0">
                <a:latin typeface="Garamond"/>
                <a:cs typeface="Garamond"/>
              </a:rPr>
              <a:t>EXPANSION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GRID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lphaU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PROCESS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lphaUcPeriod"/>
              <a:tabLst>
                <a:tab pos="456219" algn="l"/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6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ENVIRONMENT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lphaUcPeriod"/>
              <a:tabLst>
                <a:tab pos="456219" algn="l"/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MARKETING INFORMATION </a:t>
            </a:r>
            <a:r>
              <a:rPr sz="1167" b="1" spc="-5" dirty="0">
                <a:latin typeface="Garamond"/>
                <a:cs typeface="Garamond"/>
              </a:rPr>
              <a:t>SYSTEM AND </a:t>
            </a: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RESEARCH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lphaUcPeriod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CONSUMER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BEHAVIOR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lphaU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6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SEGMENTATION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56"/>
              </a:lnSpc>
              <a:buAutoNum type="alphaU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PRODUCT </a:t>
            </a:r>
            <a:r>
              <a:rPr sz="1167" b="1" spc="-5" dirty="0">
                <a:latin typeface="Garamond"/>
                <a:cs typeface="Garamond"/>
              </a:rPr>
              <a:t>AND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SERVICES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233975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12347" marR="7408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involves </a:t>
            </a:r>
            <a:r>
              <a:rPr sz="1167" spc="-5" dirty="0">
                <a:latin typeface="Garamond"/>
                <a:cs typeface="Garamond"/>
              </a:rPr>
              <a:t>having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right product </a:t>
            </a:r>
            <a:r>
              <a:rPr sz="1167" dirty="0">
                <a:latin typeface="Garamond"/>
                <a:cs typeface="Garamond"/>
              </a:rPr>
              <a:t>available in the </a:t>
            </a:r>
            <a:r>
              <a:rPr sz="1167" spc="-5" dirty="0">
                <a:latin typeface="Garamond"/>
                <a:cs typeface="Garamond"/>
              </a:rPr>
              <a:t>right place at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right </a:t>
            </a:r>
            <a:r>
              <a:rPr sz="1167" dirty="0">
                <a:latin typeface="Garamond"/>
                <a:cs typeface="Garamond"/>
              </a:rPr>
              <a:t>time </a:t>
            </a:r>
            <a:r>
              <a:rPr sz="1167" spc="-5" dirty="0">
                <a:latin typeface="Garamond"/>
                <a:cs typeface="Garamond"/>
              </a:rPr>
              <a:t>and  making </a:t>
            </a:r>
            <a:r>
              <a:rPr sz="1167" dirty="0">
                <a:latin typeface="Garamond"/>
                <a:cs typeface="Garamond"/>
              </a:rPr>
              <a:t>sure that the customer </a:t>
            </a:r>
            <a:r>
              <a:rPr sz="1167" spc="-5" dirty="0">
                <a:latin typeface="Garamond"/>
                <a:cs typeface="Garamond"/>
              </a:rPr>
              <a:t>is aware of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part of all of our </a:t>
            </a:r>
            <a:r>
              <a:rPr sz="1167" dirty="0">
                <a:latin typeface="Garamond"/>
                <a:cs typeface="Garamond"/>
              </a:rPr>
              <a:t>lives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touches us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some way every </a:t>
            </a:r>
            <a:r>
              <a:rPr sz="1167" spc="-5" dirty="0">
                <a:latin typeface="Garamond"/>
                <a:cs typeface="Garamond"/>
              </a:rPr>
              <a:t>day.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successful each  company that </a:t>
            </a:r>
            <a:r>
              <a:rPr sz="1167" spc="-5" dirty="0">
                <a:latin typeface="Garamond"/>
                <a:cs typeface="Garamond"/>
              </a:rPr>
              <a:t>deals </a:t>
            </a:r>
            <a:r>
              <a:rPr sz="1167" dirty="0">
                <a:latin typeface="Garamond"/>
                <a:cs typeface="Garamond"/>
              </a:rPr>
              <a:t>with customers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daily basis </a:t>
            </a:r>
            <a:r>
              <a:rPr sz="1167" dirty="0">
                <a:latin typeface="Garamond"/>
                <a:cs typeface="Garamond"/>
              </a:rPr>
              <a:t>must </a:t>
            </a:r>
            <a:r>
              <a:rPr sz="1167" spc="-5" dirty="0">
                <a:latin typeface="Garamond"/>
                <a:cs typeface="Garamond"/>
              </a:rPr>
              <a:t>not only be customer-driven, but  </a:t>
            </a:r>
            <a:r>
              <a:rPr sz="1167" dirty="0">
                <a:latin typeface="Garamond"/>
                <a:cs typeface="Garamond"/>
              </a:rPr>
              <a:t>customer-obsessed. The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way to </a:t>
            </a:r>
            <a:r>
              <a:rPr sz="1167" spc="-5" dirty="0">
                <a:latin typeface="Garamond"/>
                <a:cs typeface="Garamond"/>
              </a:rPr>
              <a:t>achieve this objective 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develop </a:t>
            </a:r>
            <a:r>
              <a:rPr sz="1167" dirty="0">
                <a:latin typeface="Garamond"/>
                <a:cs typeface="Garamond"/>
              </a:rPr>
              <a:t>a sound </a:t>
            </a:r>
            <a:r>
              <a:rPr sz="1167" spc="-5" dirty="0">
                <a:latin typeface="Garamond"/>
                <a:cs typeface="Garamond"/>
              </a:rPr>
              <a:t>marketing  </a:t>
            </a:r>
            <a:r>
              <a:rPr sz="1167" dirty="0">
                <a:latin typeface="Garamond"/>
                <a:cs typeface="Garamond"/>
              </a:rPr>
              <a:t>function within the </a:t>
            </a:r>
            <a:r>
              <a:rPr sz="1167" spc="-5" dirty="0">
                <a:latin typeface="Garamond"/>
                <a:cs typeface="Garamond"/>
              </a:rPr>
              <a:t>organization. Marketing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defined as </a:t>
            </a:r>
            <a:r>
              <a:rPr sz="1167" dirty="0">
                <a:latin typeface="Garamond"/>
                <a:cs typeface="Garamond"/>
              </a:rPr>
              <a:t>“a social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managerial </a:t>
            </a:r>
            <a:r>
              <a:rPr sz="1167" spc="-5" dirty="0">
                <a:latin typeface="Garamond"/>
                <a:cs typeface="Garamond"/>
              </a:rPr>
              <a:t>process by  </a:t>
            </a:r>
            <a:r>
              <a:rPr sz="1167" dirty="0">
                <a:latin typeface="Garamond"/>
                <a:cs typeface="Garamond"/>
              </a:rPr>
              <a:t>which individuals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groups </a:t>
            </a:r>
            <a:r>
              <a:rPr sz="1167" spc="-5" dirty="0">
                <a:latin typeface="Garamond"/>
                <a:cs typeface="Garamond"/>
              </a:rPr>
              <a:t>obtain </a:t>
            </a:r>
            <a:r>
              <a:rPr sz="1167" dirty="0">
                <a:latin typeface="Garamond"/>
                <a:cs typeface="Garamond"/>
              </a:rPr>
              <a:t>what they need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want through creating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exchanging  </a:t>
            </a:r>
            <a:r>
              <a:rPr sz="1167" spc="-5" dirty="0">
                <a:latin typeface="Garamond"/>
                <a:cs typeface="Garamond"/>
              </a:rPr>
              <a:t>products and </a:t>
            </a:r>
            <a:r>
              <a:rPr sz="1167" dirty="0">
                <a:latin typeface="Garamond"/>
                <a:cs typeface="Garamond"/>
              </a:rPr>
              <a:t>value with </a:t>
            </a:r>
            <a:r>
              <a:rPr sz="1167" spc="-5" dirty="0">
                <a:latin typeface="Garamond"/>
                <a:cs typeface="Garamond"/>
              </a:rPr>
              <a:t>others.” Marketing 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key factor in business success. The marketing  </a:t>
            </a:r>
            <a:r>
              <a:rPr sz="1167" dirty="0">
                <a:latin typeface="Garamond"/>
                <a:cs typeface="Garamond"/>
              </a:rPr>
              <a:t>function </a:t>
            </a:r>
            <a:r>
              <a:rPr sz="1167" spc="-5" dirty="0">
                <a:latin typeface="Garamond"/>
                <a:cs typeface="Garamond"/>
              </a:rPr>
              <a:t>not only deals </a:t>
            </a:r>
            <a:r>
              <a:rPr sz="1167" dirty="0">
                <a:latin typeface="Garamond"/>
                <a:cs typeface="Garamond"/>
              </a:rPr>
              <a:t>with the </a:t>
            </a:r>
            <a:r>
              <a:rPr sz="1167" spc="-5" dirty="0">
                <a:latin typeface="Garamond"/>
                <a:cs typeface="Garamond"/>
              </a:rPr>
              <a:t>production and distribution of products and </a:t>
            </a:r>
            <a:r>
              <a:rPr sz="1167" dirty="0">
                <a:latin typeface="Garamond"/>
                <a:cs typeface="Garamond"/>
              </a:rPr>
              <a:t>services, </a:t>
            </a:r>
            <a:r>
              <a:rPr sz="1167" spc="-5" dirty="0">
                <a:latin typeface="Garamond"/>
                <a:cs typeface="Garamond"/>
              </a:rPr>
              <a:t>but it also is  </a:t>
            </a:r>
            <a:r>
              <a:rPr sz="1167" dirty="0">
                <a:latin typeface="Garamond"/>
                <a:cs typeface="Garamond"/>
              </a:rPr>
              <a:t>concerned with the ethical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social </a:t>
            </a:r>
            <a:r>
              <a:rPr sz="1167" spc="-5" dirty="0">
                <a:latin typeface="Garamond"/>
                <a:cs typeface="Garamond"/>
              </a:rPr>
              <a:t>responsibility </a:t>
            </a:r>
            <a:r>
              <a:rPr sz="1167" dirty="0">
                <a:latin typeface="Garamond"/>
                <a:cs typeface="Garamond"/>
              </a:rPr>
              <a:t>functions found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domestic and </a:t>
            </a:r>
            <a:r>
              <a:rPr sz="1167" dirty="0">
                <a:latin typeface="Garamond"/>
                <a:cs typeface="Garamond"/>
              </a:rPr>
              <a:t>global  environment. </a:t>
            </a:r>
            <a:r>
              <a:rPr sz="1167" spc="-5" dirty="0">
                <a:latin typeface="Garamond"/>
                <a:cs typeface="Garamond"/>
              </a:rPr>
              <a:t>Marketers must also be aware of customer </a:t>
            </a:r>
            <a:r>
              <a:rPr sz="1167" dirty="0">
                <a:latin typeface="Garamond"/>
                <a:cs typeface="Garamond"/>
              </a:rPr>
              <a:t>value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customer satisfaction </a:t>
            </a:r>
            <a:r>
              <a:rPr sz="1167" spc="-5" dirty="0">
                <a:latin typeface="Garamond"/>
                <a:cs typeface="Garamond"/>
              </a:rPr>
              <a:t>and make  </a:t>
            </a:r>
            <a:r>
              <a:rPr sz="1167" dirty="0">
                <a:latin typeface="Garamond"/>
                <a:cs typeface="Garamond"/>
              </a:rPr>
              <a:t>these concepts a central </a:t>
            </a:r>
            <a:r>
              <a:rPr sz="1167" spc="-5" dirty="0">
                <a:latin typeface="Garamond"/>
                <a:cs typeface="Garamond"/>
              </a:rPr>
              <a:t>part of </a:t>
            </a:r>
            <a:r>
              <a:rPr sz="1167" dirty="0">
                <a:latin typeface="Garamond"/>
                <a:cs typeface="Garamond"/>
              </a:rPr>
              <a:t>the firm’s </a:t>
            </a:r>
            <a:r>
              <a:rPr sz="1167" spc="-5" dirty="0">
                <a:latin typeface="Garamond"/>
                <a:cs typeface="Garamond"/>
              </a:rPr>
              <a:t>strategic plan. Marketing must also be aware of and  respond </a:t>
            </a:r>
            <a:r>
              <a:rPr sz="1167" dirty="0">
                <a:latin typeface="Garamond"/>
                <a:cs typeface="Garamond"/>
              </a:rPr>
              <a:t>to change. Four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greatest changes that </a:t>
            </a:r>
            <a:r>
              <a:rPr sz="1167" spc="-5" dirty="0">
                <a:latin typeface="Garamond"/>
                <a:cs typeface="Garamond"/>
              </a:rPr>
              <a:t>have had an impact on </a:t>
            </a:r>
            <a:r>
              <a:rPr sz="1167" dirty="0">
                <a:latin typeface="Garamond"/>
                <a:cs typeface="Garamond"/>
              </a:rPr>
              <a:t>the way companies  </a:t>
            </a:r>
            <a:r>
              <a:rPr sz="1167" spc="-5" dirty="0">
                <a:latin typeface="Garamond"/>
                <a:cs typeface="Garamond"/>
              </a:rPr>
              <a:t>bring </a:t>
            </a:r>
            <a:r>
              <a:rPr sz="1167" dirty="0">
                <a:latin typeface="Garamond"/>
                <a:cs typeface="Garamond"/>
              </a:rPr>
              <a:t>value to their customers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explosive </a:t>
            </a:r>
            <a:r>
              <a:rPr sz="1167" dirty="0">
                <a:latin typeface="Garamond"/>
                <a:cs typeface="Garamond"/>
              </a:rPr>
              <a:t>growth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computer, the </a:t>
            </a:r>
            <a:r>
              <a:rPr sz="1167" spc="-5" dirty="0">
                <a:latin typeface="Garamond"/>
                <a:cs typeface="Garamond"/>
              </a:rPr>
              <a:t>Internet,  </a:t>
            </a:r>
            <a:r>
              <a:rPr sz="1167" dirty="0">
                <a:latin typeface="Garamond"/>
                <a:cs typeface="Garamond"/>
              </a:rPr>
              <a:t>telecommunications, </a:t>
            </a:r>
            <a:r>
              <a:rPr sz="1167" spc="-5" dirty="0">
                <a:latin typeface="Garamond"/>
                <a:cs typeface="Garamond"/>
              </a:rPr>
              <a:t>and information </a:t>
            </a:r>
            <a:r>
              <a:rPr sz="1167" dirty="0">
                <a:latin typeface="Garamond"/>
                <a:cs typeface="Garamond"/>
              </a:rPr>
              <a:t>technology. </a:t>
            </a:r>
            <a:r>
              <a:rPr sz="1167" spc="-5" dirty="0">
                <a:latin typeface="Garamond"/>
                <a:cs typeface="Garamond"/>
              </a:rPr>
              <a:t>Marketing and </a:t>
            </a:r>
            <a:r>
              <a:rPr sz="1167" dirty="0">
                <a:latin typeface="Garamond"/>
                <a:cs typeface="Garamond"/>
              </a:rPr>
              <a:t>its core concepts, the exchange  </a:t>
            </a:r>
            <a:r>
              <a:rPr sz="1167" spc="-5" dirty="0">
                <a:latin typeface="Garamond"/>
                <a:cs typeface="Garamond"/>
              </a:rPr>
              <a:t>relationship,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major philosophies of marketing </a:t>
            </a:r>
            <a:r>
              <a:rPr sz="1167" dirty="0">
                <a:latin typeface="Garamond"/>
                <a:cs typeface="Garamond"/>
              </a:rPr>
              <a:t>thought </a:t>
            </a:r>
            <a:r>
              <a:rPr sz="1167" spc="-5" dirty="0">
                <a:latin typeface="Garamond"/>
                <a:cs typeface="Garamond"/>
              </a:rPr>
              <a:t>and practice,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relationship  management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b="1" spc="-5" dirty="0">
                <a:latin typeface="Garamond"/>
                <a:cs typeface="Garamond"/>
              </a:rPr>
              <a:t>What is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Marketing?</a:t>
            </a:r>
            <a:endParaRPr sz="1167">
              <a:latin typeface="Garamond"/>
              <a:cs typeface="Garamond"/>
            </a:endParaRPr>
          </a:p>
          <a:p>
            <a:pPr marL="419796" marR="1208148" indent="-185204">
              <a:lnSpc>
                <a:spcPts val="1312"/>
              </a:lnSpc>
              <a:spcBef>
                <a:spcPts val="73"/>
              </a:spcBef>
              <a:buAutoNum type="alphaLcPeriod"/>
              <a:tabLst>
                <a:tab pos="364235" algn="l"/>
              </a:tabLst>
            </a:pPr>
            <a:r>
              <a:rPr sz="1167" spc="-5" dirty="0">
                <a:latin typeface="Garamond"/>
                <a:cs typeface="Garamond"/>
              </a:rPr>
              <a:t>Creating </a:t>
            </a:r>
            <a:r>
              <a:rPr sz="1167" dirty="0">
                <a:latin typeface="Garamond"/>
                <a:cs typeface="Garamond"/>
              </a:rPr>
              <a:t>customer value </a:t>
            </a:r>
            <a:r>
              <a:rPr sz="1167" spc="-5" dirty="0">
                <a:latin typeface="Garamond"/>
                <a:cs typeface="Garamond"/>
              </a:rPr>
              <a:t>and satisfaction are at </a:t>
            </a:r>
            <a:r>
              <a:rPr sz="1167" dirty="0">
                <a:latin typeface="Garamond"/>
                <a:cs typeface="Garamond"/>
              </a:rPr>
              <a:t>the very </a:t>
            </a:r>
            <a:r>
              <a:rPr sz="1167" spc="-5" dirty="0">
                <a:latin typeface="Garamond"/>
                <a:cs typeface="Garamond"/>
              </a:rPr>
              <a:t>heart of modern  </a:t>
            </a:r>
            <a:r>
              <a:rPr sz="1167" dirty="0">
                <a:latin typeface="Garamond"/>
                <a:cs typeface="Garamond"/>
              </a:rPr>
              <a:t>marketing thinking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practice.</a:t>
            </a:r>
            <a:endParaRPr sz="1167">
              <a:latin typeface="Garamond"/>
              <a:cs typeface="Garamond"/>
            </a:endParaRPr>
          </a:p>
          <a:p>
            <a:pPr marL="382755" marR="1296429" indent="-148163">
              <a:lnSpc>
                <a:spcPts val="1312"/>
              </a:lnSpc>
              <a:buAutoNum type="alphaLcPeriod"/>
              <a:tabLst>
                <a:tab pos="379668" algn="l"/>
              </a:tabLst>
            </a:pPr>
            <a:r>
              <a:rPr sz="1167" dirty="0">
                <a:latin typeface="Garamond"/>
                <a:cs typeface="Garamond"/>
              </a:rPr>
              <a:t>A very simple </a:t>
            </a:r>
            <a:r>
              <a:rPr sz="1167" spc="-5" dirty="0">
                <a:latin typeface="Garamond"/>
                <a:cs typeface="Garamond"/>
              </a:rPr>
              <a:t>definition of marketing is managing profitable </a:t>
            </a:r>
            <a:r>
              <a:rPr sz="1167" dirty="0">
                <a:latin typeface="Garamond"/>
                <a:cs typeface="Garamond"/>
              </a:rPr>
              <a:t>customer  </a:t>
            </a:r>
            <a:r>
              <a:rPr sz="1167" spc="-5" dirty="0">
                <a:latin typeface="Garamond"/>
                <a:cs typeface="Garamond"/>
              </a:rPr>
              <a:t>relationships.</a:t>
            </a:r>
            <a:endParaRPr sz="1167">
              <a:latin typeface="Garamond"/>
              <a:cs typeface="Garamond"/>
            </a:endParaRPr>
          </a:p>
          <a:p>
            <a:pPr marL="605000" marR="1018623" lvl="1" indent="-222245">
              <a:lnSpc>
                <a:spcPts val="1312"/>
              </a:lnSpc>
              <a:buAutoNum type="arabicParenR"/>
              <a:tabLst>
                <a:tab pos="565490" algn="l"/>
              </a:tabLst>
            </a:pPr>
            <a:r>
              <a:rPr sz="1167" dirty="0">
                <a:latin typeface="Garamond"/>
                <a:cs typeface="Garamond"/>
              </a:rPr>
              <a:t>The twofold goal </a:t>
            </a:r>
            <a:r>
              <a:rPr sz="1167" spc="-5" dirty="0">
                <a:latin typeface="Garamond"/>
                <a:cs typeface="Garamond"/>
              </a:rPr>
              <a:t>of marketing 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attract new customers by promising  </a:t>
            </a:r>
            <a:r>
              <a:rPr sz="1167" dirty="0">
                <a:latin typeface="Garamond"/>
                <a:cs typeface="Garamond"/>
              </a:rPr>
              <a:t>superior value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to keep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grow current customers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delivering  satisfaction.</a:t>
            </a:r>
            <a:endParaRPr sz="1167">
              <a:latin typeface="Garamond"/>
              <a:cs typeface="Garamond"/>
            </a:endParaRPr>
          </a:p>
          <a:p>
            <a:pPr marL="564873" lvl="1" indent="-182117">
              <a:lnSpc>
                <a:spcPts val="1240"/>
              </a:lnSpc>
              <a:buAutoNum type="arabicParenR"/>
              <a:tabLst>
                <a:tab pos="565490" algn="l"/>
              </a:tabLst>
            </a:pPr>
            <a:r>
              <a:rPr sz="1167" spc="-5" dirty="0">
                <a:latin typeface="Garamond"/>
                <a:cs typeface="Garamond"/>
              </a:rPr>
              <a:t>Sound marketing is </a:t>
            </a:r>
            <a:r>
              <a:rPr sz="1167" dirty="0">
                <a:latin typeface="Garamond"/>
                <a:cs typeface="Garamond"/>
              </a:rPr>
              <a:t>critical to the success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every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organization.</a:t>
            </a:r>
            <a:endParaRPr sz="1167">
              <a:latin typeface="Garamond"/>
              <a:cs typeface="Garamond"/>
            </a:endParaRPr>
          </a:p>
          <a:p>
            <a:pPr marL="366087" indent="-131495">
              <a:lnSpc>
                <a:spcPts val="1356"/>
              </a:lnSpc>
              <a:buAutoNum type="alphaLcPeriod"/>
              <a:tabLst>
                <a:tab pos="366704" algn="l"/>
              </a:tabLst>
            </a:pPr>
            <a:r>
              <a:rPr sz="1167" spc="-5" dirty="0">
                <a:latin typeface="Garamond"/>
                <a:cs typeface="Garamond"/>
              </a:rPr>
              <a:t>You already </a:t>
            </a:r>
            <a:r>
              <a:rPr sz="1167" dirty="0">
                <a:latin typeface="Garamond"/>
                <a:cs typeface="Garamond"/>
              </a:rPr>
              <a:t>know a </a:t>
            </a:r>
            <a:r>
              <a:rPr sz="1167" spc="-5" dirty="0">
                <a:latin typeface="Garamond"/>
                <a:cs typeface="Garamond"/>
              </a:rPr>
              <a:t>lot about </a:t>
            </a:r>
            <a:r>
              <a:rPr sz="1167" dirty="0">
                <a:latin typeface="Garamond"/>
                <a:cs typeface="Garamond"/>
              </a:rPr>
              <a:t>marketing—it’s </a:t>
            </a:r>
            <a:r>
              <a:rPr sz="1167" spc="-5" dirty="0">
                <a:latin typeface="Garamond"/>
                <a:cs typeface="Garamond"/>
              </a:rPr>
              <a:t>all around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you.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8949" y="2018877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88949" y="4299903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3155189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221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3565877" y="2824163"/>
            <a:ext cx="186936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solidFill>
                  <a:srgbClr val="FF0000"/>
                </a:solidFill>
                <a:latin typeface="Arial"/>
                <a:cs typeface="Arial"/>
              </a:rPr>
              <a:t>Core Marketing</a:t>
            </a:r>
            <a:r>
              <a:rPr sz="1167" b="1" spc="-8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67" b="1" spc="-5" dirty="0">
                <a:solidFill>
                  <a:srgbClr val="FF0000"/>
                </a:solidFill>
                <a:latin typeface="Arial"/>
                <a:cs typeface="Arial"/>
              </a:rPr>
              <a:t>Concepts:</a:t>
            </a:r>
            <a:endParaRPr sz="116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88127" y="2993813"/>
            <a:ext cx="2989263" cy="859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975" indent="-221628">
              <a:lnSpc>
                <a:spcPts val="1371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solidFill>
                  <a:srgbClr val="FF0000"/>
                </a:solidFill>
                <a:latin typeface="Arial"/>
                <a:cs typeface="Arial"/>
              </a:rPr>
              <a:t>Needs, wants, and</a:t>
            </a:r>
            <a:r>
              <a:rPr sz="1167" spc="-4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67" spc="-10" dirty="0">
                <a:solidFill>
                  <a:srgbClr val="FF0000"/>
                </a:solidFill>
                <a:latin typeface="Arial"/>
                <a:cs typeface="Arial"/>
              </a:rPr>
              <a:t>demands</a:t>
            </a:r>
            <a:endParaRPr sz="1167">
              <a:latin typeface="Arial"/>
              <a:cs typeface="Arial"/>
            </a:endParaRPr>
          </a:p>
          <a:p>
            <a:pPr marL="233975" indent="-221628">
              <a:lnSpc>
                <a:spcPts val="1342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solidFill>
                  <a:srgbClr val="FF0000"/>
                </a:solidFill>
                <a:latin typeface="Arial"/>
                <a:cs typeface="Arial"/>
              </a:rPr>
              <a:t>Products and</a:t>
            </a:r>
            <a:r>
              <a:rPr sz="1167" spc="-8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67" spc="-5" dirty="0">
                <a:solidFill>
                  <a:srgbClr val="FF0000"/>
                </a:solidFill>
                <a:latin typeface="Arial"/>
                <a:cs typeface="Arial"/>
              </a:rPr>
              <a:t>Services</a:t>
            </a:r>
            <a:endParaRPr sz="1167">
              <a:latin typeface="Arial"/>
              <a:cs typeface="Arial"/>
            </a:endParaRPr>
          </a:p>
          <a:p>
            <a:pPr marL="233975" indent="-221628">
              <a:lnSpc>
                <a:spcPts val="1342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solidFill>
                  <a:srgbClr val="FF0000"/>
                </a:solidFill>
                <a:latin typeface="Arial"/>
                <a:cs typeface="Arial"/>
              </a:rPr>
              <a:t>Value, satisfaction, and</a:t>
            </a:r>
            <a:r>
              <a:rPr sz="1167" spc="-3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67" spc="-10" dirty="0">
                <a:solidFill>
                  <a:srgbClr val="FF0000"/>
                </a:solidFill>
                <a:latin typeface="Arial"/>
                <a:cs typeface="Arial"/>
              </a:rPr>
              <a:t>quality</a:t>
            </a:r>
            <a:endParaRPr sz="1167">
              <a:latin typeface="Arial"/>
              <a:cs typeface="Arial"/>
            </a:endParaRPr>
          </a:p>
          <a:p>
            <a:pPr marL="233975" indent="-221628">
              <a:lnSpc>
                <a:spcPts val="1342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solidFill>
                  <a:srgbClr val="FF0000"/>
                </a:solidFill>
                <a:latin typeface="Arial"/>
                <a:cs typeface="Arial"/>
              </a:rPr>
              <a:t>Exchange, transactions, and </a:t>
            </a:r>
            <a:r>
              <a:rPr sz="1167" spc="-10" dirty="0">
                <a:solidFill>
                  <a:srgbClr val="FF0000"/>
                </a:solidFill>
                <a:latin typeface="Arial"/>
                <a:cs typeface="Arial"/>
              </a:rPr>
              <a:t>relationships</a:t>
            </a:r>
            <a:endParaRPr sz="1167">
              <a:latin typeface="Arial"/>
              <a:cs typeface="Arial"/>
            </a:endParaRPr>
          </a:p>
          <a:p>
            <a:pPr marL="234592" indent="-222245">
              <a:lnSpc>
                <a:spcPts val="1371"/>
              </a:lnSpc>
              <a:buAutoNum type="arabicPeriod"/>
              <a:tabLst>
                <a:tab pos="235209" algn="l"/>
              </a:tabLst>
            </a:pPr>
            <a:r>
              <a:rPr sz="1167" dirty="0">
                <a:solidFill>
                  <a:srgbClr val="FF0000"/>
                </a:solidFill>
                <a:latin typeface="Arial"/>
                <a:cs typeface="Arial"/>
              </a:rPr>
              <a:t>Markets</a:t>
            </a:r>
            <a:endParaRPr sz="1167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55700" y="2890837"/>
            <a:ext cx="2221758" cy="1667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156313" y="3559263"/>
            <a:ext cx="2222726" cy="998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378197" y="3789469"/>
            <a:ext cx="572294" cy="8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583" b="1" spc="-5" dirty="0">
                <a:latin typeface="Arial"/>
                <a:cs typeface="Arial"/>
              </a:rPr>
              <a:t>Producer/Seller</a:t>
            </a:r>
            <a:endParaRPr sz="583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82064" y="3789469"/>
            <a:ext cx="390790" cy="8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583" b="1" spc="-5" dirty="0">
                <a:latin typeface="Arial"/>
                <a:cs typeface="Arial"/>
              </a:rPr>
              <a:t>Consumer</a:t>
            </a:r>
            <a:endParaRPr sz="583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1532" y="2881948"/>
            <a:ext cx="1713177" cy="692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30" marR="4939" algn="ctr"/>
            <a:r>
              <a:rPr sz="1604" b="1" spc="-5" dirty="0">
                <a:solidFill>
                  <a:srgbClr val="FDFD5D"/>
                </a:solidFill>
                <a:latin typeface="Arial"/>
                <a:cs typeface="Arial"/>
              </a:rPr>
              <a:t>Simple</a:t>
            </a:r>
            <a:r>
              <a:rPr sz="1604" b="1" spc="-5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604" b="1" spc="-5" dirty="0">
                <a:solidFill>
                  <a:srgbClr val="FDFD5D"/>
                </a:solidFill>
                <a:latin typeface="Arial"/>
                <a:cs typeface="Arial"/>
              </a:rPr>
              <a:t>Marketing  System</a:t>
            </a:r>
            <a:endParaRPr sz="1604">
              <a:latin typeface="Arial"/>
              <a:cs typeface="Arial"/>
            </a:endParaRPr>
          </a:p>
          <a:p>
            <a:pPr marL="12347" algn="ctr">
              <a:spcBef>
                <a:spcPts val="812"/>
              </a:spcBef>
            </a:pPr>
            <a:r>
              <a:rPr sz="583" b="1" spc="-5" dirty="0">
                <a:solidFill>
                  <a:srgbClr val="FDFD5D"/>
                </a:solidFill>
                <a:latin typeface="Arial"/>
                <a:cs typeface="Arial"/>
              </a:rPr>
              <a:t>Communication</a:t>
            </a:r>
            <a:endParaRPr sz="583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80494" y="3659823"/>
            <a:ext cx="588345" cy="8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583" b="1" spc="-5" dirty="0">
                <a:solidFill>
                  <a:srgbClr val="FDFD5D"/>
                </a:solidFill>
                <a:latin typeface="Arial"/>
                <a:cs typeface="Arial"/>
              </a:rPr>
              <a:t>Product/Service</a:t>
            </a:r>
            <a:endParaRPr sz="583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69394" y="3826511"/>
            <a:ext cx="259292" cy="8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583" b="1" spc="-5" dirty="0">
                <a:solidFill>
                  <a:srgbClr val="FDFD5D"/>
                </a:solidFill>
                <a:latin typeface="Arial"/>
                <a:cs typeface="Arial"/>
              </a:rPr>
              <a:t>Money</a:t>
            </a:r>
            <a:endParaRPr sz="583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69395" y="4150996"/>
            <a:ext cx="366095" cy="8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583" b="1" spc="-5" dirty="0">
                <a:solidFill>
                  <a:srgbClr val="FDFD5D"/>
                </a:solidFill>
                <a:latin typeface="Arial"/>
                <a:cs typeface="Arial"/>
              </a:rPr>
              <a:t>F</a:t>
            </a:r>
            <a:r>
              <a:rPr sz="583" b="1" spc="-10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583" b="1" spc="-5" dirty="0">
                <a:solidFill>
                  <a:srgbClr val="FDFD5D"/>
                </a:solidFill>
                <a:latin typeface="Arial"/>
                <a:cs typeface="Arial"/>
              </a:rPr>
              <a:t>ed</a:t>
            </a:r>
            <a:r>
              <a:rPr sz="583" b="1" spc="-15" dirty="0">
                <a:solidFill>
                  <a:srgbClr val="FDFD5D"/>
                </a:solidFill>
                <a:latin typeface="Arial"/>
                <a:cs typeface="Arial"/>
              </a:rPr>
              <a:t>b</a:t>
            </a:r>
            <a:r>
              <a:rPr sz="583" b="1" spc="-5" dirty="0">
                <a:solidFill>
                  <a:srgbClr val="FDFD5D"/>
                </a:solidFill>
                <a:latin typeface="Arial"/>
                <a:cs typeface="Arial"/>
              </a:rPr>
              <a:t>ack</a:t>
            </a:r>
            <a:endParaRPr sz="583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16193" y="3933350"/>
            <a:ext cx="2969099" cy="2231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 rot="1740000">
            <a:off x="5958264" y="4294447"/>
            <a:ext cx="368103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1"/>
              </a:lnSpc>
            </a:pPr>
            <a:r>
              <a:rPr sz="948" b="1" spc="-7" baseline="4273" dirty="0">
                <a:latin typeface="Arial"/>
                <a:cs typeface="Arial"/>
              </a:rPr>
              <a:t>P</a:t>
            </a:r>
            <a:r>
              <a:rPr sz="632" b="1" dirty="0">
                <a:latin typeface="Arial"/>
                <a:cs typeface="Arial"/>
              </a:rPr>
              <a:t>rodu</a:t>
            </a:r>
            <a:r>
              <a:rPr sz="632" b="1" spc="-5" dirty="0">
                <a:latin typeface="Arial"/>
                <a:cs typeface="Arial"/>
              </a:rPr>
              <a:t>c</a:t>
            </a:r>
            <a:r>
              <a:rPr sz="632" b="1" dirty="0">
                <a:latin typeface="Arial"/>
                <a:cs typeface="Arial"/>
              </a:rPr>
              <a:t>t</a:t>
            </a:r>
            <a:r>
              <a:rPr sz="632" b="1" spc="5" dirty="0">
                <a:latin typeface="Arial"/>
                <a:cs typeface="Arial"/>
              </a:rPr>
              <a:t>s</a:t>
            </a:r>
            <a:endParaRPr sz="632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 rot="1740000">
            <a:off x="6013455" y="4371954"/>
            <a:ext cx="169697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1"/>
              </a:lnSpc>
            </a:pPr>
            <a:r>
              <a:rPr sz="632" b="1" dirty="0">
                <a:latin typeface="Arial"/>
                <a:cs typeface="Arial"/>
              </a:rPr>
              <a:t>a</a:t>
            </a:r>
            <a:r>
              <a:rPr sz="632" b="1" spc="5" dirty="0">
                <a:latin typeface="Arial"/>
                <a:cs typeface="Arial"/>
              </a:rPr>
              <a:t>n</a:t>
            </a:r>
            <a:r>
              <a:rPr sz="632" b="1" spc="10" dirty="0">
                <a:latin typeface="Arial"/>
                <a:cs typeface="Arial"/>
              </a:rPr>
              <a:t>d</a:t>
            </a:r>
            <a:endParaRPr sz="632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 rot="1740000">
            <a:off x="5879334" y="4449655"/>
            <a:ext cx="350081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51"/>
              </a:lnSpc>
            </a:pPr>
            <a:r>
              <a:rPr sz="632" b="1" dirty="0">
                <a:latin typeface="Arial"/>
                <a:cs typeface="Arial"/>
              </a:rPr>
              <a:t>Se</a:t>
            </a:r>
            <a:r>
              <a:rPr sz="632" b="1" spc="-10" dirty="0">
                <a:latin typeface="Arial"/>
                <a:cs typeface="Arial"/>
              </a:rPr>
              <a:t>rv</a:t>
            </a:r>
            <a:r>
              <a:rPr sz="632" b="1" spc="-5" dirty="0">
                <a:latin typeface="Arial"/>
                <a:cs typeface="Arial"/>
              </a:rPr>
              <a:t>i</a:t>
            </a:r>
            <a:r>
              <a:rPr sz="632" b="1" dirty="0">
                <a:latin typeface="Arial"/>
                <a:cs typeface="Arial"/>
              </a:rPr>
              <a:t>ce</a:t>
            </a:r>
            <a:r>
              <a:rPr sz="632" b="1" spc="5" dirty="0">
                <a:latin typeface="Arial"/>
                <a:cs typeface="Arial"/>
              </a:rPr>
              <a:t>s</a:t>
            </a:r>
            <a:endParaRPr sz="632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81879" y="5006905"/>
            <a:ext cx="271421" cy="506236"/>
          </a:xfrm>
          <a:prstGeom prst="rect">
            <a:avLst/>
          </a:prstGeom>
        </p:spPr>
        <p:txBody>
          <a:bodyPr vert="vert" wrap="square" lIns="0" tIns="6174" rIns="0" bIns="0" rtlCol="0">
            <a:spAutoFit/>
          </a:bodyPr>
          <a:lstStyle/>
          <a:p>
            <a:pPr marL="12347" marR="4939" algn="ctr">
              <a:lnSpc>
                <a:spcPct val="92700"/>
              </a:lnSpc>
              <a:spcBef>
                <a:spcPts val="49"/>
              </a:spcBef>
            </a:pPr>
            <a:r>
              <a:rPr sz="632" b="1" dirty="0">
                <a:latin typeface="Arial"/>
                <a:cs typeface="Arial"/>
              </a:rPr>
              <a:t>Value, </a:t>
            </a:r>
            <a:r>
              <a:rPr sz="632" b="1" spc="5" dirty="0">
                <a:latin typeface="Arial"/>
                <a:cs typeface="Arial"/>
              </a:rPr>
              <a:t>s</a:t>
            </a:r>
            <a:r>
              <a:rPr sz="632" b="1" dirty="0">
                <a:latin typeface="Arial"/>
                <a:cs typeface="Arial"/>
              </a:rPr>
              <a:t>at</a:t>
            </a:r>
            <a:r>
              <a:rPr sz="632" b="1" spc="-10" dirty="0">
                <a:latin typeface="Arial"/>
                <a:cs typeface="Arial"/>
              </a:rPr>
              <a:t>i</a:t>
            </a:r>
            <a:r>
              <a:rPr sz="632" b="1" dirty="0">
                <a:latin typeface="Arial"/>
                <a:cs typeface="Arial"/>
              </a:rPr>
              <a:t>sfaction, a</a:t>
            </a:r>
            <a:r>
              <a:rPr sz="632" b="1" spc="5" dirty="0">
                <a:latin typeface="Arial"/>
                <a:cs typeface="Arial"/>
              </a:rPr>
              <a:t>n</a:t>
            </a:r>
            <a:r>
              <a:rPr sz="632" b="1" dirty="0">
                <a:latin typeface="Arial"/>
                <a:cs typeface="Arial"/>
              </a:rPr>
              <a:t>d </a:t>
            </a:r>
            <a:r>
              <a:rPr sz="632" b="1" spc="5" dirty="0">
                <a:latin typeface="Arial"/>
                <a:cs typeface="Arial"/>
              </a:rPr>
              <a:t>q</a:t>
            </a:r>
            <a:r>
              <a:rPr sz="632" b="1" dirty="0">
                <a:latin typeface="Arial"/>
                <a:cs typeface="Arial"/>
              </a:rPr>
              <a:t>ual</a:t>
            </a:r>
            <a:r>
              <a:rPr sz="632" b="1" spc="-10" dirty="0">
                <a:latin typeface="Arial"/>
                <a:cs typeface="Arial"/>
              </a:rPr>
              <a:t>i</a:t>
            </a:r>
            <a:r>
              <a:rPr sz="632" b="1" spc="5" dirty="0">
                <a:latin typeface="Arial"/>
                <a:cs typeface="Arial"/>
              </a:rPr>
              <a:t>t</a:t>
            </a:r>
            <a:r>
              <a:rPr sz="632" b="1" dirty="0">
                <a:latin typeface="Arial"/>
                <a:cs typeface="Arial"/>
              </a:rPr>
              <a:t>y</a:t>
            </a:r>
            <a:endParaRPr sz="632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 rot="20040000">
            <a:off x="3987980" y="4380163"/>
            <a:ext cx="780288" cy="115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9"/>
              </a:lnSpc>
            </a:pPr>
            <a:r>
              <a:rPr sz="875" b="1" dirty="0">
                <a:latin typeface="Arial"/>
                <a:cs typeface="Arial"/>
              </a:rPr>
              <a:t>Need</a:t>
            </a:r>
            <a:r>
              <a:rPr sz="1312" b="1" baseline="3086" dirty="0">
                <a:latin typeface="Arial"/>
                <a:cs typeface="Arial"/>
              </a:rPr>
              <a:t>s,</a:t>
            </a:r>
            <a:r>
              <a:rPr sz="1312" b="1" spc="-87" baseline="3086" dirty="0">
                <a:latin typeface="Arial"/>
                <a:cs typeface="Arial"/>
              </a:rPr>
              <a:t> </a:t>
            </a:r>
            <a:r>
              <a:rPr sz="1312" b="1" baseline="3086" dirty="0">
                <a:latin typeface="Arial"/>
                <a:cs typeface="Arial"/>
              </a:rPr>
              <a:t>wan</a:t>
            </a:r>
            <a:r>
              <a:rPr sz="1312" b="1" baseline="6172" dirty="0">
                <a:latin typeface="Arial"/>
                <a:cs typeface="Arial"/>
              </a:rPr>
              <a:t>ts,</a:t>
            </a:r>
            <a:endParaRPr sz="1312" baseline="6172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 rot="20040000">
            <a:off x="4056458" y="4491466"/>
            <a:ext cx="755265" cy="115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9"/>
              </a:lnSpc>
            </a:pPr>
            <a:r>
              <a:rPr sz="875" b="1" spc="10" dirty="0">
                <a:latin typeface="Arial"/>
                <a:cs typeface="Arial"/>
              </a:rPr>
              <a:t>and</a:t>
            </a:r>
            <a:r>
              <a:rPr sz="875" b="1" spc="-92" dirty="0">
                <a:latin typeface="Arial"/>
                <a:cs typeface="Arial"/>
              </a:rPr>
              <a:t> </a:t>
            </a:r>
            <a:r>
              <a:rPr sz="1312" b="1" spc="7" baseline="3086" dirty="0">
                <a:latin typeface="Arial"/>
                <a:cs typeface="Arial"/>
              </a:rPr>
              <a:t>deman</a:t>
            </a:r>
            <a:r>
              <a:rPr sz="1312" b="1" spc="7" baseline="6172" dirty="0">
                <a:latin typeface="Arial"/>
                <a:cs typeface="Arial"/>
              </a:rPr>
              <a:t>ds</a:t>
            </a:r>
            <a:endParaRPr sz="1312" baseline="6172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78696" y="5686988"/>
            <a:ext cx="63958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81" marR="81490" indent="617" algn="ctr">
              <a:lnSpc>
                <a:spcPts val="632"/>
              </a:lnSpc>
            </a:pPr>
            <a:r>
              <a:rPr sz="583" b="1" spc="-5" dirty="0">
                <a:latin typeface="Arial"/>
                <a:cs typeface="Arial"/>
              </a:rPr>
              <a:t>Exchange,  </a:t>
            </a:r>
            <a:r>
              <a:rPr sz="583" b="1" spc="-10" dirty="0">
                <a:latin typeface="Arial"/>
                <a:cs typeface="Arial"/>
              </a:rPr>
              <a:t>t</a:t>
            </a:r>
            <a:r>
              <a:rPr sz="583" b="1" spc="-5" dirty="0">
                <a:latin typeface="Arial"/>
                <a:cs typeface="Arial"/>
              </a:rPr>
              <a:t>ra</a:t>
            </a:r>
            <a:r>
              <a:rPr sz="583" b="1" spc="-10" dirty="0">
                <a:latin typeface="Arial"/>
                <a:cs typeface="Arial"/>
              </a:rPr>
              <a:t>ns</a:t>
            </a:r>
            <a:r>
              <a:rPr sz="583" b="1" spc="-5" dirty="0">
                <a:latin typeface="Arial"/>
                <a:cs typeface="Arial"/>
              </a:rPr>
              <a:t>a</a:t>
            </a:r>
            <a:r>
              <a:rPr sz="583" b="1" spc="-10" dirty="0">
                <a:latin typeface="Arial"/>
                <a:cs typeface="Arial"/>
              </a:rPr>
              <a:t>c</a:t>
            </a:r>
            <a:r>
              <a:rPr sz="583" b="1" spc="-5" dirty="0">
                <a:latin typeface="Arial"/>
                <a:cs typeface="Arial"/>
              </a:rPr>
              <a:t>t</a:t>
            </a:r>
            <a:r>
              <a:rPr sz="583" b="1" dirty="0">
                <a:latin typeface="Arial"/>
                <a:cs typeface="Arial"/>
              </a:rPr>
              <a:t>i</a:t>
            </a:r>
            <a:r>
              <a:rPr sz="583" b="1" spc="-10" dirty="0">
                <a:latin typeface="Arial"/>
                <a:cs typeface="Arial"/>
              </a:rPr>
              <a:t>on</a:t>
            </a:r>
            <a:r>
              <a:rPr sz="583" b="1" spc="-5" dirty="0">
                <a:latin typeface="Arial"/>
                <a:cs typeface="Arial"/>
              </a:rPr>
              <a:t>s</a:t>
            </a:r>
            <a:r>
              <a:rPr sz="583" b="1" dirty="0">
                <a:latin typeface="Arial"/>
                <a:cs typeface="Arial"/>
              </a:rPr>
              <a:t>,</a:t>
            </a:r>
            <a:endParaRPr sz="583">
              <a:latin typeface="Arial"/>
              <a:cs typeface="Arial"/>
            </a:endParaRPr>
          </a:p>
          <a:p>
            <a:pPr algn="ctr">
              <a:lnSpc>
                <a:spcPts val="627"/>
              </a:lnSpc>
            </a:pPr>
            <a:r>
              <a:rPr sz="583" b="1" spc="-5" dirty="0">
                <a:latin typeface="Arial"/>
                <a:cs typeface="Arial"/>
              </a:rPr>
              <a:t>and</a:t>
            </a:r>
            <a:r>
              <a:rPr sz="583" b="1" spc="-34" dirty="0">
                <a:latin typeface="Arial"/>
                <a:cs typeface="Arial"/>
              </a:rPr>
              <a:t> </a:t>
            </a:r>
            <a:r>
              <a:rPr sz="583" b="1" spc="-5" dirty="0">
                <a:latin typeface="Arial"/>
                <a:cs typeface="Arial"/>
              </a:rPr>
              <a:t>relationships</a:t>
            </a:r>
            <a:endParaRPr sz="583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 rot="2820000">
            <a:off x="4031702" y="5627028"/>
            <a:ext cx="387099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8"/>
              </a:lnSpc>
            </a:pPr>
            <a:r>
              <a:rPr sz="778" b="1" spc="-5" dirty="0">
                <a:latin typeface="Arial"/>
                <a:cs typeface="Arial"/>
              </a:rPr>
              <a:t>Ma</a:t>
            </a:r>
            <a:r>
              <a:rPr sz="778" b="1" spc="-10" dirty="0">
                <a:latin typeface="Arial"/>
                <a:cs typeface="Arial"/>
              </a:rPr>
              <a:t>rk</a:t>
            </a:r>
            <a:r>
              <a:rPr sz="778" b="1" spc="-5" dirty="0">
                <a:latin typeface="Arial"/>
                <a:cs typeface="Arial"/>
              </a:rPr>
              <a:t>e</a:t>
            </a:r>
            <a:r>
              <a:rPr sz="778" b="1" spc="-10" dirty="0">
                <a:latin typeface="Arial"/>
                <a:cs typeface="Arial"/>
              </a:rPr>
              <a:t>t</a:t>
            </a:r>
            <a:r>
              <a:rPr sz="778" b="1" spc="-5" dirty="0">
                <a:latin typeface="Arial"/>
                <a:cs typeface="Arial"/>
              </a:rPr>
              <a:t>s</a:t>
            </a:r>
            <a:endParaRPr sz="778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31987" y="4886810"/>
            <a:ext cx="692679" cy="444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65449">
              <a:lnSpc>
                <a:spcPct val="90200"/>
              </a:lnSpc>
            </a:pPr>
            <a:r>
              <a:rPr sz="1069" b="1" spc="-287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1604" b="1" spc="-430" baseline="-10101" dirty="0">
                <a:solidFill>
                  <a:srgbClr val="00279F"/>
                </a:solidFill>
                <a:latin typeface="Arial"/>
                <a:cs typeface="Arial"/>
              </a:rPr>
              <a:t>C</a:t>
            </a:r>
            <a:r>
              <a:rPr sz="1069" b="1" spc="-287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1604" b="1" spc="-430" baseline="-10101" dirty="0">
                <a:solidFill>
                  <a:srgbClr val="00279F"/>
                </a:solidFill>
                <a:latin typeface="Arial"/>
                <a:cs typeface="Arial"/>
              </a:rPr>
              <a:t>o</a:t>
            </a:r>
            <a:r>
              <a:rPr sz="1069" b="1" spc="-287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604" b="1" spc="-430" baseline="-10101" dirty="0">
                <a:solidFill>
                  <a:srgbClr val="00279F"/>
                </a:solidFill>
                <a:latin typeface="Arial"/>
                <a:cs typeface="Arial"/>
              </a:rPr>
              <a:t>r</a:t>
            </a:r>
            <a:r>
              <a:rPr sz="1069" b="1" spc="-287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604" b="1" spc="-430" baseline="-10101" dirty="0">
                <a:solidFill>
                  <a:srgbClr val="00279F"/>
                </a:solidFill>
                <a:latin typeface="Arial"/>
                <a:cs typeface="Arial"/>
              </a:rPr>
              <a:t>e  </a:t>
            </a:r>
            <a:r>
              <a:rPr sz="1069" b="1" spc="-705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1604" b="1" spc="-298" baseline="-10101" dirty="0">
                <a:solidFill>
                  <a:srgbClr val="00279F"/>
                </a:solidFill>
                <a:latin typeface="Arial"/>
                <a:cs typeface="Arial"/>
              </a:rPr>
              <a:t>M</a:t>
            </a:r>
            <a:r>
              <a:rPr sz="1069" b="1" spc="-408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1604" b="1" spc="-298" baseline="-10101" dirty="0">
                <a:solidFill>
                  <a:srgbClr val="00279F"/>
                </a:solidFill>
                <a:latin typeface="Arial"/>
                <a:cs typeface="Arial"/>
              </a:rPr>
              <a:t>a</a:t>
            </a:r>
            <a:r>
              <a:rPr sz="1069" b="1" spc="-228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604" b="1" spc="-298" baseline="-10101" dirty="0">
                <a:solidFill>
                  <a:srgbClr val="00279F"/>
                </a:solidFill>
                <a:latin typeface="Arial"/>
                <a:cs typeface="Arial"/>
              </a:rPr>
              <a:t>r</a:t>
            </a:r>
            <a:r>
              <a:rPr sz="1069" b="1" spc="-408" dirty="0">
                <a:solidFill>
                  <a:srgbClr val="FDFD5D"/>
                </a:solidFill>
                <a:latin typeface="Arial"/>
                <a:cs typeface="Arial"/>
              </a:rPr>
              <a:t>k</a:t>
            </a:r>
            <a:r>
              <a:rPr sz="1604" b="1" spc="-298" baseline="-10101" dirty="0">
                <a:solidFill>
                  <a:srgbClr val="00279F"/>
                </a:solidFill>
                <a:latin typeface="Arial"/>
                <a:cs typeface="Arial"/>
              </a:rPr>
              <a:t>k</a:t>
            </a:r>
            <a:r>
              <a:rPr sz="1069" b="1" spc="-403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604" b="1" spc="-306" baseline="-10101" dirty="0">
                <a:solidFill>
                  <a:srgbClr val="00279F"/>
                </a:solidFill>
                <a:latin typeface="Arial"/>
                <a:cs typeface="Arial"/>
              </a:rPr>
              <a:t>e</a:t>
            </a:r>
            <a:r>
              <a:rPr sz="1069" b="1" spc="-165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604" b="1" spc="-306" baseline="-10101" dirty="0">
                <a:solidFill>
                  <a:srgbClr val="00279F"/>
                </a:solidFill>
                <a:latin typeface="Arial"/>
                <a:cs typeface="Arial"/>
              </a:rPr>
              <a:t>t</a:t>
            </a:r>
            <a:r>
              <a:rPr sz="1069" b="1" spc="-102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604" b="1" spc="-298" baseline="-10101" dirty="0">
                <a:solidFill>
                  <a:srgbClr val="00279F"/>
                </a:solidFill>
                <a:latin typeface="Arial"/>
                <a:cs typeface="Arial"/>
              </a:rPr>
              <a:t>i</a:t>
            </a:r>
            <a:r>
              <a:rPr sz="1069" b="1" spc="-462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1604" b="1" spc="-306" baseline="-10101" dirty="0">
                <a:solidFill>
                  <a:srgbClr val="00279F"/>
                </a:solidFill>
                <a:latin typeface="Arial"/>
                <a:cs typeface="Arial"/>
              </a:rPr>
              <a:t>n</a:t>
            </a:r>
            <a:r>
              <a:rPr sz="1069" b="1" spc="-462" dirty="0">
                <a:solidFill>
                  <a:srgbClr val="FDFD5D"/>
                </a:solidFill>
                <a:latin typeface="Arial"/>
                <a:cs typeface="Arial"/>
              </a:rPr>
              <a:t>g</a:t>
            </a:r>
            <a:r>
              <a:rPr sz="1604" b="1" spc="-7" baseline="-10101" dirty="0">
                <a:solidFill>
                  <a:srgbClr val="00279F"/>
                </a:solidFill>
                <a:latin typeface="Arial"/>
                <a:cs typeface="Arial"/>
              </a:rPr>
              <a:t>g  </a:t>
            </a:r>
            <a:r>
              <a:rPr sz="1069" b="1" spc="-297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1604" b="1" spc="-444" baseline="-10101" dirty="0">
                <a:solidFill>
                  <a:srgbClr val="00279F"/>
                </a:solidFill>
                <a:latin typeface="Arial"/>
                <a:cs typeface="Arial"/>
              </a:rPr>
              <a:t>C</a:t>
            </a:r>
            <a:r>
              <a:rPr sz="1069" b="1" spc="-297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1604" b="1" spc="-444" baseline="-10101" dirty="0">
                <a:solidFill>
                  <a:srgbClr val="00279F"/>
                </a:solidFill>
                <a:latin typeface="Arial"/>
                <a:cs typeface="Arial"/>
              </a:rPr>
              <a:t>o</a:t>
            </a:r>
            <a:r>
              <a:rPr sz="1069" b="1" spc="-297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1604" b="1" spc="-444" baseline="-10101" dirty="0">
                <a:solidFill>
                  <a:srgbClr val="00279F"/>
                </a:solidFill>
                <a:latin typeface="Arial"/>
                <a:cs typeface="Arial"/>
              </a:rPr>
              <a:t>n</a:t>
            </a:r>
            <a:r>
              <a:rPr sz="1069" b="1" spc="-297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1604" b="1" spc="-444" baseline="-10101" dirty="0">
                <a:solidFill>
                  <a:srgbClr val="00279F"/>
                </a:solidFill>
                <a:latin typeface="Arial"/>
                <a:cs typeface="Arial"/>
              </a:rPr>
              <a:t>c</a:t>
            </a:r>
            <a:r>
              <a:rPr sz="1069" b="1" spc="-297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604" b="1" spc="-444" baseline="-10101" dirty="0">
                <a:solidFill>
                  <a:srgbClr val="00279F"/>
                </a:solidFill>
                <a:latin typeface="Arial"/>
                <a:cs typeface="Arial"/>
              </a:rPr>
              <a:t>e</a:t>
            </a:r>
            <a:r>
              <a:rPr sz="1069" b="1" spc="-297" dirty="0">
                <a:solidFill>
                  <a:srgbClr val="FDFD5D"/>
                </a:solidFill>
                <a:latin typeface="Arial"/>
                <a:cs typeface="Arial"/>
              </a:rPr>
              <a:t>p</a:t>
            </a:r>
            <a:r>
              <a:rPr sz="1604" b="1" spc="-444" baseline="-10101" dirty="0">
                <a:solidFill>
                  <a:srgbClr val="00279F"/>
                </a:solidFill>
                <a:latin typeface="Arial"/>
                <a:cs typeface="Arial"/>
              </a:rPr>
              <a:t>p</a:t>
            </a:r>
            <a:r>
              <a:rPr sz="1069" b="1" spc="-297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604" b="1" spc="-444" baseline="-10101" dirty="0">
                <a:solidFill>
                  <a:srgbClr val="00279F"/>
                </a:solidFill>
                <a:latin typeface="Arial"/>
                <a:cs typeface="Arial"/>
              </a:rPr>
              <a:t>t</a:t>
            </a:r>
            <a:r>
              <a:rPr sz="1069" b="1" spc="-297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1604" b="1" spc="-444" baseline="-10101" dirty="0">
                <a:solidFill>
                  <a:srgbClr val="00279F"/>
                </a:solidFill>
                <a:latin typeface="Arial"/>
                <a:cs typeface="Arial"/>
              </a:rPr>
              <a:t>s</a:t>
            </a:r>
            <a:endParaRPr sz="1604" baseline="-10101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65602" y="1058756"/>
            <a:ext cx="1856405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D.  Simple </a:t>
            </a: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131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System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65602" y="1392131"/>
            <a:ext cx="1297076" cy="1029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indent="-222245">
              <a:lnSpc>
                <a:spcPts val="1356"/>
              </a:lnSpc>
              <a:buAutoNum type="arabicPeriod"/>
              <a:tabLst>
                <a:tab pos="233975" algn="l"/>
                <a:tab pos="234592" algn="l"/>
              </a:tabLst>
            </a:pPr>
            <a:r>
              <a:rPr sz="1167" b="1" dirty="0">
                <a:latin typeface="Garamond"/>
                <a:cs typeface="Garamond"/>
              </a:rPr>
              <a:t>Producer/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seller</a:t>
            </a:r>
            <a:endParaRPr sz="1167">
              <a:latin typeface="Garamond"/>
              <a:cs typeface="Garamond"/>
            </a:endParaRPr>
          </a:p>
          <a:p>
            <a:pPr marL="234592" indent="-222245">
              <a:lnSpc>
                <a:spcPts val="1312"/>
              </a:lnSpc>
              <a:buAutoNum type="arabicPeriod"/>
              <a:tabLst>
                <a:tab pos="234592" algn="l"/>
              </a:tabLst>
            </a:pPr>
            <a:r>
              <a:rPr sz="1167" b="1" spc="-5" dirty="0">
                <a:latin typeface="Garamond"/>
                <a:cs typeface="Garamond"/>
              </a:rPr>
              <a:t>Consumer</a:t>
            </a:r>
            <a:endParaRPr sz="1167">
              <a:latin typeface="Garamond"/>
              <a:cs typeface="Garamond"/>
            </a:endParaRPr>
          </a:p>
          <a:p>
            <a:pPr marL="234592" indent="-222245">
              <a:lnSpc>
                <a:spcPts val="1312"/>
              </a:lnSpc>
              <a:buAutoNum type="arabicPeriod"/>
              <a:tabLst>
                <a:tab pos="234592" algn="l"/>
              </a:tabLst>
            </a:pPr>
            <a:r>
              <a:rPr sz="1167" b="1" spc="-5" dirty="0">
                <a:latin typeface="Garamond"/>
                <a:cs typeface="Garamond"/>
              </a:rPr>
              <a:t>Communication</a:t>
            </a:r>
            <a:endParaRPr sz="1167">
              <a:latin typeface="Garamond"/>
              <a:cs typeface="Garamond"/>
            </a:endParaRPr>
          </a:p>
          <a:p>
            <a:pPr marL="234592" indent="-222245">
              <a:lnSpc>
                <a:spcPts val="1312"/>
              </a:lnSpc>
              <a:buAutoNum type="arabicPeriod"/>
              <a:tabLst>
                <a:tab pos="234592" algn="l"/>
              </a:tabLst>
            </a:pPr>
            <a:r>
              <a:rPr sz="1167" b="1" dirty="0">
                <a:latin typeface="Garamond"/>
                <a:cs typeface="Garamond"/>
              </a:rPr>
              <a:t>Product/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service</a:t>
            </a:r>
            <a:endParaRPr sz="1167">
              <a:latin typeface="Garamond"/>
              <a:cs typeface="Garamond"/>
            </a:endParaRPr>
          </a:p>
          <a:p>
            <a:pPr marL="234592" indent="-222245">
              <a:lnSpc>
                <a:spcPts val="1312"/>
              </a:lnSpc>
              <a:buAutoNum type="arabicPeriod"/>
              <a:tabLst>
                <a:tab pos="234592" algn="l"/>
              </a:tabLst>
            </a:pPr>
            <a:r>
              <a:rPr sz="1167" b="1" dirty="0">
                <a:latin typeface="Garamond"/>
                <a:cs typeface="Garamond"/>
              </a:rPr>
              <a:t>Money</a:t>
            </a:r>
            <a:endParaRPr sz="1167">
              <a:latin typeface="Garamond"/>
              <a:cs typeface="Garamond"/>
            </a:endParaRPr>
          </a:p>
          <a:p>
            <a:pPr marL="234592" indent="-222245">
              <a:lnSpc>
                <a:spcPts val="1356"/>
              </a:lnSpc>
              <a:buAutoNum type="arabicPeriod"/>
              <a:tabLst>
                <a:tab pos="234592" algn="l"/>
              </a:tabLst>
            </a:pPr>
            <a:r>
              <a:rPr sz="1167" b="1" dirty="0">
                <a:latin typeface="Garamond"/>
                <a:cs typeface="Garamond"/>
              </a:rPr>
              <a:t>Feedback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65603" y="2558944"/>
            <a:ext cx="186257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Garamond"/>
                <a:cs typeface="Garamond"/>
              </a:rPr>
              <a:t>E.  </a:t>
            </a:r>
            <a:r>
              <a:rPr sz="1167" b="1" spc="-5" dirty="0">
                <a:latin typeface="Garamond"/>
                <a:cs typeface="Garamond"/>
              </a:rPr>
              <a:t>Core </a:t>
            </a: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5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Concepts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43352" y="4607349"/>
            <a:ext cx="3809118" cy="2014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1250128" indent="222245">
              <a:lnSpc>
                <a:spcPts val="1312"/>
              </a:lnSpc>
              <a:buFont typeface="Arial"/>
              <a:buAutoNum type="arabi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Needs, </a:t>
            </a:r>
            <a:r>
              <a:rPr sz="1167" b="1" spc="-5" dirty="0">
                <a:latin typeface="Garamond"/>
                <a:cs typeface="Garamond"/>
              </a:rPr>
              <a:t>wants, and demands  </a:t>
            </a:r>
            <a:r>
              <a:rPr sz="1167" b="1" dirty="0">
                <a:latin typeface="Garamond"/>
                <a:cs typeface="Garamond"/>
              </a:rPr>
              <a:t>Needs: </a:t>
            </a:r>
            <a:r>
              <a:rPr sz="1167" spc="-5" dirty="0">
                <a:latin typeface="Garamond"/>
                <a:cs typeface="Garamond"/>
              </a:rPr>
              <a:t>Human needs are </a:t>
            </a:r>
            <a:r>
              <a:rPr sz="1167" dirty="0">
                <a:latin typeface="Garamond"/>
                <a:cs typeface="Garamond"/>
              </a:rPr>
              <a:t>the most </a:t>
            </a:r>
            <a:r>
              <a:rPr sz="1167" spc="-5" dirty="0">
                <a:latin typeface="Garamond"/>
                <a:cs typeface="Garamond"/>
              </a:rPr>
              <a:t>basic  </a:t>
            </a:r>
            <a:r>
              <a:rPr sz="1167" dirty="0">
                <a:latin typeface="Garamond"/>
                <a:cs typeface="Garamond"/>
              </a:rPr>
              <a:t>concept underlying marketing. A </a:t>
            </a:r>
            <a:r>
              <a:rPr sz="1167" spc="-5" dirty="0">
                <a:latin typeface="Garamond"/>
                <a:cs typeface="Garamond"/>
              </a:rPr>
              <a:t>human  need is </a:t>
            </a:r>
            <a:r>
              <a:rPr sz="1167" dirty="0">
                <a:latin typeface="Garamond"/>
                <a:cs typeface="Garamond"/>
              </a:rPr>
              <a:t>a state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felt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deprivation.</a:t>
            </a:r>
            <a:endParaRPr sz="1167">
              <a:latin typeface="Garamond"/>
              <a:cs typeface="Garamond"/>
            </a:endParaRPr>
          </a:p>
          <a:p>
            <a:pPr marL="671674" lvl="1" indent="-251877">
              <a:lnSpc>
                <a:spcPts val="1240"/>
              </a:lnSpc>
              <a:buAutoNum type="arabicParenR"/>
              <a:tabLst>
                <a:tab pos="672291" algn="l"/>
              </a:tabLst>
            </a:pPr>
            <a:r>
              <a:rPr sz="1167" spc="-5" dirty="0">
                <a:latin typeface="Garamond"/>
                <a:cs typeface="Garamond"/>
              </a:rPr>
              <a:t>Humans   have   </a:t>
            </a:r>
            <a:r>
              <a:rPr sz="1167" dirty="0">
                <a:latin typeface="Garamond"/>
                <a:cs typeface="Garamond"/>
              </a:rPr>
              <a:t>many </a:t>
            </a:r>
            <a:r>
              <a:rPr sz="1167" spc="12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complex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needs.</a:t>
            </a:r>
            <a:endParaRPr sz="1167">
              <a:latin typeface="Garamond"/>
              <a:cs typeface="Garamond"/>
            </a:endParaRPr>
          </a:p>
          <a:p>
            <a:pPr marL="12347" marR="1249510" lvl="2" indent="629694">
              <a:lnSpc>
                <a:spcPts val="1312"/>
              </a:lnSpc>
              <a:spcBef>
                <a:spcPts val="73"/>
              </a:spcBef>
              <a:buAutoNum type="alphaLcParenR"/>
              <a:tabLst>
                <a:tab pos="898857" algn="l"/>
              </a:tabLst>
            </a:pPr>
            <a:r>
              <a:rPr sz="1167" dirty="0">
                <a:latin typeface="Garamond"/>
                <a:cs typeface="Garamond"/>
              </a:rPr>
              <a:t>Basic, </a:t>
            </a:r>
            <a:r>
              <a:rPr sz="1167" spc="-5" dirty="0">
                <a:latin typeface="Garamond"/>
                <a:cs typeface="Garamond"/>
              </a:rPr>
              <a:t>physical needs </a:t>
            </a:r>
            <a:r>
              <a:rPr sz="1167" dirty="0">
                <a:latin typeface="Garamond"/>
                <a:cs typeface="Garamond"/>
              </a:rPr>
              <a:t>for  food, clothing, warmth,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safety.</a:t>
            </a:r>
            <a:endParaRPr sz="1167">
              <a:latin typeface="Garamond"/>
              <a:cs typeface="Garamond"/>
            </a:endParaRPr>
          </a:p>
          <a:p>
            <a:pPr marL="12347" marR="1249510" lvl="2" indent="629694">
              <a:lnSpc>
                <a:spcPts val="1312"/>
              </a:lnSpc>
              <a:buAutoNum type="alphaLcParenR"/>
              <a:tabLst>
                <a:tab pos="883424" algn="l"/>
              </a:tabLst>
            </a:pPr>
            <a:r>
              <a:rPr sz="1167" spc="-5" dirty="0">
                <a:latin typeface="Garamond"/>
                <a:cs typeface="Garamond"/>
              </a:rPr>
              <a:t>Social needs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belonging  and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affection.</a:t>
            </a:r>
            <a:endParaRPr sz="1167">
              <a:latin typeface="Garamond"/>
              <a:cs typeface="Garamond"/>
            </a:endParaRPr>
          </a:p>
          <a:p>
            <a:pPr marL="816132" lvl="2" indent="-174092">
              <a:lnSpc>
                <a:spcPts val="1240"/>
              </a:lnSpc>
              <a:buAutoNum type="alphaLcParenR"/>
              <a:tabLst>
                <a:tab pos="816750" algn="l"/>
              </a:tabLst>
            </a:pPr>
            <a:r>
              <a:rPr sz="1167" dirty="0">
                <a:latin typeface="Garamond"/>
                <a:cs typeface="Garamond"/>
              </a:rPr>
              <a:t>Individual </a:t>
            </a:r>
            <a:r>
              <a:rPr sz="1167" spc="-5" dirty="0">
                <a:latin typeface="Garamond"/>
                <a:cs typeface="Garamond"/>
              </a:rPr>
              <a:t>needs </a:t>
            </a:r>
            <a:r>
              <a:rPr sz="1167" dirty="0">
                <a:latin typeface="Garamond"/>
                <a:cs typeface="Garamond"/>
              </a:rPr>
              <a:t>for knowledge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self-expression.</a:t>
            </a:r>
            <a:endParaRPr sz="1167">
              <a:latin typeface="Garamond"/>
              <a:cs typeface="Garamond"/>
            </a:endParaRPr>
          </a:p>
          <a:p>
            <a:pPr marL="601913" lvl="1" indent="-182117">
              <a:lnSpc>
                <a:spcPts val="1356"/>
              </a:lnSpc>
              <a:buAutoNum type="arabicParenR" startAt="2"/>
              <a:tabLst>
                <a:tab pos="602531" algn="l"/>
              </a:tabLst>
            </a:pP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needs are part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basic human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makeup.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43352" y="6607599"/>
            <a:ext cx="5717381" cy="2721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8026" algn="just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Demands: </a:t>
            </a:r>
            <a:r>
              <a:rPr sz="1167" spc="-5" dirty="0">
                <a:latin typeface="Garamond"/>
                <a:cs typeface="Garamond"/>
              </a:rPr>
              <a:t>Another concept in marketing is human </a:t>
            </a:r>
            <a:r>
              <a:rPr sz="1167" dirty="0">
                <a:latin typeface="Garamond"/>
                <a:cs typeface="Garamond"/>
              </a:rPr>
              <a:t>wants. A </a:t>
            </a:r>
            <a:r>
              <a:rPr sz="1167" spc="-5" dirty="0">
                <a:latin typeface="Garamond"/>
                <a:cs typeface="Garamond"/>
              </a:rPr>
              <a:t>human </a:t>
            </a:r>
            <a:r>
              <a:rPr sz="1167" dirty="0">
                <a:latin typeface="Garamond"/>
                <a:cs typeface="Garamond"/>
              </a:rPr>
              <a:t>want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form </a:t>
            </a:r>
            <a:r>
              <a:rPr sz="1167" dirty="0">
                <a:latin typeface="Garamond"/>
                <a:cs typeface="Garamond"/>
              </a:rPr>
              <a:t>that a  </a:t>
            </a:r>
            <a:r>
              <a:rPr sz="1167" spc="-5" dirty="0">
                <a:latin typeface="Garamond"/>
                <a:cs typeface="Garamond"/>
              </a:rPr>
              <a:t>human need </a:t>
            </a:r>
            <a:r>
              <a:rPr sz="1167" dirty="0">
                <a:latin typeface="Garamond"/>
                <a:cs typeface="Garamond"/>
              </a:rPr>
              <a:t>takes </a:t>
            </a:r>
            <a:r>
              <a:rPr sz="1167" spc="-5" dirty="0">
                <a:latin typeface="Garamond"/>
                <a:cs typeface="Garamond"/>
              </a:rPr>
              <a:t>as shaped by culture and </a:t>
            </a:r>
            <a:r>
              <a:rPr sz="1167" dirty="0">
                <a:latin typeface="Garamond"/>
                <a:cs typeface="Garamond"/>
              </a:rPr>
              <a:t>individual</a:t>
            </a:r>
            <a:r>
              <a:rPr sz="1167" spc="-1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personality.</a:t>
            </a:r>
            <a:endParaRPr sz="1167">
              <a:latin typeface="Garamond"/>
              <a:cs typeface="Garamond"/>
            </a:endParaRPr>
          </a:p>
          <a:p>
            <a:pPr marL="456837">
              <a:lnSpc>
                <a:spcPts val="1240"/>
              </a:lnSpc>
            </a:pPr>
            <a:r>
              <a:rPr sz="1167" b="1" spc="-5" dirty="0">
                <a:latin typeface="Garamond"/>
                <a:cs typeface="Garamond"/>
              </a:rPr>
              <a:t>Demands:  </a:t>
            </a:r>
            <a:r>
              <a:rPr sz="1167" spc="-5" dirty="0">
                <a:latin typeface="Garamond"/>
                <a:cs typeface="Garamond"/>
              </a:rPr>
              <a:t>are human </a:t>
            </a:r>
            <a:r>
              <a:rPr sz="1167" dirty="0">
                <a:latin typeface="Garamond"/>
                <a:cs typeface="Garamond"/>
              </a:rPr>
              <a:t>wants that </a:t>
            </a:r>
            <a:r>
              <a:rPr sz="1167" spc="-5" dirty="0">
                <a:latin typeface="Garamond"/>
                <a:cs typeface="Garamond"/>
              </a:rPr>
              <a:t>are backed by </a:t>
            </a:r>
            <a:r>
              <a:rPr sz="1167" dirty="0">
                <a:latin typeface="Garamond"/>
                <a:cs typeface="Garamond"/>
              </a:rPr>
              <a:t>buying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power.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view </a:t>
            </a:r>
            <a:r>
              <a:rPr sz="1167" spc="-5" dirty="0">
                <a:latin typeface="Garamond"/>
                <a:cs typeface="Garamond"/>
              </a:rPr>
              <a:t>products as bundles of benefits and </a:t>
            </a:r>
            <a:r>
              <a:rPr sz="1167" dirty="0">
                <a:latin typeface="Garamond"/>
                <a:cs typeface="Garamond"/>
              </a:rPr>
              <a:t>choose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that give them the </a:t>
            </a:r>
            <a:r>
              <a:rPr sz="1167" spc="-5" dirty="0">
                <a:latin typeface="Garamond"/>
                <a:cs typeface="Garamond"/>
              </a:rPr>
              <a:t>best  bundle </a:t>
            </a:r>
            <a:r>
              <a:rPr sz="1167" dirty="0">
                <a:latin typeface="Garamond"/>
                <a:cs typeface="Garamond"/>
              </a:rPr>
              <a:t>for their </a:t>
            </a:r>
            <a:r>
              <a:rPr sz="1167" spc="-5" dirty="0">
                <a:latin typeface="Garamond"/>
                <a:cs typeface="Garamond"/>
              </a:rPr>
              <a:t>money. Outstanding marketing companies </a:t>
            </a:r>
            <a:r>
              <a:rPr sz="1167" dirty="0">
                <a:latin typeface="Garamond"/>
                <a:cs typeface="Garamond"/>
              </a:rPr>
              <a:t>go to great lengths to learn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and  understand their customer’s </a:t>
            </a:r>
            <a:r>
              <a:rPr sz="1167" spc="-5" dirty="0">
                <a:latin typeface="Garamond"/>
                <a:cs typeface="Garamond"/>
              </a:rPr>
              <a:t>needs, </a:t>
            </a:r>
            <a:r>
              <a:rPr sz="1167" dirty="0">
                <a:latin typeface="Garamond"/>
                <a:cs typeface="Garamond"/>
              </a:rPr>
              <a:t>wants,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demands.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Font typeface="Arial"/>
              <a:buAutoNum type="arabicPeriod" startAt="2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Products and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Services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56"/>
              </a:lnSpc>
            </a:pPr>
            <a:r>
              <a:rPr sz="1167" u="sng" spc="-5" dirty="0">
                <a:latin typeface="Garamond"/>
                <a:cs typeface="Garamond"/>
              </a:rPr>
              <a:t>Marketing Offers—Products, Services, and</a:t>
            </a:r>
            <a:r>
              <a:rPr sz="1167" u="sng" spc="-39" dirty="0">
                <a:latin typeface="Garamond"/>
                <a:cs typeface="Garamond"/>
              </a:rPr>
              <a:t> </a:t>
            </a:r>
            <a:r>
              <a:rPr sz="1167" u="sng" spc="-5" dirty="0">
                <a:latin typeface="Garamond"/>
                <a:cs typeface="Garamond"/>
              </a:rPr>
              <a:t>Experiences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6791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Companies address needs by putting </a:t>
            </a:r>
            <a:r>
              <a:rPr sz="1167" dirty="0">
                <a:latin typeface="Garamond"/>
                <a:cs typeface="Garamond"/>
              </a:rPr>
              <a:t>forth a value </a:t>
            </a:r>
            <a:r>
              <a:rPr sz="1167" spc="-5" dirty="0">
                <a:latin typeface="Garamond"/>
                <a:cs typeface="Garamond"/>
              </a:rPr>
              <a:t>proposition, </a:t>
            </a:r>
            <a:r>
              <a:rPr sz="1167" dirty="0">
                <a:latin typeface="Garamond"/>
                <a:cs typeface="Garamond"/>
              </a:rPr>
              <a:t>a set </a:t>
            </a:r>
            <a:r>
              <a:rPr sz="1167" spc="-5" dirty="0">
                <a:latin typeface="Garamond"/>
                <a:cs typeface="Garamond"/>
              </a:rPr>
              <a:t>of benefits </a:t>
            </a:r>
            <a:r>
              <a:rPr sz="1167" dirty="0">
                <a:latin typeface="Garamond"/>
                <a:cs typeface="Garamond"/>
              </a:rPr>
              <a:t>that they </a:t>
            </a:r>
            <a:r>
              <a:rPr sz="1167" spc="-5" dirty="0">
                <a:latin typeface="Garamond"/>
                <a:cs typeface="Garamond"/>
              </a:rPr>
              <a:t>promise  </a:t>
            </a:r>
            <a:r>
              <a:rPr sz="1167" dirty="0">
                <a:latin typeface="Garamond"/>
                <a:cs typeface="Garamond"/>
              </a:rPr>
              <a:t>to consumers to satisfy their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needs.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901327" marR="7408" lvl="1" indent="-222245" algn="just">
              <a:lnSpc>
                <a:spcPts val="1312"/>
              </a:lnSpc>
              <a:buFont typeface="Garamond"/>
              <a:buAutoNum type="alphaLcPeriod"/>
              <a:tabLst>
                <a:tab pos="901327" algn="l"/>
              </a:tabLst>
            </a:pPr>
            <a:r>
              <a:rPr sz="1167" dirty="0">
                <a:latin typeface="Garamond"/>
                <a:cs typeface="Garamond"/>
              </a:rPr>
              <a:t>The value </a:t>
            </a:r>
            <a:r>
              <a:rPr sz="1167" spc="-5" dirty="0">
                <a:latin typeface="Garamond"/>
                <a:cs typeface="Garamond"/>
              </a:rPr>
              <a:t>proposition </a:t>
            </a:r>
            <a:r>
              <a:rPr sz="1167" dirty="0">
                <a:latin typeface="Garamond"/>
                <a:cs typeface="Garamond"/>
              </a:rPr>
              <a:t>is fulfilled through a marketing </a:t>
            </a:r>
            <a:r>
              <a:rPr sz="1167" spc="-5" dirty="0">
                <a:latin typeface="Garamond"/>
                <a:cs typeface="Garamond"/>
              </a:rPr>
              <a:t>offer—some </a:t>
            </a:r>
            <a:r>
              <a:rPr sz="1167" dirty="0">
                <a:latin typeface="Garamond"/>
                <a:cs typeface="Garamond"/>
              </a:rPr>
              <a:t>combination </a:t>
            </a:r>
            <a:r>
              <a:rPr sz="1167" spc="-5" dirty="0">
                <a:latin typeface="Garamond"/>
                <a:cs typeface="Garamond"/>
              </a:rPr>
              <a:t>of  products, </a:t>
            </a:r>
            <a:r>
              <a:rPr sz="1167" dirty="0">
                <a:latin typeface="Garamond"/>
                <a:cs typeface="Garamond"/>
              </a:rPr>
              <a:t>services, information, </a:t>
            </a:r>
            <a:r>
              <a:rPr sz="1167" spc="-5" dirty="0">
                <a:latin typeface="Garamond"/>
                <a:cs typeface="Garamond"/>
              </a:rPr>
              <a:t>or experiences offered </a:t>
            </a:r>
            <a:r>
              <a:rPr sz="1167" dirty="0">
                <a:latin typeface="Garamond"/>
                <a:cs typeface="Garamond"/>
              </a:rPr>
              <a:t>to a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to satisfy a </a:t>
            </a:r>
            <a:r>
              <a:rPr sz="1167" spc="-5" dirty="0">
                <a:latin typeface="Garamond"/>
                <a:cs typeface="Garamond"/>
              </a:rPr>
              <a:t>need  or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want.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77002" y="1308418"/>
            <a:ext cx="303124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Arial"/>
                <a:cs typeface="Arial"/>
              </a:rPr>
              <a:t>Participants in </a:t>
            </a:r>
            <a:r>
              <a:rPr sz="1167" b="1" spc="-5" dirty="0">
                <a:latin typeface="Arial"/>
                <a:cs typeface="Arial"/>
              </a:rPr>
              <a:t>a simple marketing</a:t>
            </a:r>
            <a:r>
              <a:rPr sz="1167" b="1" spc="-15" dirty="0">
                <a:latin typeface="Arial"/>
                <a:cs typeface="Arial"/>
              </a:rPr>
              <a:t> </a:t>
            </a:r>
            <a:r>
              <a:rPr sz="1167" b="1" spc="-5" dirty="0">
                <a:latin typeface="Arial"/>
                <a:cs typeface="Arial"/>
              </a:rPr>
              <a:t>system:</a:t>
            </a:r>
            <a:endParaRPr sz="1167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99252" y="1648459"/>
            <a:ext cx="1309423" cy="1025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975" indent="-221628">
              <a:lnSpc>
                <a:spcPts val="1371"/>
              </a:lnSpc>
              <a:buAutoNum type="arabicPeriod"/>
              <a:tabLst>
                <a:tab pos="234592" algn="l"/>
              </a:tabLst>
            </a:pPr>
            <a:r>
              <a:rPr sz="1167" dirty="0">
                <a:latin typeface="Arial"/>
                <a:cs typeface="Arial"/>
              </a:rPr>
              <a:t>Producer/</a:t>
            </a:r>
            <a:r>
              <a:rPr sz="1167" spc="-73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seller</a:t>
            </a:r>
            <a:endParaRPr sz="1167">
              <a:latin typeface="Arial"/>
              <a:cs typeface="Arial"/>
            </a:endParaRPr>
          </a:p>
          <a:p>
            <a:pPr marL="233975" indent="-221628">
              <a:lnSpc>
                <a:spcPts val="1342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latin typeface="Arial"/>
                <a:cs typeface="Arial"/>
              </a:rPr>
              <a:t>Consumer</a:t>
            </a:r>
            <a:endParaRPr sz="1167">
              <a:latin typeface="Arial"/>
              <a:cs typeface="Arial"/>
            </a:endParaRPr>
          </a:p>
          <a:p>
            <a:pPr marL="233975" indent="-221628">
              <a:lnSpc>
                <a:spcPts val="1342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latin typeface="Arial"/>
                <a:cs typeface="Arial"/>
              </a:rPr>
              <a:t>Communication</a:t>
            </a:r>
            <a:endParaRPr sz="1167">
              <a:latin typeface="Arial"/>
              <a:cs typeface="Arial"/>
            </a:endParaRPr>
          </a:p>
          <a:p>
            <a:pPr marL="233975" indent="-221628">
              <a:lnSpc>
                <a:spcPts val="1342"/>
              </a:lnSpc>
              <a:buAutoNum type="arabicPeriod"/>
              <a:tabLst>
                <a:tab pos="234592" algn="l"/>
              </a:tabLst>
            </a:pPr>
            <a:r>
              <a:rPr sz="1167" dirty="0">
                <a:latin typeface="Arial"/>
                <a:cs typeface="Arial"/>
              </a:rPr>
              <a:t>Product/</a:t>
            </a:r>
            <a:r>
              <a:rPr sz="1167" spc="-102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service</a:t>
            </a:r>
            <a:endParaRPr sz="1167">
              <a:latin typeface="Arial"/>
              <a:cs typeface="Arial"/>
            </a:endParaRPr>
          </a:p>
          <a:p>
            <a:pPr marL="233975" indent="-221628">
              <a:lnSpc>
                <a:spcPts val="1342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latin typeface="Arial"/>
                <a:cs typeface="Arial"/>
              </a:rPr>
              <a:t>Money</a:t>
            </a:r>
            <a:endParaRPr sz="1167">
              <a:latin typeface="Arial"/>
              <a:cs typeface="Arial"/>
            </a:endParaRPr>
          </a:p>
          <a:p>
            <a:pPr marL="233975" indent="-221628">
              <a:lnSpc>
                <a:spcPts val="1371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latin typeface="Arial"/>
                <a:cs typeface="Arial"/>
              </a:rPr>
              <a:t>Feedback</a:t>
            </a:r>
            <a:endParaRPr sz="116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5756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222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73573"/>
            <a:ext cx="5715529" cy="25256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327" marR="4939" indent="-222245">
              <a:lnSpc>
                <a:spcPts val="1312"/>
              </a:lnSpc>
              <a:buFont typeface="Garamond"/>
              <a:buAutoNum type="alphaLcPeriod" startAt="2"/>
              <a:tabLst>
                <a:tab pos="901327" algn="l"/>
              </a:tabLst>
            </a:pPr>
            <a:r>
              <a:rPr sz="1167" dirty="0">
                <a:latin typeface="Garamond"/>
                <a:cs typeface="Garamond"/>
              </a:rPr>
              <a:t>The concept </a:t>
            </a:r>
            <a:r>
              <a:rPr sz="1167" spc="-5" dirty="0">
                <a:latin typeface="Garamond"/>
                <a:cs typeface="Garamond"/>
              </a:rPr>
              <a:t>of product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limited to physical </a:t>
            </a:r>
            <a:r>
              <a:rPr sz="1167" spc="-5" dirty="0">
                <a:latin typeface="Garamond"/>
                <a:cs typeface="Garamond"/>
              </a:rPr>
              <a:t>objects and </a:t>
            </a:r>
            <a:r>
              <a:rPr sz="1167" dirty="0">
                <a:latin typeface="Garamond"/>
                <a:cs typeface="Garamond"/>
              </a:rPr>
              <a:t>can include  experiences, </a:t>
            </a:r>
            <a:r>
              <a:rPr sz="1167" spc="-5" dirty="0">
                <a:latin typeface="Garamond"/>
                <a:cs typeface="Garamond"/>
              </a:rPr>
              <a:t>persons, places, organizations, information, and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ideas.</a:t>
            </a:r>
            <a:endParaRPr sz="1167">
              <a:latin typeface="Garamond"/>
              <a:cs typeface="Garamond"/>
            </a:endParaRPr>
          </a:p>
          <a:p>
            <a:pPr marL="901327" indent="-222245">
              <a:lnSpc>
                <a:spcPts val="1240"/>
              </a:lnSpc>
              <a:buFont typeface="Garamond"/>
              <a:buAutoNum type="alphaLcPeriod" startAt="2"/>
              <a:tabLst>
                <a:tab pos="901327" algn="l"/>
              </a:tabLst>
            </a:pPr>
            <a:r>
              <a:rPr sz="1167" dirty="0">
                <a:latin typeface="Garamond"/>
                <a:cs typeface="Garamond"/>
              </a:rPr>
              <a:t>Be careful </a:t>
            </a:r>
            <a:r>
              <a:rPr sz="1167" spc="-5" dirty="0">
                <a:latin typeface="Garamond"/>
                <a:cs typeface="Garamond"/>
              </a:rPr>
              <a:t>of paying attention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product and </a:t>
            </a:r>
            <a:r>
              <a:rPr sz="1167" dirty="0">
                <a:latin typeface="Garamond"/>
                <a:cs typeface="Garamond"/>
              </a:rPr>
              <a:t>not the </a:t>
            </a:r>
            <a:r>
              <a:rPr sz="1167" spc="-5" dirty="0">
                <a:latin typeface="Garamond"/>
                <a:cs typeface="Garamond"/>
              </a:rPr>
              <a:t>benefit being</a:t>
            </a:r>
            <a:r>
              <a:rPr sz="1167" spc="-1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satisfied.</a:t>
            </a:r>
            <a:endParaRPr sz="1167">
              <a:latin typeface="Garamond"/>
              <a:cs typeface="Garamond"/>
            </a:endParaRPr>
          </a:p>
          <a:p>
            <a:pPr marL="605000" marR="913056" indent="74082">
              <a:lnSpc>
                <a:spcPts val="1312"/>
              </a:lnSpc>
              <a:spcBef>
                <a:spcPts val="73"/>
              </a:spcBef>
              <a:buFont typeface="Garamond"/>
              <a:buAutoNum type="alphaLcPeriod" startAt="2"/>
              <a:tabLst>
                <a:tab pos="901327" algn="l"/>
              </a:tabLst>
            </a:pPr>
            <a:r>
              <a:rPr sz="1167" dirty="0">
                <a:latin typeface="Garamond"/>
                <a:cs typeface="Garamond"/>
              </a:rPr>
              <a:t>“Marketing myopia” is caused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shortsightedness </a:t>
            </a:r>
            <a:r>
              <a:rPr sz="1167" spc="-5" dirty="0">
                <a:latin typeface="Garamond"/>
                <a:cs typeface="Garamond"/>
              </a:rPr>
              <a:t>or losing </a:t>
            </a:r>
            <a:r>
              <a:rPr sz="1167" dirty="0">
                <a:latin typeface="Garamond"/>
                <a:cs typeface="Garamond"/>
              </a:rPr>
              <a:t>sight</a:t>
            </a:r>
            <a:r>
              <a:rPr sz="1167" spc="-13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underlying </a:t>
            </a:r>
            <a:r>
              <a:rPr sz="1167" spc="-5" dirty="0">
                <a:latin typeface="Garamond"/>
                <a:cs typeface="Garamond"/>
              </a:rPr>
              <a:t>customer needs by only </a:t>
            </a:r>
            <a:r>
              <a:rPr sz="1167" dirty="0">
                <a:latin typeface="Garamond"/>
                <a:cs typeface="Garamond"/>
              </a:rPr>
              <a:t>focusing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existing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wants.</a:t>
            </a:r>
            <a:endParaRPr sz="1167">
              <a:latin typeface="Garamond"/>
              <a:cs typeface="Garamond"/>
            </a:endParaRPr>
          </a:p>
          <a:p>
            <a:pPr marL="1456939" marR="4939" indent="-222245">
              <a:lnSpc>
                <a:spcPts val="1312"/>
              </a:lnSpc>
              <a:buFont typeface="Garamond"/>
              <a:buAutoNum type="alphaLcPeriod" startAt="2"/>
              <a:tabLst>
                <a:tab pos="1456939" algn="l"/>
              </a:tabLst>
            </a:pPr>
            <a:r>
              <a:rPr sz="1167" dirty="0">
                <a:latin typeface="Garamond"/>
                <a:cs typeface="Garamond"/>
              </a:rPr>
              <a:t>Smart marketers create </a:t>
            </a:r>
            <a:r>
              <a:rPr sz="1167" spc="-5" dirty="0">
                <a:latin typeface="Garamond"/>
                <a:cs typeface="Garamond"/>
              </a:rPr>
              <a:t>brand </a:t>
            </a:r>
            <a:r>
              <a:rPr sz="1167" dirty="0">
                <a:latin typeface="Garamond"/>
                <a:cs typeface="Garamond"/>
              </a:rPr>
              <a:t>meaning </a:t>
            </a:r>
            <a:r>
              <a:rPr sz="1167" spc="-5" dirty="0">
                <a:latin typeface="Garamond"/>
                <a:cs typeface="Garamond"/>
              </a:rPr>
              <a:t>and brand </a:t>
            </a:r>
            <a:r>
              <a:rPr sz="1167" dirty="0">
                <a:latin typeface="Garamond"/>
                <a:cs typeface="Garamond"/>
              </a:rPr>
              <a:t>experiences for  consumers.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233975">
              <a:lnSpc>
                <a:spcPts val="1356"/>
              </a:lnSpc>
            </a:pPr>
            <a:r>
              <a:rPr sz="1167" b="1" dirty="0">
                <a:latin typeface="Arial"/>
                <a:cs typeface="Arial"/>
              </a:rPr>
              <a:t>3.  </a:t>
            </a:r>
            <a:r>
              <a:rPr sz="1167" b="1" dirty="0">
                <a:latin typeface="Garamond"/>
                <a:cs typeface="Garamond"/>
              </a:rPr>
              <a:t>Value,</a:t>
            </a:r>
            <a:r>
              <a:rPr sz="1167" b="1" spc="19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satisfaction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b="1" spc="-5" dirty="0">
                <a:latin typeface="Garamond"/>
                <a:cs typeface="Garamond"/>
              </a:rPr>
              <a:t>Customer value: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difference between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values </a:t>
            </a:r>
            <a:r>
              <a:rPr sz="1167" dirty="0">
                <a:latin typeface="Garamond"/>
                <a:cs typeface="Garamond"/>
              </a:rPr>
              <a:t>that the customer gains from </a:t>
            </a:r>
            <a:r>
              <a:rPr sz="1167" spc="-5" dirty="0">
                <a:latin typeface="Garamond"/>
                <a:cs typeface="Garamond"/>
              </a:rPr>
              <a:t>owning and  </a:t>
            </a:r>
            <a:r>
              <a:rPr sz="1167" dirty="0">
                <a:latin typeface="Garamond"/>
                <a:cs typeface="Garamond"/>
              </a:rPr>
              <a:t>using a </a:t>
            </a:r>
            <a:r>
              <a:rPr sz="1167" spc="-5" dirty="0">
                <a:latin typeface="Garamond"/>
                <a:cs typeface="Garamond"/>
              </a:rPr>
              <a:t>product and </a:t>
            </a:r>
            <a:r>
              <a:rPr sz="1167" dirty="0">
                <a:latin typeface="Garamond"/>
                <a:cs typeface="Garamond"/>
              </a:rPr>
              <a:t>the costs </a:t>
            </a:r>
            <a:r>
              <a:rPr sz="1167" spc="-5" dirty="0">
                <a:latin typeface="Garamond"/>
                <a:cs typeface="Garamond"/>
              </a:rPr>
              <a:t>of obtaining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product. Customers </a:t>
            </a:r>
            <a:r>
              <a:rPr sz="1167" dirty="0">
                <a:latin typeface="Garamond"/>
                <a:cs typeface="Garamond"/>
              </a:rPr>
              <a:t>form expectations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  value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various marketing </a:t>
            </a:r>
            <a:r>
              <a:rPr sz="1167" spc="-5" dirty="0">
                <a:latin typeface="Garamond"/>
                <a:cs typeface="Garamond"/>
              </a:rPr>
              <a:t>offers and buy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accordingly.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Customer </a:t>
            </a:r>
            <a:r>
              <a:rPr sz="1167" b="1" dirty="0">
                <a:latin typeface="Garamond"/>
                <a:cs typeface="Garamond"/>
              </a:rPr>
              <a:t>satisfaction: </a:t>
            </a:r>
            <a:r>
              <a:rPr sz="1167" spc="-5" dirty="0">
                <a:latin typeface="Garamond"/>
                <a:cs typeface="Garamond"/>
              </a:rPr>
              <a:t>depends on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product’s perceived performance </a:t>
            </a:r>
            <a:r>
              <a:rPr sz="1167" dirty="0">
                <a:latin typeface="Garamond"/>
                <a:cs typeface="Garamond"/>
              </a:rPr>
              <a:t>in delivering </a:t>
            </a:r>
            <a:r>
              <a:rPr sz="1167" spc="-5" dirty="0">
                <a:latin typeface="Garamond"/>
                <a:cs typeface="Garamond"/>
              </a:rPr>
              <a:t>value relative  </a:t>
            </a:r>
            <a:r>
              <a:rPr sz="1167" dirty="0">
                <a:latin typeface="Garamond"/>
                <a:cs typeface="Garamond"/>
              </a:rPr>
              <a:t>to a </a:t>
            </a:r>
            <a:r>
              <a:rPr sz="1167" spc="-5" dirty="0">
                <a:latin typeface="Garamond"/>
                <a:cs typeface="Garamond"/>
              </a:rPr>
              <a:t>buyer’s </a:t>
            </a:r>
            <a:r>
              <a:rPr sz="1167" dirty="0">
                <a:latin typeface="Garamond"/>
                <a:cs typeface="Garamond"/>
              </a:rPr>
              <a:t>expectations. </a:t>
            </a:r>
            <a:r>
              <a:rPr sz="1167" spc="-5" dirty="0">
                <a:latin typeface="Garamond"/>
                <a:cs typeface="Garamond"/>
              </a:rPr>
              <a:t>Customer </a:t>
            </a:r>
            <a:r>
              <a:rPr sz="1167" dirty="0">
                <a:latin typeface="Garamond"/>
                <a:cs typeface="Garamond"/>
              </a:rPr>
              <a:t>satisfaction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key </a:t>
            </a:r>
            <a:r>
              <a:rPr sz="1167" spc="-5" dirty="0">
                <a:latin typeface="Garamond"/>
                <a:cs typeface="Garamond"/>
              </a:rPr>
              <a:t>influence on </a:t>
            </a:r>
            <a:r>
              <a:rPr sz="1167" dirty="0">
                <a:latin typeface="Garamond"/>
                <a:cs typeface="Garamond"/>
              </a:rPr>
              <a:t>future </a:t>
            </a:r>
            <a:r>
              <a:rPr sz="1167" spc="-5" dirty="0">
                <a:latin typeface="Garamond"/>
                <a:cs typeface="Garamond"/>
              </a:rPr>
              <a:t>buying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behavior.</a:t>
            </a:r>
            <a:endParaRPr sz="1167">
              <a:latin typeface="Garamond"/>
              <a:cs typeface="Garamond"/>
            </a:endParaRPr>
          </a:p>
          <a:p>
            <a:pPr marL="419796">
              <a:lnSpc>
                <a:spcPts val="1283"/>
              </a:lnSpc>
            </a:pPr>
            <a:r>
              <a:rPr sz="1167" dirty="0">
                <a:latin typeface="Garamond"/>
                <a:cs typeface="Garamond"/>
              </a:rPr>
              <a:t>1). </a:t>
            </a:r>
            <a:r>
              <a:rPr sz="1167" spc="-5" dirty="0">
                <a:latin typeface="Garamond"/>
                <a:cs typeface="Garamond"/>
              </a:rPr>
              <a:t>Marketers must be </a:t>
            </a:r>
            <a:r>
              <a:rPr sz="1167" dirty="0">
                <a:latin typeface="Garamond"/>
                <a:cs typeface="Garamond"/>
              </a:rPr>
              <a:t>careful to set the </a:t>
            </a:r>
            <a:r>
              <a:rPr sz="1167" spc="-5" dirty="0">
                <a:latin typeface="Garamond"/>
                <a:cs typeface="Garamond"/>
              </a:rPr>
              <a:t>right level of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expectations.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11736" y="3570181"/>
            <a:ext cx="90319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developing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852" y="3584998"/>
            <a:ext cx="4440061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264842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2). </a:t>
            </a:r>
            <a:r>
              <a:rPr sz="1167" spc="-5" dirty="0">
                <a:latin typeface="Garamond"/>
                <a:cs typeface="Garamond"/>
              </a:rPr>
              <a:t>Customer </a:t>
            </a:r>
            <a:r>
              <a:rPr sz="1167" dirty="0">
                <a:latin typeface="Garamond"/>
                <a:cs typeface="Garamond"/>
              </a:rPr>
              <a:t>value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satisfaction are </a:t>
            </a:r>
            <a:r>
              <a:rPr sz="1167" dirty="0">
                <a:latin typeface="Garamond"/>
                <a:cs typeface="Garamond"/>
              </a:rPr>
              <a:t>key </a:t>
            </a:r>
            <a:r>
              <a:rPr sz="1167" spc="-5" dirty="0">
                <a:latin typeface="Garamond"/>
                <a:cs typeface="Garamond"/>
              </a:rPr>
              <a:t>building blocks for  managing </a:t>
            </a:r>
            <a:r>
              <a:rPr sz="1167" dirty="0">
                <a:latin typeface="Garamond"/>
                <a:cs typeface="Garamond"/>
              </a:rPr>
              <a:t>customer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relationships.</a:t>
            </a:r>
            <a:endParaRPr sz="1167">
              <a:latin typeface="Garamond"/>
              <a:cs typeface="Garamond"/>
            </a:endParaRPr>
          </a:p>
          <a:p>
            <a:pPr marL="233975">
              <a:lnSpc>
                <a:spcPts val="1327"/>
              </a:lnSpc>
            </a:pPr>
            <a:r>
              <a:rPr sz="1167" b="1" dirty="0">
                <a:latin typeface="Arial"/>
                <a:cs typeface="Arial"/>
              </a:rPr>
              <a:t>4.  </a:t>
            </a:r>
            <a:r>
              <a:rPr sz="1167" b="1" spc="-5" dirty="0">
                <a:latin typeface="Garamond"/>
                <a:cs typeface="Garamond"/>
              </a:rPr>
              <a:t>Exchange, </a:t>
            </a:r>
            <a:r>
              <a:rPr sz="1167" b="1" dirty="0">
                <a:latin typeface="Garamond"/>
                <a:cs typeface="Garamond"/>
              </a:rPr>
              <a:t>transactions, </a:t>
            </a:r>
            <a:r>
              <a:rPr sz="1167" b="1" spc="-5" dirty="0">
                <a:latin typeface="Garamond"/>
                <a:cs typeface="Garamond"/>
              </a:rPr>
              <a:t>and</a:t>
            </a:r>
            <a:r>
              <a:rPr sz="1167" b="1" spc="49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relationships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Marketing  occurs  </a:t>
            </a:r>
            <a:r>
              <a:rPr sz="1167" dirty="0">
                <a:latin typeface="Garamond"/>
                <a:cs typeface="Garamond"/>
              </a:rPr>
              <a:t>when </a:t>
            </a:r>
            <a:r>
              <a:rPr sz="1167" spc="-5" dirty="0">
                <a:latin typeface="Garamond"/>
                <a:cs typeface="Garamond"/>
              </a:rPr>
              <a:t>people  decide </a:t>
            </a:r>
            <a:r>
              <a:rPr sz="1167" dirty="0">
                <a:latin typeface="Garamond"/>
                <a:cs typeface="Garamond"/>
              </a:rPr>
              <a:t>to satisfy </a:t>
            </a:r>
            <a:r>
              <a:rPr sz="1167" spc="-5" dirty="0">
                <a:latin typeface="Garamond"/>
                <a:cs typeface="Garamond"/>
              </a:rPr>
              <a:t>needs  and  </a:t>
            </a:r>
            <a:r>
              <a:rPr sz="1167" dirty="0">
                <a:latin typeface="Garamond"/>
                <a:cs typeface="Garamond"/>
              </a:rPr>
              <a:t>wants</a:t>
            </a:r>
            <a:r>
              <a:rPr sz="1167" spc="27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through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24649" y="4081356"/>
            <a:ext cx="588345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exchange.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852" y="4262862"/>
            <a:ext cx="5716764" cy="5030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791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Exchange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act of obtaining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desired object </a:t>
            </a:r>
            <a:r>
              <a:rPr sz="1167" dirty="0">
                <a:latin typeface="Garamond"/>
                <a:cs typeface="Garamond"/>
              </a:rPr>
              <a:t>from someone </a:t>
            </a:r>
            <a:r>
              <a:rPr sz="1167" spc="-5" dirty="0">
                <a:latin typeface="Garamond"/>
                <a:cs typeface="Garamond"/>
              </a:rPr>
              <a:t>by offering </a:t>
            </a:r>
            <a:r>
              <a:rPr sz="1167" dirty="0">
                <a:latin typeface="Garamond"/>
                <a:cs typeface="Garamond"/>
              </a:rPr>
              <a:t>something in </a:t>
            </a:r>
            <a:r>
              <a:rPr sz="1167" spc="-5" dirty="0">
                <a:latin typeface="Garamond"/>
                <a:cs typeface="Garamond"/>
              </a:rPr>
              <a:t>return.  Whereas </a:t>
            </a:r>
            <a:r>
              <a:rPr sz="1167" dirty="0">
                <a:latin typeface="Garamond"/>
                <a:cs typeface="Garamond"/>
              </a:rPr>
              <a:t>exchange is a core concept </a:t>
            </a:r>
            <a:r>
              <a:rPr sz="1167" spc="-5" dirty="0">
                <a:latin typeface="Garamond"/>
                <a:cs typeface="Garamond"/>
              </a:rPr>
              <a:t>of marketing, </a:t>
            </a:r>
            <a:r>
              <a:rPr sz="1167" dirty="0">
                <a:latin typeface="Garamond"/>
                <a:cs typeface="Garamond"/>
              </a:rPr>
              <a:t>a transaction (a trade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values </a:t>
            </a:r>
            <a:r>
              <a:rPr sz="1167" spc="-5" dirty="0">
                <a:latin typeface="Garamond"/>
                <a:cs typeface="Garamond"/>
              </a:rPr>
              <a:t>between </a:t>
            </a:r>
            <a:r>
              <a:rPr sz="1167" dirty="0">
                <a:latin typeface="Garamond"/>
                <a:cs typeface="Garamond"/>
              </a:rPr>
              <a:t>two  </a:t>
            </a:r>
            <a:r>
              <a:rPr sz="1167" spc="-5" dirty="0">
                <a:latin typeface="Garamond"/>
                <a:cs typeface="Garamond"/>
              </a:rPr>
              <a:t>parties) </a:t>
            </a:r>
            <a:r>
              <a:rPr sz="1167" dirty="0">
                <a:latin typeface="Garamond"/>
                <a:cs typeface="Garamond"/>
              </a:rPr>
              <a:t>is marketing’s unit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measurement.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involve money, a </a:t>
            </a:r>
            <a:r>
              <a:rPr sz="1167" spc="-5" dirty="0">
                <a:latin typeface="Garamond"/>
                <a:cs typeface="Garamond"/>
              </a:rPr>
              <a:t>response, and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action.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consists </a:t>
            </a:r>
            <a:r>
              <a:rPr sz="1167" spc="-5" dirty="0">
                <a:latin typeface="Garamond"/>
                <a:cs typeface="Garamond"/>
              </a:rPr>
              <a:t>of actions </a:t>
            </a:r>
            <a:r>
              <a:rPr sz="1167" dirty="0">
                <a:latin typeface="Garamond"/>
                <a:cs typeface="Garamond"/>
              </a:rPr>
              <a:t>taken to </a:t>
            </a:r>
            <a:r>
              <a:rPr sz="1167" spc="-5" dirty="0">
                <a:latin typeface="Garamond"/>
                <a:cs typeface="Garamond"/>
              </a:rPr>
              <a:t>build and maintain desirable exchange relationships </a:t>
            </a:r>
            <a:r>
              <a:rPr sz="1167" dirty="0">
                <a:latin typeface="Garamond"/>
                <a:cs typeface="Garamond"/>
              </a:rPr>
              <a:t>with  target </a:t>
            </a:r>
            <a:r>
              <a:rPr sz="1167" spc="-5" dirty="0">
                <a:latin typeface="Garamond"/>
                <a:cs typeface="Garamond"/>
              </a:rPr>
              <a:t>audiences involving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product, </a:t>
            </a:r>
            <a:r>
              <a:rPr sz="1167" dirty="0">
                <a:latin typeface="Garamond"/>
                <a:cs typeface="Garamond"/>
              </a:rPr>
              <a:t>service, </a:t>
            </a:r>
            <a:r>
              <a:rPr sz="1167" spc="-5" dirty="0">
                <a:latin typeface="Garamond"/>
                <a:cs typeface="Garamond"/>
              </a:rPr>
              <a:t>idea, or other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object.</a:t>
            </a:r>
            <a:endParaRPr sz="1167">
              <a:latin typeface="Garamond"/>
              <a:cs typeface="Garamond"/>
            </a:endParaRPr>
          </a:p>
          <a:p>
            <a:pPr marL="233975">
              <a:lnSpc>
                <a:spcPts val="1332"/>
              </a:lnSpc>
            </a:pPr>
            <a:r>
              <a:rPr sz="1167" b="1" dirty="0">
                <a:latin typeface="Arial"/>
                <a:cs typeface="Arial"/>
              </a:rPr>
              <a:t>5. </a:t>
            </a:r>
            <a:r>
              <a:rPr sz="1167" b="1" spc="29" dirty="0">
                <a:latin typeface="Arial"/>
                <a:cs typeface="Arial"/>
              </a:rPr>
              <a:t> </a:t>
            </a:r>
            <a:r>
              <a:rPr sz="1167" b="1" dirty="0">
                <a:latin typeface="Garamond"/>
                <a:cs typeface="Garamond"/>
              </a:rPr>
              <a:t>Markets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concepts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exchange </a:t>
            </a:r>
            <a:r>
              <a:rPr sz="1167" spc="-5" dirty="0">
                <a:latin typeface="Garamond"/>
                <a:cs typeface="Garamond"/>
              </a:rPr>
              <a:t>and relationships </a:t>
            </a:r>
            <a:r>
              <a:rPr sz="1167" dirty="0">
                <a:latin typeface="Garamond"/>
                <a:cs typeface="Garamond"/>
              </a:rPr>
              <a:t>lead to the concept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market. A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is the set </a:t>
            </a:r>
            <a:r>
              <a:rPr sz="1167" spc="-5" dirty="0">
                <a:latin typeface="Garamond"/>
                <a:cs typeface="Garamond"/>
              </a:rPr>
              <a:t>of  actual and </a:t>
            </a:r>
            <a:r>
              <a:rPr sz="1167" dirty="0">
                <a:latin typeface="Garamond"/>
                <a:cs typeface="Garamond"/>
              </a:rPr>
              <a:t>potential </a:t>
            </a:r>
            <a:r>
              <a:rPr sz="1167" spc="-5" dirty="0">
                <a:latin typeface="Garamond"/>
                <a:cs typeface="Garamond"/>
              </a:rPr>
              <a:t>buyers of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product.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buAutoNum type="arabicParenR"/>
              <a:tabLst>
                <a:tab pos="200020" algn="l"/>
              </a:tabLst>
            </a:pPr>
            <a:r>
              <a:rPr sz="1167" spc="-5" dirty="0">
                <a:latin typeface="Garamond"/>
                <a:cs typeface="Garamond"/>
              </a:rPr>
              <a:t>originally </a:t>
            </a:r>
            <a:r>
              <a:rPr sz="1167" dirty="0">
                <a:latin typeface="Garamond"/>
                <a:cs typeface="Garamond"/>
              </a:rPr>
              <a:t>a “market” was a </a:t>
            </a:r>
            <a:r>
              <a:rPr sz="1167" spc="-5" dirty="0">
                <a:latin typeface="Garamond"/>
                <a:cs typeface="Garamond"/>
              </a:rPr>
              <a:t>place </a:t>
            </a:r>
            <a:r>
              <a:rPr sz="1167" dirty="0">
                <a:latin typeface="Garamond"/>
                <a:cs typeface="Garamond"/>
              </a:rPr>
              <a:t>where </a:t>
            </a:r>
            <a:r>
              <a:rPr sz="1167" spc="-5" dirty="0">
                <a:latin typeface="Garamond"/>
                <a:cs typeface="Garamond"/>
              </a:rPr>
              <a:t>buyers and </a:t>
            </a:r>
            <a:r>
              <a:rPr sz="1167" dirty="0">
                <a:latin typeface="Garamond"/>
                <a:cs typeface="Garamond"/>
              </a:rPr>
              <a:t>sellers gathered to exchange goods (such </a:t>
            </a:r>
            <a:r>
              <a:rPr sz="1167" spc="-5" dirty="0">
                <a:latin typeface="Garamond"/>
                <a:cs typeface="Garamond"/>
              </a:rPr>
              <a:t>as  </a:t>
            </a:r>
            <a:r>
              <a:rPr sz="1167" dirty="0">
                <a:latin typeface="Garamond"/>
                <a:cs typeface="Garamond"/>
              </a:rPr>
              <a:t>a village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square).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buAutoNum type="arabicParenR"/>
              <a:tabLst>
                <a:tab pos="222245" algn="l"/>
              </a:tabLst>
            </a:pPr>
            <a:r>
              <a:rPr sz="1167" spc="-5" dirty="0">
                <a:latin typeface="Garamond"/>
                <a:cs typeface="Garamond"/>
              </a:rPr>
              <a:t>Economists </a:t>
            </a:r>
            <a:r>
              <a:rPr sz="1167" dirty="0">
                <a:latin typeface="Garamond"/>
                <a:cs typeface="Garamond"/>
              </a:rPr>
              <a:t>use the term to </a:t>
            </a:r>
            <a:r>
              <a:rPr sz="1167" spc="-5" dirty="0">
                <a:latin typeface="Garamond"/>
                <a:cs typeface="Garamond"/>
              </a:rPr>
              <a:t>designate </a:t>
            </a:r>
            <a:r>
              <a:rPr sz="1167" dirty="0">
                <a:latin typeface="Garamond"/>
                <a:cs typeface="Garamond"/>
              </a:rPr>
              <a:t>a collection </a:t>
            </a:r>
            <a:r>
              <a:rPr sz="1167" spc="-5" dirty="0">
                <a:latin typeface="Garamond"/>
                <a:cs typeface="Garamond"/>
              </a:rPr>
              <a:t>of buyers and </a:t>
            </a:r>
            <a:r>
              <a:rPr sz="1167" dirty="0">
                <a:latin typeface="Garamond"/>
                <a:cs typeface="Garamond"/>
              </a:rPr>
              <a:t>sellers who transact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particular product </a:t>
            </a:r>
            <a:r>
              <a:rPr sz="1167" dirty="0">
                <a:latin typeface="Garamond"/>
                <a:cs typeface="Garamond"/>
              </a:rPr>
              <a:t>class (as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grain </a:t>
            </a:r>
            <a:r>
              <a:rPr sz="1167" spc="-5" dirty="0">
                <a:latin typeface="Garamond"/>
                <a:cs typeface="Garamond"/>
              </a:rPr>
              <a:t>or housing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market).</a:t>
            </a:r>
            <a:endParaRPr sz="1167">
              <a:latin typeface="Garamond"/>
              <a:cs typeface="Garamond"/>
            </a:endParaRPr>
          </a:p>
          <a:p>
            <a:pPr marL="194464" indent="-182117" algn="just">
              <a:lnSpc>
                <a:spcPts val="1240"/>
              </a:lnSpc>
              <a:buAutoNum type="arabicParenR"/>
              <a:tabLst>
                <a:tab pos="195082" algn="l"/>
              </a:tabLst>
            </a:pPr>
            <a:r>
              <a:rPr sz="1167" spc="-5" dirty="0">
                <a:latin typeface="Garamond"/>
                <a:cs typeface="Garamond"/>
              </a:rPr>
              <a:t>Marketers </a:t>
            </a:r>
            <a:r>
              <a:rPr sz="1167" dirty="0">
                <a:latin typeface="Garamond"/>
                <a:cs typeface="Garamond"/>
              </a:rPr>
              <a:t>see </a:t>
            </a:r>
            <a:r>
              <a:rPr sz="1167" spc="-5" dirty="0">
                <a:latin typeface="Garamond"/>
                <a:cs typeface="Garamond"/>
              </a:rPr>
              <a:t>buyers </a:t>
            </a:r>
            <a:r>
              <a:rPr sz="1167" dirty="0">
                <a:latin typeface="Garamond"/>
                <a:cs typeface="Garamond"/>
              </a:rPr>
              <a:t>as constituting a </a:t>
            </a:r>
            <a:r>
              <a:rPr sz="1167" spc="-5" dirty="0">
                <a:latin typeface="Garamond"/>
                <a:cs typeface="Garamond"/>
              </a:rPr>
              <a:t>market and </a:t>
            </a:r>
            <a:r>
              <a:rPr sz="1167" dirty="0">
                <a:latin typeface="Garamond"/>
                <a:cs typeface="Garamond"/>
              </a:rPr>
              <a:t>sellers constituting </a:t>
            </a:r>
            <a:r>
              <a:rPr sz="1167" spc="-5" dirty="0">
                <a:latin typeface="Garamond"/>
                <a:cs typeface="Garamond"/>
              </a:rPr>
              <a:t>an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industry.</a:t>
            </a:r>
            <a:endParaRPr sz="1167">
              <a:latin typeface="Garamond"/>
              <a:cs typeface="Garamond"/>
            </a:endParaRPr>
          </a:p>
          <a:p>
            <a:pPr marL="564873" indent="-182117">
              <a:lnSpc>
                <a:spcPts val="1356"/>
              </a:lnSpc>
              <a:buAutoNum type="arabicParenR"/>
              <a:tabLst>
                <a:tab pos="565490" algn="l"/>
              </a:tabLst>
            </a:pPr>
            <a:r>
              <a:rPr sz="1167" spc="-5" dirty="0">
                <a:latin typeface="Garamond"/>
                <a:cs typeface="Garamond"/>
              </a:rPr>
              <a:t>Marketers are </a:t>
            </a:r>
            <a:r>
              <a:rPr sz="1167" dirty="0">
                <a:latin typeface="Garamond"/>
                <a:cs typeface="Garamond"/>
              </a:rPr>
              <a:t>keenly interested in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markets.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233975">
              <a:lnSpc>
                <a:spcPts val="1356"/>
              </a:lnSpc>
              <a:tabLst>
                <a:tab pos="493260" algn="l"/>
              </a:tabLst>
            </a:pPr>
            <a:r>
              <a:rPr sz="1167" b="1" dirty="0">
                <a:latin typeface="Garamond"/>
                <a:cs typeface="Garamond"/>
              </a:rPr>
              <a:t>F.	</a:t>
            </a:r>
            <a:r>
              <a:rPr sz="1167" b="1" spc="-5" dirty="0">
                <a:latin typeface="Garamond"/>
                <a:cs typeface="Garamond"/>
              </a:rPr>
              <a:t>Customer </a:t>
            </a:r>
            <a:r>
              <a:rPr sz="1167" b="1" dirty="0">
                <a:latin typeface="Garamond"/>
                <a:cs typeface="Garamond"/>
              </a:rPr>
              <a:t>Relationship</a:t>
            </a:r>
            <a:r>
              <a:rPr sz="1167" b="1" spc="-44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Management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Customer relationship </a:t>
            </a:r>
            <a:r>
              <a:rPr sz="1167" dirty="0">
                <a:latin typeface="Garamond"/>
                <a:cs typeface="Garamond"/>
              </a:rPr>
              <a:t>management (CRM)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been </a:t>
            </a:r>
            <a:r>
              <a:rPr sz="1167" spc="-5" dirty="0">
                <a:latin typeface="Garamond"/>
                <a:cs typeface="Garamond"/>
              </a:rPr>
              <a:t>defined narrowly 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customer database  management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activity.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  <a:tabLst>
                <a:tab pos="1090852" algn="l"/>
                <a:tab pos="2362587" algn="l"/>
                <a:tab pos="3045373" algn="l"/>
                <a:tab pos="4151041" algn="l"/>
                <a:tab pos="5168429" algn="l"/>
              </a:tabLst>
            </a:pPr>
            <a:r>
              <a:rPr sz="1167" spc="-5" dirty="0">
                <a:latin typeface="Garamond"/>
                <a:cs typeface="Garamond"/>
              </a:rPr>
              <a:t>Customer relationship </a:t>
            </a:r>
            <a:r>
              <a:rPr sz="1167" dirty="0">
                <a:latin typeface="Garamond"/>
                <a:cs typeface="Garamond"/>
              </a:rPr>
              <a:t>management. “is the </a:t>
            </a:r>
            <a:r>
              <a:rPr sz="1167" spc="-5" dirty="0">
                <a:latin typeface="Garamond"/>
                <a:cs typeface="Garamond"/>
              </a:rPr>
              <a:t>overall process of building and </a:t>
            </a:r>
            <a:r>
              <a:rPr sz="1167" dirty="0">
                <a:latin typeface="Garamond"/>
                <a:cs typeface="Garamond"/>
              </a:rPr>
              <a:t>maintaining </a:t>
            </a:r>
            <a:r>
              <a:rPr sz="1167" spc="-5" dirty="0">
                <a:latin typeface="Garamond"/>
                <a:cs typeface="Garamond"/>
              </a:rPr>
              <a:t>profitable  </a:t>
            </a:r>
            <a:r>
              <a:rPr sz="1167" dirty="0">
                <a:latin typeface="Garamond"/>
                <a:cs typeface="Garamond"/>
              </a:rPr>
              <a:t>customer	</a:t>
            </a:r>
            <a:r>
              <a:rPr sz="1167" spc="-5" dirty="0">
                <a:latin typeface="Garamond"/>
                <a:cs typeface="Garamond"/>
              </a:rPr>
              <a:t>relationship</a:t>
            </a:r>
            <a:r>
              <a:rPr sz="1167" dirty="0">
                <a:latin typeface="Garamond"/>
                <a:cs typeface="Garamond"/>
              </a:rPr>
              <a:t>s	</a:t>
            </a:r>
            <a:r>
              <a:rPr sz="1167" spc="-5" dirty="0">
                <a:latin typeface="Garamond"/>
                <a:cs typeface="Garamond"/>
              </a:rPr>
              <a:t>b</a:t>
            </a:r>
            <a:r>
              <a:rPr sz="1167" dirty="0">
                <a:latin typeface="Garamond"/>
                <a:cs typeface="Garamond"/>
              </a:rPr>
              <a:t>y	delivering	superior	cu</a:t>
            </a:r>
            <a:r>
              <a:rPr sz="1167" spc="5" dirty="0">
                <a:latin typeface="Garamond"/>
                <a:cs typeface="Garamond"/>
              </a:rPr>
              <a:t>s</a:t>
            </a:r>
            <a:r>
              <a:rPr sz="1167" spc="-5" dirty="0">
                <a:latin typeface="Garamond"/>
                <a:cs typeface="Garamond"/>
              </a:rPr>
              <a:t>tomer  </a:t>
            </a:r>
            <a:r>
              <a:rPr sz="1167" dirty="0">
                <a:latin typeface="Garamond"/>
                <a:cs typeface="Garamond"/>
              </a:rPr>
              <a:t>value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satisfaction?”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buAutoNum type="arabicParenR"/>
              <a:tabLst>
                <a:tab pos="232122" algn="l"/>
              </a:tabLst>
            </a:pPr>
            <a:r>
              <a:rPr sz="1167" dirty="0">
                <a:latin typeface="Garamond"/>
                <a:cs typeface="Garamond"/>
              </a:rPr>
              <a:t>Today, customer </a:t>
            </a:r>
            <a:r>
              <a:rPr sz="1167" spc="-5" dirty="0">
                <a:latin typeface="Garamond"/>
                <a:cs typeface="Garamond"/>
              </a:rPr>
              <a:t>relationship management is </a:t>
            </a:r>
            <a:r>
              <a:rPr sz="1167" dirty="0">
                <a:latin typeface="Garamond"/>
                <a:cs typeface="Garamond"/>
              </a:rPr>
              <a:t>seen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overall process of building and  </a:t>
            </a:r>
            <a:r>
              <a:rPr sz="1167" dirty="0">
                <a:latin typeface="Garamond"/>
                <a:cs typeface="Garamond"/>
              </a:rPr>
              <a:t>maintaining </a:t>
            </a:r>
            <a:r>
              <a:rPr sz="1167" spc="-5" dirty="0">
                <a:latin typeface="Garamond"/>
                <a:cs typeface="Garamond"/>
              </a:rPr>
              <a:t>profitable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relationships by </a:t>
            </a:r>
            <a:r>
              <a:rPr sz="1167" dirty="0">
                <a:latin typeface="Garamond"/>
                <a:cs typeface="Garamond"/>
              </a:rPr>
              <a:t>delivering </a:t>
            </a:r>
            <a:r>
              <a:rPr sz="1167" spc="-5" dirty="0">
                <a:latin typeface="Garamond"/>
                <a:cs typeface="Garamond"/>
              </a:rPr>
              <a:t>superior </a:t>
            </a:r>
            <a:r>
              <a:rPr sz="1167" dirty="0">
                <a:latin typeface="Garamond"/>
                <a:cs typeface="Garamond"/>
              </a:rPr>
              <a:t>customer value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satisfaction.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buAutoNum type="arabicParenR"/>
              <a:tabLst>
                <a:tab pos="229036" algn="l"/>
              </a:tabLst>
            </a:pPr>
            <a:r>
              <a:rPr sz="1167" dirty="0">
                <a:latin typeface="Garamond"/>
                <a:cs typeface="Garamond"/>
              </a:rPr>
              <a:t>Traditional </a:t>
            </a:r>
            <a:r>
              <a:rPr sz="1167" spc="-5" dirty="0">
                <a:latin typeface="Garamond"/>
                <a:cs typeface="Garamond"/>
              </a:rPr>
              <a:t>marketing practices </a:t>
            </a:r>
            <a:r>
              <a:rPr sz="1167" dirty="0">
                <a:latin typeface="Garamond"/>
                <a:cs typeface="Garamond"/>
              </a:rPr>
              <a:t>focused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attracting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rather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retaining  </a:t>
            </a:r>
            <a:r>
              <a:rPr sz="1167" dirty="0">
                <a:latin typeface="Garamond"/>
                <a:cs typeface="Garamond"/>
              </a:rPr>
              <a:t>existing </a:t>
            </a:r>
            <a:r>
              <a:rPr sz="1167" spc="-5" dirty="0">
                <a:latin typeface="Garamond"/>
                <a:cs typeface="Garamond"/>
              </a:rPr>
              <a:t>ones.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move </a:t>
            </a:r>
            <a:r>
              <a:rPr sz="1167" dirty="0">
                <a:latin typeface="Garamond"/>
                <a:cs typeface="Garamond"/>
              </a:rPr>
              <a:t>today, </a:t>
            </a:r>
            <a:r>
              <a:rPr sz="1167" spc="-5" dirty="0">
                <a:latin typeface="Garamond"/>
                <a:cs typeface="Garamond"/>
              </a:rPr>
              <a:t>however, is </a:t>
            </a:r>
            <a:r>
              <a:rPr sz="1167" dirty="0">
                <a:latin typeface="Garamond"/>
                <a:cs typeface="Garamond"/>
              </a:rPr>
              <a:t>toward </a:t>
            </a:r>
            <a:r>
              <a:rPr sz="1167" spc="-5" dirty="0">
                <a:latin typeface="Garamond"/>
                <a:cs typeface="Garamond"/>
              </a:rPr>
              <a:t>building </a:t>
            </a:r>
            <a:r>
              <a:rPr sz="1167" dirty="0">
                <a:latin typeface="Garamond"/>
                <a:cs typeface="Garamond"/>
              </a:rPr>
              <a:t>long-term </a:t>
            </a:r>
            <a:r>
              <a:rPr sz="1167" spc="-5" dirty="0">
                <a:latin typeface="Garamond"/>
                <a:cs typeface="Garamond"/>
              </a:rPr>
              <a:t>relationships </a:t>
            </a:r>
            <a:r>
              <a:rPr sz="1167" dirty="0">
                <a:latin typeface="Garamond"/>
                <a:cs typeface="Garamond"/>
              </a:rPr>
              <a:t>with customers  </a:t>
            </a:r>
            <a:r>
              <a:rPr sz="1167" spc="-5" dirty="0">
                <a:latin typeface="Garamond"/>
                <a:cs typeface="Garamond"/>
              </a:rPr>
              <a:t>and other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stakeholders.</a:t>
            </a:r>
            <a:endParaRPr sz="1167">
              <a:latin typeface="Garamond"/>
              <a:cs typeface="Garamond"/>
            </a:endParaRPr>
          </a:p>
          <a:p>
            <a:pPr marL="233975">
              <a:lnSpc>
                <a:spcPts val="1240"/>
              </a:lnSpc>
            </a:pPr>
            <a:r>
              <a:rPr sz="1167" b="1" dirty="0">
                <a:latin typeface="Garamond"/>
                <a:cs typeface="Garamond"/>
              </a:rPr>
              <a:t>G.  Marketing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Philosophies</a:t>
            </a:r>
            <a:endParaRPr sz="1167">
              <a:latin typeface="Garamond"/>
              <a:cs typeface="Garamond"/>
            </a:endParaRPr>
          </a:p>
          <a:p>
            <a:pPr marL="12347" marR="740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five </a:t>
            </a:r>
            <a:r>
              <a:rPr sz="1167" spc="-5" dirty="0">
                <a:latin typeface="Garamond"/>
                <a:cs typeface="Garamond"/>
              </a:rPr>
              <a:t>alternative </a:t>
            </a:r>
            <a:r>
              <a:rPr sz="1167" dirty="0">
                <a:latin typeface="Garamond"/>
                <a:cs typeface="Garamond"/>
              </a:rPr>
              <a:t>concepts </a:t>
            </a:r>
            <a:r>
              <a:rPr sz="1167" spc="-5" dirty="0">
                <a:latin typeface="Garamond"/>
                <a:cs typeface="Garamond"/>
              </a:rPr>
              <a:t>under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organizations </a:t>
            </a:r>
            <a:r>
              <a:rPr sz="1167" dirty="0">
                <a:latin typeface="Garamond"/>
                <a:cs typeface="Garamond"/>
              </a:rPr>
              <a:t>conduct their </a:t>
            </a:r>
            <a:r>
              <a:rPr sz="1167" spc="-5" dirty="0">
                <a:latin typeface="Garamond"/>
                <a:cs typeface="Garamond"/>
              </a:rPr>
              <a:t>marketing activities: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production, product, </a:t>
            </a:r>
            <a:r>
              <a:rPr sz="1167" dirty="0">
                <a:latin typeface="Garamond"/>
                <a:cs typeface="Garamond"/>
              </a:rPr>
              <a:t>selling, </a:t>
            </a:r>
            <a:r>
              <a:rPr sz="1167" spc="-5" dirty="0">
                <a:latin typeface="Garamond"/>
                <a:cs typeface="Garamond"/>
              </a:rPr>
              <a:t>marketing, and </a:t>
            </a:r>
            <a:r>
              <a:rPr sz="1167" dirty="0">
                <a:latin typeface="Garamond"/>
                <a:cs typeface="Garamond"/>
              </a:rPr>
              <a:t>societal marketing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concepts.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380865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223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58756"/>
            <a:ext cx="5716147" cy="8530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dirty="0">
                <a:latin typeface="Garamond"/>
                <a:cs typeface="Garamond"/>
              </a:rPr>
              <a:t>The Production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Concept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production </a:t>
            </a:r>
            <a:r>
              <a:rPr sz="1167" dirty="0">
                <a:latin typeface="Garamond"/>
                <a:cs typeface="Garamond"/>
              </a:rPr>
              <a:t>concept </a:t>
            </a:r>
            <a:r>
              <a:rPr sz="1167" spc="-5" dirty="0">
                <a:latin typeface="Garamond"/>
                <a:cs typeface="Garamond"/>
              </a:rPr>
              <a:t>holds </a:t>
            </a:r>
            <a:r>
              <a:rPr sz="1167" dirty="0">
                <a:latin typeface="Garamond"/>
                <a:cs typeface="Garamond"/>
              </a:rPr>
              <a:t>that consumers will favor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are available and highly  affordable and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management should, </a:t>
            </a:r>
            <a:r>
              <a:rPr sz="1167" dirty="0">
                <a:latin typeface="Garamond"/>
                <a:cs typeface="Garamond"/>
              </a:rPr>
              <a:t>therefore, focus </a:t>
            </a:r>
            <a:r>
              <a:rPr sz="1167" spc="-5" dirty="0">
                <a:latin typeface="Garamond"/>
                <a:cs typeface="Garamond"/>
              </a:rPr>
              <a:t>on improving production and  </a:t>
            </a:r>
            <a:r>
              <a:rPr sz="1167" dirty="0">
                <a:latin typeface="Garamond"/>
                <a:cs typeface="Garamond"/>
              </a:rPr>
              <a:t>distribution efficiency. This is </a:t>
            </a:r>
            <a:r>
              <a:rPr sz="1167" spc="-5" dirty="0">
                <a:latin typeface="Garamond"/>
                <a:cs typeface="Garamond"/>
              </a:rPr>
              <a:t>one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oldest philosophies </a:t>
            </a:r>
            <a:r>
              <a:rPr sz="1167" dirty="0">
                <a:latin typeface="Garamond"/>
                <a:cs typeface="Garamond"/>
              </a:rPr>
              <a:t>that guide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sellers.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production </a:t>
            </a:r>
            <a:r>
              <a:rPr sz="1167" dirty="0">
                <a:latin typeface="Garamond"/>
                <a:cs typeface="Garamond"/>
              </a:rPr>
              <a:t>concept is useful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when:</a:t>
            </a:r>
            <a:endParaRPr sz="1167">
              <a:latin typeface="Garamond"/>
              <a:cs typeface="Garamond"/>
            </a:endParaRPr>
          </a:p>
          <a:p>
            <a:pPr marL="382755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1). Demand for a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exceeds the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supply.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2). The </a:t>
            </a:r>
            <a:r>
              <a:rPr sz="1167" spc="-5" dirty="0">
                <a:latin typeface="Garamond"/>
                <a:cs typeface="Garamond"/>
              </a:rPr>
              <a:t>product’s </a:t>
            </a:r>
            <a:r>
              <a:rPr sz="1167" dirty="0">
                <a:latin typeface="Garamond"/>
                <a:cs typeface="Garamond"/>
              </a:rPr>
              <a:t>cost is too </a:t>
            </a:r>
            <a:r>
              <a:rPr sz="1167" spc="-5" dirty="0">
                <a:latin typeface="Garamond"/>
                <a:cs typeface="Garamond"/>
              </a:rPr>
              <a:t>high and </a:t>
            </a:r>
            <a:r>
              <a:rPr sz="1167" dirty="0">
                <a:latin typeface="Garamond"/>
                <a:cs typeface="Garamond"/>
              </a:rPr>
              <a:t>improved </a:t>
            </a:r>
            <a:r>
              <a:rPr sz="1167" spc="-5" dirty="0">
                <a:latin typeface="Garamond"/>
                <a:cs typeface="Garamond"/>
              </a:rPr>
              <a:t>productivity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needed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bring </a:t>
            </a:r>
            <a:r>
              <a:rPr sz="1167" dirty="0">
                <a:latin typeface="Garamond"/>
                <a:cs typeface="Garamond"/>
              </a:rPr>
              <a:t>it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down.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risk </a:t>
            </a:r>
            <a:r>
              <a:rPr sz="1167" dirty="0">
                <a:latin typeface="Garamond"/>
                <a:cs typeface="Garamond"/>
              </a:rPr>
              <a:t>with this </a:t>
            </a:r>
            <a:r>
              <a:rPr sz="1167" spc="-5" dirty="0">
                <a:latin typeface="Garamond"/>
                <a:cs typeface="Garamond"/>
              </a:rPr>
              <a:t>concept </a:t>
            </a:r>
            <a:r>
              <a:rPr sz="1167" dirty="0">
                <a:latin typeface="Garamond"/>
                <a:cs typeface="Garamond"/>
              </a:rPr>
              <a:t>is in focusing </a:t>
            </a:r>
            <a:r>
              <a:rPr sz="1167" spc="-5" dirty="0">
                <a:latin typeface="Garamond"/>
                <a:cs typeface="Garamond"/>
              </a:rPr>
              <a:t>too narrowly on </a:t>
            </a:r>
            <a:r>
              <a:rPr sz="1167" dirty="0">
                <a:latin typeface="Garamond"/>
                <a:cs typeface="Garamond"/>
              </a:rPr>
              <a:t>company operations. Do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ignore the  desires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market. This concept can lead to “marketing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myopia.”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234592"/>
            <a:r>
              <a:rPr sz="1167" b="1" dirty="0">
                <a:latin typeface="Garamond"/>
                <a:cs typeface="Garamond"/>
              </a:rPr>
              <a:t>The Product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Concept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concept states that consumers will favor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offer </a:t>
            </a:r>
            <a:r>
              <a:rPr sz="1167" dirty="0">
                <a:latin typeface="Garamond"/>
                <a:cs typeface="Garamond"/>
              </a:rPr>
              <a:t>the most quality,  </a:t>
            </a:r>
            <a:r>
              <a:rPr sz="1167" spc="-5" dirty="0">
                <a:latin typeface="Garamond"/>
                <a:cs typeface="Garamond"/>
              </a:rPr>
              <a:t>performance, and </a:t>
            </a:r>
            <a:r>
              <a:rPr sz="1167" dirty="0">
                <a:latin typeface="Garamond"/>
                <a:cs typeface="Garamond"/>
              </a:rPr>
              <a:t>features,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that the </a:t>
            </a:r>
            <a:r>
              <a:rPr sz="1167" spc="-5" dirty="0">
                <a:latin typeface="Garamond"/>
                <a:cs typeface="Garamond"/>
              </a:rPr>
              <a:t>organization </a:t>
            </a:r>
            <a:r>
              <a:rPr sz="1167" dirty="0">
                <a:latin typeface="Garamond"/>
                <a:cs typeface="Garamond"/>
              </a:rPr>
              <a:t>should, therefore, </a:t>
            </a:r>
            <a:r>
              <a:rPr sz="1167" spc="-5" dirty="0">
                <a:latin typeface="Garamond"/>
                <a:cs typeface="Garamond"/>
              </a:rPr>
              <a:t>devote its </a:t>
            </a:r>
            <a:r>
              <a:rPr sz="1167" dirty="0">
                <a:latin typeface="Garamond"/>
                <a:cs typeface="Garamond"/>
              </a:rPr>
              <a:t>energy to </a:t>
            </a:r>
            <a:r>
              <a:rPr sz="1167" spc="-5" dirty="0">
                <a:latin typeface="Garamond"/>
                <a:cs typeface="Garamond"/>
              </a:rPr>
              <a:t>making  </a:t>
            </a:r>
            <a:r>
              <a:rPr sz="1167" dirty="0">
                <a:latin typeface="Garamond"/>
                <a:cs typeface="Garamond"/>
              </a:rPr>
              <a:t>continuous </a:t>
            </a:r>
            <a:r>
              <a:rPr sz="1167" spc="-5" dirty="0">
                <a:latin typeface="Garamond"/>
                <a:cs typeface="Garamond"/>
              </a:rPr>
              <a:t>product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improvements.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buAutoNum type="arabicParenR"/>
              <a:tabLst>
                <a:tab pos="200638" algn="l"/>
              </a:tabLst>
            </a:pP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manufacturers mistakenly believe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if </a:t>
            </a:r>
            <a:r>
              <a:rPr sz="1167" dirty="0">
                <a:latin typeface="Garamond"/>
                <a:cs typeface="Garamond"/>
              </a:rPr>
              <a:t>they “build a </a:t>
            </a:r>
            <a:r>
              <a:rPr sz="1167" spc="-5" dirty="0">
                <a:latin typeface="Garamond"/>
                <a:cs typeface="Garamond"/>
              </a:rPr>
              <a:t>better mousetrap,” Consumers </a:t>
            </a:r>
            <a:r>
              <a:rPr sz="1167" dirty="0">
                <a:latin typeface="Garamond"/>
                <a:cs typeface="Garamond"/>
              </a:rPr>
              <a:t>will  </a:t>
            </a:r>
            <a:r>
              <a:rPr sz="1167" spc="-5" dirty="0">
                <a:latin typeface="Garamond"/>
                <a:cs typeface="Garamond"/>
              </a:rPr>
              <a:t>beat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path </a:t>
            </a:r>
            <a:r>
              <a:rPr sz="1167" dirty="0">
                <a:latin typeface="Garamond"/>
                <a:cs typeface="Garamond"/>
              </a:rPr>
              <a:t>to their door just for their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product.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buAutoNum type="arabicParenR"/>
              <a:tabLst>
                <a:tab pos="196316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concept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also lead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“marketing myopia,” </a:t>
            </a:r>
            <a:r>
              <a:rPr sz="1167" dirty="0">
                <a:latin typeface="Garamond"/>
                <a:cs typeface="Garamond"/>
              </a:rPr>
              <a:t>the failure to see the challenges </a:t>
            </a:r>
            <a:r>
              <a:rPr sz="1167" spc="-5" dirty="0">
                <a:latin typeface="Garamond"/>
                <a:cs typeface="Garamond"/>
              </a:rPr>
              <a:t>being  presented by other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234592"/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Selling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Concept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  <a:tabLst>
                <a:tab pos="3842985" algn="l"/>
              </a:tabLst>
            </a:pPr>
            <a:r>
              <a:rPr sz="1167" spc="-5" dirty="0">
                <a:latin typeface="Garamond"/>
                <a:cs typeface="Garamond"/>
              </a:rPr>
              <a:t>Many organizations </a:t>
            </a:r>
            <a:r>
              <a:rPr sz="1167" dirty="0">
                <a:latin typeface="Garamond"/>
                <a:cs typeface="Garamond"/>
              </a:rPr>
              <a:t>follow the selling concept. The selling concept is the idea that consumers will  </a:t>
            </a:r>
            <a:r>
              <a:rPr sz="1167" spc="-5" dirty="0">
                <a:latin typeface="Garamond"/>
                <a:cs typeface="Garamond"/>
              </a:rPr>
              <a:t>not buy </a:t>
            </a:r>
            <a:r>
              <a:rPr sz="1167" dirty="0">
                <a:latin typeface="Garamond"/>
                <a:cs typeface="Garamond"/>
              </a:rPr>
              <a:t>enough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organization’s products  </a:t>
            </a:r>
            <a:r>
              <a:rPr sz="1167" spc="2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unless</a:t>
            </a:r>
            <a:r>
              <a:rPr sz="1167" spc="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	</a:t>
            </a:r>
            <a:r>
              <a:rPr sz="1167" spc="-5" dirty="0">
                <a:latin typeface="Garamond"/>
                <a:cs typeface="Garamond"/>
              </a:rPr>
              <a:t>organization </a:t>
            </a:r>
            <a:r>
              <a:rPr sz="1167" dirty="0">
                <a:latin typeface="Garamond"/>
                <a:cs typeface="Garamond"/>
              </a:rPr>
              <a:t>undertakes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large-  </a:t>
            </a:r>
            <a:r>
              <a:rPr sz="1167" dirty="0">
                <a:latin typeface="Garamond"/>
                <a:cs typeface="Garamond"/>
              </a:rPr>
              <a:t>scale selling </a:t>
            </a:r>
            <a:r>
              <a:rPr sz="1167" spc="-5" dirty="0">
                <a:latin typeface="Garamond"/>
                <a:cs typeface="Garamond"/>
              </a:rPr>
              <a:t>and promotion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effort.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buAutoNum type="arabicParenR"/>
              <a:tabLst>
                <a:tab pos="196316" algn="l"/>
              </a:tabLst>
            </a:pPr>
            <a:r>
              <a:rPr sz="1167" dirty="0">
                <a:latin typeface="Garamond"/>
                <a:cs typeface="Garamond"/>
              </a:rPr>
              <a:t>this concept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typically </a:t>
            </a:r>
            <a:r>
              <a:rPr sz="1167" spc="-5" dirty="0">
                <a:latin typeface="Garamond"/>
                <a:cs typeface="Garamond"/>
              </a:rPr>
              <a:t>practiced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unsought </a:t>
            </a:r>
            <a:r>
              <a:rPr sz="1167" dirty="0">
                <a:latin typeface="Garamond"/>
                <a:cs typeface="Garamond"/>
              </a:rPr>
              <a:t>goods (those that </a:t>
            </a:r>
            <a:r>
              <a:rPr sz="1167" spc="-5" dirty="0">
                <a:latin typeface="Garamond"/>
                <a:cs typeface="Garamond"/>
              </a:rPr>
              <a:t>buyers do not normally </a:t>
            </a:r>
            <a:r>
              <a:rPr sz="1167" dirty="0">
                <a:latin typeface="Garamond"/>
                <a:cs typeface="Garamond"/>
              </a:rPr>
              <a:t>think 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buying).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buAutoNum type="arabicParenR"/>
              <a:tabLst>
                <a:tab pos="230269" algn="l"/>
              </a:tabLst>
            </a:pP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successful with this concept, the </a:t>
            </a:r>
            <a:r>
              <a:rPr sz="1167" spc="-5" dirty="0">
                <a:latin typeface="Garamond"/>
                <a:cs typeface="Garamond"/>
              </a:rPr>
              <a:t>organization </a:t>
            </a:r>
            <a:r>
              <a:rPr sz="1167" dirty="0">
                <a:latin typeface="Garamond"/>
                <a:cs typeface="Garamond"/>
              </a:rPr>
              <a:t>must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good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tracking down the  interested </a:t>
            </a:r>
            <a:r>
              <a:rPr sz="1167" spc="-5" dirty="0">
                <a:latin typeface="Garamond"/>
                <a:cs typeface="Garamond"/>
              </a:rPr>
              <a:t>buyer and </a:t>
            </a:r>
            <a:r>
              <a:rPr sz="1167" dirty="0">
                <a:latin typeface="Garamond"/>
                <a:cs typeface="Garamond"/>
              </a:rPr>
              <a:t>selling them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benefits.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buAutoNum type="arabicParenR"/>
              <a:tabLst>
                <a:tab pos="204959" algn="l"/>
              </a:tabLst>
            </a:pPr>
            <a:r>
              <a:rPr sz="1167" spc="-5" dirty="0">
                <a:latin typeface="Garamond"/>
                <a:cs typeface="Garamond"/>
              </a:rPr>
              <a:t>Industries </a:t>
            </a:r>
            <a:r>
              <a:rPr sz="1167" dirty="0">
                <a:latin typeface="Garamond"/>
                <a:cs typeface="Garamond"/>
              </a:rPr>
              <a:t>that use this concept usually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overcapacity. Their </a:t>
            </a:r>
            <a:r>
              <a:rPr sz="1167" spc="-5" dirty="0">
                <a:latin typeface="Garamond"/>
                <a:cs typeface="Garamond"/>
              </a:rPr>
              <a:t>aim is </a:t>
            </a:r>
            <a:r>
              <a:rPr sz="1167" dirty="0">
                <a:latin typeface="Garamond"/>
                <a:cs typeface="Garamond"/>
              </a:rPr>
              <a:t>to sell what they </a:t>
            </a:r>
            <a:r>
              <a:rPr sz="1167" spc="-5" dirty="0">
                <a:latin typeface="Garamond"/>
                <a:cs typeface="Garamond"/>
              </a:rPr>
              <a:t>make  rather </a:t>
            </a:r>
            <a:r>
              <a:rPr sz="1167" dirty="0">
                <a:latin typeface="Garamond"/>
                <a:cs typeface="Garamond"/>
              </a:rPr>
              <a:t>than make what will sell in the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market.</a:t>
            </a:r>
            <a:endParaRPr sz="1167">
              <a:latin typeface="Garamond"/>
              <a:cs typeface="Garamond"/>
            </a:endParaRPr>
          </a:p>
          <a:p>
            <a:pPr marL="194464" indent="-182117" algn="just">
              <a:lnSpc>
                <a:spcPts val="1283"/>
              </a:lnSpc>
              <a:buAutoNum type="arabicParenR"/>
              <a:tabLst>
                <a:tab pos="195082" algn="l"/>
                <a:tab pos="4980138" algn="l"/>
              </a:tabLst>
            </a:pP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not only high risks </a:t>
            </a:r>
            <a:r>
              <a:rPr sz="1167" dirty="0">
                <a:latin typeface="Garamond"/>
                <a:cs typeface="Garamond"/>
              </a:rPr>
              <a:t>with this </a:t>
            </a:r>
            <a:r>
              <a:rPr sz="1167" spc="-5" dirty="0">
                <a:latin typeface="Garamond"/>
                <a:cs typeface="Garamond"/>
              </a:rPr>
              <a:t>approach but low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satisfaction</a:t>
            </a:r>
            <a:r>
              <a:rPr sz="1167" spc="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by	</a:t>
            </a:r>
            <a:r>
              <a:rPr sz="1167" dirty="0">
                <a:latin typeface="Garamond"/>
                <a:cs typeface="Garamond"/>
              </a:rPr>
              <a:t>customers.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234592"/>
            <a:r>
              <a:rPr sz="1167" b="1" dirty="0">
                <a:latin typeface="Garamond"/>
                <a:cs typeface="Garamond"/>
              </a:rPr>
              <a:t>The Marketing</a:t>
            </a:r>
            <a:r>
              <a:rPr sz="1167" b="1" spc="-111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Concept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5556" indent="37041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marketing concept </a:t>
            </a:r>
            <a:r>
              <a:rPr sz="1167" spc="-5" dirty="0">
                <a:latin typeface="Garamond"/>
                <a:cs typeface="Garamond"/>
              </a:rPr>
              <a:t>holds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achieving organizational </a:t>
            </a:r>
            <a:r>
              <a:rPr sz="1167" dirty="0">
                <a:latin typeface="Garamond"/>
                <a:cs typeface="Garamond"/>
              </a:rPr>
              <a:t>goals </a:t>
            </a:r>
            <a:r>
              <a:rPr sz="1167" spc="-5" dirty="0">
                <a:latin typeface="Garamond"/>
                <a:cs typeface="Garamond"/>
              </a:rPr>
              <a:t>depends on determining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needs and </a:t>
            </a:r>
            <a:r>
              <a:rPr sz="1167" dirty="0">
                <a:latin typeface="Garamond"/>
                <a:cs typeface="Garamond"/>
              </a:rPr>
              <a:t>wants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target </a:t>
            </a:r>
            <a:r>
              <a:rPr sz="1167" spc="-5" dirty="0">
                <a:latin typeface="Garamond"/>
                <a:cs typeface="Garamond"/>
              </a:rPr>
              <a:t>markets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delivering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desired </a:t>
            </a:r>
            <a:r>
              <a:rPr sz="1167" dirty="0">
                <a:latin typeface="Garamond"/>
                <a:cs typeface="Garamond"/>
              </a:rPr>
              <a:t>satisfactions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effectively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efficiently than competitors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do.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Under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concept, customer focus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value </a:t>
            </a:r>
            <a:r>
              <a:rPr sz="1167" spc="-5" dirty="0">
                <a:latin typeface="Garamond"/>
                <a:cs typeface="Garamond"/>
              </a:rPr>
              <a:t>are paths </a:t>
            </a:r>
            <a:r>
              <a:rPr sz="1167" dirty="0">
                <a:latin typeface="Garamond"/>
                <a:cs typeface="Garamond"/>
              </a:rPr>
              <a:t>to sales </a:t>
            </a:r>
            <a:r>
              <a:rPr sz="1167" spc="-5" dirty="0">
                <a:latin typeface="Garamond"/>
                <a:cs typeface="Garamond"/>
              </a:rPr>
              <a:t>and profits. </a:t>
            </a:r>
            <a:r>
              <a:rPr sz="1167" dirty="0">
                <a:latin typeface="Garamond"/>
                <a:cs typeface="Garamond"/>
              </a:rPr>
              <a:t>The  marketing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selling concepts </a:t>
            </a:r>
            <a:r>
              <a:rPr sz="1167" spc="-5" dirty="0">
                <a:latin typeface="Garamond"/>
                <a:cs typeface="Garamond"/>
              </a:rPr>
              <a:t>are often </a:t>
            </a:r>
            <a:r>
              <a:rPr sz="1167" dirty="0">
                <a:latin typeface="Garamond"/>
                <a:cs typeface="Garamond"/>
              </a:rPr>
              <a:t>confused. The </a:t>
            </a:r>
            <a:r>
              <a:rPr sz="1167" spc="-5" dirty="0">
                <a:latin typeface="Garamond"/>
                <a:cs typeface="Garamond"/>
              </a:rPr>
              <a:t>primary differences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are: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  <a:buAutoNum type="arabicParenR"/>
              <a:tabLst>
                <a:tab pos="212367" algn="l"/>
              </a:tabLst>
            </a:pPr>
            <a:r>
              <a:rPr sz="1167" dirty="0">
                <a:latin typeface="Garamond"/>
                <a:cs typeface="Garamond"/>
              </a:rPr>
              <a:t>The selling concept takes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“inside-out” </a:t>
            </a:r>
            <a:r>
              <a:rPr sz="1167" spc="-5" dirty="0">
                <a:latin typeface="Garamond"/>
                <a:cs typeface="Garamond"/>
              </a:rPr>
              <a:t>perspective </a:t>
            </a:r>
            <a:r>
              <a:rPr sz="1167" dirty="0">
                <a:latin typeface="Garamond"/>
                <a:cs typeface="Garamond"/>
              </a:rPr>
              <a:t>(focuses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existing </a:t>
            </a:r>
            <a:r>
              <a:rPr sz="1167" spc="-5" dirty="0">
                <a:latin typeface="Garamond"/>
                <a:cs typeface="Garamond"/>
              </a:rPr>
              <a:t>products and </a:t>
            </a:r>
            <a:r>
              <a:rPr sz="1167" dirty="0">
                <a:latin typeface="Garamond"/>
                <a:cs typeface="Garamond"/>
              </a:rPr>
              <a:t>uses  </a:t>
            </a:r>
            <a:r>
              <a:rPr sz="1167" spc="-5" dirty="0">
                <a:latin typeface="Garamond"/>
                <a:cs typeface="Garamond"/>
              </a:rPr>
              <a:t>heavy promotion and </a:t>
            </a:r>
            <a:r>
              <a:rPr sz="1167" dirty="0">
                <a:latin typeface="Garamond"/>
                <a:cs typeface="Garamond"/>
              </a:rPr>
              <a:t>selling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efforts).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buAutoNum type="arabicParenR"/>
              <a:tabLst>
                <a:tab pos="209281" algn="l"/>
              </a:tabLst>
            </a:pPr>
            <a:r>
              <a:rPr sz="1167" dirty="0">
                <a:latin typeface="Garamond"/>
                <a:cs typeface="Garamond"/>
              </a:rPr>
              <a:t>The marketing concept takes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“outside-in” </a:t>
            </a:r>
            <a:r>
              <a:rPr sz="1167" spc="-5" dirty="0">
                <a:latin typeface="Garamond"/>
                <a:cs typeface="Garamond"/>
              </a:rPr>
              <a:t>perspective </a:t>
            </a:r>
            <a:r>
              <a:rPr sz="1167" dirty="0">
                <a:latin typeface="Garamond"/>
                <a:cs typeface="Garamond"/>
              </a:rPr>
              <a:t>(focuses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needs, </a:t>
            </a:r>
            <a:r>
              <a:rPr sz="1167" dirty="0">
                <a:latin typeface="Garamond"/>
                <a:cs typeface="Garamond"/>
              </a:rPr>
              <a:t>values, 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satisfactions).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Many companies </a:t>
            </a:r>
            <a:r>
              <a:rPr sz="1167" dirty="0">
                <a:latin typeface="Garamond"/>
                <a:cs typeface="Garamond"/>
              </a:rPr>
              <a:t>claim to </a:t>
            </a:r>
            <a:r>
              <a:rPr sz="1167" spc="-5" dirty="0">
                <a:latin typeface="Garamond"/>
                <a:cs typeface="Garamond"/>
              </a:rPr>
              <a:t>adopt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concept </a:t>
            </a:r>
            <a:r>
              <a:rPr sz="1167" dirty="0">
                <a:latin typeface="Garamond"/>
                <a:cs typeface="Garamond"/>
              </a:rPr>
              <a:t>but </a:t>
            </a:r>
            <a:r>
              <a:rPr sz="1167" spc="-5" dirty="0">
                <a:latin typeface="Garamond"/>
                <a:cs typeface="Garamond"/>
              </a:rPr>
              <a:t>really do not </a:t>
            </a:r>
            <a:r>
              <a:rPr sz="1167" dirty="0">
                <a:latin typeface="Garamond"/>
                <a:cs typeface="Garamond"/>
              </a:rPr>
              <a:t>unless they commit to  market-focused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customer-driven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philosophies.</a:t>
            </a:r>
            <a:endParaRPr sz="1167">
              <a:latin typeface="Garamond"/>
              <a:cs typeface="Garamond"/>
            </a:endParaRPr>
          </a:p>
          <a:p>
            <a:pPr marL="12347" marR="5556" indent="370408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1). </a:t>
            </a:r>
            <a:r>
              <a:rPr sz="1167" spc="-5" dirty="0">
                <a:latin typeface="Garamond"/>
                <a:cs typeface="Garamond"/>
              </a:rPr>
              <a:t>Customer-driven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research </a:t>
            </a:r>
            <a:r>
              <a:rPr sz="1167" dirty="0">
                <a:latin typeface="Garamond"/>
                <a:cs typeface="Garamond"/>
              </a:rPr>
              <a:t>current customers to </a:t>
            </a:r>
            <a:r>
              <a:rPr sz="1167" spc="-5" dirty="0">
                <a:latin typeface="Garamond"/>
                <a:cs typeface="Garamond"/>
              </a:rPr>
              <a:t>learn about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desires,  </a:t>
            </a:r>
            <a:r>
              <a:rPr sz="1167" dirty="0">
                <a:latin typeface="Garamond"/>
                <a:cs typeface="Garamond"/>
              </a:rPr>
              <a:t>gather </a:t>
            </a:r>
            <a:r>
              <a:rPr sz="1167" spc="-5" dirty="0">
                <a:latin typeface="Garamond"/>
                <a:cs typeface="Garamond"/>
              </a:rPr>
              <a:t>new product and service ideas, and </a:t>
            </a:r>
            <a:r>
              <a:rPr sz="1167" dirty="0">
                <a:latin typeface="Garamond"/>
                <a:cs typeface="Garamond"/>
              </a:rPr>
              <a:t>test </a:t>
            </a:r>
            <a:r>
              <a:rPr sz="1167" spc="-5" dirty="0">
                <a:latin typeface="Garamond"/>
                <a:cs typeface="Garamond"/>
              </a:rPr>
              <a:t>proposed product</a:t>
            </a:r>
            <a:r>
              <a:rPr sz="1167" spc="3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improvements.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60571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224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2118784" y="5274838"/>
            <a:ext cx="4222008" cy="2738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2857456" y="5847565"/>
            <a:ext cx="3307697" cy="1558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4668979" y="6061109"/>
            <a:ext cx="141993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b="1" spc="136" dirty="0">
                <a:solidFill>
                  <a:srgbClr val="786950"/>
                </a:solidFill>
                <a:latin typeface="Arial"/>
                <a:cs typeface="Arial"/>
              </a:rPr>
              <a:t>3</a:t>
            </a:r>
            <a:endParaRPr sz="141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0603" y="7428935"/>
            <a:ext cx="2592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85" b="1" spc="-707" baseline="2923" dirty="0">
                <a:solidFill>
                  <a:srgbClr val="FDFD5D"/>
                </a:solidFill>
                <a:latin typeface="Arial"/>
                <a:cs typeface="Arial"/>
              </a:rPr>
              <a:t>1</a:t>
            </a:r>
            <a:r>
              <a:rPr sz="924" b="1" spc="53" dirty="0">
                <a:latin typeface="Arial"/>
                <a:cs typeface="Arial"/>
              </a:rPr>
              <a:t>1</a:t>
            </a:r>
            <a:r>
              <a:rPr sz="1385" b="1" spc="-715" baseline="2923" dirty="0">
                <a:solidFill>
                  <a:srgbClr val="FDFD5D"/>
                </a:solidFill>
                <a:latin typeface="Arial"/>
                <a:cs typeface="Arial"/>
              </a:rPr>
              <a:t>0</a:t>
            </a:r>
            <a:r>
              <a:rPr sz="924" b="1" spc="49" dirty="0">
                <a:latin typeface="Arial"/>
                <a:cs typeface="Arial"/>
              </a:rPr>
              <a:t>0</a:t>
            </a:r>
            <a:r>
              <a:rPr sz="1385" b="1" spc="146" baseline="2923" dirty="0">
                <a:solidFill>
                  <a:srgbClr val="FDFD5D"/>
                </a:solidFill>
                <a:latin typeface="Arial"/>
                <a:cs typeface="Arial"/>
              </a:rPr>
              <a:t>x</a:t>
            </a:r>
            <a:endParaRPr sz="1385" baseline="2923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7414" y="7428935"/>
            <a:ext cx="124151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63000" algn="l"/>
                <a:tab pos="1066158" algn="l"/>
              </a:tabLst>
            </a:pPr>
            <a:r>
              <a:rPr sz="1385" b="1" spc="-707" baseline="2923" dirty="0">
                <a:solidFill>
                  <a:srgbClr val="FDFD5D"/>
                </a:solidFill>
                <a:latin typeface="Arial"/>
                <a:cs typeface="Arial"/>
              </a:rPr>
              <a:t>4</a:t>
            </a:r>
            <a:r>
              <a:rPr sz="924" b="1" spc="49" dirty="0">
                <a:latin typeface="Arial"/>
                <a:cs typeface="Arial"/>
              </a:rPr>
              <a:t>4</a:t>
            </a:r>
            <a:r>
              <a:rPr sz="1385" b="1" spc="-715" baseline="2923" dirty="0">
                <a:solidFill>
                  <a:srgbClr val="FDFD5D"/>
                </a:solidFill>
                <a:latin typeface="Arial"/>
                <a:cs typeface="Arial"/>
              </a:rPr>
              <a:t>x</a:t>
            </a:r>
            <a:r>
              <a:rPr sz="924" b="1" spc="97" dirty="0">
                <a:latin typeface="Arial"/>
                <a:cs typeface="Arial"/>
              </a:rPr>
              <a:t>x</a:t>
            </a:r>
            <a:r>
              <a:rPr sz="924" b="1" dirty="0">
                <a:latin typeface="Arial"/>
                <a:cs typeface="Arial"/>
              </a:rPr>
              <a:t>	</a:t>
            </a:r>
            <a:r>
              <a:rPr sz="1385" b="1" spc="-707" baseline="2923" dirty="0">
                <a:solidFill>
                  <a:srgbClr val="FDFD5D"/>
                </a:solidFill>
                <a:latin typeface="Arial"/>
                <a:cs typeface="Arial"/>
              </a:rPr>
              <a:t>2</a:t>
            </a:r>
            <a:r>
              <a:rPr sz="924" b="1" spc="49" dirty="0">
                <a:latin typeface="Arial"/>
                <a:cs typeface="Arial"/>
              </a:rPr>
              <a:t>2</a:t>
            </a:r>
            <a:r>
              <a:rPr sz="1385" b="1" spc="-715" baseline="2923" dirty="0">
                <a:solidFill>
                  <a:srgbClr val="FDFD5D"/>
                </a:solidFill>
                <a:latin typeface="Arial"/>
                <a:cs typeface="Arial"/>
              </a:rPr>
              <a:t>x</a:t>
            </a:r>
            <a:r>
              <a:rPr sz="924" b="1" spc="97" dirty="0">
                <a:latin typeface="Arial"/>
                <a:cs typeface="Arial"/>
              </a:rPr>
              <a:t>x</a:t>
            </a:r>
            <a:r>
              <a:rPr sz="924" b="1" dirty="0">
                <a:latin typeface="Arial"/>
                <a:cs typeface="Arial"/>
              </a:rPr>
              <a:t> </a:t>
            </a:r>
            <a:r>
              <a:rPr sz="924" b="1" spc="49" dirty="0">
                <a:latin typeface="Arial"/>
                <a:cs typeface="Arial"/>
              </a:rPr>
              <a:t> </a:t>
            </a:r>
            <a:r>
              <a:rPr sz="1385" b="1" spc="-699" baseline="2923" dirty="0">
                <a:solidFill>
                  <a:srgbClr val="FDFD5D"/>
                </a:solidFill>
                <a:latin typeface="Arial"/>
                <a:cs typeface="Arial"/>
              </a:rPr>
              <a:t>1</a:t>
            </a:r>
            <a:r>
              <a:rPr sz="924" b="1" spc="49" dirty="0">
                <a:latin typeface="Arial"/>
                <a:cs typeface="Arial"/>
              </a:rPr>
              <a:t>1</a:t>
            </a:r>
            <a:r>
              <a:rPr sz="1385" b="1" spc="-313" baseline="2923" dirty="0">
                <a:solidFill>
                  <a:srgbClr val="FDFD5D"/>
                </a:solidFill>
                <a:latin typeface="Arial"/>
                <a:cs typeface="Arial"/>
              </a:rPr>
              <a:t>.</a:t>
            </a:r>
            <a:r>
              <a:rPr sz="924" b="1" dirty="0">
                <a:latin typeface="Arial"/>
                <a:cs typeface="Arial"/>
              </a:rPr>
              <a:t>.</a:t>
            </a:r>
            <a:r>
              <a:rPr sz="1385" b="1" spc="-707" baseline="2923" dirty="0">
                <a:solidFill>
                  <a:srgbClr val="FDFD5D"/>
                </a:solidFill>
                <a:latin typeface="Arial"/>
                <a:cs typeface="Arial"/>
              </a:rPr>
              <a:t>5</a:t>
            </a:r>
            <a:r>
              <a:rPr sz="924" b="1" spc="49" dirty="0">
                <a:latin typeface="Arial"/>
                <a:cs typeface="Arial"/>
              </a:rPr>
              <a:t>5</a:t>
            </a:r>
            <a:r>
              <a:rPr sz="1385" b="1" spc="-715" baseline="2923" dirty="0">
                <a:solidFill>
                  <a:srgbClr val="FDFD5D"/>
                </a:solidFill>
                <a:latin typeface="Arial"/>
                <a:cs typeface="Arial"/>
              </a:rPr>
              <a:t>x</a:t>
            </a:r>
            <a:r>
              <a:rPr sz="924" b="1" spc="97" dirty="0">
                <a:latin typeface="Arial"/>
                <a:cs typeface="Arial"/>
              </a:rPr>
              <a:t>x</a:t>
            </a:r>
            <a:r>
              <a:rPr sz="924" b="1" dirty="0">
                <a:latin typeface="Arial"/>
                <a:cs typeface="Arial"/>
              </a:rPr>
              <a:t>	</a:t>
            </a:r>
            <a:r>
              <a:rPr sz="1385" b="1" spc="-699" baseline="2923" dirty="0">
                <a:solidFill>
                  <a:srgbClr val="FDFD5D"/>
                </a:solidFill>
                <a:latin typeface="Arial"/>
                <a:cs typeface="Arial"/>
              </a:rPr>
              <a:t>1</a:t>
            </a:r>
            <a:r>
              <a:rPr sz="924" b="1" spc="49" dirty="0">
                <a:latin typeface="Arial"/>
                <a:cs typeface="Arial"/>
              </a:rPr>
              <a:t>1</a:t>
            </a:r>
            <a:r>
              <a:rPr sz="1385" b="1" spc="-707" baseline="2923" dirty="0">
                <a:solidFill>
                  <a:srgbClr val="FDFD5D"/>
                </a:solidFill>
                <a:latin typeface="Arial"/>
                <a:cs typeface="Arial"/>
              </a:rPr>
              <a:t>x</a:t>
            </a:r>
            <a:r>
              <a:rPr sz="924" b="1" spc="92" dirty="0">
                <a:latin typeface="Arial"/>
                <a:cs typeface="Arial"/>
              </a:rPr>
              <a:t>x</a:t>
            </a:r>
            <a:endParaRPr sz="92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2785" y="5847985"/>
            <a:ext cx="352513" cy="156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85" b="1" spc="-707" baseline="2923" dirty="0">
                <a:solidFill>
                  <a:srgbClr val="FDFD5D"/>
                </a:solidFill>
                <a:latin typeface="Arial"/>
                <a:cs typeface="Arial"/>
              </a:rPr>
              <a:t>2</a:t>
            </a:r>
            <a:r>
              <a:rPr sz="924" b="1" spc="53" dirty="0">
                <a:latin typeface="Arial"/>
                <a:cs typeface="Arial"/>
              </a:rPr>
              <a:t>2</a:t>
            </a:r>
            <a:r>
              <a:rPr sz="1385" b="1" spc="-721" baseline="2923" dirty="0">
                <a:solidFill>
                  <a:srgbClr val="FDFD5D"/>
                </a:solidFill>
                <a:latin typeface="Arial"/>
                <a:cs typeface="Arial"/>
              </a:rPr>
              <a:t>0</a:t>
            </a:r>
            <a:r>
              <a:rPr sz="924" b="1" spc="63" dirty="0">
                <a:latin typeface="Arial"/>
                <a:cs typeface="Arial"/>
              </a:rPr>
              <a:t>0</a:t>
            </a:r>
            <a:r>
              <a:rPr sz="1385" b="1" spc="219" baseline="2923" dirty="0">
                <a:solidFill>
                  <a:srgbClr val="FDFD5D"/>
                </a:solidFill>
                <a:latin typeface="Arial"/>
                <a:cs typeface="Arial"/>
              </a:rPr>
              <a:t>%</a:t>
            </a:r>
            <a:r>
              <a:rPr sz="1385" b="1" spc="87" baseline="2923" dirty="0">
                <a:solidFill>
                  <a:srgbClr val="FDFD5D"/>
                </a:solidFill>
                <a:latin typeface="Arial"/>
                <a:cs typeface="Arial"/>
              </a:rPr>
              <a:t>-</a:t>
            </a:r>
            <a:endParaRPr sz="1385" baseline="2923">
              <a:latin typeface="Arial"/>
              <a:cs typeface="Arial"/>
            </a:endParaRPr>
          </a:p>
          <a:p>
            <a:pPr algn="ctr">
              <a:spcBef>
                <a:spcPts val="34"/>
              </a:spcBef>
            </a:pPr>
            <a:r>
              <a:rPr sz="1385" b="1" spc="-707" baseline="2923" dirty="0">
                <a:solidFill>
                  <a:srgbClr val="FDFD5D"/>
                </a:solidFill>
                <a:latin typeface="Arial"/>
                <a:cs typeface="Arial"/>
              </a:rPr>
              <a:t>1</a:t>
            </a:r>
            <a:r>
              <a:rPr sz="924" b="1" spc="53" dirty="0">
                <a:latin typeface="Arial"/>
                <a:cs typeface="Arial"/>
              </a:rPr>
              <a:t>1</a:t>
            </a:r>
            <a:r>
              <a:rPr sz="1385" b="1" spc="-721" baseline="2923" dirty="0">
                <a:solidFill>
                  <a:srgbClr val="FDFD5D"/>
                </a:solidFill>
                <a:latin typeface="Arial"/>
                <a:cs typeface="Arial"/>
              </a:rPr>
              <a:t>8</a:t>
            </a:r>
            <a:r>
              <a:rPr sz="924" b="1" spc="63" dirty="0">
                <a:latin typeface="Arial"/>
                <a:cs typeface="Arial"/>
              </a:rPr>
              <a:t>8</a:t>
            </a:r>
            <a:r>
              <a:rPr sz="1385" b="1" spc="219" baseline="2923" dirty="0">
                <a:solidFill>
                  <a:srgbClr val="FDFD5D"/>
                </a:solidFill>
                <a:latin typeface="Arial"/>
                <a:cs typeface="Arial"/>
              </a:rPr>
              <a:t>%</a:t>
            </a:r>
            <a:r>
              <a:rPr sz="1385" b="1" spc="87" baseline="2923" dirty="0">
                <a:solidFill>
                  <a:srgbClr val="FDFD5D"/>
                </a:solidFill>
                <a:latin typeface="Arial"/>
                <a:cs typeface="Arial"/>
              </a:rPr>
              <a:t>-</a:t>
            </a:r>
            <a:endParaRPr sz="1385" baseline="2923">
              <a:latin typeface="Arial"/>
              <a:cs typeface="Arial"/>
            </a:endParaRPr>
          </a:p>
          <a:p>
            <a:pPr algn="ctr">
              <a:spcBef>
                <a:spcPts val="39"/>
              </a:spcBef>
            </a:pPr>
            <a:r>
              <a:rPr sz="1385" b="1" spc="-707" baseline="2923" dirty="0">
                <a:solidFill>
                  <a:srgbClr val="FDFD5D"/>
                </a:solidFill>
                <a:latin typeface="Arial"/>
                <a:cs typeface="Arial"/>
              </a:rPr>
              <a:t>1</a:t>
            </a:r>
            <a:r>
              <a:rPr sz="924" b="1" spc="53" dirty="0">
                <a:latin typeface="Arial"/>
                <a:cs typeface="Arial"/>
              </a:rPr>
              <a:t>1</a:t>
            </a:r>
            <a:r>
              <a:rPr sz="1385" b="1" spc="-721" baseline="2923" dirty="0">
                <a:solidFill>
                  <a:srgbClr val="FDFD5D"/>
                </a:solidFill>
                <a:latin typeface="Arial"/>
                <a:cs typeface="Arial"/>
              </a:rPr>
              <a:t>6</a:t>
            </a:r>
            <a:r>
              <a:rPr sz="924" b="1" spc="63" dirty="0">
                <a:latin typeface="Arial"/>
                <a:cs typeface="Arial"/>
              </a:rPr>
              <a:t>6</a:t>
            </a:r>
            <a:r>
              <a:rPr sz="1385" b="1" spc="219" baseline="2923" dirty="0">
                <a:solidFill>
                  <a:srgbClr val="FDFD5D"/>
                </a:solidFill>
                <a:latin typeface="Arial"/>
                <a:cs typeface="Arial"/>
              </a:rPr>
              <a:t>%</a:t>
            </a:r>
            <a:r>
              <a:rPr sz="1385" b="1" spc="87" baseline="2923" dirty="0">
                <a:solidFill>
                  <a:srgbClr val="FDFD5D"/>
                </a:solidFill>
                <a:latin typeface="Arial"/>
                <a:cs typeface="Arial"/>
              </a:rPr>
              <a:t>-</a:t>
            </a:r>
            <a:endParaRPr sz="1385" baseline="2923">
              <a:latin typeface="Arial"/>
              <a:cs typeface="Arial"/>
            </a:endParaRPr>
          </a:p>
          <a:p>
            <a:pPr algn="ctr">
              <a:spcBef>
                <a:spcPts val="39"/>
              </a:spcBef>
            </a:pPr>
            <a:r>
              <a:rPr sz="1385" b="1" spc="-707" baseline="2923" dirty="0">
                <a:solidFill>
                  <a:srgbClr val="FDFD5D"/>
                </a:solidFill>
                <a:latin typeface="Arial"/>
                <a:cs typeface="Arial"/>
              </a:rPr>
              <a:t>1</a:t>
            </a:r>
            <a:r>
              <a:rPr sz="924" b="1" spc="53" dirty="0">
                <a:latin typeface="Arial"/>
                <a:cs typeface="Arial"/>
              </a:rPr>
              <a:t>1</a:t>
            </a:r>
            <a:r>
              <a:rPr sz="1385" b="1" spc="-721" baseline="2923" dirty="0">
                <a:solidFill>
                  <a:srgbClr val="FDFD5D"/>
                </a:solidFill>
                <a:latin typeface="Arial"/>
                <a:cs typeface="Arial"/>
              </a:rPr>
              <a:t>4</a:t>
            </a:r>
            <a:r>
              <a:rPr sz="924" b="1" spc="63" dirty="0">
                <a:latin typeface="Arial"/>
                <a:cs typeface="Arial"/>
              </a:rPr>
              <a:t>4</a:t>
            </a:r>
            <a:r>
              <a:rPr sz="1385" b="1" spc="219" baseline="2923" dirty="0">
                <a:solidFill>
                  <a:srgbClr val="FDFD5D"/>
                </a:solidFill>
                <a:latin typeface="Arial"/>
                <a:cs typeface="Arial"/>
              </a:rPr>
              <a:t>%</a:t>
            </a:r>
            <a:r>
              <a:rPr sz="1385" b="1" spc="87" baseline="2923" dirty="0">
                <a:solidFill>
                  <a:srgbClr val="FDFD5D"/>
                </a:solidFill>
                <a:latin typeface="Arial"/>
                <a:cs typeface="Arial"/>
              </a:rPr>
              <a:t>-</a:t>
            </a:r>
            <a:endParaRPr sz="1385" baseline="2923">
              <a:latin typeface="Arial"/>
              <a:cs typeface="Arial"/>
            </a:endParaRPr>
          </a:p>
          <a:p>
            <a:pPr algn="ctr">
              <a:spcBef>
                <a:spcPts val="39"/>
              </a:spcBef>
            </a:pPr>
            <a:r>
              <a:rPr sz="1385" b="1" spc="-707" baseline="2923" dirty="0">
                <a:solidFill>
                  <a:srgbClr val="FDFD5D"/>
                </a:solidFill>
                <a:latin typeface="Arial"/>
                <a:cs typeface="Arial"/>
              </a:rPr>
              <a:t>1</a:t>
            </a:r>
            <a:r>
              <a:rPr sz="924" b="1" spc="53" dirty="0">
                <a:latin typeface="Arial"/>
                <a:cs typeface="Arial"/>
              </a:rPr>
              <a:t>1</a:t>
            </a:r>
            <a:r>
              <a:rPr sz="1385" b="1" spc="-721" baseline="2923" dirty="0">
                <a:solidFill>
                  <a:srgbClr val="FDFD5D"/>
                </a:solidFill>
                <a:latin typeface="Arial"/>
                <a:cs typeface="Arial"/>
              </a:rPr>
              <a:t>2</a:t>
            </a:r>
            <a:r>
              <a:rPr sz="924" b="1" spc="63" dirty="0">
                <a:latin typeface="Arial"/>
                <a:cs typeface="Arial"/>
              </a:rPr>
              <a:t>2</a:t>
            </a:r>
            <a:r>
              <a:rPr sz="1385" b="1" spc="219" baseline="2923" dirty="0">
                <a:solidFill>
                  <a:srgbClr val="FDFD5D"/>
                </a:solidFill>
                <a:latin typeface="Arial"/>
                <a:cs typeface="Arial"/>
              </a:rPr>
              <a:t>%</a:t>
            </a:r>
            <a:r>
              <a:rPr sz="1385" b="1" spc="87" baseline="2923" dirty="0">
                <a:solidFill>
                  <a:srgbClr val="FDFD5D"/>
                </a:solidFill>
                <a:latin typeface="Arial"/>
                <a:cs typeface="Arial"/>
              </a:rPr>
              <a:t>-</a:t>
            </a:r>
            <a:endParaRPr sz="1385" baseline="2923">
              <a:latin typeface="Arial"/>
              <a:cs typeface="Arial"/>
            </a:endParaRPr>
          </a:p>
          <a:p>
            <a:pPr algn="ctr">
              <a:spcBef>
                <a:spcPts val="39"/>
              </a:spcBef>
            </a:pPr>
            <a:r>
              <a:rPr sz="1385" b="1" spc="-707" baseline="2923" dirty="0">
                <a:solidFill>
                  <a:srgbClr val="FDFD5D"/>
                </a:solidFill>
                <a:latin typeface="Arial"/>
                <a:cs typeface="Arial"/>
              </a:rPr>
              <a:t>1</a:t>
            </a:r>
            <a:r>
              <a:rPr sz="924" b="1" spc="53" dirty="0">
                <a:latin typeface="Arial"/>
                <a:cs typeface="Arial"/>
              </a:rPr>
              <a:t>1</a:t>
            </a:r>
            <a:r>
              <a:rPr sz="1385" b="1" spc="-721" baseline="2923" dirty="0">
                <a:solidFill>
                  <a:srgbClr val="FDFD5D"/>
                </a:solidFill>
                <a:latin typeface="Arial"/>
                <a:cs typeface="Arial"/>
              </a:rPr>
              <a:t>0</a:t>
            </a:r>
            <a:r>
              <a:rPr sz="924" b="1" spc="63" dirty="0">
                <a:latin typeface="Arial"/>
                <a:cs typeface="Arial"/>
              </a:rPr>
              <a:t>0</a:t>
            </a:r>
            <a:r>
              <a:rPr sz="1385" b="1" spc="219" baseline="2923" dirty="0">
                <a:solidFill>
                  <a:srgbClr val="FDFD5D"/>
                </a:solidFill>
                <a:latin typeface="Arial"/>
                <a:cs typeface="Arial"/>
              </a:rPr>
              <a:t>%</a:t>
            </a:r>
            <a:r>
              <a:rPr sz="1385" b="1" spc="87" baseline="2923" dirty="0">
                <a:solidFill>
                  <a:srgbClr val="FDFD5D"/>
                </a:solidFill>
                <a:latin typeface="Arial"/>
                <a:cs typeface="Arial"/>
              </a:rPr>
              <a:t>-</a:t>
            </a:r>
            <a:endParaRPr sz="1385" baseline="2923">
              <a:latin typeface="Arial"/>
              <a:cs typeface="Arial"/>
            </a:endParaRPr>
          </a:p>
          <a:p>
            <a:pPr marL="78403" algn="ctr">
              <a:spcBef>
                <a:spcPts val="34"/>
              </a:spcBef>
            </a:pPr>
            <a:r>
              <a:rPr sz="1385" b="1" spc="-721" baseline="2923" dirty="0">
                <a:solidFill>
                  <a:srgbClr val="FDFD5D"/>
                </a:solidFill>
                <a:latin typeface="Arial"/>
                <a:cs typeface="Arial"/>
              </a:rPr>
              <a:t>8</a:t>
            </a:r>
            <a:r>
              <a:rPr sz="924" b="1" spc="63" dirty="0">
                <a:latin typeface="Arial"/>
                <a:cs typeface="Arial"/>
              </a:rPr>
              <a:t>8</a:t>
            </a:r>
            <a:r>
              <a:rPr sz="1385" b="1" spc="-1167" baseline="2923" dirty="0">
                <a:solidFill>
                  <a:srgbClr val="FDFD5D"/>
                </a:solidFill>
                <a:latin typeface="Arial"/>
                <a:cs typeface="Arial"/>
              </a:rPr>
              <a:t>%</a:t>
            </a:r>
            <a:r>
              <a:rPr sz="924" b="1" spc="97" dirty="0">
                <a:latin typeface="Arial"/>
                <a:cs typeface="Arial"/>
              </a:rPr>
              <a:t>%</a:t>
            </a:r>
            <a:r>
              <a:rPr sz="1385" b="1" spc="87" baseline="2923" dirty="0">
                <a:solidFill>
                  <a:srgbClr val="FDFD5D"/>
                </a:solidFill>
                <a:latin typeface="Arial"/>
                <a:cs typeface="Arial"/>
              </a:rPr>
              <a:t>-</a:t>
            </a:r>
            <a:endParaRPr sz="1385" baseline="2923">
              <a:latin typeface="Arial"/>
              <a:cs typeface="Arial"/>
            </a:endParaRPr>
          </a:p>
          <a:p>
            <a:pPr marL="78403" algn="ctr">
              <a:spcBef>
                <a:spcPts val="44"/>
              </a:spcBef>
            </a:pPr>
            <a:r>
              <a:rPr sz="1385" b="1" spc="-721" baseline="2923" dirty="0">
                <a:solidFill>
                  <a:srgbClr val="FDFD5D"/>
                </a:solidFill>
                <a:latin typeface="Arial"/>
                <a:cs typeface="Arial"/>
              </a:rPr>
              <a:t>6</a:t>
            </a:r>
            <a:r>
              <a:rPr sz="924" b="1" spc="63" dirty="0">
                <a:latin typeface="Arial"/>
                <a:cs typeface="Arial"/>
              </a:rPr>
              <a:t>6</a:t>
            </a:r>
            <a:r>
              <a:rPr sz="1385" b="1" spc="-1167" baseline="2923" dirty="0">
                <a:solidFill>
                  <a:srgbClr val="FDFD5D"/>
                </a:solidFill>
                <a:latin typeface="Arial"/>
                <a:cs typeface="Arial"/>
              </a:rPr>
              <a:t>%</a:t>
            </a:r>
            <a:r>
              <a:rPr sz="924" b="1" spc="97" dirty="0">
                <a:latin typeface="Arial"/>
                <a:cs typeface="Arial"/>
              </a:rPr>
              <a:t>%</a:t>
            </a:r>
            <a:r>
              <a:rPr sz="1385" b="1" spc="87" baseline="2923" dirty="0">
                <a:solidFill>
                  <a:srgbClr val="FDFD5D"/>
                </a:solidFill>
                <a:latin typeface="Arial"/>
                <a:cs typeface="Arial"/>
              </a:rPr>
              <a:t>-</a:t>
            </a:r>
            <a:endParaRPr sz="1385" baseline="2923">
              <a:latin typeface="Arial"/>
              <a:cs typeface="Arial"/>
            </a:endParaRPr>
          </a:p>
          <a:p>
            <a:pPr marL="78403" algn="ctr">
              <a:spcBef>
                <a:spcPts val="39"/>
              </a:spcBef>
            </a:pPr>
            <a:r>
              <a:rPr sz="1385" b="1" spc="-721" baseline="2923" dirty="0">
                <a:solidFill>
                  <a:srgbClr val="FDFD5D"/>
                </a:solidFill>
                <a:latin typeface="Arial"/>
                <a:cs typeface="Arial"/>
              </a:rPr>
              <a:t>4</a:t>
            </a:r>
            <a:r>
              <a:rPr sz="924" b="1" spc="63" dirty="0">
                <a:latin typeface="Arial"/>
                <a:cs typeface="Arial"/>
              </a:rPr>
              <a:t>4</a:t>
            </a:r>
            <a:r>
              <a:rPr sz="1385" b="1" spc="-1167" baseline="2923" dirty="0">
                <a:solidFill>
                  <a:srgbClr val="FDFD5D"/>
                </a:solidFill>
                <a:latin typeface="Arial"/>
                <a:cs typeface="Arial"/>
              </a:rPr>
              <a:t>%</a:t>
            </a:r>
            <a:r>
              <a:rPr sz="924" b="1" spc="97" dirty="0">
                <a:latin typeface="Arial"/>
                <a:cs typeface="Arial"/>
              </a:rPr>
              <a:t>%</a:t>
            </a:r>
            <a:r>
              <a:rPr sz="1385" b="1" spc="87" baseline="2923" dirty="0">
                <a:solidFill>
                  <a:srgbClr val="FDFD5D"/>
                </a:solidFill>
                <a:latin typeface="Arial"/>
                <a:cs typeface="Arial"/>
              </a:rPr>
              <a:t>-</a:t>
            </a:r>
            <a:endParaRPr sz="1385" baseline="2923">
              <a:latin typeface="Arial"/>
              <a:cs typeface="Arial"/>
            </a:endParaRPr>
          </a:p>
          <a:p>
            <a:pPr marL="78403" algn="ctr">
              <a:spcBef>
                <a:spcPts val="34"/>
              </a:spcBef>
            </a:pPr>
            <a:r>
              <a:rPr sz="1385" b="1" spc="-721" baseline="2923" dirty="0">
                <a:solidFill>
                  <a:srgbClr val="FDFD5D"/>
                </a:solidFill>
                <a:latin typeface="Arial"/>
                <a:cs typeface="Arial"/>
              </a:rPr>
              <a:t>2</a:t>
            </a:r>
            <a:r>
              <a:rPr sz="924" b="1" spc="63" dirty="0">
                <a:latin typeface="Arial"/>
                <a:cs typeface="Arial"/>
              </a:rPr>
              <a:t>2</a:t>
            </a:r>
            <a:r>
              <a:rPr sz="1385" b="1" spc="-1167" baseline="2923" dirty="0">
                <a:solidFill>
                  <a:srgbClr val="FDFD5D"/>
                </a:solidFill>
                <a:latin typeface="Arial"/>
                <a:cs typeface="Arial"/>
              </a:rPr>
              <a:t>%</a:t>
            </a:r>
            <a:r>
              <a:rPr sz="924" b="1" spc="97" dirty="0">
                <a:latin typeface="Arial"/>
                <a:cs typeface="Arial"/>
              </a:rPr>
              <a:t>%</a:t>
            </a:r>
            <a:r>
              <a:rPr sz="1385" b="1" spc="87" baseline="2923" dirty="0">
                <a:solidFill>
                  <a:srgbClr val="FDFD5D"/>
                </a:solidFill>
                <a:latin typeface="Arial"/>
                <a:cs typeface="Arial"/>
              </a:rPr>
              <a:t>-</a:t>
            </a:r>
            <a:endParaRPr sz="1385" baseline="2923">
              <a:latin typeface="Arial"/>
              <a:cs typeface="Arial"/>
            </a:endParaRPr>
          </a:p>
          <a:p>
            <a:pPr marL="158041" algn="ctr">
              <a:spcBef>
                <a:spcPts val="5"/>
              </a:spcBef>
            </a:pPr>
            <a:r>
              <a:rPr sz="924" b="1" spc="97" dirty="0">
                <a:solidFill>
                  <a:srgbClr val="FDFD5D"/>
                </a:solidFill>
                <a:latin typeface="Arial"/>
                <a:cs typeface="Arial"/>
              </a:rPr>
              <a:t>0</a:t>
            </a:r>
            <a:endParaRPr sz="92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73306" y="5877586"/>
            <a:ext cx="179536" cy="148969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>
              <a:lnSpc>
                <a:spcPts val="1385"/>
              </a:lnSpc>
            </a:pPr>
            <a:r>
              <a:rPr sz="1264" b="1" spc="-165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1264" b="1" spc="-117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1264" b="1" spc="-73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264" b="1" spc="-117" dirty="0">
                <a:solidFill>
                  <a:srgbClr val="FDFD5D"/>
                </a:solidFill>
                <a:latin typeface="Arial"/>
                <a:cs typeface="Arial"/>
              </a:rPr>
              <a:t>k</a:t>
            </a:r>
            <a:r>
              <a:rPr sz="1264" b="1" spc="-111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264" b="1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264" b="1" spc="-6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264" b="1" spc="-122" dirty="0">
                <a:solidFill>
                  <a:srgbClr val="FDFD5D"/>
                </a:solidFill>
                <a:latin typeface="Arial"/>
                <a:cs typeface="Arial"/>
              </a:rPr>
              <a:t>g</a:t>
            </a:r>
            <a:r>
              <a:rPr sz="1264" b="1" spc="-83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264" b="1" spc="-122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1264" b="1" spc="-160" dirty="0">
                <a:solidFill>
                  <a:srgbClr val="FDFD5D"/>
                </a:solidFill>
                <a:latin typeface="Arial"/>
                <a:cs typeface="Arial"/>
              </a:rPr>
              <a:t>w</a:t>
            </a:r>
            <a:r>
              <a:rPr sz="1264" b="1" spc="-68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264" b="1" dirty="0">
                <a:solidFill>
                  <a:srgbClr val="FDFD5D"/>
                </a:solidFill>
                <a:latin typeface="Arial"/>
                <a:cs typeface="Arial"/>
              </a:rPr>
              <a:t>h</a:t>
            </a:r>
            <a:r>
              <a:rPr sz="1264" b="1" spc="-122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264" b="1" spc="-83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264" b="1" spc="-111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1264" b="1" spc="-68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264" b="1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endParaRPr sz="126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56975" y="7658346"/>
            <a:ext cx="196259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97" dirty="0">
                <a:solidFill>
                  <a:srgbClr val="FDFD5D"/>
                </a:solidFill>
                <a:latin typeface="Arial"/>
                <a:cs typeface="Arial"/>
              </a:rPr>
              <a:t>Relative </a:t>
            </a:r>
            <a:r>
              <a:rPr sz="1264" b="1" spc="111" dirty="0">
                <a:solidFill>
                  <a:srgbClr val="FDFD5D"/>
                </a:solidFill>
                <a:latin typeface="Arial"/>
                <a:cs typeface="Arial"/>
              </a:rPr>
              <a:t>market</a:t>
            </a:r>
            <a:r>
              <a:rPr sz="1264" b="1" spc="-1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264" b="1" spc="111" dirty="0">
                <a:solidFill>
                  <a:srgbClr val="FDFD5D"/>
                </a:solidFill>
                <a:latin typeface="Arial"/>
                <a:cs typeface="Arial"/>
              </a:rPr>
              <a:t>share</a:t>
            </a:r>
            <a:endParaRPr sz="126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36985" y="5871458"/>
            <a:ext cx="435240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b="1" spc="83" dirty="0">
                <a:latin typeface="Arial"/>
                <a:cs typeface="Arial"/>
              </a:rPr>
              <a:t>St</a:t>
            </a:r>
            <a:r>
              <a:rPr sz="1118" b="1" spc="97" dirty="0">
                <a:latin typeface="Arial"/>
                <a:cs typeface="Arial"/>
              </a:rPr>
              <a:t>a</a:t>
            </a:r>
            <a:r>
              <a:rPr sz="1118" b="1" spc="63" dirty="0">
                <a:latin typeface="Arial"/>
                <a:cs typeface="Arial"/>
              </a:rPr>
              <a:t>r</a:t>
            </a:r>
            <a:r>
              <a:rPr sz="1118" b="1" spc="92" dirty="0">
                <a:latin typeface="Arial"/>
                <a:cs typeface="Arial"/>
              </a:rPr>
              <a:t>s</a:t>
            </a:r>
            <a:endParaRPr sz="111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40098" y="5871458"/>
            <a:ext cx="1266825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b="1" spc="92" dirty="0">
                <a:latin typeface="Arial"/>
                <a:cs typeface="Arial"/>
              </a:rPr>
              <a:t>Question</a:t>
            </a:r>
            <a:r>
              <a:rPr sz="1118" b="1" spc="-29" dirty="0">
                <a:latin typeface="Arial"/>
                <a:cs typeface="Arial"/>
              </a:rPr>
              <a:t> </a:t>
            </a:r>
            <a:r>
              <a:rPr sz="1118" b="1" spc="97" dirty="0">
                <a:latin typeface="Arial"/>
                <a:cs typeface="Arial"/>
              </a:rPr>
              <a:t>marks</a:t>
            </a:r>
            <a:endParaRPr sz="1118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 rot="18720000">
            <a:off x="4687262" y="6281030"/>
            <a:ext cx="413453" cy="334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35"/>
              </a:lnSpc>
            </a:pPr>
            <a:r>
              <a:rPr sz="2625" b="1" spc="253" dirty="0">
                <a:solidFill>
                  <a:srgbClr val="438F00"/>
                </a:solidFill>
                <a:latin typeface="Arial"/>
                <a:cs typeface="Arial"/>
              </a:rPr>
              <a:t>?</a:t>
            </a:r>
            <a:endParaRPr sz="262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 rot="2460000">
            <a:off x="5646814" y="6290763"/>
            <a:ext cx="421173" cy="334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35"/>
              </a:lnSpc>
            </a:pPr>
            <a:r>
              <a:rPr sz="2625" b="1" spc="272" dirty="0">
                <a:solidFill>
                  <a:srgbClr val="E9E2B6"/>
                </a:solidFill>
                <a:latin typeface="Bookman Old Style"/>
                <a:cs typeface="Bookman Old Style"/>
              </a:rPr>
              <a:t>?</a:t>
            </a:r>
            <a:endParaRPr sz="2625">
              <a:latin typeface="Bookman Old Style"/>
              <a:cs typeface="Bookman Old Sty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26787" y="5822314"/>
            <a:ext cx="770467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5250" b="1" spc="546" baseline="-16203" dirty="0">
                <a:solidFill>
                  <a:srgbClr val="FF0101"/>
                </a:solidFill>
                <a:latin typeface="Bookman Old Style"/>
                <a:cs typeface="Bookman Old Style"/>
              </a:rPr>
              <a:t>?</a:t>
            </a:r>
            <a:r>
              <a:rPr sz="5250" b="1" spc="73" baseline="-16203" dirty="0">
                <a:solidFill>
                  <a:srgbClr val="FF0101"/>
                </a:solidFill>
                <a:latin typeface="Bookman Old Style"/>
                <a:cs typeface="Bookman Old Style"/>
              </a:rPr>
              <a:t> </a:t>
            </a:r>
            <a:r>
              <a:rPr sz="2625" b="1" spc="253" dirty="0">
                <a:solidFill>
                  <a:srgbClr val="704400"/>
                </a:solidFill>
                <a:latin typeface="Arial"/>
                <a:cs typeface="Arial"/>
              </a:rPr>
              <a:t>?</a:t>
            </a:r>
            <a:endParaRPr sz="2625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23625" y="6335217"/>
            <a:ext cx="792074" cy="508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2730" algn="ctr"/>
            <a:r>
              <a:rPr sz="1410" b="1" spc="136" dirty="0">
                <a:solidFill>
                  <a:srgbClr val="786950"/>
                </a:solidFill>
                <a:latin typeface="Arial"/>
                <a:cs typeface="Arial"/>
              </a:rPr>
              <a:t>5</a:t>
            </a:r>
            <a:endParaRPr sz="1410">
              <a:latin typeface="Arial"/>
              <a:cs typeface="Arial"/>
            </a:endParaRPr>
          </a:p>
          <a:p>
            <a:pPr marL="12347">
              <a:spcBef>
                <a:spcPts val="885"/>
              </a:spcBef>
            </a:pPr>
            <a:r>
              <a:rPr sz="1118" b="1" spc="102" dirty="0">
                <a:latin typeface="Arial"/>
                <a:cs typeface="Arial"/>
              </a:rPr>
              <a:t>Cash</a:t>
            </a:r>
            <a:r>
              <a:rPr sz="1118" b="1" spc="-29" dirty="0">
                <a:latin typeface="Arial"/>
                <a:cs typeface="Arial"/>
              </a:rPr>
              <a:t> </a:t>
            </a:r>
            <a:r>
              <a:rPr sz="1118" b="1" spc="107" dirty="0">
                <a:latin typeface="Arial"/>
                <a:cs typeface="Arial"/>
              </a:rPr>
              <a:t>cow</a:t>
            </a:r>
            <a:endParaRPr sz="1118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35565" y="5939613"/>
            <a:ext cx="141993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b="1" spc="136" dirty="0">
                <a:solidFill>
                  <a:srgbClr val="786950"/>
                </a:solidFill>
                <a:latin typeface="Arial"/>
                <a:cs typeface="Arial"/>
              </a:rPr>
              <a:t>4</a:t>
            </a:r>
            <a:endParaRPr sz="141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90525" y="6335218"/>
            <a:ext cx="434622" cy="465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612" algn="ctr"/>
            <a:r>
              <a:rPr sz="1410" b="1" spc="136" dirty="0">
                <a:solidFill>
                  <a:srgbClr val="786950"/>
                </a:solidFill>
                <a:latin typeface="Arial"/>
                <a:cs typeface="Arial"/>
              </a:rPr>
              <a:t>2</a:t>
            </a:r>
            <a:endParaRPr sz="1410">
              <a:latin typeface="Arial"/>
              <a:cs typeface="Arial"/>
            </a:endParaRPr>
          </a:p>
          <a:p>
            <a:pPr algn="ctr">
              <a:spcBef>
                <a:spcPts val="647"/>
              </a:spcBef>
            </a:pPr>
            <a:r>
              <a:rPr sz="1118" b="1" spc="102" dirty="0">
                <a:latin typeface="Arial"/>
                <a:cs typeface="Arial"/>
              </a:rPr>
              <a:t>Dogs</a:t>
            </a:r>
            <a:endParaRPr sz="1118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65424" y="6030735"/>
            <a:ext cx="141993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b="1" spc="136" dirty="0">
                <a:solidFill>
                  <a:srgbClr val="786950"/>
                </a:solidFill>
                <a:latin typeface="Arial"/>
                <a:cs typeface="Arial"/>
              </a:rPr>
              <a:t>1</a:t>
            </a:r>
            <a:endParaRPr sz="141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14032" y="7096053"/>
            <a:ext cx="141993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b="1" spc="136" dirty="0">
                <a:solidFill>
                  <a:srgbClr val="786950"/>
                </a:solidFill>
                <a:latin typeface="Arial"/>
                <a:cs typeface="Arial"/>
              </a:rPr>
              <a:t>6</a:t>
            </a:r>
            <a:endParaRPr sz="141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65424" y="6852320"/>
            <a:ext cx="141993" cy="21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10" b="1" spc="136" dirty="0">
                <a:solidFill>
                  <a:srgbClr val="786950"/>
                </a:solidFill>
                <a:latin typeface="Arial"/>
                <a:cs typeface="Arial"/>
              </a:rPr>
              <a:t>8</a:t>
            </a:r>
            <a:endParaRPr sz="141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18627" y="7156802"/>
            <a:ext cx="1319301" cy="410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842"/>
            <a:r>
              <a:rPr sz="1410" b="1" spc="136" dirty="0">
                <a:solidFill>
                  <a:srgbClr val="786950"/>
                </a:solidFill>
                <a:latin typeface="Arial"/>
                <a:cs typeface="Arial"/>
              </a:rPr>
              <a:t>7</a:t>
            </a:r>
            <a:endParaRPr sz="1410">
              <a:latin typeface="Arial"/>
              <a:cs typeface="Arial"/>
            </a:endParaRPr>
          </a:p>
          <a:p>
            <a:pPr marL="12347">
              <a:spcBef>
                <a:spcPts val="446"/>
              </a:spcBef>
            </a:pPr>
            <a:r>
              <a:rPr sz="1385" b="1" spc="-255" baseline="2923" dirty="0">
                <a:solidFill>
                  <a:srgbClr val="FDFD5D"/>
                </a:solidFill>
                <a:latin typeface="Arial"/>
                <a:cs typeface="Arial"/>
              </a:rPr>
              <a:t>.</a:t>
            </a:r>
            <a:r>
              <a:rPr sz="924" b="1" spc="-170" dirty="0">
                <a:latin typeface="Arial"/>
                <a:cs typeface="Arial"/>
              </a:rPr>
              <a:t>.</a:t>
            </a:r>
            <a:r>
              <a:rPr sz="1385" b="1" spc="-255" baseline="2923" dirty="0">
                <a:solidFill>
                  <a:srgbClr val="FDFD5D"/>
                </a:solidFill>
                <a:latin typeface="Arial"/>
                <a:cs typeface="Arial"/>
              </a:rPr>
              <a:t>5</a:t>
            </a:r>
            <a:r>
              <a:rPr sz="924" b="1" spc="-170" dirty="0">
                <a:latin typeface="Arial"/>
                <a:cs typeface="Arial"/>
              </a:rPr>
              <a:t>5</a:t>
            </a:r>
            <a:r>
              <a:rPr sz="1385" b="1" spc="-255" baseline="2923" dirty="0">
                <a:solidFill>
                  <a:srgbClr val="FDFD5D"/>
                </a:solidFill>
                <a:latin typeface="Arial"/>
                <a:cs typeface="Arial"/>
              </a:rPr>
              <a:t>x</a:t>
            </a:r>
            <a:r>
              <a:rPr sz="924" b="1" spc="-170" dirty="0">
                <a:latin typeface="Arial"/>
                <a:cs typeface="Arial"/>
              </a:rPr>
              <a:t>x       </a:t>
            </a:r>
            <a:r>
              <a:rPr sz="1385" b="1" spc="-255" baseline="2923" dirty="0">
                <a:solidFill>
                  <a:srgbClr val="FDFD5D"/>
                </a:solidFill>
                <a:latin typeface="Arial"/>
                <a:cs typeface="Arial"/>
              </a:rPr>
              <a:t>.</a:t>
            </a:r>
            <a:r>
              <a:rPr sz="924" b="1" spc="-170" dirty="0">
                <a:latin typeface="Arial"/>
                <a:cs typeface="Arial"/>
              </a:rPr>
              <a:t>.</a:t>
            </a:r>
            <a:r>
              <a:rPr sz="1385" b="1" spc="-255" baseline="2923" dirty="0">
                <a:solidFill>
                  <a:srgbClr val="FDFD5D"/>
                </a:solidFill>
                <a:latin typeface="Arial"/>
                <a:cs typeface="Arial"/>
              </a:rPr>
              <a:t>4</a:t>
            </a:r>
            <a:r>
              <a:rPr sz="924" b="1" spc="-170" dirty="0">
                <a:latin typeface="Arial"/>
                <a:cs typeface="Arial"/>
              </a:rPr>
              <a:t>4</a:t>
            </a:r>
            <a:r>
              <a:rPr sz="1385" b="1" spc="-255" baseline="2923" dirty="0">
                <a:solidFill>
                  <a:srgbClr val="FDFD5D"/>
                </a:solidFill>
                <a:latin typeface="Arial"/>
                <a:cs typeface="Arial"/>
              </a:rPr>
              <a:t>x</a:t>
            </a:r>
            <a:r>
              <a:rPr sz="924" b="1" spc="-170" dirty="0">
                <a:latin typeface="Arial"/>
                <a:cs typeface="Arial"/>
              </a:rPr>
              <a:t>x       </a:t>
            </a:r>
            <a:r>
              <a:rPr sz="1385" b="1" spc="-255" baseline="2923" dirty="0">
                <a:solidFill>
                  <a:srgbClr val="FDFD5D"/>
                </a:solidFill>
                <a:latin typeface="Arial"/>
                <a:cs typeface="Arial"/>
              </a:rPr>
              <a:t>.</a:t>
            </a:r>
            <a:r>
              <a:rPr sz="924" b="1" spc="-170" dirty="0">
                <a:latin typeface="Arial"/>
                <a:cs typeface="Arial"/>
              </a:rPr>
              <a:t>.</a:t>
            </a:r>
            <a:r>
              <a:rPr sz="1385" b="1" spc="-255" baseline="2923" dirty="0">
                <a:solidFill>
                  <a:srgbClr val="FDFD5D"/>
                </a:solidFill>
                <a:latin typeface="Arial"/>
                <a:cs typeface="Arial"/>
              </a:rPr>
              <a:t>3</a:t>
            </a:r>
            <a:r>
              <a:rPr sz="924" b="1" spc="-170" dirty="0">
                <a:latin typeface="Arial"/>
                <a:cs typeface="Arial"/>
              </a:rPr>
              <a:t>3</a:t>
            </a:r>
            <a:r>
              <a:rPr sz="1385" b="1" spc="-255" baseline="2923" dirty="0">
                <a:solidFill>
                  <a:srgbClr val="FDFD5D"/>
                </a:solidFill>
                <a:latin typeface="Arial"/>
                <a:cs typeface="Arial"/>
              </a:rPr>
              <a:t>x</a:t>
            </a:r>
            <a:r>
              <a:rPr sz="924" b="1" spc="-170" dirty="0">
                <a:latin typeface="Arial"/>
                <a:cs typeface="Arial"/>
              </a:rPr>
              <a:t>x       </a:t>
            </a:r>
            <a:r>
              <a:rPr sz="1385" b="1" spc="-255" baseline="2923" dirty="0">
                <a:solidFill>
                  <a:srgbClr val="FDFD5D"/>
                </a:solidFill>
                <a:latin typeface="Arial"/>
                <a:cs typeface="Arial"/>
              </a:rPr>
              <a:t>.</a:t>
            </a:r>
            <a:r>
              <a:rPr sz="924" b="1" spc="-170" dirty="0">
                <a:latin typeface="Arial"/>
                <a:cs typeface="Arial"/>
              </a:rPr>
              <a:t>.</a:t>
            </a:r>
            <a:r>
              <a:rPr sz="1385" b="1" spc="-255" baseline="2923" dirty="0">
                <a:solidFill>
                  <a:srgbClr val="FDFD5D"/>
                </a:solidFill>
                <a:latin typeface="Arial"/>
                <a:cs typeface="Arial"/>
              </a:rPr>
              <a:t>2</a:t>
            </a:r>
            <a:r>
              <a:rPr sz="924" b="1" spc="-170" dirty="0">
                <a:latin typeface="Arial"/>
                <a:cs typeface="Arial"/>
              </a:rPr>
              <a:t>2</a:t>
            </a:r>
            <a:r>
              <a:rPr sz="1385" b="1" spc="-255" baseline="2923" dirty="0">
                <a:solidFill>
                  <a:srgbClr val="FDFD5D"/>
                </a:solidFill>
                <a:latin typeface="Arial"/>
                <a:cs typeface="Arial"/>
              </a:rPr>
              <a:t>x</a:t>
            </a:r>
            <a:r>
              <a:rPr sz="924" b="1" spc="-170" dirty="0">
                <a:latin typeface="Arial"/>
                <a:cs typeface="Arial"/>
              </a:rPr>
              <a:t>x    </a:t>
            </a:r>
            <a:r>
              <a:rPr sz="924" b="1" spc="-131" dirty="0">
                <a:latin typeface="Arial"/>
                <a:cs typeface="Arial"/>
              </a:rPr>
              <a:t> </a:t>
            </a:r>
            <a:r>
              <a:rPr sz="1385" b="1" spc="-255" baseline="2923" dirty="0">
                <a:solidFill>
                  <a:srgbClr val="FDFD5D"/>
                </a:solidFill>
                <a:latin typeface="Arial"/>
                <a:cs typeface="Arial"/>
              </a:rPr>
              <a:t>.</a:t>
            </a:r>
            <a:r>
              <a:rPr sz="924" b="1" spc="-170" dirty="0">
                <a:latin typeface="Arial"/>
                <a:cs typeface="Arial"/>
              </a:rPr>
              <a:t>.</a:t>
            </a:r>
            <a:r>
              <a:rPr sz="1385" b="1" spc="-255" baseline="2923" dirty="0">
                <a:solidFill>
                  <a:srgbClr val="FDFD5D"/>
                </a:solidFill>
                <a:latin typeface="Arial"/>
                <a:cs typeface="Arial"/>
              </a:rPr>
              <a:t>1</a:t>
            </a:r>
            <a:r>
              <a:rPr sz="924" b="1" spc="-170" dirty="0">
                <a:latin typeface="Arial"/>
                <a:cs typeface="Arial"/>
              </a:rPr>
              <a:t>1</a:t>
            </a:r>
            <a:r>
              <a:rPr sz="1385" b="1" spc="-255" baseline="2923" dirty="0">
                <a:solidFill>
                  <a:srgbClr val="FDFD5D"/>
                </a:solidFill>
                <a:latin typeface="Arial"/>
                <a:cs typeface="Arial"/>
              </a:rPr>
              <a:t>x</a:t>
            </a:r>
            <a:r>
              <a:rPr sz="924" b="1" spc="-170" dirty="0">
                <a:latin typeface="Arial"/>
                <a:cs typeface="Arial"/>
              </a:rPr>
              <a:t>x</a:t>
            </a:r>
            <a:endParaRPr sz="924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8853" y="794033"/>
            <a:ext cx="5729728" cy="4460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138" indent="370408" algn="just">
              <a:lnSpc>
                <a:spcPts val="1312"/>
              </a:lnSpc>
              <a:spcBef>
                <a:spcPts val="914"/>
              </a:spcBef>
              <a:buAutoNum type="arabicParenR" startAt="2"/>
              <a:tabLst>
                <a:tab pos="568577" algn="l"/>
              </a:tabLst>
            </a:pPr>
            <a:r>
              <a:rPr sz="1167" dirty="0">
                <a:latin typeface="Garamond"/>
                <a:cs typeface="Garamond"/>
              </a:rPr>
              <a:t>Such customer-driven marketing </a:t>
            </a:r>
            <a:r>
              <a:rPr sz="1167" spc="-5" dirty="0">
                <a:latin typeface="Garamond"/>
                <a:cs typeface="Garamond"/>
              </a:rPr>
              <a:t>usually </a:t>
            </a:r>
            <a:r>
              <a:rPr sz="1167" dirty="0">
                <a:latin typeface="Garamond"/>
                <a:cs typeface="Garamond"/>
              </a:rPr>
              <a:t>works well in a </a:t>
            </a:r>
            <a:r>
              <a:rPr sz="1167" spc="-5" dirty="0">
                <a:latin typeface="Garamond"/>
                <a:cs typeface="Garamond"/>
              </a:rPr>
              <a:t>situation of </a:t>
            </a:r>
            <a:r>
              <a:rPr sz="1167" dirty="0">
                <a:latin typeface="Garamond"/>
                <a:cs typeface="Garamond"/>
              </a:rPr>
              <a:t>clear </a:t>
            </a:r>
            <a:r>
              <a:rPr sz="1167" spc="-5" dirty="0">
                <a:latin typeface="Garamond"/>
                <a:cs typeface="Garamond"/>
              </a:rPr>
              <a:t>need and </a:t>
            </a:r>
            <a:r>
              <a:rPr sz="1167" dirty="0">
                <a:latin typeface="Garamond"/>
                <a:cs typeface="Garamond"/>
              </a:rPr>
              <a:t>when  customers </a:t>
            </a:r>
            <a:r>
              <a:rPr sz="1167" spc="-5" dirty="0">
                <a:latin typeface="Garamond"/>
                <a:cs typeface="Garamond"/>
              </a:rPr>
              <a:t>know </a:t>
            </a:r>
            <a:r>
              <a:rPr sz="1167" dirty="0">
                <a:latin typeface="Garamond"/>
                <a:cs typeface="Garamond"/>
              </a:rPr>
              <a:t>what they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want.</a:t>
            </a:r>
            <a:endParaRPr sz="1167">
              <a:latin typeface="Garamond"/>
              <a:cs typeface="Garamond"/>
            </a:endParaRPr>
          </a:p>
          <a:p>
            <a:pPr marL="12347" marR="16668" indent="370408" algn="just">
              <a:lnSpc>
                <a:spcPts val="1312"/>
              </a:lnSpc>
              <a:buAutoNum type="arabicParenR" startAt="2"/>
              <a:tabLst>
                <a:tab pos="659327" algn="l"/>
              </a:tabLst>
            </a:pPr>
            <a:r>
              <a:rPr sz="1167" spc="-5" dirty="0">
                <a:latin typeface="Garamond"/>
                <a:cs typeface="Garamond"/>
              </a:rPr>
              <a:t>When customers do not </a:t>
            </a:r>
            <a:r>
              <a:rPr sz="1167" dirty="0">
                <a:latin typeface="Garamond"/>
                <a:cs typeface="Garamond"/>
              </a:rPr>
              <a:t>know what they want, </a:t>
            </a:r>
            <a:r>
              <a:rPr sz="1167" spc="-5" dirty="0">
                <a:latin typeface="Garamond"/>
                <a:cs typeface="Garamond"/>
              </a:rPr>
              <a:t>marketers </a:t>
            </a:r>
            <a:r>
              <a:rPr sz="1167" dirty="0">
                <a:latin typeface="Garamond"/>
                <a:cs typeface="Garamond"/>
              </a:rPr>
              <a:t>can try customer-driving  </a:t>
            </a:r>
            <a:r>
              <a:rPr sz="1167" spc="-5" dirty="0">
                <a:latin typeface="Garamond"/>
                <a:cs typeface="Garamond"/>
              </a:rPr>
              <a:t>marketing—understanding </a:t>
            </a:r>
            <a:r>
              <a:rPr sz="1167" dirty="0">
                <a:latin typeface="Garamond"/>
                <a:cs typeface="Garamond"/>
              </a:rPr>
              <a:t>customer needs even </a:t>
            </a:r>
            <a:r>
              <a:rPr sz="1167" spc="-5" dirty="0">
                <a:latin typeface="Garamond"/>
                <a:cs typeface="Garamond"/>
              </a:rPr>
              <a:t>better </a:t>
            </a:r>
            <a:r>
              <a:rPr sz="1167" dirty="0">
                <a:latin typeface="Garamond"/>
                <a:cs typeface="Garamond"/>
              </a:rPr>
              <a:t>than customers </a:t>
            </a:r>
            <a:r>
              <a:rPr sz="1167" spc="-5" dirty="0">
                <a:latin typeface="Garamond"/>
                <a:cs typeface="Garamond"/>
              </a:rPr>
              <a:t>themselves do, and </a:t>
            </a:r>
            <a:r>
              <a:rPr sz="1167" dirty="0">
                <a:latin typeface="Garamond"/>
                <a:cs typeface="Garamond"/>
              </a:rPr>
              <a:t>creating  </a:t>
            </a:r>
            <a:r>
              <a:rPr sz="1167" spc="-5" dirty="0">
                <a:latin typeface="Garamond"/>
                <a:cs typeface="Garamond"/>
              </a:rPr>
              <a:t>products and </a:t>
            </a:r>
            <a:r>
              <a:rPr sz="1167" dirty="0">
                <a:latin typeface="Garamond"/>
                <a:cs typeface="Garamond"/>
              </a:rPr>
              <a:t>services that will </a:t>
            </a:r>
            <a:r>
              <a:rPr sz="1167" spc="-5" dirty="0">
                <a:latin typeface="Garamond"/>
                <a:cs typeface="Garamond"/>
              </a:rPr>
              <a:t>meet </a:t>
            </a:r>
            <a:r>
              <a:rPr sz="1167" dirty="0">
                <a:latin typeface="Garamond"/>
                <a:cs typeface="Garamond"/>
              </a:rPr>
              <a:t>existing </a:t>
            </a:r>
            <a:r>
              <a:rPr sz="1167" spc="-5" dirty="0">
                <a:latin typeface="Garamond"/>
                <a:cs typeface="Garamond"/>
              </a:rPr>
              <a:t>and latent needs now and in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future.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83"/>
              </a:lnSpc>
            </a:pP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Societal </a:t>
            </a: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Concept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societal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concept </a:t>
            </a:r>
            <a:r>
              <a:rPr sz="1167" spc="-5" dirty="0">
                <a:latin typeface="Garamond"/>
                <a:cs typeface="Garamond"/>
              </a:rPr>
              <a:t>holds </a:t>
            </a:r>
            <a:r>
              <a:rPr sz="1167" dirty="0">
                <a:latin typeface="Garamond"/>
                <a:cs typeface="Garamond"/>
              </a:rPr>
              <a:t>that the </a:t>
            </a:r>
            <a:r>
              <a:rPr sz="1167" spc="-5" dirty="0">
                <a:latin typeface="Garamond"/>
                <a:cs typeface="Garamond"/>
              </a:rPr>
              <a:t>organization should determine </a:t>
            </a:r>
            <a:r>
              <a:rPr sz="1167" dirty="0">
                <a:latin typeface="Garamond"/>
                <a:cs typeface="Garamond"/>
              </a:rPr>
              <a:t>the needs, wants, </a:t>
            </a:r>
            <a:r>
              <a:rPr sz="1167" spc="-5" dirty="0">
                <a:latin typeface="Garamond"/>
                <a:cs typeface="Garamond"/>
              </a:rPr>
              <a:t>and  interests of </a:t>
            </a:r>
            <a:r>
              <a:rPr sz="1167" dirty="0">
                <a:latin typeface="Garamond"/>
                <a:cs typeface="Garamond"/>
              </a:rPr>
              <a:t>target </a:t>
            </a:r>
            <a:r>
              <a:rPr sz="1167" spc="-5" dirty="0">
                <a:latin typeface="Garamond"/>
                <a:cs typeface="Garamond"/>
              </a:rPr>
              <a:t>markets. It </a:t>
            </a:r>
            <a:r>
              <a:rPr sz="1167" dirty="0">
                <a:latin typeface="Garamond"/>
                <a:cs typeface="Garamond"/>
              </a:rPr>
              <a:t>should then </a:t>
            </a:r>
            <a:r>
              <a:rPr sz="1167" spc="-5" dirty="0">
                <a:latin typeface="Garamond"/>
                <a:cs typeface="Garamond"/>
              </a:rPr>
              <a:t>deliver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desired </a:t>
            </a:r>
            <a:r>
              <a:rPr sz="1167" dirty="0">
                <a:latin typeface="Garamond"/>
                <a:cs typeface="Garamond"/>
              </a:rPr>
              <a:t>satisfactions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effectively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efficiently than competitors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 way that </a:t>
            </a:r>
            <a:r>
              <a:rPr sz="1167" spc="-5" dirty="0">
                <a:latin typeface="Garamond"/>
                <a:cs typeface="Garamond"/>
              </a:rPr>
              <a:t>maintains or improves </a:t>
            </a:r>
            <a:r>
              <a:rPr sz="1167" dirty="0">
                <a:latin typeface="Garamond"/>
                <a:cs typeface="Garamond"/>
              </a:rPr>
              <a:t>the consumer’s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society’s  </a:t>
            </a:r>
            <a:r>
              <a:rPr sz="1167" dirty="0">
                <a:latin typeface="Garamond"/>
                <a:cs typeface="Garamond"/>
              </a:rPr>
              <a:t>well-being.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  <a:buAutoNum type="arabicParenR"/>
              <a:tabLst>
                <a:tab pos="194464" algn="l"/>
              </a:tabLst>
            </a:pPr>
            <a:r>
              <a:rPr sz="1167" dirty="0">
                <a:latin typeface="Garamond"/>
                <a:cs typeface="Garamond"/>
              </a:rPr>
              <a:t>The societal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concept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newest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philosophies.</a:t>
            </a:r>
            <a:endParaRPr sz="1167">
              <a:latin typeface="Garamond"/>
              <a:cs typeface="Garamond"/>
            </a:endParaRPr>
          </a:p>
          <a:p>
            <a:pPr marL="12347" marR="20372" algn="just">
              <a:lnSpc>
                <a:spcPts val="1312"/>
              </a:lnSpc>
              <a:spcBef>
                <a:spcPts val="73"/>
              </a:spcBef>
              <a:buAutoNum type="arabicParenR"/>
              <a:tabLst>
                <a:tab pos="203725" algn="l"/>
              </a:tabLst>
            </a:pPr>
            <a:r>
              <a:rPr sz="1167" dirty="0">
                <a:latin typeface="Garamond"/>
                <a:cs typeface="Garamond"/>
              </a:rPr>
              <a:t>It questions whether the </a:t>
            </a:r>
            <a:r>
              <a:rPr sz="1167" spc="-5" dirty="0">
                <a:latin typeface="Garamond"/>
                <a:cs typeface="Garamond"/>
              </a:rPr>
              <a:t>pure marketing concept is adequate </a:t>
            </a:r>
            <a:r>
              <a:rPr sz="1167" dirty="0">
                <a:latin typeface="Garamond"/>
                <a:cs typeface="Garamond"/>
              </a:rPr>
              <a:t>given the wide variety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societal  </a:t>
            </a:r>
            <a:r>
              <a:rPr sz="1167" spc="-5" dirty="0">
                <a:latin typeface="Garamond"/>
                <a:cs typeface="Garamond"/>
              </a:rPr>
              <a:t>problems and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ills.</a:t>
            </a:r>
            <a:endParaRPr sz="1167">
              <a:latin typeface="Garamond"/>
              <a:cs typeface="Garamond"/>
            </a:endParaRPr>
          </a:p>
          <a:p>
            <a:pPr marL="12347" marR="20372" algn="just">
              <a:lnSpc>
                <a:spcPts val="1312"/>
              </a:lnSpc>
              <a:buAutoNum type="arabicParenR"/>
              <a:tabLst>
                <a:tab pos="259903" algn="l"/>
              </a:tabLst>
            </a:pPr>
            <a:r>
              <a:rPr sz="1167" spc="-5" dirty="0">
                <a:latin typeface="Garamond"/>
                <a:cs typeface="Garamond"/>
              </a:rPr>
              <a:t>According </a:t>
            </a:r>
            <a:r>
              <a:rPr sz="1167" dirty="0">
                <a:latin typeface="Garamond"/>
                <a:cs typeface="Garamond"/>
              </a:rPr>
              <a:t>to the societal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concept, the </a:t>
            </a:r>
            <a:r>
              <a:rPr sz="1167" spc="-5" dirty="0">
                <a:latin typeface="Garamond"/>
                <a:cs typeface="Garamond"/>
              </a:rPr>
              <a:t>pure marketing </a:t>
            </a:r>
            <a:r>
              <a:rPr sz="1167" dirty="0">
                <a:latin typeface="Garamond"/>
                <a:cs typeface="Garamond"/>
              </a:rPr>
              <a:t>concept </a:t>
            </a:r>
            <a:r>
              <a:rPr sz="1167" spc="-5" dirty="0">
                <a:latin typeface="Garamond"/>
                <a:cs typeface="Garamond"/>
              </a:rPr>
              <a:t>overlooks possible  </a:t>
            </a:r>
            <a:r>
              <a:rPr sz="1167" dirty="0">
                <a:latin typeface="Garamond"/>
                <a:cs typeface="Garamond"/>
              </a:rPr>
              <a:t>conflicts </a:t>
            </a:r>
            <a:r>
              <a:rPr sz="1167" spc="-5" dirty="0">
                <a:latin typeface="Garamond"/>
                <a:cs typeface="Garamond"/>
              </a:rPr>
              <a:t>between </a:t>
            </a:r>
            <a:r>
              <a:rPr sz="1167" dirty="0">
                <a:latin typeface="Garamond"/>
                <a:cs typeface="Garamond"/>
              </a:rPr>
              <a:t>short-run consumer wants </a:t>
            </a:r>
            <a:r>
              <a:rPr sz="1167" spc="-5" dirty="0">
                <a:latin typeface="Garamond"/>
                <a:cs typeface="Garamond"/>
              </a:rPr>
              <a:t>and long- run </a:t>
            </a:r>
            <a:r>
              <a:rPr sz="1167" dirty="0">
                <a:latin typeface="Garamond"/>
                <a:cs typeface="Garamond"/>
              </a:rPr>
              <a:t>consumer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welfare.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buAutoNum type="arabicParenR"/>
              <a:tabLst>
                <a:tab pos="227801" algn="l"/>
              </a:tabLst>
            </a:pPr>
            <a:r>
              <a:rPr sz="1167" dirty="0">
                <a:latin typeface="Garamond"/>
                <a:cs typeface="Garamond"/>
              </a:rPr>
              <a:t>The societal concept calls upon </a:t>
            </a:r>
            <a:r>
              <a:rPr sz="1167" spc="-5" dirty="0">
                <a:latin typeface="Garamond"/>
                <a:cs typeface="Garamond"/>
              </a:rPr>
              <a:t>marketers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10" dirty="0">
                <a:latin typeface="Garamond"/>
                <a:cs typeface="Garamond"/>
              </a:rPr>
              <a:t>balance </a:t>
            </a:r>
            <a:r>
              <a:rPr sz="1167" dirty="0">
                <a:latin typeface="Garamond"/>
                <a:cs typeface="Garamond"/>
              </a:rPr>
              <a:t>three considerations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setting their  marketing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policies:</a:t>
            </a:r>
            <a:endParaRPr sz="1167">
              <a:latin typeface="Garamond"/>
              <a:cs typeface="Garamond"/>
            </a:endParaRPr>
          </a:p>
          <a:p>
            <a:pPr marL="605000" marR="3900397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a). Company profits.  b). Customer </a:t>
            </a:r>
            <a:r>
              <a:rPr sz="1167" dirty="0">
                <a:latin typeface="Garamond"/>
                <a:cs typeface="Garamond"/>
              </a:rPr>
              <a:t>wants.  c). Society’s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interests.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buAutoNum type="arabicParenR" startAt="5"/>
              <a:tabLst>
                <a:tab pos="200638" algn="l"/>
              </a:tabLst>
            </a:pPr>
            <a:r>
              <a:rPr sz="1167" spc="-5" dirty="0">
                <a:latin typeface="Garamond"/>
                <a:cs typeface="Garamond"/>
              </a:rPr>
              <a:t>It has become </a:t>
            </a:r>
            <a:r>
              <a:rPr sz="1167" dirty="0">
                <a:latin typeface="Garamond"/>
                <a:cs typeface="Garamond"/>
              </a:rPr>
              <a:t>good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to consider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think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society’s </a:t>
            </a:r>
            <a:r>
              <a:rPr sz="1167" spc="-5" dirty="0">
                <a:latin typeface="Garamond"/>
                <a:cs typeface="Garamond"/>
              </a:rPr>
              <a:t>interests </a:t>
            </a:r>
            <a:r>
              <a:rPr sz="1167" dirty="0">
                <a:latin typeface="Garamond"/>
                <a:cs typeface="Garamond"/>
              </a:rPr>
              <a:t>when the </a:t>
            </a:r>
            <a:r>
              <a:rPr sz="1167" spc="-5" dirty="0">
                <a:latin typeface="Garamond"/>
                <a:cs typeface="Garamond"/>
              </a:rPr>
              <a:t>organization  </a:t>
            </a:r>
            <a:r>
              <a:rPr sz="1167" dirty="0">
                <a:latin typeface="Garamond"/>
                <a:cs typeface="Garamond"/>
              </a:rPr>
              <a:t>makes marketing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decisions.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233975"/>
            <a:r>
              <a:rPr sz="1167" b="1" dirty="0">
                <a:latin typeface="Garamond"/>
                <a:cs typeface="Garamond"/>
              </a:rPr>
              <a:t>H. </a:t>
            </a:r>
            <a:r>
              <a:rPr sz="1167" b="1" spc="-5" dirty="0">
                <a:latin typeface="Garamond"/>
                <a:cs typeface="Garamond"/>
              </a:rPr>
              <a:t>Boston Consulting</a:t>
            </a:r>
            <a:r>
              <a:rPr sz="1167" b="1" spc="7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Group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8852" y="5407449"/>
            <a:ext cx="1314979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Using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matrix, </a:t>
            </a:r>
            <a:r>
              <a:rPr sz="1167" dirty="0">
                <a:latin typeface="Garamond"/>
                <a:cs typeface="Garamond"/>
              </a:rPr>
              <a:t>four  types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SBUs can </a:t>
            </a:r>
            <a:r>
              <a:rPr sz="1167" spc="-5" dirty="0">
                <a:latin typeface="Garamond"/>
                <a:cs typeface="Garamond"/>
              </a:rPr>
              <a:t>be  </a:t>
            </a:r>
            <a:r>
              <a:rPr sz="1167" dirty="0">
                <a:latin typeface="Garamond"/>
                <a:cs typeface="Garamond"/>
              </a:rPr>
              <a:t>identified: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8852" y="5907511"/>
            <a:ext cx="621683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a). Stars  </a:t>
            </a:r>
            <a:r>
              <a:rPr sz="1167" dirty="0">
                <a:latin typeface="Garamond"/>
                <a:cs typeface="Garamond"/>
              </a:rPr>
              <a:t>growth,  </a:t>
            </a:r>
            <a:r>
              <a:rPr sz="1167" spc="-5" dirty="0">
                <a:latin typeface="Garamond"/>
                <a:cs typeface="Garamond"/>
              </a:rPr>
              <a:t>businesses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90421" y="5907511"/>
            <a:ext cx="624152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1730" algn="r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are</a:t>
            </a:r>
            <a:r>
              <a:rPr sz="1167" spc="2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high-  </a:t>
            </a:r>
            <a:r>
              <a:rPr sz="1167" dirty="0">
                <a:latin typeface="Garamond"/>
                <a:cs typeface="Garamond"/>
              </a:rPr>
              <a:t>high-share</a:t>
            </a:r>
            <a:endParaRPr sz="1167">
              <a:latin typeface="Garamond"/>
              <a:cs typeface="Garamond"/>
            </a:endParaRPr>
          </a:p>
          <a:p>
            <a:pPr marR="5556" algn="r">
              <a:lnSpc>
                <a:spcPts val="1283"/>
              </a:lnSpc>
            </a:pPr>
            <a:r>
              <a:rPr sz="1167" spc="-5" dirty="0">
                <a:latin typeface="Garamond"/>
                <a:cs typeface="Garamond"/>
              </a:rPr>
              <a:t>or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8852" y="6407574"/>
            <a:ext cx="1315597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(they </a:t>
            </a:r>
            <a:r>
              <a:rPr sz="1167" spc="-5" dirty="0">
                <a:latin typeface="Garamond"/>
                <a:cs typeface="Garamond"/>
              </a:rPr>
              <a:t>need  heavy   </a:t>
            </a:r>
            <a:r>
              <a:rPr sz="1167" dirty="0">
                <a:latin typeface="Garamond"/>
                <a:cs typeface="Garamond"/>
              </a:rPr>
              <a:t>investment </a:t>
            </a:r>
            <a:r>
              <a:rPr sz="1167" spc="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8852" y="6726132"/>
            <a:ext cx="131436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86480" algn="l"/>
                <a:tab pos="1008745" algn="l"/>
              </a:tabLst>
            </a:pPr>
            <a:r>
              <a:rPr sz="1167" dirty="0">
                <a:latin typeface="Garamond"/>
                <a:cs typeface="Garamond"/>
              </a:rPr>
              <a:t>finance	their	</a:t>
            </a:r>
            <a:r>
              <a:rPr sz="1167" spc="-5" dirty="0">
                <a:latin typeface="Garamond"/>
                <a:cs typeface="Garamond"/>
              </a:rPr>
              <a:t>rapid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8852" y="6892819"/>
            <a:ext cx="1314979" cy="36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growth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potential).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b).   Cash   Cows</a:t>
            </a:r>
            <a:r>
              <a:rPr sz="1167" b="1" spc="16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are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8852" y="7226194"/>
            <a:ext cx="13137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003806" algn="l"/>
              </a:tabLst>
            </a:pPr>
            <a:r>
              <a:rPr sz="1167" spc="-5" dirty="0">
                <a:latin typeface="Garamond"/>
                <a:cs typeface="Garamond"/>
              </a:rPr>
              <a:t>low-growth</a:t>
            </a:r>
            <a:r>
              <a:rPr sz="1167" dirty="0">
                <a:latin typeface="Garamond"/>
                <a:cs typeface="Garamond"/>
              </a:rPr>
              <a:t>,	</a:t>
            </a:r>
            <a:r>
              <a:rPr sz="1167" spc="-5" dirty="0">
                <a:latin typeface="Garamond"/>
                <a:cs typeface="Garamond"/>
              </a:rPr>
              <a:t>high-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8852" y="7392881"/>
            <a:ext cx="131497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46342" algn="l"/>
                <a:tab pos="1176663" algn="l"/>
              </a:tabLst>
            </a:pPr>
            <a:r>
              <a:rPr sz="1167" dirty="0">
                <a:latin typeface="Garamond"/>
                <a:cs typeface="Garamond"/>
              </a:rPr>
              <a:t>share	</a:t>
            </a:r>
            <a:r>
              <a:rPr sz="1167" spc="-5" dirty="0">
                <a:latin typeface="Garamond"/>
                <a:cs typeface="Garamond"/>
              </a:rPr>
              <a:t>businesse</a:t>
            </a:r>
            <a:r>
              <a:rPr sz="1167" dirty="0">
                <a:latin typeface="Garamond"/>
                <a:cs typeface="Garamond"/>
              </a:rPr>
              <a:t>s	</a:t>
            </a:r>
            <a:r>
              <a:rPr sz="1167" spc="-5" dirty="0">
                <a:latin typeface="Garamond"/>
                <a:cs typeface="Garamond"/>
              </a:rPr>
              <a:t>or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8852" y="7574385"/>
            <a:ext cx="131497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  <a:tabLst>
                <a:tab pos="682168" algn="l"/>
                <a:tab pos="1130980" algn="l"/>
              </a:tabLst>
            </a:pPr>
            <a:r>
              <a:rPr sz="1167" spc="-5" dirty="0">
                <a:latin typeface="Garamond"/>
                <a:cs typeface="Garamond"/>
              </a:rPr>
              <a:t>product</a:t>
            </a:r>
            <a:r>
              <a:rPr sz="1167" dirty="0">
                <a:latin typeface="Garamond"/>
                <a:cs typeface="Garamond"/>
              </a:rPr>
              <a:t>s	(they	</a:t>
            </a:r>
            <a:r>
              <a:rPr sz="1167" spc="-5" dirty="0">
                <a:latin typeface="Garamond"/>
                <a:cs typeface="Garamond"/>
              </a:rPr>
              <a:t>are  </a:t>
            </a:r>
            <a:r>
              <a:rPr sz="1167" dirty="0">
                <a:latin typeface="Garamond"/>
                <a:cs typeface="Garamond"/>
              </a:rPr>
              <a:t>established,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8852" y="7892944"/>
            <a:ext cx="5715529" cy="1029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successful,  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spc="2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need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less investment to </a:t>
            </a:r>
            <a:r>
              <a:rPr sz="1167" spc="-5" dirty="0">
                <a:latin typeface="Garamond"/>
                <a:cs typeface="Garamond"/>
              </a:rPr>
              <a:t>hold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share).</a:t>
            </a:r>
            <a:endParaRPr sz="1167">
              <a:latin typeface="Garamond"/>
              <a:cs typeface="Garamond"/>
            </a:endParaRPr>
          </a:p>
          <a:p>
            <a:pPr marL="12347" marR="4939">
              <a:lnSpc>
                <a:spcPts val="1312"/>
              </a:lnSpc>
              <a:spcBef>
                <a:spcPts val="73"/>
              </a:spcBef>
              <a:buAutoNum type="alphaLcParenR" startAt="3"/>
              <a:tabLst>
                <a:tab pos="228418" algn="l"/>
              </a:tabLst>
            </a:pPr>
            <a:r>
              <a:rPr sz="1167" b="1" dirty="0">
                <a:latin typeface="Garamond"/>
                <a:cs typeface="Garamond"/>
              </a:rPr>
              <a:t>Question Marks </a:t>
            </a:r>
            <a:r>
              <a:rPr sz="1167" spc="-5" dirty="0">
                <a:latin typeface="Garamond"/>
                <a:cs typeface="Garamond"/>
              </a:rPr>
              <a:t>are low-share business </a:t>
            </a:r>
            <a:r>
              <a:rPr sz="1167" dirty="0">
                <a:latin typeface="Garamond"/>
                <a:cs typeface="Garamond"/>
              </a:rPr>
              <a:t>units </a:t>
            </a:r>
            <a:r>
              <a:rPr sz="1167" spc="-5" dirty="0">
                <a:latin typeface="Garamond"/>
                <a:cs typeface="Garamond"/>
              </a:rPr>
              <a:t>in high-growth markets </a:t>
            </a:r>
            <a:r>
              <a:rPr sz="1167" dirty="0">
                <a:latin typeface="Garamond"/>
                <a:cs typeface="Garamond"/>
              </a:rPr>
              <a:t>(they </a:t>
            </a:r>
            <a:r>
              <a:rPr sz="1167" spc="-5" dirty="0">
                <a:latin typeface="Garamond"/>
                <a:cs typeface="Garamond"/>
              </a:rPr>
              <a:t>require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lot of  </a:t>
            </a:r>
            <a:r>
              <a:rPr sz="1167" dirty="0">
                <a:latin typeface="Garamond"/>
                <a:cs typeface="Garamond"/>
              </a:rPr>
              <a:t>cash to </a:t>
            </a:r>
            <a:r>
              <a:rPr sz="1167" spc="-5" dirty="0">
                <a:latin typeface="Garamond"/>
                <a:cs typeface="Garamond"/>
              </a:rPr>
              <a:t>hold </a:t>
            </a:r>
            <a:r>
              <a:rPr sz="1167" dirty="0">
                <a:latin typeface="Garamond"/>
                <a:cs typeface="Garamond"/>
              </a:rPr>
              <a:t>their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share).</a:t>
            </a:r>
            <a:endParaRPr sz="1167">
              <a:latin typeface="Garamond"/>
              <a:cs typeface="Garamond"/>
            </a:endParaRPr>
          </a:p>
          <a:p>
            <a:pPr marL="12347" marR="4939">
              <a:lnSpc>
                <a:spcPts val="1312"/>
              </a:lnSpc>
              <a:buAutoNum type="alphaLcParenR" startAt="3"/>
              <a:tabLst>
                <a:tab pos="234592" algn="l"/>
              </a:tabLst>
            </a:pPr>
            <a:r>
              <a:rPr sz="1167" b="1" spc="-5" dirty="0">
                <a:latin typeface="Garamond"/>
                <a:cs typeface="Garamond"/>
              </a:rPr>
              <a:t>Dogs </a:t>
            </a:r>
            <a:r>
              <a:rPr sz="1167" dirty="0">
                <a:latin typeface="Garamond"/>
                <a:cs typeface="Garamond"/>
              </a:rPr>
              <a:t>are </a:t>
            </a:r>
            <a:r>
              <a:rPr sz="1167" spc="-5" dirty="0">
                <a:latin typeface="Garamond"/>
                <a:cs typeface="Garamond"/>
              </a:rPr>
              <a:t>low-growth, low-share businesses and products </a:t>
            </a:r>
            <a:r>
              <a:rPr sz="1167" dirty="0">
                <a:latin typeface="Garamond"/>
                <a:cs typeface="Garamond"/>
              </a:rPr>
              <a:t>(they </a:t>
            </a:r>
            <a:r>
              <a:rPr sz="1167" spc="-5" dirty="0">
                <a:latin typeface="Garamond"/>
                <a:cs typeface="Garamond"/>
              </a:rPr>
              <a:t>may generate enough </a:t>
            </a:r>
            <a:r>
              <a:rPr sz="1167" dirty="0">
                <a:latin typeface="Garamond"/>
                <a:cs typeface="Garamond"/>
              </a:rPr>
              <a:t>cash to  </a:t>
            </a:r>
            <a:r>
              <a:rPr sz="1167" spc="-5" dirty="0">
                <a:latin typeface="Garamond"/>
                <a:cs typeface="Garamond"/>
              </a:rPr>
              <a:t>maintain </a:t>
            </a:r>
            <a:r>
              <a:rPr sz="1167" dirty="0">
                <a:latin typeface="Garamond"/>
                <a:cs typeface="Garamond"/>
              </a:rPr>
              <a:t>them, </a:t>
            </a:r>
            <a:r>
              <a:rPr sz="1167" spc="-5" dirty="0">
                <a:latin typeface="Garamond"/>
                <a:cs typeface="Garamond"/>
              </a:rPr>
              <a:t>but do not have much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future).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7478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207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73573"/>
            <a:ext cx="5716147" cy="7681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marR="6173" indent="-222245">
              <a:lnSpc>
                <a:spcPts val="1312"/>
              </a:lnSpc>
              <a:buAutoNum type="arabicPeriod" startAt="2"/>
              <a:tabLst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Deciding </a:t>
            </a:r>
            <a:r>
              <a:rPr sz="1167" dirty="0">
                <a:latin typeface="Garamond"/>
                <a:cs typeface="Garamond"/>
              </a:rPr>
              <a:t>- </a:t>
            </a:r>
            <a:r>
              <a:rPr sz="1167" spc="-5" dirty="0">
                <a:latin typeface="Garamond"/>
                <a:cs typeface="Garamond"/>
              </a:rPr>
              <a:t>whether </a:t>
            </a:r>
            <a:r>
              <a:rPr sz="1167" dirty="0">
                <a:latin typeface="Garamond"/>
                <a:cs typeface="Garamond"/>
              </a:rPr>
              <a:t>to go </a:t>
            </a:r>
            <a:r>
              <a:rPr sz="1167" spc="-5" dirty="0">
                <a:latin typeface="Garamond"/>
                <a:cs typeface="Garamond"/>
              </a:rPr>
              <a:t>abroad may be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growth </a:t>
            </a:r>
            <a:r>
              <a:rPr sz="1167" spc="-5" dirty="0">
                <a:latin typeface="Garamond"/>
                <a:cs typeface="Garamond"/>
              </a:rPr>
              <a:t>opportunity, </a:t>
            </a:r>
            <a:r>
              <a:rPr sz="1167" dirty="0">
                <a:latin typeface="Garamond"/>
                <a:cs typeface="Garamond"/>
              </a:rPr>
              <a:t>even for </a:t>
            </a:r>
            <a:r>
              <a:rPr sz="1167" spc="-5" dirty="0">
                <a:latin typeface="Garamond"/>
                <a:cs typeface="Garamond"/>
              </a:rPr>
              <a:t>relatively </a:t>
            </a:r>
            <a:r>
              <a:rPr sz="1167" dirty="0">
                <a:latin typeface="Garamond"/>
                <a:cs typeface="Garamond"/>
              </a:rPr>
              <a:t>small  companies.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foreign </a:t>
            </a:r>
            <a:r>
              <a:rPr sz="1167" spc="-5" dirty="0">
                <a:latin typeface="Garamond"/>
                <a:cs typeface="Garamond"/>
              </a:rPr>
              <a:t>markets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increase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volume.</a:t>
            </a:r>
            <a:endParaRPr sz="1167">
              <a:latin typeface="Garamond"/>
              <a:cs typeface="Garamond"/>
            </a:endParaRPr>
          </a:p>
          <a:p>
            <a:pPr marL="234592" indent="-222245" algn="just">
              <a:lnSpc>
                <a:spcPts val="1240"/>
              </a:lnSpc>
              <a:buAutoNum type="arabicPeriod" startAt="2"/>
              <a:tabLst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Which Markets </a:t>
            </a:r>
            <a:r>
              <a:rPr sz="1167" dirty="0">
                <a:latin typeface="Garamond"/>
                <a:cs typeface="Garamond"/>
              </a:rPr>
              <a:t>- to enter is </a:t>
            </a:r>
            <a:r>
              <a:rPr sz="1167" spc="-5" dirty="0">
                <a:latin typeface="Garamond"/>
                <a:cs typeface="Garamond"/>
              </a:rPr>
              <a:t>also based </a:t>
            </a:r>
            <a:r>
              <a:rPr sz="1167" dirty="0">
                <a:latin typeface="Garamond"/>
                <a:cs typeface="Garamond"/>
              </a:rPr>
              <a:t>upon environmental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conditions.</a:t>
            </a:r>
            <a:endParaRPr sz="1167">
              <a:latin typeface="Garamond"/>
              <a:cs typeface="Garamond"/>
            </a:endParaRPr>
          </a:p>
          <a:p>
            <a:pPr marL="234592" indent="-222245" algn="just">
              <a:lnSpc>
                <a:spcPts val="1312"/>
              </a:lnSpc>
              <a:buAutoNum type="arabicPeriod" startAt="2"/>
              <a:tabLst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Enter </a:t>
            </a:r>
            <a:r>
              <a:rPr sz="1167" dirty="0">
                <a:latin typeface="Garamond"/>
                <a:cs typeface="Garamond"/>
              </a:rPr>
              <a:t>- involves choices </a:t>
            </a:r>
            <a:r>
              <a:rPr sz="1167" spc="-5" dirty="0">
                <a:latin typeface="Garamond"/>
                <a:cs typeface="Garamond"/>
              </a:rPr>
              <a:t>about how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compete.</a:t>
            </a:r>
            <a:endParaRPr sz="1167">
              <a:latin typeface="Garamond"/>
              <a:cs typeface="Garamond"/>
            </a:endParaRPr>
          </a:p>
          <a:p>
            <a:pPr marL="234592" marR="5556" indent="-222245">
              <a:lnSpc>
                <a:spcPts val="1312"/>
              </a:lnSpc>
              <a:spcBef>
                <a:spcPts val="73"/>
              </a:spcBef>
              <a:buAutoNum type="arabicPeriod" startAt="2"/>
              <a:tabLst>
                <a:tab pos="234592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Program - </a:t>
            </a:r>
            <a:r>
              <a:rPr sz="1167" spc="-5" dirty="0">
                <a:latin typeface="Garamond"/>
                <a:cs typeface="Garamond"/>
              </a:rPr>
              <a:t>appropriate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international </a:t>
            </a:r>
            <a:r>
              <a:rPr sz="1167" dirty="0">
                <a:latin typeface="Garamond"/>
                <a:cs typeface="Garamond"/>
              </a:rPr>
              <a:t>markets includes variations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product and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promotion.</a:t>
            </a:r>
            <a:endParaRPr sz="1167">
              <a:latin typeface="Garamond"/>
              <a:cs typeface="Garamond"/>
            </a:endParaRPr>
          </a:p>
          <a:p>
            <a:pPr marL="234592" marR="6791" indent="-222245">
              <a:lnSpc>
                <a:spcPts val="1312"/>
              </a:lnSpc>
              <a:buAutoNum type="arabicPeriod" startAt="2"/>
              <a:tabLst>
                <a:tab pos="234592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Organization </a:t>
            </a:r>
            <a:r>
              <a:rPr sz="1167" dirty="0">
                <a:latin typeface="Garamond"/>
                <a:cs typeface="Garamond"/>
              </a:rPr>
              <a:t>- choices </a:t>
            </a:r>
            <a:r>
              <a:rPr sz="1167" spc="-5" dirty="0">
                <a:latin typeface="Garamond"/>
                <a:cs typeface="Garamond"/>
              </a:rPr>
              <a:t>available in international marketing include </a:t>
            </a:r>
            <a:r>
              <a:rPr sz="1167" dirty="0">
                <a:latin typeface="Garamond"/>
                <a:cs typeface="Garamond"/>
              </a:rPr>
              <a:t>export  </a:t>
            </a:r>
            <a:r>
              <a:rPr sz="1167" spc="-5" dirty="0">
                <a:latin typeface="Garamond"/>
                <a:cs typeface="Garamond"/>
              </a:rPr>
              <a:t>department, international division, and </a:t>
            </a:r>
            <a:r>
              <a:rPr sz="1167" dirty="0">
                <a:latin typeface="Garamond"/>
                <a:cs typeface="Garamond"/>
              </a:rPr>
              <a:t>global </a:t>
            </a:r>
            <a:r>
              <a:rPr sz="1167" spc="-10" dirty="0">
                <a:latin typeface="Garamond"/>
                <a:cs typeface="Garamond"/>
              </a:rPr>
              <a:t>organization.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  <a:buFont typeface="Garamond"/>
              <a:buAutoNum type="arabicPeriod" startAt="2"/>
            </a:pPr>
            <a:endParaRPr sz="1021">
              <a:latin typeface="Times New Roman"/>
              <a:cs typeface="Times New Roman"/>
            </a:endParaRPr>
          </a:p>
          <a:p>
            <a:pPr marL="456837" lvl="1" indent="-222245">
              <a:buAutoNum type="alphaLcPeriod" startAt="2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LOOKING AT </a:t>
            </a: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GLOBAL MARKETING</a:t>
            </a:r>
            <a:r>
              <a:rPr sz="1167" b="1" spc="-24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ENVIRONMENT</a:t>
            </a:r>
            <a:endParaRPr sz="1167">
              <a:latin typeface="Garamond"/>
              <a:cs typeface="Garamond"/>
            </a:endParaRPr>
          </a:p>
          <a:p>
            <a:pPr lvl="1">
              <a:spcBef>
                <a:spcPts val="49"/>
              </a:spcBef>
              <a:buFont typeface="Garamond"/>
              <a:buAutoNum type="alphaLcPeriod" startAt="2"/>
            </a:pPr>
            <a:endParaRPr sz="1021">
              <a:latin typeface="Times New Roman"/>
              <a:cs typeface="Times New Roman"/>
            </a:endParaRPr>
          </a:p>
          <a:p>
            <a:pPr marL="901327" lvl="2" indent="-302500">
              <a:lnSpc>
                <a:spcPts val="1356"/>
              </a:lnSpc>
              <a:buAutoNum type="romanLcPeriod"/>
              <a:tabLst>
                <a:tab pos="900709" algn="l"/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Globalization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myriad of </a:t>
            </a:r>
            <a:r>
              <a:rPr sz="1167" dirty="0">
                <a:latin typeface="Garamond"/>
                <a:cs typeface="Garamond"/>
              </a:rPr>
              <a:t>forces </a:t>
            </a:r>
            <a:r>
              <a:rPr sz="1167" spc="-5" dirty="0">
                <a:latin typeface="Garamond"/>
                <a:cs typeface="Garamond"/>
              </a:rPr>
              <a:t>are coming </a:t>
            </a:r>
            <a:r>
              <a:rPr sz="1167" dirty="0">
                <a:latin typeface="Garamond"/>
                <a:cs typeface="Garamond"/>
              </a:rPr>
              <a:t>together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late </a:t>
            </a:r>
            <a:r>
              <a:rPr sz="1167" dirty="0">
                <a:latin typeface="Garamond"/>
                <a:cs typeface="Garamond"/>
              </a:rPr>
              <a:t>1990's which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triggering the globalization </a:t>
            </a:r>
            <a:r>
              <a:rPr sz="1167" spc="-5" dirty="0">
                <a:latin typeface="Garamond"/>
                <a:cs typeface="Garamond"/>
              </a:rPr>
              <a:t>of  industries, </a:t>
            </a:r>
            <a:r>
              <a:rPr sz="1167" dirty="0">
                <a:latin typeface="Garamond"/>
                <a:cs typeface="Garamond"/>
              </a:rPr>
              <a:t>companies and </a:t>
            </a:r>
            <a:r>
              <a:rPr sz="1167" spc="-5" dirty="0">
                <a:latin typeface="Garamond"/>
                <a:cs typeface="Garamond"/>
              </a:rPr>
              <a:t>individuals. </a:t>
            </a:r>
            <a:r>
              <a:rPr sz="1167" dirty="0">
                <a:latin typeface="Garamond"/>
                <a:cs typeface="Garamond"/>
              </a:rPr>
              <a:t>Trade </a:t>
            </a:r>
            <a:r>
              <a:rPr sz="1167" spc="-5" dirty="0">
                <a:latin typeface="Garamond"/>
                <a:cs typeface="Garamond"/>
              </a:rPr>
              <a:t>blocks are </a:t>
            </a:r>
            <a:r>
              <a:rPr sz="1167" dirty="0">
                <a:latin typeface="Garamond"/>
                <a:cs typeface="Garamond"/>
              </a:rPr>
              <a:t>forming which </a:t>
            </a:r>
            <a:r>
              <a:rPr sz="1167" spc="-5" dirty="0">
                <a:latin typeface="Garamond"/>
                <a:cs typeface="Garamond"/>
              </a:rPr>
              <a:t>are consolidating market  regions; </a:t>
            </a:r>
            <a:r>
              <a:rPr sz="1167" dirty="0">
                <a:latin typeface="Garamond"/>
                <a:cs typeface="Garamond"/>
              </a:rPr>
              <a:t>global communications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media </a:t>
            </a:r>
            <a:r>
              <a:rPr sz="1167" spc="-5" dirty="0">
                <a:latin typeface="Garamond"/>
                <a:cs typeface="Garamond"/>
              </a:rPr>
              <a:t>are bringing information, </a:t>
            </a:r>
            <a:r>
              <a:rPr sz="1167" dirty="0">
                <a:latin typeface="Garamond"/>
                <a:cs typeface="Garamond"/>
              </a:rPr>
              <a:t>services, cultures </a:t>
            </a:r>
            <a:r>
              <a:rPr sz="1167" spc="-5" dirty="0">
                <a:latin typeface="Garamond"/>
                <a:cs typeface="Garamond"/>
              </a:rPr>
              <a:t>and brands 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corners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world. </a:t>
            </a:r>
            <a:r>
              <a:rPr sz="1167" spc="-5" dirty="0">
                <a:latin typeface="Garamond"/>
                <a:cs typeface="Garamond"/>
              </a:rPr>
              <a:t>Industries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finance, computers, </a:t>
            </a:r>
            <a:r>
              <a:rPr sz="1167" spc="-5" dirty="0">
                <a:latin typeface="Garamond"/>
                <a:cs typeface="Garamond"/>
              </a:rPr>
              <a:t>telecommunications and media  have become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global.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901327" lvl="2" indent="-344480">
              <a:lnSpc>
                <a:spcPts val="1356"/>
              </a:lnSpc>
              <a:buAutoNum type="romanLcPeriod" startAt="2"/>
              <a:tabLst>
                <a:tab pos="900709" algn="l"/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International Trade</a:t>
            </a:r>
            <a:r>
              <a:rPr sz="1167" b="1" spc="-7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System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Trade system concerns </a:t>
            </a:r>
            <a:r>
              <a:rPr sz="1167" spc="-5" dirty="0">
                <a:latin typeface="Garamond"/>
                <a:cs typeface="Garamond"/>
              </a:rPr>
              <a:t>identify opportunities and obstacles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US </a:t>
            </a:r>
            <a:r>
              <a:rPr sz="1167" dirty="0">
                <a:latin typeface="Garamond"/>
                <a:cs typeface="Garamond"/>
              </a:rPr>
              <a:t>firms </a:t>
            </a:r>
            <a:r>
              <a:rPr sz="1167" spc="-5" dirty="0">
                <a:latin typeface="Garamond"/>
                <a:cs typeface="Garamond"/>
              </a:rPr>
              <a:t>abroad. Companies  </a:t>
            </a:r>
            <a:r>
              <a:rPr sz="1167" dirty="0">
                <a:latin typeface="Garamond"/>
                <a:cs typeface="Garamond"/>
              </a:rPr>
              <a:t>should investigate tariffs (taxes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imported goods), quotas (which </a:t>
            </a:r>
            <a:r>
              <a:rPr sz="1167" spc="-5" dirty="0">
                <a:latin typeface="Garamond"/>
                <a:cs typeface="Garamond"/>
              </a:rPr>
              <a:t>restrict import amounts), and  other obstacles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non-tariff barriers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may affect ability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-1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compete.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234592" marR="5556" indent="-222245">
              <a:lnSpc>
                <a:spcPts val="1312"/>
              </a:lnSpc>
              <a:buSzPct val="83333"/>
              <a:buFont typeface="Arial"/>
              <a:buAutoNum type="arabicPeriod"/>
              <a:tabLst>
                <a:tab pos="234592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General Agreement on </a:t>
            </a:r>
            <a:r>
              <a:rPr sz="1167" dirty="0">
                <a:latin typeface="Garamond"/>
                <a:cs typeface="Garamond"/>
              </a:rPr>
              <a:t>Tariffs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Trade - </a:t>
            </a:r>
            <a:r>
              <a:rPr sz="1167" spc="-5" dirty="0">
                <a:latin typeface="Garamond"/>
                <a:cs typeface="Garamond"/>
              </a:rPr>
              <a:t>GATT: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45-year-old treaty </a:t>
            </a:r>
            <a:r>
              <a:rPr sz="1167" spc="-5" dirty="0">
                <a:latin typeface="Garamond"/>
                <a:cs typeface="Garamond"/>
              </a:rPr>
              <a:t>designed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promote </a:t>
            </a:r>
            <a:r>
              <a:rPr sz="1167" dirty="0">
                <a:latin typeface="Garamond"/>
                <a:cs typeface="Garamond"/>
              </a:rPr>
              <a:t>world trade </a:t>
            </a:r>
            <a:r>
              <a:rPr sz="1167" spc="-5" dirty="0">
                <a:latin typeface="Garamond"/>
                <a:cs typeface="Garamond"/>
              </a:rPr>
              <a:t>by reducing </a:t>
            </a:r>
            <a:r>
              <a:rPr sz="1167" dirty="0">
                <a:latin typeface="Garamond"/>
                <a:cs typeface="Garamond"/>
              </a:rPr>
              <a:t>tariffs </a:t>
            </a:r>
            <a:r>
              <a:rPr sz="1167" spc="-5" dirty="0">
                <a:latin typeface="Garamond"/>
                <a:cs typeface="Garamond"/>
              </a:rPr>
              <a:t>and other international trade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barriers.</a:t>
            </a:r>
            <a:endParaRPr sz="1167">
              <a:latin typeface="Garamond"/>
              <a:cs typeface="Garamond"/>
            </a:endParaRPr>
          </a:p>
          <a:p>
            <a:pPr marL="234592" marR="5556" indent="-222245" algn="just">
              <a:lnSpc>
                <a:spcPts val="1312"/>
              </a:lnSpc>
              <a:buSzPct val="83333"/>
              <a:buFont typeface="Arial"/>
              <a:buAutoNum type="arabicPeriod"/>
              <a:tabLst>
                <a:tab pos="234592" algn="l"/>
              </a:tabLst>
            </a:pPr>
            <a:r>
              <a:rPr sz="1167" dirty="0">
                <a:latin typeface="Garamond"/>
                <a:cs typeface="Garamond"/>
              </a:rPr>
              <a:t>Regional Free Trade </a:t>
            </a:r>
            <a:r>
              <a:rPr sz="1167" spc="-5" dirty="0">
                <a:latin typeface="Garamond"/>
                <a:cs typeface="Garamond"/>
              </a:rPr>
              <a:t>Zone: Certain </a:t>
            </a:r>
            <a:r>
              <a:rPr sz="1167" dirty="0">
                <a:latin typeface="Garamond"/>
                <a:cs typeface="Garamond"/>
              </a:rPr>
              <a:t>countries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formed free trade </a:t>
            </a:r>
            <a:r>
              <a:rPr sz="1167" spc="-5" dirty="0">
                <a:latin typeface="Garamond"/>
                <a:cs typeface="Garamond"/>
              </a:rPr>
              <a:t>zones or </a:t>
            </a:r>
            <a:r>
              <a:rPr sz="1167" dirty="0">
                <a:latin typeface="Garamond"/>
                <a:cs typeface="Garamond"/>
              </a:rPr>
              <a:t>economic  </a:t>
            </a:r>
            <a:r>
              <a:rPr sz="1167" spc="-5" dirty="0">
                <a:latin typeface="Garamond"/>
                <a:cs typeface="Garamond"/>
              </a:rPr>
              <a:t>communities–groups of nations organized </a:t>
            </a:r>
            <a:r>
              <a:rPr sz="1167" dirty="0">
                <a:latin typeface="Garamond"/>
                <a:cs typeface="Garamond"/>
              </a:rPr>
              <a:t>to work toward </a:t>
            </a:r>
            <a:r>
              <a:rPr sz="1167" spc="-5" dirty="0">
                <a:latin typeface="Garamond"/>
                <a:cs typeface="Garamond"/>
              </a:rPr>
              <a:t>common </a:t>
            </a:r>
            <a:r>
              <a:rPr sz="1167" dirty="0">
                <a:latin typeface="Garamond"/>
                <a:cs typeface="Garamond"/>
              </a:rPr>
              <a:t>goals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regulation of  international </a:t>
            </a:r>
            <a:r>
              <a:rPr sz="1167" dirty="0">
                <a:latin typeface="Garamond"/>
                <a:cs typeface="Garamond"/>
              </a:rPr>
              <a:t>trade. </a:t>
            </a: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community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European Community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(EC)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spc="-5" dirty="0">
                <a:latin typeface="Garamond"/>
                <a:cs typeface="Garamond"/>
              </a:rPr>
              <a:t>When </a:t>
            </a:r>
            <a:r>
              <a:rPr sz="1167" dirty="0">
                <a:latin typeface="Garamond"/>
                <a:cs typeface="Garamond"/>
              </a:rPr>
              <a:t>selling </a:t>
            </a:r>
            <a:r>
              <a:rPr sz="1167" spc="-5" dirty="0">
                <a:latin typeface="Garamond"/>
                <a:cs typeface="Garamond"/>
              </a:rPr>
              <a:t>aboard, </a:t>
            </a:r>
            <a:r>
              <a:rPr sz="1167" dirty="0">
                <a:latin typeface="Garamond"/>
                <a:cs typeface="Garamond"/>
              </a:rPr>
              <a:t>the firm faces various </a:t>
            </a:r>
            <a:r>
              <a:rPr sz="1167" spc="-5" dirty="0">
                <a:latin typeface="Garamond"/>
                <a:cs typeface="Garamond"/>
              </a:rPr>
              <a:t>restrictions. Examples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are:</a:t>
            </a:r>
            <a:endParaRPr sz="1167">
              <a:latin typeface="Garamond"/>
              <a:cs typeface="Garamond"/>
            </a:endParaRPr>
          </a:p>
          <a:p>
            <a:pPr marL="12347" marR="7408" indent="74082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1). A tariff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tax </a:t>
            </a:r>
            <a:r>
              <a:rPr sz="1167" spc="-5" dirty="0">
                <a:latin typeface="Garamond"/>
                <a:cs typeface="Garamond"/>
              </a:rPr>
              <a:t>levied by </a:t>
            </a:r>
            <a:r>
              <a:rPr sz="1167" dirty="0">
                <a:latin typeface="Garamond"/>
                <a:cs typeface="Garamond"/>
              </a:rPr>
              <a:t>a government </a:t>
            </a:r>
            <a:r>
              <a:rPr sz="1167" spc="-5" dirty="0">
                <a:latin typeface="Garamond"/>
                <a:cs typeface="Garamond"/>
              </a:rPr>
              <a:t>against </a:t>
            </a:r>
            <a:r>
              <a:rPr sz="1167" dirty="0">
                <a:latin typeface="Garamond"/>
                <a:cs typeface="Garamond"/>
              </a:rPr>
              <a:t>certain </a:t>
            </a:r>
            <a:r>
              <a:rPr sz="1167" spc="-5" dirty="0">
                <a:latin typeface="Garamond"/>
                <a:cs typeface="Garamond"/>
              </a:rPr>
              <a:t>imported products,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is designed 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raise revenue or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protect domestic </a:t>
            </a:r>
            <a:r>
              <a:rPr sz="1167" dirty="0">
                <a:latin typeface="Garamond"/>
                <a:cs typeface="Garamond"/>
              </a:rPr>
              <a:t>firms. </a:t>
            </a:r>
            <a:r>
              <a:rPr sz="1167" spc="-5" dirty="0">
                <a:latin typeface="Garamond"/>
                <a:cs typeface="Garamond"/>
              </a:rPr>
              <a:t>This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common barrier. The </a:t>
            </a:r>
            <a:r>
              <a:rPr sz="1167" dirty="0">
                <a:latin typeface="Garamond"/>
                <a:cs typeface="Garamond"/>
              </a:rPr>
              <a:t>tariff </a:t>
            </a:r>
            <a:r>
              <a:rPr sz="1167" spc="-5" dirty="0">
                <a:latin typeface="Garamond"/>
                <a:cs typeface="Garamond"/>
              </a:rPr>
              <a:t>may  be designed </a:t>
            </a:r>
            <a:r>
              <a:rPr sz="1167" dirty="0">
                <a:latin typeface="Garamond"/>
                <a:cs typeface="Garamond"/>
              </a:rPr>
              <a:t>either to </a:t>
            </a:r>
            <a:r>
              <a:rPr sz="1167" spc="-5" dirty="0">
                <a:latin typeface="Garamond"/>
                <a:cs typeface="Garamond"/>
              </a:rPr>
              <a:t>raise revenue or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protect domestic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firms.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buAutoNum type="arabicParenR" startAt="2"/>
              <a:tabLst>
                <a:tab pos="215454" algn="l"/>
              </a:tabLst>
            </a:pPr>
            <a:r>
              <a:rPr sz="1167" dirty="0">
                <a:latin typeface="Garamond"/>
                <a:cs typeface="Garamond"/>
              </a:rPr>
              <a:t>A quota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limit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amount </a:t>
            </a:r>
            <a:r>
              <a:rPr sz="1167" dirty="0">
                <a:latin typeface="Garamond"/>
                <a:cs typeface="Garamond"/>
              </a:rPr>
              <a:t>of goods that an </a:t>
            </a:r>
            <a:r>
              <a:rPr sz="1167" spc="-5" dirty="0">
                <a:latin typeface="Garamond"/>
                <a:cs typeface="Garamond"/>
              </a:rPr>
              <a:t>importing </a:t>
            </a:r>
            <a:r>
              <a:rPr sz="1167" dirty="0">
                <a:latin typeface="Garamond"/>
                <a:cs typeface="Garamond"/>
              </a:rPr>
              <a:t>country will </a:t>
            </a:r>
            <a:r>
              <a:rPr sz="1167" spc="-5" dirty="0">
                <a:latin typeface="Garamond"/>
                <a:cs typeface="Garamond"/>
              </a:rPr>
              <a:t>accept </a:t>
            </a:r>
            <a:r>
              <a:rPr sz="1167" dirty="0">
                <a:latin typeface="Garamond"/>
                <a:cs typeface="Garamond"/>
              </a:rPr>
              <a:t>in certain 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categories. </a:t>
            </a:r>
            <a:r>
              <a:rPr sz="1167" spc="-5" dirty="0">
                <a:latin typeface="Garamond"/>
                <a:cs typeface="Garamond"/>
              </a:rPr>
              <a:t>It is designed </a:t>
            </a:r>
            <a:r>
              <a:rPr sz="1167" dirty="0">
                <a:latin typeface="Garamond"/>
                <a:cs typeface="Garamond"/>
              </a:rPr>
              <a:t>to conserve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foreign exchange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protect local industry  and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employment.</a:t>
            </a:r>
            <a:endParaRPr sz="1167">
              <a:latin typeface="Garamond"/>
              <a:cs typeface="Garamond"/>
            </a:endParaRPr>
          </a:p>
          <a:p>
            <a:pPr marL="194464" indent="-182117" algn="just">
              <a:lnSpc>
                <a:spcPts val="1240"/>
              </a:lnSpc>
              <a:buAutoNum type="arabicParenR" startAt="2"/>
              <a:tabLst>
                <a:tab pos="194464" algn="l"/>
              </a:tabLst>
            </a:pP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embargo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ban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import of </a:t>
            </a:r>
            <a:r>
              <a:rPr sz="1167" dirty="0">
                <a:latin typeface="Garamond"/>
                <a:cs typeface="Garamond"/>
              </a:rPr>
              <a:t>a certain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(the strongest form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quota).</a:t>
            </a:r>
            <a:endParaRPr sz="1167">
              <a:latin typeface="Garamond"/>
              <a:cs typeface="Garamond"/>
            </a:endParaRPr>
          </a:p>
          <a:p>
            <a:pPr marL="12347" marR="4939" indent="111122" algn="just">
              <a:lnSpc>
                <a:spcPts val="1312"/>
              </a:lnSpc>
              <a:spcBef>
                <a:spcPts val="73"/>
              </a:spcBef>
              <a:buAutoNum type="arabicParenR" startAt="2"/>
              <a:tabLst>
                <a:tab pos="314847" algn="l"/>
              </a:tabLst>
            </a:pPr>
            <a:r>
              <a:rPr sz="1167" spc="-5" dirty="0">
                <a:latin typeface="Garamond"/>
                <a:cs typeface="Garamond"/>
              </a:rPr>
              <a:t>Exchange </a:t>
            </a:r>
            <a:r>
              <a:rPr sz="1167" dirty="0">
                <a:latin typeface="Garamond"/>
                <a:cs typeface="Garamond"/>
              </a:rPr>
              <a:t>controls </a:t>
            </a:r>
            <a:r>
              <a:rPr sz="1167" spc="-5" dirty="0">
                <a:latin typeface="Garamond"/>
                <a:cs typeface="Garamond"/>
              </a:rPr>
              <a:t>are limits placed by </a:t>
            </a:r>
            <a:r>
              <a:rPr sz="1167" dirty="0">
                <a:latin typeface="Garamond"/>
                <a:cs typeface="Garamond"/>
              </a:rPr>
              <a:t>a government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amount </a:t>
            </a:r>
            <a:r>
              <a:rPr sz="1167" dirty="0">
                <a:latin typeface="Garamond"/>
                <a:cs typeface="Garamond"/>
              </a:rPr>
              <a:t>of its </a:t>
            </a:r>
            <a:r>
              <a:rPr sz="1167" spc="-5" dirty="0">
                <a:latin typeface="Garamond"/>
                <a:cs typeface="Garamond"/>
              </a:rPr>
              <a:t>foreign </a:t>
            </a:r>
            <a:r>
              <a:rPr sz="1167" dirty="0">
                <a:latin typeface="Garamond"/>
                <a:cs typeface="Garamond"/>
              </a:rPr>
              <a:t>exchange  with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countries </a:t>
            </a:r>
            <a:r>
              <a:rPr sz="1167" spc="-5" dirty="0">
                <a:latin typeface="Garamond"/>
                <a:cs typeface="Garamond"/>
              </a:rPr>
              <a:t>and on its exchange rate against other</a:t>
            </a:r>
            <a:r>
              <a:rPr sz="1167" spc="-1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countries.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buAutoNum type="arabicParenR" startAt="2"/>
              <a:tabLst>
                <a:tab pos="245087" algn="l"/>
              </a:tabLst>
            </a:pPr>
            <a:r>
              <a:rPr sz="1167" spc="-5" dirty="0">
                <a:latin typeface="Garamond"/>
                <a:cs typeface="Garamond"/>
              </a:rPr>
              <a:t>Non </a:t>
            </a:r>
            <a:r>
              <a:rPr sz="1167" dirty="0">
                <a:latin typeface="Garamond"/>
                <a:cs typeface="Garamond"/>
              </a:rPr>
              <a:t>tariff trade </a:t>
            </a:r>
            <a:r>
              <a:rPr sz="1167" spc="-5" dirty="0">
                <a:latin typeface="Garamond"/>
                <a:cs typeface="Garamond"/>
              </a:rPr>
              <a:t>barriers are no monetary barriers </a:t>
            </a:r>
            <a:r>
              <a:rPr sz="1167" dirty="0">
                <a:latin typeface="Garamond"/>
                <a:cs typeface="Garamond"/>
              </a:rPr>
              <a:t>to foreign </a:t>
            </a:r>
            <a:r>
              <a:rPr sz="1167" spc="-5" dirty="0">
                <a:latin typeface="Garamond"/>
                <a:cs typeface="Garamond"/>
              </a:rPr>
              <a:t>products,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biases against </a:t>
            </a:r>
            <a:r>
              <a:rPr sz="1167" dirty="0">
                <a:latin typeface="Garamond"/>
                <a:cs typeface="Garamond"/>
              </a:rPr>
              <a:t>a  foreign company’s </a:t>
            </a:r>
            <a:r>
              <a:rPr sz="1167" spc="-5" dirty="0">
                <a:latin typeface="Garamond"/>
                <a:cs typeface="Garamond"/>
              </a:rPr>
              <a:t>bids or product </a:t>
            </a:r>
            <a:r>
              <a:rPr sz="1167" dirty="0">
                <a:latin typeface="Garamond"/>
                <a:cs typeface="Garamond"/>
              </a:rPr>
              <a:t>standards that go </a:t>
            </a:r>
            <a:r>
              <a:rPr sz="1167" spc="-5" dirty="0">
                <a:latin typeface="Garamond"/>
                <a:cs typeface="Garamond"/>
              </a:rPr>
              <a:t>against </a:t>
            </a:r>
            <a:r>
              <a:rPr sz="1167" dirty="0">
                <a:latin typeface="Garamond"/>
                <a:cs typeface="Garamond"/>
              </a:rPr>
              <a:t>a foreign company’s </a:t>
            </a:r>
            <a:r>
              <a:rPr sz="1167" spc="-5" dirty="0">
                <a:latin typeface="Garamond"/>
                <a:cs typeface="Garamond"/>
              </a:rPr>
              <a:t>product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features.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  <a:buFont typeface="Garamond"/>
              <a:buAutoNum type="arabicParenR" startAt="2"/>
            </a:pPr>
            <a:endParaRPr sz="1021">
              <a:latin typeface="Times New Roman"/>
              <a:cs typeface="Times New Roman"/>
            </a:endParaRPr>
          </a:p>
          <a:p>
            <a:pPr marL="456837" lvl="1" indent="-222245">
              <a:buAutoNum type="alphaLcPeriod" startAt="3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Looking </a:t>
            </a:r>
            <a:r>
              <a:rPr sz="1167" b="1" dirty="0">
                <a:latin typeface="Garamond"/>
                <a:cs typeface="Garamond"/>
              </a:rPr>
              <a:t>at the Global Marketing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Environment</a:t>
            </a:r>
            <a:endParaRPr sz="1167">
              <a:latin typeface="Garamond"/>
              <a:cs typeface="Garamond"/>
            </a:endParaRPr>
          </a:p>
          <a:p>
            <a:pPr lvl="1">
              <a:spcBef>
                <a:spcPts val="49"/>
              </a:spcBef>
              <a:buFont typeface="Garamond"/>
              <a:buAutoNum type="alphaLcPeriod" startAt="3"/>
            </a:pPr>
            <a:endParaRPr sz="1021">
              <a:latin typeface="Times New Roman"/>
              <a:cs typeface="Times New Roman"/>
            </a:endParaRPr>
          </a:p>
          <a:p>
            <a:pPr marL="901327" lvl="2" indent="-302500">
              <a:lnSpc>
                <a:spcPts val="1356"/>
              </a:lnSpc>
              <a:buAutoNum type="romanLcPeriod"/>
              <a:tabLst>
                <a:tab pos="900709" algn="l"/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Economic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Environment.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Concerns relate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industrial </a:t>
            </a:r>
            <a:r>
              <a:rPr sz="1167" dirty="0">
                <a:latin typeface="Garamond"/>
                <a:cs typeface="Garamond"/>
              </a:rPr>
              <a:t>structure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host </a:t>
            </a:r>
            <a:r>
              <a:rPr sz="1167" dirty="0">
                <a:latin typeface="Garamond"/>
                <a:cs typeface="Garamond"/>
              </a:rPr>
              <a:t>country. </a:t>
            </a:r>
            <a:r>
              <a:rPr sz="1167" spc="-5" dirty="0">
                <a:latin typeface="Garamond"/>
                <a:cs typeface="Garamond"/>
              </a:rPr>
              <a:t>Subsistence and raw-material  </a:t>
            </a:r>
            <a:r>
              <a:rPr sz="1167" dirty="0">
                <a:latin typeface="Garamond"/>
                <a:cs typeface="Garamond"/>
              </a:rPr>
              <a:t>exporting countries </a:t>
            </a:r>
            <a:r>
              <a:rPr sz="1167" spc="-5" dirty="0">
                <a:latin typeface="Garamond"/>
                <a:cs typeface="Garamond"/>
              </a:rPr>
              <a:t>may be limited markets </a:t>
            </a:r>
            <a:r>
              <a:rPr sz="1167" dirty="0">
                <a:latin typeface="Garamond"/>
                <a:cs typeface="Garamond"/>
              </a:rPr>
              <a:t>for some kinds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consumer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goods.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87864" y="9226444"/>
            <a:ext cx="228423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56209" algn="l"/>
              </a:tabLst>
            </a:pPr>
            <a:r>
              <a:rPr sz="1167" b="1" spc="-5" dirty="0">
                <a:latin typeface="Garamond"/>
                <a:cs typeface="Garamond"/>
              </a:rPr>
              <a:t>ii.	</a:t>
            </a:r>
            <a:r>
              <a:rPr sz="1167" b="1" dirty="0">
                <a:latin typeface="Garamond"/>
                <a:cs typeface="Garamond"/>
              </a:rPr>
              <a:t>Political/Legal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Environments.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549259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225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970867" y="1180253"/>
            <a:ext cx="2886287" cy="2163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615262" y="1944663"/>
          <a:ext cx="2087915" cy="1237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0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74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56210" marR="247650">
                        <a:lnSpc>
                          <a:spcPct val="8060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Market- 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9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9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b="1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ion 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strategy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554">
                      <a:solidFill>
                        <a:srgbClr val="000000"/>
                      </a:solidFill>
                      <a:prstDash val="solid"/>
                    </a:lnL>
                    <a:lnR w="18554">
                      <a:solidFill>
                        <a:srgbClr val="000000"/>
                      </a:solidFill>
                      <a:prstDash val="solid"/>
                    </a:lnR>
                    <a:lnT w="18554">
                      <a:solidFill>
                        <a:srgbClr val="000000"/>
                      </a:solidFill>
                      <a:prstDash val="solid"/>
                    </a:lnT>
                    <a:lnB w="18554">
                      <a:solidFill>
                        <a:srgbClr val="000000"/>
                      </a:solidFill>
                      <a:prstDash val="solid"/>
                    </a:lnB>
                    <a:solidFill>
                      <a:srgbClr val="FDFD5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80975" marR="139700">
                        <a:lnSpc>
                          <a:spcPct val="8060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Product- 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b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b="1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t  strategy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554">
                      <a:solidFill>
                        <a:srgbClr val="000000"/>
                      </a:solidFill>
                      <a:prstDash val="solid"/>
                    </a:lnL>
                    <a:lnR w="18554">
                      <a:solidFill>
                        <a:srgbClr val="000000"/>
                      </a:solidFill>
                      <a:prstDash val="solid"/>
                    </a:lnR>
                    <a:lnT w="18554">
                      <a:solidFill>
                        <a:srgbClr val="000000"/>
                      </a:solidFill>
                      <a:prstDash val="solid"/>
                    </a:lnT>
                    <a:lnB w="18554">
                      <a:solidFill>
                        <a:srgbClr val="000000"/>
                      </a:solidFill>
                      <a:prstDash val="solid"/>
                    </a:lnB>
                    <a:solidFill>
                      <a:srgbClr val="FDFD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1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96850" marR="123189">
                        <a:lnSpc>
                          <a:spcPct val="8080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Market-  d</a:t>
                      </a:r>
                      <a:r>
                        <a:rPr sz="9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900" b="1" spc="5" dirty="0">
                          <a:latin typeface="Arial"/>
                          <a:cs typeface="Arial"/>
                        </a:rPr>
                        <a:t>el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pment  strategy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554">
                      <a:solidFill>
                        <a:srgbClr val="000000"/>
                      </a:solidFill>
                      <a:prstDash val="solid"/>
                    </a:lnL>
                    <a:lnR w="18554">
                      <a:solidFill>
                        <a:srgbClr val="000000"/>
                      </a:solidFill>
                      <a:prstDash val="solid"/>
                    </a:lnR>
                    <a:lnT w="18554">
                      <a:solidFill>
                        <a:srgbClr val="000000"/>
                      </a:solidFill>
                      <a:prstDash val="solid"/>
                    </a:lnT>
                    <a:lnB w="18554">
                      <a:solidFill>
                        <a:srgbClr val="000000"/>
                      </a:solidFill>
                      <a:prstDash val="solid"/>
                    </a:lnB>
                    <a:solidFill>
                      <a:srgbClr val="FDFD5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77495" marR="92710" indent="-1733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b="1" spc="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iv</a:t>
                      </a:r>
                      <a:r>
                        <a:rPr sz="9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rs</a:t>
                      </a:r>
                      <a:r>
                        <a:rPr sz="9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b="1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00" b="1" spc="5" dirty="0">
                          <a:latin typeface="Arial"/>
                          <a:cs typeface="Arial"/>
                        </a:rPr>
                        <a:t>on 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strategy)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554">
                      <a:solidFill>
                        <a:srgbClr val="000000"/>
                      </a:solidFill>
                      <a:prstDash val="solid"/>
                    </a:lnL>
                    <a:lnR w="18554">
                      <a:solidFill>
                        <a:srgbClr val="000000"/>
                      </a:solidFill>
                      <a:prstDash val="solid"/>
                    </a:lnR>
                    <a:lnT w="18554">
                      <a:solidFill>
                        <a:srgbClr val="000000"/>
                      </a:solidFill>
                      <a:prstDash val="solid"/>
                    </a:lnT>
                    <a:lnB w="18554">
                      <a:solidFill>
                        <a:srgbClr val="000000"/>
                      </a:solidFill>
                      <a:prstDash val="solid"/>
                    </a:lnB>
                    <a:solidFill>
                      <a:srgbClr val="FDFD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125207" y="2173522"/>
            <a:ext cx="490185" cy="219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2964">
              <a:lnSpc>
                <a:spcPct val="76800"/>
              </a:lnSpc>
            </a:pPr>
            <a:r>
              <a:rPr sz="1385" b="1" spc="-306" baseline="2923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924" b="1" spc="-204" dirty="0">
                <a:latin typeface="Arial"/>
                <a:cs typeface="Arial"/>
              </a:rPr>
              <a:t>C</a:t>
            </a:r>
            <a:r>
              <a:rPr sz="1385" b="1" spc="-306" baseline="2923" dirty="0">
                <a:solidFill>
                  <a:srgbClr val="FDFD5D"/>
                </a:solidFill>
                <a:latin typeface="Arial"/>
                <a:cs typeface="Arial"/>
              </a:rPr>
              <a:t>ur</a:t>
            </a:r>
            <a:r>
              <a:rPr sz="924" b="1" spc="-204" dirty="0">
                <a:latin typeface="Arial"/>
                <a:cs typeface="Arial"/>
              </a:rPr>
              <a:t>r</a:t>
            </a:r>
            <a:r>
              <a:rPr sz="1385" b="1" spc="-306" baseline="2923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924" b="1" spc="-204" dirty="0">
                <a:latin typeface="Arial"/>
                <a:cs typeface="Arial"/>
              </a:rPr>
              <a:t>r</a:t>
            </a:r>
            <a:r>
              <a:rPr sz="1385" b="1" spc="-306" baseline="2923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924" b="1" spc="-204" dirty="0">
                <a:latin typeface="Arial"/>
                <a:cs typeface="Arial"/>
              </a:rPr>
              <a:t>e</a:t>
            </a:r>
            <a:r>
              <a:rPr sz="1385" b="1" spc="-306" baseline="2923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924" b="1" spc="-204" dirty="0">
                <a:latin typeface="Arial"/>
                <a:cs typeface="Arial"/>
              </a:rPr>
              <a:t>n</a:t>
            </a:r>
            <a:r>
              <a:rPr sz="1385" b="1" spc="-306" baseline="2923" dirty="0">
                <a:solidFill>
                  <a:srgbClr val="FDFD5D"/>
                </a:solidFill>
                <a:latin typeface="Arial"/>
                <a:cs typeface="Arial"/>
              </a:rPr>
              <a:t>t  </a:t>
            </a:r>
            <a:r>
              <a:rPr sz="1385" b="1" spc="-1180" baseline="2923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924" b="1" spc="-29" dirty="0">
                <a:latin typeface="Arial"/>
                <a:cs typeface="Arial"/>
              </a:rPr>
              <a:t>m</a:t>
            </a:r>
            <a:r>
              <a:rPr sz="1385" b="1" spc="-715" baseline="2923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924" b="1" spc="-29" dirty="0">
                <a:latin typeface="Arial"/>
                <a:cs typeface="Arial"/>
              </a:rPr>
              <a:t>a</a:t>
            </a:r>
            <a:r>
              <a:rPr sz="1385" b="1" spc="-495" baseline="2923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924" b="1" spc="-34" dirty="0">
                <a:latin typeface="Arial"/>
                <a:cs typeface="Arial"/>
              </a:rPr>
              <a:t>r</a:t>
            </a:r>
            <a:r>
              <a:rPr sz="1385" b="1" spc="-721" baseline="2923" dirty="0">
                <a:solidFill>
                  <a:srgbClr val="FDFD5D"/>
                </a:solidFill>
                <a:latin typeface="Arial"/>
                <a:cs typeface="Arial"/>
              </a:rPr>
              <a:t>k</a:t>
            </a:r>
            <a:r>
              <a:rPr sz="924" b="1" spc="-34" dirty="0">
                <a:latin typeface="Arial"/>
                <a:cs typeface="Arial"/>
              </a:rPr>
              <a:t>k</a:t>
            </a:r>
            <a:r>
              <a:rPr sz="1385" b="1" spc="-715" baseline="2923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924" b="1" spc="-29" dirty="0">
                <a:latin typeface="Arial"/>
                <a:cs typeface="Arial"/>
              </a:rPr>
              <a:t>e</a:t>
            </a:r>
            <a:r>
              <a:rPr sz="1385" b="1" spc="-415" baseline="2923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924" b="1" spc="-39" dirty="0">
                <a:latin typeface="Arial"/>
                <a:cs typeface="Arial"/>
              </a:rPr>
              <a:t>t</a:t>
            </a:r>
            <a:r>
              <a:rPr sz="1385" b="1" spc="-715" baseline="2923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924" b="1" spc="5" dirty="0">
                <a:latin typeface="Arial"/>
                <a:cs typeface="Arial"/>
              </a:rPr>
              <a:t>s</a:t>
            </a:r>
            <a:endParaRPr sz="92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1500" y="2750631"/>
            <a:ext cx="485245" cy="219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05566">
              <a:lnSpc>
                <a:spcPct val="76800"/>
              </a:lnSpc>
            </a:pPr>
            <a:r>
              <a:rPr sz="1385" b="1" spc="-342" baseline="2923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924" b="1" spc="-228" dirty="0">
                <a:latin typeface="Arial"/>
                <a:cs typeface="Arial"/>
              </a:rPr>
              <a:t>N</a:t>
            </a:r>
            <a:r>
              <a:rPr sz="1385" b="1" spc="-342" baseline="2923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924" b="1" spc="-228" dirty="0">
                <a:latin typeface="Arial"/>
                <a:cs typeface="Arial"/>
              </a:rPr>
              <a:t>e</a:t>
            </a:r>
            <a:r>
              <a:rPr sz="1385" b="1" spc="-342" baseline="2923" dirty="0">
                <a:solidFill>
                  <a:srgbClr val="FDFD5D"/>
                </a:solidFill>
                <a:latin typeface="Arial"/>
                <a:cs typeface="Arial"/>
              </a:rPr>
              <a:t>w  </a:t>
            </a:r>
            <a:r>
              <a:rPr sz="1385" b="1" spc="-1188" baseline="2923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924" b="1" spc="-24" dirty="0">
                <a:latin typeface="Arial"/>
                <a:cs typeface="Arial"/>
              </a:rPr>
              <a:t>m</a:t>
            </a:r>
            <a:r>
              <a:rPr sz="1385" b="1" spc="-721" baseline="2923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924" b="1" spc="-29" dirty="0">
                <a:latin typeface="Arial"/>
                <a:cs typeface="Arial"/>
              </a:rPr>
              <a:t>a</a:t>
            </a:r>
            <a:r>
              <a:rPr sz="1385" b="1" spc="-488" baseline="2923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924" b="1" spc="-39" dirty="0">
                <a:latin typeface="Arial"/>
                <a:cs typeface="Arial"/>
              </a:rPr>
              <a:t>r</a:t>
            </a:r>
            <a:r>
              <a:rPr sz="1385" b="1" spc="-715" baseline="2923" dirty="0">
                <a:solidFill>
                  <a:srgbClr val="FDFD5D"/>
                </a:solidFill>
                <a:latin typeface="Arial"/>
                <a:cs typeface="Arial"/>
              </a:rPr>
              <a:t>k</a:t>
            </a:r>
            <a:r>
              <a:rPr sz="924" b="1" spc="-34" dirty="0">
                <a:latin typeface="Arial"/>
                <a:cs typeface="Arial"/>
              </a:rPr>
              <a:t>k</a:t>
            </a:r>
            <a:r>
              <a:rPr sz="1385" b="1" spc="-721" baseline="2923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924" b="1" spc="-29" dirty="0">
                <a:latin typeface="Arial"/>
                <a:cs typeface="Arial"/>
              </a:rPr>
              <a:t>e</a:t>
            </a:r>
            <a:r>
              <a:rPr sz="1385" b="1" spc="-407" baseline="2923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924" b="1" spc="-39" dirty="0">
                <a:latin typeface="Arial"/>
                <a:cs typeface="Arial"/>
              </a:rPr>
              <a:t>t</a:t>
            </a:r>
            <a:r>
              <a:rPr sz="1385" b="1" spc="7" baseline="2923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endParaRPr sz="1385" baseline="2923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68274" y="1717157"/>
            <a:ext cx="544513" cy="219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39510">
              <a:lnSpc>
                <a:spcPct val="76800"/>
              </a:lnSpc>
            </a:pPr>
            <a:r>
              <a:rPr sz="1385" b="1" spc="-306" baseline="2923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924" b="1" spc="-204" dirty="0">
                <a:latin typeface="Arial"/>
                <a:cs typeface="Arial"/>
              </a:rPr>
              <a:t>C</a:t>
            </a:r>
            <a:r>
              <a:rPr sz="1385" b="1" spc="-306" baseline="2923" dirty="0">
                <a:solidFill>
                  <a:srgbClr val="FDFD5D"/>
                </a:solidFill>
                <a:latin typeface="Arial"/>
                <a:cs typeface="Arial"/>
              </a:rPr>
              <a:t>ur</a:t>
            </a:r>
            <a:r>
              <a:rPr sz="924" b="1" spc="-204" dirty="0">
                <a:latin typeface="Arial"/>
                <a:cs typeface="Arial"/>
              </a:rPr>
              <a:t>r</a:t>
            </a:r>
            <a:r>
              <a:rPr sz="1385" b="1" spc="-306" baseline="2923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924" b="1" spc="-204" dirty="0">
                <a:latin typeface="Arial"/>
                <a:cs typeface="Arial"/>
              </a:rPr>
              <a:t>r</a:t>
            </a:r>
            <a:r>
              <a:rPr sz="1385" b="1" spc="-306" baseline="2923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924" b="1" spc="-204" dirty="0">
                <a:latin typeface="Arial"/>
                <a:cs typeface="Arial"/>
              </a:rPr>
              <a:t>e</a:t>
            </a:r>
            <a:r>
              <a:rPr sz="1385" b="1" spc="-306" baseline="2923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924" b="1" spc="-204" dirty="0">
                <a:latin typeface="Arial"/>
                <a:cs typeface="Arial"/>
              </a:rPr>
              <a:t>n</a:t>
            </a:r>
            <a:r>
              <a:rPr sz="1385" b="1" spc="-306" baseline="2923" dirty="0">
                <a:solidFill>
                  <a:srgbClr val="FDFD5D"/>
                </a:solidFill>
                <a:latin typeface="Arial"/>
                <a:cs typeface="Arial"/>
              </a:rPr>
              <a:t>t  </a:t>
            </a:r>
            <a:r>
              <a:rPr sz="1385" b="1" spc="-802" baseline="2923" dirty="0">
                <a:solidFill>
                  <a:srgbClr val="FDFD5D"/>
                </a:solidFill>
                <a:latin typeface="Arial"/>
                <a:cs typeface="Arial"/>
              </a:rPr>
              <a:t>p</a:t>
            </a:r>
            <a:r>
              <a:rPr sz="924" b="1" spc="-29" dirty="0">
                <a:latin typeface="Arial"/>
                <a:cs typeface="Arial"/>
              </a:rPr>
              <a:t>p</a:t>
            </a:r>
            <a:r>
              <a:rPr sz="1385" b="1" spc="-488" baseline="2923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924" b="1" spc="-39" dirty="0">
                <a:latin typeface="Arial"/>
                <a:cs typeface="Arial"/>
              </a:rPr>
              <a:t>r</a:t>
            </a:r>
            <a:r>
              <a:rPr sz="1385" b="1" spc="-794" baseline="2923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924" b="1" spc="-29" dirty="0">
                <a:latin typeface="Arial"/>
                <a:cs typeface="Arial"/>
              </a:rPr>
              <a:t>o</a:t>
            </a:r>
            <a:r>
              <a:rPr sz="1385" b="1" spc="-802" baseline="2923" dirty="0">
                <a:solidFill>
                  <a:srgbClr val="FDFD5D"/>
                </a:solidFill>
                <a:latin typeface="Arial"/>
                <a:cs typeface="Arial"/>
              </a:rPr>
              <a:t>d</a:t>
            </a:r>
            <a:r>
              <a:rPr sz="924" b="1" spc="-29" dirty="0">
                <a:latin typeface="Arial"/>
                <a:cs typeface="Arial"/>
              </a:rPr>
              <a:t>d</a:t>
            </a:r>
            <a:r>
              <a:rPr sz="1385" b="1" spc="-802" baseline="2923" dirty="0">
                <a:solidFill>
                  <a:srgbClr val="FDFD5D"/>
                </a:solidFill>
                <a:latin typeface="Arial"/>
                <a:cs typeface="Arial"/>
              </a:rPr>
              <a:t>u</a:t>
            </a:r>
            <a:r>
              <a:rPr sz="924" b="1" spc="-29" dirty="0">
                <a:latin typeface="Arial"/>
                <a:cs typeface="Arial"/>
              </a:rPr>
              <a:t>u</a:t>
            </a:r>
            <a:r>
              <a:rPr sz="1385" b="1" spc="-715" baseline="2923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924" b="1" spc="-29" dirty="0">
                <a:latin typeface="Arial"/>
                <a:cs typeface="Arial"/>
              </a:rPr>
              <a:t>c</a:t>
            </a:r>
            <a:r>
              <a:rPr sz="1385" b="1" spc="-415" baseline="2923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924" b="1" spc="-39" dirty="0">
                <a:latin typeface="Arial"/>
                <a:cs typeface="Arial"/>
              </a:rPr>
              <a:t>t</a:t>
            </a:r>
            <a:r>
              <a:rPr sz="1385" b="1" spc="-715" baseline="2923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924" b="1" spc="10" dirty="0">
                <a:latin typeface="Arial"/>
                <a:cs typeface="Arial"/>
              </a:rPr>
              <a:t>s</a:t>
            </a:r>
            <a:endParaRPr sz="92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26185" y="1717170"/>
            <a:ext cx="540191" cy="219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33347">
              <a:lnSpc>
                <a:spcPct val="76800"/>
              </a:lnSpc>
            </a:pPr>
            <a:r>
              <a:rPr sz="1385" b="1" spc="-342" baseline="2923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924" b="1" spc="-228" dirty="0">
                <a:latin typeface="Arial"/>
                <a:cs typeface="Arial"/>
              </a:rPr>
              <a:t>N</a:t>
            </a:r>
            <a:r>
              <a:rPr sz="1385" b="1" spc="-342" baseline="2923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924" b="1" spc="-228" dirty="0">
                <a:latin typeface="Arial"/>
                <a:cs typeface="Arial"/>
              </a:rPr>
              <a:t>e</a:t>
            </a:r>
            <a:r>
              <a:rPr sz="1385" b="1" spc="-342" baseline="2923" dirty="0">
                <a:solidFill>
                  <a:srgbClr val="FDFD5D"/>
                </a:solidFill>
                <a:latin typeface="Arial"/>
                <a:cs typeface="Arial"/>
              </a:rPr>
              <a:t>w  </a:t>
            </a:r>
            <a:r>
              <a:rPr sz="1385" b="1" spc="-794" baseline="2923" dirty="0">
                <a:solidFill>
                  <a:srgbClr val="FDFD5D"/>
                </a:solidFill>
                <a:latin typeface="Arial"/>
                <a:cs typeface="Arial"/>
              </a:rPr>
              <a:t>p</a:t>
            </a:r>
            <a:r>
              <a:rPr sz="924" b="1" spc="-29" dirty="0">
                <a:latin typeface="Arial"/>
                <a:cs typeface="Arial"/>
              </a:rPr>
              <a:t>p</a:t>
            </a:r>
            <a:r>
              <a:rPr sz="1385" b="1" spc="-495" baseline="2923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924" b="1" spc="-34" dirty="0">
                <a:latin typeface="Arial"/>
                <a:cs typeface="Arial"/>
              </a:rPr>
              <a:t>r</a:t>
            </a:r>
            <a:r>
              <a:rPr sz="1385" b="1" spc="-802" baseline="2923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924" b="1" spc="-29" dirty="0">
                <a:latin typeface="Arial"/>
                <a:cs typeface="Arial"/>
              </a:rPr>
              <a:t>o</a:t>
            </a:r>
            <a:r>
              <a:rPr sz="1385" b="1" spc="-794" baseline="2923" dirty="0">
                <a:solidFill>
                  <a:srgbClr val="FDFD5D"/>
                </a:solidFill>
                <a:latin typeface="Arial"/>
                <a:cs typeface="Arial"/>
              </a:rPr>
              <a:t>d</a:t>
            </a:r>
            <a:r>
              <a:rPr sz="924" b="1" spc="-34" dirty="0">
                <a:latin typeface="Arial"/>
                <a:cs typeface="Arial"/>
              </a:rPr>
              <a:t>d</a:t>
            </a:r>
            <a:r>
              <a:rPr sz="1385" b="1" spc="-794" baseline="2923" dirty="0">
                <a:solidFill>
                  <a:srgbClr val="FDFD5D"/>
                </a:solidFill>
                <a:latin typeface="Arial"/>
                <a:cs typeface="Arial"/>
              </a:rPr>
              <a:t>u</a:t>
            </a:r>
            <a:r>
              <a:rPr sz="924" b="1" spc="-29" dirty="0">
                <a:latin typeface="Arial"/>
                <a:cs typeface="Arial"/>
              </a:rPr>
              <a:t>u</a:t>
            </a:r>
            <a:r>
              <a:rPr sz="1385" b="1" spc="-721" baseline="2923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924" b="1" spc="-29" dirty="0">
                <a:latin typeface="Arial"/>
                <a:cs typeface="Arial"/>
              </a:rPr>
              <a:t>c</a:t>
            </a:r>
            <a:r>
              <a:rPr sz="1385" b="1" spc="-407" baseline="2923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924" b="1" spc="-39" dirty="0">
                <a:latin typeface="Arial"/>
                <a:cs typeface="Arial"/>
              </a:rPr>
              <a:t>t</a:t>
            </a:r>
            <a:r>
              <a:rPr sz="1385" b="1" spc="15" baseline="2923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endParaRPr sz="1385" baseline="2923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65602" y="1058756"/>
            <a:ext cx="231201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33975" algn="l"/>
              </a:tabLst>
            </a:pPr>
            <a:r>
              <a:rPr sz="1167" b="1" spc="-5" dirty="0">
                <a:latin typeface="Garamond"/>
                <a:cs typeface="Garamond"/>
              </a:rPr>
              <a:t>I.	Product/Market Expansion</a:t>
            </a:r>
            <a:r>
              <a:rPr sz="1167" b="1" spc="-6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Grid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3352" y="1406948"/>
            <a:ext cx="2721328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always be </a:t>
            </a:r>
            <a:r>
              <a:rPr sz="1167" dirty="0">
                <a:latin typeface="Garamond"/>
                <a:cs typeface="Garamond"/>
              </a:rPr>
              <a:t>looking to the  future. </a:t>
            </a: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useful </a:t>
            </a:r>
            <a:r>
              <a:rPr sz="1167" spc="-5" dirty="0">
                <a:latin typeface="Garamond"/>
                <a:cs typeface="Garamond"/>
              </a:rPr>
              <a:t>device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identifying  </a:t>
            </a:r>
            <a:r>
              <a:rPr sz="1167" dirty="0">
                <a:latin typeface="Garamond"/>
                <a:cs typeface="Garamond"/>
              </a:rPr>
              <a:t>growth  </a:t>
            </a:r>
            <a:r>
              <a:rPr sz="1167" spc="-5" dirty="0">
                <a:latin typeface="Garamond"/>
                <a:cs typeface="Garamond"/>
              </a:rPr>
              <a:t>opportunities  </a:t>
            </a:r>
            <a:r>
              <a:rPr sz="1167" dirty="0">
                <a:latin typeface="Garamond"/>
                <a:cs typeface="Garamond"/>
              </a:rPr>
              <a:t>for  the  future  is   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3352" y="1892194"/>
            <a:ext cx="272009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171725" algn="l"/>
                <a:tab pos="1987239" algn="l"/>
                <a:tab pos="2478031" algn="l"/>
              </a:tabLst>
            </a:pPr>
            <a:r>
              <a:rPr sz="1167" spc="-5" dirty="0">
                <a:latin typeface="Garamond"/>
                <a:cs typeface="Garamond"/>
              </a:rPr>
              <a:t>product/marke</a:t>
            </a:r>
            <a:r>
              <a:rPr sz="1167" dirty="0">
                <a:latin typeface="Garamond"/>
                <a:cs typeface="Garamond"/>
              </a:rPr>
              <a:t>t	expansion	grid.	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3352" y="2073698"/>
            <a:ext cx="2721945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product/market </a:t>
            </a:r>
            <a:r>
              <a:rPr sz="1167" dirty="0">
                <a:latin typeface="Garamond"/>
                <a:cs typeface="Garamond"/>
              </a:rPr>
              <a:t>expansion grid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portfolio-  planning </a:t>
            </a:r>
            <a:r>
              <a:rPr sz="1167" dirty="0">
                <a:latin typeface="Garamond"/>
                <a:cs typeface="Garamond"/>
              </a:rPr>
              <a:t>tool for </a:t>
            </a:r>
            <a:r>
              <a:rPr sz="1167" spc="-5" dirty="0">
                <a:latin typeface="Garamond"/>
                <a:cs typeface="Garamond"/>
              </a:rPr>
              <a:t>identifying </a:t>
            </a:r>
            <a:r>
              <a:rPr sz="1167" dirty="0">
                <a:latin typeface="Garamond"/>
                <a:cs typeface="Garamond"/>
              </a:rPr>
              <a:t>company growth  </a:t>
            </a:r>
            <a:r>
              <a:rPr sz="1167" spc="-5" dirty="0">
                <a:latin typeface="Garamond"/>
                <a:cs typeface="Garamond"/>
              </a:rPr>
              <a:t>opportunities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through: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83"/>
              </a:lnSpc>
            </a:pPr>
            <a:r>
              <a:rPr sz="1167" b="1" dirty="0">
                <a:latin typeface="Garamond"/>
                <a:cs typeface="Garamond"/>
              </a:rPr>
              <a:t>1). Market </a:t>
            </a:r>
            <a:r>
              <a:rPr sz="1167" b="1" spc="-5" dirty="0">
                <a:latin typeface="Garamond"/>
                <a:cs typeface="Garamond"/>
              </a:rPr>
              <a:t>Penetration</a:t>
            </a:r>
            <a:r>
              <a:rPr sz="1167" spc="-5" dirty="0">
                <a:latin typeface="Garamond"/>
                <a:cs typeface="Garamond"/>
              </a:rPr>
              <a:t>—making more  </a:t>
            </a:r>
            <a:r>
              <a:rPr sz="1167" spc="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sales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3352" y="2725631"/>
            <a:ext cx="272132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05607" algn="l"/>
                <a:tab pos="1302602" algn="l"/>
                <a:tab pos="2264429" algn="l"/>
              </a:tabLst>
            </a:pPr>
            <a:r>
              <a:rPr sz="1167" dirty="0">
                <a:latin typeface="Garamond"/>
                <a:cs typeface="Garamond"/>
              </a:rPr>
              <a:t>to	</a:t>
            </a:r>
            <a:r>
              <a:rPr sz="1167" spc="-5" dirty="0">
                <a:latin typeface="Garamond"/>
                <a:cs typeface="Garamond"/>
              </a:rPr>
              <a:t>pre</a:t>
            </a:r>
            <a:r>
              <a:rPr sz="1167" spc="5" dirty="0">
                <a:latin typeface="Garamond"/>
                <a:cs typeface="Garamond"/>
              </a:rPr>
              <a:t>s</a:t>
            </a:r>
            <a:r>
              <a:rPr sz="1167" dirty="0">
                <a:latin typeface="Garamond"/>
                <a:cs typeface="Garamond"/>
              </a:rPr>
              <a:t>ent	cu</a:t>
            </a:r>
            <a:r>
              <a:rPr sz="1167" spc="5" dirty="0">
                <a:latin typeface="Garamond"/>
                <a:cs typeface="Garamond"/>
              </a:rPr>
              <a:t>s</a:t>
            </a:r>
            <a:r>
              <a:rPr sz="1167" spc="-5" dirty="0">
                <a:latin typeface="Garamond"/>
                <a:cs typeface="Garamond"/>
              </a:rPr>
              <a:t>tomer</a:t>
            </a:r>
            <a:r>
              <a:rPr sz="1167" dirty="0">
                <a:latin typeface="Garamond"/>
                <a:cs typeface="Garamond"/>
              </a:rPr>
              <a:t>s	without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3352" y="2907136"/>
            <a:ext cx="2719476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changing </a:t>
            </a:r>
            <a:r>
              <a:rPr sz="1167" spc="-5" dirty="0">
                <a:latin typeface="Garamond"/>
                <a:cs typeface="Garamond"/>
              </a:rPr>
              <a:t>products in any </a:t>
            </a:r>
            <a:r>
              <a:rPr sz="1167" dirty="0">
                <a:latin typeface="Garamond"/>
                <a:cs typeface="Garamond"/>
              </a:rPr>
              <a:t>way </a:t>
            </a:r>
            <a:r>
              <a:rPr sz="1167" spc="-5" dirty="0">
                <a:latin typeface="Garamond"/>
                <a:cs typeface="Garamond"/>
              </a:rPr>
              <a:t>(example,  adding more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stores).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283"/>
              </a:lnSpc>
            </a:pPr>
            <a:r>
              <a:rPr sz="1167" b="1" dirty="0">
                <a:latin typeface="Garamond"/>
                <a:cs typeface="Garamond"/>
              </a:rPr>
              <a:t>2).   Market   </a:t>
            </a:r>
            <a:r>
              <a:rPr sz="1167" b="1" spc="-5" dirty="0">
                <a:latin typeface="Garamond"/>
                <a:cs typeface="Garamond"/>
              </a:rPr>
              <a:t>Development</a:t>
            </a:r>
            <a:r>
              <a:rPr sz="1167" spc="-5" dirty="0">
                <a:latin typeface="Garamond"/>
                <a:cs typeface="Garamond"/>
              </a:rPr>
              <a:t>—a   </a:t>
            </a:r>
            <a:r>
              <a:rPr sz="1167" dirty="0">
                <a:latin typeface="Garamond"/>
                <a:cs typeface="Garamond"/>
              </a:rPr>
              <a:t>strategy</a:t>
            </a:r>
            <a:r>
              <a:rPr sz="1167" spc="28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3352" y="3407198"/>
            <a:ext cx="5716764" cy="618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17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company growth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identifying a developing </a:t>
            </a:r>
            <a:r>
              <a:rPr sz="1167" spc="-5" dirty="0">
                <a:latin typeface="Garamond"/>
                <a:cs typeface="Garamond"/>
              </a:rPr>
              <a:t>new markets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current company products </a:t>
            </a:r>
            <a:r>
              <a:rPr sz="1167" dirty="0">
                <a:latin typeface="Garamond"/>
                <a:cs typeface="Garamond"/>
              </a:rPr>
              <a:t>(example,  </a:t>
            </a:r>
            <a:r>
              <a:rPr sz="1167" spc="-5" dirty="0">
                <a:latin typeface="Garamond"/>
                <a:cs typeface="Garamond"/>
              </a:rPr>
              <a:t>demographic and </a:t>
            </a:r>
            <a:r>
              <a:rPr sz="1167" dirty="0">
                <a:latin typeface="Garamond"/>
                <a:cs typeface="Garamond"/>
              </a:rPr>
              <a:t>geographical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markets).</a:t>
            </a:r>
            <a:endParaRPr sz="1167">
              <a:latin typeface="Garamond"/>
              <a:cs typeface="Garamond"/>
            </a:endParaRPr>
          </a:p>
          <a:p>
            <a:pPr marL="12347" marR="7408" algn="just">
              <a:lnSpc>
                <a:spcPts val="1312"/>
              </a:lnSpc>
              <a:buAutoNum type="arabicParenR" startAt="3"/>
              <a:tabLst>
                <a:tab pos="211133" algn="l"/>
              </a:tabLst>
            </a:pPr>
            <a:r>
              <a:rPr sz="1167" b="1" dirty="0">
                <a:latin typeface="Garamond"/>
                <a:cs typeface="Garamond"/>
              </a:rPr>
              <a:t>Product </a:t>
            </a:r>
            <a:r>
              <a:rPr sz="1167" b="1" spc="-5" dirty="0">
                <a:latin typeface="Garamond"/>
                <a:cs typeface="Garamond"/>
              </a:rPr>
              <a:t>Development</a:t>
            </a:r>
            <a:r>
              <a:rPr sz="1167" spc="-5" dirty="0">
                <a:latin typeface="Garamond"/>
                <a:cs typeface="Garamond"/>
              </a:rPr>
              <a:t>—a </a:t>
            </a:r>
            <a:r>
              <a:rPr sz="1167" dirty="0">
                <a:latin typeface="Garamond"/>
                <a:cs typeface="Garamond"/>
              </a:rPr>
              <a:t>strategy for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growth by </a:t>
            </a:r>
            <a:r>
              <a:rPr sz="1167" spc="-5" dirty="0">
                <a:latin typeface="Garamond"/>
                <a:cs typeface="Garamond"/>
              </a:rPr>
              <a:t>offering modified or new products  </a:t>
            </a:r>
            <a:r>
              <a:rPr sz="1167" dirty="0">
                <a:latin typeface="Garamond"/>
                <a:cs typeface="Garamond"/>
              </a:rPr>
              <a:t>to current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markets.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buAutoNum type="arabicParenR" startAt="3"/>
              <a:tabLst>
                <a:tab pos="212985" algn="l"/>
              </a:tabLst>
            </a:pPr>
            <a:r>
              <a:rPr sz="1167" b="1" spc="-5" dirty="0">
                <a:latin typeface="Garamond"/>
                <a:cs typeface="Garamond"/>
              </a:rPr>
              <a:t>Diversification</a:t>
            </a:r>
            <a:r>
              <a:rPr sz="1167" spc="-5" dirty="0">
                <a:latin typeface="Garamond"/>
                <a:cs typeface="Garamond"/>
              </a:rPr>
              <a:t>—a </a:t>
            </a:r>
            <a:r>
              <a:rPr sz="1167" dirty="0">
                <a:latin typeface="Garamond"/>
                <a:cs typeface="Garamond"/>
              </a:rPr>
              <a:t>strategy for company growth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starting up </a:t>
            </a:r>
            <a:r>
              <a:rPr sz="1167" spc="-5" dirty="0">
                <a:latin typeface="Garamond"/>
                <a:cs typeface="Garamond"/>
              </a:rPr>
              <a:t>or acquiring businesses outside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company’s </a:t>
            </a:r>
            <a:r>
              <a:rPr sz="1167" dirty="0">
                <a:latin typeface="Garamond"/>
                <a:cs typeface="Garamond"/>
              </a:rPr>
              <a:t>current </a:t>
            </a:r>
            <a:r>
              <a:rPr sz="1167" spc="-5" dirty="0">
                <a:latin typeface="Garamond"/>
                <a:cs typeface="Garamond"/>
              </a:rPr>
              <a:t>products and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markets.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lnSpc>
                <a:spcPts val="1240"/>
              </a:lnSpc>
              <a:buAutoNum type="alphaUcPeriod" startAt="10"/>
              <a:tabLst>
                <a:tab pos="456219" algn="l"/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Process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Once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strategic plan has defined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company’s overall mission and objectives, Marketing plays 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role in </a:t>
            </a:r>
            <a:r>
              <a:rPr sz="1167" dirty="0">
                <a:latin typeface="Garamond"/>
                <a:cs typeface="Garamond"/>
              </a:rPr>
              <a:t>carrying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objectives.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process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process of analyzing market  opportunities, </a:t>
            </a:r>
            <a:r>
              <a:rPr sz="1167" dirty="0">
                <a:latin typeface="Garamond"/>
                <a:cs typeface="Garamond"/>
              </a:rPr>
              <a:t>selecting target </a:t>
            </a:r>
            <a:r>
              <a:rPr sz="1167" spc="-5" dirty="0">
                <a:latin typeface="Garamond"/>
                <a:cs typeface="Garamond"/>
              </a:rPr>
              <a:t>markets, developing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mix, and managing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 </a:t>
            </a:r>
            <a:r>
              <a:rPr sz="1167" dirty="0">
                <a:latin typeface="Garamond"/>
                <a:cs typeface="Garamond"/>
              </a:rPr>
              <a:t>effort. Target customers stand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the center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process. </a:t>
            </a:r>
            <a:r>
              <a:rPr sz="1167" dirty="0">
                <a:latin typeface="Garamond"/>
                <a:cs typeface="Garamond"/>
              </a:rPr>
              <a:t>The goal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strong  </a:t>
            </a:r>
            <a:r>
              <a:rPr sz="1167" spc="-5" dirty="0">
                <a:latin typeface="Garamond"/>
                <a:cs typeface="Garamond"/>
              </a:rPr>
              <a:t>and profitable </a:t>
            </a:r>
            <a:r>
              <a:rPr sz="1167" dirty="0">
                <a:latin typeface="Garamond"/>
                <a:cs typeface="Garamond"/>
              </a:rPr>
              <a:t>connections with these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customers.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lnSpc>
                <a:spcPts val="1283"/>
              </a:lnSpc>
              <a:buAutoNum type="alphaUcPeriod" startAt="11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Environment</a:t>
            </a:r>
            <a:endParaRPr sz="1167">
              <a:latin typeface="Garamond"/>
              <a:cs typeface="Garamond"/>
            </a:endParaRPr>
          </a:p>
          <a:p>
            <a:pPr lvl="1">
              <a:lnSpc>
                <a:spcPct val="100000"/>
              </a:lnSpc>
              <a:buFont typeface="Garamond"/>
              <a:buAutoNum type="alphaUcPeriod" startAt="11"/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 order </a:t>
            </a:r>
            <a:r>
              <a:rPr sz="1167" dirty="0">
                <a:latin typeface="Garamond"/>
                <a:cs typeface="Garamond"/>
              </a:rPr>
              <a:t>to correctly </a:t>
            </a:r>
            <a:r>
              <a:rPr sz="1167" spc="-5" dirty="0">
                <a:latin typeface="Garamond"/>
                <a:cs typeface="Garamond"/>
              </a:rPr>
              <a:t>identify opportunities and monitor </a:t>
            </a:r>
            <a:r>
              <a:rPr sz="1167" dirty="0">
                <a:latin typeface="Garamond"/>
                <a:cs typeface="Garamond"/>
              </a:rPr>
              <a:t>threats, the company </a:t>
            </a:r>
            <a:r>
              <a:rPr sz="1167" spc="-5" dirty="0">
                <a:latin typeface="Garamond"/>
                <a:cs typeface="Garamond"/>
              </a:rPr>
              <a:t>must begin </a:t>
            </a:r>
            <a:r>
              <a:rPr sz="1167" dirty="0">
                <a:latin typeface="Garamond"/>
                <a:cs typeface="Garamond"/>
              </a:rPr>
              <a:t>with a  thorough understanding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marketing </a:t>
            </a:r>
            <a:r>
              <a:rPr sz="1167" spc="-5" dirty="0">
                <a:latin typeface="Garamond"/>
                <a:cs typeface="Garamond"/>
              </a:rPr>
              <a:t>environment in </a:t>
            </a:r>
            <a:r>
              <a:rPr sz="1167" dirty="0">
                <a:latin typeface="Garamond"/>
                <a:cs typeface="Garamond"/>
              </a:rPr>
              <a:t>which the firm </a:t>
            </a:r>
            <a:r>
              <a:rPr sz="1167" spc="-5" dirty="0">
                <a:latin typeface="Garamond"/>
                <a:cs typeface="Garamond"/>
              </a:rPr>
              <a:t>operates.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 </a:t>
            </a:r>
            <a:r>
              <a:rPr sz="1167" dirty="0">
                <a:latin typeface="Garamond"/>
                <a:cs typeface="Garamond"/>
              </a:rPr>
              <a:t>environment consists </a:t>
            </a:r>
            <a:r>
              <a:rPr sz="1167" spc="-5" dirty="0">
                <a:latin typeface="Garamond"/>
                <a:cs typeface="Garamond"/>
              </a:rPr>
              <a:t>of all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actors and forces outside marketing that affect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 management’s ability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develop and maintain successful relationships </a:t>
            </a:r>
            <a:r>
              <a:rPr sz="1167" dirty="0">
                <a:latin typeface="Garamond"/>
                <a:cs typeface="Garamond"/>
              </a:rPr>
              <a:t>with its target customers.  Though these factors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forces </a:t>
            </a:r>
            <a:r>
              <a:rPr sz="1167" spc="-5" dirty="0">
                <a:latin typeface="Garamond"/>
                <a:cs typeface="Garamond"/>
              </a:rPr>
              <a:t>may </a:t>
            </a:r>
            <a:r>
              <a:rPr sz="1167" dirty="0">
                <a:latin typeface="Garamond"/>
                <a:cs typeface="Garamond"/>
              </a:rPr>
              <a:t>vary </a:t>
            </a:r>
            <a:r>
              <a:rPr sz="1167" spc="-5" dirty="0">
                <a:latin typeface="Garamond"/>
                <a:cs typeface="Garamond"/>
              </a:rPr>
              <a:t>depending on </a:t>
            </a:r>
            <a:r>
              <a:rPr sz="1167" dirty="0">
                <a:latin typeface="Garamond"/>
                <a:cs typeface="Garamond"/>
              </a:rPr>
              <a:t>the specific company and industrial  group, they can generally </a:t>
            </a:r>
            <a:r>
              <a:rPr sz="1167" spc="-5" dirty="0">
                <a:latin typeface="Garamond"/>
                <a:cs typeface="Garamond"/>
              </a:rPr>
              <a:t>be divided into broad micro-environmental and macro-environmental  </a:t>
            </a:r>
            <a:r>
              <a:rPr sz="1167" dirty="0">
                <a:latin typeface="Garamond"/>
                <a:cs typeface="Garamond"/>
              </a:rPr>
              <a:t>components. For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companies, the </a:t>
            </a:r>
            <a:r>
              <a:rPr sz="1167" spc="-5" dirty="0">
                <a:latin typeface="Garamond"/>
                <a:cs typeface="Garamond"/>
              </a:rPr>
              <a:t>micro-environmental </a:t>
            </a:r>
            <a:r>
              <a:rPr sz="1167" dirty="0">
                <a:latin typeface="Garamond"/>
                <a:cs typeface="Garamond"/>
              </a:rPr>
              <a:t>components </a:t>
            </a:r>
            <a:r>
              <a:rPr sz="1167" spc="-5" dirty="0">
                <a:latin typeface="Garamond"/>
                <a:cs typeface="Garamond"/>
              </a:rPr>
              <a:t>are: </a:t>
            </a:r>
            <a:r>
              <a:rPr sz="1167" dirty="0">
                <a:latin typeface="Garamond"/>
                <a:cs typeface="Garamond"/>
              </a:rPr>
              <a:t>the company,  suppliers, marketing </a:t>
            </a:r>
            <a:r>
              <a:rPr sz="1167" spc="-5" dirty="0">
                <a:latin typeface="Garamond"/>
                <a:cs typeface="Garamond"/>
              </a:rPr>
              <a:t>channel </a:t>
            </a:r>
            <a:r>
              <a:rPr sz="1167" dirty="0">
                <a:latin typeface="Garamond"/>
                <a:cs typeface="Garamond"/>
              </a:rPr>
              <a:t>firms </a:t>
            </a:r>
            <a:r>
              <a:rPr sz="1167" spc="-5" dirty="0">
                <a:latin typeface="Garamond"/>
                <a:cs typeface="Garamond"/>
              </a:rPr>
              <a:t>(intermediaries),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markets, competitors, and publics.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macro-environmental </a:t>
            </a:r>
            <a:r>
              <a:rPr sz="1167" dirty="0">
                <a:latin typeface="Garamond"/>
                <a:cs typeface="Garamond"/>
              </a:rPr>
              <a:t>components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thought to </a:t>
            </a:r>
            <a:r>
              <a:rPr sz="1167" spc="-5" dirty="0">
                <a:latin typeface="Garamond"/>
                <a:cs typeface="Garamond"/>
              </a:rPr>
              <a:t>be: demographic, </a:t>
            </a:r>
            <a:r>
              <a:rPr sz="1167" dirty="0">
                <a:latin typeface="Garamond"/>
                <a:cs typeface="Garamond"/>
              </a:rPr>
              <a:t>economic, </a:t>
            </a:r>
            <a:r>
              <a:rPr sz="1167" spc="-5" dirty="0">
                <a:latin typeface="Garamond"/>
                <a:cs typeface="Garamond"/>
              </a:rPr>
              <a:t>natural,  </a:t>
            </a:r>
            <a:r>
              <a:rPr sz="1167" dirty="0">
                <a:latin typeface="Garamond"/>
                <a:cs typeface="Garamond"/>
              </a:rPr>
              <a:t>technological, </a:t>
            </a:r>
            <a:r>
              <a:rPr sz="1167" spc="-5" dirty="0">
                <a:latin typeface="Garamond"/>
                <a:cs typeface="Garamond"/>
              </a:rPr>
              <a:t>political, and </a:t>
            </a:r>
            <a:r>
              <a:rPr sz="1167" dirty="0">
                <a:latin typeface="Garamond"/>
                <a:cs typeface="Garamond"/>
              </a:rPr>
              <a:t>cultural forces. The wise </a:t>
            </a:r>
            <a:r>
              <a:rPr sz="1167" spc="-5" dirty="0">
                <a:latin typeface="Garamond"/>
                <a:cs typeface="Garamond"/>
              </a:rPr>
              <a:t>marketing manager </a:t>
            </a:r>
            <a:r>
              <a:rPr sz="1167" dirty="0">
                <a:latin typeface="Garamond"/>
                <a:cs typeface="Garamond"/>
              </a:rPr>
              <a:t>knows that </a:t>
            </a:r>
            <a:r>
              <a:rPr sz="1167" spc="-5" dirty="0">
                <a:latin typeface="Garamond"/>
                <a:cs typeface="Garamond"/>
              </a:rPr>
              <a:t>he or </a:t>
            </a:r>
            <a:r>
              <a:rPr sz="1167" dirty="0">
                <a:latin typeface="Garamond"/>
                <a:cs typeface="Garamond"/>
              </a:rPr>
              <a:t>she  cannot always </a:t>
            </a:r>
            <a:r>
              <a:rPr sz="1167" spc="-5" dirty="0">
                <a:latin typeface="Garamond"/>
                <a:cs typeface="Garamond"/>
              </a:rPr>
              <a:t>affect </a:t>
            </a:r>
            <a:r>
              <a:rPr sz="1167" dirty="0">
                <a:latin typeface="Garamond"/>
                <a:cs typeface="Garamond"/>
              </a:rPr>
              <a:t>environmental forces. </a:t>
            </a:r>
            <a:r>
              <a:rPr sz="1167" spc="-5" dirty="0">
                <a:latin typeface="Garamond"/>
                <a:cs typeface="Garamond"/>
              </a:rPr>
              <a:t>Smart managers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take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proactive, rather than  reactive, approach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marketing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environment.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company’s </a:t>
            </a:r>
            <a:r>
              <a:rPr sz="1167" spc="-5" dirty="0">
                <a:latin typeface="Garamond"/>
                <a:cs typeface="Garamond"/>
              </a:rPr>
              <a:t>marketing management </a:t>
            </a:r>
            <a:r>
              <a:rPr sz="1167" dirty="0">
                <a:latin typeface="Garamond"/>
                <a:cs typeface="Garamond"/>
              </a:rPr>
              <a:t>collects and </a:t>
            </a:r>
            <a:r>
              <a:rPr sz="1167" spc="-5" dirty="0">
                <a:latin typeface="Garamond"/>
                <a:cs typeface="Garamond"/>
              </a:rPr>
              <a:t>processes data on </a:t>
            </a:r>
            <a:r>
              <a:rPr sz="1167" dirty="0">
                <a:latin typeface="Garamond"/>
                <a:cs typeface="Garamond"/>
              </a:rPr>
              <a:t>these environments, </a:t>
            </a:r>
            <a:r>
              <a:rPr sz="1167" spc="-5" dirty="0">
                <a:latin typeface="Garamond"/>
                <a:cs typeface="Garamond"/>
              </a:rPr>
              <a:t>it must  be </a:t>
            </a:r>
            <a:r>
              <a:rPr sz="1167" dirty="0">
                <a:latin typeface="Garamond"/>
                <a:cs typeface="Garamond"/>
              </a:rPr>
              <a:t>ever vigilant in its efforts to </a:t>
            </a:r>
            <a:r>
              <a:rPr sz="1167" spc="-5" dirty="0">
                <a:latin typeface="Garamond"/>
                <a:cs typeface="Garamond"/>
              </a:rPr>
              <a:t>apply </a:t>
            </a:r>
            <a:r>
              <a:rPr sz="1167" dirty="0">
                <a:latin typeface="Garamond"/>
                <a:cs typeface="Garamond"/>
              </a:rPr>
              <a:t>what it learns to developing </a:t>
            </a:r>
            <a:r>
              <a:rPr sz="1167" spc="-5" dirty="0">
                <a:latin typeface="Garamond"/>
                <a:cs typeface="Garamond"/>
              </a:rPr>
              <a:t>opportunities and dealing </a:t>
            </a:r>
            <a:r>
              <a:rPr sz="1167" dirty="0">
                <a:latin typeface="Garamond"/>
                <a:cs typeface="Garamond"/>
              </a:rPr>
              <a:t>with  threats. </a:t>
            </a:r>
            <a:r>
              <a:rPr sz="1167" spc="-5" dirty="0">
                <a:latin typeface="Garamond"/>
                <a:cs typeface="Garamond"/>
              </a:rPr>
              <a:t>Studies have </a:t>
            </a:r>
            <a:r>
              <a:rPr sz="1167" dirty="0">
                <a:latin typeface="Garamond"/>
                <a:cs typeface="Garamond"/>
              </a:rPr>
              <a:t>shown that excellent </a:t>
            </a:r>
            <a:r>
              <a:rPr sz="1167" spc="-5" dirty="0">
                <a:latin typeface="Garamond"/>
                <a:cs typeface="Garamond"/>
              </a:rPr>
              <a:t>companies not only have </a:t>
            </a:r>
            <a:r>
              <a:rPr sz="1167" dirty="0">
                <a:latin typeface="Garamond"/>
                <a:cs typeface="Garamond"/>
              </a:rPr>
              <a:t>a keen sense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but  an appreciation of </a:t>
            </a:r>
            <a:r>
              <a:rPr sz="1167" dirty="0">
                <a:latin typeface="Garamond"/>
                <a:cs typeface="Garamond"/>
              </a:rPr>
              <a:t>the environmental forces </a:t>
            </a:r>
            <a:r>
              <a:rPr sz="1167" spc="-5" dirty="0">
                <a:latin typeface="Garamond"/>
                <a:cs typeface="Garamond"/>
              </a:rPr>
              <a:t>swirling around </a:t>
            </a:r>
            <a:r>
              <a:rPr sz="1167" dirty="0">
                <a:latin typeface="Garamond"/>
                <a:cs typeface="Garamond"/>
              </a:rPr>
              <a:t>them. By constantly looking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dynamic changes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are occurring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aforementioned </a:t>
            </a:r>
            <a:r>
              <a:rPr sz="1167" dirty="0">
                <a:latin typeface="Garamond"/>
                <a:cs typeface="Garamond"/>
              </a:rPr>
              <a:t>environments, companies </a:t>
            </a:r>
            <a:r>
              <a:rPr sz="1167" spc="-5" dirty="0">
                <a:latin typeface="Garamond"/>
                <a:cs typeface="Garamond"/>
              </a:rPr>
              <a:t>are better  prepared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adapt </a:t>
            </a:r>
            <a:r>
              <a:rPr sz="1167" dirty="0">
                <a:latin typeface="Garamond"/>
                <a:cs typeface="Garamond"/>
              </a:rPr>
              <a:t>to change, </a:t>
            </a:r>
            <a:r>
              <a:rPr sz="1167" spc="-5" dirty="0">
                <a:latin typeface="Garamond"/>
                <a:cs typeface="Garamond"/>
              </a:rPr>
              <a:t>prepare long-range </a:t>
            </a:r>
            <a:r>
              <a:rPr sz="1167" dirty="0">
                <a:latin typeface="Garamond"/>
                <a:cs typeface="Garamond"/>
              </a:rPr>
              <a:t>strategy, </a:t>
            </a:r>
            <a:r>
              <a:rPr sz="1167" spc="-5" dirty="0">
                <a:latin typeface="Garamond"/>
                <a:cs typeface="Garamond"/>
              </a:rPr>
              <a:t>meet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needs of </a:t>
            </a:r>
            <a:r>
              <a:rPr sz="1167" dirty="0">
                <a:latin typeface="Garamond"/>
                <a:cs typeface="Garamond"/>
              </a:rPr>
              <a:t>today’s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tomorrow’s customers,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compete with the </a:t>
            </a:r>
            <a:r>
              <a:rPr sz="1167" spc="-5" dirty="0">
                <a:latin typeface="Garamond"/>
                <a:cs typeface="Garamond"/>
              </a:rPr>
              <a:t>intense </a:t>
            </a:r>
            <a:r>
              <a:rPr sz="1167" dirty="0">
                <a:latin typeface="Garamond"/>
                <a:cs typeface="Garamond"/>
              </a:rPr>
              <a:t>competition </a:t>
            </a:r>
            <a:r>
              <a:rPr sz="1167" spc="-5" dirty="0">
                <a:latin typeface="Garamond"/>
                <a:cs typeface="Garamond"/>
              </a:rPr>
              <a:t>present in </a:t>
            </a:r>
            <a:r>
              <a:rPr sz="1167" dirty="0">
                <a:latin typeface="Garamond"/>
                <a:cs typeface="Garamond"/>
              </a:rPr>
              <a:t>the global  </a:t>
            </a:r>
            <a:r>
              <a:rPr sz="1167" spc="-5" dirty="0">
                <a:latin typeface="Garamond"/>
                <a:cs typeface="Garamond"/>
              </a:rPr>
              <a:t>marketplace.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lnSpc>
                <a:spcPts val="1240"/>
              </a:lnSpc>
              <a:buAutoNum type="alphaUcPeriod" startAt="12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Marketing Information </a:t>
            </a:r>
            <a:r>
              <a:rPr sz="1167" b="1" spc="-5" dirty="0">
                <a:latin typeface="Garamond"/>
                <a:cs typeface="Garamond"/>
              </a:rPr>
              <a:t>System and </a:t>
            </a: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Research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carrying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marketing responsibilities, marketing managers need </a:t>
            </a:r>
            <a:r>
              <a:rPr sz="1167" dirty="0">
                <a:latin typeface="Garamond"/>
                <a:cs typeface="Garamond"/>
              </a:rPr>
              <a:t>a great </a:t>
            </a:r>
            <a:r>
              <a:rPr sz="1167" spc="-5" dirty="0">
                <a:latin typeface="Garamond"/>
                <a:cs typeface="Garamond"/>
              </a:rPr>
              <a:t>deal of  </a:t>
            </a:r>
            <a:r>
              <a:rPr sz="1167" dirty="0">
                <a:latin typeface="Garamond"/>
                <a:cs typeface="Garamond"/>
              </a:rPr>
              <a:t>information. “Information is </a:t>
            </a:r>
            <a:r>
              <a:rPr sz="1167" spc="-5" dirty="0">
                <a:latin typeface="Garamond"/>
                <a:cs typeface="Garamond"/>
              </a:rPr>
              <a:t>power” </a:t>
            </a:r>
            <a:r>
              <a:rPr sz="1167" dirty="0">
                <a:latin typeface="Garamond"/>
                <a:cs typeface="Garamond"/>
              </a:rPr>
              <a:t>is a </a:t>
            </a:r>
            <a:r>
              <a:rPr sz="1167" spc="-5" dirty="0">
                <a:latin typeface="Garamond"/>
                <a:cs typeface="Garamond"/>
              </a:rPr>
              <a:t>legitimate statement. Despite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importance and</a:t>
            </a:r>
            <a:r>
              <a:rPr sz="116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growing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3333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226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2"/>
            <a:ext cx="5729728" cy="8470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supply </a:t>
            </a:r>
            <a:r>
              <a:rPr sz="1167" spc="-5" dirty="0">
                <a:latin typeface="Garamond"/>
                <a:cs typeface="Garamond"/>
              </a:rPr>
              <a:t>of information, managers often lack </a:t>
            </a:r>
            <a:r>
              <a:rPr sz="1167" dirty="0">
                <a:latin typeface="Garamond"/>
                <a:cs typeface="Garamond"/>
              </a:rPr>
              <a:t>enough information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right </a:t>
            </a:r>
            <a:r>
              <a:rPr sz="1167" dirty="0">
                <a:latin typeface="Garamond"/>
                <a:cs typeface="Garamond"/>
              </a:rPr>
              <a:t>kind </a:t>
            </a:r>
            <a:r>
              <a:rPr sz="1167" spc="-5" dirty="0">
                <a:latin typeface="Garamond"/>
                <a:cs typeface="Garamond"/>
              </a:rPr>
              <a:t>or have </a:t>
            </a:r>
            <a:r>
              <a:rPr sz="1167" dirty="0">
                <a:latin typeface="Garamond"/>
                <a:cs typeface="Garamond"/>
              </a:rPr>
              <a:t>too much 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wrong kind to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the critical </a:t>
            </a:r>
            <a:r>
              <a:rPr sz="1167" spc="-5" dirty="0">
                <a:latin typeface="Garamond"/>
                <a:cs typeface="Garamond"/>
              </a:rPr>
              <a:t>decisions necessary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successful in </a:t>
            </a:r>
            <a:r>
              <a:rPr sz="1167" spc="-5" dirty="0">
                <a:latin typeface="Garamond"/>
                <a:cs typeface="Garamond"/>
              </a:rPr>
              <a:t>our highly  </a:t>
            </a:r>
            <a:r>
              <a:rPr sz="1167" dirty="0">
                <a:latin typeface="Garamond"/>
                <a:cs typeface="Garamond"/>
              </a:rPr>
              <a:t>competitive global </a:t>
            </a:r>
            <a:r>
              <a:rPr sz="1167" spc="-5" dirty="0">
                <a:latin typeface="Garamond"/>
                <a:cs typeface="Garamond"/>
              </a:rPr>
              <a:t>marketplace. Most marketing managers </a:t>
            </a:r>
            <a:r>
              <a:rPr sz="1167" dirty="0">
                <a:latin typeface="Garamond"/>
                <a:cs typeface="Garamond"/>
              </a:rPr>
              <a:t>don’t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more information, they need  </a:t>
            </a:r>
            <a:r>
              <a:rPr sz="1167" spc="-5" dirty="0">
                <a:latin typeface="Garamond"/>
                <a:cs typeface="Garamond"/>
              </a:rPr>
              <a:t>better information.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overcome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problems, many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taking steps to </a:t>
            </a:r>
            <a:r>
              <a:rPr sz="1167" spc="-5" dirty="0">
                <a:latin typeface="Garamond"/>
                <a:cs typeface="Garamond"/>
              </a:rPr>
              <a:t>improve 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marketing information </a:t>
            </a:r>
            <a:r>
              <a:rPr sz="1167" dirty="0">
                <a:latin typeface="Garamond"/>
                <a:cs typeface="Garamond"/>
              </a:rPr>
              <a:t>systems. A commitment to </a:t>
            </a:r>
            <a:r>
              <a:rPr sz="1167" spc="-5" dirty="0">
                <a:latin typeface="Garamond"/>
                <a:cs typeface="Garamond"/>
              </a:rPr>
              <a:t>an information </a:t>
            </a:r>
            <a:r>
              <a:rPr sz="1167" dirty="0">
                <a:latin typeface="Garamond"/>
                <a:cs typeface="Garamond"/>
              </a:rPr>
              <a:t>system </a:t>
            </a:r>
            <a:r>
              <a:rPr sz="1167" spc="-5" dirty="0">
                <a:latin typeface="Garamond"/>
                <a:cs typeface="Garamond"/>
              </a:rPr>
              <a:t>is not just </a:t>
            </a:r>
            <a:r>
              <a:rPr sz="1167" dirty="0">
                <a:latin typeface="Garamond"/>
                <a:cs typeface="Garamond"/>
              </a:rPr>
              <a:t>a  technological commitment </a:t>
            </a:r>
            <a:r>
              <a:rPr sz="1167" spc="-5" dirty="0">
                <a:latin typeface="Garamond"/>
                <a:cs typeface="Garamond"/>
              </a:rPr>
              <a:t>but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corporate </a:t>
            </a:r>
            <a:r>
              <a:rPr sz="1167" dirty="0">
                <a:latin typeface="Garamond"/>
                <a:cs typeface="Garamond"/>
              </a:rPr>
              <a:t>culture commitment </a:t>
            </a:r>
            <a:r>
              <a:rPr sz="1167" spc="-5" dirty="0">
                <a:latin typeface="Garamond"/>
                <a:cs typeface="Garamond"/>
              </a:rPr>
              <a:t>as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well.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A well-designed </a:t>
            </a:r>
            <a:r>
              <a:rPr sz="1167" spc="-5" dirty="0">
                <a:latin typeface="Garamond"/>
                <a:cs typeface="Garamond"/>
              </a:rPr>
              <a:t>marketing information </a:t>
            </a:r>
            <a:r>
              <a:rPr sz="1167" dirty="0">
                <a:latin typeface="Garamond"/>
                <a:cs typeface="Garamond"/>
              </a:rPr>
              <a:t>system </a:t>
            </a:r>
            <a:r>
              <a:rPr sz="1167" spc="-5" dirty="0">
                <a:latin typeface="Garamond"/>
                <a:cs typeface="Garamond"/>
              </a:rPr>
              <a:t>(MIS) </a:t>
            </a:r>
            <a:r>
              <a:rPr sz="1167" dirty="0">
                <a:latin typeface="Garamond"/>
                <a:cs typeface="Garamond"/>
              </a:rPr>
              <a:t>first </a:t>
            </a:r>
            <a:r>
              <a:rPr sz="1167" spc="-5" dirty="0">
                <a:latin typeface="Garamond"/>
                <a:cs typeface="Garamond"/>
              </a:rPr>
              <a:t>assesses information needs.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MIS  next develops needed information </a:t>
            </a:r>
            <a:r>
              <a:rPr sz="1167" dirty="0">
                <a:latin typeface="Garamond"/>
                <a:cs typeface="Garamond"/>
              </a:rPr>
              <a:t>(generally </a:t>
            </a:r>
            <a:r>
              <a:rPr sz="1167" spc="-5" dirty="0">
                <a:latin typeface="Garamond"/>
                <a:cs typeface="Garamond"/>
              </a:rPr>
              <a:t>from internal </a:t>
            </a:r>
            <a:r>
              <a:rPr sz="1167" dirty="0">
                <a:latin typeface="Garamond"/>
                <a:cs typeface="Garamond"/>
              </a:rPr>
              <a:t>company </a:t>
            </a:r>
            <a:r>
              <a:rPr sz="1167" spc="-5" dirty="0">
                <a:latin typeface="Garamond"/>
                <a:cs typeface="Garamond"/>
              </a:rPr>
              <a:t>data, marketing intelligence  activities, marketing research, and information analysis procedures and </a:t>
            </a:r>
            <a:r>
              <a:rPr sz="1167" dirty="0">
                <a:latin typeface="Garamond"/>
                <a:cs typeface="Garamond"/>
              </a:rPr>
              <a:t>sources). Finally, the </a:t>
            </a:r>
            <a:r>
              <a:rPr sz="1167" spc="-5" dirty="0">
                <a:latin typeface="Garamond"/>
                <a:cs typeface="Garamond"/>
              </a:rPr>
              <a:t>MIS  </a:t>
            </a:r>
            <a:r>
              <a:rPr sz="1167" dirty="0">
                <a:latin typeface="Garamond"/>
                <a:cs typeface="Garamond"/>
              </a:rPr>
              <a:t>distributes information to managers in the </a:t>
            </a:r>
            <a:r>
              <a:rPr sz="1167" spc="-5" dirty="0">
                <a:latin typeface="Garamond"/>
                <a:cs typeface="Garamond"/>
              </a:rPr>
              <a:t>right form at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right </a:t>
            </a:r>
            <a:r>
              <a:rPr sz="1167" dirty="0">
                <a:latin typeface="Garamond"/>
                <a:cs typeface="Garamond"/>
              </a:rPr>
              <a:t>time to </a:t>
            </a:r>
            <a:r>
              <a:rPr sz="1167" spc="-5" dirty="0">
                <a:latin typeface="Garamond"/>
                <a:cs typeface="Garamond"/>
              </a:rPr>
              <a:t>help </a:t>
            </a:r>
            <a:r>
              <a:rPr sz="1167" dirty="0">
                <a:latin typeface="Garamond"/>
                <a:cs typeface="Garamond"/>
              </a:rPr>
              <a:t>them </a:t>
            </a:r>
            <a:r>
              <a:rPr sz="1167" spc="-5" dirty="0">
                <a:latin typeface="Garamond"/>
                <a:cs typeface="Garamond"/>
              </a:rPr>
              <a:t>make better  marketing decisions. Once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system is in place and </a:t>
            </a:r>
            <a:r>
              <a:rPr sz="1167" dirty="0">
                <a:latin typeface="Garamond"/>
                <a:cs typeface="Garamond"/>
              </a:rPr>
              <a:t>functioning, decision-making </a:t>
            </a:r>
            <a:r>
              <a:rPr sz="1167" spc="-5" dirty="0">
                <a:latin typeface="Garamond"/>
                <a:cs typeface="Garamond"/>
              </a:rPr>
              <a:t>becomes </a:t>
            </a:r>
            <a:r>
              <a:rPr sz="1167" dirty="0">
                <a:latin typeface="Garamond"/>
                <a:cs typeface="Garamond"/>
              </a:rPr>
              <a:t>easier  </a:t>
            </a:r>
            <a:r>
              <a:rPr sz="1167" spc="-5" dirty="0">
                <a:latin typeface="Garamond"/>
                <a:cs typeface="Garamond"/>
              </a:rPr>
              <a:t>and better. </a:t>
            </a:r>
            <a:r>
              <a:rPr sz="1167" dirty="0">
                <a:latin typeface="Garamond"/>
                <a:cs typeface="Garamond"/>
              </a:rPr>
              <a:t>Few firms with efficient </a:t>
            </a:r>
            <a:r>
              <a:rPr sz="1167" spc="-5" dirty="0">
                <a:latin typeface="Garamond"/>
                <a:cs typeface="Garamond"/>
              </a:rPr>
              <a:t>information </a:t>
            </a:r>
            <a:r>
              <a:rPr sz="1167" dirty="0">
                <a:latin typeface="Garamond"/>
                <a:cs typeface="Garamond"/>
              </a:rPr>
              <a:t>systems fail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marketplace.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Marketing research, </a:t>
            </a:r>
            <a:r>
              <a:rPr sz="1167" spc="-5" dirty="0">
                <a:latin typeface="Garamond"/>
                <a:cs typeface="Garamond"/>
              </a:rPr>
              <a:t>which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one of </a:t>
            </a:r>
            <a:r>
              <a:rPr sz="1167" dirty="0">
                <a:latin typeface="Garamond"/>
                <a:cs typeface="Garamond"/>
              </a:rPr>
              <a:t>the components </a:t>
            </a:r>
            <a:r>
              <a:rPr sz="1167" spc="-5" dirty="0">
                <a:latin typeface="Garamond"/>
                <a:cs typeface="Garamond"/>
              </a:rPr>
              <a:t>of an information </a:t>
            </a:r>
            <a:r>
              <a:rPr sz="1167" dirty="0">
                <a:latin typeface="Garamond"/>
                <a:cs typeface="Garamond"/>
              </a:rPr>
              <a:t>system, involves  collecting </a:t>
            </a:r>
            <a:r>
              <a:rPr sz="1167" spc="-5" dirty="0">
                <a:latin typeface="Garamond"/>
                <a:cs typeface="Garamond"/>
              </a:rPr>
              <a:t>information relevant </a:t>
            </a:r>
            <a:r>
              <a:rPr sz="1167" dirty="0">
                <a:latin typeface="Garamond"/>
                <a:cs typeface="Garamond"/>
              </a:rPr>
              <a:t>to a specific </a:t>
            </a:r>
            <a:r>
              <a:rPr sz="1167" spc="-5" dirty="0">
                <a:latin typeface="Garamond"/>
                <a:cs typeface="Garamond"/>
              </a:rPr>
              <a:t>marketing problem </a:t>
            </a:r>
            <a:r>
              <a:rPr sz="1167" dirty="0">
                <a:latin typeface="Garamond"/>
                <a:cs typeface="Garamond"/>
              </a:rPr>
              <a:t>facing the </a:t>
            </a:r>
            <a:r>
              <a:rPr sz="1167" spc="-5" dirty="0">
                <a:latin typeface="Garamond"/>
                <a:cs typeface="Garamond"/>
              </a:rPr>
              <a:t>company.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 research process </a:t>
            </a:r>
            <a:r>
              <a:rPr sz="1167" dirty="0">
                <a:latin typeface="Garamond"/>
                <a:cs typeface="Garamond"/>
              </a:rPr>
              <a:t>consists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four steps: </a:t>
            </a:r>
            <a:r>
              <a:rPr sz="1167" spc="-5" dirty="0">
                <a:latin typeface="Garamond"/>
                <a:cs typeface="Garamond"/>
              </a:rPr>
              <a:t>defining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problem and research objectives, developing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research plan, implementing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research plan, and interpreting and reporting </a:t>
            </a:r>
            <a:r>
              <a:rPr sz="1167" dirty="0">
                <a:latin typeface="Garamond"/>
                <a:cs typeface="Garamond"/>
              </a:rPr>
              <a:t>the findings. </a:t>
            </a:r>
            <a:r>
              <a:rPr sz="1167" spc="-5" dirty="0">
                <a:latin typeface="Garamond"/>
                <a:cs typeface="Garamond"/>
              </a:rPr>
              <a:t>In  addition </a:t>
            </a:r>
            <a:r>
              <a:rPr sz="1167" dirty="0">
                <a:latin typeface="Garamond"/>
                <a:cs typeface="Garamond"/>
              </a:rPr>
              <a:t>to traditional sources </a:t>
            </a:r>
            <a:r>
              <a:rPr sz="1167" spc="-5" dirty="0">
                <a:latin typeface="Garamond"/>
                <a:cs typeface="Garamond"/>
              </a:rPr>
              <a:t>of information that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now be </a:t>
            </a:r>
            <a:r>
              <a:rPr sz="1167" dirty="0">
                <a:latin typeface="Garamond"/>
                <a:cs typeface="Garamond"/>
              </a:rPr>
              <a:t>used for </a:t>
            </a:r>
            <a:r>
              <a:rPr sz="1167" spc="-5" dirty="0">
                <a:latin typeface="Garamond"/>
                <a:cs typeface="Garamond"/>
              </a:rPr>
              <a:t>marketing research, online  databases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Internet data sources are becoming more important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marketing research  process.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Marketing research </a:t>
            </a:r>
            <a:r>
              <a:rPr sz="1167" b="1" spc="-5" dirty="0">
                <a:latin typeface="Garamond"/>
                <a:cs typeface="Garamond"/>
              </a:rPr>
              <a:t>is </a:t>
            </a:r>
            <a:r>
              <a:rPr sz="1167" b="1" dirty="0">
                <a:latin typeface="Garamond"/>
                <a:cs typeface="Garamond"/>
              </a:rPr>
              <a:t>the systematic </a:t>
            </a:r>
            <a:r>
              <a:rPr sz="1167" b="1" spc="-5" dirty="0">
                <a:latin typeface="Garamond"/>
                <a:cs typeface="Garamond"/>
              </a:rPr>
              <a:t>design, collection, </a:t>
            </a:r>
            <a:r>
              <a:rPr sz="1167" b="1" dirty="0">
                <a:latin typeface="Garamond"/>
                <a:cs typeface="Garamond"/>
              </a:rPr>
              <a:t>analysis, and reporting of data and  </a:t>
            </a:r>
            <a:r>
              <a:rPr sz="1167" b="1" spc="-5" dirty="0">
                <a:latin typeface="Garamond"/>
                <a:cs typeface="Garamond"/>
              </a:rPr>
              <a:t>findings </a:t>
            </a:r>
            <a:r>
              <a:rPr sz="1167" b="1" dirty="0">
                <a:latin typeface="Garamond"/>
                <a:cs typeface="Garamond"/>
              </a:rPr>
              <a:t>relevant to a </a:t>
            </a:r>
            <a:r>
              <a:rPr sz="1167" b="1" spc="-5" dirty="0">
                <a:latin typeface="Garamond"/>
                <a:cs typeface="Garamond"/>
              </a:rPr>
              <a:t>specific marketing situation facing an</a:t>
            </a:r>
            <a:r>
              <a:rPr sz="1167" b="1" spc="44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organization.</a:t>
            </a:r>
            <a:endParaRPr sz="1167">
              <a:latin typeface="Garamond"/>
              <a:cs typeface="Garamond"/>
            </a:endParaRPr>
          </a:p>
          <a:p>
            <a:pPr marL="382755">
              <a:lnSpc>
                <a:spcPts val="1240"/>
              </a:lnSpc>
            </a:pPr>
            <a:r>
              <a:rPr sz="1167" dirty="0">
                <a:latin typeface="Garamond"/>
                <a:cs typeface="Garamond"/>
              </a:rPr>
              <a:t>1). </a:t>
            </a:r>
            <a:r>
              <a:rPr sz="1167" spc="-5" dirty="0">
                <a:latin typeface="Garamond"/>
                <a:cs typeface="Garamond"/>
              </a:rPr>
              <a:t>Every marketer needs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research.</a:t>
            </a:r>
            <a:endParaRPr sz="1167">
              <a:latin typeface="Garamond"/>
              <a:cs typeface="Garamond"/>
            </a:endParaRPr>
          </a:p>
          <a:p>
            <a:pPr marL="12347" marR="20990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2). </a:t>
            </a:r>
            <a:r>
              <a:rPr sz="1167" spc="-5" dirty="0">
                <a:latin typeface="Garamond"/>
                <a:cs typeface="Garamond"/>
              </a:rPr>
              <a:t>Marketing research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done </a:t>
            </a:r>
            <a:r>
              <a:rPr sz="1167" spc="-5" dirty="0">
                <a:latin typeface="Garamond"/>
                <a:cs typeface="Garamond"/>
              </a:rPr>
              <a:t>by an </a:t>
            </a:r>
            <a:r>
              <a:rPr sz="1167" dirty="0">
                <a:latin typeface="Garamond"/>
                <a:cs typeface="Garamond"/>
              </a:rPr>
              <a:t>internal </a:t>
            </a:r>
            <a:r>
              <a:rPr sz="1167" spc="-5" dirty="0">
                <a:latin typeface="Garamond"/>
                <a:cs typeface="Garamond"/>
              </a:rPr>
              <a:t>department or it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done by an outside </a:t>
            </a:r>
            <a:r>
              <a:rPr sz="1167" dirty="0">
                <a:latin typeface="Garamond"/>
                <a:cs typeface="Garamond"/>
              </a:rPr>
              <a:t>firm.  The marketing </a:t>
            </a:r>
            <a:r>
              <a:rPr sz="1167" spc="-5" dirty="0">
                <a:latin typeface="Garamond"/>
                <a:cs typeface="Garamond"/>
              </a:rPr>
              <a:t>research process </a:t>
            </a:r>
            <a:r>
              <a:rPr sz="1167" dirty="0">
                <a:latin typeface="Garamond"/>
                <a:cs typeface="Garamond"/>
              </a:rPr>
              <a:t>consists </a:t>
            </a:r>
            <a:r>
              <a:rPr sz="1167" spc="-5" dirty="0">
                <a:latin typeface="Garamond"/>
                <a:cs typeface="Garamond"/>
              </a:rPr>
              <a:t>of four </a:t>
            </a:r>
            <a:r>
              <a:rPr sz="1167" dirty="0">
                <a:latin typeface="Garamond"/>
                <a:cs typeface="Garamond"/>
              </a:rPr>
              <a:t>steps: </a:t>
            </a:r>
            <a:r>
              <a:rPr sz="1167" spc="-5" dirty="0">
                <a:latin typeface="Garamond"/>
                <a:cs typeface="Garamond"/>
              </a:rPr>
              <a:t>defining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problem and research  objectives, developing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research plan, implementing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research plan, and interpreting and  reporting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findings.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2157010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Step 1</a:t>
            </a:r>
            <a:r>
              <a:rPr sz="1167" spc="-5" dirty="0">
                <a:latin typeface="Garamond"/>
                <a:cs typeface="Garamond"/>
              </a:rPr>
              <a:t>—</a:t>
            </a:r>
            <a:r>
              <a:rPr sz="1167" b="1" spc="-5" dirty="0">
                <a:latin typeface="Garamond"/>
                <a:cs typeface="Garamond"/>
              </a:rPr>
              <a:t>Problem Definition and the </a:t>
            </a:r>
            <a:r>
              <a:rPr sz="1167" b="1" dirty="0">
                <a:latin typeface="Garamond"/>
                <a:cs typeface="Garamond"/>
              </a:rPr>
              <a:t>Research Objectives  </a:t>
            </a:r>
            <a:r>
              <a:rPr sz="1167" b="1" spc="-5" dirty="0">
                <a:latin typeface="Garamond"/>
                <a:cs typeface="Garamond"/>
              </a:rPr>
              <a:t>Step </a:t>
            </a:r>
            <a:r>
              <a:rPr sz="1167" b="1" dirty="0">
                <a:latin typeface="Garamond"/>
                <a:cs typeface="Garamond"/>
              </a:rPr>
              <a:t>2</a:t>
            </a:r>
            <a:r>
              <a:rPr sz="1167" dirty="0">
                <a:latin typeface="Garamond"/>
                <a:cs typeface="Garamond"/>
              </a:rPr>
              <a:t>— </a:t>
            </a:r>
            <a:r>
              <a:rPr sz="1167" b="1" spc="-5" dirty="0">
                <a:latin typeface="Garamond"/>
                <a:cs typeface="Garamond"/>
              </a:rPr>
              <a:t>Developing </a:t>
            </a:r>
            <a:r>
              <a:rPr sz="1167" b="1" dirty="0">
                <a:latin typeface="Garamond"/>
                <a:cs typeface="Garamond"/>
              </a:rPr>
              <a:t>the Research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Plan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b="1" dirty="0">
                <a:latin typeface="Garamond"/>
                <a:cs typeface="Garamond"/>
              </a:rPr>
              <a:t>Step 3 </a:t>
            </a:r>
            <a:r>
              <a:rPr sz="1167" dirty="0">
                <a:latin typeface="Garamond"/>
                <a:cs typeface="Garamond"/>
              </a:rPr>
              <a:t>—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Implementation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Step </a:t>
            </a:r>
            <a:r>
              <a:rPr sz="1167" b="1" dirty="0">
                <a:latin typeface="Garamond"/>
                <a:cs typeface="Garamond"/>
              </a:rPr>
              <a:t>4</a:t>
            </a:r>
            <a:r>
              <a:rPr sz="1167" dirty="0">
                <a:latin typeface="Garamond"/>
                <a:cs typeface="Garamond"/>
              </a:rPr>
              <a:t>— </a:t>
            </a:r>
            <a:r>
              <a:rPr sz="1167" b="1" spc="-5" dirty="0">
                <a:latin typeface="Garamond"/>
                <a:cs typeface="Garamond"/>
              </a:rPr>
              <a:t>Interpretation and </a:t>
            </a:r>
            <a:r>
              <a:rPr sz="1167" b="1" dirty="0">
                <a:latin typeface="Garamond"/>
                <a:cs typeface="Garamond"/>
              </a:rPr>
              <a:t>Reporting </a:t>
            </a:r>
            <a:r>
              <a:rPr sz="1167" b="1" spc="-5" dirty="0">
                <a:latin typeface="Garamond"/>
                <a:cs typeface="Garamond"/>
              </a:rPr>
              <a:t>of</a:t>
            </a:r>
            <a:r>
              <a:rPr sz="1167" b="1" spc="-5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Findings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233975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M. Consumer Buying</a:t>
            </a:r>
            <a:r>
              <a:rPr sz="1167" b="1" spc="19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Behavior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Markets </a:t>
            </a:r>
            <a:r>
              <a:rPr sz="1167" dirty="0">
                <a:latin typeface="Garamond"/>
                <a:cs typeface="Garamond"/>
              </a:rPr>
              <a:t>(and those which they serve)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to be understood </a:t>
            </a:r>
            <a:r>
              <a:rPr sz="1167" spc="-5" dirty="0">
                <a:latin typeface="Garamond"/>
                <a:cs typeface="Garamond"/>
              </a:rPr>
              <a:t>before marketing </a:t>
            </a:r>
            <a:r>
              <a:rPr sz="1167" dirty="0">
                <a:latin typeface="Garamond"/>
                <a:cs typeface="Garamond"/>
              </a:rPr>
              <a:t>strategies can be  </a:t>
            </a:r>
            <a:r>
              <a:rPr sz="1167" spc="-5" dirty="0">
                <a:latin typeface="Garamond"/>
                <a:cs typeface="Garamond"/>
              </a:rPr>
              <a:t>developed. </a:t>
            </a:r>
            <a:r>
              <a:rPr sz="1167" dirty="0">
                <a:latin typeface="Garamond"/>
                <a:cs typeface="Garamond"/>
              </a:rPr>
              <a:t>The consumer </a:t>
            </a:r>
            <a:r>
              <a:rPr sz="1167" spc="-5" dirty="0">
                <a:latin typeface="Garamond"/>
                <a:cs typeface="Garamond"/>
              </a:rPr>
              <a:t>market buys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and services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personal </a:t>
            </a:r>
            <a:r>
              <a:rPr sz="1167" dirty="0">
                <a:latin typeface="Garamond"/>
                <a:cs typeface="Garamond"/>
              </a:rPr>
              <a:t>consumption. </a:t>
            </a:r>
            <a:r>
              <a:rPr sz="1167" spc="-5" dirty="0">
                <a:latin typeface="Garamond"/>
                <a:cs typeface="Garamond"/>
              </a:rPr>
              <a:t>With respect 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individuals in </a:t>
            </a:r>
            <a:r>
              <a:rPr sz="1167" dirty="0">
                <a:latin typeface="Garamond"/>
                <a:cs typeface="Garamond"/>
              </a:rPr>
              <a:t>the consumer </a:t>
            </a:r>
            <a:r>
              <a:rPr sz="1167" spc="-5" dirty="0">
                <a:latin typeface="Garamond"/>
                <a:cs typeface="Garamond"/>
              </a:rPr>
              <a:t>market,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behavior of </a:t>
            </a:r>
            <a:r>
              <a:rPr sz="1167" dirty="0">
                <a:latin typeface="Garamond"/>
                <a:cs typeface="Garamond"/>
              </a:rPr>
              <a:t>the consumer is </a:t>
            </a:r>
            <a:r>
              <a:rPr sz="1167" spc="-5" dirty="0">
                <a:latin typeface="Garamond"/>
                <a:cs typeface="Garamond"/>
              </a:rPr>
              <a:t>influenced by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buyer’s decision process. </a:t>
            </a:r>
            <a:r>
              <a:rPr sz="1167" dirty="0">
                <a:latin typeface="Garamond"/>
                <a:cs typeface="Garamond"/>
              </a:rPr>
              <a:t>Buyer </a:t>
            </a:r>
            <a:r>
              <a:rPr sz="1167" spc="-5" dirty="0">
                <a:latin typeface="Garamond"/>
                <a:cs typeface="Garamond"/>
              </a:rPr>
              <a:t>characteristics </a:t>
            </a:r>
            <a:r>
              <a:rPr sz="1167" dirty="0">
                <a:latin typeface="Garamond"/>
                <a:cs typeface="Garamond"/>
              </a:rPr>
              <a:t>include four major factors: cultural, social, </a:t>
            </a:r>
            <a:r>
              <a:rPr sz="1167" spc="-5" dirty="0">
                <a:latin typeface="Garamond"/>
                <a:cs typeface="Garamond"/>
              </a:rPr>
              <a:t>personal,  and psychological. Each of </a:t>
            </a:r>
            <a:r>
              <a:rPr sz="1167" dirty="0">
                <a:latin typeface="Garamond"/>
                <a:cs typeface="Garamond"/>
              </a:rPr>
              <a:t>these factors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explored </a:t>
            </a:r>
            <a:r>
              <a:rPr sz="1167" spc="-5" dirty="0">
                <a:latin typeface="Garamond"/>
                <a:cs typeface="Garamond"/>
              </a:rPr>
              <a:t>in detail. Relationships are drawn between </a:t>
            </a:r>
            <a:r>
              <a:rPr sz="1167" dirty="0">
                <a:latin typeface="Garamond"/>
                <a:cs typeface="Garamond"/>
              </a:rPr>
              <a:t>the  factors (and factor subparts)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consumption </a:t>
            </a:r>
            <a:r>
              <a:rPr sz="1167" spc="-5" dirty="0">
                <a:latin typeface="Garamond"/>
                <a:cs typeface="Garamond"/>
              </a:rPr>
              <a:t>purchases made by consumers. </a:t>
            </a:r>
            <a:r>
              <a:rPr sz="1167" dirty="0">
                <a:latin typeface="Garamond"/>
                <a:cs typeface="Garamond"/>
              </a:rPr>
              <a:t>Because </a:t>
            </a:r>
            <a:r>
              <a:rPr sz="1167" spc="-5" dirty="0">
                <a:latin typeface="Garamond"/>
                <a:cs typeface="Garamond"/>
              </a:rPr>
              <a:t>many  of </a:t>
            </a:r>
            <a:r>
              <a:rPr sz="1167" dirty="0">
                <a:latin typeface="Garamond"/>
                <a:cs typeface="Garamond"/>
              </a:rPr>
              <a:t>these factors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deep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long lasting in their effect, the </a:t>
            </a:r>
            <a:r>
              <a:rPr sz="1167" spc="-5" dirty="0">
                <a:latin typeface="Garamond"/>
                <a:cs typeface="Garamond"/>
              </a:rPr>
              <a:t>marketing manager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pay </a:t>
            </a:r>
            <a:r>
              <a:rPr sz="1167" dirty="0">
                <a:latin typeface="Garamond"/>
                <a:cs typeface="Garamond"/>
              </a:rPr>
              <a:t>special  </a:t>
            </a:r>
            <a:r>
              <a:rPr sz="1167" spc="-5" dirty="0">
                <a:latin typeface="Garamond"/>
                <a:cs typeface="Garamond"/>
              </a:rPr>
              <a:t>attention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acquiring information about </a:t>
            </a:r>
            <a:r>
              <a:rPr sz="1167" dirty="0">
                <a:latin typeface="Garamond"/>
                <a:cs typeface="Garamond"/>
              </a:rPr>
              <a:t>them with </a:t>
            </a:r>
            <a:r>
              <a:rPr sz="1167" spc="-5" dirty="0">
                <a:latin typeface="Garamond"/>
                <a:cs typeface="Garamond"/>
              </a:rPr>
              <a:t>respect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organization’s </a:t>
            </a:r>
            <a:r>
              <a:rPr sz="1167" dirty="0">
                <a:latin typeface="Garamond"/>
                <a:cs typeface="Garamond"/>
              </a:rPr>
              <a:t>target </a:t>
            </a:r>
            <a:r>
              <a:rPr sz="1167" spc="-5" dirty="0">
                <a:latin typeface="Garamond"/>
                <a:cs typeface="Garamond"/>
              </a:rPr>
              <a:t>markets.  Decisions vary based </a:t>
            </a:r>
            <a:r>
              <a:rPr sz="1167" dirty="0">
                <a:latin typeface="Garamond"/>
                <a:cs typeface="Garamond"/>
              </a:rPr>
              <a:t>on the </a:t>
            </a:r>
            <a:r>
              <a:rPr sz="1167" spc="-5" dirty="0">
                <a:latin typeface="Garamond"/>
                <a:cs typeface="Garamond"/>
              </a:rPr>
              <a:t>degree </a:t>
            </a:r>
            <a:r>
              <a:rPr sz="1167" dirty="0">
                <a:latin typeface="Garamond"/>
                <a:cs typeface="Garamond"/>
              </a:rPr>
              <a:t>of </a:t>
            </a:r>
            <a:r>
              <a:rPr sz="1167" spc="-5" dirty="0">
                <a:latin typeface="Garamond"/>
                <a:cs typeface="Garamond"/>
              </a:rPr>
              <a:t>buyer involvement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degree of differences among  brands.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new products, </a:t>
            </a:r>
            <a:r>
              <a:rPr sz="1167" dirty="0">
                <a:latin typeface="Garamond"/>
                <a:cs typeface="Garamond"/>
              </a:rPr>
              <a:t>special situations affect the consumer choice </a:t>
            </a:r>
            <a:r>
              <a:rPr sz="1167" spc="-5" dirty="0">
                <a:latin typeface="Garamond"/>
                <a:cs typeface="Garamond"/>
              </a:rPr>
              <a:t>decision. It has been  </a:t>
            </a:r>
            <a:r>
              <a:rPr sz="1167" dirty="0">
                <a:latin typeface="Garamond"/>
                <a:cs typeface="Garamond"/>
              </a:rPr>
              <a:t>found that consumers </a:t>
            </a:r>
            <a:r>
              <a:rPr sz="1167" spc="-5" dirty="0">
                <a:latin typeface="Garamond"/>
                <a:cs typeface="Garamond"/>
              </a:rPr>
              <a:t>respond at </a:t>
            </a:r>
            <a:r>
              <a:rPr sz="1167" dirty="0">
                <a:latin typeface="Garamond"/>
                <a:cs typeface="Garamond"/>
              </a:rPr>
              <a:t>different </a:t>
            </a:r>
            <a:r>
              <a:rPr sz="1167" spc="-5" dirty="0">
                <a:latin typeface="Garamond"/>
                <a:cs typeface="Garamond"/>
              </a:rPr>
              <a:t>rates </a:t>
            </a:r>
            <a:r>
              <a:rPr sz="1167" dirty="0">
                <a:latin typeface="Garamond"/>
                <a:cs typeface="Garamond"/>
              </a:rPr>
              <a:t>(depending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and product  </a:t>
            </a:r>
            <a:r>
              <a:rPr sz="1167" dirty="0">
                <a:latin typeface="Garamond"/>
                <a:cs typeface="Garamond"/>
              </a:rPr>
              <a:t>characteristics), gain knowledge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products in different </a:t>
            </a:r>
            <a:r>
              <a:rPr sz="1167" dirty="0">
                <a:latin typeface="Garamond"/>
                <a:cs typeface="Garamond"/>
              </a:rPr>
              <a:t>ways, </a:t>
            </a:r>
            <a:r>
              <a:rPr sz="1167" spc="-5" dirty="0">
                <a:latin typeface="Garamond"/>
                <a:cs typeface="Garamond"/>
              </a:rPr>
              <a:t>and become aware of  </a:t>
            </a:r>
            <a:r>
              <a:rPr sz="1167" dirty="0">
                <a:latin typeface="Garamond"/>
                <a:cs typeface="Garamond"/>
              </a:rPr>
              <a:t>“newness” with varying </a:t>
            </a:r>
            <a:r>
              <a:rPr sz="1167" spc="-5" dirty="0">
                <a:latin typeface="Garamond"/>
                <a:cs typeface="Garamond"/>
              </a:rPr>
              <a:t>rates of </a:t>
            </a:r>
            <a:r>
              <a:rPr sz="1167" dirty="0">
                <a:latin typeface="Garamond"/>
                <a:cs typeface="Garamond"/>
              </a:rPr>
              <a:t>consideration. Factors that speed the rate </a:t>
            </a:r>
            <a:r>
              <a:rPr sz="1167" spc="-5" dirty="0">
                <a:latin typeface="Garamond"/>
                <a:cs typeface="Garamond"/>
              </a:rPr>
              <a:t>of adoption of new  products are </a:t>
            </a:r>
            <a:r>
              <a:rPr sz="1167" dirty="0">
                <a:latin typeface="Garamond"/>
                <a:cs typeface="Garamond"/>
              </a:rPr>
              <a:t>covered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explained. </a:t>
            </a:r>
            <a:r>
              <a:rPr sz="1167" spc="-5" dirty="0">
                <a:latin typeface="Garamond"/>
                <a:cs typeface="Garamond"/>
              </a:rPr>
              <a:t>Understanding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behavior </a:t>
            </a:r>
            <a:r>
              <a:rPr sz="1167" dirty="0">
                <a:latin typeface="Garamond"/>
                <a:cs typeface="Garamond"/>
              </a:rPr>
              <a:t>is difficult enough for  companies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within the </a:t>
            </a:r>
            <a:r>
              <a:rPr sz="1167" spc="-5" dirty="0">
                <a:latin typeface="Garamond"/>
                <a:cs typeface="Garamond"/>
              </a:rPr>
              <a:t>borders of </a:t>
            </a:r>
            <a:r>
              <a:rPr sz="1167" dirty="0">
                <a:latin typeface="Garamond"/>
                <a:cs typeface="Garamond"/>
              </a:rPr>
              <a:t>a single country. The </a:t>
            </a:r>
            <a:r>
              <a:rPr sz="1167" spc="-5" dirty="0">
                <a:latin typeface="Garamond"/>
                <a:cs typeface="Garamond"/>
              </a:rPr>
              <a:t>problem is </a:t>
            </a:r>
            <a:r>
              <a:rPr sz="1167" dirty="0">
                <a:latin typeface="Garamond"/>
                <a:cs typeface="Garamond"/>
              </a:rPr>
              <a:t>compounded when a  firm </a:t>
            </a:r>
            <a:r>
              <a:rPr sz="1167" spc="-5" dirty="0">
                <a:latin typeface="Garamond"/>
                <a:cs typeface="Garamond"/>
              </a:rPr>
              <a:t>attempts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in the global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environment.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873226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227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155699" y="1249890"/>
            <a:ext cx="3220402" cy="2420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117301" y="1514369"/>
            <a:ext cx="1139031" cy="387703"/>
          </a:xfrm>
          <a:custGeom>
            <a:avLst/>
            <a:gdLst/>
            <a:ahLst/>
            <a:cxnLst/>
            <a:rect l="l" t="t" r="r" b="b"/>
            <a:pathLst>
              <a:path w="1171575" h="398780">
                <a:moveTo>
                  <a:pt x="1125474" y="0"/>
                </a:moveTo>
                <a:lnTo>
                  <a:pt x="0" y="0"/>
                </a:lnTo>
                <a:lnTo>
                  <a:pt x="0" y="352805"/>
                </a:lnTo>
                <a:lnTo>
                  <a:pt x="46481" y="398525"/>
                </a:lnTo>
                <a:lnTo>
                  <a:pt x="1171194" y="398525"/>
                </a:lnTo>
                <a:lnTo>
                  <a:pt x="1171194" y="46481"/>
                </a:lnTo>
                <a:lnTo>
                  <a:pt x="1125474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095076" y="1492143"/>
            <a:ext cx="1139031" cy="387703"/>
          </a:xfrm>
          <a:custGeom>
            <a:avLst/>
            <a:gdLst/>
            <a:ahLst/>
            <a:cxnLst/>
            <a:rect l="l" t="t" r="r" b="b"/>
            <a:pathLst>
              <a:path w="1171575" h="398780">
                <a:moveTo>
                  <a:pt x="1125474" y="0"/>
                </a:moveTo>
                <a:lnTo>
                  <a:pt x="0" y="0"/>
                </a:lnTo>
                <a:lnTo>
                  <a:pt x="0" y="352043"/>
                </a:lnTo>
                <a:lnTo>
                  <a:pt x="46481" y="398525"/>
                </a:lnTo>
                <a:lnTo>
                  <a:pt x="1171193" y="398525"/>
                </a:lnTo>
                <a:lnTo>
                  <a:pt x="1171193" y="46481"/>
                </a:lnTo>
                <a:lnTo>
                  <a:pt x="1125474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189287" y="1492143"/>
            <a:ext cx="44450" cy="387703"/>
          </a:xfrm>
          <a:custGeom>
            <a:avLst/>
            <a:gdLst/>
            <a:ahLst/>
            <a:cxnLst/>
            <a:rect l="l" t="t" r="r" b="b"/>
            <a:pathLst>
              <a:path w="45720" h="398780">
                <a:moveTo>
                  <a:pt x="0" y="0"/>
                </a:moveTo>
                <a:lnTo>
                  <a:pt x="0" y="352043"/>
                </a:lnTo>
                <a:lnTo>
                  <a:pt x="45719" y="398525"/>
                </a:lnTo>
                <a:lnTo>
                  <a:pt x="45719" y="46481"/>
                </a:lnTo>
                <a:lnTo>
                  <a:pt x="0" y="0"/>
                </a:lnTo>
                <a:close/>
              </a:path>
            </a:pathLst>
          </a:custGeom>
          <a:solidFill>
            <a:srgbClr val="FEFE7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095076" y="1857005"/>
            <a:ext cx="1139031" cy="0"/>
          </a:xfrm>
          <a:custGeom>
            <a:avLst/>
            <a:gdLst/>
            <a:ahLst/>
            <a:cxnLst/>
            <a:rect l="l" t="t" r="r" b="b"/>
            <a:pathLst>
              <a:path w="1171575">
                <a:moveTo>
                  <a:pt x="0" y="0"/>
                </a:moveTo>
                <a:lnTo>
                  <a:pt x="1171193" y="0"/>
                </a:lnTo>
              </a:path>
            </a:pathLst>
          </a:custGeom>
          <a:ln w="46482">
            <a:solidFill>
              <a:srgbClr val="CCCC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095076" y="1492143"/>
            <a:ext cx="1139031" cy="387703"/>
          </a:xfrm>
          <a:custGeom>
            <a:avLst/>
            <a:gdLst/>
            <a:ahLst/>
            <a:cxnLst/>
            <a:rect l="l" t="t" r="r" b="b"/>
            <a:pathLst>
              <a:path w="1171575" h="398780">
                <a:moveTo>
                  <a:pt x="1171193" y="46481"/>
                </a:moveTo>
                <a:lnTo>
                  <a:pt x="1125474" y="0"/>
                </a:lnTo>
                <a:lnTo>
                  <a:pt x="0" y="0"/>
                </a:lnTo>
                <a:lnTo>
                  <a:pt x="0" y="352043"/>
                </a:lnTo>
                <a:lnTo>
                  <a:pt x="46481" y="398525"/>
                </a:lnTo>
                <a:lnTo>
                  <a:pt x="1171193" y="398525"/>
                </a:lnTo>
                <a:lnTo>
                  <a:pt x="1171193" y="46481"/>
                </a:lnTo>
                <a:close/>
              </a:path>
            </a:pathLst>
          </a:custGeom>
          <a:ln w="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189287" y="1492143"/>
            <a:ext cx="44450" cy="387703"/>
          </a:xfrm>
          <a:custGeom>
            <a:avLst/>
            <a:gdLst/>
            <a:ahLst/>
            <a:cxnLst/>
            <a:rect l="l" t="t" r="r" b="b"/>
            <a:pathLst>
              <a:path w="45720" h="398780">
                <a:moveTo>
                  <a:pt x="0" y="0"/>
                </a:moveTo>
                <a:lnTo>
                  <a:pt x="0" y="352043"/>
                </a:lnTo>
                <a:lnTo>
                  <a:pt x="45719" y="398525"/>
                </a:lnTo>
              </a:path>
            </a:pathLst>
          </a:custGeom>
          <a:ln w="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095076" y="1834409"/>
            <a:ext cx="1094581" cy="0"/>
          </a:xfrm>
          <a:custGeom>
            <a:avLst/>
            <a:gdLst/>
            <a:ahLst/>
            <a:cxnLst/>
            <a:rect l="l" t="t" r="r" b="b"/>
            <a:pathLst>
              <a:path w="1125854">
                <a:moveTo>
                  <a:pt x="1125474" y="0"/>
                </a:moveTo>
                <a:lnTo>
                  <a:pt x="0" y="0"/>
                </a:lnTo>
              </a:path>
            </a:pathLst>
          </a:custGeom>
          <a:ln w="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2204967" y="1513135"/>
            <a:ext cx="897643" cy="302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49" marR="4939" indent="-32719">
              <a:lnSpc>
                <a:spcPct val="101499"/>
              </a:lnSpc>
            </a:pPr>
            <a:r>
              <a:rPr sz="972" b="1" spc="-247" dirty="0">
                <a:latin typeface="Arial"/>
                <a:cs typeface="Arial"/>
              </a:rPr>
              <a:t>M</a:t>
            </a:r>
            <a:r>
              <a:rPr sz="1458" b="1" spc="-371" baseline="-11111" dirty="0">
                <a:solidFill>
                  <a:srgbClr val="786950"/>
                </a:solidFill>
                <a:latin typeface="Arial"/>
                <a:cs typeface="Arial"/>
              </a:rPr>
              <a:t>M</a:t>
            </a:r>
            <a:r>
              <a:rPr sz="972" b="1" spc="-247" dirty="0">
                <a:latin typeface="Arial"/>
                <a:cs typeface="Arial"/>
              </a:rPr>
              <a:t>a</a:t>
            </a:r>
            <a:r>
              <a:rPr sz="1458" b="1" spc="-371" baseline="-11111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972" b="1" spc="-247" dirty="0">
                <a:latin typeface="Arial"/>
                <a:cs typeface="Arial"/>
              </a:rPr>
              <a:t>r</a:t>
            </a:r>
            <a:r>
              <a:rPr sz="1458" b="1" spc="-371" baseline="-11111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972" b="1" spc="-247" dirty="0">
                <a:latin typeface="Arial"/>
                <a:cs typeface="Arial"/>
              </a:rPr>
              <a:t>k</a:t>
            </a:r>
            <a:r>
              <a:rPr sz="1458" b="1" spc="-371" baseline="-11111" dirty="0">
                <a:solidFill>
                  <a:srgbClr val="786950"/>
                </a:solidFill>
                <a:latin typeface="Arial"/>
                <a:cs typeface="Arial"/>
              </a:rPr>
              <a:t>k</a:t>
            </a:r>
            <a:r>
              <a:rPr sz="972" b="1" spc="-247" dirty="0">
                <a:latin typeface="Arial"/>
                <a:cs typeface="Arial"/>
              </a:rPr>
              <a:t>e</a:t>
            </a:r>
            <a:r>
              <a:rPr sz="1458" b="1" spc="-371" baseline="-11111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972" b="1" spc="-247" dirty="0">
                <a:latin typeface="Arial"/>
                <a:cs typeface="Arial"/>
              </a:rPr>
              <a:t>t</a:t>
            </a:r>
            <a:r>
              <a:rPr sz="1458" b="1" spc="-371" baseline="-11111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972" b="1" spc="-247" dirty="0">
                <a:latin typeface="Arial"/>
                <a:cs typeface="Arial"/>
              </a:rPr>
              <a:t>i</a:t>
            </a:r>
            <a:r>
              <a:rPr sz="1458" b="1" spc="-371" baseline="-11111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972" b="1" spc="-247" dirty="0">
                <a:latin typeface="Arial"/>
                <a:cs typeface="Arial"/>
              </a:rPr>
              <a:t>n</a:t>
            </a:r>
            <a:r>
              <a:rPr sz="1458" b="1" spc="-371" baseline="-11111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972" b="1" spc="-247" dirty="0">
                <a:latin typeface="Arial"/>
                <a:cs typeface="Arial"/>
              </a:rPr>
              <a:t>g</a:t>
            </a:r>
            <a:r>
              <a:rPr sz="1458" b="1" spc="-371" baseline="-11111" dirty="0">
                <a:solidFill>
                  <a:srgbClr val="786950"/>
                </a:solidFill>
                <a:latin typeface="Arial"/>
                <a:cs typeface="Arial"/>
              </a:rPr>
              <a:t>g </a:t>
            </a:r>
            <a:r>
              <a:rPr sz="972" b="1" spc="-258" dirty="0">
                <a:latin typeface="Arial"/>
                <a:cs typeface="Arial"/>
              </a:rPr>
              <a:t>a</a:t>
            </a:r>
            <a:r>
              <a:rPr sz="1458" b="1" spc="-386" baseline="-11111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972" b="1" spc="-258" dirty="0">
                <a:latin typeface="Arial"/>
                <a:cs typeface="Arial"/>
              </a:rPr>
              <a:t>n</a:t>
            </a:r>
            <a:r>
              <a:rPr sz="1458" b="1" spc="-386" baseline="-11111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972" b="1" spc="-258" dirty="0">
                <a:latin typeface="Arial"/>
                <a:cs typeface="Arial"/>
              </a:rPr>
              <a:t>d</a:t>
            </a:r>
            <a:r>
              <a:rPr sz="1458" b="1" spc="-386" baseline="-11111" dirty="0">
                <a:solidFill>
                  <a:srgbClr val="786950"/>
                </a:solidFill>
                <a:latin typeface="Arial"/>
                <a:cs typeface="Arial"/>
              </a:rPr>
              <a:t>d  </a:t>
            </a:r>
            <a:r>
              <a:rPr sz="972" b="1" spc="-243" dirty="0">
                <a:latin typeface="Arial"/>
                <a:cs typeface="Arial"/>
              </a:rPr>
              <a:t>O</a:t>
            </a:r>
            <a:r>
              <a:rPr sz="1458" b="1" spc="-365" baseline="-11111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972" b="1" spc="-243" dirty="0">
                <a:latin typeface="Arial"/>
                <a:cs typeface="Arial"/>
              </a:rPr>
              <a:t>t</a:t>
            </a:r>
            <a:r>
              <a:rPr sz="1458" b="1" spc="-365" baseline="-11111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972" b="1" spc="-243" dirty="0">
                <a:latin typeface="Arial"/>
                <a:cs typeface="Arial"/>
              </a:rPr>
              <a:t>h</a:t>
            </a:r>
            <a:r>
              <a:rPr sz="1458" b="1" spc="-365" baseline="-11111" dirty="0">
                <a:solidFill>
                  <a:srgbClr val="786950"/>
                </a:solidFill>
                <a:latin typeface="Arial"/>
                <a:cs typeface="Arial"/>
              </a:rPr>
              <a:t>h</a:t>
            </a:r>
            <a:r>
              <a:rPr sz="972" b="1" spc="-243" dirty="0">
                <a:latin typeface="Arial"/>
                <a:cs typeface="Arial"/>
              </a:rPr>
              <a:t>e</a:t>
            </a:r>
            <a:r>
              <a:rPr sz="1458" b="1" spc="-365" baseline="-11111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972" b="1" spc="-243" dirty="0">
                <a:latin typeface="Arial"/>
                <a:cs typeface="Arial"/>
              </a:rPr>
              <a:t>r</a:t>
            </a:r>
            <a:r>
              <a:rPr sz="1458" b="1" spc="-365" baseline="-11111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1458" b="1" spc="-357" baseline="-11111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972" b="1" spc="-219" dirty="0">
                <a:latin typeface="Arial"/>
                <a:cs typeface="Arial"/>
              </a:rPr>
              <a:t>S</a:t>
            </a:r>
            <a:r>
              <a:rPr sz="1458" b="1" spc="-328" baseline="-11111" dirty="0">
                <a:solidFill>
                  <a:srgbClr val="786950"/>
                </a:solidFill>
                <a:latin typeface="Arial"/>
                <a:cs typeface="Arial"/>
              </a:rPr>
              <a:t>S</a:t>
            </a:r>
            <a:r>
              <a:rPr sz="972" b="1" spc="-219" dirty="0">
                <a:latin typeface="Arial"/>
                <a:cs typeface="Arial"/>
              </a:rPr>
              <a:t>t</a:t>
            </a:r>
            <a:r>
              <a:rPr sz="1458" b="1" spc="-328" baseline="-11111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972" b="1" spc="-219" dirty="0">
                <a:latin typeface="Arial"/>
                <a:cs typeface="Arial"/>
              </a:rPr>
              <a:t>i</a:t>
            </a:r>
            <a:r>
              <a:rPr sz="1458" b="1" spc="-328" baseline="-11111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972" b="1" spc="-219" dirty="0">
                <a:latin typeface="Arial"/>
                <a:cs typeface="Arial"/>
              </a:rPr>
              <a:t>m</a:t>
            </a:r>
            <a:r>
              <a:rPr sz="1458" b="1" spc="-328" baseline="-11111" dirty="0">
                <a:solidFill>
                  <a:srgbClr val="786950"/>
                </a:solidFill>
                <a:latin typeface="Arial"/>
                <a:cs typeface="Arial"/>
              </a:rPr>
              <a:t>m</a:t>
            </a:r>
            <a:r>
              <a:rPr sz="972" b="1" spc="-219" dirty="0">
                <a:latin typeface="Arial"/>
                <a:cs typeface="Arial"/>
              </a:rPr>
              <a:t>u</a:t>
            </a:r>
            <a:r>
              <a:rPr sz="1458" b="1" spc="-328" baseline="-11111" dirty="0">
                <a:solidFill>
                  <a:srgbClr val="786950"/>
                </a:solidFill>
                <a:latin typeface="Arial"/>
                <a:cs typeface="Arial"/>
              </a:rPr>
              <a:t>u</a:t>
            </a:r>
            <a:r>
              <a:rPr sz="972" b="1" spc="-219" dirty="0">
                <a:latin typeface="Arial"/>
                <a:cs typeface="Arial"/>
              </a:rPr>
              <a:t>l</a:t>
            </a:r>
            <a:r>
              <a:rPr sz="1458" b="1" spc="-328" baseline="-11111" dirty="0">
                <a:solidFill>
                  <a:srgbClr val="786950"/>
                </a:solidFill>
                <a:latin typeface="Arial"/>
                <a:cs typeface="Arial"/>
              </a:rPr>
              <a:t>l</a:t>
            </a:r>
            <a:r>
              <a:rPr sz="972" b="1" spc="-219" dirty="0">
                <a:latin typeface="Arial"/>
                <a:cs typeface="Arial"/>
              </a:rPr>
              <a:t>i</a:t>
            </a:r>
            <a:r>
              <a:rPr sz="1458" b="1" spc="-328" baseline="-11111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endParaRPr sz="1458" baseline="-11111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43971" y="2187046"/>
            <a:ext cx="1288433" cy="398198"/>
          </a:xfrm>
          <a:custGeom>
            <a:avLst/>
            <a:gdLst/>
            <a:ahLst/>
            <a:cxnLst/>
            <a:rect l="l" t="t" r="r" b="b"/>
            <a:pathLst>
              <a:path w="1325245" h="409575">
                <a:moveTo>
                  <a:pt x="1277874" y="0"/>
                </a:moveTo>
                <a:lnTo>
                  <a:pt x="0" y="0"/>
                </a:lnTo>
                <a:lnTo>
                  <a:pt x="0" y="361950"/>
                </a:lnTo>
                <a:lnTo>
                  <a:pt x="48006" y="409194"/>
                </a:lnTo>
                <a:lnTo>
                  <a:pt x="1325118" y="409194"/>
                </a:lnTo>
                <a:lnTo>
                  <a:pt x="1325118" y="47244"/>
                </a:lnTo>
                <a:lnTo>
                  <a:pt x="1277874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121746" y="2164081"/>
            <a:ext cx="1288433" cy="398814"/>
          </a:xfrm>
          <a:custGeom>
            <a:avLst/>
            <a:gdLst/>
            <a:ahLst/>
            <a:cxnLst/>
            <a:rect l="l" t="t" r="r" b="b"/>
            <a:pathLst>
              <a:path w="1325245" h="410210">
                <a:moveTo>
                  <a:pt x="1277873" y="0"/>
                </a:moveTo>
                <a:lnTo>
                  <a:pt x="0" y="0"/>
                </a:lnTo>
                <a:lnTo>
                  <a:pt x="0" y="362711"/>
                </a:lnTo>
                <a:lnTo>
                  <a:pt x="47243" y="409955"/>
                </a:lnTo>
                <a:lnTo>
                  <a:pt x="1325118" y="409955"/>
                </a:lnTo>
                <a:lnTo>
                  <a:pt x="1325118" y="48005"/>
                </a:lnTo>
                <a:lnTo>
                  <a:pt x="12778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364124" y="2164081"/>
            <a:ext cx="46302" cy="398814"/>
          </a:xfrm>
          <a:custGeom>
            <a:avLst/>
            <a:gdLst/>
            <a:ahLst/>
            <a:cxnLst/>
            <a:rect l="l" t="t" r="r" b="b"/>
            <a:pathLst>
              <a:path w="47625" h="410210">
                <a:moveTo>
                  <a:pt x="0" y="0"/>
                </a:moveTo>
                <a:lnTo>
                  <a:pt x="0" y="362711"/>
                </a:lnTo>
                <a:lnTo>
                  <a:pt x="47244" y="409955"/>
                </a:lnTo>
                <a:lnTo>
                  <a:pt x="47244" y="48005"/>
                </a:lnTo>
                <a:lnTo>
                  <a:pt x="0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121746" y="2539683"/>
            <a:ext cx="1288433" cy="0"/>
          </a:xfrm>
          <a:custGeom>
            <a:avLst/>
            <a:gdLst/>
            <a:ahLst/>
            <a:cxnLst/>
            <a:rect l="l" t="t" r="r" b="b"/>
            <a:pathLst>
              <a:path w="1325245">
                <a:moveTo>
                  <a:pt x="0" y="0"/>
                </a:moveTo>
                <a:lnTo>
                  <a:pt x="1325118" y="0"/>
                </a:lnTo>
              </a:path>
            </a:pathLst>
          </a:custGeom>
          <a:ln w="47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121746" y="2164081"/>
            <a:ext cx="1288433" cy="398814"/>
          </a:xfrm>
          <a:custGeom>
            <a:avLst/>
            <a:gdLst/>
            <a:ahLst/>
            <a:cxnLst/>
            <a:rect l="l" t="t" r="r" b="b"/>
            <a:pathLst>
              <a:path w="1325245" h="410210">
                <a:moveTo>
                  <a:pt x="1325118" y="48005"/>
                </a:moveTo>
                <a:lnTo>
                  <a:pt x="1277873" y="0"/>
                </a:lnTo>
                <a:lnTo>
                  <a:pt x="0" y="0"/>
                </a:lnTo>
                <a:lnTo>
                  <a:pt x="0" y="362711"/>
                </a:lnTo>
                <a:lnTo>
                  <a:pt x="47243" y="409955"/>
                </a:lnTo>
                <a:lnTo>
                  <a:pt x="1325118" y="409955"/>
                </a:lnTo>
                <a:lnTo>
                  <a:pt x="1325118" y="48005"/>
                </a:lnTo>
                <a:close/>
              </a:path>
            </a:pathLst>
          </a:custGeom>
          <a:ln w="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364124" y="2164081"/>
            <a:ext cx="46302" cy="398814"/>
          </a:xfrm>
          <a:custGeom>
            <a:avLst/>
            <a:gdLst/>
            <a:ahLst/>
            <a:cxnLst/>
            <a:rect l="l" t="t" r="r" b="b"/>
            <a:pathLst>
              <a:path w="47625" h="410210">
                <a:moveTo>
                  <a:pt x="0" y="0"/>
                </a:moveTo>
                <a:lnTo>
                  <a:pt x="0" y="362711"/>
                </a:lnTo>
                <a:lnTo>
                  <a:pt x="47244" y="409955"/>
                </a:lnTo>
              </a:path>
            </a:pathLst>
          </a:custGeom>
          <a:ln w="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121746" y="2516717"/>
            <a:ext cx="1242748" cy="0"/>
          </a:xfrm>
          <a:custGeom>
            <a:avLst/>
            <a:gdLst/>
            <a:ahLst/>
            <a:cxnLst/>
            <a:rect l="l" t="t" r="r" b="b"/>
            <a:pathLst>
              <a:path w="1278254">
                <a:moveTo>
                  <a:pt x="1277873" y="0"/>
                </a:moveTo>
                <a:lnTo>
                  <a:pt x="0" y="0"/>
                </a:lnTo>
              </a:path>
            </a:pathLst>
          </a:custGeom>
          <a:ln w="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2338318" y="2234676"/>
            <a:ext cx="832820" cy="21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3" marR="4939" indent="-54944">
              <a:lnSpc>
                <a:spcPct val="103600"/>
              </a:lnSpc>
            </a:pPr>
            <a:r>
              <a:rPr sz="681" b="1" spc="-165" dirty="0">
                <a:solidFill>
                  <a:srgbClr val="FDFD5D"/>
                </a:solidFill>
                <a:latin typeface="Arial"/>
                <a:cs typeface="Arial"/>
              </a:rPr>
              <a:t>B</a:t>
            </a:r>
            <a:r>
              <a:rPr sz="1021" b="1" spc="-247" baseline="-15873" dirty="0">
                <a:solidFill>
                  <a:srgbClr val="786950"/>
                </a:solidFill>
                <a:latin typeface="Arial"/>
                <a:cs typeface="Arial"/>
              </a:rPr>
              <a:t>B</a:t>
            </a:r>
            <a:r>
              <a:rPr sz="681" b="1" spc="-165" dirty="0">
                <a:solidFill>
                  <a:srgbClr val="FDFD5D"/>
                </a:solidFill>
                <a:latin typeface="Arial"/>
                <a:cs typeface="Arial"/>
              </a:rPr>
              <a:t>u</a:t>
            </a:r>
            <a:r>
              <a:rPr sz="1021" b="1" spc="-247" baseline="-15873" dirty="0">
                <a:solidFill>
                  <a:srgbClr val="786950"/>
                </a:solidFill>
                <a:latin typeface="Arial"/>
                <a:cs typeface="Arial"/>
              </a:rPr>
              <a:t>u</a:t>
            </a:r>
            <a:r>
              <a:rPr sz="681" b="1" spc="-165" dirty="0">
                <a:solidFill>
                  <a:srgbClr val="FDFD5D"/>
                </a:solidFill>
                <a:latin typeface="Arial"/>
                <a:cs typeface="Arial"/>
              </a:rPr>
              <a:t>y</a:t>
            </a:r>
            <a:r>
              <a:rPr sz="1021" b="1" spc="-247" baseline="-15873" dirty="0">
                <a:solidFill>
                  <a:srgbClr val="786950"/>
                </a:solidFill>
                <a:latin typeface="Arial"/>
                <a:cs typeface="Arial"/>
              </a:rPr>
              <a:t>y</a:t>
            </a:r>
            <a:r>
              <a:rPr sz="681" b="1" spc="-16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021" b="1" spc="-247" baseline="-15873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681" b="1" spc="-16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021" b="1" spc="-247" baseline="-15873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681" b="1" spc="-165" dirty="0">
                <a:solidFill>
                  <a:srgbClr val="FDFD5D"/>
                </a:solidFill>
                <a:latin typeface="Arial"/>
                <a:cs typeface="Arial"/>
              </a:rPr>
              <a:t>’</a:t>
            </a:r>
            <a:r>
              <a:rPr sz="1021" b="1" spc="-247" baseline="-15873" dirty="0">
                <a:solidFill>
                  <a:srgbClr val="786950"/>
                </a:solidFill>
                <a:latin typeface="Arial"/>
                <a:cs typeface="Arial"/>
              </a:rPr>
              <a:t>’</a:t>
            </a:r>
            <a:r>
              <a:rPr sz="681" b="1" spc="-165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1021" b="1" spc="-247" baseline="-15873" dirty="0">
                <a:solidFill>
                  <a:srgbClr val="786950"/>
                </a:solidFill>
                <a:latin typeface="Arial"/>
                <a:cs typeface="Arial"/>
              </a:rPr>
              <a:t>s</a:t>
            </a:r>
            <a:r>
              <a:rPr sz="681" b="1" spc="-165" dirty="0">
                <a:solidFill>
                  <a:srgbClr val="FDFD5D"/>
                </a:solidFill>
                <a:latin typeface="Arial"/>
                <a:cs typeface="Arial"/>
              </a:rPr>
              <a:t>B</a:t>
            </a:r>
            <a:r>
              <a:rPr sz="1021" b="1" spc="-247" baseline="-15873" dirty="0">
                <a:solidFill>
                  <a:srgbClr val="786950"/>
                </a:solidFill>
                <a:latin typeface="Arial"/>
                <a:cs typeface="Arial"/>
              </a:rPr>
              <a:t>B</a:t>
            </a:r>
            <a:r>
              <a:rPr sz="681" b="1" spc="-165" dirty="0">
                <a:solidFill>
                  <a:srgbClr val="FDFD5D"/>
                </a:solidFill>
                <a:latin typeface="Arial"/>
                <a:cs typeface="Arial"/>
              </a:rPr>
              <a:t>l</a:t>
            </a:r>
            <a:r>
              <a:rPr sz="1021" b="1" spc="-247" baseline="-15873" dirty="0">
                <a:solidFill>
                  <a:srgbClr val="786950"/>
                </a:solidFill>
                <a:latin typeface="Arial"/>
                <a:cs typeface="Arial"/>
              </a:rPr>
              <a:t>l</a:t>
            </a:r>
            <a:r>
              <a:rPr sz="681" b="1" spc="-165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1021" b="1" spc="-247" baseline="-15873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681" b="1" spc="-165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1021" b="1" spc="-247" baseline="-15873" dirty="0">
                <a:solidFill>
                  <a:srgbClr val="786950"/>
                </a:solidFill>
                <a:latin typeface="Arial"/>
                <a:cs typeface="Arial"/>
              </a:rPr>
              <a:t>c</a:t>
            </a:r>
            <a:r>
              <a:rPr sz="681" b="1" spc="-165" dirty="0">
                <a:solidFill>
                  <a:srgbClr val="FDFD5D"/>
                </a:solidFill>
                <a:latin typeface="Arial"/>
                <a:cs typeface="Arial"/>
              </a:rPr>
              <a:t>k</a:t>
            </a:r>
            <a:r>
              <a:rPr sz="1021" b="1" spc="-247" baseline="-15873" dirty="0">
                <a:solidFill>
                  <a:srgbClr val="786950"/>
                </a:solidFill>
                <a:latin typeface="Arial"/>
                <a:cs typeface="Arial"/>
              </a:rPr>
              <a:t>k</a:t>
            </a:r>
            <a:r>
              <a:rPr sz="681" b="1" spc="-165" dirty="0">
                <a:solidFill>
                  <a:srgbClr val="FDFD5D"/>
                </a:solidFill>
                <a:latin typeface="Arial"/>
                <a:cs typeface="Arial"/>
              </a:rPr>
              <a:t>B</a:t>
            </a:r>
            <a:r>
              <a:rPr sz="1021" b="1" spc="-247" baseline="-15873" dirty="0">
                <a:solidFill>
                  <a:srgbClr val="786950"/>
                </a:solidFill>
                <a:latin typeface="Arial"/>
                <a:cs typeface="Arial"/>
              </a:rPr>
              <a:t>B</a:t>
            </a:r>
            <a:r>
              <a:rPr sz="681" b="1" spc="-165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1021" b="1" spc="-247" baseline="-15873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681" b="1" spc="-165" dirty="0">
                <a:solidFill>
                  <a:srgbClr val="FDFD5D"/>
                </a:solidFill>
                <a:latin typeface="Arial"/>
                <a:cs typeface="Arial"/>
              </a:rPr>
              <a:t>x</a:t>
            </a:r>
            <a:r>
              <a:rPr sz="1021" b="1" spc="-247" baseline="-15873" dirty="0">
                <a:solidFill>
                  <a:srgbClr val="786950"/>
                </a:solidFill>
                <a:latin typeface="Arial"/>
                <a:cs typeface="Arial"/>
              </a:rPr>
              <a:t>x  </a:t>
            </a:r>
            <a:r>
              <a:rPr sz="681" b="1" spc="-170" dirty="0">
                <a:solidFill>
                  <a:srgbClr val="FDFD5D"/>
                </a:solidFill>
                <a:latin typeface="Arial"/>
                <a:cs typeface="Arial"/>
              </a:rPr>
              <a:t>”</a:t>
            </a:r>
            <a:r>
              <a:rPr sz="1021" b="1" spc="-255" baseline="-15873" dirty="0">
                <a:solidFill>
                  <a:srgbClr val="786950"/>
                </a:solidFill>
                <a:latin typeface="Arial"/>
                <a:cs typeface="Arial"/>
              </a:rPr>
              <a:t>”</a:t>
            </a:r>
            <a:r>
              <a:rPr sz="681" b="1" spc="-170" dirty="0">
                <a:solidFill>
                  <a:srgbClr val="FDFD5D"/>
                </a:solidFill>
                <a:latin typeface="Arial"/>
                <a:cs typeface="Arial"/>
              </a:rPr>
              <a:t>w</a:t>
            </a:r>
            <a:r>
              <a:rPr sz="1021" b="1" spc="-255" baseline="-15873" dirty="0">
                <a:solidFill>
                  <a:srgbClr val="786950"/>
                </a:solidFill>
                <a:latin typeface="Arial"/>
                <a:cs typeface="Arial"/>
              </a:rPr>
              <a:t>w</a:t>
            </a:r>
            <a:r>
              <a:rPr sz="681" b="1" spc="-170" dirty="0">
                <a:solidFill>
                  <a:srgbClr val="FDFD5D"/>
                </a:solidFill>
                <a:latin typeface="Arial"/>
                <a:cs typeface="Arial"/>
              </a:rPr>
              <a:t>h</a:t>
            </a:r>
            <a:r>
              <a:rPr sz="1021" b="1" spc="-255" baseline="-15873" dirty="0">
                <a:solidFill>
                  <a:srgbClr val="786950"/>
                </a:solidFill>
                <a:latin typeface="Arial"/>
                <a:cs typeface="Arial"/>
              </a:rPr>
              <a:t>h</a:t>
            </a:r>
            <a:r>
              <a:rPr sz="681" b="1" spc="-170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1021" b="1" spc="-255" baseline="-15873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681" b="1" spc="-170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021" b="1" spc="-255" baseline="-15873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681" b="1" spc="-170" dirty="0">
                <a:solidFill>
                  <a:srgbClr val="FDFD5D"/>
                </a:solidFill>
                <a:latin typeface="Arial"/>
                <a:cs typeface="Arial"/>
              </a:rPr>
              <a:t>”</a:t>
            </a:r>
            <a:r>
              <a:rPr sz="1021" b="1" spc="-255" baseline="-15873" dirty="0">
                <a:solidFill>
                  <a:srgbClr val="786950"/>
                </a:solidFill>
                <a:latin typeface="Arial"/>
                <a:cs typeface="Arial"/>
              </a:rPr>
              <a:t>”</a:t>
            </a:r>
            <a:r>
              <a:rPr sz="681" b="1" spc="-170" dirty="0">
                <a:solidFill>
                  <a:srgbClr val="FDFD5D"/>
                </a:solidFill>
                <a:latin typeface="Arial"/>
                <a:cs typeface="Arial"/>
              </a:rPr>
              <a:t>&amp;</a:t>
            </a:r>
            <a:r>
              <a:rPr sz="1021" b="1" spc="-255" baseline="-15873" dirty="0">
                <a:solidFill>
                  <a:srgbClr val="786950"/>
                </a:solidFill>
                <a:latin typeface="Arial"/>
                <a:cs typeface="Arial"/>
              </a:rPr>
              <a:t>&amp;</a:t>
            </a:r>
            <a:r>
              <a:rPr sz="681" b="1" spc="-170" dirty="0">
                <a:solidFill>
                  <a:srgbClr val="FDFD5D"/>
                </a:solidFill>
                <a:latin typeface="Arial"/>
                <a:cs typeface="Arial"/>
              </a:rPr>
              <a:t>“</a:t>
            </a:r>
            <a:r>
              <a:rPr sz="1021" b="1" spc="-255" baseline="-15873" dirty="0">
                <a:solidFill>
                  <a:srgbClr val="786950"/>
                </a:solidFill>
                <a:latin typeface="Arial"/>
                <a:cs typeface="Arial"/>
              </a:rPr>
              <a:t>“</a:t>
            </a:r>
            <a:r>
              <a:rPr sz="681" b="1" spc="-170" dirty="0">
                <a:solidFill>
                  <a:srgbClr val="FDFD5D"/>
                </a:solidFill>
                <a:latin typeface="Arial"/>
                <a:cs typeface="Arial"/>
              </a:rPr>
              <a:t>h</a:t>
            </a:r>
            <a:r>
              <a:rPr sz="1021" b="1" spc="-255" baseline="-15873" dirty="0">
                <a:solidFill>
                  <a:srgbClr val="786950"/>
                </a:solidFill>
                <a:latin typeface="Arial"/>
                <a:cs typeface="Arial"/>
              </a:rPr>
              <a:t>h</a:t>
            </a:r>
            <a:r>
              <a:rPr sz="681" b="1" spc="-170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1021" b="1" spc="-255" baseline="-15873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681" b="1" spc="-170" dirty="0">
                <a:solidFill>
                  <a:srgbClr val="FDFD5D"/>
                </a:solidFill>
                <a:latin typeface="Arial"/>
                <a:cs typeface="Arial"/>
              </a:rPr>
              <a:t>w</a:t>
            </a:r>
            <a:r>
              <a:rPr sz="1021" b="1" spc="-255" baseline="-15873" dirty="0">
                <a:solidFill>
                  <a:srgbClr val="786950"/>
                </a:solidFill>
                <a:latin typeface="Arial"/>
                <a:cs typeface="Arial"/>
              </a:rPr>
              <a:t>w</a:t>
            </a:r>
            <a:r>
              <a:rPr sz="681" b="1" spc="-170" dirty="0">
                <a:solidFill>
                  <a:srgbClr val="FDFD5D"/>
                </a:solidFill>
                <a:latin typeface="Arial"/>
                <a:cs typeface="Arial"/>
              </a:rPr>
              <a:t>”</a:t>
            </a:r>
            <a:r>
              <a:rPr sz="1021" b="1" spc="-255" baseline="-15873" dirty="0">
                <a:solidFill>
                  <a:srgbClr val="786950"/>
                </a:solidFill>
                <a:latin typeface="Arial"/>
                <a:cs typeface="Arial"/>
              </a:rPr>
              <a:t>”</a:t>
            </a:r>
            <a:endParaRPr sz="1021" baseline="-15873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43971" y="2939732"/>
            <a:ext cx="1235340" cy="398814"/>
          </a:xfrm>
          <a:custGeom>
            <a:avLst/>
            <a:gdLst/>
            <a:ahLst/>
            <a:cxnLst/>
            <a:rect l="l" t="t" r="r" b="b"/>
            <a:pathLst>
              <a:path w="1270635" h="410210">
                <a:moveTo>
                  <a:pt x="1222248" y="0"/>
                </a:moveTo>
                <a:lnTo>
                  <a:pt x="0" y="0"/>
                </a:lnTo>
                <a:lnTo>
                  <a:pt x="0" y="361950"/>
                </a:lnTo>
                <a:lnTo>
                  <a:pt x="48006" y="409956"/>
                </a:lnTo>
                <a:lnTo>
                  <a:pt x="1270254" y="409956"/>
                </a:lnTo>
                <a:lnTo>
                  <a:pt x="1270254" y="47244"/>
                </a:lnTo>
                <a:lnTo>
                  <a:pt x="1222248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121746" y="2917507"/>
            <a:ext cx="1235340" cy="398814"/>
          </a:xfrm>
          <a:custGeom>
            <a:avLst/>
            <a:gdLst/>
            <a:ahLst/>
            <a:cxnLst/>
            <a:rect l="l" t="t" r="r" b="b"/>
            <a:pathLst>
              <a:path w="1270635" h="410210">
                <a:moveTo>
                  <a:pt x="1222247" y="0"/>
                </a:moveTo>
                <a:lnTo>
                  <a:pt x="0" y="0"/>
                </a:lnTo>
                <a:lnTo>
                  <a:pt x="0" y="361950"/>
                </a:lnTo>
                <a:lnTo>
                  <a:pt x="47243" y="409955"/>
                </a:lnTo>
                <a:lnTo>
                  <a:pt x="1270254" y="409955"/>
                </a:lnTo>
                <a:lnTo>
                  <a:pt x="1270254" y="47244"/>
                </a:lnTo>
                <a:lnTo>
                  <a:pt x="1222247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310043" y="2917507"/>
            <a:ext cx="46919" cy="398814"/>
          </a:xfrm>
          <a:custGeom>
            <a:avLst/>
            <a:gdLst/>
            <a:ahLst/>
            <a:cxnLst/>
            <a:rect l="l" t="t" r="r" b="b"/>
            <a:pathLst>
              <a:path w="48260" h="410210">
                <a:moveTo>
                  <a:pt x="0" y="0"/>
                </a:moveTo>
                <a:lnTo>
                  <a:pt x="0" y="361950"/>
                </a:lnTo>
                <a:lnTo>
                  <a:pt x="48006" y="409955"/>
                </a:lnTo>
                <a:lnTo>
                  <a:pt x="48006" y="47244"/>
                </a:lnTo>
                <a:lnTo>
                  <a:pt x="0" y="0"/>
                </a:lnTo>
                <a:close/>
              </a:path>
            </a:pathLst>
          </a:custGeom>
          <a:solidFill>
            <a:srgbClr val="FEFE7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121746" y="3292739"/>
            <a:ext cx="1235340" cy="0"/>
          </a:xfrm>
          <a:custGeom>
            <a:avLst/>
            <a:gdLst/>
            <a:ahLst/>
            <a:cxnLst/>
            <a:rect l="l" t="t" r="r" b="b"/>
            <a:pathLst>
              <a:path w="1270635">
                <a:moveTo>
                  <a:pt x="0" y="0"/>
                </a:moveTo>
                <a:lnTo>
                  <a:pt x="1270254" y="0"/>
                </a:lnTo>
              </a:path>
            </a:pathLst>
          </a:custGeom>
          <a:ln w="48005">
            <a:solidFill>
              <a:srgbClr val="CCCC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121746" y="2917507"/>
            <a:ext cx="1235340" cy="398814"/>
          </a:xfrm>
          <a:custGeom>
            <a:avLst/>
            <a:gdLst/>
            <a:ahLst/>
            <a:cxnLst/>
            <a:rect l="l" t="t" r="r" b="b"/>
            <a:pathLst>
              <a:path w="1270635" h="410210">
                <a:moveTo>
                  <a:pt x="1270254" y="47244"/>
                </a:moveTo>
                <a:lnTo>
                  <a:pt x="1222247" y="0"/>
                </a:lnTo>
                <a:lnTo>
                  <a:pt x="0" y="0"/>
                </a:lnTo>
                <a:lnTo>
                  <a:pt x="0" y="361950"/>
                </a:lnTo>
                <a:lnTo>
                  <a:pt x="47243" y="409955"/>
                </a:lnTo>
                <a:lnTo>
                  <a:pt x="1270254" y="409955"/>
                </a:lnTo>
                <a:lnTo>
                  <a:pt x="1270254" y="47244"/>
                </a:lnTo>
                <a:close/>
              </a:path>
            </a:pathLst>
          </a:custGeom>
          <a:ln w="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310043" y="2917507"/>
            <a:ext cx="46919" cy="398814"/>
          </a:xfrm>
          <a:custGeom>
            <a:avLst/>
            <a:gdLst/>
            <a:ahLst/>
            <a:cxnLst/>
            <a:rect l="l" t="t" r="r" b="b"/>
            <a:pathLst>
              <a:path w="48260" h="410210">
                <a:moveTo>
                  <a:pt x="0" y="0"/>
                </a:moveTo>
                <a:lnTo>
                  <a:pt x="0" y="361950"/>
                </a:lnTo>
                <a:lnTo>
                  <a:pt x="48006" y="409955"/>
                </a:lnTo>
              </a:path>
            </a:pathLst>
          </a:custGeom>
          <a:ln w="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121746" y="3269402"/>
            <a:ext cx="1188420" cy="0"/>
          </a:xfrm>
          <a:custGeom>
            <a:avLst/>
            <a:gdLst/>
            <a:ahLst/>
            <a:cxnLst/>
            <a:rect l="l" t="t" r="r" b="b"/>
            <a:pathLst>
              <a:path w="1222375">
                <a:moveTo>
                  <a:pt x="1222247" y="0"/>
                </a:moveTo>
                <a:lnTo>
                  <a:pt x="0" y="0"/>
                </a:lnTo>
              </a:path>
            </a:pathLst>
          </a:custGeom>
          <a:ln w="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2156812" y="3021470"/>
            <a:ext cx="111927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-243" dirty="0">
                <a:latin typeface="Arial"/>
                <a:cs typeface="Arial"/>
              </a:rPr>
              <a:t>B</a:t>
            </a:r>
            <a:r>
              <a:rPr sz="1458" b="1" spc="-365" baseline="-11111" dirty="0">
                <a:solidFill>
                  <a:srgbClr val="786950"/>
                </a:solidFill>
                <a:latin typeface="Arial"/>
                <a:cs typeface="Arial"/>
              </a:rPr>
              <a:t>B</a:t>
            </a:r>
            <a:r>
              <a:rPr sz="972" b="1" spc="-243" dirty="0">
                <a:latin typeface="Arial"/>
                <a:cs typeface="Arial"/>
              </a:rPr>
              <a:t>u</a:t>
            </a:r>
            <a:r>
              <a:rPr sz="1458" b="1" spc="-365" baseline="-11111" dirty="0">
                <a:solidFill>
                  <a:srgbClr val="786950"/>
                </a:solidFill>
                <a:latin typeface="Arial"/>
                <a:cs typeface="Arial"/>
              </a:rPr>
              <a:t>u</a:t>
            </a:r>
            <a:r>
              <a:rPr sz="972" b="1" spc="-243" dirty="0">
                <a:latin typeface="Arial"/>
                <a:cs typeface="Arial"/>
              </a:rPr>
              <a:t>y</a:t>
            </a:r>
            <a:r>
              <a:rPr sz="1458" b="1" spc="-365" baseline="-11111" dirty="0">
                <a:solidFill>
                  <a:srgbClr val="786950"/>
                </a:solidFill>
                <a:latin typeface="Arial"/>
                <a:cs typeface="Arial"/>
              </a:rPr>
              <a:t>y</a:t>
            </a:r>
            <a:r>
              <a:rPr sz="972" b="1" spc="-243" dirty="0">
                <a:latin typeface="Arial"/>
                <a:cs typeface="Arial"/>
              </a:rPr>
              <a:t>e</a:t>
            </a:r>
            <a:r>
              <a:rPr sz="1458" b="1" spc="-365" baseline="-11111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972" b="1" spc="-243" dirty="0">
                <a:latin typeface="Arial"/>
                <a:cs typeface="Arial"/>
              </a:rPr>
              <a:t>r</a:t>
            </a:r>
            <a:r>
              <a:rPr sz="1458" b="1" spc="-365" baseline="-11111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972" b="1" spc="-243" dirty="0">
                <a:latin typeface="Arial"/>
                <a:cs typeface="Arial"/>
              </a:rPr>
              <a:t>’</a:t>
            </a:r>
            <a:r>
              <a:rPr sz="1458" b="1" spc="-365" baseline="-11111" dirty="0">
                <a:solidFill>
                  <a:srgbClr val="786950"/>
                </a:solidFill>
                <a:latin typeface="Arial"/>
                <a:cs typeface="Arial"/>
              </a:rPr>
              <a:t>’</a:t>
            </a:r>
            <a:r>
              <a:rPr sz="972" b="1" spc="-243" dirty="0">
                <a:latin typeface="Arial"/>
                <a:cs typeface="Arial"/>
              </a:rPr>
              <a:t>s</a:t>
            </a:r>
            <a:r>
              <a:rPr sz="1458" b="1" spc="-365" baseline="-11111" dirty="0">
                <a:solidFill>
                  <a:srgbClr val="786950"/>
                </a:solidFill>
                <a:latin typeface="Arial"/>
                <a:cs typeface="Arial"/>
              </a:rPr>
              <a:t>s</a:t>
            </a:r>
            <a:r>
              <a:rPr sz="1458" b="1" spc="-328" baseline="-11111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972" b="1" spc="-272" dirty="0">
                <a:latin typeface="Arial"/>
                <a:cs typeface="Arial"/>
              </a:rPr>
              <a:t>R</a:t>
            </a:r>
            <a:r>
              <a:rPr sz="1458" b="1" spc="-407" baseline="-11111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972" b="1" spc="-272" dirty="0">
                <a:latin typeface="Arial"/>
                <a:cs typeface="Arial"/>
              </a:rPr>
              <a:t>e</a:t>
            </a:r>
            <a:r>
              <a:rPr sz="1458" b="1" spc="-407" baseline="-11111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972" b="1" spc="-272" dirty="0">
                <a:latin typeface="Arial"/>
                <a:cs typeface="Arial"/>
              </a:rPr>
              <a:t>s</a:t>
            </a:r>
            <a:r>
              <a:rPr sz="1458" b="1" spc="-407" baseline="-11111" dirty="0">
                <a:solidFill>
                  <a:srgbClr val="786950"/>
                </a:solidFill>
                <a:latin typeface="Arial"/>
                <a:cs typeface="Arial"/>
              </a:rPr>
              <a:t>s</a:t>
            </a:r>
            <a:r>
              <a:rPr sz="972" b="1" spc="-272" dirty="0">
                <a:latin typeface="Arial"/>
                <a:cs typeface="Arial"/>
              </a:rPr>
              <a:t>p</a:t>
            </a:r>
            <a:r>
              <a:rPr sz="1458" b="1" spc="-407" baseline="-11111" dirty="0">
                <a:solidFill>
                  <a:srgbClr val="786950"/>
                </a:solidFill>
                <a:latin typeface="Arial"/>
                <a:cs typeface="Arial"/>
              </a:rPr>
              <a:t>p</a:t>
            </a:r>
            <a:r>
              <a:rPr sz="972" b="1" spc="-272" dirty="0">
                <a:latin typeface="Arial"/>
                <a:cs typeface="Arial"/>
              </a:rPr>
              <a:t>o</a:t>
            </a:r>
            <a:r>
              <a:rPr sz="1458" b="1" spc="-407" baseline="-11111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972" b="1" spc="-272" dirty="0">
                <a:latin typeface="Arial"/>
                <a:cs typeface="Arial"/>
              </a:rPr>
              <a:t>n</a:t>
            </a:r>
            <a:r>
              <a:rPr sz="1458" b="1" spc="-407" baseline="-11111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972" b="1" spc="-272" dirty="0">
                <a:latin typeface="Arial"/>
                <a:cs typeface="Arial"/>
              </a:rPr>
              <a:t>s</a:t>
            </a:r>
            <a:r>
              <a:rPr sz="1458" b="1" spc="-407" baseline="-11111" dirty="0">
                <a:solidFill>
                  <a:srgbClr val="786950"/>
                </a:solidFill>
                <a:latin typeface="Arial"/>
                <a:cs typeface="Arial"/>
              </a:rPr>
              <a:t>s</a:t>
            </a:r>
            <a:r>
              <a:rPr sz="972" b="1" spc="-272" dirty="0">
                <a:latin typeface="Arial"/>
                <a:cs typeface="Arial"/>
              </a:rPr>
              <a:t>e</a:t>
            </a:r>
            <a:endParaRPr sz="972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55219" y="1372665"/>
            <a:ext cx="740833" cy="629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90700"/>
              </a:lnSpc>
            </a:pPr>
            <a:r>
              <a:rPr sz="1118" b="1" dirty="0">
                <a:solidFill>
                  <a:srgbClr val="FDFD5D"/>
                </a:solidFill>
                <a:latin typeface="Arial"/>
                <a:cs typeface="Arial"/>
              </a:rPr>
              <a:t>Product  Price  </a:t>
            </a:r>
            <a:r>
              <a:rPr sz="1118" b="1" spc="-5" dirty="0">
                <a:solidFill>
                  <a:srgbClr val="FDFD5D"/>
                </a:solidFill>
                <a:latin typeface="Arial"/>
                <a:cs typeface="Arial"/>
              </a:rPr>
              <a:t>Place  </a:t>
            </a:r>
            <a:r>
              <a:rPr sz="1118" b="1" dirty="0">
                <a:solidFill>
                  <a:srgbClr val="FDFD5D"/>
                </a:solidFill>
                <a:latin typeface="Arial"/>
                <a:cs typeface="Arial"/>
              </a:rPr>
              <a:t>Promotion</a:t>
            </a:r>
            <a:endParaRPr sz="1118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604771" y="1924791"/>
            <a:ext cx="268552" cy="239535"/>
          </a:xfrm>
          <a:custGeom>
            <a:avLst/>
            <a:gdLst/>
            <a:ahLst/>
            <a:cxnLst/>
            <a:rect l="l" t="t" r="r" b="b"/>
            <a:pathLst>
              <a:path w="276225" h="246380">
                <a:moveTo>
                  <a:pt x="275844" y="123444"/>
                </a:moveTo>
                <a:lnTo>
                  <a:pt x="0" y="123444"/>
                </a:lnTo>
                <a:lnTo>
                  <a:pt x="137921" y="246125"/>
                </a:lnTo>
                <a:lnTo>
                  <a:pt x="275844" y="123444"/>
                </a:lnTo>
                <a:close/>
              </a:path>
              <a:path w="276225" h="246380">
                <a:moveTo>
                  <a:pt x="241553" y="0"/>
                </a:moveTo>
                <a:lnTo>
                  <a:pt x="35051" y="0"/>
                </a:lnTo>
                <a:lnTo>
                  <a:pt x="35051" y="123444"/>
                </a:lnTo>
                <a:lnTo>
                  <a:pt x="241553" y="123444"/>
                </a:lnTo>
                <a:lnTo>
                  <a:pt x="2415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578101" y="1898120"/>
            <a:ext cx="268552" cy="239535"/>
          </a:xfrm>
          <a:custGeom>
            <a:avLst/>
            <a:gdLst/>
            <a:ahLst/>
            <a:cxnLst/>
            <a:rect l="l" t="t" r="r" b="b"/>
            <a:pathLst>
              <a:path w="276225" h="246380">
                <a:moveTo>
                  <a:pt x="275844" y="122681"/>
                </a:moveTo>
                <a:lnTo>
                  <a:pt x="0" y="122681"/>
                </a:lnTo>
                <a:lnTo>
                  <a:pt x="137921" y="246125"/>
                </a:lnTo>
                <a:lnTo>
                  <a:pt x="275844" y="122681"/>
                </a:lnTo>
                <a:close/>
              </a:path>
              <a:path w="276225" h="246380">
                <a:moveTo>
                  <a:pt x="241553" y="0"/>
                </a:moveTo>
                <a:lnTo>
                  <a:pt x="34289" y="0"/>
                </a:lnTo>
                <a:lnTo>
                  <a:pt x="34289" y="122681"/>
                </a:lnTo>
                <a:lnTo>
                  <a:pt x="241553" y="122681"/>
                </a:lnTo>
                <a:lnTo>
                  <a:pt x="241553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2578101" y="1898120"/>
            <a:ext cx="268552" cy="239535"/>
          </a:xfrm>
          <a:custGeom>
            <a:avLst/>
            <a:gdLst/>
            <a:ahLst/>
            <a:cxnLst/>
            <a:rect l="l" t="t" r="r" b="b"/>
            <a:pathLst>
              <a:path w="276225" h="246380">
                <a:moveTo>
                  <a:pt x="0" y="122681"/>
                </a:moveTo>
                <a:lnTo>
                  <a:pt x="34289" y="122681"/>
                </a:lnTo>
                <a:lnTo>
                  <a:pt x="34289" y="0"/>
                </a:lnTo>
                <a:lnTo>
                  <a:pt x="241553" y="0"/>
                </a:lnTo>
                <a:lnTo>
                  <a:pt x="241553" y="122681"/>
                </a:lnTo>
                <a:lnTo>
                  <a:pt x="275844" y="122681"/>
                </a:lnTo>
                <a:lnTo>
                  <a:pt x="137921" y="246125"/>
                </a:lnTo>
                <a:lnTo>
                  <a:pt x="0" y="122681"/>
                </a:lnTo>
                <a:close/>
              </a:path>
            </a:pathLst>
          </a:custGeom>
          <a:ln w="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3322143" y="1395873"/>
            <a:ext cx="985925" cy="1115572"/>
          </a:xfrm>
          <a:prstGeom prst="rect">
            <a:avLst/>
          </a:prstGeom>
        </p:spPr>
        <p:txBody>
          <a:bodyPr vert="horz" wrap="square" lIns="0" tIns="1235" rIns="0" bIns="0" rtlCol="0">
            <a:spAutoFit/>
          </a:bodyPr>
          <a:lstStyle/>
          <a:p>
            <a:pPr marL="12347">
              <a:spcBef>
                <a:spcPts val="10"/>
              </a:spcBef>
            </a:pPr>
            <a:r>
              <a:rPr sz="1118" b="1" dirty="0">
                <a:solidFill>
                  <a:srgbClr val="FDFD5D"/>
                </a:solidFill>
                <a:latin typeface="Arial"/>
                <a:cs typeface="Arial"/>
              </a:rPr>
              <a:t>Economic</a:t>
            </a:r>
            <a:endParaRPr sz="1118">
              <a:latin typeface="Arial"/>
              <a:cs typeface="Arial"/>
            </a:endParaRPr>
          </a:p>
          <a:p>
            <a:pPr marL="12347" marR="4939">
              <a:lnSpc>
                <a:spcPct val="100899"/>
              </a:lnSpc>
              <a:spcBef>
                <a:spcPts val="5"/>
              </a:spcBef>
            </a:pPr>
            <a:r>
              <a:rPr sz="1118" b="1" spc="-5" dirty="0">
                <a:solidFill>
                  <a:srgbClr val="FDFD5D"/>
                </a:solidFill>
                <a:latin typeface="Arial"/>
                <a:cs typeface="Arial"/>
              </a:rPr>
              <a:t>Technological  </a:t>
            </a:r>
            <a:r>
              <a:rPr sz="1118" b="1" dirty="0">
                <a:solidFill>
                  <a:srgbClr val="FDFD5D"/>
                </a:solidFill>
                <a:latin typeface="Arial"/>
                <a:cs typeface="Arial"/>
              </a:rPr>
              <a:t>Political  Cultural</a:t>
            </a:r>
            <a:endParaRPr sz="1118">
              <a:latin typeface="Arial"/>
              <a:cs typeface="Arial"/>
            </a:endParaRPr>
          </a:p>
          <a:p>
            <a:pPr marL="205576" marR="12964">
              <a:lnSpc>
                <a:spcPct val="92100"/>
              </a:lnSpc>
              <a:spcBef>
                <a:spcPts val="525"/>
              </a:spcBef>
            </a:pPr>
            <a:r>
              <a:rPr sz="826" b="1" spc="5" dirty="0">
                <a:solidFill>
                  <a:srgbClr val="FDFD5D"/>
                </a:solidFill>
                <a:latin typeface="Arial"/>
                <a:cs typeface="Arial"/>
              </a:rPr>
              <a:t>Buyer  </a:t>
            </a:r>
            <a:r>
              <a:rPr sz="826" b="1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826" b="1" spc="5" dirty="0">
                <a:solidFill>
                  <a:srgbClr val="FDFD5D"/>
                </a:solidFill>
                <a:latin typeface="Arial"/>
                <a:cs typeface="Arial"/>
              </a:rPr>
              <a:t>ha</a:t>
            </a:r>
            <a:r>
              <a:rPr sz="826" b="1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826" b="1" spc="5" dirty="0">
                <a:solidFill>
                  <a:srgbClr val="FDFD5D"/>
                </a:solidFill>
                <a:latin typeface="Arial"/>
                <a:cs typeface="Arial"/>
              </a:rPr>
              <a:t>acte</a:t>
            </a:r>
            <a:r>
              <a:rPr sz="826" b="1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826" b="1" spc="5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826" b="1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826" b="1" spc="5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826" b="1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826" b="1" spc="5" dirty="0">
                <a:solidFill>
                  <a:srgbClr val="FDFD5D"/>
                </a:solidFill>
                <a:latin typeface="Arial"/>
                <a:cs typeface="Arial"/>
              </a:rPr>
              <a:t>cs  affecting</a:t>
            </a:r>
            <a:endParaRPr sz="826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15501" y="2501652"/>
            <a:ext cx="53710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914"/>
              </a:lnSpc>
            </a:pPr>
            <a:r>
              <a:rPr sz="826" b="1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826" b="1" spc="5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826" b="1" spc="10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826" b="1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826" b="1" spc="10" dirty="0">
                <a:solidFill>
                  <a:srgbClr val="FDFD5D"/>
                </a:solidFill>
                <a:latin typeface="Arial"/>
                <a:cs typeface="Arial"/>
              </a:rPr>
              <a:t>um</a:t>
            </a:r>
            <a:r>
              <a:rPr sz="826" b="1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826" b="1" spc="5" dirty="0">
                <a:solidFill>
                  <a:srgbClr val="FDFD5D"/>
                </a:solidFill>
                <a:latin typeface="Arial"/>
                <a:cs typeface="Arial"/>
              </a:rPr>
              <a:t>r  behavior</a:t>
            </a:r>
            <a:endParaRPr sz="826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75197" y="2234211"/>
            <a:ext cx="88344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914"/>
              </a:lnSpc>
            </a:pPr>
            <a:r>
              <a:rPr sz="826" b="1" spc="5" dirty="0">
                <a:solidFill>
                  <a:srgbClr val="FDFD5D"/>
                </a:solidFill>
                <a:latin typeface="Arial"/>
                <a:cs typeface="Arial"/>
              </a:rPr>
              <a:t>Buyer’s</a:t>
            </a:r>
            <a:r>
              <a:rPr sz="826" b="1" spc="-5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826" b="1" spc="5" dirty="0">
                <a:solidFill>
                  <a:srgbClr val="FDFD5D"/>
                </a:solidFill>
                <a:latin typeface="Arial"/>
                <a:cs typeface="Arial"/>
              </a:rPr>
              <a:t>decision  process</a:t>
            </a:r>
            <a:endParaRPr sz="826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578100" y="2648584"/>
            <a:ext cx="295099" cy="242006"/>
          </a:xfrm>
          <a:custGeom>
            <a:avLst/>
            <a:gdLst/>
            <a:ahLst/>
            <a:cxnLst/>
            <a:rect l="l" t="t" r="r" b="b"/>
            <a:pathLst>
              <a:path w="303530" h="248919">
                <a:moveTo>
                  <a:pt x="303275" y="124205"/>
                </a:moveTo>
                <a:lnTo>
                  <a:pt x="0" y="124205"/>
                </a:lnTo>
                <a:lnTo>
                  <a:pt x="151637" y="248411"/>
                </a:lnTo>
                <a:lnTo>
                  <a:pt x="303275" y="124205"/>
                </a:lnTo>
                <a:close/>
              </a:path>
              <a:path w="303530" h="248919">
                <a:moveTo>
                  <a:pt x="265938" y="0"/>
                </a:moveTo>
                <a:lnTo>
                  <a:pt x="38100" y="0"/>
                </a:lnTo>
                <a:lnTo>
                  <a:pt x="38100" y="124205"/>
                </a:lnTo>
                <a:lnTo>
                  <a:pt x="265938" y="124205"/>
                </a:lnTo>
                <a:lnTo>
                  <a:pt x="2659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2551429" y="2621173"/>
            <a:ext cx="295099" cy="242622"/>
          </a:xfrm>
          <a:custGeom>
            <a:avLst/>
            <a:gdLst/>
            <a:ahLst/>
            <a:cxnLst/>
            <a:rect l="l" t="t" r="r" b="b"/>
            <a:pathLst>
              <a:path w="303530" h="249555">
                <a:moveTo>
                  <a:pt x="303276" y="124968"/>
                </a:moveTo>
                <a:lnTo>
                  <a:pt x="0" y="124968"/>
                </a:lnTo>
                <a:lnTo>
                  <a:pt x="151638" y="249174"/>
                </a:lnTo>
                <a:lnTo>
                  <a:pt x="303276" y="124968"/>
                </a:lnTo>
                <a:close/>
              </a:path>
              <a:path w="303530" h="249555">
                <a:moveTo>
                  <a:pt x="265176" y="0"/>
                </a:moveTo>
                <a:lnTo>
                  <a:pt x="38100" y="0"/>
                </a:lnTo>
                <a:lnTo>
                  <a:pt x="38100" y="124968"/>
                </a:lnTo>
                <a:lnTo>
                  <a:pt x="265176" y="124968"/>
                </a:lnTo>
                <a:lnTo>
                  <a:pt x="265176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2551429" y="2621173"/>
            <a:ext cx="295099" cy="242622"/>
          </a:xfrm>
          <a:custGeom>
            <a:avLst/>
            <a:gdLst/>
            <a:ahLst/>
            <a:cxnLst/>
            <a:rect l="l" t="t" r="r" b="b"/>
            <a:pathLst>
              <a:path w="303530" h="249555">
                <a:moveTo>
                  <a:pt x="0" y="124968"/>
                </a:moveTo>
                <a:lnTo>
                  <a:pt x="38100" y="124968"/>
                </a:lnTo>
                <a:lnTo>
                  <a:pt x="38100" y="0"/>
                </a:lnTo>
                <a:lnTo>
                  <a:pt x="265176" y="0"/>
                </a:lnTo>
                <a:lnTo>
                  <a:pt x="265176" y="124968"/>
                </a:lnTo>
                <a:lnTo>
                  <a:pt x="303276" y="124968"/>
                </a:lnTo>
                <a:lnTo>
                  <a:pt x="151638" y="249174"/>
                </a:lnTo>
                <a:lnTo>
                  <a:pt x="0" y="124968"/>
                </a:lnTo>
                <a:close/>
              </a:path>
            </a:pathLst>
          </a:custGeom>
          <a:ln w="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/>
          <p:nvPr/>
        </p:nvSpPr>
        <p:spPr>
          <a:xfrm>
            <a:off x="1175209" y="3038830"/>
            <a:ext cx="800716" cy="350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92100"/>
              </a:lnSpc>
            </a:pPr>
            <a:r>
              <a:rPr sz="826" b="1" spc="5" dirty="0">
                <a:solidFill>
                  <a:srgbClr val="FDFD5D"/>
                </a:solidFill>
                <a:latin typeface="Arial"/>
                <a:cs typeface="Arial"/>
              </a:rPr>
              <a:t>Product</a:t>
            </a:r>
            <a:r>
              <a:rPr sz="826" b="1" spc="-5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826" b="1" spc="5" dirty="0">
                <a:solidFill>
                  <a:srgbClr val="FDFD5D"/>
                </a:solidFill>
                <a:latin typeface="Arial"/>
                <a:cs typeface="Arial"/>
              </a:rPr>
              <a:t>choice  Brand choice  Dealer</a:t>
            </a:r>
            <a:r>
              <a:rPr sz="826" b="1" spc="-6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826" b="1" spc="5" dirty="0">
                <a:solidFill>
                  <a:srgbClr val="FDFD5D"/>
                </a:solidFill>
                <a:latin typeface="Arial"/>
                <a:cs typeface="Arial"/>
              </a:rPr>
              <a:t>choice</a:t>
            </a:r>
            <a:endParaRPr sz="826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62161" y="3012159"/>
            <a:ext cx="859984" cy="350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92100"/>
              </a:lnSpc>
            </a:pPr>
            <a:r>
              <a:rPr sz="826" b="1" spc="5" dirty="0">
                <a:solidFill>
                  <a:srgbClr val="FDFD5D"/>
                </a:solidFill>
                <a:latin typeface="Arial"/>
                <a:cs typeface="Arial"/>
              </a:rPr>
              <a:t>Purchase</a:t>
            </a:r>
            <a:r>
              <a:rPr sz="826" b="1" spc="-44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826" b="1" spc="5" dirty="0">
                <a:solidFill>
                  <a:srgbClr val="FDFD5D"/>
                </a:solidFill>
                <a:latin typeface="Arial"/>
                <a:cs typeface="Arial"/>
              </a:rPr>
              <a:t>timing  Purchase  quantity</a:t>
            </a:r>
            <a:endParaRPr sz="826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43352" y="1058756"/>
            <a:ext cx="135634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Consumer Black</a:t>
            </a:r>
            <a:r>
              <a:rPr sz="1167" b="1" spc="-7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Box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42372" y="1406947"/>
            <a:ext cx="1716881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marR="4939" indent="-222245" algn="just">
              <a:lnSpc>
                <a:spcPts val="1312"/>
              </a:lnSpc>
              <a:buAutoNum type="alphaLcParenR"/>
              <a:tabLst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Consumers make many  buying </a:t>
            </a:r>
            <a:r>
              <a:rPr sz="1167" dirty="0">
                <a:latin typeface="Garamond"/>
                <a:cs typeface="Garamond"/>
              </a:rPr>
              <a:t>decisions every  </a:t>
            </a:r>
            <a:r>
              <a:rPr sz="1167" spc="-5" dirty="0">
                <a:latin typeface="Garamond"/>
                <a:cs typeface="Garamond"/>
              </a:rPr>
              <a:t>day.</a:t>
            </a:r>
            <a:endParaRPr sz="1167">
              <a:latin typeface="Garamond"/>
              <a:cs typeface="Garamond"/>
            </a:endParaRPr>
          </a:p>
          <a:p>
            <a:pPr marL="234592" marR="4939" indent="-222245" algn="just">
              <a:lnSpc>
                <a:spcPts val="1312"/>
              </a:lnSpc>
              <a:buAutoNum type="alphaLcParenR"/>
              <a:tabLst>
                <a:tab pos="234592" algn="l"/>
              </a:tabLst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model of </a:t>
            </a:r>
            <a:r>
              <a:rPr sz="1167" dirty="0">
                <a:latin typeface="Garamond"/>
                <a:cs typeface="Garamond"/>
              </a:rPr>
              <a:t>consumer  </a:t>
            </a:r>
            <a:r>
              <a:rPr sz="1167" spc="-5" dirty="0">
                <a:latin typeface="Garamond"/>
                <a:cs typeface="Garamond"/>
              </a:rPr>
              <a:t>behavior helps managers  answer   </a:t>
            </a:r>
            <a:r>
              <a:rPr sz="1167" dirty="0">
                <a:latin typeface="Garamond"/>
                <a:cs typeface="Garamond"/>
              </a:rPr>
              <a:t>questions </a:t>
            </a:r>
            <a:r>
              <a:rPr sz="1167" spc="2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about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64622" y="2392256"/>
            <a:ext cx="149216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53750" algn="l"/>
                <a:tab pos="1237163" algn="l"/>
              </a:tabLst>
            </a:pPr>
            <a:r>
              <a:rPr sz="1167" dirty="0">
                <a:latin typeface="Garamond"/>
                <a:cs typeface="Garamond"/>
              </a:rPr>
              <a:t>what	</a:t>
            </a:r>
            <a:r>
              <a:rPr sz="1167" spc="-5" dirty="0">
                <a:latin typeface="Garamond"/>
                <a:cs typeface="Garamond"/>
              </a:rPr>
              <a:t>con</a:t>
            </a:r>
            <a:r>
              <a:rPr sz="1167" dirty="0">
                <a:latin typeface="Garamond"/>
                <a:cs typeface="Garamond"/>
              </a:rPr>
              <a:t>s</a:t>
            </a:r>
            <a:r>
              <a:rPr sz="1167" spc="-5" dirty="0">
                <a:latin typeface="Garamond"/>
                <a:cs typeface="Garamond"/>
              </a:rPr>
              <a:t>umer</a:t>
            </a:r>
            <a:r>
              <a:rPr sz="1167" dirty="0">
                <a:latin typeface="Garamond"/>
                <a:cs typeface="Garamond"/>
              </a:rPr>
              <a:t>s	</a:t>
            </a:r>
            <a:r>
              <a:rPr sz="1167" spc="-5" dirty="0">
                <a:latin typeface="Garamond"/>
                <a:cs typeface="Garamond"/>
              </a:rPr>
              <a:t>buy,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75621" y="3225694"/>
            <a:ext cx="7803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1). 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Learning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31595" y="2573760"/>
            <a:ext cx="1527969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066" marR="6791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where they buy, </a:t>
            </a:r>
            <a:r>
              <a:rPr sz="1167" spc="-5" dirty="0">
                <a:latin typeface="Garamond"/>
                <a:cs typeface="Garamond"/>
              </a:rPr>
              <a:t>how and  how much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buy,  </a:t>
            </a:r>
            <a:r>
              <a:rPr sz="1167" dirty="0">
                <a:latin typeface="Garamond"/>
                <a:cs typeface="Garamond"/>
              </a:rPr>
              <a:t>when they buy, </a:t>
            </a:r>
            <a:r>
              <a:rPr sz="1167" spc="-5" dirty="0">
                <a:latin typeface="Garamond"/>
                <a:cs typeface="Garamond"/>
              </a:rPr>
              <a:t>and why  </a:t>
            </a:r>
            <a:r>
              <a:rPr sz="1167" dirty="0">
                <a:latin typeface="Garamond"/>
                <a:cs typeface="Garamond"/>
              </a:rPr>
              <a:t>they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83"/>
              </a:lnSpc>
            </a:pPr>
            <a:r>
              <a:rPr sz="1167" spc="-5" dirty="0">
                <a:latin typeface="Garamond"/>
                <a:cs typeface="Garamond"/>
              </a:rPr>
              <a:t>about   </a:t>
            </a:r>
            <a:r>
              <a:rPr sz="1167" dirty="0">
                <a:latin typeface="Garamond"/>
                <a:cs typeface="Garamond"/>
              </a:rPr>
              <a:t>the   what,</a:t>
            </a:r>
            <a:r>
              <a:rPr sz="1167" spc="26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where,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43352" y="3392381"/>
            <a:ext cx="5716147" cy="5573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4169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when,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how </a:t>
            </a:r>
            <a:r>
              <a:rPr sz="1167" spc="-5" dirty="0">
                <a:latin typeface="Garamond"/>
                <a:cs typeface="Garamond"/>
              </a:rPr>
              <a:t>much is </a:t>
            </a:r>
            <a:r>
              <a:rPr sz="1167" dirty="0">
                <a:latin typeface="Garamond"/>
                <a:cs typeface="Garamond"/>
              </a:rPr>
              <a:t>fairly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easy.</a:t>
            </a:r>
            <a:endParaRPr sz="1167">
              <a:latin typeface="Garamond"/>
              <a:cs typeface="Garamond"/>
            </a:endParaRPr>
          </a:p>
          <a:p>
            <a:pPr marR="6791" algn="r">
              <a:lnSpc>
                <a:spcPts val="1312"/>
              </a:lnSpc>
              <a:tabLst>
                <a:tab pos="479060" algn="l"/>
              </a:tabLst>
            </a:pPr>
            <a:r>
              <a:rPr sz="1167" dirty="0">
                <a:latin typeface="Garamond"/>
                <a:cs typeface="Garamond"/>
              </a:rPr>
              <a:t>2).	Le</a:t>
            </a:r>
            <a:r>
              <a:rPr sz="1167" spc="-10" dirty="0">
                <a:latin typeface="Garamond"/>
                <a:cs typeface="Garamond"/>
              </a:rPr>
              <a:t>a</a:t>
            </a:r>
            <a:r>
              <a:rPr sz="1167" dirty="0">
                <a:latin typeface="Garamond"/>
                <a:cs typeface="Garamond"/>
              </a:rPr>
              <a:t>r</a:t>
            </a:r>
            <a:r>
              <a:rPr sz="1167" spc="-5" dirty="0">
                <a:latin typeface="Garamond"/>
                <a:cs typeface="Garamond"/>
              </a:rPr>
              <a:t>ning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 “why” is much more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difficult.</a:t>
            </a:r>
            <a:endParaRPr sz="1167">
              <a:latin typeface="Garamond"/>
              <a:cs typeface="Garamond"/>
            </a:endParaRPr>
          </a:p>
          <a:p>
            <a:pPr marL="901327" marR="4939" indent="-222245" algn="just">
              <a:lnSpc>
                <a:spcPts val="1312"/>
              </a:lnSpc>
              <a:spcBef>
                <a:spcPts val="73"/>
              </a:spcBef>
              <a:buAutoNum type="alphaLcParenR" startAt="3"/>
              <a:tabLst>
                <a:tab pos="901327" algn="l"/>
              </a:tabLst>
            </a:pPr>
            <a:r>
              <a:rPr sz="1167" dirty="0">
                <a:latin typeface="Garamond"/>
                <a:cs typeface="Garamond"/>
              </a:rPr>
              <a:t>The central question </a:t>
            </a:r>
            <a:r>
              <a:rPr sz="1167" spc="-5" dirty="0">
                <a:latin typeface="Garamond"/>
                <a:cs typeface="Garamond"/>
              </a:rPr>
              <a:t>is: How do consumers respond </a:t>
            </a:r>
            <a:r>
              <a:rPr sz="1167" dirty="0">
                <a:latin typeface="Garamond"/>
                <a:cs typeface="Garamond"/>
              </a:rPr>
              <a:t>to various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efforts  the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might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use.</a:t>
            </a:r>
            <a:endParaRPr sz="1167">
              <a:latin typeface="Garamond"/>
              <a:cs typeface="Garamond"/>
            </a:endParaRPr>
          </a:p>
          <a:p>
            <a:pPr marL="901327" marR="4939" indent="-222245" algn="just">
              <a:lnSpc>
                <a:spcPts val="1312"/>
              </a:lnSpc>
              <a:buAutoNum type="alphaLcParenR" startAt="3"/>
              <a:tabLst>
                <a:tab pos="901327" algn="l"/>
              </a:tabLst>
            </a:pPr>
            <a:r>
              <a:rPr sz="1167" dirty="0">
                <a:latin typeface="Garamond"/>
                <a:cs typeface="Garamond"/>
              </a:rPr>
              <a:t>The stimulus-response </a:t>
            </a:r>
            <a:r>
              <a:rPr sz="1167" spc="-5" dirty="0">
                <a:latin typeface="Garamond"/>
                <a:cs typeface="Garamond"/>
              </a:rPr>
              <a:t>model of buyer behavior </a:t>
            </a:r>
            <a:r>
              <a:rPr sz="1167" dirty="0">
                <a:latin typeface="Garamond"/>
                <a:cs typeface="Garamond"/>
              </a:rPr>
              <a:t>shows that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(made up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the four P’s—product, </a:t>
            </a:r>
            <a:r>
              <a:rPr sz="1167" spc="-5" dirty="0">
                <a:latin typeface="Garamond"/>
                <a:cs typeface="Garamond"/>
              </a:rPr>
              <a:t>price, place, and promotion) and other </a:t>
            </a:r>
            <a:r>
              <a:rPr sz="1167" dirty="0">
                <a:latin typeface="Garamond"/>
                <a:cs typeface="Garamond"/>
              </a:rPr>
              <a:t>stimuli (such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  economic, technological, </a:t>
            </a:r>
            <a:r>
              <a:rPr sz="1167" spc="-5" dirty="0">
                <a:latin typeface="Garamond"/>
                <a:cs typeface="Garamond"/>
              </a:rPr>
              <a:t>political, and </a:t>
            </a:r>
            <a:r>
              <a:rPr sz="1167" dirty="0">
                <a:latin typeface="Garamond"/>
                <a:cs typeface="Garamond"/>
              </a:rPr>
              <a:t>cultural environments) center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 consumer’s “black </a:t>
            </a:r>
            <a:r>
              <a:rPr sz="1167" spc="-5" dirty="0">
                <a:latin typeface="Garamond"/>
                <a:cs typeface="Garamond"/>
              </a:rPr>
              <a:t>box” and produce </a:t>
            </a:r>
            <a:r>
              <a:rPr sz="1167" dirty="0">
                <a:latin typeface="Garamond"/>
                <a:cs typeface="Garamond"/>
              </a:rPr>
              <a:t>certain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responses.</a:t>
            </a:r>
            <a:endParaRPr sz="1167">
              <a:latin typeface="Garamond"/>
              <a:cs typeface="Garamond"/>
            </a:endParaRPr>
          </a:p>
          <a:p>
            <a:pPr marL="901327" indent="-222245">
              <a:lnSpc>
                <a:spcPts val="1240"/>
              </a:lnSpc>
              <a:buAutoNum type="alphaLcParenR" startAt="3"/>
              <a:tabLst>
                <a:tab pos="901327" algn="l"/>
              </a:tabLst>
            </a:pPr>
            <a:r>
              <a:rPr sz="1167" spc="-5" dirty="0">
                <a:latin typeface="Garamond"/>
                <a:cs typeface="Garamond"/>
              </a:rPr>
              <a:t>Marketers </a:t>
            </a:r>
            <a:r>
              <a:rPr sz="1167" dirty="0">
                <a:latin typeface="Garamond"/>
                <a:cs typeface="Garamond"/>
              </a:rPr>
              <a:t>must figure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what is “in” the consumer’s “black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box.”</a:t>
            </a:r>
            <a:endParaRPr sz="1167">
              <a:latin typeface="Garamond"/>
              <a:cs typeface="Garamond"/>
            </a:endParaRPr>
          </a:p>
          <a:p>
            <a:pPr marL="901327" indent="-222245">
              <a:lnSpc>
                <a:spcPts val="1312"/>
              </a:lnSpc>
              <a:buAutoNum type="alphaLcParenR" startAt="3"/>
              <a:tabLst>
                <a:tab pos="900709" algn="l"/>
                <a:tab pos="901327" algn="l"/>
              </a:tabLst>
            </a:pPr>
            <a:r>
              <a:rPr sz="1167" dirty="0">
                <a:latin typeface="Garamond"/>
                <a:cs typeface="Garamond"/>
              </a:rPr>
              <a:t>The “black </a:t>
            </a:r>
            <a:r>
              <a:rPr sz="1167" spc="-5" dirty="0">
                <a:latin typeface="Garamond"/>
                <a:cs typeface="Garamond"/>
              </a:rPr>
              <a:t>box” has </a:t>
            </a:r>
            <a:r>
              <a:rPr sz="1167" dirty="0">
                <a:latin typeface="Garamond"/>
                <a:cs typeface="Garamond"/>
              </a:rPr>
              <a:t>two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parts.</a:t>
            </a:r>
            <a:endParaRPr sz="1167">
              <a:latin typeface="Garamond"/>
              <a:cs typeface="Garamond"/>
            </a:endParaRPr>
          </a:p>
          <a:p>
            <a:pPr marL="12347" marR="901944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1). The </a:t>
            </a:r>
            <a:r>
              <a:rPr sz="1167" spc="-5" dirty="0">
                <a:latin typeface="Garamond"/>
                <a:cs typeface="Garamond"/>
              </a:rPr>
              <a:t>buyer’s </a:t>
            </a:r>
            <a:r>
              <a:rPr sz="1167" dirty="0">
                <a:latin typeface="Garamond"/>
                <a:cs typeface="Garamond"/>
              </a:rPr>
              <a:t>characteristics </a:t>
            </a:r>
            <a:r>
              <a:rPr sz="1167" spc="-5" dirty="0">
                <a:latin typeface="Garamond"/>
                <a:cs typeface="Garamond"/>
              </a:rPr>
              <a:t>influence how he or </a:t>
            </a:r>
            <a:r>
              <a:rPr sz="1167" dirty="0">
                <a:latin typeface="Garamond"/>
                <a:cs typeface="Garamond"/>
              </a:rPr>
              <a:t>she </a:t>
            </a:r>
            <a:r>
              <a:rPr sz="1167" spc="-5" dirty="0">
                <a:latin typeface="Garamond"/>
                <a:cs typeface="Garamond"/>
              </a:rPr>
              <a:t>perceive and react </a:t>
            </a:r>
            <a:r>
              <a:rPr sz="1167" dirty="0">
                <a:latin typeface="Garamond"/>
                <a:cs typeface="Garamond"/>
              </a:rPr>
              <a:t>to stimuli.  2). The </a:t>
            </a:r>
            <a:r>
              <a:rPr sz="1167" spc="-5" dirty="0">
                <a:latin typeface="Garamond"/>
                <a:cs typeface="Garamond"/>
              </a:rPr>
              <a:t>buyer’s </a:t>
            </a:r>
            <a:r>
              <a:rPr sz="1167" dirty="0">
                <a:latin typeface="Garamond"/>
                <a:cs typeface="Garamond"/>
              </a:rPr>
              <a:t>decision </a:t>
            </a:r>
            <a:r>
              <a:rPr sz="1167" spc="-5" dirty="0">
                <a:latin typeface="Garamond"/>
                <a:cs typeface="Garamond"/>
              </a:rPr>
              <a:t>process </a:t>
            </a:r>
            <a:r>
              <a:rPr sz="1167" dirty="0">
                <a:latin typeface="Garamond"/>
                <a:cs typeface="Garamond"/>
              </a:rPr>
              <a:t>itself </a:t>
            </a:r>
            <a:r>
              <a:rPr sz="1167" spc="-5" dirty="0">
                <a:latin typeface="Garamond"/>
                <a:cs typeface="Garamond"/>
              </a:rPr>
              <a:t>affects </a:t>
            </a:r>
            <a:r>
              <a:rPr sz="1167" dirty="0">
                <a:latin typeface="Garamond"/>
                <a:cs typeface="Garamond"/>
              </a:rPr>
              <a:t>the buyer’s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behavior.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234592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N. Market</a:t>
            </a:r>
            <a:r>
              <a:rPr sz="1167" b="1" spc="111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Segmentation</a:t>
            </a:r>
            <a:endParaRPr sz="1167">
              <a:latin typeface="Garamond"/>
              <a:cs typeface="Garamond"/>
            </a:endParaRPr>
          </a:p>
          <a:p>
            <a:pPr marL="12347" marR="8026" algn="just">
              <a:lnSpc>
                <a:spcPts val="1312"/>
              </a:lnSpc>
              <a:spcBef>
                <a:spcPts val="73"/>
              </a:spcBef>
            </a:pPr>
            <a:r>
              <a:rPr sz="1167" b="1" dirty="0">
                <a:latin typeface="Garamond"/>
                <a:cs typeface="Garamond"/>
              </a:rPr>
              <a:t>Market </a:t>
            </a:r>
            <a:r>
              <a:rPr sz="1167" b="1" spc="-5" dirty="0">
                <a:latin typeface="Garamond"/>
                <a:cs typeface="Garamond"/>
              </a:rPr>
              <a:t>Segmentation: </a:t>
            </a:r>
            <a:r>
              <a:rPr sz="1167" spc="-5" dirty="0">
                <a:latin typeface="Garamond"/>
                <a:cs typeface="Garamond"/>
              </a:rPr>
              <a:t>“Dividing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market into distinct groups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distinct needs,  </a:t>
            </a:r>
            <a:r>
              <a:rPr sz="1167" dirty="0">
                <a:latin typeface="Garamond"/>
                <a:cs typeface="Garamond"/>
              </a:rPr>
              <a:t>characteristics, </a:t>
            </a:r>
            <a:r>
              <a:rPr sz="1167" spc="-5" dirty="0">
                <a:latin typeface="Garamond"/>
                <a:cs typeface="Garamond"/>
              </a:rPr>
              <a:t>or behavior </a:t>
            </a:r>
            <a:r>
              <a:rPr sz="1167" dirty="0">
                <a:latin typeface="Garamond"/>
                <a:cs typeface="Garamond"/>
              </a:rPr>
              <a:t>who might </a:t>
            </a:r>
            <a:r>
              <a:rPr sz="1167" spc="-5" dirty="0">
                <a:latin typeface="Garamond"/>
                <a:cs typeface="Garamond"/>
              </a:rPr>
              <a:t>require </a:t>
            </a:r>
            <a:r>
              <a:rPr sz="1167" dirty="0">
                <a:latin typeface="Garamond"/>
                <a:cs typeface="Garamond"/>
              </a:rPr>
              <a:t>separate </a:t>
            </a:r>
            <a:r>
              <a:rPr sz="1167" spc="-5" dirty="0">
                <a:latin typeface="Garamond"/>
                <a:cs typeface="Garamond"/>
              </a:rPr>
              <a:t>products or </a:t>
            </a:r>
            <a:r>
              <a:rPr sz="1167" dirty="0">
                <a:latin typeface="Garamond"/>
                <a:cs typeface="Garamond"/>
              </a:rPr>
              <a:t>marketing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mixes”.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segmentation </a:t>
            </a:r>
            <a:r>
              <a:rPr sz="1167" spc="-5" dirty="0">
                <a:latin typeface="Garamond"/>
                <a:cs typeface="Garamond"/>
              </a:rPr>
              <a:t>provides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method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divide or </a:t>
            </a:r>
            <a:r>
              <a:rPr sz="1167" dirty="0">
                <a:latin typeface="Garamond"/>
                <a:cs typeface="Garamond"/>
              </a:rPr>
              <a:t>segment the </a:t>
            </a:r>
            <a:r>
              <a:rPr sz="1167" spc="-5" dirty="0">
                <a:latin typeface="Garamond"/>
                <a:cs typeface="Garamond"/>
              </a:rPr>
              <a:t>market into narrow </a:t>
            </a:r>
            <a:r>
              <a:rPr sz="1167" dirty="0">
                <a:latin typeface="Garamond"/>
                <a:cs typeface="Garamond"/>
              </a:rPr>
              <a:t>segments  (using a variety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different meaningful </a:t>
            </a:r>
            <a:r>
              <a:rPr sz="1167" spc="-5" dirty="0">
                <a:latin typeface="Garamond"/>
                <a:cs typeface="Garamond"/>
              </a:rPr>
              <a:t>variables—these variables or bases are discussed at length 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chapter) </a:t>
            </a:r>
            <a:r>
              <a:rPr sz="1167" dirty="0">
                <a:latin typeface="Garamond"/>
                <a:cs typeface="Garamond"/>
              </a:rPr>
              <a:t>that can </a:t>
            </a:r>
            <a:r>
              <a:rPr sz="1167" spc="-5" dirty="0">
                <a:latin typeface="Garamond"/>
                <a:cs typeface="Garamond"/>
              </a:rPr>
              <a:t>be better reached with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resources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marketer. Market </a:t>
            </a:r>
            <a:r>
              <a:rPr sz="1167" dirty="0">
                <a:latin typeface="Garamond"/>
                <a:cs typeface="Garamond"/>
              </a:rPr>
              <a:t>targeting  examines each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designated segment’s </a:t>
            </a:r>
            <a:r>
              <a:rPr sz="1167" spc="-5" dirty="0">
                <a:latin typeface="Garamond"/>
                <a:cs typeface="Garamond"/>
              </a:rPr>
              <a:t>attractiveness and </a:t>
            </a:r>
            <a:r>
              <a:rPr sz="1167" dirty="0">
                <a:latin typeface="Garamond"/>
                <a:cs typeface="Garamond"/>
              </a:rPr>
              <a:t>chooses </a:t>
            </a:r>
            <a:r>
              <a:rPr sz="1167" spc="-5" dirty="0">
                <a:latin typeface="Garamond"/>
                <a:cs typeface="Garamond"/>
              </a:rPr>
              <a:t>one or more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match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marketing desires and objectives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organization. Various </a:t>
            </a:r>
            <a:r>
              <a:rPr sz="1167" dirty="0">
                <a:latin typeface="Garamond"/>
                <a:cs typeface="Garamond"/>
              </a:rPr>
              <a:t>coverage strategies </a:t>
            </a:r>
            <a:r>
              <a:rPr sz="1167" spc="-5" dirty="0">
                <a:latin typeface="Garamond"/>
                <a:cs typeface="Garamond"/>
              </a:rPr>
              <a:t>are explained and  detailed.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concept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market </a:t>
            </a:r>
            <a:r>
              <a:rPr sz="1167" spc="-5" dirty="0">
                <a:latin typeface="Garamond"/>
                <a:cs typeface="Garamond"/>
              </a:rPr>
              <a:t>positioning arranges </a:t>
            </a:r>
            <a:r>
              <a:rPr sz="1167" dirty="0">
                <a:latin typeface="Garamond"/>
                <a:cs typeface="Garamond"/>
              </a:rPr>
              <a:t>for a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occupy </a:t>
            </a:r>
            <a:r>
              <a:rPr sz="1167" dirty="0">
                <a:latin typeface="Garamond"/>
                <a:cs typeface="Garamond"/>
              </a:rPr>
              <a:t>a clear, </a:t>
            </a:r>
            <a:r>
              <a:rPr sz="1167" spc="-5" dirty="0">
                <a:latin typeface="Garamond"/>
                <a:cs typeface="Garamond"/>
              </a:rPr>
              <a:t>distinctive, and  desirable place relative </a:t>
            </a:r>
            <a:r>
              <a:rPr sz="1167" dirty="0">
                <a:latin typeface="Garamond"/>
                <a:cs typeface="Garamond"/>
              </a:rPr>
              <a:t>to competition. </a:t>
            </a:r>
            <a:r>
              <a:rPr sz="1167" spc="-5" dirty="0">
                <a:latin typeface="Garamond"/>
                <a:cs typeface="Garamond"/>
              </a:rPr>
              <a:t>Various </a:t>
            </a:r>
            <a:r>
              <a:rPr sz="1167" dirty="0">
                <a:latin typeface="Garamond"/>
                <a:cs typeface="Garamond"/>
              </a:rPr>
              <a:t>methods for </a:t>
            </a:r>
            <a:r>
              <a:rPr sz="1167" spc="-5" dirty="0">
                <a:latin typeface="Garamond"/>
                <a:cs typeface="Garamond"/>
              </a:rPr>
              <a:t>achieving </a:t>
            </a:r>
            <a:r>
              <a:rPr sz="1167" dirty="0">
                <a:latin typeface="Garamond"/>
                <a:cs typeface="Garamond"/>
              </a:rPr>
              <a:t>significant differentiation 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explained </a:t>
            </a:r>
            <a:r>
              <a:rPr sz="1167" spc="-5" dirty="0">
                <a:latin typeface="Garamond"/>
                <a:cs typeface="Garamond"/>
              </a:rPr>
              <a:t>and illustrated.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above </a:t>
            </a:r>
            <a:r>
              <a:rPr sz="1167" dirty="0">
                <a:latin typeface="Garamond"/>
                <a:cs typeface="Garamond"/>
              </a:rPr>
              <a:t>three steps </a:t>
            </a:r>
            <a:r>
              <a:rPr sz="1167" spc="-5" dirty="0">
                <a:latin typeface="Garamond"/>
                <a:cs typeface="Garamond"/>
              </a:rPr>
              <a:t>aid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marketer in </a:t>
            </a:r>
            <a:r>
              <a:rPr sz="1167" dirty="0">
                <a:latin typeface="Garamond"/>
                <a:cs typeface="Garamond"/>
              </a:rPr>
              <a:t>effectively </a:t>
            </a:r>
            <a:r>
              <a:rPr sz="1167" spc="-5" dirty="0">
                <a:latin typeface="Garamond"/>
                <a:cs typeface="Garamond"/>
              </a:rPr>
              <a:t>arranging </a:t>
            </a:r>
            <a:r>
              <a:rPr sz="1167" dirty="0">
                <a:latin typeface="Garamond"/>
                <a:cs typeface="Garamond"/>
              </a:rPr>
              <a:t>the  company’s </a:t>
            </a:r>
            <a:r>
              <a:rPr sz="1167" spc="-5" dirty="0">
                <a:latin typeface="Garamond"/>
                <a:cs typeface="Garamond"/>
              </a:rPr>
              <a:t>marketing mix </a:t>
            </a:r>
            <a:r>
              <a:rPr sz="1167" dirty="0">
                <a:latin typeface="Garamond"/>
                <a:cs typeface="Garamond"/>
              </a:rPr>
              <a:t>so that the likelihood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response and </a:t>
            </a:r>
            <a:r>
              <a:rPr sz="1167" dirty="0">
                <a:latin typeface="Garamond"/>
                <a:cs typeface="Garamond"/>
              </a:rPr>
              <a:t>competitive advantage  </a:t>
            </a:r>
            <a:r>
              <a:rPr sz="1167" spc="-5" dirty="0">
                <a:latin typeface="Garamond"/>
                <a:cs typeface="Garamond"/>
              </a:rPr>
              <a:t>is maximized by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organization.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59"/>
              </a:lnSpc>
            </a:pPr>
            <a:r>
              <a:rPr sz="1167" b="1" spc="-5" dirty="0">
                <a:latin typeface="Garamond"/>
                <a:cs typeface="Garamond"/>
              </a:rPr>
              <a:t>Segmentation</a:t>
            </a:r>
            <a:r>
              <a:rPr sz="1167" b="1" spc="-44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Variables</a:t>
            </a:r>
            <a:endParaRPr sz="1167">
              <a:latin typeface="Garamond"/>
              <a:cs typeface="Garamond"/>
            </a:endParaRPr>
          </a:p>
          <a:p>
            <a:pPr marL="234592" marR="3613949">
              <a:lnSpc>
                <a:spcPct val="96800"/>
              </a:lnSpc>
              <a:spcBef>
                <a:spcPts val="19"/>
              </a:spcBef>
            </a:pPr>
            <a:r>
              <a:rPr sz="1167" spc="-63" dirty="0">
                <a:latin typeface="Meiryo"/>
                <a:cs typeface="Meiryo"/>
              </a:rPr>
              <a:t>&amp; </a:t>
            </a:r>
            <a:r>
              <a:rPr sz="1167" spc="-5" dirty="0">
                <a:latin typeface="Garamond"/>
                <a:cs typeface="Garamond"/>
              </a:rPr>
              <a:t>Geographical segmentation  </a:t>
            </a:r>
            <a:r>
              <a:rPr sz="1167" spc="-63" dirty="0">
                <a:latin typeface="Meiryo"/>
                <a:cs typeface="Meiryo"/>
              </a:rPr>
              <a:t>&amp; </a:t>
            </a:r>
            <a:r>
              <a:rPr sz="1167" spc="-5" dirty="0">
                <a:latin typeface="Garamond"/>
                <a:cs typeface="Garamond"/>
              </a:rPr>
              <a:t>Demographic segmentation  </a:t>
            </a:r>
            <a:r>
              <a:rPr sz="1167" spc="-63" dirty="0">
                <a:latin typeface="Meiryo"/>
                <a:cs typeface="Meiryo"/>
              </a:rPr>
              <a:t>&amp; </a:t>
            </a:r>
            <a:r>
              <a:rPr sz="1167" dirty="0">
                <a:latin typeface="Garamond"/>
                <a:cs typeface="Garamond"/>
              </a:rPr>
              <a:t>Psychographic </a:t>
            </a:r>
            <a:r>
              <a:rPr sz="1167" spc="-5" dirty="0">
                <a:latin typeface="Garamond"/>
                <a:cs typeface="Garamond"/>
              </a:rPr>
              <a:t>segmentation  </a:t>
            </a:r>
            <a:r>
              <a:rPr sz="1167" spc="-63" dirty="0">
                <a:latin typeface="Meiryo"/>
                <a:cs typeface="Meiryo"/>
              </a:rPr>
              <a:t>&amp;   </a:t>
            </a:r>
            <a:r>
              <a:rPr sz="1167" dirty="0">
                <a:latin typeface="Garamond"/>
                <a:cs typeface="Garamond"/>
              </a:rPr>
              <a:t>Behavioral</a:t>
            </a:r>
            <a:r>
              <a:rPr sz="1167" spc="-14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segmentation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08311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228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58756"/>
            <a:ext cx="261575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Garamond"/>
                <a:cs typeface="Garamond"/>
              </a:rPr>
              <a:t>Requirements </a:t>
            </a:r>
            <a:r>
              <a:rPr sz="1167" b="1" spc="-5" dirty="0">
                <a:latin typeface="Garamond"/>
                <a:cs typeface="Garamond"/>
              </a:rPr>
              <a:t>for Effective</a:t>
            </a:r>
            <a:r>
              <a:rPr sz="1167" b="1" spc="-6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Segmentation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852" y="5408931"/>
            <a:ext cx="5715529" cy="420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Product &amp;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services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Product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complex concept that must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carefully </a:t>
            </a:r>
            <a:r>
              <a:rPr sz="1167" spc="-5" dirty="0">
                <a:latin typeface="Garamond"/>
                <a:cs typeface="Garamond"/>
              </a:rPr>
              <a:t>defined. As </a:t>
            </a:r>
            <a:r>
              <a:rPr sz="1167" dirty="0">
                <a:latin typeface="Garamond"/>
                <a:cs typeface="Garamond"/>
              </a:rPr>
              <a:t>the first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four </a:t>
            </a:r>
            <a:r>
              <a:rPr sz="1167" spc="-5" dirty="0">
                <a:latin typeface="Garamond"/>
                <a:cs typeface="Garamond"/>
              </a:rPr>
              <a:t>marketing mix  </a:t>
            </a:r>
            <a:r>
              <a:rPr sz="1167" dirty="0">
                <a:latin typeface="Garamond"/>
                <a:cs typeface="Garamond"/>
              </a:rPr>
              <a:t>variables, </a:t>
            </a:r>
            <a:r>
              <a:rPr sz="1167" spc="-5" dirty="0">
                <a:latin typeface="Garamond"/>
                <a:cs typeface="Garamond"/>
              </a:rPr>
              <a:t>it is often </a:t>
            </a:r>
            <a:r>
              <a:rPr sz="1167" dirty="0">
                <a:latin typeface="Garamond"/>
                <a:cs typeface="Garamond"/>
              </a:rPr>
              <a:t>where strategic </a:t>
            </a:r>
            <a:r>
              <a:rPr sz="1167" spc="-5" dirty="0">
                <a:latin typeface="Garamond"/>
                <a:cs typeface="Garamond"/>
              </a:rPr>
              <a:t>planning begins. </a:t>
            </a:r>
            <a:r>
              <a:rPr sz="1167" dirty="0">
                <a:latin typeface="Garamond"/>
                <a:cs typeface="Garamond"/>
              </a:rPr>
              <a:t>Product strategy calls for making coordinated  decisions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individual </a:t>
            </a:r>
            <a:r>
              <a:rPr sz="1167" spc="-5" dirty="0">
                <a:latin typeface="Garamond"/>
                <a:cs typeface="Garamond"/>
              </a:rPr>
              <a:t>products, product </a:t>
            </a:r>
            <a:r>
              <a:rPr sz="1167" dirty="0">
                <a:latin typeface="Garamond"/>
                <a:cs typeface="Garamond"/>
              </a:rPr>
              <a:t>lines,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mix. </a:t>
            </a:r>
            <a:r>
              <a:rPr sz="1167" dirty="0">
                <a:latin typeface="Garamond"/>
                <a:cs typeface="Garamond"/>
              </a:rPr>
              <a:t>Products </a:t>
            </a:r>
            <a:r>
              <a:rPr sz="1167" spc="-5" dirty="0">
                <a:latin typeface="Garamond"/>
                <a:cs typeface="Garamond"/>
              </a:rPr>
              <a:t>and services </a:t>
            </a:r>
            <a:r>
              <a:rPr sz="1167" dirty="0">
                <a:latin typeface="Garamond"/>
                <a:cs typeface="Garamond"/>
              </a:rPr>
              <a:t>can be  thought </a:t>
            </a:r>
            <a:r>
              <a:rPr sz="1167" spc="-5" dirty="0">
                <a:latin typeface="Garamond"/>
                <a:cs typeface="Garamond"/>
              </a:rPr>
              <a:t>of as occupying </a:t>
            </a:r>
            <a:r>
              <a:rPr sz="1167" dirty="0">
                <a:latin typeface="Garamond"/>
                <a:cs typeface="Garamond"/>
              </a:rPr>
              <a:t>three </a:t>
            </a:r>
            <a:r>
              <a:rPr sz="1167" spc="-5" dirty="0">
                <a:latin typeface="Garamond"/>
                <a:cs typeface="Garamond"/>
              </a:rPr>
              <a:t>levels: </a:t>
            </a:r>
            <a:r>
              <a:rPr sz="1167" dirty="0">
                <a:latin typeface="Garamond"/>
                <a:cs typeface="Garamond"/>
              </a:rPr>
              <a:t>the core </a:t>
            </a:r>
            <a:r>
              <a:rPr sz="1167" spc="-5" dirty="0">
                <a:latin typeface="Garamond"/>
                <a:cs typeface="Garamond"/>
              </a:rPr>
              <a:t>product,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actual product,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augmented  product. Consumer products are </a:t>
            </a:r>
            <a:r>
              <a:rPr sz="1167" dirty="0">
                <a:latin typeface="Garamond"/>
                <a:cs typeface="Garamond"/>
              </a:rPr>
              <a:t>usually </a:t>
            </a:r>
            <a:r>
              <a:rPr sz="1167" spc="-5" dirty="0">
                <a:latin typeface="Garamond"/>
                <a:cs typeface="Garamond"/>
              </a:rPr>
              <a:t>classified according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consumers </a:t>
            </a:r>
            <a:r>
              <a:rPr sz="1167" spc="-5" dirty="0">
                <a:latin typeface="Garamond"/>
                <a:cs typeface="Garamond"/>
              </a:rPr>
              <a:t>buy </a:t>
            </a:r>
            <a:r>
              <a:rPr sz="1167" dirty="0">
                <a:latin typeface="Garamond"/>
                <a:cs typeface="Garamond"/>
              </a:rPr>
              <a:t>them  (convenience, shopping, specialty,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unsought </a:t>
            </a:r>
            <a:r>
              <a:rPr sz="1167" spc="-5" dirty="0">
                <a:latin typeface="Garamond"/>
                <a:cs typeface="Garamond"/>
              </a:rPr>
              <a:t>products). Industrial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classified </a:t>
            </a:r>
            <a:r>
              <a:rPr sz="1167" spc="-5" dirty="0">
                <a:latin typeface="Garamond"/>
                <a:cs typeface="Garamond"/>
              </a:rPr>
              <a:t>according  </a:t>
            </a:r>
            <a:r>
              <a:rPr sz="1167" dirty="0">
                <a:latin typeface="Garamond"/>
                <a:cs typeface="Garamond"/>
              </a:rPr>
              <a:t>to whether </a:t>
            </a:r>
            <a:r>
              <a:rPr sz="1167" spc="-5" dirty="0">
                <a:latin typeface="Garamond"/>
                <a:cs typeface="Garamond"/>
              </a:rPr>
              <a:t>materials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parts, </a:t>
            </a:r>
            <a:r>
              <a:rPr sz="1167" dirty="0">
                <a:latin typeface="Garamond"/>
                <a:cs typeface="Garamond"/>
              </a:rPr>
              <a:t>capital </a:t>
            </a:r>
            <a:r>
              <a:rPr sz="1167" spc="-5" dirty="0">
                <a:latin typeface="Garamond"/>
                <a:cs typeface="Garamond"/>
              </a:rPr>
              <a:t>items, and </a:t>
            </a:r>
            <a:r>
              <a:rPr sz="1167" dirty="0">
                <a:latin typeface="Garamond"/>
                <a:cs typeface="Garamond"/>
              </a:rPr>
              <a:t>supplies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are produced.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primary  difference between industrial and </a:t>
            </a:r>
            <a:r>
              <a:rPr sz="1167" dirty="0">
                <a:latin typeface="Garamond"/>
                <a:cs typeface="Garamond"/>
              </a:rPr>
              <a:t>consumer goods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purpose </a:t>
            </a:r>
            <a:r>
              <a:rPr sz="1167" dirty="0">
                <a:latin typeface="Garamond"/>
                <a:cs typeface="Garamond"/>
              </a:rPr>
              <a:t>for which the </a:t>
            </a:r>
            <a:r>
              <a:rPr sz="1167" spc="-5" dirty="0">
                <a:latin typeface="Garamond"/>
                <a:cs typeface="Garamond"/>
              </a:rPr>
              <a:t>product is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bought.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 addition </a:t>
            </a:r>
            <a:r>
              <a:rPr sz="1167" dirty="0">
                <a:latin typeface="Garamond"/>
                <a:cs typeface="Garamond"/>
              </a:rPr>
              <a:t>to tangible </a:t>
            </a:r>
            <a:r>
              <a:rPr sz="1167" spc="-5" dirty="0">
                <a:latin typeface="Garamond"/>
                <a:cs typeface="Garamond"/>
              </a:rPr>
              <a:t>products and services,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recent </a:t>
            </a:r>
            <a:r>
              <a:rPr sz="1167" dirty="0">
                <a:latin typeface="Garamond"/>
                <a:cs typeface="Garamond"/>
              </a:rPr>
              <a:t>years marketers </a:t>
            </a:r>
            <a:r>
              <a:rPr sz="1167" spc="-5" dirty="0">
                <a:latin typeface="Garamond"/>
                <a:cs typeface="Garamond"/>
              </a:rPr>
              <a:t>have broadened </a:t>
            </a:r>
            <a:r>
              <a:rPr sz="1167" dirty="0">
                <a:latin typeface="Garamond"/>
                <a:cs typeface="Garamond"/>
              </a:rPr>
              <a:t>the  concept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include other “marketable </a:t>
            </a:r>
            <a:r>
              <a:rPr sz="1167" dirty="0">
                <a:latin typeface="Garamond"/>
                <a:cs typeface="Garamond"/>
              </a:rPr>
              <a:t>entities”—namely, </a:t>
            </a:r>
            <a:r>
              <a:rPr sz="1167" spc="-5" dirty="0">
                <a:latin typeface="Garamond"/>
                <a:cs typeface="Garamond"/>
              </a:rPr>
              <a:t>organizations, persons,  places, and </a:t>
            </a:r>
            <a:r>
              <a:rPr sz="1167" dirty="0">
                <a:latin typeface="Garamond"/>
                <a:cs typeface="Garamond"/>
              </a:rPr>
              <a:t>ideas. </a:t>
            </a:r>
            <a:r>
              <a:rPr sz="1167" spc="-5" dirty="0">
                <a:latin typeface="Garamond"/>
                <a:cs typeface="Garamond"/>
              </a:rPr>
              <a:t>Whether an organization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classed as profit or nonprofit, marketing has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role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play in </a:t>
            </a:r>
            <a:r>
              <a:rPr sz="1167" dirty="0">
                <a:latin typeface="Garamond"/>
                <a:cs typeface="Garamond"/>
              </a:rPr>
              <a:t>the entity. Political candidates </a:t>
            </a:r>
            <a:r>
              <a:rPr sz="1167" spc="-5" dirty="0">
                <a:latin typeface="Garamond"/>
                <a:cs typeface="Garamond"/>
              </a:rPr>
              <a:t>and sports </a:t>
            </a:r>
            <a:r>
              <a:rPr sz="1167" dirty="0">
                <a:latin typeface="Garamond"/>
                <a:cs typeface="Garamond"/>
              </a:rPr>
              <a:t>figures </a:t>
            </a:r>
            <a:r>
              <a:rPr sz="1167" spc="-5" dirty="0">
                <a:latin typeface="Garamond"/>
                <a:cs typeface="Garamond"/>
              </a:rPr>
              <a:t>are perhaps </a:t>
            </a:r>
            <a:r>
              <a:rPr sz="1167" dirty="0">
                <a:latin typeface="Garamond"/>
                <a:cs typeface="Garamond"/>
              </a:rPr>
              <a:t>the best examples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how  important marketing is </a:t>
            </a:r>
            <a:r>
              <a:rPr sz="1167" spc="-5" dirty="0">
                <a:latin typeface="Garamond"/>
                <a:cs typeface="Garamond"/>
              </a:rPr>
              <a:t>to person </a:t>
            </a:r>
            <a:r>
              <a:rPr sz="1167" dirty="0">
                <a:latin typeface="Garamond"/>
                <a:cs typeface="Garamond"/>
              </a:rPr>
              <a:t>marketing. </a:t>
            </a:r>
            <a:r>
              <a:rPr sz="1167" spc="-5" dirty="0">
                <a:latin typeface="Garamond"/>
                <a:cs typeface="Garamond"/>
              </a:rPr>
              <a:t>With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growth of </a:t>
            </a:r>
            <a:r>
              <a:rPr sz="1167" dirty="0">
                <a:latin typeface="Garamond"/>
                <a:cs typeface="Garamond"/>
              </a:rPr>
              <a:t>tourism marketing, many states,  </a:t>
            </a:r>
            <a:r>
              <a:rPr sz="1167" spc="-5" dirty="0">
                <a:latin typeface="Garamond"/>
                <a:cs typeface="Garamond"/>
              </a:rPr>
              <a:t>nations, and attractions </a:t>
            </a:r>
            <a:r>
              <a:rPr sz="1167" dirty="0">
                <a:latin typeface="Garamond"/>
                <a:cs typeface="Garamond"/>
              </a:rPr>
              <a:t>have </a:t>
            </a:r>
            <a:r>
              <a:rPr sz="1167" spc="-5" dirty="0">
                <a:latin typeface="Garamond"/>
                <a:cs typeface="Garamond"/>
              </a:rPr>
              <a:t>learned how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themselves effectively. Lastly, </a:t>
            </a:r>
            <a:r>
              <a:rPr sz="1167" spc="-5" dirty="0">
                <a:latin typeface="Garamond"/>
                <a:cs typeface="Garamond"/>
              </a:rPr>
              <a:t>idea marketing  </a:t>
            </a:r>
            <a:r>
              <a:rPr sz="1167" dirty="0">
                <a:latin typeface="Garamond"/>
                <a:cs typeface="Garamond"/>
              </a:rPr>
              <a:t>(primarily social marketing issues)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gained in </a:t>
            </a:r>
            <a:r>
              <a:rPr sz="1167" spc="-5" dirty="0">
                <a:latin typeface="Garamond"/>
                <a:cs typeface="Garamond"/>
              </a:rPr>
              <a:t>popularity </a:t>
            </a:r>
            <a:r>
              <a:rPr sz="1167" dirty="0">
                <a:latin typeface="Garamond"/>
                <a:cs typeface="Garamond"/>
              </a:rPr>
              <a:t>in the latter </a:t>
            </a:r>
            <a:r>
              <a:rPr sz="1167" spc="-5" dirty="0">
                <a:latin typeface="Garamond"/>
                <a:cs typeface="Garamond"/>
              </a:rPr>
              <a:t>part of </a:t>
            </a:r>
            <a:r>
              <a:rPr sz="1167" dirty="0">
                <a:latin typeface="Garamond"/>
                <a:cs typeface="Garamond"/>
              </a:rPr>
              <a:t>this century. Those  that study trends </a:t>
            </a:r>
            <a:r>
              <a:rPr sz="1167" spc="-5" dirty="0">
                <a:latin typeface="Garamond"/>
                <a:cs typeface="Garamond"/>
              </a:rPr>
              <a:t>in marketing believe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all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above areas </a:t>
            </a:r>
            <a:r>
              <a:rPr sz="1167" dirty="0">
                <a:latin typeface="Garamond"/>
                <a:cs typeface="Garamond"/>
              </a:rPr>
              <a:t>will continue to grow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expand 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years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ahead.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Companies have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develop </a:t>
            </a:r>
            <a:r>
              <a:rPr sz="1167" dirty="0">
                <a:latin typeface="Garamond"/>
                <a:cs typeface="Garamond"/>
              </a:rPr>
              <a:t>strategies for the </a:t>
            </a:r>
            <a:r>
              <a:rPr sz="1167" spc="-5" dirty="0">
                <a:latin typeface="Garamond"/>
                <a:cs typeface="Garamond"/>
              </a:rPr>
              <a:t>items in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product lines.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must decide on  product attributes, branding, packaging, </a:t>
            </a:r>
            <a:r>
              <a:rPr sz="1167" dirty="0">
                <a:latin typeface="Garamond"/>
                <a:cs typeface="Garamond"/>
              </a:rPr>
              <a:t>labeling, </a:t>
            </a:r>
            <a:r>
              <a:rPr sz="1167" spc="-5" dirty="0">
                <a:latin typeface="Garamond"/>
                <a:cs typeface="Garamond"/>
              </a:rPr>
              <a:t>and product </a:t>
            </a:r>
            <a:r>
              <a:rPr sz="1167" dirty="0">
                <a:latin typeface="Garamond"/>
                <a:cs typeface="Garamond"/>
              </a:rPr>
              <a:t>support services. </a:t>
            </a:r>
            <a:r>
              <a:rPr sz="1167" spc="-5" dirty="0">
                <a:latin typeface="Garamond"/>
                <a:cs typeface="Garamond"/>
              </a:rPr>
              <a:t>Each of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areas  </a:t>
            </a:r>
            <a:r>
              <a:rPr sz="1167" dirty="0">
                <a:latin typeface="Garamond"/>
                <a:cs typeface="Garamond"/>
              </a:rPr>
              <a:t>is explained so that the individual </a:t>
            </a:r>
            <a:r>
              <a:rPr sz="1167" spc="-5" dirty="0">
                <a:latin typeface="Garamond"/>
                <a:cs typeface="Garamond"/>
              </a:rPr>
              <a:t>product decision is </a:t>
            </a:r>
            <a:r>
              <a:rPr sz="1167" dirty="0">
                <a:latin typeface="Garamond"/>
                <a:cs typeface="Garamond"/>
              </a:rPr>
              <a:t>seen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sequence </a:t>
            </a:r>
            <a:r>
              <a:rPr sz="1167" spc="-5" dirty="0">
                <a:latin typeface="Garamond"/>
                <a:cs typeface="Garamond"/>
              </a:rPr>
              <a:t>of planned </a:t>
            </a:r>
            <a:r>
              <a:rPr sz="1167" dirty="0">
                <a:latin typeface="Garamond"/>
                <a:cs typeface="Garamond"/>
              </a:rPr>
              <a:t>events. </a:t>
            </a:r>
            <a:r>
              <a:rPr sz="1167" spc="-5" dirty="0">
                <a:latin typeface="Garamond"/>
                <a:cs typeface="Garamond"/>
              </a:rPr>
              <a:t>Most 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produce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line rather </a:t>
            </a:r>
            <a:r>
              <a:rPr sz="1167" dirty="0">
                <a:latin typeface="Garamond"/>
                <a:cs typeface="Garamond"/>
              </a:rPr>
              <a:t>than a single </a:t>
            </a:r>
            <a:r>
              <a:rPr sz="1167" spc="-5" dirty="0">
                <a:latin typeface="Garamond"/>
                <a:cs typeface="Garamond"/>
              </a:rPr>
              <a:t>product. </a:t>
            </a:r>
            <a:r>
              <a:rPr sz="1167" dirty="0">
                <a:latin typeface="Garamond"/>
                <a:cs typeface="Garamond"/>
              </a:rPr>
              <a:t>Product </a:t>
            </a:r>
            <a:r>
              <a:rPr sz="1167" spc="-5" dirty="0">
                <a:latin typeface="Garamond"/>
                <a:cs typeface="Garamond"/>
              </a:rPr>
              <a:t>line and product mix  decisions are </a:t>
            </a:r>
            <a:r>
              <a:rPr sz="1167" dirty="0">
                <a:latin typeface="Garamond"/>
                <a:cs typeface="Garamond"/>
              </a:rPr>
              <a:t>critical to the success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in </a:t>
            </a:r>
            <a:r>
              <a:rPr sz="1167" dirty="0">
                <a:latin typeface="Garamond"/>
                <a:cs typeface="Garamond"/>
              </a:rPr>
              <a:t>a competitive environment. 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spc="23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mix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80669" y="1449917"/>
            <a:ext cx="257254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42"/>
              </a:lnSpc>
              <a:buFont typeface="Arial"/>
              <a:buChar char="•"/>
              <a:tabLst>
                <a:tab pos="106184" algn="l"/>
              </a:tabLst>
            </a:pPr>
            <a:r>
              <a:rPr sz="1167" b="1" spc="-5" dirty="0">
                <a:latin typeface="Arial"/>
                <a:cs typeface="Arial"/>
              </a:rPr>
              <a:t>Size, purchasing power, profiles of  segments can be</a:t>
            </a:r>
            <a:r>
              <a:rPr sz="1167" b="1" spc="-78" dirty="0">
                <a:latin typeface="Arial"/>
                <a:cs typeface="Arial"/>
              </a:rPr>
              <a:t> </a:t>
            </a:r>
            <a:r>
              <a:rPr sz="1167" b="1" spc="-5" dirty="0">
                <a:latin typeface="Arial"/>
                <a:cs typeface="Arial"/>
              </a:rPr>
              <a:t>measured.</a:t>
            </a:r>
            <a:endParaRPr sz="116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9570" y="2241127"/>
            <a:ext cx="220274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42"/>
              </a:lnSpc>
              <a:buFont typeface="Arial"/>
              <a:buChar char="•"/>
              <a:tabLst>
                <a:tab pos="106184" algn="l"/>
              </a:tabLst>
            </a:pPr>
            <a:r>
              <a:rPr sz="1167" b="1" dirty="0">
                <a:latin typeface="Arial"/>
                <a:cs typeface="Arial"/>
              </a:rPr>
              <a:t>Segments must be</a:t>
            </a:r>
            <a:r>
              <a:rPr sz="1167" b="1" spc="-97" dirty="0">
                <a:latin typeface="Arial"/>
                <a:cs typeface="Arial"/>
              </a:rPr>
              <a:t> </a:t>
            </a:r>
            <a:r>
              <a:rPr sz="1167" b="1" dirty="0">
                <a:latin typeface="Arial"/>
                <a:cs typeface="Arial"/>
              </a:rPr>
              <a:t>effectively  </a:t>
            </a:r>
            <a:r>
              <a:rPr sz="1167" b="1" spc="-5" dirty="0">
                <a:latin typeface="Arial"/>
                <a:cs typeface="Arial"/>
              </a:rPr>
              <a:t>reached and</a:t>
            </a:r>
            <a:r>
              <a:rPr sz="1167" b="1" spc="-87" dirty="0">
                <a:latin typeface="Arial"/>
                <a:cs typeface="Arial"/>
              </a:rPr>
              <a:t> </a:t>
            </a:r>
            <a:r>
              <a:rPr sz="1167" b="1" spc="-5" dirty="0">
                <a:latin typeface="Arial"/>
                <a:cs typeface="Arial"/>
              </a:rPr>
              <a:t>served.</a:t>
            </a:r>
            <a:endParaRPr sz="1167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69569" y="2958253"/>
            <a:ext cx="2020006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42"/>
              </a:lnSpc>
              <a:buFont typeface="Arial"/>
              <a:buChar char="•"/>
              <a:tabLst>
                <a:tab pos="105566" algn="l"/>
              </a:tabLst>
            </a:pPr>
            <a:r>
              <a:rPr sz="1167" b="1" spc="-5" dirty="0">
                <a:latin typeface="Arial"/>
                <a:cs typeface="Arial"/>
              </a:rPr>
              <a:t>Segments must be large or  profitable enough to</a:t>
            </a:r>
            <a:r>
              <a:rPr sz="1167" b="1" spc="-44" dirty="0">
                <a:latin typeface="Arial"/>
                <a:cs typeface="Arial"/>
              </a:rPr>
              <a:t> </a:t>
            </a:r>
            <a:r>
              <a:rPr sz="1167" b="1" spc="-10" dirty="0">
                <a:latin typeface="Arial"/>
                <a:cs typeface="Arial"/>
              </a:rPr>
              <a:t>serve.</a:t>
            </a:r>
            <a:endParaRPr sz="1167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0468" y="1486959"/>
            <a:ext cx="2322513" cy="540808"/>
          </a:xfrm>
          <a:custGeom>
            <a:avLst/>
            <a:gdLst/>
            <a:ahLst/>
            <a:cxnLst/>
            <a:rect l="l" t="t" r="r" b="b"/>
            <a:pathLst>
              <a:path w="2388870" h="556260">
                <a:moveTo>
                  <a:pt x="2324100" y="0"/>
                </a:moveTo>
                <a:lnTo>
                  <a:pt x="0" y="0"/>
                </a:lnTo>
                <a:lnTo>
                  <a:pt x="0" y="491490"/>
                </a:lnTo>
                <a:lnTo>
                  <a:pt x="64770" y="556260"/>
                </a:lnTo>
                <a:lnTo>
                  <a:pt x="2388870" y="556260"/>
                </a:lnTo>
                <a:lnTo>
                  <a:pt x="2388870" y="64770"/>
                </a:lnTo>
                <a:lnTo>
                  <a:pt x="2324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728238" y="1425468"/>
            <a:ext cx="2322513" cy="540808"/>
          </a:xfrm>
          <a:custGeom>
            <a:avLst/>
            <a:gdLst/>
            <a:ahLst/>
            <a:cxnLst/>
            <a:rect l="l" t="t" r="r" b="b"/>
            <a:pathLst>
              <a:path w="2388870" h="556260">
                <a:moveTo>
                  <a:pt x="2324100" y="0"/>
                </a:moveTo>
                <a:lnTo>
                  <a:pt x="0" y="0"/>
                </a:lnTo>
                <a:lnTo>
                  <a:pt x="0" y="491490"/>
                </a:lnTo>
                <a:lnTo>
                  <a:pt x="64770" y="556260"/>
                </a:lnTo>
                <a:lnTo>
                  <a:pt x="2388870" y="556260"/>
                </a:lnTo>
                <a:lnTo>
                  <a:pt x="2388870" y="64770"/>
                </a:lnTo>
                <a:lnTo>
                  <a:pt x="2324100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987780" y="1425468"/>
            <a:ext cx="62970" cy="540808"/>
          </a:xfrm>
          <a:custGeom>
            <a:avLst/>
            <a:gdLst/>
            <a:ahLst/>
            <a:cxnLst/>
            <a:rect l="l" t="t" r="r" b="b"/>
            <a:pathLst>
              <a:path w="64769" h="556260">
                <a:moveTo>
                  <a:pt x="0" y="0"/>
                </a:moveTo>
                <a:lnTo>
                  <a:pt x="0" y="491490"/>
                </a:lnTo>
                <a:lnTo>
                  <a:pt x="64770" y="556260"/>
                </a:lnTo>
                <a:lnTo>
                  <a:pt x="64770" y="64770"/>
                </a:lnTo>
                <a:lnTo>
                  <a:pt x="0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728238" y="1903307"/>
            <a:ext cx="2322513" cy="62970"/>
          </a:xfrm>
          <a:custGeom>
            <a:avLst/>
            <a:gdLst/>
            <a:ahLst/>
            <a:cxnLst/>
            <a:rect l="l" t="t" r="r" b="b"/>
            <a:pathLst>
              <a:path w="2388870" h="64769">
                <a:moveTo>
                  <a:pt x="2324100" y="0"/>
                </a:moveTo>
                <a:lnTo>
                  <a:pt x="0" y="0"/>
                </a:lnTo>
                <a:lnTo>
                  <a:pt x="64770" y="64770"/>
                </a:lnTo>
                <a:lnTo>
                  <a:pt x="2388870" y="64770"/>
                </a:lnTo>
                <a:lnTo>
                  <a:pt x="232410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728238" y="1425468"/>
            <a:ext cx="2322513" cy="540808"/>
          </a:xfrm>
          <a:custGeom>
            <a:avLst/>
            <a:gdLst/>
            <a:ahLst/>
            <a:cxnLst/>
            <a:rect l="l" t="t" r="r" b="b"/>
            <a:pathLst>
              <a:path w="2388870" h="556260">
                <a:moveTo>
                  <a:pt x="2388870" y="64770"/>
                </a:moveTo>
                <a:lnTo>
                  <a:pt x="2324100" y="0"/>
                </a:lnTo>
                <a:lnTo>
                  <a:pt x="0" y="0"/>
                </a:lnTo>
                <a:lnTo>
                  <a:pt x="0" y="491490"/>
                </a:lnTo>
                <a:lnTo>
                  <a:pt x="64770" y="556260"/>
                </a:lnTo>
                <a:lnTo>
                  <a:pt x="2388870" y="556260"/>
                </a:lnTo>
                <a:lnTo>
                  <a:pt x="2388870" y="6477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987780" y="1425468"/>
            <a:ext cx="62970" cy="540808"/>
          </a:xfrm>
          <a:custGeom>
            <a:avLst/>
            <a:gdLst/>
            <a:ahLst/>
            <a:cxnLst/>
            <a:rect l="l" t="t" r="r" b="b"/>
            <a:pathLst>
              <a:path w="64769" h="556260">
                <a:moveTo>
                  <a:pt x="0" y="0"/>
                </a:moveTo>
                <a:lnTo>
                  <a:pt x="0" y="491490"/>
                </a:lnTo>
                <a:lnTo>
                  <a:pt x="64770" y="5562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728238" y="1903307"/>
            <a:ext cx="2259542" cy="0"/>
          </a:xfrm>
          <a:custGeom>
            <a:avLst/>
            <a:gdLst/>
            <a:ahLst/>
            <a:cxnLst/>
            <a:rect l="l" t="t" r="r" b="b"/>
            <a:pathLst>
              <a:path w="2324100">
                <a:moveTo>
                  <a:pt x="23241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1400445" y="1472635"/>
            <a:ext cx="976048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b="1" spc="-5" dirty="0">
                <a:latin typeface="Arial"/>
                <a:cs typeface="Arial"/>
              </a:rPr>
              <a:t>Measurable</a:t>
            </a:r>
            <a:endParaRPr sz="1361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90468" y="2329285"/>
            <a:ext cx="2322513" cy="533400"/>
          </a:xfrm>
          <a:custGeom>
            <a:avLst/>
            <a:gdLst/>
            <a:ahLst/>
            <a:cxnLst/>
            <a:rect l="l" t="t" r="r" b="b"/>
            <a:pathLst>
              <a:path w="2388870" h="548639">
                <a:moveTo>
                  <a:pt x="2324862" y="0"/>
                </a:moveTo>
                <a:lnTo>
                  <a:pt x="0" y="0"/>
                </a:lnTo>
                <a:lnTo>
                  <a:pt x="0" y="485394"/>
                </a:lnTo>
                <a:lnTo>
                  <a:pt x="64008" y="548640"/>
                </a:lnTo>
                <a:lnTo>
                  <a:pt x="2388870" y="548640"/>
                </a:lnTo>
                <a:lnTo>
                  <a:pt x="2388870" y="64007"/>
                </a:lnTo>
                <a:lnTo>
                  <a:pt x="2324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728238" y="2267796"/>
            <a:ext cx="2322513" cy="533400"/>
          </a:xfrm>
          <a:custGeom>
            <a:avLst/>
            <a:gdLst/>
            <a:ahLst/>
            <a:cxnLst/>
            <a:rect l="l" t="t" r="r" b="b"/>
            <a:pathLst>
              <a:path w="2388870" h="548639">
                <a:moveTo>
                  <a:pt x="2324862" y="0"/>
                </a:moveTo>
                <a:lnTo>
                  <a:pt x="0" y="0"/>
                </a:lnTo>
                <a:lnTo>
                  <a:pt x="0" y="484631"/>
                </a:lnTo>
                <a:lnTo>
                  <a:pt x="64007" y="548640"/>
                </a:lnTo>
                <a:lnTo>
                  <a:pt x="2388870" y="548640"/>
                </a:lnTo>
                <a:lnTo>
                  <a:pt x="2388870" y="64007"/>
                </a:lnTo>
                <a:lnTo>
                  <a:pt x="2324862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988521" y="2267796"/>
            <a:ext cx="62353" cy="533400"/>
          </a:xfrm>
          <a:custGeom>
            <a:avLst/>
            <a:gdLst/>
            <a:ahLst/>
            <a:cxnLst/>
            <a:rect l="l" t="t" r="r" b="b"/>
            <a:pathLst>
              <a:path w="64135" h="548639">
                <a:moveTo>
                  <a:pt x="0" y="0"/>
                </a:moveTo>
                <a:lnTo>
                  <a:pt x="0" y="484631"/>
                </a:lnTo>
                <a:lnTo>
                  <a:pt x="64008" y="548640"/>
                </a:lnTo>
                <a:lnTo>
                  <a:pt x="64008" y="64007"/>
                </a:lnTo>
                <a:lnTo>
                  <a:pt x="0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728238" y="2738967"/>
            <a:ext cx="2322513" cy="62353"/>
          </a:xfrm>
          <a:custGeom>
            <a:avLst/>
            <a:gdLst/>
            <a:ahLst/>
            <a:cxnLst/>
            <a:rect l="l" t="t" r="r" b="b"/>
            <a:pathLst>
              <a:path w="2388870" h="64135">
                <a:moveTo>
                  <a:pt x="2324862" y="0"/>
                </a:moveTo>
                <a:lnTo>
                  <a:pt x="0" y="0"/>
                </a:lnTo>
                <a:lnTo>
                  <a:pt x="64007" y="64008"/>
                </a:lnTo>
                <a:lnTo>
                  <a:pt x="2388870" y="64008"/>
                </a:lnTo>
                <a:lnTo>
                  <a:pt x="232486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728238" y="2267796"/>
            <a:ext cx="2322513" cy="533400"/>
          </a:xfrm>
          <a:custGeom>
            <a:avLst/>
            <a:gdLst/>
            <a:ahLst/>
            <a:cxnLst/>
            <a:rect l="l" t="t" r="r" b="b"/>
            <a:pathLst>
              <a:path w="2388870" h="548639">
                <a:moveTo>
                  <a:pt x="2388870" y="64007"/>
                </a:moveTo>
                <a:lnTo>
                  <a:pt x="2324862" y="0"/>
                </a:lnTo>
                <a:lnTo>
                  <a:pt x="0" y="0"/>
                </a:lnTo>
                <a:lnTo>
                  <a:pt x="0" y="484631"/>
                </a:lnTo>
                <a:lnTo>
                  <a:pt x="64007" y="548640"/>
                </a:lnTo>
                <a:lnTo>
                  <a:pt x="2388870" y="548640"/>
                </a:lnTo>
                <a:lnTo>
                  <a:pt x="2388870" y="6400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988521" y="2267796"/>
            <a:ext cx="62353" cy="533400"/>
          </a:xfrm>
          <a:custGeom>
            <a:avLst/>
            <a:gdLst/>
            <a:ahLst/>
            <a:cxnLst/>
            <a:rect l="l" t="t" r="r" b="b"/>
            <a:pathLst>
              <a:path w="64135" h="548639">
                <a:moveTo>
                  <a:pt x="0" y="0"/>
                </a:moveTo>
                <a:lnTo>
                  <a:pt x="0" y="484631"/>
                </a:lnTo>
                <a:lnTo>
                  <a:pt x="64008" y="5486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728238" y="2738967"/>
            <a:ext cx="2260776" cy="0"/>
          </a:xfrm>
          <a:custGeom>
            <a:avLst/>
            <a:gdLst/>
            <a:ahLst/>
            <a:cxnLst/>
            <a:rect l="l" t="t" r="r" b="b"/>
            <a:pathLst>
              <a:path w="2325370">
                <a:moveTo>
                  <a:pt x="2324862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1401163" y="2314963"/>
            <a:ext cx="927894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b="1" spc="-5" dirty="0">
                <a:latin typeface="Arial"/>
                <a:cs typeface="Arial"/>
              </a:rPr>
              <a:t>Accessible</a:t>
            </a:r>
            <a:endParaRPr sz="1361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79356" y="3127905"/>
            <a:ext cx="2333625" cy="587110"/>
          </a:xfrm>
          <a:custGeom>
            <a:avLst/>
            <a:gdLst/>
            <a:ahLst/>
            <a:cxnLst/>
            <a:rect l="l" t="t" r="r" b="b"/>
            <a:pathLst>
              <a:path w="2400300" h="603885">
                <a:moveTo>
                  <a:pt x="2329434" y="0"/>
                </a:moveTo>
                <a:lnTo>
                  <a:pt x="0" y="0"/>
                </a:lnTo>
                <a:lnTo>
                  <a:pt x="0" y="533400"/>
                </a:lnTo>
                <a:lnTo>
                  <a:pt x="70104" y="603504"/>
                </a:lnTo>
                <a:lnTo>
                  <a:pt x="2400300" y="603504"/>
                </a:lnTo>
                <a:lnTo>
                  <a:pt x="2400300" y="70104"/>
                </a:lnTo>
                <a:lnTo>
                  <a:pt x="2329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717127" y="3066416"/>
            <a:ext cx="2333625" cy="587110"/>
          </a:xfrm>
          <a:custGeom>
            <a:avLst/>
            <a:gdLst/>
            <a:ahLst/>
            <a:cxnLst/>
            <a:rect l="l" t="t" r="r" b="b"/>
            <a:pathLst>
              <a:path w="2400300" h="603885">
                <a:moveTo>
                  <a:pt x="2330196" y="0"/>
                </a:moveTo>
                <a:lnTo>
                  <a:pt x="0" y="0"/>
                </a:lnTo>
                <a:lnTo>
                  <a:pt x="0" y="533400"/>
                </a:lnTo>
                <a:lnTo>
                  <a:pt x="70865" y="603503"/>
                </a:lnTo>
                <a:lnTo>
                  <a:pt x="2400300" y="603503"/>
                </a:lnTo>
                <a:lnTo>
                  <a:pt x="2400300" y="70103"/>
                </a:lnTo>
                <a:lnTo>
                  <a:pt x="2330196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982595" y="3066416"/>
            <a:ext cx="68527" cy="587110"/>
          </a:xfrm>
          <a:custGeom>
            <a:avLst/>
            <a:gdLst/>
            <a:ahLst/>
            <a:cxnLst/>
            <a:rect l="l" t="t" r="r" b="b"/>
            <a:pathLst>
              <a:path w="70485" h="603885">
                <a:moveTo>
                  <a:pt x="0" y="0"/>
                </a:moveTo>
                <a:lnTo>
                  <a:pt x="0" y="533400"/>
                </a:lnTo>
                <a:lnTo>
                  <a:pt x="70104" y="603503"/>
                </a:lnTo>
                <a:lnTo>
                  <a:pt x="70104" y="70103"/>
                </a:lnTo>
                <a:lnTo>
                  <a:pt x="0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717127" y="3584999"/>
            <a:ext cx="2333625" cy="68527"/>
          </a:xfrm>
          <a:custGeom>
            <a:avLst/>
            <a:gdLst/>
            <a:ahLst/>
            <a:cxnLst/>
            <a:rect l="l" t="t" r="r" b="b"/>
            <a:pathLst>
              <a:path w="2400300" h="70485">
                <a:moveTo>
                  <a:pt x="2330196" y="0"/>
                </a:moveTo>
                <a:lnTo>
                  <a:pt x="0" y="0"/>
                </a:lnTo>
                <a:lnTo>
                  <a:pt x="70865" y="70103"/>
                </a:lnTo>
                <a:lnTo>
                  <a:pt x="2400300" y="70103"/>
                </a:lnTo>
                <a:lnTo>
                  <a:pt x="2330196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717127" y="3066416"/>
            <a:ext cx="2333625" cy="587110"/>
          </a:xfrm>
          <a:custGeom>
            <a:avLst/>
            <a:gdLst/>
            <a:ahLst/>
            <a:cxnLst/>
            <a:rect l="l" t="t" r="r" b="b"/>
            <a:pathLst>
              <a:path w="2400300" h="603885">
                <a:moveTo>
                  <a:pt x="2400300" y="70103"/>
                </a:moveTo>
                <a:lnTo>
                  <a:pt x="2330196" y="0"/>
                </a:lnTo>
                <a:lnTo>
                  <a:pt x="0" y="0"/>
                </a:lnTo>
                <a:lnTo>
                  <a:pt x="0" y="533400"/>
                </a:lnTo>
                <a:lnTo>
                  <a:pt x="70865" y="603503"/>
                </a:lnTo>
                <a:lnTo>
                  <a:pt x="2400300" y="603503"/>
                </a:lnTo>
                <a:lnTo>
                  <a:pt x="2400300" y="7010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982595" y="3066416"/>
            <a:ext cx="68527" cy="587110"/>
          </a:xfrm>
          <a:custGeom>
            <a:avLst/>
            <a:gdLst/>
            <a:ahLst/>
            <a:cxnLst/>
            <a:rect l="l" t="t" r="r" b="b"/>
            <a:pathLst>
              <a:path w="70485" h="603885">
                <a:moveTo>
                  <a:pt x="0" y="0"/>
                </a:moveTo>
                <a:lnTo>
                  <a:pt x="0" y="533400"/>
                </a:lnTo>
                <a:lnTo>
                  <a:pt x="70104" y="60350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717127" y="3584998"/>
            <a:ext cx="2265715" cy="0"/>
          </a:xfrm>
          <a:custGeom>
            <a:avLst/>
            <a:gdLst/>
            <a:ahLst/>
            <a:cxnLst/>
            <a:rect l="l" t="t" r="r" b="b"/>
            <a:pathLst>
              <a:path w="2330450">
                <a:moveTo>
                  <a:pt x="233019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1377455" y="3114322"/>
            <a:ext cx="956910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b="1" spc="-5" dirty="0">
                <a:latin typeface="Arial"/>
                <a:cs typeface="Arial"/>
              </a:rPr>
              <a:t>Substantial</a:t>
            </a:r>
            <a:endParaRPr sz="1361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90468" y="3925040"/>
            <a:ext cx="2322513" cy="538339"/>
          </a:xfrm>
          <a:custGeom>
            <a:avLst/>
            <a:gdLst/>
            <a:ahLst/>
            <a:cxnLst/>
            <a:rect l="l" t="t" r="r" b="b"/>
            <a:pathLst>
              <a:path w="2388870" h="553720">
                <a:moveTo>
                  <a:pt x="2324100" y="0"/>
                </a:moveTo>
                <a:lnTo>
                  <a:pt x="0" y="0"/>
                </a:lnTo>
                <a:lnTo>
                  <a:pt x="0" y="488441"/>
                </a:lnTo>
                <a:lnTo>
                  <a:pt x="64008" y="553212"/>
                </a:lnTo>
                <a:lnTo>
                  <a:pt x="2388870" y="553212"/>
                </a:lnTo>
                <a:lnTo>
                  <a:pt x="2388870" y="64007"/>
                </a:lnTo>
                <a:lnTo>
                  <a:pt x="2324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728238" y="3862811"/>
            <a:ext cx="2322513" cy="538339"/>
          </a:xfrm>
          <a:custGeom>
            <a:avLst/>
            <a:gdLst/>
            <a:ahLst/>
            <a:cxnLst/>
            <a:rect l="l" t="t" r="r" b="b"/>
            <a:pathLst>
              <a:path w="2388870" h="553720">
                <a:moveTo>
                  <a:pt x="2324862" y="0"/>
                </a:moveTo>
                <a:lnTo>
                  <a:pt x="0" y="0"/>
                </a:lnTo>
                <a:lnTo>
                  <a:pt x="0" y="489203"/>
                </a:lnTo>
                <a:lnTo>
                  <a:pt x="64770" y="553211"/>
                </a:lnTo>
                <a:lnTo>
                  <a:pt x="2388870" y="553211"/>
                </a:lnTo>
                <a:lnTo>
                  <a:pt x="2388870" y="64769"/>
                </a:lnTo>
                <a:lnTo>
                  <a:pt x="2324862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2988521" y="3862811"/>
            <a:ext cx="62353" cy="538339"/>
          </a:xfrm>
          <a:custGeom>
            <a:avLst/>
            <a:gdLst/>
            <a:ahLst/>
            <a:cxnLst/>
            <a:rect l="l" t="t" r="r" b="b"/>
            <a:pathLst>
              <a:path w="64135" h="553720">
                <a:moveTo>
                  <a:pt x="0" y="0"/>
                </a:moveTo>
                <a:lnTo>
                  <a:pt x="0" y="489203"/>
                </a:lnTo>
                <a:lnTo>
                  <a:pt x="64008" y="553211"/>
                </a:lnTo>
                <a:lnTo>
                  <a:pt x="64008" y="64769"/>
                </a:lnTo>
                <a:lnTo>
                  <a:pt x="0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728238" y="4338426"/>
            <a:ext cx="2322513" cy="62353"/>
          </a:xfrm>
          <a:custGeom>
            <a:avLst/>
            <a:gdLst/>
            <a:ahLst/>
            <a:cxnLst/>
            <a:rect l="l" t="t" r="r" b="b"/>
            <a:pathLst>
              <a:path w="2388870" h="64135">
                <a:moveTo>
                  <a:pt x="2324862" y="0"/>
                </a:moveTo>
                <a:lnTo>
                  <a:pt x="0" y="0"/>
                </a:lnTo>
                <a:lnTo>
                  <a:pt x="64770" y="64008"/>
                </a:lnTo>
                <a:lnTo>
                  <a:pt x="2388870" y="64008"/>
                </a:lnTo>
                <a:lnTo>
                  <a:pt x="232486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728238" y="3862811"/>
            <a:ext cx="2322513" cy="538339"/>
          </a:xfrm>
          <a:custGeom>
            <a:avLst/>
            <a:gdLst/>
            <a:ahLst/>
            <a:cxnLst/>
            <a:rect l="l" t="t" r="r" b="b"/>
            <a:pathLst>
              <a:path w="2388870" h="553720">
                <a:moveTo>
                  <a:pt x="2388870" y="64769"/>
                </a:moveTo>
                <a:lnTo>
                  <a:pt x="2324862" y="0"/>
                </a:lnTo>
                <a:lnTo>
                  <a:pt x="0" y="0"/>
                </a:lnTo>
                <a:lnTo>
                  <a:pt x="0" y="489203"/>
                </a:lnTo>
                <a:lnTo>
                  <a:pt x="64770" y="553211"/>
                </a:lnTo>
                <a:lnTo>
                  <a:pt x="2388870" y="553211"/>
                </a:lnTo>
                <a:lnTo>
                  <a:pt x="2388870" y="6476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2988521" y="3862811"/>
            <a:ext cx="62353" cy="538339"/>
          </a:xfrm>
          <a:custGeom>
            <a:avLst/>
            <a:gdLst/>
            <a:ahLst/>
            <a:cxnLst/>
            <a:rect l="l" t="t" r="r" b="b"/>
            <a:pathLst>
              <a:path w="64135" h="553720">
                <a:moveTo>
                  <a:pt x="0" y="0"/>
                </a:moveTo>
                <a:lnTo>
                  <a:pt x="0" y="489203"/>
                </a:lnTo>
                <a:lnTo>
                  <a:pt x="64008" y="5532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728238" y="4338425"/>
            <a:ext cx="2260776" cy="0"/>
          </a:xfrm>
          <a:custGeom>
            <a:avLst/>
            <a:gdLst/>
            <a:ahLst/>
            <a:cxnLst/>
            <a:rect l="l" t="t" r="r" b="b"/>
            <a:pathLst>
              <a:path w="2325370">
                <a:moveTo>
                  <a:pt x="2324862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 txBox="1"/>
          <p:nvPr/>
        </p:nvSpPr>
        <p:spPr>
          <a:xfrm>
            <a:off x="1400421" y="3911459"/>
            <a:ext cx="927894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b="1" spc="-5" dirty="0">
                <a:latin typeface="Arial"/>
                <a:cs typeface="Arial"/>
              </a:rPr>
              <a:t>Differential</a:t>
            </a:r>
            <a:endParaRPr sz="1361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301152" y="4766627"/>
            <a:ext cx="222250" cy="342018"/>
          </a:xfrm>
          <a:custGeom>
            <a:avLst/>
            <a:gdLst/>
            <a:ahLst/>
            <a:cxnLst/>
            <a:rect l="l" t="t" r="r" b="b"/>
            <a:pathLst>
              <a:path w="228600" h="351789">
                <a:moveTo>
                  <a:pt x="114300" y="0"/>
                </a:moveTo>
                <a:lnTo>
                  <a:pt x="114300" y="87630"/>
                </a:lnTo>
                <a:lnTo>
                  <a:pt x="0" y="87630"/>
                </a:lnTo>
                <a:lnTo>
                  <a:pt x="0" y="263651"/>
                </a:lnTo>
                <a:lnTo>
                  <a:pt x="114300" y="263651"/>
                </a:lnTo>
                <a:lnTo>
                  <a:pt x="114300" y="351282"/>
                </a:lnTo>
                <a:lnTo>
                  <a:pt x="228600" y="175260"/>
                </a:lnTo>
                <a:lnTo>
                  <a:pt x="114300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3301152" y="4766627"/>
            <a:ext cx="222250" cy="342018"/>
          </a:xfrm>
          <a:custGeom>
            <a:avLst/>
            <a:gdLst/>
            <a:ahLst/>
            <a:cxnLst/>
            <a:rect l="l" t="t" r="r" b="b"/>
            <a:pathLst>
              <a:path w="228600" h="351789">
                <a:moveTo>
                  <a:pt x="114300" y="0"/>
                </a:moveTo>
                <a:lnTo>
                  <a:pt x="114300" y="87630"/>
                </a:lnTo>
                <a:lnTo>
                  <a:pt x="0" y="87630"/>
                </a:lnTo>
                <a:lnTo>
                  <a:pt x="0" y="263651"/>
                </a:lnTo>
                <a:lnTo>
                  <a:pt x="114300" y="263651"/>
                </a:lnTo>
                <a:lnTo>
                  <a:pt x="114300" y="351282"/>
                </a:lnTo>
                <a:lnTo>
                  <a:pt x="228600" y="175260"/>
                </a:lnTo>
                <a:lnTo>
                  <a:pt x="1143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3168544" y="3199764"/>
            <a:ext cx="266083" cy="324115"/>
          </a:xfrm>
          <a:custGeom>
            <a:avLst/>
            <a:gdLst/>
            <a:ahLst/>
            <a:cxnLst/>
            <a:rect l="l" t="t" r="r" b="b"/>
            <a:pathLst>
              <a:path w="273685" h="333375">
                <a:moveTo>
                  <a:pt x="136398" y="0"/>
                </a:moveTo>
                <a:lnTo>
                  <a:pt x="136398" y="83820"/>
                </a:lnTo>
                <a:lnTo>
                  <a:pt x="0" y="83820"/>
                </a:lnTo>
                <a:lnTo>
                  <a:pt x="0" y="249935"/>
                </a:lnTo>
                <a:lnTo>
                  <a:pt x="136398" y="249935"/>
                </a:lnTo>
                <a:lnTo>
                  <a:pt x="136398" y="332994"/>
                </a:lnTo>
                <a:lnTo>
                  <a:pt x="273558" y="166877"/>
                </a:lnTo>
                <a:lnTo>
                  <a:pt x="136398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3168544" y="3199764"/>
            <a:ext cx="266083" cy="324115"/>
          </a:xfrm>
          <a:custGeom>
            <a:avLst/>
            <a:gdLst/>
            <a:ahLst/>
            <a:cxnLst/>
            <a:rect l="l" t="t" r="r" b="b"/>
            <a:pathLst>
              <a:path w="273685" h="333375">
                <a:moveTo>
                  <a:pt x="136398" y="0"/>
                </a:moveTo>
                <a:lnTo>
                  <a:pt x="136398" y="83820"/>
                </a:lnTo>
                <a:lnTo>
                  <a:pt x="0" y="83820"/>
                </a:lnTo>
                <a:lnTo>
                  <a:pt x="0" y="249935"/>
                </a:lnTo>
                <a:lnTo>
                  <a:pt x="136398" y="249935"/>
                </a:lnTo>
                <a:lnTo>
                  <a:pt x="136398" y="332994"/>
                </a:lnTo>
                <a:lnTo>
                  <a:pt x="273558" y="166877"/>
                </a:lnTo>
                <a:lnTo>
                  <a:pt x="136398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3168544" y="2356695"/>
            <a:ext cx="266083" cy="322263"/>
          </a:xfrm>
          <a:custGeom>
            <a:avLst/>
            <a:gdLst/>
            <a:ahLst/>
            <a:cxnLst/>
            <a:rect l="l" t="t" r="r" b="b"/>
            <a:pathLst>
              <a:path w="273685" h="331469">
                <a:moveTo>
                  <a:pt x="136398" y="0"/>
                </a:moveTo>
                <a:lnTo>
                  <a:pt x="136398" y="83057"/>
                </a:lnTo>
                <a:lnTo>
                  <a:pt x="0" y="83057"/>
                </a:lnTo>
                <a:lnTo>
                  <a:pt x="0" y="248411"/>
                </a:lnTo>
                <a:lnTo>
                  <a:pt x="136398" y="248411"/>
                </a:lnTo>
                <a:lnTo>
                  <a:pt x="136398" y="331470"/>
                </a:lnTo>
                <a:lnTo>
                  <a:pt x="273558" y="166115"/>
                </a:lnTo>
                <a:lnTo>
                  <a:pt x="136398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3168544" y="2356695"/>
            <a:ext cx="266083" cy="322263"/>
          </a:xfrm>
          <a:custGeom>
            <a:avLst/>
            <a:gdLst/>
            <a:ahLst/>
            <a:cxnLst/>
            <a:rect l="l" t="t" r="r" b="b"/>
            <a:pathLst>
              <a:path w="273685" h="331469">
                <a:moveTo>
                  <a:pt x="136398" y="0"/>
                </a:moveTo>
                <a:lnTo>
                  <a:pt x="136398" y="83057"/>
                </a:lnTo>
                <a:lnTo>
                  <a:pt x="0" y="83057"/>
                </a:lnTo>
                <a:lnTo>
                  <a:pt x="0" y="248411"/>
                </a:lnTo>
                <a:lnTo>
                  <a:pt x="136398" y="248411"/>
                </a:lnTo>
                <a:lnTo>
                  <a:pt x="136398" y="331470"/>
                </a:lnTo>
                <a:lnTo>
                  <a:pt x="273558" y="166115"/>
                </a:lnTo>
                <a:lnTo>
                  <a:pt x="136398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790468" y="4739957"/>
            <a:ext cx="2433638" cy="523522"/>
          </a:xfrm>
          <a:custGeom>
            <a:avLst/>
            <a:gdLst/>
            <a:ahLst/>
            <a:cxnLst/>
            <a:rect l="l" t="t" r="r" b="b"/>
            <a:pathLst>
              <a:path w="2503170" h="538479">
                <a:moveTo>
                  <a:pt x="2439924" y="0"/>
                </a:moveTo>
                <a:lnTo>
                  <a:pt x="0" y="0"/>
                </a:lnTo>
                <a:lnTo>
                  <a:pt x="0" y="474725"/>
                </a:lnTo>
                <a:lnTo>
                  <a:pt x="62484" y="537972"/>
                </a:lnTo>
                <a:lnTo>
                  <a:pt x="2503170" y="537972"/>
                </a:lnTo>
                <a:lnTo>
                  <a:pt x="2503170" y="62483"/>
                </a:lnTo>
                <a:lnTo>
                  <a:pt x="2439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728238" y="4677728"/>
            <a:ext cx="2433638" cy="523522"/>
          </a:xfrm>
          <a:custGeom>
            <a:avLst/>
            <a:gdLst/>
            <a:ahLst/>
            <a:cxnLst/>
            <a:rect l="l" t="t" r="r" b="b"/>
            <a:pathLst>
              <a:path w="2503170" h="538479">
                <a:moveTo>
                  <a:pt x="2440686" y="0"/>
                </a:moveTo>
                <a:lnTo>
                  <a:pt x="0" y="0"/>
                </a:lnTo>
                <a:lnTo>
                  <a:pt x="0" y="475488"/>
                </a:lnTo>
                <a:lnTo>
                  <a:pt x="63246" y="537972"/>
                </a:lnTo>
                <a:lnTo>
                  <a:pt x="2503170" y="537972"/>
                </a:lnTo>
                <a:lnTo>
                  <a:pt x="2503170" y="63246"/>
                </a:lnTo>
                <a:lnTo>
                  <a:pt x="2440686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3101129" y="4677728"/>
            <a:ext cx="61119" cy="523522"/>
          </a:xfrm>
          <a:custGeom>
            <a:avLst/>
            <a:gdLst/>
            <a:ahLst/>
            <a:cxnLst/>
            <a:rect l="l" t="t" r="r" b="b"/>
            <a:pathLst>
              <a:path w="62864" h="538479">
                <a:moveTo>
                  <a:pt x="0" y="0"/>
                </a:moveTo>
                <a:lnTo>
                  <a:pt x="0" y="475488"/>
                </a:lnTo>
                <a:lnTo>
                  <a:pt x="62483" y="537972"/>
                </a:lnTo>
                <a:lnTo>
                  <a:pt x="62483" y="63246"/>
                </a:lnTo>
                <a:lnTo>
                  <a:pt x="0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728238" y="5140008"/>
            <a:ext cx="2433638" cy="61119"/>
          </a:xfrm>
          <a:custGeom>
            <a:avLst/>
            <a:gdLst/>
            <a:ahLst/>
            <a:cxnLst/>
            <a:rect l="l" t="t" r="r" b="b"/>
            <a:pathLst>
              <a:path w="2503170" h="62864">
                <a:moveTo>
                  <a:pt x="2440686" y="0"/>
                </a:moveTo>
                <a:lnTo>
                  <a:pt x="0" y="0"/>
                </a:lnTo>
                <a:lnTo>
                  <a:pt x="63246" y="62484"/>
                </a:lnTo>
                <a:lnTo>
                  <a:pt x="2503170" y="62484"/>
                </a:lnTo>
                <a:lnTo>
                  <a:pt x="2440686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728238" y="4677728"/>
            <a:ext cx="2433638" cy="523522"/>
          </a:xfrm>
          <a:custGeom>
            <a:avLst/>
            <a:gdLst/>
            <a:ahLst/>
            <a:cxnLst/>
            <a:rect l="l" t="t" r="r" b="b"/>
            <a:pathLst>
              <a:path w="2503170" h="538479">
                <a:moveTo>
                  <a:pt x="2503170" y="63246"/>
                </a:moveTo>
                <a:lnTo>
                  <a:pt x="2440686" y="0"/>
                </a:lnTo>
                <a:lnTo>
                  <a:pt x="0" y="0"/>
                </a:lnTo>
                <a:lnTo>
                  <a:pt x="0" y="475488"/>
                </a:lnTo>
                <a:lnTo>
                  <a:pt x="63246" y="537972"/>
                </a:lnTo>
                <a:lnTo>
                  <a:pt x="2503170" y="537972"/>
                </a:lnTo>
                <a:lnTo>
                  <a:pt x="2503170" y="6324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3101129" y="4677728"/>
            <a:ext cx="61119" cy="523522"/>
          </a:xfrm>
          <a:custGeom>
            <a:avLst/>
            <a:gdLst/>
            <a:ahLst/>
            <a:cxnLst/>
            <a:rect l="l" t="t" r="r" b="b"/>
            <a:pathLst>
              <a:path w="62864" h="538479">
                <a:moveTo>
                  <a:pt x="0" y="0"/>
                </a:moveTo>
                <a:lnTo>
                  <a:pt x="0" y="475488"/>
                </a:lnTo>
                <a:lnTo>
                  <a:pt x="62483" y="5379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728238" y="5140008"/>
            <a:ext cx="2373136" cy="0"/>
          </a:xfrm>
          <a:custGeom>
            <a:avLst/>
            <a:gdLst/>
            <a:ahLst/>
            <a:cxnLst/>
            <a:rect l="l" t="t" r="r" b="b"/>
            <a:pathLst>
              <a:path w="2440940">
                <a:moveTo>
                  <a:pt x="244068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 txBox="1"/>
          <p:nvPr/>
        </p:nvSpPr>
        <p:spPr>
          <a:xfrm>
            <a:off x="1466356" y="4726376"/>
            <a:ext cx="908755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b="1" spc="-5" dirty="0">
                <a:latin typeface="Arial"/>
                <a:cs typeface="Arial"/>
              </a:rPr>
              <a:t>Actionable</a:t>
            </a:r>
            <a:endParaRPr sz="1361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256703" y="3967268"/>
            <a:ext cx="222250" cy="342635"/>
          </a:xfrm>
          <a:custGeom>
            <a:avLst/>
            <a:gdLst/>
            <a:ahLst/>
            <a:cxnLst/>
            <a:rect l="l" t="t" r="r" b="b"/>
            <a:pathLst>
              <a:path w="228600" h="352425">
                <a:moveTo>
                  <a:pt x="114300" y="0"/>
                </a:moveTo>
                <a:lnTo>
                  <a:pt x="114300" y="88392"/>
                </a:lnTo>
                <a:lnTo>
                  <a:pt x="0" y="88392"/>
                </a:lnTo>
                <a:lnTo>
                  <a:pt x="0" y="264414"/>
                </a:lnTo>
                <a:lnTo>
                  <a:pt x="114300" y="264414"/>
                </a:lnTo>
                <a:lnTo>
                  <a:pt x="114300" y="352044"/>
                </a:lnTo>
                <a:lnTo>
                  <a:pt x="228600" y="176022"/>
                </a:lnTo>
                <a:lnTo>
                  <a:pt x="114300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3256703" y="3967268"/>
            <a:ext cx="222250" cy="342635"/>
          </a:xfrm>
          <a:custGeom>
            <a:avLst/>
            <a:gdLst/>
            <a:ahLst/>
            <a:cxnLst/>
            <a:rect l="l" t="t" r="r" b="b"/>
            <a:pathLst>
              <a:path w="228600" h="352425">
                <a:moveTo>
                  <a:pt x="114300" y="0"/>
                </a:moveTo>
                <a:lnTo>
                  <a:pt x="114300" y="88392"/>
                </a:lnTo>
                <a:lnTo>
                  <a:pt x="0" y="88392"/>
                </a:lnTo>
                <a:lnTo>
                  <a:pt x="0" y="264414"/>
                </a:lnTo>
                <a:lnTo>
                  <a:pt x="114300" y="264414"/>
                </a:lnTo>
                <a:lnTo>
                  <a:pt x="114300" y="352044"/>
                </a:lnTo>
                <a:lnTo>
                  <a:pt x="228600" y="176022"/>
                </a:lnTo>
                <a:lnTo>
                  <a:pt x="1143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3124094" y="1514369"/>
            <a:ext cx="221633" cy="332758"/>
          </a:xfrm>
          <a:custGeom>
            <a:avLst/>
            <a:gdLst/>
            <a:ahLst/>
            <a:cxnLst/>
            <a:rect l="l" t="t" r="r" b="b"/>
            <a:pathLst>
              <a:path w="227964" h="342265">
                <a:moveTo>
                  <a:pt x="113537" y="0"/>
                </a:moveTo>
                <a:lnTo>
                  <a:pt x="113537" y="85344"/>
                </a:lnTo>
                <a:lnTo>
                  <a:pt x="0" y="85344"/>
                </a:lnTo>
                <a:lnTo>
                  <a:pt x="0" y="256794"/>
                </a:lnTo>
                <a:lnTo>
                  <a:pt x="113537" y="256794"/>
                </a:lnTo>
                <a:lnTo>
                  <a:pt x="113537" y="342137"/>
                </a:lnTo>
                <a:lnTo>
                  <a:pt x="227837" y="170687"/>
                </a:lnTo>
                <a:lnTo>
                  <a:pt x="113537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3124094" y="1514369"/>
            <a:ext cx="221633" cy="332758"/>
          </a:xfrm>
          <a:custGeom>
            <a:avLst/>
            <a:gdLst/>
            <a:ahLst/>
            <a:cxnLst/>
            <a:rect l="l" t="t" r="r" b="b"/>
            <a:pathLst>
              <a:path w="227964" h="342265">
                <a:moveTo>
                  <a:pt x="113537" y="0"/>
                </a:moveTo>
                <a:lnTo>
                  <a:pt x="113537" y="85344"/>
                </a:lnTo>
                <a:lnTo>
                  <a:pt x="0" y="85344"/>
                </a:lnTo>
                <a:lnTo>
                  <a:pt x="0" y="256794"/>
                </a:lnTo>
                <a:lnTo>
                  <a:pt x="113537" y="256794"/>
                </a:lnTo>
                <a:lnTo>
                  <a:pt x="113537" y="342137"/>
                </a:lnTo>
                <a:lnTo>
                  <a:pt x="227837" y="170687"/>
                </a:lnTo>
                <a:lnTo>
                  <a:pt x="11353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 txBox="1"/>
          <p:nvPr/>
        </p:nvSpPr>
        <p:spPr>
          <a:xfrm>
            <a:off x="3514020" y="3703532"/>
            <a:ext cx="2305844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42"/>
              </a:lnSpc>
              <a:buFont typeface="Arial"/>
              <a:buChar char="•"/>
              <a:tabLst>
                <a:tab pos="106184" algn="l"/>
              </a:tabLst>
            </a:pPr>
            <a:r>
              <a:rPr sz="1167" b="1" spc="-5" dirty="0">
                <a:latin typeface="Arial"/>
                <a:cs typeface="Arial"/>
              </a:rPr>
              <a:t>Segments must respond  </a:t>
            </a:r>
            <a:r>
              <a:rPr sz="1167" b="1" dirty="0">
                <a:latin typeface="Arial"/>
                <a:cs typeface="Arial"/>
              </a:rPr>
              <a:t>differently to different</a:t>
            </a:r>
            <a:r>
              <a:rPr sz="1167" b="1" spc="-111" dirty="0">
                <a:latin typeface="Arial"/>
                <a:cs typeface="Arial"/>
              </a:rPr>
              <a:t> </a:t>
            </a:r>
            <a:r>
              <a:rPr sz="1167" b="1" dirty="0">
                <a:latin typeface="Arial"/>
                <a:cs typeface="Arial"/>
              </a:rPr>
              <a:t>marketing  </a:t>
            </a:r>
            <a:r>
              <a:rPr sz="1167" b="1" spc="-5" dirty="0">
                <a:latin typeface="Arial"/>
                <a:cs typeface="Arial"/>
              </a:rPr>
              <a:t>mix elements &amp;</a:t>
            </a:r>
            <a:r>
              <a:rPr sz="1167" b="1" spc="-78" dirty="0">
                <a:latin typeface="Arial"/>
                <a:cs typeface="Arial"/>
              </a:rPr>
              <a:t> </a:t>
            </a:r>
            <a:r>
              <a:rPr sz="1167" b="1" spc="-5" dirty="0">
                <a:latin typeface="Arial"/>
                <a:cs typeface="Arial"/>
              </a:rPr>
              <a:t>actions.</a:t>
            </a:r>
            <a:endParaRPr sz="1167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514020" y="4728104"/>
            <a:ext cx="242499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42"/>
              </a:lnSpc>
              <a:buFont typeface="Arial"/>
              <a:buChar char="•"/>
              <a:tabLst>
                <a:tab pos="106184" algn="l"/>
              </a:tabLst>
            </a:pPr>
            <a:r>
              <a:rPr sz="1167" b="1" spc="-5" dirty="0">
                <a:latin typeface="Arial"/>
                <a:cs typeface="Arial"/>
              </a:rPr>
              <a:t>Must be able to attract and </a:t>
            </a:r>
            <a:r>
              <a:rPr sz="1167" b="1" spc="-10" dirty="0">
                <a:latin typeface="Arial"/>
                <a:cs typeface="Arial"/>
              </a:rPr>
              <a:t>serve  </a:t>
            </a:r>
            <a:r>
              <a:rPr sz="1167" b="1" spc="-5" dirty="0">
                <a:latin typeface="Arial"/>
                <a:cs typeface="Arial"/>
              </a:rPr>
              <a:t>the</a:t>
            </a:r>
            <a:r>
              <a:rPr sz="1167" b="1" spc="-92" dirty="0">
                <a:latin typeface="Arial"/>
                <a:cs typeface="Arial"/>
              </a:rPr>
              <a:t> </a:t>
            </a:r>
            <a:r>
              <a:rPr sz="1167" b="1" spc="-5" dirty="0">
                <a:latin typeface="Arial"/>
                <a:cs typeface="Arial"/>
              </a:rPr>
              <a:t>segments.</a:t>
            </a:r>
            <a:endParaRPr sz="116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2600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229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2"/>
            <a:ext cx="5729728" cy="39603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describes </a:t>
            </a:r>
            <a:r>
              <a:rPr sz="1167" dirty="0">
                <a:latin typeface="Garamond"/>
                <a:cs typeface="Garamond"/>
              </a:rPr>
              <a:t>the set </a:t>
            </a:r>
            <a:r>
              <a:rPr sz="1167" spc="-5" dirty="0">
                <a:latin typeface="Garamond"/>
                <a:cs typeface="Garamond"/>
              </a:rPr>
              <a:t>of product lines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items offered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customers by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particular </a:t>
            </a:r>
            <a:r>
              <a:rPr sz="1167" dirty="0">
                <a:latin typeface="Garamond"/>
                <a:cs typeface="Garamond"/>
              </a:rPr>
              <a:t>seller. Product  </a:t>
            </a:r>
            <a:r>
              <a:rPr sz="1167" spc="-5" dirty="0">
                <a:latin typeface="Garamond"/>
                <a:cs typeface="Garamond"/>
              </a:rPr>
              <a:t>lines must be managed </a:t>
            </a:r>
            <a:r>
              <a:rPr sz="1167" dirty="0">
                <a:latin typeface="Garamond"/>
                <a:cs typeface="Garamond"/>
              </a:rPr>
              <a:t>carefully. </a:t>
            </a: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way to </a:t>
            </a:r>
            <a:r>
              <a:rPr sz="1167" spc="-5" dirty="0">
                <a:latin typeface="Garamond"/>
                <a:cs typeface="Garamond"/>
              </a:rPr>
              <a:t>do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to examine </a:t>
            </a: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to stretch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fill </a:t>
            </a:r>
            <a:r>
              <a:rPr sz="1167" spc="-5" dirty="0">
                <a:latin typeface="Garamond"/>
                <a:cs typeface="Garamond"/>
              </a:rPr>
              <a:t>lines.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product mix is described by its </a:t>
            </a:r>
            <a:r>
              <a:rPr sz="1167" dirty="0">
                <a:latin typeface="Garamond"/>
                <a:cs typeface="Garamond"/>
              </a:rPr>
              <a:t>width, </a:t>
            </a:r>
            <a:r>
              <a:rPr sz="1167" spc="-5" dirty="0">
                <a:latin typeface="Garamond"/>
                <a:cs typeface="Garamond"/>
              </a:rPr>
              <a:t>length, depth, and </a:t>
            </a:r>
            <a:r>
              <a:rPr sz="1167" dirty="0">
                <a:latin typeface="Garamond"/>
                <a:cs typeface="Garamond"/>
              </a:rPr>
              <a:t>consistency. </a:t>
            </a:r>
            <a:r>
              <a:rPr sz="1167" spc="-5" dirty="0">
                <a:latin typeface="Garamond"/>
                <a:cs typeface="Garamond"/>
              </a:rPr>
              <a:t>Each of </a:t>
            </a:r>
            <a:r>
              <a:rPr sz="1167" dirty="0">
                <a:latin typeface="Garamond"/>
                <a:cs typeface="Garamond"/>
              </a:rPr>
              <a:t>these tools </a:t>
            </a:r>
            <a:r>
              <a:rPr sz="1167" spc="-5" dirty="0">
                <a:latin typeface="Garamond"/>
                <a:cs typeface="Garamond"/>
              </a:rPr>
              <a:t>helps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planner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properly </a:t>
            </a:r>
            <a:r>
              <a:rPr sz="1167" dirty="0">
                <a:latin typeface="Garamond"/>
                <a:cs typeface="Garamond"/>
              </a:rPr>
              <a:t>view 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so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achieve </a:t>
            </a:r>
            <a:r>
              <a:rPr sz="1167" dirty="0">
                <a:latin typeface="Garamond"/>
                <a:cs typeface="Garamond"/>
              </a:rPr>
              <a:t>competitive </a:t>
            </a:r>
            <a:r>
              <a:rPr sz="1167" spc="-5" dirty="0">
                <a:latin typeface="Garamond"/>
                <a:cs typeface="Garamond"/>
              </a:rPr>
              <a:t>superiority and better product  </a:t>
            </a:r>
            <a:r>
              <a:rPr sz="1167" dirty="0">
                <a:latin typeface="Garamond"/>
                <a:cs typeface="Garamond"/>
              </a:rPr>
              <a:t>strategy.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The twenty-first </a:t>
            </a:r>
            <a:r>
              <a:rPr sz="1167" dirty="0">
                <a:latin typeface="Garamond"/>
                <a:cs typeface="Garamond"/>
              </a:rPr>
              <a:t>century </a:t>
            </a:r>
            <a:r>
              <a:rPr sz="1167" spc="-5" dirty="0">
                <a:latin typeface="Garamond"/>
                <a:cs typeface="Garamond"/>
              </a:rPr>
              <a:t>may </a:t>
            </a:r>
            <a:r>
              <a:rPr sz="1167" dirty="0">
                <a:latin typeface="Garamond"/>
                <a:cs typeface="Garamond"/>
              </a:rPr>
              <a:t>well </a:t>
            </a:r>
            <a:r>
              <a:rPr sz="1167" spc="-5" dirty="0">
                <a:latin typeface="Garamond"/>
                <a:cs typeface="Garamond"/>
              </a:rPr>
              <a:t>indeed be </a:t>
            </a:r>
            <a:r>
              <a:rPr sz="1167" dirty="0">
                <a:latin typeface="Garamond"/>
                <a:cs typeface="Garamond"/>
              </a:rPr>
              <a:t>the century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brand. There has been renewed  interest in </a:t>
            </a:r>
            <a:r>
              <a:rPr sz="1167" dirty="0">
                <a:latin typeface="Garamond"/>
                <a:cs typeface="Garamond"/>
              </a:rPr>
              <a:t>the concept </a:t>
            </a:r>
            <a:r>
              <a:rPr sz="1167" spc="-5" dirty="0">
                <a:latin typeface="Garamond"/>
                <a:cs typeface="Garamond"/>
              </a:rPr>
              <a:t>of brand </a:t>
            </a:r>
            <a:r>
              <a:rPr sz="1167" dirty="0">
                <a:latin typeface="Garamond"/>
                <a:cs typeface="Garamond"/>
              </a:rPr>
              <a:t>equity (the </a:t>
            </a:r>
            <a:r>
              <a:rPr sz="1167" spc="-5" dirty="0">
                <a:latin typeface="Garamond"/>
                <a:cs typeface="Garamond"/>
              </a:rPr>
              <a:t>positive differential </a:t>
            </a:r>
            <a:r>
              <a:rPr sz="1167" dirty="0">
                <a:latin typeface="Garamond"/>
                <a:cs typeface="Garamond"/>
              </a:rPr>
              <a:t>effect that </a:t>
            </a:r>
            <a:r>
              <a:rPr sz="1167" spc="-5" dirty="0">
                <a:latin typeface="Garamond"/>
                <a:cs typeface="Garamond"/>
              </a:rPr>
              <a:t>knowing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brand  name has </a:t>
            </a:r>
            <a:r>
              <a:rPr sz="1167" dirty="0">
                <a:latin typeface="Garamond"/>
                <a:cs typeface="Garamond"/>
              </a:rPr>
              <a:t>on customer </a:t>
            </a:r>
            <a:r>
              <a:rPr sz="1167" spc="-5" dirty="0">
                <a:latin typeface="Garamond"/>
                <a:cs typeface="Garamond"/>
              </a:rPr>
              <a:t>response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product or </a:t>
            </a:r>
            <a:r>
              <a:rPr sz="1167" dirty="0">
                <a:latin typeface="Garamond"/>
                <a:cs typeface="Garamond"/>
              </a:rPr>
              <a:t>service). </a:t>
            </a:r>
            <a:r>
              <a:rPr sz="1167" spc="-5" dirty="0">
                <a:latin typeface="Garamond"/>
                <a:cs typeface="Garamond"/>
              </a:rPr>
              <a:t>Solid brands </a:t>
            </a:r>
            <a:r>
              <a:rPr sz="1167" dirty="0">
                <a:latin typeface="Garamond"/>
                <a:cs typeface="Garamond"/>
              </a:rPr>
              <a:t>counter cynical  consumers. </a:t>
            </a:r>
            <a:r>
              <a:rPr sz="1167" spc="-5" dirty="0">
                <a:latin typeface="Garamond"/>
                <a:cs typeface="Garamond"/>
              </a:rPr>
              <a:t>Managing brand is an art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must be mastered by </a:t>
            </a:r>
            <a:r>
              <a:rPr sz="1167" dirty="0">
                <a:latin typeface="Garamond"/>
                <a:cs typeface="Garamond"/>
              </a:rPr>
              <a:t>the successful </a:t>
            </a:r>
            <a:r>
              <a:rPr sz="1167" spc="-5" dirty="0">
                <a:latin typeface="Garamond"/>
                <a:cs typeface="Garamond"/>
              </a:rPr>
              <a:t>marketer.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art is  </a:t>
            </a:r>
            <a:r>
              <a:rPr sz="1167" dirty="0">
                <a:latin typeface="Garamond"/>
                <a:cs typeface="Garamond"/>
              </a:rPr>
              <a:t>increasingly difficult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complicated with the </a:t>
            </a:r>
            <a:r>
              <a:rPr sz="1167" spc="-5" dirty="0">
                <a:latin typeface="Garamond"/>
                <a:cs typeface="Garamond"/>
              </a:rPr>
              <a:t>emergence of </a:t>
            </a:r>
            <a:r>
              <a:rPr sz="1167" dirty="0">
                <a:latin typeface="Garamond"/>
                <a:cs typeface="Garamond"/>
              </a:rPr>
              <a:t>strong global </a:t>
            </a:r>
            <a:r>
              <a:rPr sz="1167" spc="-5" dirty="0">
                <a:latin typeface="Garamond"/>
                <a:cs typeface="Garamond"/>
              </a:rPr>
              <a:t>brands and </a:t>
            </a:r>
            <a:r>
              <a:rPr sz="1167" dirty="0">
                <a:latin typeface="Garamond"/>
                <a:cs typeface="Garamond"/>
              </a:rPr>
              <a:t>increasing  competition for </a:t>
            </a:r>
            <a:r>
              <a:rPr sz="1167" spc="-5" dirty="0">
                <a:latin typeface="Garamond"/>
                <a:cs typeface="Garamond"/>
              </a:rPr>
              <a:t>consumer dollars. In reality,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brand’s position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take </a:t>
            </a:r>
            <a:r>
              <a:rPr sz="1167" spc="-5" dirty="0">
                <a:latin typeface="Garamond"/>
                <a:cs typeface="Garamond"/>
              </a:rPr>
              <a:t>hold </a:t>
            </a:r>
            <a:r>
              <a:rPr sz="1167" dirty="0">
                <a:latin typeface="Garamond"/>
                <a:cs typeface="Garamond"/>
              </a:rPr>
              <a:t>fully unless  everyone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lives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brand.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Services (although many times mentioned in </a:t>
            </a: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dirty="0">
                <a:latin typeface="Garamond"/>
                <a:cs typeface="Garamond"/>
              </a:rPr>
              <a:t>same </a:t>
            </a:r>
            <a:r>
              <a:rPr sz="1167" spc="-5" dirty="0">
                <a:latin typeface="Garamond"/>
                <a:cs typeface="Garamond"/>
              </a:rPr>
              <a:t>breath as product) are </a:t>
            </a:r>
            <a:r>
              <a:rPr sz="1167" dirty="0">
                <a:latin typeface="Garamond"/>
                <a:cs typeface="Garamond"/>
              </a:rPr>
              <a:t>different from  </a:t>
            </a:r>
            <a:r>
              <a:rPr sz="1167" spc="-5" dirty="0">
                <a:latin typeface="Garamond"/>
                <a:cs typeface="Garamond"/>
              </a:rPr>
              <a:t>products. </a:t>
            </a:r>
            <a:r>
              <a:rPr sz="1167" dirty="0">
                <a:latin typeface="Garamond"/>
                <a:cs typeface="Garamond"/>
              </a:rPr>
              <a:t>Because the </a:t>
            </a:r>
            <a:r>
              <a:rPr sz="1167" spc="-5" dirty="0">
                <a:latin typeface="Garamond"/>
                <a:cs typeface="Garamond"/>
              </a:rPr>
              <a:t>United States has become </a:t>
            </a:r>
            <a:r>
              <a:rPr sz="1167" dirty="0">
                <a:latin typeface="Garamond"/>
                <a:cs typeface="Garamond"/>
              </a:rPr>
              <a:t>a service </a:t>
            </a:r>
            <a:r>
              <a:rPr sz="1167" spc="-5" dirty="0">
                <a:latin typeface="Garamond"/>
                <a:cs typeface="Garamond"/>
              </a:rPr>
              <a:t>economy, it is very important </a:t>
            </a:r>
            <a:r>
              <a:rPr sz="1167" dirty="0">
                <a:latin typeface="Garamond"/>
                <a:cs typeface="Garamond"/>
              </a:rPr>
              <a:t>that the  </a:t>
            </a:r>
            <a:r>
              <a:rPr sz="1167" spc="-5" dirty="0">
                <a:latin typeface="Garamond"/>
                <a:cs typeface="Garamond"/>
              </a:rPr>
              <a:t>marketer understand </a:t>
            </a:r>
            <a:r>
              <a:rPr sz="1167" dirty="0">
                <a:latin typeface="Garamond"/>
                <a:cs typeface="Garamond"/>
              </a:rPr>
              <a:t>the strategies associated with the delivery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services. The characteristics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(intangibility, inseparability, </a:t>
            </a:r>
            <a:r>
              <a:rPr sz="1167" dirty="0">
                <a:latin typeface="Garamond"/>
                <a:cs typeface="Garamond"/>
              </a:rPr>
              <a:t>variability, </a:t>
            </a:r>
            <a:r>
              <a:rPr sz="1167" spc="-5" dirty="0">
                <a:latin typeface="Garamond"/>
                <a:cs typeface="Garamond"/>
              </a:rPr>
              <a:t>and perish-ability) are examined and detailed.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ability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differentiate and produce high </a:t>
            </a:r>
            <a:r>
              <a:rPr sz="1167" dirty="0">
                <a:latin typeface="Garamond"/>
                <a:cs typeface="Garamond"/>
              </a:rPr>
              <a:t>quality </a:t>
            </a:r>
            <a:r>
              <a:rPr sz="1167" spc="-5" dirty="0">
                <a:latin typeface="Garamond"/>
                <a:cs typeface="Garamond"/>
              </a:rPr>
              <a:t>services 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must </a:t>
            </a:r>
            <a:r>
              <a:rPr sz="1167" dirty="0">
                <a:latin typeface="Garamond"/>
                <a:cs typeface="Garamond"/>
              </a:rPr>
              <a:t>for the services </a:t>
            </a:r>
            <a:r>
              <a:rPr sz="1167" spc="-5" dirty="0">
                <a:latin typeface="Garamond"/>
                <a:cs typeface="Garamond"/>
              </a:rPr>
              <a:t>marketer. </a:t>
            </a:r>
            <a:r>
              <a:rPr sz="1167" dirty="0">
                <a:latin typeface="Garamond"/>
                <a:cs typeface="Garamond"/>
              </a:rPr>
              <a:t>Today,  successful companies focus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creation </a:t>
            </a:r>
            <a:r>
              <a:rPr sz="1167" spc="-5" dirty="0">
                <a:latin typeface="Garamond"/>
                <a:cs typeface="Garamond"/>
              </a:rPr>
              <a:t>of service-profit </a:t>
            </a:r>
            <a:r>
              <a:rPr sz="1167" dirty="0">
                <a:latin typeface="Garamond"/>
                <a:cs typeface="Garamond"/>
              </a:rPr>
              <a:t>chains. To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chains </a:t>
            </a:r>
            <a:r>
              <a:rPr sz="1167" dirty="0">
                <a:latin typeface="Garamond"/>
                <a:cs typeface="Garamond"/>
              </a:rPr>
              <a:t>work, a  company </a:t>
            </a:r>
            <a:r>
              <a:rPr sz="1167" spc="-5" dirty="0">
                <a:latin typeface="Garamond"/>
                <a:cs typeface="Garamond"/>
              </a:rPr>
              <a:t>may have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undertake internal and interactive marketing. Service productivity is as  important as manufacturing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productivity.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790368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230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58756"/>
            <a:ext cx="5716147" cy="86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45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U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A NEW PRODUCT</a:t>
            </a:r>
            <a:r>
              <a:rPr sz="1167" b="1" spc="-111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DEVELOPMENT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lphaU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PRODUCT </a:t>
            </a:r>
            <a:r>
              <a:rPr sz="1167" b="1" spc="-5" dirty="0">
                <a:latin typeface="Garamond"/>
                <a:cs typeface="Garamond"/>
              </a:rPr>
              <a:t>LIFE CYCLE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STRATEGIES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lphaU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PRICING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STRATEGIES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lphaU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PLACING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STRATEGIES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lphaU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PROMOTION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STRATEGIES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lphaUcPeriod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CREATING COMPETITIVE</a:t>
            </a:r>
            <a:r>
              <a:rPr sz="1167" b="1" spc="-7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ADVANTAGE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lphaUcPeriod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GLOBAL </a:t>
            </a:r>
            <a:r>
              <a:rPr sz="1167" b="1" dirty="0">
                <a:latin typeface="Garamond"/>
                <a:cs typeface="Garamond"/>
              </a:rPr>
              <a:t>MARKET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PLACE</a:t>
            </a:r>
            <a:endParaRPr sz="1167">
              <a:latin typeface="Garamond"/>
              <a:cs typeface="Garamond"/>
            </a:endParaRPr>
          </a:p>
          <a:p>
            <a:pPr marL="493878" indent="-259286">
              <a:lnSpc>
                <a:spcPts val="1356"/>
              </a:lnSpc>
              <a:buAutoNum type="alphaUcPeriod"/>
              <a:tabLst>
                <a:tab pos="493878" algn="l"/>
              </a:tabLst>
            </a:pPr>
            <a:r>
              <a:rPr sz="1167" b="1" dirty="0">
                <a:latin typeface="Garamond"/>
                <a:cs typeface="Garamond"/>
              </a:rPr>
              <a:t>MARKETING </a:t>
            </a:r>
            <a:r>
              <a:rPr sz="1167" b="1" spc="-5" dirty="0">
                <a:latin typeface="Garamond"/>
                <a:cs typeface="Garamond"/>
              </a:rPr>
              <a:t>AND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SOCIETY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233975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A.  </a:t>
            </a:r>
            <a:r>
              <a:rPr sz="1167" b="1" dirty="0">
                <a:latin typeface="Garamond"/>
                <a:cs typeface="Garamond"/>
              </a:rPr>
              <a:t>New Product</a:t>
            </a:r>
            <a:r>
              <a:rPr sz="1167" b="1" spc="49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Development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Organizations must develop new products and services. </a:t>
            </a:r>
            <a:r>
              <a:rPr sz="1167" dirty="0">
                <a:latin typeface="Garamond"/>
                <a:cs typeface="Garamond"/>
              </a:rPr>
              <a:t>A company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good </a:t>
            </a:r>
            <a:r>
              <a:rPr sz="1167" spc="-5" dirty="0">
                <a:latin typeface="Garamond"/>
                <a:cs typeface="Garamond"/>
              </a:rPr>
              <a:t>at developing  new products. It also must manage </a:t>
            </a:r>
            <a:r>
              <a:rPr sz="1167" dirty="0">
                <a:latin typeface="Garamond"/>
                <a:cs typeface="Garamond"/>
              </a:rPr>
              <a:t>them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face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changing tastes, </a:t>
            </a:r>
            <a:r>
              <a:rPr sz="1167" spc="-5" dirty="0">
                <a:latin typeface="Garamond"/>
                <a:cs typeface="Garamond"/>
              </a:rPr>
              <a:t>technologies, and  </a:t>
            </a:r>
            <a:r>
              <a:rPr sz="1167" dirty="0">
                <a:latin typeface="Garamond"/>
                <a:cs typeface="Garamond"/>
              </a:rPr>
              <a:t>competition.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reason </a:t>
            </a:r>
            <a:r>
              <a:rPr sz="1167" dirty="0">
                <a:latin typeface="Garamond"/>
                <a:cs typeface="Garamond"/>
              </a:rPr>
              <a:t>to change, the company </a:t>
            </a:r>
            <a:r>
              <a:rPr sz="1167" spc="-5" dirty="0">
                <a:latin typeface="Garamond"/>
                <a:cs typeface="Garamond"/>
              </a:rPr>
              <a:t>must realize </a:t>
            </a:r>
            <a:r>
              <a:rPr sz="1167" dirty="0">
                <a:latin typeface="Garamond"/>
                <a:cs typeface="Garamond"/>
              </a:rPr>
              <a:t>that products face limited life spans  </a:t>
            </a:r>
            <a:r>
              <a:rPr sz="1167" spc="-5" dirty="0">
                <a:latin typeface="Garamond"/>
                <a:cs typeface="Garamond"/>
              </a:rPr>
              <a:t>and must be replaced by newer products. In addition, new products </a:t>
            </a:r>
            <a:r>
              <a:rPr sz="1167" dirty="0">
                <a:latin typeface="Garamond"/>
                <a:cs typeface="Garamond"/>
              </a:rPr>
              <a:t>can fail. The </a:t>
            </a:r>
            <a:r>
              <a:rPr sz="1167" spc="-5" dirty="0">
                <a:latin typeface="Garamond"/>
                <a:cs typeface="Garamond"/>
              </a:rPr>
              <a:t>risks of  </a:t>
            </a:r>
            <a:r>
              <a:rPr sz="1167" dirty="0">
                <a:latin typeface="Garamond"/>
                <a:cs typeface="Garamond"/>
              </a:rPr>
              <a:t>innovation can </a:t>
            </a:r>
            <a:r>
              <a:rPr sz="1167" spc="-5" dirty="0">
                <a:latin typeface="Garamond"/>
                <a:cs typeface="Garamond"/>
              </a:rPr>
              <a:t>be as </a:t>
            </a:r>
            <a:r>
              <a:rPr sz="1167" dirty="0">
                <a:latin typeface="Garamond"/>
                <a:cs typeface="Garamond"/>
              </a:rPr>
              <a:t>great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rewards.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The key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successful innovation is in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total-company </a:t>
            </a:r>
            <a:r>
              <a:rPr sz="1167" dirty="0">
                <a:latin typeface="Garamond"/>
                <a:cs typeface="Garamond"/>
              </a:rPr>
              <a:t>effort, strong </a:t>
            </a:r>
            <a:r>
              <a:rPr sz="1167" spc="-5" dirty="0">
                <a:latin typeface="Garamond"/>
                <a:cs typeface="Garamond"/>
              </a:rPr>
              <a:t>planning, and </a:t>
            </a:r>
            <a:r>
              <a:rPr sz="1167" dirty="0">
                <a:latin typeface="Garamond"/>
                <a:cs typeface="Garamond"/>
              </a:rPr>
              <a:t>a systematic  </a:t>
            </a:r>
            <a:r>
              <a:rPr sz="1167" spc="-5" dirty="0">
                <a:latin typeface="Garamond"/>
                <a:cs typeface="Garamond"/>
              </a:rPr>
              <a:t>new-product development process.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new-product development process </a:t>
            </a:r>
            <a:r>
              <a:rPr sz="1167" dirty="0">
                <a:latin typeface="Garamond"/>
                <a:cs typeface="Garamond"/>
              </a:rPr>
              <a:t>consists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eight stages:  </a:t>
            </a:r>
            <a:r>
              <a:rPr sz="1167" spc="-5" dirty="0">
                <a:latin typeface="Garamond"/>
                <a:cs typeface="Garamond"/>
              </a:rPr>
              <a:t>idea </a:t>
            </a:r>
            <a:r>
              <a:rPr sz="1167" dirty="0">
                <a:latin typeface="Garamond"/>
                <a:cs typeface="Garamond"/>
              </a:rPr>
              <a:t>generation, </a:t>
            </a:r>
            <a:r>
              <a:rPr sz="1167" spc="-5" dirty="0">
                <a:latin typeface="Garamond"/>
                <a:cs typeface="Garamond"/>
              </a:rPr>
              <a:t>idea </a:t>
            </a:r>
            <a:r>
              <a:rPr sz="1167" dirty="0">
                <a:latin typeface="Garamond"/>
                <a:cs typeface="Garamond"/>
              </a:rPr>
              <a:t>screening, concept </a:t>
            </a:r>
            <a:r>
              <a:rPr sz="1167" spc="-5" dirty="0">
                <a:latin typeface="Garamond"/>
                <a:cs typeface="Garamond"/>
              </a:rPr>
              <a:t>development and testing, marketing </a:t>
            </a:r>
            <a:r>
              <a:rPr sz="1167" dirty="0">
                <a:latin typeface="Garamond"/>
                <a:cs typeface="Garamond"/>
              </a:rPr>
              <a:t>strategy </a:t>
            </a:r>
            <a:r>
              <a:rPr sz="1167" spc="-5" dirty="0">
                <a:latin typeface="Garamond"/>
                <a:cs typeface="Garamond"/>
              </a:rPr>
              <a:t>development,  business analysis, product development, </a:t>
            </a:r>
            <a:r>
              <a:rPr sz="1167" dirty="0">
                <a:latin typeface="Garamond"/>
                <a:cs typeface="Garamond"/>
              </a:rPr>
              <a:t>test </a:t>
            </a:r>
            <a:r>
              <a:rPr sz="1167" spc="-5" dirty="0">
                <a:latin typeface="Garamond"/>
                <a:cs typeface="Garamond"/>
              </a:rPr>
              <a:t>marketing, and commercialization. At </a:t>
            </a:r>
            <a:r>
              <a:rPr sz="1167" dirty="0">
                <a:latin typeface="Garamond"/>
                <a:cs typeface="Garamond"/>
              </a:rPr>
              <a:t>each stage, a  </a:t>
            </a:r>
            <a:r>
              <a:rPr sz="1167" spc="-5" dirty="0">
                <a:latin typeface="Garamond"/>
                <a:cs typeface="Garamond"/>
              </a:rPr>
              <a:t>decision must be made as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whether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idea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further </a:t>
            </a:r>
            <a:r>
              <a:rPr sz="1167" spc="-5" dirty="0">
                <a:latin typeface="Garamond"/>
                <a:cs typeface="Garamond"/>
              </a:rPr>
              <a:t>developed or dropped. </a:t>
            </a:r>
            <a:r>
              <a:rPr sz="1167" dirty="0">
                <a:latin typeface="Garamond"/>
                <a:cs typeface="Garamond"/>
              </a:rPr>
              <a:t>The  company </a:t>
            </a:r>
            <a:r>
              <a:rPr sz="1167" spc="-5" dirty="0">
                <a:latin typeface="Garamond"/>
                <a:cs typeface="Garamond"/>
              </a:rPr>
              <a:t>wants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minimize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chances of poor </a:t>
            </a:r>
            <a:r>
              <a:rPr sz="1167" dirty="0">
                <a:latin typeface="Garamond"/>
                <a:cs typeface="Garamond"/>
              </a:rPr>
              <a:t>ideas moving forward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good ideas </a:t>
            </a:r>
            <a:r>
              <a:rPr sz="1167" spc="-5" dirty="0">
                <a:latin typeface="Garamond"/>
                <a:cs typeface="Garamond"/>
              </a:rPr>
              <a:t>being  rejected.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Each product has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life </a:t>
            </a:r>
            <a:r>
              <a:rPr sz="1167" dirty="0">
                <a:latin typeface="Garamond"/>
                <a:cs typeface="Garamond"/>
              </a:rPr>
              <a:t>cycle </a:t>
            </a:r>
            <a:r>
              <a:rPr sz="1167" spc="-5" dirty="0">
                <a:latin typeface="Garamond"/>
                <a:cs typeface="Garamond"/>
              </a:rPr>
              <a:t>marked by </a:t>
            </a:r>
            <a:r>
              <a:rPr sz="1167" dirty="0">
                <a:latin typeface="Garamond"/>
                <a:cs typeface="Garamond"/>
              </a:rPr>
              <a:t>a changing set </a:t>
            </a:r>
            <a:r>
              <a:rPr sz="1167" spc="-5" dirty="0">
                <a:latin typeface="Garamond"/>
                <a:cs typeface="Garamond"/>
              </a:rPr>
              <a:t>of problems and opportunities. </a:t>
            </a:r>
            <a:r>
              <a:rPr sz="1167" dirty="0">
                <a:latin typeface="Garamond"/>
                <a:cs typeface="Garamond"/>
              </a:rPr>
              <a:t>The sales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a typical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follow </a:t>
            </a:r>
            <a:r>
              <a:rPr sz="1167" spc="-5" dirty="0">
                <a:latin typeface="Garamond"/>
                <a:cs typeface="Garamond"/>
              </a:rPr>
              <a:t>an S-shaped </a:t>
            </a:r>
            <a:r>
              <a:rPr sz="1167" dirty="0">
                <a:latin typeface="Garamond"/>
                <a:cs typeface="Garamond"/>
              </a:rPr>
              <a:t>curve </a:t>
            </a:r>
            <a:r>
              <a:rPr sz="1167" spc="-5" dirty="0">
                <a:latin typeface="Garamond"/>
                <a:cs typeface="Garamond"/>
              </a:rPr>
              <a:t>made </a:t>
            </a:r>
            <a:r>
              <a:rPr sz="1167" dirty="0">
                <a:latin typeface="Garamond"/>
                <a:cs typeface="Garamond"/>
              </a:rPr>
              <a:t>up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five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stages.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59"/>
              </a:lnSpc>
            </a:pPr>
            <a:r>
              <a:rPr sz="1167" dirty="0">
                <a:latin typeface="Garamond"/>
                <a:cs typeface="Garamond"/>
              </a:rPr>
              <a:t>These stages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51"/>
              </a:lnSpc>
              <a:buFont typeface="Meiryo"/>
              <a:buChar char="▪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product-development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stage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56"/>
              </a:lnSpc>
              <a:buFont typeface="Meiryo"/>
              <a:buChar char="▪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introduction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stage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56"/>
              </a:lnSpc>
              <a:buFont typeface="Meiryo"/>
              <a:buChar char="▪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the growth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stage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56"/>
              </a:lnSpc>
              <a:buFont typeface="Meiryo"/>
              <a:buChar char="▪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maturity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stage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37"/>
              </a:lnSpc>
              <a:buFont typeface="Meiryo"/>
              <a:buChar char="▪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decline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stage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passes through these </a:t>
            </a:r>
            <a:r>
              <a:rPr sz="1167" dirty="0">
                <a:latin typeface="Garamond"/>
                <a:cs typeface="Garamond"/>
              </a:rPr>
              <a:t>stages, the </a:t>
            </a:r>
            <a:r>
              <a:rPr sz="1167" spc="-5" dirty="0">
                <a:latin typeface="Garamond"/>
                <a:cs typeface="Garamond"/>
              </a:rPr>
              <a:t>marketing planner must adjust </a:t>
            </a:r>
            <a:r>
              <a:rPr sz="1167" dirty="0">
                <a:latin typeface="Garamond"/>
                <a:cs typeface="Garamond"/>
              </a:rPr>
              <a:t>the organization’s  strategies and </a:t>
            </a:r>
            <a:r>
              <a:rPr sz="1167" spc="-5" dirty="0">
                <a:latin typeface="Garamond"/>
                <a:cs typeface="Garamond"/>
              </a:rPr>
              <a:t>be aware </a:t>
            </a:r>
            <a:r>
              <a:rPr sz="1167" dirty="0">
                <a:latin typeface="Garamond"/>
                <a:cs typeface="Garamond"/>
              </a:rPr>
              <a:t>of changing </a:t>
            </a:r>
            <a:r>
              <a:rPr sz="1167" spc="-5" dirty="0">
                <a:latin typeface="Garamond"/>
                <a:cs typeface="Garamond"/>
              </a:rPr>
              <a:t>problems, threats, and opportunities.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planner </a:t>
            </a:r>
            <a:r>
              <a:rPr sz="1167" dirty="0">
                <a:latin typeface="Garamond"/>
                <a:cs typeface="Garamond"/>
              </a:rPr>
              <a:t>must </a:t>
            </a:r>
            <a:r>
              <a:rPr sz="1167" spc="-5" dirty="0">
                <a:latin typeface="Garamond"/>
                <a:cs typeface="Garamond"/>
              </a:rPr>
              <a:t>adjust  </a:t>
            </a:r>
            <a:r>
              <a:rPr sz="1167" dirty="0">
                <a:latin typeface="Garamond"/>
                <a:cs typeface="Garamond"/>
              </a:rPr>
              <a:t>the firm’s </a:t>
            </a:r>
            <a:r>
              <a:rPr sz="1167" spc="-5" dirty="0">
                <a:latin typeface="Garamond"/>
                <a:cs typeface="Garamond"/>
              </a:rPr>
              <a:t>marketing mix </a:t>
            </a:r>
            <a:r>
              <a:rPr sz="1167" dirty="0">
                <a:latin typeface="Garamond"/>
                <a:cs typeface="Garamond"/>
              </a:rPr>
              <a:t>to these changes </a:t>
            </a:r>
            <a:r>
              <a:rPr sz="1167" spc="-5" dirty="0">
                <a:latin typeface="Garamond"/>
                <a:cs typeface="Garamond"/>
              </a:rPr>
              <a:t>and be able </a:t>
            </a:r>
            <a:r>
              <a:rPr sz="1167" dirty="0">
                <a:latin typeface="Garamond"/>
                <a:cs typeface="Garamond"/>
              </a:rPr>
              <a:t>to predict when significant changes will  </a:t>
            </a:r>
            <a:r>
              <a:rPr sz="1167" spc="-5" dirty="0">
                <a:latin typeface="Garamond"/>
                <a:cs typeface="Garamond"/>
              </a:rPr>
              <a:t>occur. Managing </a:t>
            </a:r>
            <a:r>
              <a:rPr sz="1167" dirty="0">
                <a:latin typeface="Garamond"/>
                <a:cs typeface="Garamond"/>
              </a:rPr>
              <a:t>change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true </a:t>
            </a:r>
            <a:r>
              <a:rPr sz="1167" spc="-5" dirty="0">
                <a:latin typeface="Garamond"/>
                <a:cs typeface="Garamond"/>
              </a:rPr>
              <a:t>marketing management art and is necessary </a:t>
            </a:r>
            <a:r>
              <a:rPr sz="1167" dirty="0">
                <a:latin typeface="Garamond"/>
                <a:cs typeface="Garamond"/>
              </a:rPr>
              <a:t>for the </a:t>
            </a:r>
            <a:r>
              <a:rPr sz="1167" spc="-5" dirty="0">
                <a:latin typeface="Garamond"/>
                <a:cs typeface="Garamond"/>
              </a:rPr>
              <a:t>organization 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successful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long-term.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New Product </a:t>
            </a:r>
            <a:r>
              <a:rPr sz="1167" b="1" spc="-5" dirty="0">
                <a:latin typeface="Garamond"/>
                <a:cs typeface="Garamond"/>
              </a:rPr>
              <a:t>development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Process</a:t>
            </a:r>
            <a:endParaRPr sz="1167">
              <a:latin typeface="Garamond"/>
              <a:cs typeface="Garamond"/>
            </a:endParaRPr>
          </a:p>
          <a:p>
            <a:pPr marL="679082" lvl="1" indent="-222245">
              <a:lnSpc>
                <a:spcPts val="1356"/>
              </a:lnSpc>
              <a:buAutoNum type="arabicPeriod"/>
              <a:tabLst>
                <a:tab pos="678464" algn="l"/>
                <a:tab pos="679082" algn="l"/>
              </a:tabLst>
            </a:pPr>
            <a:r>
              <a:rPr sz="1167" b="1" dirty="0">
                <a:latin typeface="Garamond"/>
                <a:cs typeface="Garamond"/>
              </a:rPr>
              <a:t>Idea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Generation</a:t>
            </a:r>
            <a:endParaRPr sz="1167">
              <a:latin typeface="Garamond"/>
              <a:cs typeface="Garamond"/>
            </a:endParaRPr>
          </a:p>
          <a:p>
            <a:pPr lvl="1">
              <a:lnSpc>
                <a:spcPct val="100000"/>
              </a:lnSpc>
              <a:buFont typeface="Garamond"/>
              <a:buAutoNum type="arabicPeriod"/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The first step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new-product development process is idea </a:t>
            </a:r>
            <a:r>
              <a:rPr sz="1167" dirty="0">
                <a:latin typeface="Garamond"/>
                <a:cs typeface="Garamond"/>
              </a:rPr>
              <a:t>generation, which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systematic  </a:t>
            </a:r>
            <a:r>
              <a:rPr sz="1167" dirty="0">
                <a:latin typeface="Garamond"/>
                <a:cs typeface="Garamond"/>
              </a:rPr>
              <a:t>search for </a:t>
            </a:r>
            <a:r>
              <a:rPr sz="1167" spc="-5" dirty="0">
                <a:latin typeface="Garamond"/>
                <a:cs typeface="Garamond"/>
              </a:rPr>
              <a:t>new product </a:t>
            </a:r>
            <a:r>
              <a:rPr sz="1167" dirty="0">
                <a:latin typeface="Garamond"/>
                <a:cs typeface="Garamond"/>
              </a:rPr>
              <a:t>ideas. For every </a:t>
            </a:r>
            <a:r>
              <a:rPr sz="1167" spc="-5" dirty="0">
                <a:latin typeface="Garamond"/>
                <a:cs typeface="Garamond"/>
              </a:rPr>
              <a:t>one hundred new product </a:t>
            </a:r>
            <a:r>
              <a:rPr sz="1167" dirty="0">
                <a:latin typeface="Garamond"/>
                <a:cs typeface="Garamond"/>
              </a:rPr>
              <a:t>ideas, </a:t>
            </a:r>
            <a:r>
              <a:rPr sz="1167" spc="-5" dirty="0">
                <a:latin typeface="Garamond"/>
                <a:cs typeface="Garamond"/>
              </a:rPr>
              <a:t>only </a:t>
            </a:r>
            <a:r>
              <a:rPr sz="1167" dirty="0">
                <a:latin typeface="Garamond"/>
                <a:cs typeface="Garamond"/>
              </a:rPr>
              <a:t>a very few ever make 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to commercialization. The search for these </a:t>
            </a:r>
            <a:r>
              <a:rPr sz="1167" spc="-5" dirty="0">
                <a:latin typeface="Garamond"/>
                <a:cs typeface="Garamond"/>
              </a:rPr>
              <a:t>ideas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be systematic </a:t>
            </a:r>
            <a:r>
              <a:rPr sz="1167" dirty="0">
                <a:latin typeface="Garamond"/>
                <a:cs typeface="Garamond"/>
              </a:rPr>
              <a:t>not </a:t>
            </a:r>
            <a:r>
              <a:rPr sz="1167" spc="-5" dirty="0">
                <a:latin typeface="Garamond"/>
                <a:cs typeface="Garamond"/>
              </a:rPr>
              <a:t>haphazard. </a:t>
            </a: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 many </a:t>
            </a:r>
            <a:r>
              <a:rPr sz="1167" dirty="0">
                <a:latin typeface="Garamond"/>
                <a:cs typeface="Garamond"/>
              </a:rPr>
              <a:t>sources for </a:t>
            </a:r>
            <a:r>
              <a:rPr sz="1167" spc="-5" dirty="0">
                <a:latin typeface="Garamond"/>
                <a:cs typeface="Garamond"/>
              </a:rPr>
              <a:t>new product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ideas.</a:t>
            </a:r>
            <a:endParaRPr sz="1167">
              <a:latin typeface="Garamond"/>
              <a:cs typeface="Garamond"/>
            </a:endParaRPr>
          </a:p>
          <a:p>
            <a:pPr marL="382755">
              <a:lnSpc>
                <a:spcPts val="1240"/>
              </a:lnSpc>
            </a:pPr>
            <a:r>
              <a:rPr sz="1167" spc="-5" dirty="0">
                <a:latin typeface="Garamond"/>
                <a:cs typeface="Garamond"/>
              </a:rPr>
              <a:t>Among </a:t>
            </a:r>
            <a:r>
              <a:rPr sz="1167" dirty="0">
                <a:latin typeface="Garamond"/>
                <a:cs typeface="Garamond"/>
              </a:rPr>
              <a:t>the most significant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are:</a:t>
            </a:r>
            <a:endParaRPr sz="1167">
              <a:latin typeface="Garamond"/>
              <a:cs typeface="Garamond"/>
            </a:endParaRPr>
          </a:p>
          <a:p>
            <a:pPr marL="679082" marR="6173" lvl="2" indent="-222245" algn="just">
              <a:lnSpc>
                <a:spcPts val="1312"/>
              </a:lnSpc>
              <a:spcBef>
                <a:spcPts val="73"/>
              </a:spcBef>
              <a:buAutoNum type="alphaLcPeriod"/>
              <a:tabLst>
                <a:tab pos="679082" algn="l"/>
              </a:tabLst>
            </a:pPr>
            <a:r>
              <a:rPr sz="1167" spc="-5" dirty="0">
                <a:latin typeface="Garamond"/>
                <a:cs typeface="Garamond"/>
              </a:rPr>
              <a:t>Internal </a:t>
            </a:r>
            <a:r>
              <a:rPr sz="1167" dirty="0">
                <a:latin typeface="Garamond"/>
                <a:cs typeface="Garamond"/>
              </a:rPr>
              <a:t>sources where formal </a:t>
            </a:r>
            <a:r>
              <a:rPr sz="1167" spc="-5" dirty="0">
                <a:latin typeface="Garamond"/>
                <a:cs typeface="Garamond"/>
              </a:rPr>
              <a:t>research and development, </a:t>
            </a:r>
            <a:r>
              <a:rPr sz="1167" dirty="0">
                <a:latin typeface="Garamond"/>
                <a:cs typeface="Garamond"/>
              </a:rPr>
              <a:t>company scientists and  engineers, company </a:t>
            </a:r>
            <a:r>
              <a:rPr sz="1167" spc="-5" dirty="0">
                <a:latin typeface="Garamond"/>
                <a:cs typeface="Garamond"/>
              </a:rPr>
              <a:t>executives, and company </a:t>
            </a:r>
            <a:r>
              <a:rPr sz="1167" dirty="0">
                <a:latin typeface="Garamond"/>
                <a:cs typeface="Garamond"/>
              </a:rPr>
              <a:t>salespeople can contribute </a:t>
            </a:r>
            <a:r>
              <a:rPr sz="1167" spc="-5" dirty="0">
                <a:latin typeface="Garamond"/>
                <a:cs typeface="Garamond"/>
              </a:rPr>
              <a:t>ideas based on  </a:t>
            </a:r>
            <a:r>
              <a:rPr sz="1167" dirty="0">
                <a:latin typeface="Garamond"/>
                <a:cs typeface="Garamond"/>
              </a:rPr>
              <a:t>their formal </a:t>
            </a:r>
            <a:r>
              <a:rPr sz="1167" spc="-5" dirty="0">
                <a:latin typeface="Garamond"/>
                <a:cs typeface="Garamond"/>
              </a:rPr>
              <a:t>and informal research and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experience.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7116" y="1683279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637116" y="3118273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3138419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231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73573"/>
            <a:ext cx="5716764" cy="8181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9082" marR="5556" indent="-222245" algn="just">
              <a:lnSpc>
                <a:spcPts val="1312"/>
              </a:lnSpc>
              <a:buAutoNum type="alphaLcPeriod" startAt="2"/>
              <a:tabLst>
                <a:tab pos="679082" algn="l"/>
              </a:tabLst>
            </a:pPr>
            <a:r>
              <a:rPr sz="1167" spc="-5" dirty="0">
                <a:latin typeface="Garamond"/>
                <a:cs typeface="Garamond"/>
              </a:rPr>
              <a:t>Customers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also produce </a:t>
            </a:r>
            <a:r>
              <a:rPr sz="1167" dirty="0">
                <a:latin typeface="Garamond"/>
                <a:cs typeface="Garamond"/>
              </a:rPr>
              <a:t>good </a:t>
            </a:r>
            <a:r>
              <a:rPr sz="1167" spc="-5" dirty="0">
                <a:latin typeface="Garamond"/>
                <a:cs typeface="Garamond"/>
              </a:rPr>
              <a:t>new-product ideas </a:t>
            </a:r>
            <a:r>
              <a:rPr sz="1167" dirty="0">
                <a:latin typeface="Garamond"/>
                <a:cs typeface="Garamond"/>
              </a:rPr>
              <a:t>(simply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watching </a:t>
            </a:r>
            <a:r>
              <a:rPr sz="1167" spc="-5" dirty="0">
                <a:latin typeface="Garamond"/>
                <a:cs typeface="Garamond"/>
              </a:rPr>
              <a:t>and listening  </a:t>
            </a:r>
            <a:r>
              <a:rPr sz="1167" dirty="0">
                <a:latin typeface="Garamond"/>
                <a:cs typeface="Garamond"/>
              </a:rPr>
              <a:t>to them). Customers </a:t>
            </a:r>
            <a:r>
              <a:rPr sz="1167" spc="-5" dirty="0">
                <a:latin typeface="Garamond"/>
                <a:cs typeface="Garamond"/>
              </a:rPr>
              <a:t>often </a:t>
            </a:r>
            <a:r>
              <a:rPr sz="1167" dirty="0">
                <a:latin typeface="Garamond"/>
                <a:cs typeface="Garamond"/>
              </a:rPr>
              <a:t>create new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and uses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their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own.</a:t>
            </a:r>
            <a:endParaRPr sz="1167">
              <a:latin typeface="Garamond"/>
              <a:cs typeface="Garamond"/>
            </a:endParaRPr>
          </a:p>
          <a:p>
            <a:pPr marL="679082" marR="5556" indent="-222245" algn="just">
              <a:lnSpc>
                <a:spcPts val="1312"/>
              </a:lnSpc>
              <a:buAutoNum type="alphaLcPeriod" startAt="2"/>
              <a:tabLst>
                <a:tab pos="679082" algn="l"/>
              </a:tabLst>
            </a:pPr>
            <a:r>
              <a:rPr sz="1167" spc="-5" dirty="0">
                <a:latin typeface="Garamond"/>
                <a:cs typeface="Garamond"/>
              </a:rPr>
              <a:t>Competitors are another </a:t>
            </a:r>
            <a:r>
              <a:rPr sz="1167" dirty="0">
                <a:latin typeface="Garamond"/>
                <a:cs typeface="Garamond"/>
              </a:rPr>
              <a:t>source </a:t>
            </a:r>
            <a:r>
              <a:rPr sz="1167" spc="-5" dirty="0">
                <a:latin typeface="Garamond"/>
                <a:cs typeface="Garamond"/>
              </a:rPr>
              <a:t>of new-product ideas. It is </a:t>
            </a:r>
            <a:r>
              <a:rPr sz="1167" dirty="0">
                <a:latin typeface="Garamond"/>
                <a:cs typeface="Garamond"/>
              </a:rPr>
              <a:t>a good </a:t>
            </a:r>
            <a:r>
              <a:rPr sz="1167" spc="-5" dirty="0">
                <a:latin typeface="Garamond"/>
                <a:cs typeface="Garamond"/>
              </a:rPr>
              <a:t>idea </a:t>
            </a:r>
            <a:r>
              <a:rPr sz="1167" dirty="0">
                <a:latin typeface="Garamond"/>
                <a:cs typeface="Garamond"/>
              </a:rPr>
              <a:t>to watch  competitor’s </a:t>
            </a:r>
            <a:r>
              <a:rPr sz="1167" spc="-5" dirty="0">
                <a:latin typeface="Garamond"/>
                <a:cs typeface="Garamond"/>
              </a:rPr>
              <a:t>ads and other communications </a:t>
            </a:r>
            <a:r>
              <a:rPr sz="1167" dirty="0">
                <a:latin typeface="Garamond"/>
                <a:cs typeface="Garamond"/>
              </a:rPr>
              <a:t>to get clues </a:t>
            </a:r>
            <a:r>
              <a:rPr sz="1167" spc="-5" dirty="0">
                <a:latin typeface="Garamond"/>
                <a:cs typeface="Garamond"/>
              </a:rPr>
              <a:t>about new products. In  addition,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organization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buy </a:t>
            </a:r>
            <a:r>
              <a:rPr sz="1167" dirty="0">
                <a:latin typeface="Garamond"/>
                <a:cs typeface="Garamond"/>
              </a:rPr>
              <a:t>competing </a:t>
            </a:r>
            <a:r>
              <a:rPr sz="1167" spc="-5" dirty="0">
                <a:latin typeface="Garamond"/>
                <a:cs typeface="Garamond"/>
              </a:rPr>
              <a:t>products, </a:t>
            </a:r>
            <a:r>
              <a:rPr sz="1167" dirty="0">
                <a:latin typeface="Garamond"/>
                <a:cs typeface="Garamond"/>
              </a:rPr>
              <a:t>take them </a:t>
            </a:r>
            <a:r>
              <a:rPr sz="1167" spc="-5" dirty="0">
                <a:latin typeface="Garamond"/>
                <a:cs typeface="Garamond"/>
              </a:rPr>
              <a:t>apart, analyze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business processes </a:t>
            </a:r>
            <a:r>
              <a:rPr sz="1167" dirty="0">
                <a:latin typeface="Garamond"/>
                <a:cs typeface="Garamond"/>
              </a:rPr>
              <a:t>used to sell the </a:t>
            </a:r>
            <a:r>
              <a:rPr sz="1167" spc="-5" dirty="0">
                <a:latin typeface="Garamond"/>
                <a:cs typeface="Garamond"/>
              </a:rPr>
              <a:t>product, and </a:t>
            </a:r>
            <a:r>
              <a:rPr sz="1167" dirty="0">
                <a:latin typeface="Garamond"/>
                <a:cs typeface="Garamond"/>
              </a:rPr>
              <a:t>then </a:t>
            </a:r>
            <a:r>
              <a:rPr sz="1167" spc="-5" dirty="0">
                <a:latin typeface="Garamond"/>
                <a:cs typeface="Garamond"/>
              </a:rPr>
              <a:t>decide </a:t>
            </a:r>
            <a:r>
              <a:rPr sz="1167" dirty="0">
                <a:latin typeface="Garamond"/>
                <a:cs typeface="Garamond"/>
              </a:rPr>
              <a:t>whether to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similar  product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themselves.</a:t>
            </a:r>
            <a:endParaRPr sz="1167">
              <a:latin typeface="Garamond"/>
              <a:cs typeface="Garamond"/>
            </a:endParaRPr>
          </a:p>
          <a:p>
            <a:pPr marL="679082" marR="4939" indent="-222245" algn="just">
              <a:lnSpc>
                <a:spcPts val="1312"/>
              </a:lnSpc>
              <a:buAutoNum type="alphaLcPeriod" startAt="2"/>
              <a:tabLst>
                <a:tab pos="679082" algn="l"/>
              </a:tabLst>
            </a:pPr>
            <a:r>
              <a:rPr sz="1167" spc="-5" dirty="0">
                <a:latin typeface="Garamond"/>
                <a:cs typeface="Garamond"/>
              </a:rPr>
              <a:t>Distributors, </a:t>
            </a:r>
            <a:r>
              <a:rPr sz="1167" dirty="0">
                <a:latin typeface="Garamond"/>
                <a:cs typeface="Garamond"/>
              </a:rPr>
              <a:t>suppliers, </a:t>
            </a:r>
            <a:r>
              <a:rPr sz="1167" spc="-5" dirty="0">
                <a:latin typeface="Garamond"/>
                <a:cs typeface="Garamond"/>
              </a:rPr>
              <a:t>and others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distribution </a:t>
            </a:r>
            <a:r>
              <a:rPr sz="1167" dirty="0">
                <a:latin typeface="Garamond"/>
                <a:cs typeface="Garamond"/>
              </a:rPr>
              <a:t>chain 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sources </a:t>
            </a:r>
            <a:r>
              <a:rPr sz="1167" spc="-5" dirty="0">
                <a:latin typeface="Garamond"/>
                <a:cs typeface="Garamond"/>
              </a:rPr>
              <a:t>of  information. Resellers </a:t>
            </a:r>
            <a:r>
              <a:rPr sz="1167" dirty="0">
                <a:latin typeface="Garamond"/>
                <a:cs typeface="Garamond"/>
              </a:rPr>
              <a:t>are close to the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and can pass along </a:t>
            </a:r>
            <a:r>
              <a:rPr sz="1167" spc="-5" dirty="0">
                <a:latin typeface="Garamond"/>
                <a:cs typeface="Garamond"/>
              </a:rPr>
              <a:t>information </a:t>
            </a:r>
            <a:r>
              <a:rPr sz="1167" dirty="0">
                <a:latin typeface="Garamond"/>
                <a:cs typeface="Garamond"/>
              </a:rPr>
              <a:t>about  consumer </a:t>
            </a:r>
            <a:r>
              <a:rPr sz="1167" spc="-5" dirty="0">
                <a:latin typeface="Garamond"/>
                <a:cs typeface="Garamond"/>
              </a:rPr>
              <a:t>problems and new-product possibilities. </a:t>
            </a:r>
            <a:r>
              <a:rPr sz="1167" dirty="0">
                <a:latin typeface="Garamond"/>
                <a:cs typeface="Garamond"/>
              </a:rPr>
              <a:t>Suppliers can tell </a:t>
            </a:r>
            <a:r>
              <a:rPr sz="1167" spc="-5" dirty="0">
                <a:latin typeface="Garamond"/>
                <a:cs typeface="Garamond"/>
              </a:rPr>
              <a:t>about new  </a:t>
            </a:r>
            <a:r>
              <a:rPr sz="1167" dirty="0">
                <a:latin typeface="Garamond"/>
                <a:cs typeface="Garamond"/>
              </a:rPr>
              <a:t>concepts, techniques, </a:t>
            </a:r>
            <a:r>
              <a:rPr sz="1167" spc="-5" dirty="0">
                <a:latin typeface="Garamond"/>
                <a:cs typeface="Garamond"/>
              </a:rPr>
              <a:t>and materials </a:t>
            </a:r>
            <a:r>
              <a:rPr sz="1167" dirty="0">
                <a:latin typeface="Garamond"/>
                <a:cs typeface="Garamond"/>
              </a:rPr>
              <a:t>that can be used to </a:t>
            </a:r>
            <a:r>
              <a:rPr sz="1167" spc="-5" dirty="0">
                <a:latin typeface="Garamond"/>
                <a:cs typeface="Garamond"/>
              </a:rPr>
              <a:t>develop new products. Other  </a:t>
            </a:r>
            <a:r>
              <a:rPr sz="1167" dirty="0">
                <a:latin typeface="Garamond"/>
                <a:cs typeface="Garamond"/>
              </a:rPr>
              <a:t>sources 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trade </a:t>
            </a:r>
            <a:r>
              <a:rPr sz="1167" spc="-5" dirty="0">
                <a:latin typeface="Garamond"/>
                <a:cs typeface="Garamond"/>
              </a:rPr>
              <a:t>magazines, </a:t>
            </a:r>
            <a:r>
              <a:rPr sz="1167" dirty="0">
                <a:latin typeface="Garamond"/>
                <a:cs typeface="Garamond"/>
              </a:rPr>
              <a:t>trade shows, seminars, government </a:t>
            </a:r>
            <a:r>
              <a:rPr sz="1167" spc="-5" dirty="0">
                <a:latin typeface="Garamond"/>
                <a:cs typeface="Garamond"/>
              </a:rPr>
              <a:t>agencies,  </a:t>
            </a:r>
            <a:r>
              <a:rPr sz="1167" dirty="0">
                <a:latin typeface="Garamond"/>
                <a:cs typeface="Garamond"/>
              </a:rPr>
              <a:t>consultants, university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commercial </a:t>
            </a:r>
            <a:r>
              <a:rPr sz="1167" spc="-5" dirty="0">
                <a:latin typeface="Garamond"/>
                <a:cs typeface="Garamond"/>
              </a:rPr>
              <a:t>laboratories,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etc.</a:t>
            </a:r>
            <a:endParaRPr sz="1167">
              <a:latin typeface="Garamond"/>
              <a:cs typeface="Garamond"/>
            </a:endParaRPr>
          </a:p>
          <a:p>
            <a:pPr marL="827862" marR="1115546" indent="-222862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I). The search for </a:t>
            </a:r>
            <a:r>
              <a:rPr sz="1167" spc="-5" dirty="0">
                <a:latin typeface="Garamond"/>
                <a:cs typeface="Garamond"/>
              </a:rPr>
              <a:t>new-product </a:t>
            </a:r>
            <a:r>
              <a:rPr sz="1167" dirty="0">
                <a:latin typeface="Garamond"/>
                <a:cs typeface="Garamond"/>
              </a:rPr>
              <a:t>ideas should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systematic </a:t>
            </a:r>
            <a:r>
              <a:rPr sz="1167" spc="-5" dirty="0">
                <a:latin typeface="Garamond"/>
                <a:cs typeface="Garamond"/>
              </a:rPr>
              <a:t>rather </a:t>
            </a:r>
            <a:r>
              <a:rPr sz="1167" dirty="0">
                <a:latin typeface="Garamond"/>
                <a:cs typeface="Garamond"/>
              </a:rPr>
              <a:t>than  </a:t>
            </a:r>
            <a:r>
              <a:rPr sz="1167" spc="-5" dirty="0">
                <a:latin typeface="Garamond"/>
                <a:cs typeface="Garamond"/>
              </a:rPr>
              <a:t>haphazard.</a:t>
            </a:r>
            <a:endParaRPr sz="1167">
              <a:latin typeface="Garamond"/>
              <a:cs typeface="Garamond"/>
            </a:endParaRPr>
          </a:p>
          <a:p>
            <a:pPr marL="605000">
              <a:lnSpc>
                <a:spcPts val="1240"/>
              </a:lnSpc>
            </a:pPr>
            <a:r>
              <a:rPr sz="1167" spc="-5" dirty="0">
                <a:latin typeface="Garamond"/>
                <a:cs typeface="Garamond"/>
              </a:rPr>
              <a:t>ii). </a:t>
            </a:r>
            <a:r>
              <a:rPr sz="1167" dirty="0">
                <a:latin typeface="Garamond"/>
                <a:cs typeface="Garamond"/>
              </a:rPr>
              <a:t>Top </a:t>
            </a:r>
            <a:r>
              <a:rPr sz="1167" spc="-5" dirty="0">
                <a:latin typeface="Garamond"/>
                <a:cs typeface="Garamond"/>
              </a:rPr>
              <a:t>management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avoid many problems by adopting an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idea</a:t>
            </a:r>
            <a:endParaRPr sz="1167">
              <a:latin typeface="Garamond"/>
              <a:cs typeface="Garamond"/>
            </a:endParaRPr>
          </a:p>
          <a:p>
            <a:pPr marL="12347" marR="6791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management </a:t>
            </a:r>
            <a:r>
              <a:rPr sz="1167" dirty="0">
                <a:latin typeface="Garamond"/>
                <a:cs typeface="Garamond"/>
              </a:rPr>
              <a:t>system that </a:t>
            </a:r>
            <a:r>
              <a:rPr sz="1167" spc="-5" dirty="0">
                <a:latin typeface="Garamond"/>
                <a:cs typeface="Garamond"/>
              </a:rPr>
              <a:t>directs </a:t>
            </a:r>
            <a:r>
              <a:rPr sz="1167" dirty="0">
                <a:latin typeface="Garamond"/>
                <a:cs typeface="Garamond"/>
              </a:rPr>
              <a:t>the flow </a:t>
            </a:r>
            <a:r>
              <a:rPr sz="1167" spc="-5" dirty="0">
                <a:latin typeface="Garamond"/>
                <a:cs typeface="Garamond"/>
              </a:rPr>
              <a:t>of new ideas </a:t>
            </a:r>
            <a:r>
              <a:rPr sz="1167" dirty="0">
                <a:latin typeface="Garamond"/>
                <a:cs typeface="Garamond"/>
              </a:rPr>
              <a:t>to a central </a:t>
            </a:r>
            <a:r>
              <a:rPr sz="1167" spc="-5" dirty="0">
                <a:latin typeface="Garamond"/>
                <a:cs typeface="Garamond"/>
              </a:rPr>
              <a:t>point </a:t>
            </a:r>
            <a:r>
              <a:rPr sz="1167" dirty="0">
                <a:latin typeface="Garamond"/>
                <a:cs typeface="Garamond"/>
              </a:rPr>
              <a:t>where they </a:t>
            </a:r>
            <a:r>
              <a:rPr sz="1167" spc="-5" dirty="0">
                <a:latin typeface="Garamond"/>
                <a:cs typeface="Garamond"/>
              </a:rPr>
              <a:t>can be  </a:t>
            </a:r>
            <a:r>
              <a:rPr sz="1167" dirty="0">
                <a:latin typeface="Garamond"/>
                <a:cs typeface="Garamond"/>
              </a:rPr>
              <a:t>collected, </a:t>
            </a:r>
            <a:r>
              <a:rPr sz="1167" spc="-5" dirty="0">
                <a:latin typeface="Garamond"/>
                <a:cs typeface="Garamond"/>
              </a:rPr>
              <a:t>reviewed, and </a:t>
            </a:r>
            <a:r>
              <a:rPr sz="1167" dirty="0">
                <a:latin typeface="Garamond"/>
                <a:cs typeface="Garamond"/>
              </a:rPr>
              <a:t>evaluated. The </a:t>
            </a:r>
            <a:r>
              <a:rPr sz="1167" spc="-5" dirty="0">
                <a:latin typeface="Garamond"/>
                <a:cs typeface="Garamond"/>
              </a:rPr>
              <a:t>idea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manager:</a:t>
            </a:r>
            <a:endParaRPr sz="1167">
              <a:latin typeface="Garamond"/>
              <a:cs typeface="Garamond"/>
            </a:endParaRPr>
          </a:p>
          <a:p>
            <a:pPr marL="827245" marR="2018106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1]. </a:t>
            </a:r>
            <a:r>
              <a:rPr sz="1167" spc="-5" dirty="0">
                <a:latin typeface="Garamond"/>
                <a:cs typeface="Garamond"/>
              </a:rPr>
              <a:t>Helps </a:t>
            </a:r>
            <a:r>
              <a:rPr sz="1167" dirty="0">
                <a:latin typeface="Garamond"/>
                <a:cs typeface="Garamond"/>
              </a:rPr>
              <a:t>to create </a:t>
            </a:r>
            <a:r>
              <a:rPr sz="1167" spc="-5" dirty="0">
                <a:latin typeface="Garamond"/>
                <a:cs typeface="Garamond"/>
              </a:rPr>
              <a:t>an innovation-oriented </a:t>
            </a:r>
            <a:r>
              <a:rPr sz="1167" dirty="0">
                <a:latin typeface="Garamond"/>
                <a:cs typeface="Garamond"/>
              </a:rPr>
              <a:t>culture.  2]. </a:t>
            </a:r>
            <a:r>
              <a:rPr sz="1167" spc="-5" dirty="0">
                <a:latin typeface="Garamond"/>
                <a:cs typeface="Garamond"/>
              </a:rPr>
              <a:t>Yields </a:t>
            </a:r>
            <a:r>
              <a:rPr sz="1167" dirty="0">
                <a:latin typeface="Garamond"/>
                <a:cs typeface="Garamond"/>
              </a:rPr>
              <a:t>a larger </a:t>
            </a:r>
            <a:r>
              <a:rPr sz="1167" spc="-5" dirty="0">
                <a:latin typeface="Garamond"/>
                <a:cs typeface="Garamond"/>
              </a:rPr>
              <a:t>number of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ideas.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679082" indent="-222245">
              <a:buAutoNum type="arabicPeriod" startAt="2"/>
              <a:tabLst>
                <a:tab pos="679082" algn="l"/>
              </a:tabLst>
            </a:pPr>
            <a:r>
              <a:rPr sz="1167" b="1" spc="-5" dirty="0">
                <a:latin typeface="Garamond"/>
                <a:cs typeface="Garamond"/>
              </a:rPr>
              <a:t>Idea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Screening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  <a:buFont typeface="Garamond"/>
              <a:buAutoNum type="arabicPeriod" startAt="2"/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second </a:t>
            </a:r>
            <a:r>
              <a:rPr sz="1167" dirty="0">
                <a:latin typeface="Garamond"/>
                <a:cs typeface="Garamond"/>
              </a:rPr>
              <a:t>step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new-product development process is idea </a:t>
            </a:r>
            <a:r>
              <a:rPr sz="1167" dirty="0">
                <a:latin typeface="Garamond"/>
                <a:cs typeface="Garamond"/>
              </a:rPr>
              <a:t>screening which </a:t>
            </a:r>
            <a:r>
              <a:rPr sz="1167" spc="-5" dirty="0">
                <a:latin typeface="Garamond"/>
                <a:cs typeface="Garamond"/>
              </a:rPr>
              <a:t>involves  </a:t>
            </a:r>
            <a:r>
              <a:rPr sz="1167" dirty="0">
                <a:latin typeface="Garamond"/>
                <a:cs typeface="Garamond"/>
              </a:rPr>
              <a:t>screening </a:t>
            </a:r>
            <a:r>
              <a:rPr sz="1167" spc="-5" dirty="0">
                <a:latin typeface="Garamond"/>
                <a:cs typeface="Garamond"/>
              </a:rPr>
              <a:t>new product </a:t>
            </a:r>
            <a:r>
              <a:rPr sz="1167" dirty="0">
                <a:latin typeface="Garamond"/>
                <a:cs typeface="Garamond"/>
              </a:rPr>
              <a:t>ideas in </a:t>
            </a:r>
            <a:r>
              <a:rPr sz="1167" spc="-5" dirty="0">
                <a:latin typeface="Garamond"/>
                <a:cs typeface="Garamond"/>
              </a:rPr>
              <a:t>order </a:t>
            </a:r>
            <a:r>
              <a:rPr sz="1167" dirty="0">
                <a:latin typeface="Garamond"/>
                <a:cs typeface="Garamond"/>
              </a:rPr>
              <a:t>to spot good ideas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drop </a:t>
            </a:r>
            <a:r>
              <a:rPr sz="1167" spc="-5" dirty="0">
                <a:latin typeface="Garamond"/>
                <a:cs typeface="Garamond"/>
              </a:rPr>
              <a:t>poor ones as </a:t>
            </a:r>
            <a:r>
              <a:rPr sz="1167" dirty="0">
                <a:latin typeface="Garamond"/>
                <a:cs typeface="Garamond"/>
              </a:rPr>
              <a:t>soon </a:t>
            </a:r>
            <a:r>
              <a:rPr sz="1167" spc="-5" dirty="0">
                <a:latin typeface="Garamond"/>
                <a:cs typeface="Garamond"/>
              </a:rPr>
              <a:t>as possible.  </a:t>
            </a:r>
            <a:r>
              <a:rPr sz="1167" dirty="0">
                <a:latin typeface="Garamond"/>
                <a:cs typeface="Garamond"/>
              </a:rPr>
              <a:t>Because </a:t>
            </a:r>
            <a:r>
              <a:rPr sz="1167" spc="-5" dirty="0">
                <a:latin typeface="Garamond"/>
                <a:cs typeface="Garamond"/>
              </a:rPr>
              <a:t>product-development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rise dramatically in later </a:t>
            </a:r>
            <a:r>
              <a:rPr sz="1167" dirty="0">
                <a:latin typeface="Garamond"/>
                <a:cs typeface="Garamond"/>
              </a:rPr>
              <a:t>stages, companies </a:t>
            </a:r>
            <a:r>
              <a:rPr sz="1167" spc="-5" dirty="0">
                <a:latin typeface="Garamond"/>
                <a:cs typeface="Garamond"/>
              </a:rPr>
              <a:t>must proceed only 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product ideas </a:t>
            </a:r>
            <a:r>
              <a:rPr sz="1167" dirty="0">
                <a:latin typeface="Garamond"/>
                <a:cs typeface="Garamond"/>
              </a:rPr>
              <a:t>that will turn </a:t>
            </a:r>
            <a:r>
              <a:rPr sz="1167" spc="-5" dirty="0">
                <a:latin typeface="Garamond"/>
                <a:cs typeface="Garamond"/>
              </a:rPr>
              <a:t>into profitable products. One </a:t>
            </a:r>
            <a:r>
              <a:rPr sz="1167" dirty="0">
                <a:latin typeface="Garamond"/>
                <a:cs typeface="Garamond"/>
              </a:rPr>
              <a:t>way to keep </a:t>
            </a:r>
            <a:r>
              <a:rPr sz="1167" spc="-5" dirty="0">
                <a:latin typeface="Garamond"/>
                <a:cs typeface="Garamond"/>
              </a:rPr>
              <a:t>information organized  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executives write up </a:t>
            </a:r>
            <a:r>
              <a:rPr sz="1167" spc="-5" dirty="0">
                <a:latin typeface="Garamond"/>
                <a:cs typeface="Garamond"/>
              </a:rPr>
              <a:t>new-product ideas on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standard </a:t>
            </a:r>
            <a:r>
              <a:rPr sz="1167" dirty="0">
                <a:latin typeface="Garamond"/>
                <a:cs typeface="Garamond"/>
              </a:rPr>
              <a:t>form that can </a:t>
            </a:r>
            <a:r>
              <a:rPr sz="1167" spc="-5" dirty="0">
                <a:latin typeface="Garamond"/>
                <a:cs typeface="Garamond"/>
              </a:rPr>
              <a:t>be reviewed by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new-product </a:t>
            </a:r>
            <a:r>
              <a:rPr sz="1167" dirty="0">
                <a:latin typeface="Garamond"/>
                <a:cs typeface="Garamond"/>
              </a:rPr>
              <a:t>committee. A well-designed </a:t>
            </a:r>
            <a:r>
              <a:rPr sz="1167" spc="-5" dirty="0">
                <a:latin typeface="Garamond"/>
                <a:cs typeface="Garamond"/>
              </a:rPr>
              <a:t>system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rating and evaluating new-product ideas  prevents problems at latter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stages.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679082" indent="-222245">
              <a:lnSpc>
                <a:spcPts val="1356"/>
              </a:lnSpc>
              <a:buAutoNum type="arabicPeriod" startAt="3"/>
              <a:tabLst>
                <a:tab pos="679082" algn="l"/>
              </a:tabLst>
            </a:pPr>
            <a:r>
              <a:rPr sz="1167" b="1" spc="-5" dirty="0">
                <a:latin typeface="Garamond"/>
                <a:cs typeface="Garamond"/>
              </a:rPr>
              <a:t>Concept Development and</a:t>
            </a:r>
            <a:r>
              <a:rPr sz="1167" b="1" spc="-6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Testing</a:t>
            </a:r>
            <a:endParaRPr sz="1167">
              <a:latin typeface="Garamond"/>
              <a:cs typeface="Garamond"/>
            </a:endParaRPr>
          </a:p>
          <a:p>
            <a:pPr marL="12347" marR="7408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third </a:t>
            </a:r>
            <a:r>
              <a:rPr sz="1167" spc="-5" dirty="0">
                <a:latin typeface="Garamond"/>
                <a:cs typeface="Garamond"/>
              </a:rPr>
              <a:t>stage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process is </a:t>
            </a:r>
            <a:r>
              <a:rPr sz="1167" dirty="0">
                <a:latin typeface="Garamond"/>
                <a:cs typeface="Garamond"/>
              </a:rPr>
              <a:t>concept </a:t>
            </a:r>
            <a:r>
              <a:rPr sz="1167" spc="-5" dirty="0">
                <a:latin typeface="Garamond"/>
                <a:cs typeface="Garamond"/>
              </a:rPr>
              <a:t>development and </a:t>
            </a:r>
            <a:r>
              <a:rPr sz="1167" dirty="0">
                <a:latin typeface="Garamond"/>
                <a:cs typeface="Garamond"/>
              </a:rPr>
              <a:t>testing. </a:t>
            </a:r>
            <a:r>
              <a:rPr sz="1167" spc="-5" dirty="0">
                <a:latin typeface="Garamond"/>
                <a:cs typeface="Garamond"/>
              </a:rPr>
              <a:t>Concepts may </a:t>
            </a:r>
            <a:r>
              <a:rPr sz="1167" dirty="0">
                <a:latin typeface="Garamond"/>
                <a:cs typeface="Garamond"/>
              </a:rPr>
              <a:t>take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several  forms:</a:t>
            </a:r>
            <a:endParaRPr sz="1167">
              <a:latin typeface="Garamond"/>
              <a:cs typeface="Garamond"/>
            </a:endParaRPr>
          </a:p>
          <a:p>
            <a:pPr marL="12347" marR="6791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1). A </a:t>
            </a:r>
            <a:r>
              <a:rPr sz="1167" spc="-5" dirty="0">
                <a:latin typeface="Garamond"/>
                <a:cs typeface="Garamond"/>
              </a:rPr>
              <a:t>product idea is an idea </a:t>
            </a:r>
            <a:r>
              <a:rPr sz="1167" dirty="0">
                <a:latin typeface="Garamond"/>
                <a:cs typeface="Garamond"/>
              </a:rPr>
              <a:t>for a </a:t>
            </a:r>
            <a:r>
              <a:rPr sz="1167" spc="-5" dirty="0">
                <a:latin typeface="Garamond"/>
                <a:cs typeface="Garamond"/>
              </a:rPr>
              <a:t>possible product </a:t>
            </a:r>
            <a:r>
              <a:rPr sz="1167" dirty="0">
                <a:latin typeface="Garamond"/>
                <a:cs typeface="Garamond"/>
              </a:rPr>
              <a:t>that the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can see </a:t>
            </a:r>
            <a:r>
              <a:rPr sz="1167" spc="-5" dirty="0">
                <a:latin typeface="Garamond"/>
                <a:cs typeface="Garamond"/>
              </a:rPr>
              <a:t>itself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market.  </a:t>
            </a:r>
            <a:r>
              <a:rPr sz="1167" dirty="0">
                <a:latin typeface="Garamond"/>
                <a:cs typeface="Garamond"/>
              </a:rPr>
              <a:t>2). A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concept is a detailed version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new-product idea </a:t>
            </a:r>
            <a:r>
              <a:rPr sz="1167" dirty="0">
                <a:latin typeface="Garamond"/>
                <a:cs typeface="Garamond"/>
              </a:rPr>
              <a:t>stated in </a:t>
            </a:r>
            <a:r>
              <a:rPr sz="1167" spc="-5" dirty="0">
                <a:latin typeface="Garamond"/>
                <a:cs typeface="Garamond"/>
              </a:rPr>
              <a:t>meaningful </a:t>
            </a:r>
            <a:r>
              <a:rPr sz="1167" dirty="0">
                <a:latin typeface="Garamond"/>
                <a:cs typeface="Garamond"/>
              </a:rPr>
              <a:t>consumer  terms.</a:t>
            </a:r>
            <a:endParaRPr sz="1167">
              <a:latin typeface="Garamond"/>
              <a:cs typeface="Garamond"/>
            </a:endParaRPr>
          </a:p>
          <a:p>
            <a:pPr marL="193847" indent="-181500">
              <a:lnSpc>
                <a:spcPts val="1240"/>
              </a:lnSpc>
              <a:buAutoNum type="arabicParenR" startAt="3"/>
              <a:tabLst>
                <a:tab pos="194464" algn="l"/>
              </a:tabLst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image is </a:t>
            </a:r>
            <a:r>
              <a:rPr sz="1167" dirty="0">
                <a:latin typeface="Garamond"/>
                <a:cs typeface="Garamond"/>
              </a:rPr>
              <a:t>the way </a:t>
            </a:r>
            <a:r>
              <a:rPr sz="1167" spc="-5" dirty="0">
                <a:latin typeface="Garamond"/>
                <a:cs typeface="Garamond"/>
              </a:rPr>
              <a:t>consumers perceive an actual or potential</a:t>
            </a:r>
            <a:r>
              <a:rPr sz="1167" spc="-1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product.</a:t>
            </a:r>
            <a:endParaRPr sz="1167">
              <a:latin typeface="Garamond"/>
              <a:cs typeface="Garamond"/>
            </a:endParaRPr>
          </a:p>
          <a:p>
            <a:pPr marL="869225" marR="6791" lvl="1" indent="-222245" algn="just">
              <a:lnSpc>
                <a:spcPts val="1312"/>
              </a:lnSpc>
              <a:spcBef>
                <a:spcPts val="73"/>
              </a:spcBef>
              <a:buAutoNum type="alphaLcPeriod"/>
              <a:tabLst>
                <a:tab pos="869842" algn="l"/>
              </a:tabLst>
            </a:pPr>
            <a:r>
              <a:rPr sz="1167" spc="-5" dirty="0">
                <a:latin typeface="Garamond"/>
                <a:cs typeface="Garamond"/>
              </a:rPr>
              <a:t>Concept development involves developing product ideas into some alternative  product </a:t>
            </a:r>
            <a:r>
              <a:rPr sz="1167" dirty="0">
                <a:latin typeface="Garamond"/>
                <a:cs typeface="Garamond"/>
              </a:rPr>
              <a:t>concept, finding </a:t>
            </a:r>
            <a:r>
              <a:rPr sz="1167" spc="-5" dirty="0">
                <a:latin typeface="Garamond"/>
                <a:cs typeface="Garamond"/>
              </a:rPr>
              <a:t>out how attractive each concept 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consumers, and  </a:t>
            </a:r>
            <a:r>
              <a:rPr sz="1167" dirty="0">
                <a:latin typeface="Garamond"/>
                <a:cs typeface="Garamond"/>
              </a:rPr>
              <a:t>choosing the </a:t>
            </a:r>
            <a:r>
              <a:rPr sz="1167" spc="-5" dirty="0">
                <a:latin typeface="Garamond"/>
                <a:cs typeface="Garamond"/>
              </a:rPr>
              <a:t>best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one.</a:t>
            </a:r>
            <a:endParaRPr sz="1167">
              <a:latin typeface="Garamond"/>
              <a:cs typeface="Garamond"/>
            </a:endParaRPr>
          </a:p>
          <a:p>
            <a:pPr marL="869225" marR="6791" lvl="1" indent="-222245" algn="just">
              <a:lnSpc>
                <a:spcPts val="1312"/>
              </a:lnSpc>
              <a:buAutoNum type="alphaLcPeriod"/>
              <a:tabLst>
                <a:tab pos="869842" algn="l"/>
              </a:tabLst>
            </a:pPr>
            <a:r>
              <a:rPr sz="1167" spc="-5" dirty="0">
                <a:latin typeface="Garamond"/>
                <a:cs typeface="Garamond"/>
              </a:rPr>
              <a:t>Concept </a:t>
            </a:r>
            <a:r>
              <a:rPr sz="1167" dirty="0">
                <a:latin typeface="Garamond"/>
                <a:cs typeface="Garamond"/>
              </a:rPr>
              <a:t>testing </a:t>
            </a:r>
            <a:r>
              <a:rPr sz="1167" spc="-5" dirty="0">
                <a:latin typeface="Garamond"/>
                <a:cs typeface="Garamond"/>
              </a:rPr>
              <a:t>involves testing </a:t>
            </a:r>
            <a:r>
              <a:rPr sz="1167" dirty="0">
                <a:latin typeface="Garamond"/>
                <a:cs typeface="Garamond"/>
              </a:rPr>
              <a:t>the concepts with a </a:t>
            </a:r>
            <a:r>
              <a:rPr sz="1167" spc="-5" dirty="0">
                <a:latin typeface="Garamond"/>
                <a:cs typeface="Garamond"/>
              </a:rPr>
              <a:t>group of </a:t>
            </a:r>
            <a:r>
              <a:rPr sz="1167" dirty="0">
                <a:latin typeface="Garamond"/>
                <a:cs typeface="Garamond"/>
              </a:rPr>
              <a:t>target </a:t>
            </a: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to  find </a:t>
            </a:r>
            <a:r>
              <a:rPr sz="1167" spc="-5" dirty="0">
                <a:latin typeface="Garamond"/>
                <a:cs typeface="Garamond"/>
              </a:rPr>
              <a:t>out if </a:t>
            </a:r>
            <a:r>
              <a:rPr sz="1167" dirty="0">
                <a:latin typeface="Garamond"/>
                <a:cs typeface="Garamond"/>
              </a:rPr>
              <a:t>the concepts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strong </a:t>
            </a:r>
            <a:r>
              <a:rPr sz="1167" spc="-5" dirty="0">
                <a:latin typeface="Garamond"/>
                <a:cs typeface="Garamond"/>
              </a:rPr>
              <a:t>consumer appeal. Concepts may </a:t>
            </a:r>
            <a:r>
              <a:rPr sz="1167" dirty="0">
                <a:latin typeface="Garamond"/>
                <a:cs typeface="Garamond"/>
              </a:rPr>
              <a:t>be </a:t>
            </a:r>
            <a:r>
              <a:rPr sz="1167" spc="-5" dirty="0">
                <a:latin typeface="Garamond"/>
                <a:cs typeface="Garamond"/>
              </a:rPr>
              <a:t>presented  </a:t>
            </a:r>
            <a:r>
              <a:rPr sz="1167" dirty="0">
                <a:latin typeface="Garamond"/>
                <a:cs typeface="Garamond"/>
              </a:rPr>
              <a:t>to consumers either </a:t>
            </a:r>
            <a:r>
              <a:rPr sz="1167" spc="-5" dirty="0">
                <a:latin typeface="Garamond"/>
                <a:cs typeface="Garamond"/>
              </a:rPr>
              <a:t>symbolically or physically. Marketers are always </a:t>
            </a:r>
            <a:r>
              <a:rPr sz="1167" dirty="0">
                <a:latin typeface="Garamond"/>
                <a:cs typeface="Garamond"/>
              </a:rPr>
              <a:t>trying to find 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ways to </a:t>
            </a:r>
            <a:r>
              <a:rPr sz="1167" spc="-5" dirty="0">
                <a:latin typeface="Garamond"/>
                <a:cs typeface="Garamond"/>
              </a:rPr>
              <a:t>make product concepts more real </a:t>
            </a:r>
            <a:r>
              <a:rPr sz="1167" dirty="0">
                <a:latin typeface="Garamond"/>
                <a:cs typeface="Garamond"/>
              </a:rPr>
              <a:t>to concept-test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subjects.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240"/>
              </a:lnSpc>
            </a:pPr>
            <a:r>
              <a:rPr sz="1167" dirty="0">
                <a:latin typeface="Garamond"/>
                <a:cs typeface="Garamond"/>
              </a:rPr>
              <a:t>1). For some concept tests, a word </a:t>
            </a:r>
            <a:r>
              <a:rPr sz="1167" spc="-5" dirty="0">
                <a:latin typeface="Garamond"/>
                <a:cs typeface="Garamond"/>
              </a:rPr>
              <a:t>or picture description might be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sufficient.</a:t>
            </a:r>
            <a:endParaRPr sz="1167">
              <a:latin typeface="Garamond"/>
              <a:cs typeface="Garamond"/>
            </a:endParaRPr>
          </a:p>
          <a:p>
            <a:pPr marL="382755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2). </a:t>
            </a:r>
            <a:r>
              <a:rPr sz="1167" spc="-5" dirty="0">
                <a:latin typeface="Garamond"/>
                <a:cs typeface="Garamond"/>
              </a:rPr>
              <a:t>Virtual reality </a:t>
            </a:r>
            <a:r>
              <a:rPr sz="1167" dirty="0">
                <a:latin typeface="Garamond"/>
                <a:cs typeface="Garamond"/>
              </a:rPr>
              <a:t>tests </a:t>
            </a:r>
            <a:r>
              <a:rPr sz="1167" spc="-5" dirty="0">
                <a:latin typeface="Garamond"/>
                <a:cs typeface="Garamond"/>
              </a:rPr>
              <a:t>are becoming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popular.</a:t>
            </a:r>
            <a:endParaRPr sz="1167">
              <a:latin typeface="Garamond"/>
              <a:cs typeface="Garamond"/>
            </a:endParaRPr>
          </a:p>
          <a:p>
            <a:pPr marL="12347" marR="6791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3). </a:t>
            </a:r>
            <a:r>
              <a:rPr sz="1167" spc="-5" dirty="0">
                <a:latin typeface="Garamond"/>
                <a:cs typeface="Garamond"/>
              </a:rPr>
              <a:t>It is routine </a:t>
            </a:r>
            <a:r>
              <a:rPr sz="1167" dirty="0">
                <a:latin typeface="Garamond"/>
                <a:cs typeface="Garamond"/>
              </a:rPr>
              <a:t>to test concepts before consumers </a:t>
            </a:r>
            <a:r>
              <a:rPr sz="1167" spc="-5" dirty="0">
                <a:latin typeface="Garamond"/>
                <a:cs typeface="Garamond"/>
              </a:rPr>
              <a:t>before </a:t>
            </a:r>
            <a:r>
              <a:rPr sz="1167" dirty="0">
                <a:latin typeface="Garamond"/>
                <a:cs typeface="Garamond"/>
              </a:rPr>
              <a:t>attempting to turn them into </a:t>
            </a:r>
            <a:r>
              <a:rPr sz="1167" spc="-5" dirty="0">
                <a:latin typeface="Garamond"/>
                <a:cs typeface="Garamond"/>
              </a:rPr>
              <a:t>actual  products.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604668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232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58756"/>
            <a:ext cx="12717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4.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0293" y="1058756"/>
            <a:ext cx="4864188" cy="1195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Marketing </a:t>
            </a:r>
            <a:r>
              <a:rPr sz="1167" b="1" spc="-5" dirty="0">
                <a:latin typeface="Garamond"/>
                <a:cs typeface="Garamond"/>
              </a:rPr>
              <a:t>Strategy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Development</a:t>
            </a:r>
            <a:endParaRPr sz="1167">
              <a:latin typeface="Garamond"/>
              <a:cs typeface="Garamond"/>
            </a:endParaRPr>
          </a:p>
          <a:p>
            <a:pPr marL="271633" marR="4939" indent="-222245" algn="just">
              <a:lnSpc>
                <a:spcPts val="1312"/>
              </a:lnSpc>
              <a:spcBef>
                <a:spcPts val="73"/>
              </a:spcBef>
              <a:buAutoNum type="alphaLcPeriod"/>
              <a:tabLst>
                <a:tab pos="272250" algn="l"/>
              </a:tabLst>
            </a:pPr>
            <a:r>
              <a:rPr sz="1167" dirty="0">
                <a:latin typeface="Garamond"/>
                <a:cs typeface="Garamond"/>
              </a:rPr>
              <a:t>The fourth step </a:t>
            </a:r>
            <a:r>
              <a:rPr sz="1167" spc="-5" dirty="0">
                <a:latin typeface="Garamond"/>
                <a:cs typeface="Garamond"/>
              </a:rPr>
              <a:t>is marketing </a:t>
            </a:r>
            <a:r>
              <a:rPr sz="1167" dirty="0">
                <a:latin typeface="Garamond"/>
                <a:cs typeface="Garamond"/>
              </a:rPr>
              <a:t>strategy </a:t>
            </a:r>
            <a:r>
              <a:rPr sz="1167" spc="-5" dirty="0">
                <a:latin typeface="Garamond"/>
                <a:cs typeface="Garamond"/>
              </a:rPr>
              <a:t>development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involves designing an  initial marketing </a:t>
            </a:r>
            <a:r>
              <a:rPr sz="1167" dirty="0">
                <a:latin typeface="Garamond"/>
                <a:cs typeface="Garamond"/>
              </a:rPr>
              <a:t>strategy for a </a:t>
            </a:r>
            <a:r>
              <a:rPr sz="1167" spc="-5" dirty="0">
                <a:latin typeface="Garamond"/>
                <a:cs typeface="Garamond"/>
              </a:rPr>
              <a:t>new product based </a:t>
            </a:r>
            <a:r>
              <a:rPr sz="1167" dirty="0">
                <a:latin typeface="Garamond"/>
                <a:cs typeface="Garamond"/>
              </a:rPr>
              <a:t>on the </a:t>
            </a:r>
            <a:r>
              <a:rPr sz="1167" spc="-5" dirty="0">
                <a:latin typeface="Garamond"/>
                <a:cs typeface="Garamond"/>
              </a:rPr>
              <a:t>product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concept.</a:t>
            </a:r>
            <a:endParaRPr sz="1167">
              <a:latin typeface="Garamond"/>
              <a:cs typeface="Garamond"/>
            </a:endParaRPr>
          </a:p>
          <a:p>
            <a:pPr marL="271633" marR="4939" indent="-222245" algn="just">
              <a:lnSpc>
                <a:spcPts val="1312"/>
              </a:lnSpc>
              <a:buAutoNum type="alphaLcPeriod"/>
              <a:tabLst>
                <a:tab pos="272250" algn="l"/>
              </a:tabLst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strategy </a:t>
            </a:r>
            <a:r>
              <a:rPr sz="1167" spc="-5" dirty="0">
                <a:latin typeface="Garamond"/>
                <a:cs typeface="Garamond"/>
              </a:rPr>
              <a:t>statement should be produced.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statement of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planned </a:t>
            </a:r>
            <a:r>
              <a:rPr sz="1167" dirty="0">
                <a:latin typeface="Garamond"/>
                <a:cs typeface="Garamond"/>
              </a:rPr>
              <a:t>strategy for a </a:t>
            </a:r>
            <a:r>
              <a:rPr sz="1167" spc="-5" dirty="0">
                <a:latin typeface="Garamond"/>
                <a:cs typeface="Garamond"/>
              </a:rPr>
              <a:t>new product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outlines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intended target market,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planned product positioning, </a:t>
            </a:r>
            <a:r>
              <a:rPr sz="1167" dirty="0">
                <a:latin typeface="Garamond"/>
                <a:cs typeface="Garamond"/>
              </a:rPr>
              <a:t>the sales, market </a:t>
            </a:r>
            <a:r>
              <a:rPr sz="1167" spc="-5" dirty="0">
                <a:latin typeface="Garamond"/>
                <a:cs typeface="Garamond"/>
              </a:rPr>
              <a:t>share, and profit </a:t>
            </a:r>
            <a:r>
              <a:rPr sz="1167" dirty="0">
                <a:latin typeface="Garamond"/>
                <a:cs typeface="Garamond"/>
              </a:rPr>
              <a:t>goals for the  first few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years.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852" y="2240385"/>
            <a:ext cx="5715529" cy="6700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ts val="1312"/>
              </a:lnSpc>
              <a:buAutoNum type="arabicParenR"/>
              <a:tabLst>
                <a:tab pos="200020" algn="l"/>
              </a:tabLst>
            </a:pPr>
            <a:r>
              <a:rPr sz="1167" dirty="0">
                <a:latin typeface="Garamond"/>
                <a:cs typeface="Garamond"/>
              </a:rPr>
              <a:t>The statement </a:t>
            </a:r>
            <a:r>
              <a:rPr sz="1167" spc="-5" dirty="0">
                <a:latin typeface="Garamond"/>
                <a:cs typeface="Garamond"/>
              </a:rPr>
              <a:t>also outlines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product’s planned price, distribution, and marketing budget </a:t>
            </a:r>
            <a:r>
              <a:rPr sz="1167" dirty="0">
                <a:latin typeface="Garamond"/>
                <a:cs typeface="Garamond"/>
              </a:rPr>
              <a:t>for  the first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year.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buAutoNum type="arabicParenR"/>
              <a:tabLst>
                <a:tab pos="204342" algn="l"/>
              </a:tabLst>
            </a:pPr>
            <a:r>
              <a:rPr sz="1167" dirty="0">
                <a:latin typeface="Garamond"/>
                <a:cs typeface="Garamond"/>
              </a:rPr>
              <a:t>Lastly, 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strategy </a:t>
            </a:r>
            <a:r>
              <a:rPr sz="1167" spc="-5" dirty="0">
                <a:latin typeface="Garamond"/>
                <a:cs typeface="Garamond"/>
              </a:rPr>
              <a:t>statement describes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planned </a:t>
            </a:r>
            <a:r>
              <a:rPr sz="1167" dirty="0">
                <a:latin typeface="Garamond"/>
                <a:cs typeface="Garamond"/>
              </a:rPr>
              <a:t>long-run sales, </a:t>
            </a:r>
            <a:r>
              <a:rPr sz="1167" spc="-5" dirty="0">
                <a:latin typeface="Garamond"/>
                <a:cs typeface="Garamond"/>
              </a:rPr>
              <a:t>profit </a:t>
            </a:r>
            <a:r>
              <a:rPr sz="1167" dirty="0">
                <a:latin typeface="Garamond"/>
                <a:cs typeface="Garamond"/>
              </a:rPr>
              <a:t>goals, and  marketing mix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strategy.</a:t>
            </a:r>
            <a:endParaRPr sz="1167">
              <a:latin typeface="Garamond"/>
              <a:cs typeface="Garamond"/>
            </a:endParaRPr>
          </a:p>
          <a:p>
            <a:pPr marL="864286" lvl="1" indent="-407449">
              <a:lnSpc>
                <a:spcPts val="1240"/>
              </a:lnSpc>
              <a:buAutoNum type="arabicPeriod" startAt="5"/>
              <a:tabLst>
                <a:tab pos="863668" algn="l"/>
                <a:tab pos="864286" algn="l"/>
              </a:tabLst>
            </a:pPr>
            <a:r>
              <a:rPr sz="1167" b="1" spc="-5" dirty="0">
                <a:latin typeface="Garamond"/>
                <a:cs typeface="Garamond"/>
              </a:rPr>
              <a:t>Busines</a:t>
            </a:r>
            <a:r>
              <a:rPr sz="1167" spc="-5" dirty="0">
                <a:latin typeface="Garamond"/>
                <a:cs typeface="Garamond"/>
              </a:rPr>
              <a:t>s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Analysis</a:t>
            </a:r>
            <a:endParaRPr sz="1167">
              <a:latin typeface="Garamond"/>
              <a:cs typeface="Garamond"/>
            </a:endParaRPr>
          </a:p>
          <a:p>
            <a:pPr marL="12347" marR="4939" indent="37041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next </a:t>
            </a:r>
            <a:r>
              <a:rPr sz="1167" dirty="0">
                <a:latin typeface="Garamond"/>
                <a:cs typeface="Garamond"/>
              </a:rPr>
              <a:t>step is </a:t>
            </a:r>
            <a:r>
              <a:rPr sz="1167" spc="-5" dirty="0">
                <a:latin typeface="Garamond"/>
                <a:cs typeface="Garamond"/>
              </a:rPr>
              <a:t>business analysis, </a:t>
            </a:r>
            <a:r>
              <a:rPr sz="1167" dirty="0">
                <a:latin typeface="Garamond"/>
                <a:cs typeface="Garamond"/>
              </a:rPr>
              <a:t>which is a </a:t>
            </a:r>
            <a:r>
              <a:rPr sz="1167" spc="-5" dirty="0">
                <a:latin typeface="Garamond"/>
                <a:cs typeface="Garamond"/>
              </a:rPr>
              <a:t>review of </a:t>
            </a:r>
            <a:r>
              <a:rPr sz="1167" dirty="0">
                <a:latin typeface="Garamond"/>
                <a:cs typeface="Garamond"/>
              </a:rPr>
              <a:t>the sales, costs, </a:t>
            </a:r>
            <a:r>
              <a:rPr sz="1167" spc="-5" dirty="0">
                <a:latin typeface="Garamond"/>
                <a:cs typeface="Garamond"/>
              </a:rPr>
              <a:t>and profit projections </a:t>
            </a:r>
            <a:r>
              <a:rPr sz="1167" dirty="0">
                <a:latin typeface="Garamond"/>
                <a:cs typeface="Garamond"/>
              </a:rPr>
              <a:t>for a  </a:t>
            </a:r>
            <a:r>
              <a:rPr sz="1167" spc="-5" dirty="0">
                <a:latin typeface="Garamond"/>
                <a:cs typeface="Garamond"/>
              </a:rPr>
              <a:t>new product </a:t>
            </a:r>
            <a:r>
              <a:rPr sz="1167" dirty="0">
                <a:latin typeface="Garamond"/>
                <a:cs typeface="Garamond"/>
              </a:rPr>
              <a:t>to find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whether these factors </a:t>
            </a:r>
            <a:r>
              <a:rPr sz="1167" spc="-5" dirty="0">
                <a:latin typeface="Garamond"/>
                <a:cs typeface="Garamond"/>
              </a:rPr>
              <a:t>satisfy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company’s objectives. </a:t>
            </a:r>
            <a:r>
              <a:rPr sz="1167" dirty="0">
                <a:latin typeface="Garamond"/>
                <a:cs typeface="Garamond"/>
              </a:rPr>
              <a:t>To estimate sales,  the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look at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sales history of </a:t>
            </a:r>
            <a:r>
              <a:rPr sz="1167" dirty="0">
                <a:latin typeface="Garamond"/>
                <a:cs typeface="Garamond"/>
              </a:rPr>
              <a:t>similar </a:t>
            </a:r>
            <a:r>
              <a:rPr sz="1167" spc="-5" dirty="0">
                <a:latin typeface="Garamond"/>
                <a:cs typeface="Garamond"/>
              </a:rPr>
              <a:t>products and </a:t>
            </a:r>
            <a:r>
              <a:rPr sz="1167" dirty="0">
                <a:latin typeface="Garamond"/>
                <a:cs typeface="Garamond"/>
              </a:rPr>
              <a:t>should survey market  </a:t>
            </a:r>
            <a:r>
              <a:rPr sz="1167" spc="-5" dirty="0">
                <a:latin typeface="Garamond"/>
                <a:cs typeface="Garamond"/>
              </a:rPr>
              <a:t>opinion.</a:t>
            </a:r>
            <a:endParaRPr sz="1167">
              <a:latin typeface="Garamond"/>
              <a:cs typeface="Garamond"/>
            </a:endParaRPr>
          </a:p>
          <a:p>
            <a:pPr marL="864286" lvl="1" indent="-407449">
              <a:lnSpc>
                <a:spcPts val="1240"/>
              </a:lnSpc>
              <a:buAutoNum type="arabicPeriod" startAt="6"/>
              <a:tabLst>
                <a:tab pos="863668" algn="l"/>
                <a:tab pos="864286" algn="l"/>
              </a:tabLst>
            </a:pPr>
            <a:r>
              <a:rPr sz="1167" b="1" dirty="0">
                <a:latin typeface="Garamond"/>
                <a:cs typeface="Garamond"/>
              </a:rPr>
              <a:t>Product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Development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sixth step </a:t>
            </a:r>
            <a:r>
              <a:rPr sz="1167" spc="-5" dirty="0">
                <a:latin typeface="Garamond"/>
                <a:cs typeface="Garamond"/>
              </a:rPr>
              <a:t>is product development, </a:t>
            </a:r>
            <a:r>
              <a:rPr sz="1167" dirty="0">
                <a:latin typeface="Garamond"/>
                <a:cs typeface="Garamond"/>
              </a:rPr>
              <a:t>which involves </a:t>
            </a:r>
            <a:r>
              <a:rPr sz="1167" spc="-5" dirty="0">
                <a:latin typeface="Garamond"/>
                <a:cs typeface="Garamond"/>
              </a:rPr>
              <a:t>developing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concept </a:t>
            </a:r>
            <a:r>
              <a:rPr sz="1167" spc="-5" dirty="0">
                <a:latin typeface="Garamond"/>
                <a:cs typeface="Garamond"/>
              </a:rPr>
              <a:t>into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physical product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order </a:t>
            </a:r>
            <a:r>
              <a:rPr sz="1167" dirty="0">
                <a:latin typeface="Garamond"/>
                <a:cs typeface="Garamond"/>
              </a:rPr>
              <a:t>to ensure that the </a:t>
            </a:r>
            <a:r>
              <a:rPr sz="1167" spc="-5" dirty="0">
                <a:latin typeface="Garamond"/>
                <a:cs typeface="Garamond"/>
              </a:rPr>
              <a:t>product idea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turned into a workable </a:t>
            </a:r>
            <a:r>
              <a:rPr sz="1167" spc="-5" dirty="0">
                <a:latin typeface="Garamond"/>
                <a:cs typeface="Garamond"/>
              </a:rPr>
              <a:t>product.  </a:t>
            </a:r>
            <a:r>
              <a:rPr sz="1167" dirty="0">
                <a:latin typeface="Garamond"/>
                <a:cs typeface="Garamond"/>
              </a:rPr>
              <a:t>This step calls for a </a:t>
            </a:r>
            <a:r>
              <a:rPr sz="1167" spc="-5" dirty="0">
                <a:latin typeface="Garamond"/>
                <a:cs typeface="Garamond"/>
              </a:rPr>
              <a:t>large jump in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investment.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1). The </a:t>
            </a:r>
            <a:r>
              <a:rPr sz="1167" spc="-5" dirty="0">
                <a:latin typeface="Garamond"/>
                <a:cs typeface="Garamond"/>
              </a:rPr>
              <a:t>R&amp;D department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develop one or more physical </a:t>
            </a:r>
            <a:r>
              <a:rPr sz="1167" dirty="0">
                <a:latin typeface="Garamond"/>
                <a:cs typeface="Garamond"/>
              </a:rPr>
              <a:t>versions </a:t>
            </a:r>
            <a:r>
              <a:rPr sz="1167" spc="-5" dirty="0">
                <a:latin typeface="Garamond"/>
                <a:cs typeface="Garamond"/>
              </a:rPr>
              <a:t>of the product </a:t>
            </a:r>
            <a:r>
              <a:rPr sz="1167" dirty="0">
                <a:latin typeface="Garamond"/>
                <a:cs typeface="Garamond"/>
              </a:rPr>
              <a:t>concept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prototypes </a:t>
            </a:r>
            <a:r>
              <a:rPr sz="1167" dirty="0">
                <a:latin typeface="Garamond"/>
                <a:cs typeface="Garamond"/>
              </a:rPr>
              <a:t>can take varying </a:t>
            </a:r>
            <a:r>
              <a:rPr sz="1167" spc="-5" dirty="0">
                <a:latin typeface="Garamond"/>
                <a:cs typeface="Garamond"/>
              </a:rPr>
              <a:t>lengths of </a:t>
            </a:r>
            <a:r>
              <a:rPr sz="1167" dirty="0">
                <a:latin typeface="Garamond"/>
                <a:cs typeface="Garamond"/>
              </a:rPr>
              <a:t>time to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develop.</a:t>
            </a:r>
            <a:endParaRPr sz="1167">
              <a:latin typeface="Garamond"/>
              <a:cs typeface="Garamond"/>
            </a:endParaRPr>
          </a:p>
          <a:p>
            <a:pPr marL="382755">
              <a:lnSpc>
                <a:spcPts val="1240"/>
              </a:lnSpc>
            </a:pPr>
            <a:r>
              <a:rPr sz="1167" dirty="0">
                <a:latin typeface="Garamond"/>
                <a:cs typeface="Garamond"/>
              </a:rPr>
              <a:t>2). </a:t>
            </a:r>
            <a:r>
              <a:rPr sz="1167" spc="-5" dirty="0">
                <a:latin typeface="Garamond"/>
                <a:cs typeface="Garamond"/>
              </a:rPr>
              <a:t>When ready,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prototypes must be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tested.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  <a:spcBef>
                <a:spcPts val="73"/>
              </a:spcBef>
              <a:buAutoNum type="arabicParenR" startAt="3"/>
              <a:tabLst>
                <a:tab pos="259286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prototype </a:t>
            </a:r>
            <a:r>
              <a:rPr sz="1167" dirty="0">
                <a:latin typeface="Garamond"/>
                <a:cs typeface="Garamond"/>
              </a:rPr>
              <a:t>must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required </a:t>
            </a:r>
            <a:r>
              <a:rPr sz="1167" dirty="0">
                <a:latin typeface="Garamond"/>
                <a:cs typeface="Garamond"/>
              </a:rPr>
              <a:t>functional features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convey the </a:t>
            </a:r>
            <a:r>
              <a:rPr sz="1167" spc="-5" dirty="0">
                <a:latin typeface="Garamond"/>
                <a:cs typeface="Garamond"/>
              </a:rPr>
              <a:t>intended  psychological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characteristics.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  <a:buFont typeface="Garamond"/>
              <a:buAutoNum type="arabicParenR" startAt="3"/>
            </a:pPr>
            <a:endParaRPr sz="1021">
              <a:latin typeface="Times New Roman"/>
              <a:cs typeface="Times New Roman"/>
            </a:endParaRPr>
          </a:p>
          <a:p>
            <a:pPr marL="456219">
              <a:lnSpc>
                <a:spcPts val="1356"/>
              </a:lnSpc>
              <a:tabLst>
                <a:tab pos="863668" algn="l"/>
              </a:tabLst>
            </a:pPr>
            <a:r>
              <a:rPr sz="1167" b="1" dirty="0">
                <a:latin typeface="Garamond"/>
                <a:cs typeface="Garamond"/>
              </a:rPr>
              <a:t>7.	Test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seventh step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test </a:t>
            </a:r>
            <a:r>
              <a:rPr sz="1167" spc="-5" dirty="0">
                <a:latin typeface="Garamond"/>
                <a:cs typeface="Garamond"/>
              </a:rPr>
              <a:t>marketing,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stage at </a:t>
            </a:r>
            <a:r>
              <a:rPr sz="1167" dirty="0">
                <a:latin typeface="Garamond"/>
                <a:cs typeface="Garamond"/>
              </a:rPr>
              <a:t>which the </a:t>
            </a:r>
            <a:r>
              <a:rPr sz="1167" spc="-5" dirty="0">
                <a:latin typeface="Garamond"/>
                <a:cs typeface="Garamond"/>
              </a:rPr>
              <a:t>product and marketing  programs are introduced into more realistic marketing </a:t>
            </a:r>
            <a:r>
              <a:rPr sz="1167" dirty="0">
                <a:latin typeface="Garamond"/>
                <a:cs typeface="Garamond"/>
              </a:rPr>
              <a:t>settings. Test </a:t>
            </a:r>
            <a:r>
              <a:rPr sz="1167" spc="-5" dirty="0">
                <a:latin typeface="Garamond"/>
                <a:cs typeface="Garamond"/>
              </a:rPr>
              <a:t>marketing lets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marketer  </a:t>
            </a:r>
            <a:r>
              <a:rPr sz="1167" dirty="0">
                <a:latin typeface="Garamond"/>
                <a:cs typeface="Garamond"/>
              </a:rPr>
              <a:t>get experience with marketing the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product.</a:t>
            </a:r>
            <a:endParaRPr sz="1167">
              <a:latin typeface="Garamond"/>
              <a:cs typeface="Garamond"/>
            </a:endParaRPr>
          </a:p>
          <a:p>
            <a:pPr marL="382755" marR="1640908" lvl="1">
              <a:lnSpc>
                <a:spcPts val="1312"/>
              </a:lnSpc>
              <a:buAutoNum type="arabicParenR"/>
              <a:tabLst>
                <a:tab pos="565490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basic purpose is </a:t>
            </a:r>
            <a:r>
              <a:rPr sz="1167" dirty="0">
                <a:latin typeface="Garamond"/>
                <a:cs typeface="Garamond"/>
              </a:rPr>
              <a:t>to test 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itself </a:t>
            </a:r>
            <a:r>
              <a:rPr sz="1167" spc="-5" dirty="0">
                <a:latin typeface="Garamond"/>
                <a:cs typeface="Garamond"/>
              </a:rPr>
              <a:t>in real markets.  </a:t>
            </a:r>
            <a:r>
              <a:rPr sz="1167" dirty="0">
                <a:latin typeface="Garamond"/>
                <a:cs typeface="Garamond"/>
              </a:rPr>
              <a:t>2). The </a:t>
            </a:r>
            <a:r>
              <a:rPr sz="1167" spc="-5" dirty="0">
                <a:latin typeface="Garamond"/>
                <a:cs typeface="Garamond"/>
              </a:rPr>
              <a:t>amount of </a:t>
            </a:r>
            <a:r>
              <a:rPr sz="1167" dirty="0">
                <a:latin typeface="Garamond"/>
                <a:cs typeface="Garamond"/>
              </a:rPr>
              <a:t>test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varies with each </a:t>
            </a:r>
            <a:r>
              <a:rPr sz="1167" spc="-5" dirty="0">
                <a:latin typeface="Garamond"/>
                <a:cs typeface="Garamond"/>
              </a:rPr>
              <a:t>new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product.</a:t>
            </a:r>
            <a:endParaRPr sz="1167">
              <a:latin typeface="Garamond"/>
              <a:cs typeface="Garamond"/>
            </a:endParaRPr>
          </a:p>
          <a:p>
            <a:pPr marL="12347" lvl="2" indent="592653">
              <a:lnSpc>
                <a:spcPts val="1240"/>
              </a:lnSpc>
              <a:buAutoNum type="alphaLcParenR"/>
              <a:tabLst>
                <a:tab pos="778475" algn="l"/>
              </a:tabLst>
            </a:pPr>
            <a:r>
              <a:rPr sz="1167" spc="-5" dirty="0">
                <a:latin typeface="Garamond"/>
                <a:cs typeface="Garamond"/>
              </a:rPr>
              <a:t>Not all products are </a:t>
            </a:r>
            <a:r>
              <a:rPr sz="1167" dirty="0">
                <a:latin typeface="Garamond"/>
                <a:cs typeface="Garamond"/>
              </a:rPr>
              <a:t>test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marketed.</a:t>
            </a:r>
            <a:endParaRPr sz="1167">
              <a:latin typeface="Garamond"/>
              <a:cs typeface="Garamond"/>
            </a:endParaRPr>
          </a:p>
          <a:p>
            <a:pPr marL="12347" marR="1068628" lvl="2" indent="592653">
              <a:lnSpc>
                <a:spcPts val="1312"/>
              </a:lnSpc>
              <a:spcBef>
                <a:spcPts val="73"/>
              </a:spcBef>
              <a:buAutoNum type="alphaLcParenR"/>
              <a:tabLst>
                <a:tab pos="793291" algn="l"/>
              </a:tabLst>
            </a:pPr>
            <a:r>
              <a:rPr sz="1167" spc="-5" dirty="0">
                <a:latin typeface="Garamond"/>
                <a:cs typeface="Garamond"/>
              </a:rPr>
              <a:t>Simple line </a:t>
            </a:r>
            <a:r>
              <a:rPr sz="1167" dirty="0">
                <a:latin typeface="Garamond"/>
                <a:cs typeface="Garamond"/>
              </a:rPr>
              <a:t>extensions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copies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competitor </a:t>
            </a:r>
            <a:r>
              <a:rPr sz="1167" spc="-5" dirty="0">
                <a:latin typeface="Garamond"/>
                <a:cs typeface="Garamond"/>
              </a:rPr>
              <a:t>products are </a:t>
            </a:r>
            <a:r>
              <a:rPr sz="1167" dirty="0">
                <a:latin typeface="Garamond"/>
                <a:cs typeface="Garamond"/>
              </a:rPr>
              <a:t>often 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test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marketed.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3). The test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costs can be high </a:t>
            </a:r>
            <a:r>
              <a:rPr sz="1167" spc="-5" dirty="0">
                <a:latin typeface="Garamond"/>
                <a:cs typeface="Garamond"/>
              </a:rPr>
              <a:t>but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are often small </a:t>
            </a:r>
            <a:r>
              <a:rPr sz="1167" dirty="0">
                <a:latin typeface="Garamond"/>
                <a:cs typeface="Garamond"/>
              </a:rPr>
              <a:t>when </a:t>
            </a:r>
            <a:r>
              <a:rPr sz="1167" spc="-5" dirty="0">
                <a:latin typeface="Garamond"/>
                <a:cs typeface="Garamond"/>
              </a:rPr>
              <a:t>compared </a:t>
            </a:r>
            <a:r>
              <a:rPr sz="1167" dirty="0">
                <a:latin typeface="Garamond"/>
                <a:cs typeface="Garamond"/>
              </a:rPr>
              <a:t>to with the costs 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making a major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mistake.</a:t>
            </a:r>
            <a:endParaRPr sz="1167">
              <a:latin typeface="Garamond"/>
              <a:cs typeface="Garamond"/>
            </a:endParaRPr>
          </a:p>
          <a:p>
            <a:pPr marL="382755">
              <a:lnSpc>
                <a:spcPts val="1283"/>
              </a:lnSpc>
            </a:pPr>
            <a:r>
              <a:rPr sz="1167" dirty="0">
                <a:latin typeface="Garamond"/>
                <a:cs typeface="Garamond"/>
              </a:rPr>
              <a:t>4). </a:t>
            </a:r>
            <a:r>
              <a:rPr sz="1167" spc="-5" dirty="0">
                <a:latin typeface="Garamond"/>
                <a:cs typeface="Garamond"/>
              </a:rPr>
              <a:t>Using </a:t>
            </a:r>
            <a:r>
              <a:rPr sz="1167" dirty="0">
                <a:latin typeface="Garamond"/>
                <a:cs typeface="Garamond"/>
              </a:rPr>
              <a:t>test </a:t>
            </a:r>
            <a:r>
              <a:rPr sz="1167" spc="-5" dirty="0">
                <a:latin typeface="Garamond"/>
                <a:cs typeface="Garamond"/>
              </a:rPr>
              <a:t>marketing doesn’t </a:t>
            </a:r>
            <a:r>
              <a:rPr sz="1167" dirty="0">
                <a:latin typeface="Garamond"/>
                <a:cs typeface="Garamond"/>
              </a:rPr>
              <a:t>guarantee success,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however.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456219">
              <a:lnSpc>
                <a:spcPts val="1356"/>
              </a:lnSpc>
              <a:tabLst>
                <a:tab pos="863668" algn="l"/>
              </a:tabLst>
            </a:pPr>
            <a:r>
              <a:rPr sz="1167" b="1" dirty="0">
                <a:latin typeface="Garamond"/>
                <a:cs typeface="Garamond"/>
              </a:rPr>
              <a:t>8.	</a:t>
            </a:r>
            <a:r>
              <a:rPr sz="1167" b="1" spc="-5" dirty="0">
                <a:latin typeface="Garamond"/>
                <a:cs typeface="Garamond"/>
              </a:rPr>
              <a:t>Commercialization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eighth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final step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new-product development process is commercialization. </a:t>
            </a:r>
            <a:r>
              <a:rPr sz="1167" dirty="0">
                <a:latin typeface="Garamond"/>
                <a:cs typeface="Garamond"/>
              </a:rPr>
              <a:t>This step  </a:t>
            </a:r>
            <a:r>
              <a:rPr sz="1167" spc="-5" dirty="0">
                <a:latin typeface="Garamond"/>
                <a:cs typeface="Garamond"/>
              </a:rPr>
              <a:t>is introducing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 product into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market.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bringing out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 product must  </a:t>
            </a:r>
            <a:r>
              <a:rPr sz="1167" dirty="0">
                <a:latin typeface="Garamond"/>
                <a:cs typeface="Garamond"/>
              </a:rPr>
              <a:t>make the following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decisions: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  <a:buAutoNum type="arabicParenR"/>
              <a:tabLst>
                <a:tab pos="194464" algn="l"/>
              </a:tabLst>
            </a:pPr>
            <a:r>
              <a:rPr sz="1167" spc="-5" dirty="0">
                <a:latin typeface="Garamond"/>
                <a:cs typeface="Garamond"/>
              </a:rPr>
              <a:t>When? When is </a:t>
            </a:r>
            <a:r>
              <a:rPr sz="1167" dirty="0">
                <a:latin typeface="Garamond"/>
                <a:cs typeface="Garamond"/>
              </a:rPr>
              <a:t>the time </a:t>
            </a:r>
            <a:r>
              <a:rPr sz="1167" spc="-5" dirty="0">
                <a:latin typeface="Garamond"/>
                <a:cs typeface="Garamond"/>
              </a:rPr>
              <a:t>right </a:t>
            </a:r>
            <a:r>
              <a:rPr sz="1167" dirty="0">
                <a:latin typeface="Garamond"/>
                <a:cs typeface="Garamond"/>
              </a:rPr>
              <a:t>(timing) to </a:t>
            </a:r>
            <a:r>
              <a:rPr sz="1167" spc="-5" dirty="0">
                <a:latin typeface="Garamond"/>
                <a:cs typeface="Garamond"/>
              </a:rPr>
              <a:t>introduce </a:t>
            </a:r>
            <a:r>
              <a:rPr sz="1167" dirty="0">
                <a:latin typeface="Garamond"/>
                <a:cs typeface="Garamond"/>
              </a:rPr>
              <a:t>the new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product?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  <a:buAutoNum type="arabicParenR"/>
              <a:tabLst>
                <a:tab pos="209281" algn="l"/>
              </a:tabLst>
            </a:pPr>
            <a:r>
              <a:rPr sz="1167" spc="-5" dirty="0">
                <a:latin typeface="Garamond"/>
                <a:cs typeface="Garamond"/>
              </a:rPr>
              <a:t>Where?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must decide </a:t>
            </a:r>
            <a:r>
              <a:rPr sz="1167" dirty="0">
                <a:latin typeface="Garamond"/>
                <a:cs typeface="Garamond"/>
              </a:rPr>
              <a:t>whether to </a:t>
            </a:r>
            <a:r>
              <a:rPr sz="1167" spc="-5" dirty="0">
                <a:latin typeface="Garamond"/>
                <a:cs typeface="Garamond"/>
              </a:rPr>
              <a:t>launch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 product in </a:t>
            </a:r>
            <a:r>
              <a:rPr sz="1167" dirty="0">
                <a:latin typeface="Garamond"/>
                <a:cs typeface="Garamond"/>
              </a:rPr>
              <a:t>a single </a:t>
            </a:r>
            <a:r>
              <a:rPr sz="1167" spc="-5" dirty="0">
                <a:latin typeface="Garamond"/>
                <a:cs typeface="Garamond"/>
              </a:rPr>
              <a:t>location,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region, </a:t>
            </a:r>
            <a:r>
              <a:rPr sz="1167" dirty="0">
                <a:latin typeface="Garamond"/>
                <a:cs typeface="Garamond"/>
              </a:rPr>
              <a:t>several </a:t>
            </a:r>
            <a:r>
              <a:rPr sz="1167" spc="-5" dirty="0">
                <a:latin typeface="Garamond"/>
                <a:cs typeface="Garamond"/>
              </a:rPr>
              <a:t>regions,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national </a:t>
            </a:r>
            <a:r>
              <a:rPr sz="1167" dirty="0">
                <a:latin typeface="Garamond"/>
                <a:cs typeface="Garamond"/>
              </a:rPr>
              <a:t>market,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inter-national market. Sometimes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market  rollout </a:t>
            </a:r>
            <a:r>
              <a:rPr sz="1167" dirty="0">
                <a:latin typeface="Garamond"/>
                <a:cs typeface="Garamond"/>
              </a:rPr>
              <a:t>works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where </a:t>
            </a:r>
            <a:r>
              <a:rPr sz="1167" spc="-5" dirty="0">
                <a:latin typeface="Garamond"/>
                <a:cs typeface="Garamond"/>
              </a:rPr>
              <a:t>introduction is phased in. Global rollout may also be</a:t>
            </a:r>
            <a:r>
              <a:rPr sz="1167" spc="1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done.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73075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233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302635" y="1380278"/>
            <a:ext cx="3558223" cy="2670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6859375" y="1411393"/>
            <a:ext cx="1235" cy="2639219"/>
          </a:xfrm>
          <a:custGeom>
            <a:avLst/>
            <a:gdLst/>
            <a:ahLst/>
            <a:cxnLst/>
            <a:rect l="l" t="t" r="r" b="b"/>
            <a:pathLst>
              <a:path w="1270" h="2714625">
                <a:moveTo>
                  <a:pt x="0" y="2714244"/>
                </a:moveTo>
                <a:lnTo>
                  <a:pt x="762" y="2714244"/>
                </a:lnTo>
                <a:lnTo>
                  <a:pt x="762" y="0"/>
                </a:lnTo>
                <a:lnTo>
                  <a:pt x="0" y="0"/>
                </a:lnTo>
                <a:lnTo>
                  <a:pt x="0" y="2714244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333750" y="1411393"/>
            <a:ext cx="3526367" cy="2639219"/>
          </a:xfrm>
          <a:custGeom>
            <a:avLst/>
            <a:gdLst/>
            <a:ahLst/>
            <a:cxnLst/>
            <a:rect l="l" t="t" r="r" b="b"/>
            <a:pathLst>
              <a:path w="3627120" h="2714625">
                <a:moveTo>
                  <a:pt x="3627119" y="0"/>
                </a:moveTo>
                <a:lnTo>
                  <a:pt x="0" y="0"/>
                </a:lnTo>
                <a:lnTo>
                  <a:pt x="0" y="2714244"/>
                </a:lnTo>
              </a:path>
            </a:pathLst>
          </a:custGeom>
          <a:ln w="30467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304117" y="1381759"/>
            <a:ext cx="3555383" cy="2668235"/>
          </a:xfrm>
          <a:custGeom>
            <a:avLst/>
            <a:gdLst/>
            <a:ahLst/>
            <a:cxnLst/>
            <a:rect l="l" t="t" r="r" b="b"/>
            <a:pathLst>
              <a:path w="3656965" h="2744470">
                <a:moveTo>
                  <a:pt x="0" y="2743962"/>
                </a:moveTo>
                <a:lnTo>
                  <a:pt x="3656837" y="2743962"/>
                </a:lnTo>
                <a:lnTo>
                  <a:pt x="3656837" y="0"/>
                </a:lnTo>
                <a:lnTo>
                  <a:pt x="0" y="0"/>
                </a:lnTo>
                <a:lnTo>
                  <a:pt x="0" y="2743962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304117" y="1381759"/>
            <a:ext cx="3555383" cy="2668235"/>
          </a:xfrm>
          <a:custGeom>
            <a:avLst/>
            <a:gdLst/>
            <a:ahLst/>
            <a:cxnLst/>
            <a:rect l="l" t="t" r="r" b="b"/>
            <a:pathLst>
              <a:path w="3656965" h="2744470">
                <a:moveTo>
                  <a:pt x="3656838" y="0"/>
                </a:moveTo>
                <a:lnTo>
                  <a:pt x="0" y="0"/>
                </a:lnTo>
                <a:lnTo>
                  <a:pt x="0" y="2743962"/>
                </a:lnTo>
                <a:lnTo>
                  <a:pt x="3656838" y="2743962"/>
                </a:lnTo>
                <a:lnTo>
                  <a:pt x="3656838" y="0"/>
                </a:lnTo>
                <a:close/>
              </a:path>
            </a:pathLst>
          </a:custGeom>
          <a:ln w="30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633296" y="1904048"/>
            <a:ext cx="29016" cy="2469"/>
          </a:xfrm>
          <a:custGeom>
            <a:avLst/>
            <a:gdLst/>
            <a:ahLst/>
            <a:cxnLst/>
            <a:rect l="l" t="t" r="r" b="b"/>
            <a:pathLst>
              <a:path w="29845" h="2540">
                <a:moveTo>
                  <a:pt x="0" y="0"/>
                </a:moveTo>
                <a:lnTo>
                  <a:pt x="14477" y="1524"/>
                </a:lnTo>
                <a:lnTo>
                  <a:pt x="15239" y="1524"/>
                </a:lnTo>
                <a:lnTo>
                  <a:pt x="29717" y="1524"/>
                </a:lnTo>
                <a:lnTo>
                  <a:pt x="29717" y="2286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5662188" y="1905529"/>
            <a:ext cx="12965" cy="3704"/>
          </a:xfrm>
          <a:custGeom>
            <a:avLst/>
            <a:gdLst/>
            <a:ahLst/>
            <a:cxnLst/>
            <a:rect l="l" t="t" r="r" b="b"/>
            <a:pathLst>
              <a:path w="13335" h="3809">
                <a:moveTo>
                  <a:pt x="0" y="0"/>
                </a:moveTo>
                <a:lnTo>
                  <a:pt x="12954" y="2286"/>
                </a:lnTo>
                <a:lnTo>
                  <a:pt x="12954" y="3810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5674783" y="1907752"/>
            <a:ext cx="14817" cy="2469"/>
          </a:xfrm>
          <a:custGeom>
            <a:avLst/>
            <a:gdLst/>
            <a:ahLst/>
            <a:cxnLst/>
            <a:rect l="l" t="t" r="r" b="b"/>
            <a:pathLst>
              <a:path w="15239" h="2540">
                <a:moveTo>
                  <a:pt x="0" y="0"/>
                </a:moveTo>
                <a:lnTo>
                  <a:pt x="13715" y="1524"/>
                </a:lnTo>
                <a:lnTo>
                  <a:pt x="15239" y="2285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5687376" y="1909232"/>
            <a:ext cx="14817" cy="3704"/>
          </a:xfrm>
          <a:custGeom>
            <a:avLst/>
            <a:gdLst/>
            <a:ahLst/>
            <a:cxnLst/>
            <a:rect l="l" t="t" r="r" b="b"/>
            <a:pathLst>
              <a:path w="15239" h="3809">
                <a:moveTo>
                  <a:pt x="0" y="0"/>
                </a:moveTo>
                <a:lnTo>
                  <a:pt x="13715" y="2285"/>
                </a:lnTo>
                <a:lnTo>
                  <a:pt x="15239" y="3809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5699972" y="1911455"/>
            <a:ext cx="16669" cy="3704"/>
          </a:xfrm>
          <a:custGeom>
            <a:avLst/>
            <a:gdLst/>
            <a:ahLst/>
            <a:cxnLst/>
            <a:rect l="l" t="t" r="r" b="b"/>
            <a:pathLst>
              <a:path w="17145" h="3809">
                <a:moveTo>
                  <a:pt x="0" y="0"/>
                </a:moveTo>
                <a:lnTo>
                  <a:pt x="15239" y="2286"/>
                </a:lnTo>
                <a:lnTo>
                  <a:pt x="16763" y="3810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5714788" y="1913677"/>
            <a:ext cx="14198" cy="3704"/>
          </a:xfrm>
          <a:custGeom>
            <a:avLst/>
            <a:gdLst/>
            <a:ahLst/>
            <a:cxnLst/>
            <a:rect l="l" t="t" r="r" b="b"/>
            <a:pathLst>
              <a:path w="14604" h="3809">
                <a:moveTo>
                  <a:pt x="0" y="0"/>
                </a:moveTo>
                <a:lnTo>
                  <a:pt x="14478" y="3048"/>
                </a:lnTo>
                <a:lnTo>
                  <a:pt x="14478" y="3809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5728864" y="1916641"/>
            <a:ext cx="12965" cy="3704"/>
          </a:xfrm>
          <a:custGeom>
            <a:avLst/>
            <a:gdLst/>
            <a:ahLst/>
            <a:cxnLst/>
            <a:rect l="l" t="t" r="r" b="b"/>
            <a:pathLst>
              <a:path w="13335" h="3809">
                <a:moveTo>
                  <a:pt x="0" y="0"/>
                </a:moveTo>
                <a:lnTo>
                  <a:pt x="12953" y="3048"/>
                </a:lnTo>
                <a:lnTo>
                  <a:pt x="12953" y="3809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5741458" y="1919605"/>
            <a:ext cx="13582" cy="4939"/>
          </a:xfrm>
          <a:custGeom>
            <a:avLst/>
            <a:gdLst/>
            <a:ahLst/>
            <a:cxnLst/>
            <a:rect l="l" t="t" r="r" b="b"/>
            <a:pathLst>
              <a:path w="13970" h="5080">
                <a:moveTo>
                  <a:pt x="0" y="0"/>
                </a:moveTo>
                <a:lnTo>
                  <a:pt x="12953" y="3809"/>
                </a:lnTo>
                <a:lnTo>
                  <a:pt x="13715" y="4571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5755534" y="1923308"/>
            <a:ext cx="12965" cy="6174"/>
          </a:xfrm>
          <a:custGeom>
            <a:avLst/>
            <a:gdLst/>
            <a:ahLst/>
            <a:cxnLst/>
            <a:rect l="l" t="t" r="r" b="b"/>
            <a:pathLst>
              <a:path w="13335" h="6350">
                <a:moveTo>
                  <a:pt x="0" y="0"/>
                </a:moveTo>
                <a:lnTo>
                  <a:pt x="12192" y="5333"/>
                </a:lnTo>
                <a:lnTo>
                  <a:pt x="12954" y="6096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5767388" y="1929236"/>
            <a:ext cx="16051" cy="5556"/>
          </a:xfrm>
          <a:custGeom>
            <a:avLst/>
            <a:gdLst/>
            <a:ahLst/>
            <a:cxnLst/>
            <a:rect l="l" t="t" r="r" b="b"/>
            <a:pathLst>
              <a:path w="16510" h="5715">
                <a:moveTo>
                  <a:pt x="0" y="0"/>
                </a:moveTo>
                <a:lnTo>
                  <a:pt x="14477" y="4572"/>
                </a:lnTo>
                <a:lnTo>
                  <a:pt x="16001" y="5333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5781463" y="1932940"/>
            <a:ext cx="14198" cy="5556"/>
          </a:xfrm>
          <a:custGeom>
            <a:avLst/>
            <a:gdLst/>
            <a:ahLst/>
            <a:cxnLst/>
            <a:rect l="l" t="t" r="r" b="b"/>
            <a:pathLst>
              <a:path w="14604" h="5715">
                <a:moveTo>
                  <a:pt x="0" y="0"/>
                </a:moveTo>
                <a:lnTo>
                  <a:pt x="13715" y="4572"/>
                </a:lnTo>
                <a:lnTo>
                  <a:pt x="14477" y="5334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5793317" y="1937384"/>
            <a:ext cx="16051" cy="6174"/>
          </a:xfrm>
          <a:custGeom>
            <a:avLst/>
            <a:gdLst/>
            <a:ahLst/>
            <a:cxnLst/>
            <a:rect l="l" t="t" r="r" b="b"/>
            <a:pathLst>
              <a:path w="16510" h="6350">
                <a:moveTo>
                  <a:pt x="0" y="0"/>
                </a:moveTo>
                <a:lnTo>
                  <a:pt x="14477" y="5333"/>
                </a:lnTo>
                <a:lnTo>
                  <a:pt x="16001" y="6096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5806651" y="1942571"/>
            <a:ext cx="14198" cy="4939"/>
          </a:xfrm>
          <a:custGeom>
            <a:avLst/>
            <a:gdLst/>
            <a:ahLst/>
            <a:cxnLst/>
            <a:rect l="l" t="t" r="r" b="b"/>
            <a:pathLst>
              <a:path w="14604" h="5080">
                <a:moveTo>
                  <a:pt x="0" y="0"/>
                </a:moveTo>
                <a:lnTo>
                  <a:pt x="12954" y="3810"/>
                </a:lnTo>
                <a:lnTo>
                  <a:pt x="14478" y="4572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5820727" y="1947016"/>
            <a:ext cx="13582" cy="6174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0" y="0"/>
                </a:moveTo>
                <a:lnTo>
                  <a:pt x="12191" y="4572"/>
                </a:lnTo>
                <a:lnTo>
                  <a:pt x="13715" y="6096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5832581" y="1951460"/>
            <a:ext cx="14817" cy="6174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0" y="0"/>
                </a:moveTo>
                <a:lnTo>
                  <a:pt x="13715" y="5334"/>
                </a:lnTo>
                <a:lnTo>
                  <a:pt x="15239" y="6096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5845915" y="1956647"/>
            <a:ext cx="12965" cy="6791"/>
          </a:xfrm>
          <a:custGeom>
            <a:avLst/>
            <a:gdLst/>
            <a:ahLst/>
            <a:cxnLst/>
            <a:rect l="l" t="t" r="r" b="b"/>
            <a:pathLst>
              <a:path w="13335" h="6984">
                <a:moveTo>
                  <a:pt x="0" y="0"/>
                </a:moveTo>
                <a:lnTo>
                  <a:pt x="12192" y="6095"/>
                </a:lnTo>
                <a:lnTo>
                  <a:pt x="12954" y="6857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5858510" y="1963315"/>
            <a:ext cx="13582" cy="6791"/>
          </a:xfrm>
          <a:custGeom>
            <a:avLst/>
            <a:gdLst/>
            <a:ahLst/>
            <a:cxnLst/>
            <a:rect l="l" t="t" r="r" b="b"/>
            <a:pathLst>
              <a:path w="13970" h="6984">
                <a:moveTo>
                  <a:pt x="0" y="0"/>
                </a:moveTo>
                <a:lnTo>
                  <a:pt x="13715" y="6857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5871104" y="1969981"/>
            <a:ext cx="11113" cy="7408"/>
          </a:xfrm>
          <a:custGeom>
            <a:avLst/>
            <a:gdLst/>
            <a:ahLst/>
            <a:cxnLst/>
            <a:rect l="l" t="t" r="r" b="b"/>
            <a:pathLst>
              <a:path w="11429" h="7619">
                <a:moveTo>
                  <a:pt x="0" y="0"/>
                </a:moveTo>
                <a:lnTo>
                  <a:pt x="10667" y="6857"/>
                </a:lnTo>
                <a:lnTo>
                  <a:pt x="11429" y="7620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5882216" y="1975908"/>
            <a:ext cx="12347" cy="8643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0" y="0"/>
                </a:moveTo>
                <a:lnTo>
                  <a:pt x="12192" y="7620"/>
                </a:lnTo>
                <a:lnTo>
                  <a:pt x="12192" y="8381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5894069" y="1984798"/>
            <a:ext cx="31484" cy="22225"/>
          </a:xfrm>
          <a:custGeom>
            <a:avLst/>
            <a:gdLst/>
            <a:ahLst/>
            <a:cxnLst/>
            <a:rect l="l" t="t" r="r" b="b"/>
            <a:pathLst>
              <a:path w="32385" h="22859">
                <a:moveTo>
                  <a:pt x="0" y="0"/>
                </a:moveTo>
                <a:lnTo>
                  <a:pt x="31241" y="22098"/>
                </a:lnTo>
                <a:lnTo>
                  <a:pt x="32003" y="22859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5922963" y="2006281"/>
            <a:ext cx="32720" cy="25311"/>
          </a:xfrm>
          <a:custGeom>
            <a:avLst/>
            <a:gdLst/>
            <a:ahLst/>
            <a:cxnLst/>
            <a:rect l="l" t="t" r="r" b="b"/>
            <a:pathLst>
              <a:path w="33654" h="26034">
                <a:moveTo>
                  <a:pt x="0" y="0"/>
                </a:moveTo>
                <a:lnTo>
                  <a:pt x="32765" y="24383"/>
                </a:lnTo>
                <a:lnTo>
                  <a:pt x="33527" y="25907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5954818" y="2029989"/>
            <a:ext cx="29633" cy="24077"/>
          </a:xfrm>
          <a:custGeom>
            <a:avLst/>
            <a:gdLst/>
            <a:ahLst/>
            <a:cxnLst/>
            <a:rect l="l" t="t" r="r" b="b"/>
            <a:pathLst>
              <a:path w="30479" h="24764">
                <a:moveTo>
                  <a:pt x="0" y="0"/>
                </a:moveTo>
                <a:lnTo>
                  <a:pt x="28956" y="24383"/>
                </a:lnTo>
                <a:lnTo>
                  <a:pt x="30480" y="24383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5982969" y="2053696"/>
            <a:ext cx="30868" cy="24077"/>
          </a:xfrm>
          <a:custGeom>
            <a:avLst/>
            <a:gdLst/>
            <a:ahLst/>
            <a:cxnLst/>
            <a:rect l="l" t="t" r="r" b="b"/>
            <a:pathLst>
              <a:path w="31750" h="24764">
                <a:moveTo>
                  <a:pt x="0" y="0"/>
                </a:moveTo>
                <a:lnTo>
                  <a:pt x="29717" y="24384"/>
                </a:lnTo>
                <a:lnTo>
                  <a:pt x="31241" y="24384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6013343" y="2078142"/>
            <a:ext cx="27164" cy="25929"/>
          </a:xfrm>
          <a:custGeom>
            <a:avLst/>
            <a:gdLst/>
            <a:ahLst/>
            <a:cxnLst/>
            <a:rect l="l" t="t" r="r" b="b"/>
            <a:pathLst>
              <a:path w="27939" h="26669">
                <a:moveTo>
                  <a:pt x="0" y="0"/>
                </a:moveTo>
                <a:lnTo>
                  <a:pt x="27432" y="25908"/>
                </a:lnTo>
                <a:lnTo>
                  <a:pt x="27432" y="26670"/>
                </a:lnTo>
              </a:path>
            </a:pathLst>
          </a:custGeom>
          <a:ln w="5079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6040014" y="2103332"/>
            <a:ext cx="28398" cy="25311"/>
          </a:xfrm>
          <a:custGeom>
            <a:avLst/>
            <a:gdLst/>
            <a:ahLst/>
            <a:cxnLst/>
            <a:rect l="l" t="t" r="r" b="b"/>
            <a:pathLst>
              <a:path w="29210" h="26035">
                <a:moveTo>
                  <a:pt x="0" y="0"/>
                </a:moveTo>
                <a:lnTo>
                  <a:pt x="27431" y="25145"/>
                </a:lnTo>
                <a:lnTo>
                  <a:pt x="28955" y="25907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6068165" y="2129260"/>
            <a:ext cx="27164" cy="25311"/>
          </a:xfrm>
          <a:custGeom>
            <a:avLst/>
            <a:gdLst/>
            <a:ahLst/>
            <a:cxnLst/>
            <a:rect l="l" t="t" r="r" b="b"/>
            <a:pathLst>
              <a:path w="27939" h="26035">
                <a:moveTo>
                  <a:pt x="0" y="0"/>
                </a:moveTo>
                <a:lnTo>
                  <a:pt x="25908" y="25146"/>
                </a:lnTo>
                <a:lnTo>
                  <a:pt x="27432" y="25908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6094094" y="2154449"/>
            <a:ext cx="25929" cy="28398"/>
          </a:xfrm>
          <a:custGeom>
            <a:avLst/>
            <a:gdLst/>
            <a:ahLst/>
            <a:cxnLst/>
            <a:rect l="l" t="t" r="r" b="b"/>
            <a:pathLst>
              <a:path w="26670" h="29210">
                <a:moveTo>
                  <a:pt x="0" y="0"/>
                </a:moveTo>
                <a:lnTo>
                  <a:pt x="25146" y="28955"/>
                </a:lnTo>
                <a:lnTo>
                  <a:pt x="26670" y="28955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6119283" y="2181860"/>
            <a:ext cx="27164" cy="27781"/>
          </a:xfrm>
          <a:custGeom>
            <a:avLst/>
            <a:gdLst/>
            <a:ahLst/>
            <a:cxnLst/>
            <a:rect l="l" t="t" r="r" b="b"/>
            <a:pathLst>
              <a:path w="27939" h="28575">
                <a:moveTo>
                  <a:pt x="0" y="0"/>
                </a:moveTo>
                <a:lnTo>
                  <a:pt x="25907" y="28194"/>
                </a:lnTo>
                <a:lnTo>
                  <a:pt x="27431" y="28194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6143730" y="2210012"/>
            <a:ext cx="24694" cy="27164"/>
          </a:xfrm>
          <a:custGeom>
            <a:avLst/>
            <a:gdLst/>
            <a:ahLst/>
            <a:cxnLst/>
            <a:rect l="l" t="t" r="r" b="b"/>
            <a:pathLst>
              <a:path w="25400" h="27939">
                <a:moveTo>
                  <a:pt x="0" y="0"/>
                </a:moveTo>
                <a:lnTo>
                  <a:pt x="23622" y="27431"/>
                </a:lnTo>
                <a:lnTo>
                  <a:pt x="25146" y="27431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6168177" y="2236681"/>
            <a:ext cx="17286" cy="18521"/>
          </a:xfrm>
          <a:custGeom>
            <a:avLst/>
            <a:gdLst/>
            <a:ahLst/>
            <a:cxnLst/>
            <a:rect l="l" t="t" r="r" b="b"/>
            <a:pathLst>
              <a:path w="17779" h="19050">
                <a:moveTo>
                  <a:pt x="0" y="0"/>
                </a:moveTo>
                <a:lnTo>
                  <a:pt x="16001" y="18287"/>
                </a:lnTo>
                <a:lnTo>
                  <a:pt x="17525" y="19050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6184477" y="2255942"/>
            <a:ext cx="14817" cy="18521"/>
          </a:xfrm>
          <a:custGeom>
            <a:avLst/>
            <a:gdLst/>
            <a:ahLst/>
            <a:cxnLst/>
            <a:rect l="l" t="t" r="r" b="b"/>
            <a:pathLst>
              <a:path w="15239" h="19050">
                <a:moveTo>
                  <a:pt x="0" y="0"/>
                </a:moveTo>
                <a:lnTo>
                  <a:pt x="14477" y="19050"/>
                </a:lnTo>
                <a:lnTo>
                  <a:pt x="15239" y="19050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6199292" y="2274463"/>
            <a:ext cx="17286" cy="20990"/>
          </a:xfrm>
          <a:custGeom>
            <a:avLst/>
            <a:gdLst/>
            <a:ahLst/>
            <a:cxnLst/>
            <a:rect l="l" t="t" r="r" b="b"/>
            <a:pathLst>
              <a:path w="17779" h="21589">
                <a:moveTo>
                  <a:pt x="0" y="0"/>
                </a:moveTo>
                <a:lnTo>
                  <a:pt x="16001" y="19812"/>
                </a:lnTo>
                <a:lnTo>
                  <a:pt x="17525" y="21336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6214850" y="2293726"/>
            <a:ext cx="16051" cy="20373"/>
          </a:xfrm>
          <a:custGeom>
            <a:avLst/>
            <a:gdLst/>
            <a:ahLst/>
            <a:cxnLst/>
            <a:rect l="l" t="t" r="r" b="b"/>
            <a:pathLst>
              <a:path w="16510" h="20955">
                <a:moveTo>
                  <a:pt x="0" y="0"/>
                </a:moveTo>
                <a:lnTo>
                  <a:pt x="15240" y="19811"/>
                </a:lnTo>
                <a:lnTo>
                  <a:pt x="16002" y="20574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6229668" y="2312247"/>
            <a:ext cx="17903" cy="20373"/>
          </a:xfrm>
          <a:custGeom>
            <a:avLst/>
            <a:gdLst/>
            <a:ahLst/>
            <a:cxnLst/>
            <a:rect l="l" t="t" r="r" b="b"/>
            <a:pathLst>
              <a:path w="18414" h="20955">
                <a:moveTo>
                  <a:pt x="0" y="0"/>
                </a:moveTo>
                <a:lnTo>
                  <a:pt x="16763" y="19811"/>
                </a:lnTo>
                <a:lnTo>
                  <a:pt x="18287" y="20574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6246707" y="2332989"/>
            <a:ext cx="16669" cy="18521"/>
          </a:xfrm>
          <a:custGeom>
            <a:avLst/>
            <a:gdLst/>
            <a:ahLst/>
            <a:cxnLst/>
            <a:rect l="l" t="t" r="r" b="b"/>
            <a:pathLst>
              <a:path w="17145" h="19050">
                <a:moveTo>
                  <a:pt x="0" y="0"/>
                </a:moveTo>
                <a:lnTo>
                  <a:pt x="15239" y="18288"/>
                </a:lnTo>
                <a:lnTo>
                  <a:pt x="16763" y="19050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6260782" y="2350029"/>
            <a:ext cx="17286" cy="22225"/>
          </a:xfrm>
          <a:custGeom>
            <a:avLst/>
            <a:gdLst/>
            <a:ahLst/>
            <a:cxnLst/>
            <a:rect l="l" t="t" r="r" b="b"/>
            <a:pathLst>
              <a:path w="17779" h="22860">
                <a:moveTo>
                  <a:pt x="0" y="0"/>
                </a:moveTo>
                <a:lnTo>
                  <a:pt x="16001" y="21336"/>
                </a:lnTo>
                <a:lnTo>
                  <a:pt x="17525" y="22860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6277081" y="2370771"/>
            <a:ext cx="16051" cy="19756"/>
          </a:xfrm>
          <a:custGeom>
            <a:avLst/>
            <a:gdLst/>
            <a:ahLst/>
            <a:cxnLst/>
            <a:rect l="l" t="t" r="r" b="b"/>
            <a:pathLst>
              <a:path w="16510" h="20319">
                <a:moveTo>
                  <a:pt x="0" y="0"/>
                </a:moveTo>
                <a:lnTo>
                  <a:pt x="14477" y="19050"/>
                </a:lnTo>
                <a:lnTo>
                  <a:pt x="16001" y="19811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6291897" y="2387812"/>
            <a:ext cx="17903" cy="21608"/>
          </a:xfrm>
          <a:custGeom>
            <a:avLst/>
            <a:gdLst/>
            <a:ahLst/>
            <a:cxnLst/>
            <a:rect l="l" t="t" r="r" b="b"/>
            <a:pathLst>
              <a:path w="18414" h="22225">
                <a:moveTo>
                  <a:pt x="0" y="0"/>
                </a:moveTo>
                <a:lnTo>
                  <a:pt x="16763" y="20574"/>
                </a:lnTo>
                <a:lnTo>
                  <a:pt x="18287" y="22098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6309677" y="2408554"/>
            <a:ext cx="16051" cy="20373"/>
          </a:xfrm>
          <a:custGeom>
            <a:avLst/>
            <a:gdLst/>
            <a:ahLst/>
            <a:cxnLst/>
            <a:rect l="l" t="t" r="r" b="b"/>
            <a:pathLst>
              <a:path w="16509" h="20955">
                <a:moveTo>
                  <a:pt x="0" y="0"/>
                </a:moveTo>
                <a:lnTo>
                  <a:pt x="15240" y="19050"/>
                </a:lnTo>
                <a:lnTo>
                  <a:pt x="16001" y="20574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6323011" y="2427075"/>
            <a:ext cx="9878" cy="12965"/>
          </a:xfrm>
          <a:custGeom>
            <a:avLst/>
            <a:gdLst/>
            <a:ahLst/>
            <a:cxnLst/>
            <a:rect l="l" t="t" r="r" b="b"/>
            <a:pathLst>
              <a:path w="10159" h="13335">
                <a:moveTo>
                  <a:pt x="0" y="0"/>
                </a:moveTo>
                <a:lnTo>
                  <a:pt x="9144" y="11430"/>
                </a:lnTo>
                <a:lnTo>
                  <a:pt x="9905" y="12953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6331902" y="2438189"/>
            <a:ext cx="9878" cy="12965"/>
          </a:xfrm>
          <a:custGeom>
            <a:avLst/>
            <a:gdLst/>
            <a:ahLst/>
            <a:cxnLst/>
            <a:rect l="l" t="t" r="r" b="b"/>
            <a:pathLst>
              <a:path w="10159" h="13335">
                <a:moveTo>
                  <a:pt x="0" y="0"/>
                </a:moveTo>
                <a:lnTo>
                  <a:pt x="9143" y="12191"/>
                </a:lnTo>
                <a:lnTo>
                  <a:pt x="9905" y="12953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6340791" y="2449300"/>
            <a:ext cx="9878" cy="12347"/>
          </a:xfrm>
          <a:custGeom>
            <a:avLst/>
            <a:gdLst/>
            <a:ahLst/>
            <a:cxnLst/>
            <a:rect l="l" t="t" r="r" b="b"/>
            <a:pathLst>
              <a:path w="10159" h="12700">
                <a:moveTo>
                  <a:pt x="0" y="0"/>
                </a:moveTo>
                <a:lnTo>
                  <a:pt x="9144" y="12191"/>
                </a:lnTo>
                <a:lnTo>
                  <a:pt x="9906" y="12191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6350423" y="2461155"/>
            <a:ext cx="8643" cy="10495"/>
          </a:xfrm>
          <a:custGeom>
            <a:avLst/>
            <a:gdLst/>
            <a:ahLst/>
            <a:cxnLst/>
            <a:rect l="l" t="t" r="r" b="b"/>
            <a:pathLst>
              <a:path w="8890" h="10794">
                <a:moveTo>
                  <a:pt x="0" y="0"/>
                </a:moveTo>
                <a:lnTo>
                  <a:pt x="8381" y="9906"/>
                </a:lnTo>
                <a:lnTo>
                  <a:pt x="8381" y="10668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6358572" y="2471525"/>
            <a:ext cx="10495" cy="12965"/>
          </a:xfrm>
          <a:custGeom>
            <a:avLst/>
            <a:gdLst/>
            <a:ahLst/>
            <a:cxnLst/>
            <a:rect l="l" t="t" r="r" b="b"/>
            <a:pathLst>
              <a:path w="10795" h="13335">
                <a:moveTo>
                  <a:pt x="0" y="0"/>
                </a:moveTo>
                <a:lnTo>
                  <a:pt x="9905" y="12192"/>
                </a:lnTo>
                <a:lnTo>
                  <a:pt x="10668" y="12953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6368203" y="2482637"/>
            <a:ext cx="9878" cy="12347"/>
          </a:xfrm>
          <a:custGeom>
            <a:avLst/>
            <a:gdLst/>
            <a:ahLst/>
            <a:cxnLst/>
            <a:rect l="l" t="t" r="r" b="b"/>
            <a:pathLst>
              <a:path w="10159" h="12700">
                <a:moveTo>
                  <a:pt x="0" y="0"/>
                </a:moveTo>
                <a:lnTo>
                  <a:pt x="8381" y="11430"/>
                </a:lnTo>
                <a:lnTo>
                  <a:pt x="9905" y="12192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6376352" y="2493751"/>
            <a:ext cx="10495" cy="12965"/>
          </a:xfrm>
          <a:custGeom>
            <a:avLst/>
            <a:gdLst/>
            <a:ahLst/>
            <a:cxnLst/>
            <a:rect l="l" t="t" r="r" b="b"/>
            <a:pathLst>
              <a:path w="10795" h="13335">
                <a:moveTo>
                  <a:pt x="0" y="0"/>
                </a:moveTo>
                <a:lnTo>
                  <a:pt x="10668" y="11429"/>
                </a:lnTo>
                <a:lnTo>
                  <a:pt x="10668" y="12953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6388947" y="2508567"/>
            <a:ext cx="3704" cy="3704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0"/>
                </a:moveTo>
                <a:lnTo>
                  <a:pt x="3809" y="3810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6394873" y="2515976"/>
            <a:ext cx="10495" cy="11113"/>
          </a:xfrm>
          <a:custGeom>
            <a:avLst/>
            <a:gdLst/>
            <a:ahLst/>
            <a:cxnLst/>
            <a:rect l="l" t="t" r="r" b="b"/>
            <a:pathLst>
              <a:path w="10795" h="11430">
                <a:moveTo>
                  <a:pt x="0" y="0"/>
                </a:moveTo>
                <a:lnTo>
                  <a:pt x="9144" y="10668"/>
                </a:lnTo>
                <a:lnTo>
                  <a:pt x="10668" y="11429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6403763" y="2527088"/>
            <a:ext cx="9878" cy="12965"/>
          </a:xfrm>
          <a:custGeom>
            <a:avLst/>
            <a:gdLst/>
            <a:ahLst/>
            <a:cxnLst/>
            <a:rect l="l" t="t" r="r" b="b"/>
            <a:pathLst>
              <a:path w="10159" h="13335">
                <a:moveTo>
                  <a:pt x="0" y="0"/>
                </a:moveTo>
                <a:lnTo>
                  <a:pt x="9144" y="11429"/>
                </a:lnTo>
                <a:lnTo>
                  <a:pt x="9905" y="12953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6412652" y="2537459"/>
            <a:ext cx="18521" cy="20373"/>
          </a:xfrm>
          <a:custGeom>
            <a:avLst/>
            <a:gdLst/>
            <a:ahLst/>
            <a:cxnLst/>
            <a:rect l="l" t="t" r="r" b="b"/>
            <a:pathLst>
              <a:path w="19050" h="20955">
                <a:moveTo>
                  <a:pt x="0" y="0"/>
                </a:moveTo>
                <a:lnTo>
                  <a:pt x="17525" y="20574"/>
                </a:lnTo>
                <a:lnTo>
                  <a:pt x="19050" y="20574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6432655" y="2561166"/>
            <a:ext cx="12965" cy="10495"/>
          </a:xfrm>
          <a:custGeom>
            <a:avLst/>
            <a:gdLst/>
            <a:ahLst/>
            <a:cxnLst/>
            <a:rect l="l" t="t" r="r" b="b"/>
            <a:pathLst>
              <a:path w="13334" h="10794">
                <a:moveTo>
                  <a:pt x="0" y="0"/>
                </a:moveTo>
                <a:lnTo>
                  <a:pt x="12953" y="10668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6447472" y="2575242"/>
            <a:ext cx="20990" cy="17286"/>
          </a:xfrm>
          <a:custGeom>
            <a:avLst/>
            <a:gdLst/>
            <a:ahLst/>
            <a:cxnLst/>
            <a:rect l="l" t="t" r="r" b="b"/>
            <a:pathLst>
              <a:path w="21590" h="17780">
                <a:moveTo>
                  <a:pt x="0" y="0"/>
                </a:moveTo>
                <a:lnTo>
                  <a:pt x="19812" y="16764"/>
                </a:lnTo>
                <a:lnTo>
                  <a:pt x="21336" y="17525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6466733" y="2591541"/>
            <a:ext cx="22225" cy="16669"/>
          </a:xfrm>
          <a:custGeom>
            <a:avLst/>
            <a:gdLst/>
            <a:ahLst/>
            <a:cxnLst/>
            <a:rect l="l" t="t" r="r" b="b"/>
            <a:pathLst>
              <a:path w="22859" h="17144">
                <a:moveTo>
                  <a:pt x="0" y="0"/>
                </a:moveTo>
                <a:lnTo>
                  <a:pt x="21335" y="16001"/>
                </a:lnTo>
                <a:lnTo>
                  <a:pt x="22859" y="16763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6487476" y="2607098"/>
            <a:ext cx="23460" cy="16669"/>
          </a:xfrm>
          <a:custGeom>
            <a:avLst/>
            <a:gdLst/>
            <a:ahLst/>
            <a:cxnLst/>
            <a:rect l="l" t="t" r="r" b="b"/>
            <a:pathLst>
              <a:path w="24129" h="17144">
                <a:moveTo>
                  <a:pt x="0" y="0"/>
                </a:moveTo>
                <a:lnTo>
                  <a:pt x="22860" y="16001"/>
                </a:lnTo>
                <a:lnTo>
                  <a:pt x="23622" y="16764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6509701" y="2621174"/>
            <a:ext cx="23460" cy="16669"/>
          </a:xfrm>
          <a:custGeom>
            <a:avLst/>
            <a:gdLst/>
            <a:ahLst/>
            <a:cxnLst/>
            <a:rect l="l" t="t" r="r" b="b"/>
            <a:pathLst>
              <a:path w="24129" h="17144">
                <a:moveTo>
                  <a:pt x="0" y="0"/>
                </a:moveTo>
                <a:lnTo>
                  <a:pt x="23622" y="16001"/>
                </a:lnTo>
                <a:lnTo>
                  <a:pt x="23622" y="16764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6532669" y="2636732"/>
            <a:ext cx="24077" cy="13582"/>
          </a:xfrm>
          <a:custGeom>
            <a:avLst/>
            <a:gdLst/>
            <a:ahLst/>
            <a:cxnLst/>
            <a:rect l="l" t="t" r="r" b="b"/>
            <a:pathLst>
              <a:path w="24765" h="13969">
                <a:moveTo>
                  <a:pt x="0" y="0"/>
                </a:moveTo>
                <a:lnTo>
                  <a:pt x="22859" y="12953"/>
                </a:lnTo>
                <a:lnTo>
                  <a:pt x="24383" y="13716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6555634" y="2649325"/>
            <a:ext cx="24694" cy="13582"/>
          </a:xfrm>
          <a:custGeom>
            <a:avLst/>
            <a:gdLst/>
            <a:ahLst/>
            <a:cxnLst/>
            <a:rect l="l" t="t" r="r" b="b"/>
            <a:pathLst>
              <a:path w="25400" h="13969">
                <a:moveTo>
                  <a:pt x="0" y="0"/>
                </a:moveTo>
                <a:lnTo>
                  <a:pt x="24383" y="12192"/>
                </a:lnTo>
                <a:lnTo>
                  <a:pt x="25145" y="13716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6579340" y="2661179"/>
            <a:ext cx="25929" cy="14198"/>
          </a:xfrm>
          <a:custGeom>
            <a:avLst/>
            <a:gdLst/>
            <a:ahLst/>
            <a:cxnLst/>
            <a:rect l="l" t="t" r="r" b="b"/>
            <a:pathLst>
              <a:path w="26670" h="14605">
                <a:moveTo>
                  <a:pt x="0" y="0"/>
                </a:moveTo>
                <a:lnTo>
                  <a:pt x="25146" y="13716"/>
                </a:lnTo>
                <a:lnTo>
                  <a:pt x="26670" y="14477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6603048" y="2673773"/>
            <a:ext cx="25929" cy="13582"/>
          </a:xfrm>
          <a:custGeom>
            <a:avLst/>
            <a:gdLst/>
            <a:ahLst/>
            <a:cxnLst/>
            <a:rect l="l" t="t" r="r" b="b"/>
            <a:pathLst>
              <a:path w="26670" h="13969">
                <a:moveTo>
                  <a:pt x="0" y="0"/>
                </a:moveTo>
                <a:lnTo>
                  <a:pt x="25146" y="12953"/>
                </a:lnTo>
                <a:lnTo>
                  <a:pt x="26670" y="13716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6628236" y="2686366"/>
            <a:ext cx="20990" cy="9878"/>
          </a:xfrm>
          <a:custGeom>
            <a:avLst/>
            <a:gdLst/>
            <a:ahLst/>
            <a:cxnLst/>
            <a:rect l="l" t="t" r="r" b="b"/>
            <a:pathLst>
              <a:path w="21590" h="10160">
                <a:moveTo>
                  <a:pt x="0" y="0"/>
                </a:moveTo>
                <a:lnTo>
                  <a:pt x="19811" y="9144"/>
                </a:lnTo>
                <a:lnTo>
                  <a:pt x="21335" y="9906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6648238" y="2696739"/>
            <a:ext cx="19756" cy="9878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0" y="0"/>
                </a:moveTo>
                <a:lnTo>
                  <a:pt x="19050" y="8381"/>
                </a:lnTo>
                <a:lnTo>
                  <a:pt x="19811" y="9905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6666759" y="2704887"/>
            <a:ext cx="24694" cy="9878"/>
          </a:xfrm>
          <a:custGeom>
            <a:avLst/>
            <a:gdLst/>
            <a:ahLst/>
            <a:cxnLst/>
            <a:rect l="l" t="t" r="r" b="b"/>
            <a:pathLst>
              <a:path w="25400" h="10160">
                <a:moveTo>
                  <a:pt x="0" y="0"/>
                </a:moveTo>
                <a:lnTo>
                  <a:pt x="23621" y="9144"/>
                </a:lnTo>
                <a:lnTo>
                  <a:pt x="25145" y="9906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6689724" y="2714519"/>
            <a:ext cx="20990" cy="8643"/>
          </a:xfrm>
          <a:custGeom>
            <a:avLst/>
            <a:gdLst/>
            <a:ahLst/>
            <a:cxnLst/>
            <a:rect l="l" t="t" r="r" b="b"/>
            <a:pathLst>
              <a:path w="21590" h="8889">
                <a:moveTo>
                  <a:pt x="0" y="0"/>
                </a:moveTo>
                <a:lnTo>
                  <a:pt x="19812" y="8381"/>
                </a:lnTo>
                <a:lnTo>
                  <a:pt x="21336" y="8381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6709727" y="2723408"/>
            <a:ext cx="21608" cy="9878"/>
          </a:xfrm>
          <a:custGeom>
            <a:avLst/>
            <a:gdLst/>
            <a:ahLst/>
            <a:cxnLst/>
            <a:rect l="l" t="t" r="r" b="b"/>
            <a:pathLst>
              <a:path w="22225" h="10160">
                <a:moveTo>
                  <a:pt x="0" y="0"/>
                </a:moveTo>
                <a:lnTo>
                  <a:pt x="20574" y="8382"/>
                </a:lnTo>
                <a:lnTo>
                  <a:pt x="22098" y="9906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6730470" y="2731557"/>
            <a:ext cx="21608" cy="9878"/>
          </a:xfrm>
          <a:custGeom>
            <a:avLst/>
            <a:gdLst/>
            <a:ahLst/>
            <a:cxnLst/>
            <a:rect l="l" t="t" r="r" b="b"/>
            <a:pathLst>
              <a:path w="22225" h="10160">
                <a:moveTo>
                  <a:pt x="0" y="0"/>
                </a:moveTo>
                <a:lnTo>
                  <a:pt x="20574" y="9905"/>
                </a:lnTo>
                <a:lnTo>
                  <a:pt x="22098" y="9905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6751214" y="2741188"/>
            <a:ext cx="22225" cy="7408"/>
          </a:xfrm>
          <a:custGeom>
            <a:avLst/>
            <a:gdLst/>
            <a:ahLst/>
            <a:cxnLst/>
            <a:rect l="l" t="t" r="r" b="b"/>
            <a:pathLst>
              <a:path w="22859" h="7619">
                <a:moveTo>
                  <a:pt x="0" y="0"/>
                </a:moveTo>
                <a:lnTo>
                  <a:pt x="21336" y="6857"/>
                </a:lnTo>
                <a:lnTo>
                  <a:pt x="22860" y="7620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6771957" y="2749337"/>
            <a:ext cx="23460" cy="8643"/>
          </a:xfrm>
          <a:custGeom>
            <a:avLst/>
            <a:gdLst/>
            <a:ahLst/>
            <a:cxnLst/>
            <a:rect l="l" t="t" r="r" b="b"/>
            <a:pathLst>
              <a:path w="24129" h="8889">
                <a:moveTo>
                  <a:pt x="0" y="0"/>
                </a:moveTo>
                <a:lnTo>
                  <a:pt x="22098" y="7620"/>
                </a:lnTo>
                <a:lnTo>
                  <a:pt x="23622" y="8381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5630334" y="1906270"/>
            <a:ext cx="14198" cy="2469"/>
          </a:xfrm>
          <a:custGeom>
            <a:avLst/>
            <a:gdLst/>
            <a:ahLst/>
            <a:cxnLst/>
            <a:rect l="l" t="t" r="r" b="b"/>
            <a:pathLst>
              <a:path w="14604" h="2540">
                <a:moveTo>
                  <a:pt x="14477" y="0"/>
                </a:moveTo>
                <a:lnTo>
                  <a:pt x="1524" y="2285"/>
                </a:lnTo>
                <a:lnTo>
                  <a:pt x="0" y="2285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5616999" y="1907752"/>
            <a:ext cx="14198" cy="1852"/>
          </a:xfrm>
          <a:custGeom>
            <a:avLst/>
            <a:gdLst/>
            <a:ahLst/>
            <a:cxnLst/>
            <a:rect l="l" t="t" r="r" b="b"/>
            <a:pathLst>
              <a:path w="14604" h="1905">
                <a:moveTo>
                  <a:pt x="14477" y="0"/>
                </a:moveTo>
                <a:lnTo>
                  <a:pt x="0" y="0"/>
                </a:lnTo>
                <a:lnTo>
                  <a:pt x="0" y="1524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5603662" y="1907752"/>
            <a:ext cx="13582" cy="4939"/>
          </a:xfrm>
          <a:custGeom>
            <a:avLst/>
            <a:gdLst/>
            <a:ahLst/>
            <a:cxnLst/>
            <a:rect l="l" t="t" r="r" b="b"/>
            <a:pathLst>
              <a:path w="13970" h="5080">
                <a:moveTo>
                  <a:pt x="13716" y="0"/>
                </a:moveTo>
                <a:lnTo>
                  <a:pt x="0" y="3048"/>
                </a:lnTo>
                <a:lnTo>
                  <a:pt x="0" y="4572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5588847" y="1910715"/>
            <a:ext cx="14817" cy="2469"/>
          </a:xfrm>
          <a:custGeom>
            <a:avLst/>
            <a:gdLst/>
            <a:ahLst/>
            <a:cxnLst/>
            <a:rect l="l" t="t" r="r" b="b"/>
            <a:pathLst>
              <a:path w="15239" h="2540">
                <a:moveTo>
                  <a:pt x="15239" y="0"/>
                </a:moveTo>
                <a:lnTo>
                  <a:pt x="1524" y="1524"/>
                </a:lnTo>
                <a:lnTo>
                  <a:pt x="0" y="2285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5576252" y="1911455"/>
            <a:ext cx="13582" cy="3087"/>
          </a:xfrm>
          <a:custGeom>
            <a:avLst/>
            <a:gdLst/>
            <a:ahLst/>
            <a:cxnLst/>
            <a:rect l="l" t="t" r="r" b="b"/>
            <a:pathLst>
              <a:path w="13970" h="3175">
                <a:moveTo>
                  <a:pt x="13715" y="0"/>
                </a:moveTo>
                <a:lnTo>
                  <a:pt x="1524" y="2286"/>
                </a:lnTo>
                <a:lnTo>
                  <a:pt x="0" y="3048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5562917" y="1913677"/>
            <a:ext cx="13582" cy="3704"/>
          </a:xfrm>
          <a:custGeom>
            <a:avLst/>
            <a:gdLst/>
            <a:ahLst/>
            <a:cxnLst/>
            <a:rect l="l" t="t" r="r" b="b"/>
            <a:pathLst>
              <a:path w="13970" h="3809">
                <a:moveTo>
                  <a:pt x="13715" y="0"/>
                </a:moveTo>
                <a:lnTo>
                  <a:pt x="762" y="3048"/>
                </a:lnTo>
                <a:lnTo>
                  <a:pt x="0" y="3809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5548100" y="1916641"/>
            <a:ext cx="16051" cy="3087"/>
          </a:xfrm>
          <a:custGeom>
            <a:avLst/>
            <a:gdLst/>
            <a:ahLst/>
            <a:cxnLst/>
            <a:rect l="l" t="t" r="r" b="b"/>
            <a:pathLst>
              <a:path w="16510" h="3175">
                <a:moveTo>
                  <a:pt x="16002" y="0"/>
                </a:moveTo>
                <a:lnTo>
                  <a:pt x="0" y="1524"/>
                </a:lnTo>
                <a:lnTo>
                  <a:pt x="0" y="3048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5535507" y="1918123"/>
            <a:ext cx="12965" cy="5556"/>
          </a:xfrm>
          <a:custGeom>
            <a:avLst/>
            <a:gdLst/>
            <a:ahLst/>
            <a:cxnLst/>
            <a:rect l="l" t="t" r="r" b="b"/>
            <a:pathLst>
              <a:path w="13335" h="5715">
                <a:moveTo>
                  <a:pt x="12953" y="0"/>
                </a:moveTo>
                <a:lnTo>
                  <a:pt x="0" y="3809"/>
                </a:lnTo>
                <a:lnTo>
                  <a:pt x="0" y="5333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5522912" y="1923308"/>
            <a:ext cx="12965" cy="3704"/>
          </a:xfrm>
          <a:custGeom>
            <a:avLst/>
            <a:gdLst/>
            <a:ahLst/>
            <a:cxnLst/>
            <a:rect l="l" t="t" r="r" b="b"/>
            <a:pathLst>
              <a:path w="13335" h="3809">
                <a:moveTo>
                  <a:pt x="12953" y="0"/>
                </a:moveTo>
                <a:lnTo>
                  <a:pt x="762" y="3048"/>
                </a:lnTo>
                <a:lnTo>
                  <a:pt x="0" y="3809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5510317" y="1925531"/>
            <a:ext cx="14817" cy="6174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15240" y="0"/>
                </a:moveTo>
                <a:lnTo>
                  <a:pt x="762" y="5334"/>
                </a:lnTo>
                <a:lnTo>
                  <a:pt x="0" y="6096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5496984" y="1930717"/>
            <a:ext cx="14198" cy="6791"/>
          </a:xfrm>
          <a:custGeom>
            <a:avLst/>
            <a:gdLst/>
            <a:ahLst/>
            <a:cxnLst/>
            <a:rect l="l" t="t" r="r" b="b"/>
            <a:pathLst>
              <a:path w="14604" h="6984">
                <a:moveTo>
                  <a:pt x="14477" y="0"/>
                </a:moveTo>
                <a:lnTo>
                  <a:pt x="1524" y="6096"/>
                </a:lnTo>
                <a:lnTo>
                  <a:pt x="0" y="6857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5483647" y="1934421"/>
            <a:ext cx="13582" cy="6174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715" y="0"/>
                </a:moveTo>
                <a:lnTo>
                  <a:pt x="1524" y="5333"/>
                </a:lnTo>
                <a:lnTo>
                  <a:pt x="0" y="6096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5469573" y="1939606"/>
            <a:ext cx="14198" cy="6174"/>
          </a:xfrm>
          <a:custGeom>
            <a:avLst/>
            <a:gdLst/>
            <a:ahLst/>
            <a:cxnLst/>
            <a:rect l="l" t="t" r="r" b="b"/>
            <a:pathLst>
              <a:path w="14604" h="6350">
                <a:moveTo>
                  <a:pt x="14477" y="0"/>
                </a:moveTo>
                <a:lnTo>
                  <a:pt x="1524" y="4572"/>
                </a:lnTo>
                <a:lnTo>
                  <a:pt x="0" y="6096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5458459" y="1944794"/>
            <a:ext cx="12347" cy="5556"/>
          </a:xfrm>
          <a:custGeom>
            <a:avLst/>
            <a:gdLst/>
            <a:ahLst/>
            <a:cxnLst/>
            <a:rect l="l" t="t" r="r" b="b"/>
            <a:pathLst>
              <a:path w="12700" h="5715">
                <a:moveTo>
                  <a:pt x="12192" y="0"/>
                </a:moveTo>
                <a:lnTo>
                  <a:pt x="762" y="3809"/>
                </a:lnTo>
                <a:lnTo>
                  <a:pt x="0" y="5333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5445125" y="1948497"/>
            <a:ext cx="14198" cy="7408"/>
          </a:xfrm>
          <a:custGeom>
            <a:avLst/>
            <a:gdLst/>
            <a:ahLst/>
            <a:cxnLst/>
            <a:rect l="l" t="t" r="r" b="b"/>
            <a:pathLst>
              <a:path w="14604" h="7619">
                <a:moveTo>
                  <a:pt x="14477" y="0"/>
                </a:moveTo>
                <a:lnTo>
                  <a:pt x="1524" y="6096"/>
                </a:lnTo>
                <a:lnTo>
                  <a:pt x="0" y="7620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5431048" y="1955165"/>
            <a:ext cx="14817" cy="5556"/>
          </a:xfrm>
          <a:custGeom>
            <a:avLst/>
            <a:gdLst/>
            <a:ahLst/>
            <a:cxnLst/>
            <a:rect l="l" t="t" r="r" b="b"/>
            <a:pathLst>
              <a:path w="15239" h="5715">
                <a:moveTo>
                  <a:pt x="15239" y="0"/>
                </a:moveTo>
                <a:lnTo>
                  <a:pt x="1524" y="4571"/>
                </a:lnTo>
                <a:lnTo>
                  <a:pt x="0" y="5333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5418454" y="1958869"/>
            <a:ext cx="12965" cy="8643"/>
          </a:xfrm>
          <a:custGeom>
            <a:avLst/>
            <a:gdLst/>
            <a:ahLst/>
            <a:cxnLst/>
            <a:rect l="l" t="t" r="r" b="b"/>
            <a:pathLst>
              <a:path w="13335" h="8890">
                <a:moveTo>
                  <a:pt x="12954" y="0"/>
                </a:moveTo>
                <a:lnTo>
                  <a:pt x="762" y="7620"/>
                </a:lnTo>
                <a:lnTo>
                  <a:pt x="0" y="8381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5406602" y="1966277"/>
            <a:ext cx="14198" cy="6174"/>
          </a:xfrm>
          <a:custGeom>
            <a:avLst/>
            <a:gdLst/>
            <a:ahLst/>
            <a:cxnLst/>
            <a:rect l="l" t="t" r="r" b="b"/>
            <a:pathLst>
              <a:path w="14604" h="6350">
                <a:moveTo>
                  <a:pt x="14477" y="0"/>
                </a:moveTo>
                <a:lnTo>
                  <a:pt x="1524" y="5333"/>
                </a:lnTo>
                <a:lnTo>
                  <a:pt x="0" y="6096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5396230" y="1972945"/>
            <a:ext cx="11113" cy="7408"/>
          </a:xfrm>
          <a:custGeom>
            <a:avLst/>
            <a:gdLst/>
            <a:ahLst/>
            <a:cxnLst/>
            <a:rect l="l" t="t" r="r" b="b"/>
            <a:pathLst>
              <a:path w="11429" h="7619">
                <a:moveTo>
                  <a:pt x="11429" y="0"/>
                </a:moveTo>
                <a:lnTo>
                  <a:pt x="762" y="6857"/>
                </a:lnTo>
                <a:lnTo>
                  <a:pt x="0" y="7620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5384376" y="1978131"/>
            <a:ext cx="12347" cy="9878"/>
          </a:xfrm>
          <a:custGeom>
            <a:avLst/>
            <a:gdLst/>
            <a:ahLst/>
            <a:cxnLst/>
            <a:rect l="l" t="t" r="r" b="b"/>
            <a:pathLst>
              <a:path w="12700" h="10159">
                <a:moveTo>
                  <a:pt x="12192" y="0"/>
                </a:moveTo>
                <a:lnTo>
                  <a:pt x="0" y="9144"/>
                </a:lnTo>
                <a:lnTo>
                  <a:pt x="0" y="9906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5353261" y="1987021"/>
            <a:ext cx="31484" cy="24077"/>
          </a:xfrm>
          <a:custGeom>
            <a:avLst/>
            <a:gdLst/>
            <a:ahLst/>
            <a:cxnLst/>
            <a:rect l="l" t="t" r="r" b="b"/>
            <a:pathLst>
              <a:path w="32385" h="24765">
                <a:moveTo>
                  <a:pt x="32003" y="0"/>
                </a:moveTo>
                <a:lnTo>
                  <a:pt x="1524" y="23622"/>
                </a:lnTo>
                <a:lnTo>
                  <a:pt x="0" y="24384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5322888" y="2009245"/>
            <a:ext cx="32720" cy="24077"/>
          </a:xfrm>
          <a:custGeom>
            <a:avLst/>
            <a:gdLst/>
            <a:ahLst/>
            <a:cxnLst/>
            <a:rect l="l" t="t" r="r" b="b"/>
            <a:pathLst>
              <a:path w="33654" h="24765">
                <a:moveTo>
                  <a:pt x="33527" y="0"/>
                </a:moveTo>
                <a:lnTo>
                  <a:pt x="1524" y="23621"/>
                </a:lnTo>
                <a:lnTo>
                  <a:pt x="0" y="24383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5293254" y="2032952"/>
            <a:ext cx="30868" cy="23460"/>
          </a:xfrm>
          <a:custGeom>
            <a:avLst/>
            <a:gdLst/>
            <a:ahLst/>
            <a:cxnLst/>
            <a:rect l="l" t="t" r="r" b="b"/>
            <a:pathLst>
              <a:path w="31750" h="24130">
                <a:moveTo>
                  <a:pt x="31242" y="0"/>
                </a:moveTo>
                <a:lnTo>
                  <a:pt x="1524" y="23622"/>
                </a:lnTo>
                <a:lnTo>
                  <a:pt x="0" y="23622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5265844" y="2055917"/>
            <a:ext cx="29633" cy="25311"/>
          </a:xfrm>
          <a:custGeom>
            <a:avLst/>
            <a:gdLst/>
            <a:ahLst/>
            <a:cxnLst/>
            <a:rect l="l" t="t" r="r" b="b"/>
            <a:pathLst>
              <a:path w="30479" h="26035">
                <a:moveTo>
                  <a:pt x="30479" y="0"/>
                </a:moveTo>
                <a:lnTo>
                  <a:pt x="1524" y="25907"/>
                </a:lnTo>
                <a:lnTo>
                  <a:pt x="0" y="25907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5236951" y="2081848"/>
            <a:ext cx="29633" cy="24077"/>
          </a:xfrm>
          <a:custGeom>
            <a:avLst/>
            <a:gdLst/>
            <a:ahLst/>
            <a:cxnLst/>
            <a:rect l="l" t="t" r="r" b="b"/>
            <a:pathLst>
              <a:path w="30479" h="24764">
                <a:moveTo>
                  <a:pt x="30480" y="0"/>
                </a:moveTo>
                <a:lnTo>
                  <a:pt x="0" y="23622"/>
                </a:lnTo>
                <a:lnTo>
                  <a:pt x="0" y="24383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5208799" y="2106294"/>
            <a:ext cx="28398" cy="25929"/>
          </a:xfrm>
          <a:custGeom>
            <a:avLst/>
            <a:gdLst/>
            <a:ahLst/>
            <a:cxnLst/>
            <a:rect l="l" t="t" r="r" b="b"/>
            <a:pathLst>
              <a:path w="29210" h="26669">
                <a:moveTo>
                  <a:pt x="28955" y="0"/>
                </a:moveTo>
                <a:lnTo>
                  <a:pt x="1524" y="25908"/>
                </a:lnTo>
                <a:lnTo>
                  <a:pt x="0" y="26670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5182870" y="2131483"/>
            <a:ext cx="28398" cy="25311"/>
          </a:xfrm>
          <a:custGeom>
            <a:avLst/>
            <a:gdLst/>
            <a:ahLst/>
            <a:cxnLst/>
            <a:rect l="l" t="t" r="r" b="b"/>
            <a:pathLst>
              <a:path w="29210" h="26035">
                <a:moveTo>
                  <a:pt x="28956" y="0"/>
                </a:moveTo>
                <a:lnTo>
                  <a:pt x="1524" y="24383"/>
                </a:lnTo>
                <a:lnTo>
                  <a:pt x="0" y="25907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5156941" y="2155931"/>
            <a:ext cx="25929" cy="28398"/>
          </a:xfrm>
          <a:custGeom>
            <a:avLst/>
            <a:gdLst/>
            <a:ahLst/>
            <a:cxnLst/>
            <a:rect l="l" t="t" r="r" b="b"/>
            <a:pathLst>
              <a:path w="26670" h="29210">
                <a:moveTo>
                  <a:pt x="26669" y="0"/>
                </a:moveTo>
                <a:lnTo>
                  <a:pt x="1523" y="28955"/>
                </a:lnTo>
                <a:lnTo>
                  <a:pt x="0" y="28955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5133233" y="2184083"/>
            <a:ext cx="25929" cy="27781"/>
          </a:xfrm>
          <a:custGeom>
            <a:avLst/>
            <a:gdLst/>
            <a:ahLst/>
            <a:cxnLst/>
            <a:rect l="l" t="t" r="r" b="b"/>
            <a:pathLst>
              <a:path w="26670" h="28575">
                <a:moveTo>
                  <a:pt x="26669" y="0"/>
                </a:moveTo>
                <a:lnTo>
                  <a:pt x="762" y="28194"/>
                </a:lnTo>
                <a:lnTo>
                  <a:pt x="0" y="28194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5109528" y="2211494"/>
            <a:ext cx="24694" cy="27781"/>
          </a:xfrm>
          <a:custGeom>
            <a:avLst/>
            <a:gdLst/>
            <a:ahLst/>
            <a:cxnLst/>
            <a:rect l="l" t="t" r="r" b="b"/>
            <a:pathLst>
              <a:path w="25400" h="28575">
                <a:moveTo>
                  <a:pt x="25146" y="0"/>
                </a:moveTo>
                <a:lnTo>
                  <a:pt x="1524" y="28193"/>
                </a:lnTo>
                <a:lnTo>
                  <a:pt x="0" y="28193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5093229" y="2239645"/>
            <a:ext cx="17286" cy="20373"/>
          </a:xfrm>
          <a:custGeom>
            <a:avLst/>
            <a:gdLst/>
            <a:ahLst/>
            <a:cxnLst/>
            <a:rect l="l" t="t" r="r" b="b"/>
            <a:pathLst>
              <a:path w="17779" h="20955">
                <a:moveTo>
                  <a:pt x="17525" y="0"/>
                </a:moveTo>
                <a:lnTo>
                  <a:pt x="762" y="19811"/>
                </a:lnTo>
                <a:lnTo>
                  <a:pt x="0" y="20574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5078412" y="2257425"/>
            <a:ext cx="16669" cy="20373"/>
          </a:xfrm>
          <a:custGeom>
            <a:avLst/>
            <a:gdLst/>
            <a:ahLst/>
            <a:cxnLst/>
            <a:rect l="l" t="t" r="r" b="b"/>
            <a:pathLst>
              <a:path w="17145" h="20955">
                <a:moveTo>
                  <a:pt x="16763" y="0"/>
                </a:moveTo>
                <a:lnTo>
                  <a:pt x="762" y="20574"/>
                </a:lnTo>
                <a:lnTo>
                  <a:pt x="0" y="20574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5062115" y="2277427"/>
            <a:ext cx="16669" cy="20373"/>
          </a:xfrm>
          <a:custGeom>
            <a:avLst/>
            <a:gdLst/>
            <a:ahLst/>
            <a:cxnLst/>
            <a:rect l="l" t="t" r="r" b="b"/>
            <a:pathLst>
              <a:path w="17145" h="20955">
                <a:moveTo>
                  <a:pt x="16763" y="0"/>
                </a:moveTo>
                <a:lnTo>
                  <a:pt x="1524" y="19812"/>
                </a:lnTo>
                <a:lnTo>
                  <a:pt x="0" y="20574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5048038" y="2296689"/>
            <a:ext cx="16051" cy="20373"/>
          </a:xfrm>
          <a:custGeom>
            <a:avLst/>
            <a:gdLst/>
            <a:ahLst/>
            <a:cxnLst/>
            <a:rect l="l" t="t" r="r" b="b"/>
            <a:pathLst>
              <a:path w="16510" h="20955">
                <a:moveTo>
                  <a:pt x="16002" y="0"/>
                </a:moveTo>
                <a:lnTo>
                  <a:pt x="762" y="19050"/>
                </a:lnTo>
                <a:lnTo>
                  <a:pt x="0" y="20574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5030999" y="2314469"/>
            <a:ext cx="17903" cy="20373"/>
          </a:xfrm>
          <a:custGeom>
            <a:avLst/>
            <a:gdLst/>
            <a:ahLst/>
            <a:cxnLst/>
            <a:rect l="l" t="t" r="r" b="b"/>
            <a:pathLst>
              <a:path w="18414" h="20955">
                <a:moveTo>
                  <a:pt x="18287" y="0"/>
                </a:moveTo>
                <a:lnTo>
                  <a:pt x="1524" y="19812"/>
                </a:lnTo>
                <a:lnTo>
                  <a:pt x="0" y="20574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5015442" y="2334471"/>
            <a:ext cx="17286" cy="20373"/>
          </a:xfrm>
          <a:custGeom>
            <a:avLst/>
            <a:gdLst/>
            <a:ahLst/>
            <a:cxnLst/>
            <a:rect l="l" t="t" r="r" b="b"/>
            <a:pathLst>
              <a:path w="17779" h="20955">
                <a:moveTo>
                  <a:pt x="17525" y="0"/>
                </a:moveTo>
                <a:lnTo>
                  <a:pt x="762" y="19812"/>
                </a:lnTo>
                <a:lnTo>
                  <a:pt x="0" y="20574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5000625" y="2353734"/>
            <a:ext cx="16051" cy="20373"/>
          </a:xfrm>
          <a:custGeom>
            <a:avLst/>
            <a:gdLst/>
            <a:ahLst/>
            <a:cxnLst/>
            <a:rect l="l" t="t" r="r" b="b"/>
            <a:pathLst>
              <a:path w="16510" h="20955">
                <a:moveTo>
                  <a:pt x="16001" y="0"/>
                </a:moveTo>
                <a:lnTo>
                  <a:pt x="762" y="19811"/>
                </a:lnTo>
                <a:lnTo>
                  <a:pt x="0" y="20574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4985067" y="2372254"/>
            <a:ext cx="16051" cy="19756"/>
          </a:xfrm>
          <a:custGeom>
            <a:avLst/>
            <a:gdLst/>
            <a:ahLst/>
            <a:cxnLst/>
            <a:rect l="l" t="t" r="r" b="b"/>
            <a:pathLst>
              <a:path w="16510" h="20319">
                <a:moveTo>
                  <a:pt x="16001" y="0"/>
                </a:moveTo>
                <a:lnTo>
                  <a:pt x="762" y="19050"/>
                </a:lnTo>
                <a:lnTo>
                  <a:pt x="0" y="19811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4968769" y="2391516"/>
            <a:ext cx="17286" cy="20373"/>
          </a:xfrm>
          <a:custGeom>
            <a:avLst/>
            <a:gdLst/>
            <a:ahLst/>
            <a:cxnLst/>
            <a:rect l="l" t="t" r="r" b="b"/>
            <a:pathLst>
              <a:path w="17779" h="20955">
                <a:moveTo>
                  <a:pt x="17525" y="0"/>
                </a:moveTo>
                <a:lnTo>
                  <a:pt x="1524" y="19812"/>
                </a:lnTo>
                <a:lnTo>
                  <a:pt x="0" y="20574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4953212" y="2410778"/>
            <a:ext cx="17286" cy="20373"/>
          </a:xfrm>
          <a:custGeom>
            <a:avLst/>
            <a:gdLst/>
            <a:ahLst/>
            <a:cxnLst/>
            <a:rect l="l" t="t" r="r" b="b"/>
            <a:pathLst>
              <a:path w="17779" h="20955">
                <a:moveTo>
                  <a:pt x="17525" y="0"/>
                </a:moveTo>
                <a:lnTo>
                  <a:pt x="1523" y="19811"/>
                </a:lnTo>
                <a:lnTo>
                  <a:pt x="0" y="20574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4945063" y="2430038"/>
            <a:ext cx="9260" cy="12965"/>
          </a:xfrm>
          <a:custGeom>
            <a:avLst/>
            <a:gdLst/>
            <a:ahLst/>
            <a:cxnLst/>
            <a:rect l="l" t="t" r="r" b="b"/>
            <a:pathLst>
              <a:path w="9525" h="13335">
                <a:moveTo>
                  <a:pt x="9144" y="0"/>
                </a:moveTo>
                <a:lnTo>
                  <a:pt x="1524" y="11429"/>
                </a:lnTo>
                <a:lnTo>
                  <a:pt x="0" y="12953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4936172" y="2441151"/>
            <a:ext cx="10495" cy="12965"/>
          </a:xfrm>
          <a:custGeom>
            <a:avLst/>
            <a:gdLst/>
            <a:ahLst/>
            <a:cxnLst/>
            <a:rect l="l" t="t" r="r" b="b"/>
            <a:pathLst>
              <a:path w="10795" h="13335">
                <a:moveTo>
                  <a:pt x="10668" y="0"/>
                </a:moveTo>
                <a:lnTo>
                  <a:pt x="1524" y="11430"/>
                </a:lnTo>
                <a:lnTo>
                  <a:pt x="0" y="12954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4925801" y="2453746"/>
            <a:ext cx="11113" cy="9260"/>
          </a:xfrm>
          <a:custGeom>
            <a:avLst/>
            <a:gdLst/>
            <a:ahLst/>
            <a:cxnLst/>
            <a:rect l="l" t="t" r="r" b="b"/>
            <a:pathLst>
              <a:path w="11429" h="9525">
                <a:moveTo>
                  <a:pt x="11429" y="0"/>
                </a:moveTo>
                <a:lnTo>
                  <a:pt x="1524" y="9143"/>
                </a:lnTo>
                <a:lnTo>
                  <a:pt x="0" y="9143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4919132" y="2463376"/>
            <a:ext cx="9878" cy="12965"/>
          </a:xfrm>
          <a:custGeom>
            <a:avLst/>
            <a:gdLst/>
            <a:ahLst/>
            <a:cxnLst/>
            <a:rect l="l" t="t" r="r" b="b"/>
            <a:pathLst>
              <a:path w="10160" h="13335">
                <a:moveTo>
                  <a:pt x="9906" y="0"/>
                </a:moveTo>
                <a:lnTo>
                  <a:pt x="0" y="11429"/>
                </a:lnTo>
                <a:lnTo>
                  <a:pt x="0" y="12953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4908761" y="2473748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10667" y="0"/>
                </a:moveTo>
                <a:lnTo>
                  <a:pt x="1524" y="11429"/>
                </a:lnTo>
                <a:lnTo>
                  <a:pt x="0" y="12191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4900612" y="2484861"/>
            <a:ext cx="10495" cy="12965"/>
          </a:xfrm>
          <a:custGeom>
            <a:avLst/>
            <a:gdLst/>
            <a:ahLst/>
            <a:cxnLst/>
            <a:rect l="l" t="t" r="r" b="b"/>
            <a:pathLst>
              <a:path w="10795" h="13335">
                <a:moveTo>
                  <a:pt x="10668" y="0"/>
                </a:moveTo>
                <a:lnTo>
                  <a:pt x="762" y="12191"/>
                </a:lnTo>
                <a:lnTo>
                  <a:pt x="0" y="12953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4893203" y="2496713"/>
            <a:ext cx="7408" cy="12347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7619" y="0"/>
                </a:moveTo>
                <a:lnTo>
                  <a:pt x="0" y="11430"/>
                </a:lnTo>
                <a:lnTo>
                  <a:pt x="0" y="12192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4880609" y="2512272"/>
            <a:ext cx="16051" cy="3704"/>
          </a:xfrm>
          <a:custGeom>
            <a:avLst/>
            <a:gdLst/>
            <a:ahLst/>
            <a:cxnLst/>
            <a:rect l="l" t="t" r="r" b="b"/>
            <a:pathLst>
              <a:path w="16510" h="3810">
                <a:moveTo>
                  <a:pt x="16002" y="0"/>
                </a:moveTo>
                <a:lnTo>
                  <a:pt x="0" y="3809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4873942" y="2519679"/>
            <a:ext cx="9260" cy="9878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143" y="0"/>
                </a:moveTo>
                <a:lnTo>
                  <a:pt x="1524" y="9144"/>
                </a:lnTo>
                <a:lnTo>
                  <a:pt x="0" y="9906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4864311" y="2528569"/>
            <a:ext cx="10495" cy="12965"/>
          </a:xfrm>
          <a:custGeom>
            <a:avLst/>
            <a:gdLst/>
            <a:ahLst/>
            <a:cxnLst/>
            <a:rect l="l" t="t" r="r" b="b"/>
            <a:pathLst>
              <a:path w="10795" h="13335">
                <a:moveTo>
                  <a:pt x="10668" y="0"/>
                </a:moveTo>
                <a:lnTo>
                  <a:pt x="1524" y="12192"/>
                </a:lnTo>
                <a:lnTo>
                  <a:pt x="0" y="12953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4847271" y="2541163"/>
            <a:ext cx="19756" cy="19756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9812" y="0"/>
                </a:moveTo>
                <a:lnTo>
                  <a:pt x="1524" y="19812"/>
                </a:lnTo>
                <a:lnTo>
                  <a:pt x="0" y="19812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4827270" y="2564129"/>
            <a:ext cx="24077" cy="9878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384" y="0"/>
                </a:moveTo>
                <a:lnTo>
                  <a:pt x="0" y="9905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4809489" y="2577465"/>
            <a:ext cx="20990" cy="17286"/>
          </a:xfrm>
          <a:custGeom>
            <a:avLst/>
            <a:gdLst/>
            <a:ahLst/>
            <a:cxnLst/>
            <a:rect l="l" t="t" r="r" b="b"/>
            <a:pathLst>
              <a:path w="21589" h="17780">
                <a:moveTo>
                  <a:pt x="21336" y="0"/>
                </a:moveTo>
                <a:lnTo>
                  <a:pt x="1524" y="16763"/>
                </a:lnTo>
                <a:lnTo>
                  <a:pt x="0" y="17525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4789487" y="2593763"/>
            <a:ext cx="22225" cy="16669"/>
          </a:xfrm>
          <a:custGeom>
            <a:avLst/>
            <a:gdLst/>
            <a:ahLst/>
            <a:cxnLst/>
            <a:rect l="l" t="t" r="r" b="b"/>
            <a:pathLst>
              <a:path w="22860" h="17144">
                <a:moveTo>
                  <a:pt x="22860" y="0"/>
                </a:moveTo>
                <a:lnTo>
                  <a:pt x="762" y="15240"/>
                </a:lnTo>
                <a:lnTo>
                  <a:pt x="0" y="16764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4768003" y="2609321"/>
            <a:ext cx="22225" cy="16669"/>
          </a:xfrm>
          <a:custGeom>
            <a:avLst/>
            <a:gdLst/>
            <a:ahLst/>
            <a:cxnLst/>
            <a:rect l="l" t="t" r="r" b="b"/>
            <a:pathLst>
              <a:path w="22860" h="17144">
                <a:moveTo>
                  <a:pt x="22859" y="0"/>
                </a:moveTo>
                <a:lnTo>
                  <a:pt x="1523" y="16001"/>
                </a:lnTo>
                <a:lnTo>
                  <a:pt x="0" y="16764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4745037" y="2624138"/>
            <a:ext cx="24694" cy="16669"/>
          </a:xfrm>
          <a:custGeom>
            <a:avLst/>
            <a:gdLst/>
            <a:ahLst/>
            <a:cxnLst/>
            <a:rect l="l" t="t" r="r" b="b"/>
            <a:pathLst>
              <a:path w="25400" h="17144">
                <a:moveTo>
                  <a:pt x="25145" y="0"/>
                </a:moveTo>
                <a:lnTo>
                  <a:pt x="0" y="15240"/>
                </a:lnTo>
                <a:lnTo>
                  <a:pt x="0" y="16764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4722813" y="2638213"/>
            <a:ext cx="22225" cy="14198"/>
          </a:xfrm>
          <a:custGeom>
            <a:avLst/>
            <a:gdLst/>
            <a:ahLst/>
            <a:cxnLst/>
            <a:rect l="l" t="t" r="r" b="b"/>
            <a:pathLst>
              <a:path w="22860" h="14605">
                <a:moveTo>
                  <a:pt x="22860" y="0"/>
                </a:moveTo>
                <a:lnTo>
                  <a:pt x="762" y="13716"/>
                </a:lnTo>
                <a:lnTo>
                  <a:pt x="0" y="14477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4697623" y="2651548"/>
            <a:ext cx="25311" cy="13582"/>
          </a:xfrm>
          <a:custGeom>
            <a:avLst/>
            <a:gdLst/>
            <a:ahLst/>
            <a:cxnLst/>
            <a:rect l="l" t="t" r="r" b="b"/>
            <a:pathLst>
              <a:path w="26035" h="13969">
                <a:moveTo>
                  <a:pt x="25908" y="0"/>
                </a:moveTo>
                <a:lnTo>
                  <a:pt x="1524" y="12953"/>
                </a:lnTo>
                <a:lnTo>
                  <a:pt x="0" y="13715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4673918" y="2664142"/>
            <a:ext cx="24694" cy="13582"/>
          </a:xfrm>
          <a:custGeom>
            <a:avLst/>
            <a:gdLst/>
            <a:ahLst/>
            <a:cxnLst/>
            <a:rect l="l" t="t" r="r" b="b"/>
            <a:pathLst>
              <a:path w="25400" h="13969">
                <a:moveTo>
                  <a:pt x="25145" y="0"/>
                </a:moveTo>
                <a:lnTo>
                  <a:pt x="1524" y="12192"/>
                </a:lnTo>
                <a:lnTo>
                  <a:pt x="0" y="13716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4649469" y="2675995"/>
            <a:ext cx="25311" cy="13582"/>
          </a:xfrm>
          <a:custGeom>
            <a:avLst/>
            <a:gdLst/>
            <a:ahLst/>
            <a:cxnLst/>
            <a:rect l="l" t="t" r="r" b="b"/>
            <a:pathLst>
              <a:path w="26035" h="13969">
                <a:moveTo>
                  <a:pt x="25908" y="0"/>
                </a:moveTo>
                <a:lnTo>
                  <a:pt x="762" y="12953"/>
                </a:lnTo>
                <a:lnTo>
                  <a:pt x="0" y="13715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4629468" y="2687850"/>
            <a:ext cx="20373" cy="10495"/>
          </a:xfrm>
          <a:custGeom>
            <a:avLst/>
            <a:gdLst/>
            <a:ahLst/>
            <a:cxnLst/>
            <a:rect l="l" t="t" r="r" b="b"/>
            <a:pathLst>
              <a:path w="20954" h="10794">
                <a:moveTo>
                  <a:pt x="20574" y="0"/>
                </a:moveTo>
                <a:lnTo>
                  <a:pt x="1524" y="9906"/>
                </a:lnTo>
                <a:lnTo>
                  <a:pt x="0" y="10668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4609465" y="2698221"/>
            <a:ext cx="20373" cy="10495"/>
          </a:xfrm>
          <a:custGeom>
            <a:avLst/>
            <a:gdLst/>
            <a:ahLst/>
            <a:cxnLst/>
            <a:rect l="l" t="t" r="r" b="b"/>
            <a:pathLst>
              <a:path w="20954" h="10794">
                <a:moveTo>
                  <a:pt x="20574" y="0"/>
                </a:moveTo>
                <a:lnTo>
                  <a:pt x="1524" y="9905"/>
                </a:lnTo>
                <a:lnTo>
                  <a:pt x="0" y="10668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4587980" y="2707851"/>
            <a:ext cx="23460" cy="9260"/>
          </a:xfrm>
          <a:custGeom>
            <a:avLst/>
            <a:gdLst/>
            <a:ahLst/>
            <a:cxnLst/>
            <a:rect l="l" t="t" r="r" b="b"/>
            <a:pathLst>
              <a:path w="24129" h="9525">
                <a:moveTo>
                  <a:pt x="23622" y="0"/>
                </a:moveTo>
                <a:lnTo>
                  <a:pt x="1524" y="7620"/>
                </a:lnTo>
                <a:lnTo>
                  <a:pt x="0" y="9144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4567237" y="2716001"/>
            <a:ext cx="21608" cy="9878"/>
          </a:xfrm>
          <a:custGeom>
            <a:avLst/>
            <a:gdLst/>
            <a:ahLst/>
            <a:cxnLst/>
            <a:rect l="l" t="t" r="r" b="b"/>
            <a:pathLst>
              <a:path w="22225" h="10160">
                <a:moveTo>
                  <a:pt x="22098" y="0"/>
                </a:moveTo>
                <a:lnTo>
                  <a:pt x="762" y="9905"/>
                </a:lnTo>
                <a:lnTo>
                  <a:pt x="0" y="9905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4547234" y="2725632"/>
            <a:ext cx="21608" cy="9878"/>
          </a:xfrm>
          <a:custGeom>
            <a:avLst/>
            <a:gdLst/>
            <a:ahLst/>
            <a:cxnLst/>
            <a:rect l="l" t="t" r="r" b="b"/>
            <a:pathLst>
              <a:path w="22225" h="10160">
                <a:moveTo>
                  <a:pt x="22098" y="0"/>
                </a:moveTo>
                <a:lnTo>
                  <a:pt x="1524" y="9144"/>
                </a:lnTo>
                <a:lnTo>
                  <a:pt x="0" y="9905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4526492" y="2734522"/>
            <a:ext cx="22225" cy="9260"/>
          </a:xfrm>
          <a:custGeom>
            <a:avLst/>
            <a:gdLst/>
            <a:ahLst/>
            <a:cxnLst/>
            <a:rect l="l" t="t" r="r" b="b"/>
            <a:pathLst>
              <a:path w="22860" h="9525">
                <a:moveTo>
                  <a:pt x="22859" y="0"/>
                </a:moveTo>
                <a:lnTo>
                  <a:pt x="762" y="9143"/>
                </a:lnTo>
                <a:lnTo>
                  <a:pt x="0" y="9143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4505007" y="2742672"/>
            <a:ext cx="21608" cy="9260"/>
          </a:xfrm>
          <a:custGeom>
            <a:avLst/>
            <a:gdLst/>
            <a:ahLst/>
            <a:cxnLst/>
            <a:rect l="l" t="t" r="r" b="b"/>
            <a:pathLst>
              <a:path w="22225" h="9525">
                <a:moveTo>
                  <a:pt x="22098" y="0"/>
                </a:moveTo>
                <a:lnTo>
                  <a:pt x="1524" y="8381"/>
                </a:lnTo>
                <a:lnTo>
                  <a:pt x="0" y="9144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4483522" y="2751562"/>
            <a:ext cx="23460" cy="9260"/>
          </a:xfrm>
          <a:custGeom>
            <a:avLst/>
            <a:gdLst/>
            <a:ahLst/>
            <a:cxnLst/>
            <a:rect l="l" t="t" r="r" b="b"/>
            <a:pathLst>
              <a:path w="24129" h="9525">
                <a:moveTo>
                  <a:pt x="23622" y="0"/>
                </a:moveTo>
                <a:lnTo>
                  <a:pt x="1524" y="8381"/>
                </a:lnTo>
                <a:lnTo>
                  <a:pt x="0" y="9143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4462780" y="2758968"/>
            <a:ext cx="22225" cy="7408"/>
          </a:xfrm>
          <a:custGeom>
            <a:avLst/>
            <a:gdLst/>
            <a:ahLst/>
            <a:cxnLst/>
            <a:rect l="l" t="t" r="r" b="b"/>
            <a:pathLst>
              <a:path w="22860" h="7619">
                <a:moveTo>
                  <a:pt x="22860" y="0"/>
                </a:moveTo>
                <a:lnTo>
                  <a:pt x="1524" y="7620"/>
                </a:lnTo>
                <a:lnTo>
                  <a:pt x="0" y="7620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4440556" y="2767118"/>
            <a:ext cx="24077" cy="8643"/>
          </a:xfrm>
          <a:custGeom>
            <a:avLst/>
            <a:gdLst/>
            <a:ahLst/>
            <a:cxnLst/>
            <a:rect l="l" t="t" r="r" b="b"/>
            <a:pathLst>
              <a:path w="24764" h="8889">
                <a:moveTo>
                  <a:pt x="24384" y="0"/>
                </a:moveTo>
                <a:lnTo>
                  <a:pt x="1524" y="7619"/>
                </a:lnTo>
                <a:lnTo>
                  <a:pt x="0" y="8381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4422775" y="2775268"/>
            <a:ext cx="19756" cy="6791"/>
          </a:xfrm>
          <a:custGeom>
            <a:avLst/>
            <a:gdLst/>
            <a:ahLst/>
            <a:cxnLst/>
            <a:rect l="l" t="t" r="r" b="b"/>
            <a:pathLst>
              <a:path w="20320" h="6985">
                <a:moveTo>
                  <a:pt x="19812" y="0"/>
                </a:moveTo>
                <a:lnTo>
                  <a:pt x="1524" y="6096"/>
                </a:lnTo>
                <a:lnTo>
                  <a:pt x="0" y="6857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4403513" y="2781195"/>
            <a:ext cx="19756" cy="6791"/>
          </a:xfrm>
          <a:custGeom>
            <a:avLst/>
            <a:gdLst/>
            <a:ahLst/>
            <a:cxnLst/>
            <a:rect l="l" t="t" r="r" b="b"/>
            <a:pathLst>
              <a:path w="20320" h="6985">
                <a:moveTo>
                  <a:pt x="19812" y="0"/>
                </a:moveTo>
                <a:lnTo>
                  <a:pt x="1524" y="6857"/>
                </a:lnTo>
                <a:lnTo>
                  <a:pt x="0" y="6857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4387215" y="2787861"/>
            <a:ext cx="18521" cy="6791"/>
          </a:xfrm>
          <a:custGeom>
            <a:avLst/>
            <a:gdLst/>
            <a:ahLst/>
            <a:cxnLst/>
            <a:rect l="l" t="t" r="r" b="b"/>
            <a:pathLst>
              <a:path w="19050" h="6985">
                <a:moveTo>
                  <a:pt x="19050" y="0"/>
                </a:moveTo>
                <a:lnTo>
                  <a:pt x="0" y="6096"/>
                </a:lnTo>
                <a:lnTo>
                  <a:pt x="0" y="6857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4368694" y="2792306"/>
            <a:ext cx="18521" cy="6791"/>
          </a:xfrm>
          <a:custGeom>
            <a:avLst/>
            <a:gdLst/>
            <a:ahLst/>
            <a:cxnLst/>
            <a:rect l="l" t="t" r="r" b="b"/>
            <a:pathLst>
              <a:path w="19050" h="6985">
                <a:moveTo>
                  <a:pt x="19050" y="0"/>
                </a:moveTo>
                <a:lnTo>
                  <a:pt x="0" y="6096"/>
                </a:lnTo>
                <a:lnTo>
                  <a:pt x="0" y="6857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4350915" y="2798234"/>
            <a:ext cx="17903" cy="6791"/>
          </a:xfrm>
          <a:custGeom>
            <a:avLst/>
            <a:gdLst/>
            <a:ahLst/>
            <a:cxnLst/>
            <a:rect l="l" t="t" r="r" b="b"/>
            <a:pathLst>
              <a:path w="18414" h="6985">
                <a:moveTo>
                  <a:pt x="18287" y="0"/>
                </a:moveTo>
                <a:lnTo>
                  <a:pt x="1524" y="6096"/>
                </a:lnTo>
                <a:lnTo>
                  <a:pt x="0" y="6857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4330912" y="2804900"/>
            <a:ext cx="20990" cy="5556"/>
          </a:xfrm>
          <a:custGeom>
            <a:avLst/>
            <a:gdLst/>
            <a:ahLst/>
            <a:cxnLst/>
            <a:rect l="l" t="t" r="r" b="b"/>
            <a:pathLst>
              <a:path w="21589" h="5714">
                <a:moveTo>
                  <a:pt x="21336" y="0"/>
                </a:moveTo>
                <a:lnTo>
                  <a:pt x="1524" y="3810"/>
                </a:lnTo>
                <a:lnTo>
                  <a:pt x="0" y="5333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4313132" y="2809346"/>
            <a:ext cx="18521" cy="6174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19050" y="0"/>
                </a:moveTo>
                <a:lnTo>
                  <a:pt x="1524" y="6096"/>
                </a:lnTo>
                <a:lnTo>
                  <a:pt x="0" y="6096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4292389" y="2815272"/>
            <a:ext cx="21608" cy="5556"/>
          </a:xfrm>
          <a:custGeom>
            <a:avLst/>
            <a:gdLst/>
            <a:ahLst/>
            <a:cxnLst/>
            <a:rect l="l" t="t" r="r" b="b"/>
            <a:pathLst>
              <a:path w="22225" h="5714">
                <a:moveTo>
                  <a:pt x="22098" y="0"/>
                </a:moveTo>
                <a:lnTo>
                  <a:pt x="1524" y="3809"/>
                </a:lnTo>
                <a:lnTo>
                  <a:pt x="0" y="5333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4274609" y="2820458"/>
            <a:ext cx="20373" cy="5556"/>
          </a:xfrm>
          <a:custGeom>
            <a:avLst/>
            <a:gdLst/>
            <a:ahLst/>
            <a:cxnLst/>
            <a:rect l="l" t="t" r="r" b="b"/>
            <a:pathLst>
              <a:path w="20954" h="5714">
                <a:moveTo>
                  <a:pt x="20574" y="0"/>
                </a:moveTo>
                <a:lnTo>
                  <a:pt x="762" y="5334"/>
                </a:lnTo>
                <a:lnTo>
                  <a:pt x="0" y="5334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4256828" y="2825645"/>
            <a:ext cx="18521" cy="5556"/>
          </a:xfrm>
          <a:custGeom>
            <a:avLst/>
            <a:gdLst/>
            <a:ahLst/>
            <a:cxnLst/>
            <a:rect l="l" t="t" r="r" b="b"/>
            <a:pathLst>
              <a:path w="19050" h="5714">
                <a:moveTo>
                  <a:pt x="19050" y="0"/>
                </a:moveTo>
                <a:lnTo>
                  <a:pt x="762" y="4571"/>
                </a:lnTo>
                <a:lnTo>
                  <a:pt x="0" y="5333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4236084" y="2830830"/>
            <a:ext cx="21608" cy="6174"/>
          </a:xfrm>
          <a:custGeom>
            <a:avLst/>
            <a:gdLst/>
            <a:ahLst/>
            <a:cxnLst/>
            <a:rect l="l" t="t" r="r" b="b"/>
            <a:pathLst>
              <a:path w="22225" h="6350">
                <a:moveTo>
                  <a:pt x="22098" y="0"/>
                </a:moveTo>
                <a:lnTo>
                  <a:pt x="1524" y="5333"/>
                </a:lnTo>
                <a:lnTo>
                  <a:pt x="0" y="6096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4216082" y="2835276"/>
            <a:ext cx="20990" cy="5556"/>
          </a:xfrm>
          <a:custGeom>
            <a:avLst/>
            <a:gdLst/>
            <a:ahLst/>
            <a:cxnLst/>
            <a:rect l="l" t="t" r="r" b="b"/>
            <a:pathLst>
              <a:path w="21589" h="5714">
                <a:moveTo>
                  <a:pt x="21336" y="0"/>
                </a:moveTo>
                <a:lnTo>
                  <a:pt x="1524" y="5333"/>
                </a:lnTo>
                <a:lnTo>
                  <a:pt x="0" y="5333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4196079" y="2839720"/>
            <a:ext cx="20373" cy="3704"/>
          </a:xfrm>
          <a:custGeom>
            <a:avLst/>
            <a:gdLst/>
            <a:ahLst/>
            <a:cxnLst/>
            <a:rect l="l" t="t" r="r" b="b"/>
            <a:pathLst>
              <a:path w="20954" h="3810">
                <a:moveTo>
                  <a:pt x="20574" y="0"/>
                </a:moveTo>
                <a:lnTo>
                  <a:pt x="762" y="3809"/>
                </a:lnTo>
                <a:lnTo>
                  <a:pt x="0" y="3809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4175337" y="2842683"/>
            <a:ext cx="20990" cy="2469"/>
          </a:xfrm>
          <a:custGeom>
            <a:avLst/>
            <a:gdLst/>
            <a:ahLst/>
            <a:cxnLst/>
            <a:rect l="l" t="t" r="r" b="b"/>
            <a:pathLst>
              <a:path w="21589" h="2539">
                <a:moveTo>
                  <a:pt x="21335" y="0"/>
                </a:moveTo>
                <a:lnTo>
                  <a:pt x="762" y="1524"/>
                </a:lnTo>
                <a:lnTo>
                  <a:pt x="0" y="2285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4154593" y="2844906"/>
            <a:ext cx="20990" cy="3087"/>
          </a:xfrm>
          <a:custGeom>
            <a:avLst/>
            <a:gdLst/>
            <a:ahLst/>
            <a:cxnLst/>
            <a:rect l="l" t="t" r="r" b="b"/>
            <a:pathLst>
              <a:path w="21589" h="3175">
                <a:moveTo>
                  <a:pt x="21336" y="0"/>
                </a:moveTo>
                <a:lnTo>
                  <a:pt x="0" y="1524"/>
                </a:lnTo>
                <a:lnTo>
                  <a:pt x="0" y="3048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4131626" y="2846388"/>
            <a:ext cx="23460" cy="2469"/>
          </a:xfrm>
          <a:custGeom>
            <a:avLst/>
            <a:gdLst/>
            <a:ahLst/>
            <a:cxnLst/>
            <a:rect l="l" t="t" r="r" b="b"/>
            <a:pathLst>
              <a:path w="24129" h="2539">
                <a:moveTo>
                  <a:pt x="23622" y="0"/>
                </a:moveTo>
                <a:lnTo>
                  <a:pt x="1524" y="1524"/>
                </a:lnTo>
                <a:lnTo>
                  <a:pt x="0" y="2285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4111625" y="2847868"/>
            <a:ext cx="20990" cy="1235"/>
          </a:xfrm>
          <a:custGeom>
            <a:avLst/>
            <a:gdLst/>
            <a:ahLst/>
            <a:cxnLst/>
            <a:rect l="l" t="t" r="r" b="b"/>
            <a:pathLst>
              <a:path w="21589" h="1269">
                <a:moveTo>
                  <a:pt x="21336" y="0"/>
                </a:moveTo>
                <a:lnTo>
                  <a:pt x="1524" y="761"/>
                </a:lnTo>
                <a:lnTo>
                  <a:pt x="0" y="761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4091623" y="2848609"/>
            <a:ext cx="20990" cy="2469"/>
          </a:xfrm>
          <a:custGeom>
            <a:avLst/>
            <a:gdLst/>
            <a:ahLst/>
            <a:cxnLst/>
            <a:rect l="l" t="t" r="r" b="b"/>
            <a:pathLst>
              <a:path w="21589" h="2539">
                <a:moveTo>
                  <a:pt x="21336" y="0"/>
                </a:moveTo>
                <a:lnTo>
                  <a:pt x="1524" y="762"/>
                </a:lnTo>
                <a:lnTo>
                  <a:pt x="0" y="2286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4066434" y="2848609"/>
            <a:ext cx="28398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28956" y="0"/>
                </a:moveTo>
                <a:lnTo>
                  <a:pt x="0" y="0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4046432" y="2848609"/>
            <a:ext cx="25929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26669" y="0"/>
                </a:moveTo>
                <a:lnTo>
                  <a:pt x="0" y="0"/>
                </a:lnTo>
              </a:path>
            </a:pathLst>
          </a:custGeom>
          <a:ln w="5080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3426355" y="2861944"/>
            <a:ext cx="3351653" cy="0"/>
          </a:xfrm>
          <a:custGeom>
            <a:avLst/>
            <a:gdLst/>
            <a:ahLst/>
            <a:cxnLst/>
            <a:rect l="l" t="t" r="r" b="b"/>
            <a:pathLst>
              <a:path w="3447415">
                <a:moveTo>
                  <a:pt x="0" y="0"/>
                </a:moveTo>
                <a:lnTo>
                  <a:pt x="3447288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5448088" y="1796627"/>
            <a:ext cx="2469" cy="1061244"/>
          </a:xfrm>
          <a:custGeom>
            <a:avLst/>
            <a:gdLst/>
            <a:ahLst/>
            <a:cxnLst/>
            <a:rect l="l" t="t" r="r" b="b"/>
            <a:pathLst>
              <a:path w="2539" h="1091564">
                <a:moveTo>
                  <a:pt x="0" y="0"/>
                </a:moveTo>
                <a:lnTo>
                  <a:pt x="2286" y="1091183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3421167" y="1706986"/>
            <a:ext cx="8643" cy="1916906"/>
          </a:xfrm>
          <a:custGeom>
            <a:avLst/>
            <a:gdLst/>
            <a:ahLst/>
            <a:cxnLst/>
            <a:rect l="l" t="t" r="r" b="b"/>
            <a:pathLst>
              <a:path w="8889" h="1971675">
                <a:moveTo>
                  <a:pt x="8382" y="1971294"/>
                </a:move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4811713" y="1796627"/>
            <a:ext cx="7408" cy="1049514"/>
          </a:xfrm>
          <a:custGeom>
            <a:avLst/>
            <a:gdLst/>
            <a:ahLst/>
            <a:cxnLst/>
            <a:rect l="l" t="t" r="r" b="b"/>
            <a:pathLst>
              <a:path w="7620" h="1079500">
                <a:moveTo>
                  <a:pt x="7620" y="0"/>
                </a:moveTo>
                <a:lnTo>
                  <a:pt x="0" y="1078992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6082242" y="1796627"/>
            <a:ext cx="7408" cy="1057540"/>
          </a:xfrm>
          <a:custGeom>
            <a:avLst/>
            <a:gdLst/>
            <a:ahLst/>
            <a:cxnLst/>
            <a:rect l="l" t="t" r="r" b="b"/>
            <a:pathLst>
              <a:path w="7620" h="1087755">
                <a:moveTo>
                  <a:pt x="7619" y="0"/>
                </a:moveTo>
                <a:lnTo>
                  <a:pt x="0" y="1087374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 txBox="1"/>
          <p:nvPr/>
        </p:nvSpPr>
        <p:spPr>
          <a:xfrm>
            <a:off x="3456716" y="3049375"/>
            <a:ext cx="122299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11740">
              <a:lnSpc>
                <a:spcPts val="758"/>
              </a:lnSpc>
              <a:tabLst>
                <a:tab pos="703158" algn="l"/>
              </a:tabLst>
            </a:pPr>
            <a:r>
              <a:rPr sz="681" b="1" spc="10" dirty="0">
                <a:latin typeface="Arial"/>
                <a:cs typeface="Arial"/>
              </a:rPr>
              <a:t>P</a:t>
            </a:r>
            <a:r>
              <a:rPr sz="681" b="1" dirty="0">
                <a:latin typeface="Arial"/>
                <a:cs typeface="Arial"/>
              </a:rPr>
              <a:t>r</a:t>
            </a:r>
            <a:r>
              <a:rPr sz="681" b="1" spc="15" dirty="0">
                <a:latin typeface="Arial"/>
                <a:cs typeface="Arial"/>
              </a:rPr>
              <a:t>o</a:t>
            </a:r>
            <a:r>
              <a:rPr sz="681" b="1" spc="5" dirty="0">
                <a:latin typeface="Arial"/>
                <a:cs typeface="Arial"/>
              </a:rPr>
              <a:t>d</a:t>
            </a:r>
            <a:r>
              <a:rPr sz="681" b="1" spc="15" dirty="0">
                <a:latin typeface="Arial"/>
                <a:cs typeface="Arial"/>
              </a:rPr>
              <a:t>u</a:t>
            </a:r>
            <a:r>
              <a:rPr sz="681" b="1" spc="5" dirty="0">
                <a:latin typeface="Arial"/>
                <a:cs typeface="Arial"/>
              </a:rPr>
              <a:t>ct</a:t>
            </a:r>
            <a:r>
              <a:rPr sz="681" b="1" dirty="0">
                <a:latin typeface="Arial"/>
                <a:cs typeface="Arial"/>
              </a:rPr>
              <a:t>	I</a:t>
            </a:r>
            <a:r>
              <a:rPr sz="681" b="1" spc="15" dirty="0">
                <a:latin typeface="Arial"/>
                <a:cs typeface="Arial"/>
              </a:rPr>
              <a:t>n</a:t>
            </a:r>
            <a:r>
              <a:rPr sz="681" b="1" dirty="0">
                <a:latin typeface="Arial"/>
                <a:cs typeface="Arial"/>
              </a:rPr>
              <a:t>tr</a:t>
            </a:r>
            <a:r>
              <a:rPr sz="681" b="1" spc="15" dirty="0">
                <a:latin typeface="Arial"/>
                <a:cs typeface="Arial"/>
              </a:rPr>
              <a:t>od</a:t>
            </a:r>
            <a:r>
              <a:rPr sz="681" b="1" spc="5" dirty="0">
                <a:latin typeface="Arial"/>
                <a:cs typeface="Arial"/>
              </a:rPr>
              <a:t>u</a:t>
            </a:r>
            <a:r>
              <a:rPr sz="681" b="1" dirty="0">
                <a:latin typeface="Arial"/>
                <a:cs typeface="Arial"/>
              </a:rPr>
              <a:t>cti</a:t>
            </a:r>
            <a:r>
              <a:rPr sz="681" b="1" spc="15" dirty="0">
                <a:latin typeface="Arial"/>
                <a:cs typeface="Arial"/>
              </a:rPr>
              <a:t>o</a:t>
            </a:r>
            <a:r>
              <a:rPr sz="681" b="1" spc="5" dirty="0">
                <a:latin typeface="Arial"/>
                <a:cs typeface="Arial"/>
              </a:rPr>
              <a:t>n  Development</a:t>
            </a:r>
            <a:endParaRPr sz="681">
              <a:latin typeface="Arial"/>
              <a:cs typeface="Arial"/>
            </a:endParaRPr>
          </a:p>
          <a:p>
            <a:pPr marL="158041">
              <a:lnSpc>
                <a:spcPts val="739"/>
              </a:lnSpc>
            </a:pPr>
            <a:r>
              <a:rPr sz="681" b="1" spc="10" dirty="0">
                <a:latin typeface="Arial"/>
                <a:cs typeface="Arial"/>
              </a:rPr>
              <a:t>Stage</a:t>
            </a:r>
            <a:endParaRPr sz="681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5570313" y="2404357"/>
            <a:ext cx="281517" cy="103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2"/>
              </a:lnSpc>
            </a:pPr>
            <a:r>
              <a:rPr sz="681" b="1" spc="10" dirty="0">
                <a:latin typeface="Arial"/>
                <a:cs typeface="Arial"/>
              </a:rPr>
              <a:t>P</a:t>
            </a:r>
            <a:r>
              <a:rPr sz="681" b="1" dirty="0">
                <a:latin typeface="Arial"/>
                <a:cs typeface="Arial"/>
              </a:rPr>
              <a:t>r</a:t>
            </a:r>
            <a:r>
              <a:rPr sz="681" b="1" spc="15" dirty="0">
                <a:latin typeface="Arial"/>
                <a:cs typeface="Arial"/>
              </a:rPr>
              <a:t>o</a:t>
            </a:r>
            <a:r>
              <a:rPr sz="681" b="1" spc="5" dirty="0">
                <a:latin typeface="Arial"/>
                <a:cs typeface="Arial"/>
              </a:rPr>
              <a:t>fits</a:t>
            </a:r>
            <a:endParaRPr sz="681">
              <a:latin typeface="Arial"/>
              <a:cs typeface="Arial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4043469" y="1796627"/>
            <a:ext cx="7408" cy="1066183"/>
          </a:xfrm>
          <a:custGeom>
            <a:avLst/>
            <a:gdLst/>
            <a:ahLst/>
            <a:cxnLst/>
            <a:rect l="l" t="t" r="r" b="b"/>
            <a:pathLst>
              <a:path w="7620" h="1096645">
                <a:moveTo>
                  <a:pt x="7619" y="0"/>
                </a:moveTo>
                <a:lnTo>
                  <a:pt x="0" y="1096518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 txBox="1"/>
          <p:nvPr/>
        </p:nvSpPr>
        <p:spPr>
          <a:xfrm>
            <a:off x="6140026" y="1883551"/>
            <a:ext cx="232128" cy="103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2"/>
              </a:lnSpc>
            </a:pPr>
            <a:r>
              <a:rPr sz="681" b="1" spc="10" dirty="0">
                <a:latin typeface="Arial"/>
                <a:cs typeface="Arial"/>
              </a:rPr>
              <a:t>S</a:t>
            </a:r>
            <a:r>
              <a:rPr sz="681" b="1" spc="5" dirty="0">
                <a:latin typeface="Arial"/>
                <a:cs typeface="Arial"/>
              </a:rPr>
              <a:t>ale</a:t>
            </a:r>
            <a:r>
              <a:rPr sz="681" b="1" spc="10" dirty="0">
                <a:latin typeface="Arial"/>
                <a:cs typeface="Arial"/>
              </a:rPr>
              <a:t>s</a:t>
            </a:r>
            <a:endParaRPr sz="681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4977660" y="3039991"/>
            <a:ext cx="311767" cy="103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2"/>
              </a:lnSpc>
            </a:pPr>
            <a:r>
              <a:rPr sz="681" b="1" spc="10" dirty="0">
                <a:latin typeface="Arial"/>
                <a:cs typeface="Arial"/>
              </a:rPr>
              <a:t>Gr</a:t>
            </a:r>
            <a:r>
              <a:rPr sz="681" b="1" dirty="0">
                <a:latin typeface="Arial"/>
                <a:cs typeface="Arial"/>
              </a:rPr>
              <a:t>o</a:t>
            </a:r>
            <a:r>
              <a:rPr sz="681" b="1" spc="24" dirty="0">
                <a:latin typeface="Arial"/>
                <a:cs typeface="Arial"/>
              </a:rPr>
              <a:t>w</a:t>
            </a:r>
            <a:r>
              <a:rPr sz="681" b="1" spc="-5" dirty="0">
                <a:latin typeface="Arial"/>
                <a:cs typeface="Arial"/>
              </a:rPr>
              <a:t>t</a:t>
            </a:r>
            <a:r>
              <a:rPr sz="681" b="1" spc="10" dirty="0">
                <a:latin typeface="Arial"/>
                <a:cs typeface="Arial"/>
              </a:rPr>
              <a:t>h</a:t>
            </a:r>
            <a:endParaRPr sz="681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5571739" y="3039991"/>
            <a:ext cx="345722" cy="103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2"/>
              </a:lnSpc>
            </a:pPr>
            <a:r>
              <a:rPr sz="681" b="1" spc="15" dirty="0">
                <a:latin typeface="Arial"/>
                <a:cs typeface="Arial"/>
              </a:rPr>
              <a:t>M</a:t>
            </a:r>
            <a:r>
              <a:rPr sz="681" b="1" spc="5" dirty="0">
                <a:latin typeface="Arial"/>
                <a:cs typeface="Arial"/>
              </a:rPr>
              <a:t>at</a:t>
            </a:r>
            <a:r>
              <a:rPr sz="681" b="1" spc="15" dirty="0">
                <a:latin typeface="Arial"/>
                <a:cs typeface="Arial"/>
              </a:rPr>
              <a:t>u</a:t>
            </a:r>
            <a:r>
              <a:rPr sz="681" b="1" dirty="0">
                <a:latin typeface="Arial"/>
                <a:cs typeface="Arial"/>
              </a:rPr>
              <a:t>r</a:t>
            </a:r>
            <a:r>
              <a:rPr sz="681" b="1" spc="5" dirty="0">
                <a:latin typeface="Arial"/>
                <a:cs typeface="Arial"/>
              </a:rPr>
              <a:t>ity</a:t>
            </a:r>
            <a:endParaRPr sz="681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6264884" y="2788108"/>
            <a:ext cx="31670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51240">
              <a:lnSpc>
                <a:spcPts val="1478"/>
              </a:lnSpc>
            </a:pPr>
            <a:r>
              <a:rPr sz="681" b="1" spc="5" dirty="0">
                <a:latin typeface="Arial"/>
                <a:cs typeface="Arial"/>
              </a:rPr>
              <a:t>Time  </a:t>
            </a:r>
            <a:r>
              <a:rPr sz="681" b="1" spc="10" dirty="0">
                <a:latin typeface="Arial"/>
                <a:cs typeface="Arial"/>
              </a:rPr>
              <a:t>De</a:t>
            </a:r>
            <a:r>
              <a:rPr sz="681" b="1" spc="5" dirty="0">
                <a:latin typeface="Arial"/>
                <a:cs typeface="Arial"/>
              </a:rPr>
              <a:t>cli</a:t>
            </a:r>
            <a:r>
              <a:rPr sz="681" b="1" spc="15" dirty="0">
                <a:latin typeface="Arial"/>
                <a:cs typeface="Arial"/>
              </a:rPr>
              <a:t>n</a:t>
            </a:r>
            <a:r>
              <a:rPr sz="681" b="1" spc="10" dirty="0">
                <a:latin typeface="Arial"/>
                <a:cs typeface="Arial"/>
              </a:rPr>
              <a:t>e</a:t>
            </a:r>
            <a:endParaRPr sz="681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3463383" y="1448176"/>
            <a:ext cx="41486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8"/>
              </a:lnSpc>
            </a:pPr>
            <a:r>
              <a:rPr sz="681" b="1" spc="5" dirty="0">
                <a:latin typeface="Arial"/>
                <a:cs typeface="Arial"/>
              </a:rPr>
              <a:t>Sales</a:t>
            </a:r>
            <a:r>
              <a:rPr sz="681" b="1" spc="-73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and </a:t>
            </a:r>
            <a:r>
              <a:rPr sz="681" b="1" spc="5" dirty="0">
                <a:latin typeface="Arial"/>
                <a:cs typeface="Arial"/>
              </a:rPr>
              <a:t> Profits</a:t>
            </a:r>
            <a:r>
              <a:rPr sz="681" b="1" spc="-68" dirty="0">
                <a:latin typeface="Arial"/>
                <a:cs typeface="Arial"/>
              </a:rPr>
              <a:t> </a:t>
            </a:r>
            <a:r>
              <a:rPr sz="681" b="1" spc="5" dirty="0">
                <a:latin typeface="Arial"/>
                <a:cs typeface="Arial"/>
              </a:rPr>
              <a:t>($)</a:t>
            </a:r>
            <a:endParaRPr sz="681">
              <a:latin typeface="Arial"/>
              <a:cs typeface="Arial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3430798" y="2598950"/>
            <a:ext cx="3043590" cy="484628"/>
          </a:xfrm>
          <a:custGeom>
            <a:avLst/>
            <a:gdLst/>
            <a:ahLst/>
            <a:cxnLst/>
            <a:rect l="l" t="t" r="r" b="b"/>
            <a:pathLst>
              <a:path w="3130550" h="498475">
                <a:moveTo>
                  <a:pt x="0" y="281939"/>
                </a:moveTo>
                <a:lnTo>
                  <a:pt x="70103" y="288035"/>
                </a:lnTo>
                <a:lnTo>
                  <a:pt x="174498" y="323850"/>
                </a:lnTo>
                <a:lnTo>
                  <a:pt x="258317" y="348233"/>
                </a:lnTo>
                <a:lnTo>
                  <a:pt x="377189" y="377951"/>
                </a:lnTo>
                <a:lnTo>
                  <a:pt x="489203" y="408431"/>
                </a:lnTo>
                <a:lnTo>
                  <a:pt x="586739" y="438911"/>
                </a:lnTo>
                <a:lnTo>
                  <a:pt x="677417" y="467867"/>
                </a:lnTo>
                <a:lnTo>
                  <a:pt x="761238" y="486917"/>
                </a:lnTo>
                <a:lnTo>
                  <a:pt x="852677" y="498348"/>
                </a:lnTo>
                <a:lnTo>
                  <a:pt x="936498" y="486917"/>
                </a:lnTo>
                <a:lnTo>
                  <a:pt x="1034033" y="438911"/>
                </a:lnTo>
                <a:lnTo>
                  <a:pt x="1146048" y="384048"/>
                </a:lnTo>
                <a:lnTo>
                  <a:pt x="1229867" y="336041"/>
                </a:lnTo>
                <a:lnTo>
                  <a:pt x="1313688" y="281939"/>
                </a:lnTo>
                <a:lnTo>
                  <a:pt x="1390650" y="222503"/>
                </a:lnTo>
                <a:lnTo>
                  <a:pt x="1474469" y="168401"/>
                </a:lnTo>
                <a:lnTo>
                  <a:pt x="1550669" y="126491"/>
                </a:lnTo>
                <a:lnTo>
                  <a:pt x="1620774" y="102107"/>
                </a:lnTo>
                <a:lnTo>
                  <a:pt x="1683257" y="72389"/>
                </a:lnTo>
                <a:lnTo>
                  <a:pt x="1739645" y="59435"/>
                </a:lnTo>
                <a:lnTo>
                  <a:pt x="1823465" y="36575"/>
                </a:lnTo>
                <a:lnTo>
                  <a:pt x="1956053" y="12191"/>
                </a:lnTo>
                <a:lnTo>
                  <a:pt x="2061210" y="0"/>
                </a:lnTo>
                <a:lnTo>
                  <a:pt x="2158745" y="12191"/>
                </a:lnTo>
                <a:lnTo>
                  <a:pt x="2235707" y="24383"/>
                </a:lnTo>
                <a:lnTo>
                  <a:pt x="2340864" y="48005"/>
                </a:lnTo>
                <a:lnTo>
                  <a:pt x="2417826" y="78485"/>
                </a:lnTo>
                <a:lnTo>
                  <a:pt x="2473452" y="102107"/>
                </a:lnTo>
                <a:lnTo>
                  <a:pt x="2529840" y="114300"/>
                </a:lnTo>
                <a:lnTo>
                  <a:pt x="2627376" y="150113"/>
                </a:lnTo>
                <a:lnTo>
                  <a:pt x="2724912" y="179831"/>
                </a:lnTo>
                <a:lnTo>
                  <a:pt x="2843783" y="210311"/>
                </a:lnTo>
                <a:lnTo>
                  <a:pt x="2997707" y="240029"/>
                </a:lnTo>
                <a:lnTo>
                  <a:pt x="3130296" y="240029"/>
                </a:lnTo>
              </a:path>
            </a:pathLst>
          </a:custGeom>
          <a:ln w="5080">
            <a:solidFill>
              <a:srgbClr val="34343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6184477" y="3001221"/>
            <a:ext cx="498210" cy="29633"/>
          </a:xfrm>
          <a:custGeom>
            <a:avLst/>
            <a:gdLst/>
            <a:ahLst/>
            <a:cxnLst/>
            <a:rect l="l" t="t" r="r" b="b"/>
            <a:pathLst>
              <a:path w="512445" h="30480">
                <a:moveTo>
                  <a:pt x="481583" y="0"/>
                </a:moveTo>
                <a:lnTo>
                  <a:pt x="481583" y="30480"/>
                </a:lnTo>
                <a:lnTo>
                  <a:pt x="507492" y="17525"/>
                </a:lnTo>
                <a:lnTo>
                  <a:pt x="486918" y="17525"/>
                </a:lnTo>
                <a:lnTo>
                  <a:pt x="486918" y="12192"/>
                </a:lnTo>
                <a:lnTo>
                  <a:pt x="505968" y="12192"/>
                </a:lnTo>
                <a:lnTo>
                  <a:pt x="481583" y="0"/>
                </a:lnTo>
                <a:close/>
              </a:path>
              <a:path w="512445" h="30480">
                <a:moveTo>
                  <a:pt x="481583" y="12192"/>
                </a:moveTo>
                <a:lnTo>
                  <a:pt x="0" y="12192"/>
                </a:lnTo>
                <a:lnTo>
                  <a:pt x="0" y="17525"/>
                </a:lnTo>
                <a:lnTo>
                  <a:pt x="481583" y="17525"/>
                </a:lnTo>
                <a:lnTo>
                  <a:pt x="481583" y="12192"/>
                </a:lnTo>
                <a:close/>
              </a:path>
              <a:path w="512445" h="30480">
                <a:moveTo>
                  <a:pt x="505968" y="12192"/>
                </a:moveTo>
                <a:lnTo>
                  <a:pt x="486918" y="12192"/>
                </a:lnTo>
                <a:lnTo>
                  <a:pt x="486918" y="17525"/>
                </a:lnTo>
                <a:lnTo>
                  <a:pt x="507492" y="17525"/>
                </a:lnTo>
                <a:lnTo>
                  <a:pt x="512064" y="15240"/>
                </a:lnTo>
                <a:lnTo>
                  <a:pt x="50596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5661447" y="3487949"/>
            <a:ext cx="1114954" cy="328436"/>
          </a:xfrm>
          <a:custGeom>
            <a:avLst/>
            <a:gdLst/>
            <a:ahLst/>
            <a:cxnLst/>
            <a:rect l="l" t="t" r="r" b="b"/>
            <a:pathLst>
              <a:path w="1146809" h="337820">
                <a:moveTo>
                  <a:pt x="0" y="337566"/>
                </a:moveTo>
                <a:lnTo>
                  <a:pt x="1146809" y="337566"/>
                </a:lnTo>
                <a:lnTo>
                  <a:pt x="1146809" y="0"/>
                </a:lnTo>
                <a:lnTo>
                  <a:pt x="0" y="0"/>
                </a:lnTo>
                <a:lnTo>
                  <a:pt x="0" y="337566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 txBox="1"/>
          <p:nvPr/>
        </p:nvSpPr>
        <p:spPr>
          <a:xfrm>
            <a:off x="5661447" y="3487949"/>
            <a:ext cx="1114954" cy="328436"/>
          </a:xfrm>
          <a:prstGeom prst="rect">
            <a:avLst/>
          </a:prstGeom>
          <a:solidFill>
            <a:srgbClr val="CFCFCF"/>
          </a:solidFill>
          <a:ln w="5080">
            <a:solidFill>
              <a:srgbClr val="000000"/>
            </a:solidFill>
          </a:ln>
        </p:spPr>
        <p:txBody>
          <a:bodyPr vert="horz" wrap="square" lIns="0" tIns="17903" rIns="0" bIns="0" rtlCol="0">
            <a:spAutoFit/>
          </a:bodyPr>
          <a:lstStyle/>
          <a:p>
            <a:pPr marL="35189" marR="69760">
              <a:lnSpc>
                <a:spcPts val="758"/>
              </a:lnSpc>
              <a:spcBef>
                <a:spcPts val="141"/>
              </a:spcBef>
            </a:pPr>
            <a:r>
              <a:rPr sz="681" b="1" spc="5" dirty="0">
                <a:latin typeface="Arial"/>
                <a:cs typeface="Arial"/>
              </a:rPr>
              <a:t>Sales </a:t>
            </a:r>
            <a:r>
              <a:rPr sz="681" b="1" spc="10" dirty="0">
                <a:latin typeface="Arial"/>
                <a:cs typeface="Arial"/>
              </a:rPr>
              <a:t>and </a:t>
            </a:r>
            <a:r>
              <a:rPr sz="681" b="1" spc="5" dirty="0">
                <a:latin typeface="Arial"/>
                <a:cs typeface="Arial"/>
              </a:rPr>
              <a:t>Profits Over  the Product’s Life From  Inception to</a:t>
            </a:r>
            <a:r>
              <a:rPr sz="681" b="1" spc="-58" dirty="0">
                <a:latin typeface="Arial"/>
                <a:cs typeface="Arial"/>
              </a:rPr>
              <a:t> </a:t>
            </a:r>
            <a:r>
              <a:rPr sz="681" b="1" spc="5" dirty="0">
                <a:latin typeface="Arial"/>
                <a:cs typeface="Arial"/>
              </a:rPr>
              <a:t>Demise</a:t>
            </a:r>
            <a:endParaRPr sz="681">
              <a:latin typeface="Arial"/>
              <a:cs typeface="Arial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1365602" y="1058756"/>
            <a:ext cx="2013215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B.  </a:t>
            </a:r>
            <a:r>
              <a:rPr sz="1167" b="1" dirty="0">
                <a:latin typeface="Garamond"/>
                <a:cs typeface="Garamond"/>
              </a:rPr>
              <a:t>Product </a:t>
            </a:r>
            <a:r>
              <a:rPr sz="1167" b="1" spc="-5" dirty="0">
                <a:latin typeface="Garamond"/>
                <a:cs typeface="Garamond"/>
              </a:rPr>
              <a:t>life Cycle</a:t>
            </a:r>
            <a:r>
              <a:rPr sz="1167" b="1" spc="44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Strategies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1143352" y="1240260"/>
            <a:ext cx="2055813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After </a:t>
            </a:r>
            <a:r>
              <a:rPr sz="1167" dirty="0">
                <a:latin typeface="Garamond"/>
                <a:cs typeface="Garamond"/>
              </a:rPr>
              <a:t>launching a </a:t>
            </a:r>
            <a:r>
              <a:rPr sz="1167" spc="-5" dirty="0">
                <a:latin typeface="Garamond"/>
                <a:cs typeface="Garamond"/>
              </a:rPr>
              <a:t>new product,  </a:t>
            </a:r>
            <a:r>
              <a:rPr sz="1167" dirty="0">
                <a:latin typeface="Garamond"/>
                <a:cs typeface="Garamond"/>
              </a:rPr>
              <a:t>management </a:t>
            </a:r>
            <a:r>
              <a:rPr sz="1167" spc="-5" dirty="0">
                <a:latin typeface="Garamond"/>
                <a:cs typeface="Garamond"/>
              </a:rPr>
              <a:t>hopes  </a:t>
            </a:r>
            <a:r>
              <a:rPr sz="1167" dirty="0">
                <a:latin typeface="Garamond"/>
                <a:cs typeface="Garamond"/>
              </a:rPr>
              <a:t>it will enjoy </a:t>
            </a:r>
            <a:r>
              <a:rPr sz="1167" spc="2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1143352" y="1573636"/>
            <a:ext cx="876653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long and  Management,  aware  of 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that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2057882" y="1573636"/>
            <a:ext cx="1140266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285832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profitable life.  however,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also  each  product </a:t>
            </a:r>
            <a:r>
              <a:rPr sz="1167" spc="16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will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1143352" y="2073697"/>
            <a:ext cx="2055813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life </a:t>
            </a:r>
            <a:r>
              <a:rPr sz="1167" dirty="0">
                <a:latin typeface="Garamond"/>
                <a:cs typeface="Garamond"/>
              </a:rPr>
              <a:t>cycle. The </a:t>
            </a:r>
            <a:r>
              <a:rPr sz="1167" spc="-5" dirty="0">
                <a:latin typeface="Garamond"/>
                <a:cs typeface="Garamond"/>
              </a:rPr>
              <a:t>product life-  </a:t>
            </a:r>
            <a:r>
              <a:rPr sz="1167" dirty="0">
                <a:latin typeface="Garamond"/>
                <a:cs typeface="Garamond"/>
              </a:rPr>
              <a:t>cycle (PLC)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course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product’s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and profits over its  </a:t>
            </a:r>
            <a:r>
              <a:rPr sz="1167" dirty="0">
                <a:latin typeface="Garamond"/>
                <a:cs typeface="Garamond"/>
              </a:rPr>
              <a:t>lifetime. It involves five distinct  stages: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1587853" y="2907135"/>
            <a:ext cx="993951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marR="4939" indent="-222245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a. </a:t>
            </a:r>
            <a:r>
              <a:rPr sz="1167" dirty="0">
                <a:latin typeface="Garamond"/>
                <a:cs typeface="Garamond"/>
              </a:rPr>
              <a:t>The  development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2721015" y="2892319"/>
            <a:ext cx="477838" cy="36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product</a:t>
            </a:r>
            <a:endParaRPr sz="1167">
              <a:latin typeface="Garamond"/>
              <a:cs typeface="Garamond"/>
            </a:endParaRPr>
          </a:p>
          <a:p>
            <a:pPr marL="179031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stage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1810103" y="3240510"/>
            <a:ext cx="1389063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begins </a:t>
            </a:r>
            <a:r>
              <a:rPr sz="1167" dirty="0">
                <a:latin typeface="Garamond"/>
                <a:cs typeface="Garamond"/>
              </a:rPr>
              <a:t>when the  company finds </a:t>
            </a:r>
            <a:r>
              <a:rPr sz="1167" spc="-5" dirty="0">
                <a:latin typeface="Garamond"/>
                <a:cs typeface="Garamond"/>
              </a:rPr>
              <a:t>and  develops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new-  product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83"/>
              </a:lnSpc>
            </a:pPr>
            <a:r>
              <a:rPr sz="1167" spc="-5" dirty="0">
                <a:latin typeface="Garamond"/>
                <a:cs typeface="Garamond"/>
              </a:rPr>
              <a:t>product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2380634" y="3740573"/>
            <a:ext cx="818003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10" marR="4939" indent="-13582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idea. During  development,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1143352" y="4059132"/>
            <a:ext cx="5716764" cy="54278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9082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are zero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company’s investment </a:t>
            </a:r>
            <a:r>
              <a:rPr sz="1167" dirty="0">
                <a:latin typeface="Garamond"/>
                <a:cs typeface="Garamond"/>
              </a:rPr>
              <a:t>costs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mount.</a:t>
            </a:r>
            <a:endParaRPr sz="1167">
              <a:latin typeface="Garamond"/>
              <a:cs typeface="Garamond"/>
            </a:endParaRPr>
          </a:p>
          <a:p>
            <a:pPr marL="679082" marR="6173" indent="-222245" algn="just">
              <a:lnSpc>
                <a:spcPts val="1312"/>
              </a:lnSpc>
              <a:spcBef>
                <a:spcPts val="73"/>
              </a:spcBef>
              <a:buFont typeface="Garamond"/>
              <a:buAutoNum type="alphaLcPeriod" startAt="2"/>
              <a:tabLst>
                <a:tab pos="679082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introduction </a:t>
            </a:r>
            <a:r>
              <a:rPr sz="1167" dirty="0">
                <a:latin typeface="Garamond"/>
                <a:cs typeface="Garamond"/>
              </a:rPr>
              <a:t>stage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period of </a:t>
            </a:r>
            <a:r>
              <a:rPr sz="1167" dirty="0">
                <a:latin typeface="Garamond"/>
                <a:cs typeface="Garamond"/>
              </a:rPr>
              <a:t>slow sales growth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is being  introduced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market. </a:t>
            </a:r>
            <a:r>
              <a:rPr sz="1167" dirty="0">
                <a:latin typeface="Garamond"/>
                <a:cs typeface="Garamond"/>
              </a:rPr>
              <a:t>Profits </a:t>
            </a:r>
            <a:r>
              <a:rPr sz="1167" spc="-5" dirty="0">
                <a:latin typeface="Garamond"/>
                <a:cs typeface="Garamond"/>
              </a:rPr>
              <a:t>are nonexistent in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stage because of heavy  </a:t>
            </a:r>
            <a:r>
              <a:rPr sz="1167" dirty="0">
                <a:latin typeface="Garamond"/>
                <a:cs typeface="Garamond"/>
              </a:rPr>
              <a:t>expenses </a:t>
            </a:r>
            <a:r>
              <a:rPr sz="1167" spc="-5" dirty="0">
                <a:latin typeface="Garamond"/>
                <a:cs typeface="Garamond"/>
              </a:rPr>
              <a:t>of product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introduction.</a:t>
            </a:r>
            <a:endParaRPr sz="1167">
              <a:latin typeface="Garamond"/>
              <a:cs typeface="Garamond"/>
            </a:endParaRPr>
          </a:p>
          <a:p>
            <a:pPr marL="679082" indent="-222245">
              <a:lnSpc>
                <a:spcPts val="1240"/>
              </a:lnSpc>
              <a:buFont typeface="Garamond"/>
              <a:buAutoNum type="alphaLcPeriod" startAt="2"/>
              <a:tabLst>
                <a:tab pos="679082" algn="l"/>
              </a:tabLst>
            </a:pPr>
            <a:r>
              <a:rPr sz="1167" dirty="0">
                <a:latin typeface="Garamond"/>
                <a:cs typeface="Garamond"/>
              </a:rPr>
              <a:t>The growth stage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period of rapid market acceptance and </a:t>
            </a:r>
            <a:r>
              <a:rPr sz="1167" dirty="0">
                <a:latin typeface="Garamond"/>
                <a:cs typeface="Garamond"/>
              </a:rPr>
              <a:t>increasing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profits.</a:t>
            </a:r>
            <a:endParaRPr sz="1167">
              <a:latin typeface="Garamond"/>
              <a:cs typeface="Garamond"/>
            </a:endParaRPr>
          </a:p>
          <a:p>
            <a:pPr marL="679082" marR="6791" indent="-222245" algn="just">
              <a:lnSpc>
                <a:spcPts val="1312"/>
              </a:lnSpc>
              <a:spcBef>
                <a:spcPts val="73"/>
              </a:spcBef>
              <a:buFont typeface="Garamond"/>
              <a:buAutoNum type="alphaLcPeriod" startAt="2"/>
              <a:tabLst>
                <a:tab pos="679082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maturity </a:t>
            </a:r>
            <a:r>
              <a:rPr sz="1167" dirty="0">
                <a:latin typeface="Garamond"/>
                <a:cs typeface="Garamond"/>
              </a:rPr>
              <a:t>stage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period of </a:t>
            </a:r>
            <a:r>
              <a:rPr sz="1167" dirty="0">
                <a:latin typeface="Garamond"/>
                <a:cs typeface="Garamond"/>
              </a:rPr>
              <a:t>slowdown in sales growth </a:t>
            </a:r>
            <a:r>
              <a:rPr sz="1167" spc="-5" dirty="0">
                <a:latin typeface="Garamond"/>
                <a:cs typeface="Garamond"/>
              </a:rPr>
              <a:t>because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has  achieved acceptance by most potential buyers. </a:t>
            </a:r>
            <a:r>
              <a:rPr sz="1167" dirty="0">
                <a:latin typeface="Garamond"/>
                <a:cs typeface="Garamond"/>
              </a:rPr>
              <a:t>Profits </a:t>
            </a:r>
            <a:r>
              <a:rPr sz="1167" spc="-5" dirty="0">
                <a:latin typeface="Garamond"/>
                <a:cs typeface="Garamond"/>
              </a:rPr>
              <a:t>level off or decline because of  increased marketing outlays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defend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against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competition.</a:t>
            </a:r>
            <a:endParaRPr sz="1167">
              <a:latin typeface="Garamond"/>
              <a:cs typeface="Garamond"/>
            </a:endParaRPr>
          </a:p>
          <a:p>
            <a:pPr marL="679082" indent="-222245">
              <a:lnSpc>
                <a:spcPts val="1283"/>
              </a:lnSpc>
              <a:buFont typeface="Garamond"/>
              <a:buAutoNum type="alphaLcPeriod" startAt="2"/>
              <a:tabLst>
                <a:tab pos="679082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decline </a:t>
            </a:r>
            <a:r>
              <a:rPr sz="1167" dirty="0">
                <a:latin typeface="Garamond"/>
                <a:cs typeface="Garamond"/>
              </a:rPr>
              <a:t>stage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period </a:t>
            </a:r>
            <a:r>
              <a:rPr sz="1167" dirty="0">
                <a:latin typeface="Garamond"/>
                <a:cs typeface="Garamond"/>
              </a:rPr>
              <a:t>when sales fall </a:t>
            </a:r>
            <a:r>
              <a:rPr sz="1167" spc="-5" dirty="0">
                <a:latin typeface="Garamond"/>
                <a:cs typeface="Garamond"/>
              </a:rPr>
              <a:t>off and profits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drop.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Font typeface="Arial"/>
              <a:buAutoNum type="arabi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Introduction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Stage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Because the </a:t>
            </a:r>
            <a:r>
              <a:rPr sz="1167" spc="-5" dirty="0">
                <a:latin typeface="Garamond"/>
                <a:cs typeface="Garamond"/>
              </a:rPr>
              <a:t>product-development stage of </a:t>
            </a:r>
            <a:r>
              <a:rPr sz="1167" dirty="0">
                <a:latin typeface="Garamond"/>
                <a:cs typeface="Garamond"/>
              </a:rPr>
              <a:t>the PLC was </a:t>
            </a:r>
            <a:r>
              <a:rPr sz="1167" spc="-5" dirty="0">
                <a:latin typeface="Garamond"/>
                <a:cs typeface="Garamond"/>
              </a:rPr>
              <a:t>examined at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beginning of </a:t>
            </a:r>
            <a:r>
              <a:rPr sz="1167" dirty="0">
                <a:latin typeface="Garamond"/>
                <a:cs typeface="Garamond"/>
              </a:rPr>
              <a:t>the chapter,  the first stage to explore </a:t>
            </a:r>
            <a:r>
              <a:rPr sz="1167" spc="-5" dirty="0">
                <a:latin typeface="Garamond"/>
                <a:cs typeface="Garamond"/>
              </a:rPr>
              <a:t>in more detail at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point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introduction </a:t>
            </a:r>
            <a:r>
              <a:rPr sz="1167" dirty="0">
                <a:latin typeface="Garamond"/>
                <a:cs typeface="Garamond"/>
              </a:rPr>
              <a:t>stage. This stage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when  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new and </a:t>
            </a:r>
            <a:r>
              <a:rPr sz="1167" dirty="0">
                <a:latin typeface="Garamond"/>
                <a:cs typeface="Garamond"/>
              </a:rPr>
              <a:t>first </a:t>
            </a:r>
            <a:r>
              <a:rPr sz="1167" spc="-5" dirty="0">
                <a:latin typeface="Garamond"/>
                <a:cs typeface="Garamond"/>
              </a:rPr>
              <a:t>distributed and made available </a:t>
            </a:r>
            <a:r>
              <a:rPr sz="1167" dirty="0">
                <a:latin typeface="Garamond"/>
                <a:cs typeface="Garamond"/>
              </a:rPr>
              <a:t>for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purchase.</a:t>
            </a:r>
            <a:endParaRPr sz="1167">
              <a:latin typeface="Garamond"/>
              <a:cs typeface="Garamond"/>
            </a:endParaRPr>
          </a:p>
          <a:p>
            <a:pPr marL="1123572" marR="7408" lvl="1" indent="-222245" algn="just">
              <a:lnSpc>
                <a:spcPts val="1312"/>
              </a:lnSpc>
              <a:buFont typeface="Garamond"/>
              <a:buAutoNum type="alphaLcPeriod"/>
              <a:tabLst>
                <a:tab pos="1123572" algn="l"/>
              </a:tabLst>
            </a:pP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this stage, </a:t>
            </a:r>
            <a:r>
              <a:rPr sz="1167" spc="-5" dirty="0">
                <a:latin typeface="Garamond"/>
                <a:cs typeface="Garamond"/>
              </a:rPr>
              <a:t>profits are negative or low because of </a:t>
            </a:r>
            <a:r>
              <a:rPr sz="1167" dirty="0">
                <a:latin typeface="Garamond"/>
                <a:cs typeface="Garamond"/>
              </a:rPr>
              <a:t>the low sales </a:t>
            </a:r>
            <a:r>
              <a:rPr sz="1167" spc="-5" dirty="0">
                <a:latin typeface="Garamond"/>
                <a:cs typeface="Garamond"/>
              </a:rPr>
              <a:t>and high  </a:t>
            </a:r>
            <a:r>
              <a:rPr sz="1167" dirty="0">
                <a:latin typeface="Garamond"/>
                <a:cs typeface="Garamond"/>
              </a:rPr>
              <a:t>distribution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expenses.</a:t>
            </a:r>
            <a:endParaRPr sz="1167">
              <a:latin typeface="Garamond"/>
              <a:cs typeface="Garamond"/>
            </a:endParaRPr>
          </a:p>
          <a:p>
            <a:pPr marL="1123572" marR="6791" lvl="1" indent="-222245" algn="just">
              <a:lnSpc>
                <a:spcPts val="1312"/>
              </a:lnSpc>
              <a:buFont typeface="Garamond"/>
              <a:buAutoNum type="alphaLcPeriod"/>
              <a:tabLst>
                <a:tab pos="1123572" algn="l"/>
              </a:tabLst>
            </a:pPr>
            <a:r>
              <a:rPr sz="1167" dirty="0">
                <a:latin typeface="Garamond"/>
                <a:cs typeface="Garamond"/>
              </a:rPr>
              <a:t>Prices tend to </a:t>
            </a:r>
            <a:r>
              <a:rPr sz="1167" spc="-5" dirty="0">
                <a:latin typeface="Garamond"/>
                <a:cs typeface="Garamond"/>
              </a:rPr>
              <a:t>be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high </a:t>
            </a:r>
            <a:r>
              <a:rPr sz="1167" dirty="0">
                <a:latin typeface="Garamond"/>
                <a:cs typeface="Garamond"/>
              </a:rPr>
              <a:t>side </a:t>
            </a:r>
            <a:r>
              <a:rPr sz="1167" spc="-5" dirty="0">
                <a:latin typeface="Garamond"/>
                <a:cs typeface="Garamond"/>
              </a:rPr>
              <a:t>because of low output, production problems,  high promotion, and other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expenses.</a:t>
            </a:r>
            <a:endParaRPr sz="1167">
              <a:latin typeface="Garamond"/>
              <a:cs typeface="Garamond"/>
            </a:endParaRPr>
          </a:p>
          <a:p>
            <a:pPr marL="1123572" lvl="1" indent="-222245">
              <a:lnSpc>
                <a:spcPts val="1240"/>
              </a:lnSpc>
              <a:buFont typeface="Garamond"/>
              <a:buAutoNum type="alphaLcPeriod"/>
              <a:tabLst>
                <a:tab pos="1123572" algn="l"/>
              </a:tabLst>
            </a:pP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usually few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competitors.</a:t>
            </a:r>
            <a:endParaRPr sz="1167">
              <a:latin typeface="Garamond"/>
              <a:cs typeface="Garamond"/>
            </a:endParaRPr>
          </a:p>
          <a:p>
            <a:pPr marL="1123572" lvl="1" indent="-222245">
              <a:lnSpc>
                <a:spcPts val="1312"/>
              </a:lnSpc>
              <a:buFont typeface="Garamond"/>
              <a:buAutoNum type="alphaLcPeriod"/>
              <a:tabLst>
                <a:tab pos="1123572" algn="l"/>
              </a:tabLst>
            </a:pPr>
            <a:r>
              <a:rPr sz="1167" dirty="0">
                <a:latin typeface="Garamond"/>
                <a:cs typeface="Garamond"/>
              </a:rPr>
              <a:t>The focus </a:t>
            </a:r>
            <a:r>
              <a:rPr sz="1167" spc="-5" dirty="0">
                <a:latin typeface="Garamond"/>
                <a:cs typeface="Garamond"/>
              </a:rPr>
              <a:t>is on buyers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ready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buy.</a:t>
            </a:r>
            <a:endParaRPr sz="1167">
              <a:latin typeface="Garamond"/>
              <a:cs typeface="Garamond"/>
            </a:endParaRPr>
          </a:p>
          <a:p>
            <a:pPr marL="1123572" marR="4939" lvl="1" indent="-222245" algn="just">
              <a:lnSpc>
                <a:spcPts val="1312"/>
              </a:lnSpc>
              <a:spcBef>
                <a:spcPts val="73"/>
              </a:spcBef>
              <a:buFont typeface="Garamond"/>
              <a:buAutoNum type="alphaLcPeriod"/>
              <a:tabLst>
                <a:tab pos="1123572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pioneer must launch its product </a:t>
            </a:r>
            <a:r>
              <a:rPr sz="1167" dirty="0">
                <a:latin typeface="Garamond"/>
                <a:cs typeface="Garamond"/>
              </a:rPr>
              <a:t>with a strategy that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consistent  with a </a:t>
            </a:r>
            <a:r>
              <a:rPr sz="1167" spc="-5" dirty="0">
                <a:latin typeface="Garamond"/>
                <a:cs typeface="Garamond"/>
              </a:rPr>
              <a:t>long-term </a:t>
            </a:r>
            <a:r>
              <a:rPr sz="1167" dirty="0">
                <a:latin typeface="Garamond"/>
                <a:cs typeface="Garamond"/>
              </a:rPr>
              <a:t>focus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rather </a:t>
            </a:r>
            <a:r>
              <a:rPr sz="1167" dirty="0">
                <a:latin typeface="Garamond"/>
                <a:cs typeface="Garamond"/>
              </a:rPr>
              <a:t>than a quick </a:t>
            </a:r>
            <a:r>
              <a:rPr sz="1167" spc="-5" dirty="0">
                <a:latin typeface="Garamond"/>
                <a:cs typeface="Garamond"/>
              </a:rPr>
              <a:t>profit </a:t>
            </a:r>
            <a:r>
              <a:rPr sz="1167" dirty="0">
                <a:latin typeface="Garamond"/>
                <a:cs typeface="Garamond"/>
              </a:rPr>
              <a:t>gain. </a:t>
            </a:r>
            <a:r>
              <a:rPr sz="1167" spc="-5" dirty="0">
                <a:latin typeface="Garamond"/>
                <a:cs typeface="Garamond"/>
              </a:rPr>
              <a:t>Retaining  market leadership may be difficult, but is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desirable.</a:t>
            </a:r>
            <a:endParaRPr sz="1167">
              <a:latin typeface="Garamond"/>
              <a:cs typeface="Garamond"/>
            </a:endParaRPr>
          </a:p>
          <a:p>
            <a:pPr lvl="1">
              <a:spcBef>
                <a:spcPts val="53"/>
              </a:spcBef>
              <a:buFont typeface="Garamond"/>
              <a:buAutoNum type="alphaLcPeriod"/>
            </a:pPr>
            <a:endParaRPr sz="1069">
              <a:latin typeface="Times New Roman"/>
              <a:cs typeface="Times New Roman"/>
            </a:endParaRPr>
          </a:p>
          <a:p>
            <a:pPr marL="605000" indent="-370408">
              <a:buFont typeface="Arial"/>
              <a:buAutoNum type="arabicPeriod" startAt="2"/>
              <a:tabLst>
                <a:tab pos="604383" algn="l"/>
                <a:tab pos="605000" algn="l"/>
              </a:tabLst>
            </a:pPr>
            <a:r>
              <a:rPr sz="1167" b="1" dirty="0">
                <a:latin typeface="Garamond"/>
                <a:cs typeface="Garamond"/>
              </a:rPr>
              <a:t>Growth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Stage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  <a:buFont typeface="Arial"/>
              <a:buAutoNum type="arabicPeriod" startAt="2"/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growth stage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life-cycle </a:t>
            </a:r>
            <a:r>
              <a:rPr sz="1167" dirty="0">
                <a:latin typeface="Garamond"/>
                <a:cs typeface="Garamond"/>
              </a:rPr>
              <a:t>stage </a:t>
            </a:r>
            <a:r>
              <a:rPr sz="1167" spc="-5" dirty="0">
                <a:latin typeface="Garamond"/>
                <a:cs typeface="Garamond"/>
              </a:rPr>
              <a:t>during </a:t>
            </a:r>
            <a:r>
              <a:rPr sz="1167" dirty="0">
                <a:latin typeface="Garamond"/>
                <a:cs typeface="Garamond"/>
              </a:rPr>
              <a:t>which a </a:t>
            </a:r>
            <a:r>
              <a:rPr sz="1167" spc="-5" dirty="0">
                <a:latin typeface="Garamond"/>
                <a:cs typeface="Garamond"/>
              </a:rPr>
              <a:t>product’s </a:t>
            </a:r>
            <a:r>
              <a:rPr sz="1167" dirty="0">
                <a:latin typeface="Garamond"/>
                <a:cs typeface="Garamond"/>
              </a:rPr>
              <a:t>sales start climbing  quickly.</a:t>
            </a:r>
            <a:endParaRPr sz="1167">
              <a:latin typeface="Garamond"/>
              <a:cs typeface="Garamond"/>
            </a:endParaRPr>
          </a:p>
          <a:p>
            <a:pPr marL="1012449" lvl="1" indent="-222245">
              <a:lnSpc>
                <a:spcPts val="1240"/>
              </a:lnSpc>
              <a:buFont typeface="Garamond"/>
              <a:buAutoNum type="alphaLcPeriod"/>
              <a:tabLst>
                <a:tab pos="1012449" algn="l"/>
              </a:tabLst>
            </a:pPr>
            <a:r>
              <a:rPr sz="1167" spc="-5" dirty="0">
                <a:latin typeface="Garamond"/>
                <a:cs typeface="Garamond"/>
              </a:rPr>
              <a:t>Early adopters </a:t>
            </a:r>
            <a:r>
              <a:rPr sz="1167" dirty="0">
                <a:latin typeface="Garamond"/>
                <a:cs typeface="Garamond"/>
              </a:rPr>
              <a:t>will continue </a:t>
            </a:r>
            <a:r>
              <a:rPr sz="1167" spc="-5" dirty="0">
                <a:latin typeface="Garamond"/>
                <a:cs typeface="Garamond"/>
              </a:rPr>
              <a:t>buying and later buyers </a:t>
            </a:r>
            <a:r>
              <a:rPr sz="1167" dirty="0">
                <a:latin typeface="Garamond"/>
                <a:cs typeface="Garamond"/>
              </a:rPr>
              <a:t>will start following their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lead.</a:t>
            </a:r>
            <a:endParaRPr sz="1167">
              <a:latin typeface="Garamond"/>
              <a:cs typeface="Garamond"/>
            </a:endParaRPr>
          </a:p>
          <a:p>
            <a:pPr marL="1012449" lvl="1" indent="-222245">
              <a:lnSpc>
                <a:spcPts val="1312"/>
              </a:lnSpc>
              <a:buFont typeface="Garamond"/>
              <a:buAutoNum type="alphaLcPeriod"/>
              <a:tabLst>
                <a:tab pos="1012449" algn="l"/>
              </a:tabLst>
            </a:pP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competitors </a:t>
            </a:r>
            <a:r>
              <a:rPr sz="1167" spc="-5" dirty="0">
                <a:latin typeface="Garamond"/>
                <a:cs typeface="Garamond"/>
              </a:rPr>
              <a:t>may </a:t>
            </a:r>
            <a:r>
              <a:rPr sz="1167" dirty="0">
                <a:latin typeface="Garamond"/>
                <a:cs typeface="Garamond"/>
              </a:rPr>
              <a:t>enter the </a:t>
            </a:r>
            <a:r>
              <a:rPr sz="1167" spc="-5" dirty="0">
                <a:latin typeface="Garamond"/>
                <a:cs typeface="Garamond"/>
              </a:rPr>
              <a:t>market and introduce new product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features.</a:t>
            </a:r>
            <a:endParaRPr sz="1167">
              <a:latin typeface="Garamond"/>
              <a:cs typeface="Garamond"/>
            </a:endParaRPr>
          </a:p>
          <a:p>
            <a:pPr marL="1012449" lvl="1" indent="-222245">
              <a:lnSpc>
                <a:spcPts val="1312"/>
              </a:lnSpc>
              <a:buFont typeface="Garamond"/>
              <a:buAutoNum type="alphaLcPeriod"/>
              <a:tabLst>
                <a:tab pos="1012449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will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expand.</a:t>
            </a:r>
            <a:endParaRPr sz="1167">
              <a:latin typeface="Garamond"/>
              <a:cs typeface="Garamond"/>
            </a:endParaRPr>
          </a:p>
          <a:p>
            <a:pPr marL="1012449" lvl="1" indent="-222245">
              <a:lnSpc>
                <a:spcPts val="1356"/>
              </a:lnSpc>
              <a:buFont typeface="Garamond"/>
              <a:buAutoNum type="alphaLcPeriod"/>
              <a:tabLst>
                <a:tab pos="1012449" algn="l"/>
              </a:tabLst>
            </a:pPr>
            <a:r>
              <a:rPr sz="1167" dirty="0">
                <a:latin typeface="Garamond"/>
                <a:cs typeface="Garamond"/>
              </a:rPr>
              <a:t>Prices will </a:t>
            </a:r>
            <a:r>
              <a:rPr sz="1167" spc="-5" dirty="0">
                <a:latin typeface="Garamond"/>
                <a:cs typeface="Garamond"/>
              </a:rPr>
              <a:t>remain </a:t>
            </a:r>
            <a:r>
              <a:rPr sz="1167" dirty="0">
                <a:latin typeface="Garamond"/>
                <a:cs typeface="Garamond"/>
              </a:rPr>
              <a:t>where they </a:t>
            </a:r>
            <a:r>
              <a:rPr sz="1167" spc="-5" dirty="0">
                <a:latin typeface="Garamond"/>
                <a:cs typeface="Garamond"/>
              </a:rPr>
              <a:t>are or </a:t>
            </a:r>
            <a:r>
              <a:rPr sz="1167" dirty="0">
                <a:latin typeface="Garamond"/>
                <a:cs typeface="Garamond"/>
              </a:rPr>
              <a:t>fall </a:t>
            </a:r>
            <a:r>
              <a:rPr sz="1167" spc="-5" dirty="0">
                <a:latin typeface="Garamond"/>
                <a:cs typeface="Garamond"/>
              </a:rPr>
              <a:t>only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slightly.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776372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234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73573"/>
            <a:ext cx="5716147" cy="3889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2449" marR="6791" indent="-222245" algn="just">
              <a:lnSpc>
                <a:spcPts val="1312"/>
              </a:lnSpc>
              <a:buFont typeface="Garamond"/>
              <a:buAutoNum type="alphaLcPeriod" startAt="5"/>
              <a:tabLst>
                <a:tab pos="1012449" algn="l"/>
              </a:tabLst>
            </a:pP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keep their </a:t>
            </a:r>
            <a:r>
              <a:rPr sz="1167" spc="-5" dirty="0">
                <a:latin typeface="Garamond"/>
                <a:cs typeface="Garamond"/>
              </a:rPr>
              <a:t>promotion </a:t>
            </a:r>
            <a:r>
              <a:rPr sz="1167" dirty="0">
                <a:latin typeface="Garamond"/>
                <a:cs typeface="Garamond"/>
              </a:rPr>
              <a:t>spending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the same </a:t>
            </a:r>
            <a:r>
              <a:rPr sz="1167" spc="-5" dirty="0">
                <a:latin typeface="Garamond"/>
                <a:cs typeface="Garamond"/>
              </a:rPr>
              <a:t>or at </a:t>
            </a:r>
            <a:r>
              <a:rPr sz="1167" dirty="0">
                <a:latin typeface="Garamond"/>
                <a:cs typeface="Garamond"/>
              </a:rPr>
              <a:t>a slightly </a:t>
            </a:r>
            <a:r>
              <a:rPr sz="1167" spc="-5" dirty="0">
                <a:latin typeface="Garamond"/>
                <a:cs typeface="Garamond"/>
              </a:rPr>
              <a:t>higher  </a:t>
            </a:r>
            <a:r>
              <a:rPr sz="1167" dirty="0">
                <a:latin typeface="Garamond"/>
                <a:cs typeface="Garamond"/>
              </a:rPr>
              <a:t>level.</a:t>
            </a:r>
            <a:endParaRPr sz="1167">
              <a:latin typeface="Garamond"/>
              <a:cs typeface="Garamond"/>
            </a:endParaRPr>
          </a:p>
          <a:p>
            <a:pPr marL="1012449" marR="6173" indent="-222245" algn="just">
              <a:lnSpc>
                <a:spcPts val="1312"/>
              </a:lnSpc>
              <a:buFont typeface="Garamond"/>
              <a:buAutoNum type="alphaLcPeriod" startAt="5"/>
              <a:tabLst>
                <a:tab pos="1012449" algn="l"/>
              </a:tabLst>
            </a:pPr>
            <a:r>
              <a:rPr sz="1167" spc="-5" dirty="0">
                <a:latin typeface="Garamond"/>
                <a:cs typeface="Garamond"/>
              </a:rPr>
              <a:t>Educating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remains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goal, but </a:t>
            </a:r>
            <a:r>
              <a:rPr sz="1167" dirty="0">
                <a:latin typeface="Garamond"/>
                <a:cs typeface="Garamond"/>
              </a:rPr>
              <a:t>the company must </a:t>
            </a:r>
            <a:r>
              <a:rPr sz="1167" spc="-5" dirty="0">
                <a:latin typeface="Garamond"/>
                <a:cs typeface="Garamond"/>
              </a:rPr>
              <a:t>also meet </a:t>
            </a:r>
            <a:r>
              <a:rPr sz="1167" dirty="0">
                <a:latin typeface="Garamond"/>
                <a:cs typeface="Garamond"/>
              </a:rPr>
              <a:t>the  competition.</a:t>
            </a:r>
            <a:endParaRPr sz="1167">
              <a:latin typeface="Garamond"/>
              <a:cs typeface="Garamond"/>
            </a:endParaRPr>
          </a:p>
          <a:p>
            <a:pPr marL="1012449" indent="-222245">
              <a:lnSpc>
                <a:spcPts val="1240"/>
              </a:lnSpc>
              <a:buFont typeface="Garamond"/>
              <a:buAutoNum type="alphaLcPeriod" startAt="5"/>
              <a:tabLst>
                <a:tab pos="1012449" algn="l"/>
              </a:tabLst>
            </a:pPr>
            <a:r>
              <a:rPr sz="1167" dirty="0">
                <a:latin typeface="Garamond"/>
                <a:cs typeface="Garamond"/>
              </a:rPr>
              <a:t>Profits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increase.</a:t>
            </a:r>
            <a:endParaRPr sz="1167">
              <a:latin typeface="Garamond"/>
              <a:cs typeface="Garamond"/>
            </a:endParaRPr>
          </a:p>
          <a:p>
            <a:pPr marL="1012449" indent="-222245">
              <a:lnSpc>
                <a:spcPts val="1356"/>
              </a:lnSpc>
              <a:buFont typeface="Garamond"/>
              <a:buAutoNum type="alphaLcPeriod" startAt="5"/>
              <a:tabLst>
                <a:tab pos="1012449" algn="l"/>
              </a:tabLst>
            </a:pPr>
            <a:r>
              <a:rPr sz="1167" dirty="0">
                <a:latin typeface="Garamond"/>
                <a:cs typeface="Garamond"/>
              </a:rPr>
              <a:t>The firm faces a trade-off </a:t>
            </a:r>
            <a:r>
              <a:rPr sz="1167" spc="-5" dirty="0">
                <a:latin typeface="Garamond"/>
                <a:cs typeface="Garamond"/>
              </a:rPr>
              <a:t>between high market </a:t>
            </a:r>
            <a:r>
              <a:rPr sz="1167" dirty="0">
                <a:latin typeface="Garamond"/>
                <a:cs typeface="Garamond"/>
              </a:rPr>
              <a:t>share </a:t>
            </a:r>
            <a:r>
              <a:rPr sz="1167" spc="-5" dirty="0">
                <a:latin typeface="Garamond"/>
                <a:cs typeface="Garamond"/>
              </a:rPr>
              <a:t>and high </a:t>
            </a:r>
            <a:r>
              <a:rPr sz="1167" dirty="0">
                <a:latin typeface="Garamond"/>
                <a:cs typeface="Garamond"/>
              </a:rPr>
              <a:t>current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profit.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642041" indent="-407449">
              <a:buFont typeface="Arial"/>
              <a:buAutoNum type="arabicPeriod" startAt="3"/>
              <a:tabLst>
                <a:tab pos="641424" algn="l"/>
                <a:tab pos="642041" algn="l"/>
              </a:tabLst>
            </a:pPr>
            <a:r>
              <a:rPr sz="1167" b="1" dirty="0">
                <a:latin typeface="Garamond"/>
                <a:cs typeface="Garamond"/>
              </a:rPr>
              <a:t>Maturity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Stage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  <a:buFont typeface="Arial"/>
              <a:buAutoNum type="arabicPeriod" startAt="3"/>
            </a:pP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maturity </a:t>
            </a:r>
            <a:r>
              <a:rPr sz="1167" dirty="0">
                <a:latin typeface="Garamond"/>
                <a:cs typeface="Garamond"/>
              </a:rPr>
              <a:t>stage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that stage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life cycle where sales growth slows or </a:t>
            </a:r>
            <a:r>
              <a:rPr sz="1167" spc="-5" dirty="0">
                <a:latin typeface="Garamond"/>
                <a:cs typeface="Garamond"/>
              </a:rPr>
              <a:t>levels off.  </a:t>
            </a:r>
            <a:r>
              <a:rPr sz="1167" dirty="0">
                <a:latin typeface="Garamond"/>
                <a:cs typeface="Garamond"/>
              </a:rPr>
              <a:t>Product </a:t>
            </a:r>
            <a:r>
              <a:rPr sz="1167" spc="-5" dirty="0">
                <a:latin typeface="Garamond"/>
                <a:cs typeface="Garamond"/>
              </a:rPr>
              <a:t>managers may have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do more </a:t>
            </a:r>
            <a:r>
              <a:rPr sz="1167" dirty="0">
                <a:latin typeface="Garamond"/>
                <a:cs typeface="Garamond"/>
              </a:rPr>
              <a:t>than simply </a:t>
            </a:r>
            <a:r>
              <a:rPr sz="1167" spc="-5" dirty="0">
                <a:latin typeface="Garamond"/>
                <a:cs typeface="Garamond"/>
              </a:rPr>
              <a:t>defend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products. Most products are in 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maturity </a:t>
            </a:r>
            <a:r>
              <a:rPr sz="1167" dirty="0">
                <a:latin typeface="Garamond"/>
                <a:cs typeface="Garamond"/>
              </a:rPr>
              <a:t>stage,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therefore, </a:t>
            </a:r>
            <a:r>
              <a:rPr sz="1167" spc="-5" dirty="0">
                <a:latin typeface="Garamond"/>
                <a:cs typeface="Garamond"/>
              </a:rPr>
              <a:t>management has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experience with this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stage.</a:t>
            </a:r>
            <a:endParaRPr sz="1167">
              <a:latin typeface="Garamond"/>
              <a:cs typeface="Garamond"/>
            </a:endParaRPr>
          </a:p>
          <a:p>
            <a:pPr marL="1012449" marR="5556" lvl="1" indent="-222245" algn="just">
              <a:lnSpc>
                <a:spcPts val="1312"/>
              </a:lnSpc>
              <a:buFont typeface="Garamond"/>
              <a:buAutoNum type="alphaLcPeriod"/>
              <a:tabLst>
                <a:tab pos="1012449" algn="l"/>
              </a:tabLst>
            </a:pPr>
            <a:r>
              <a:rPr sz="1167" spc="-5" dirty="0">
                <a:latin typeface="Garamond"/>
                <a:cs typeface="Garamond"/>
              </a:rPr>
              <a:t>Market modification is </a:t>
            </a:r>
            <a:r>
              <a:rPr sz="1167" dirty="0">
                <a:latin typeface="Garamond"/>
                <a:cs typeface="Garamond"/>
              </a:rPr>
              <a:t>an </a:t>
            </a:r>
            <a:r>
              <a:rPr sz="1167" spc="-5" dirty="0">
                <a:latin typeface="Garamond"/>
                <a:cs typeface="Garamond"/>
              </a:rPr>
              <a:t>approach </a:t>
            </a:r>
            <a:r>
              <a:rPr sz="1167" dirty="0">
                <a:latin typeface="Garamond"/>
                <a:cs typeface="Garamond"/>
              </a:rPr>
              <a:t>in which the company tries to </a:t>
            </a:r>
            <a:r>
              <a:rPr sz="1167" spc="-5" dirty="0">
                <a:latin typeface="Garamond"/>
                <a:cs typeface="Garamond"/>
              </a:rPr>
              <a:t>increase </a:t>
            </a:r>
            <a:r>
              <a:rPr sz="1167" dirty="0">
                <a:latin typeface="Garamond"/>
                <a:cs typeface="Garamond"/>
              </a:rPr>
              <a:t>the  consumption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current </a:t>
            </a:r>
            <a:r>
              <a:rPr sz="1167" spc="-5" dirty="0">
                <a:latin typeface="Garamond"/>
                <a:cs typeface="Garamond"/>
              </a:rPr>
              <a:t>product. It looks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users </a:t>
            </a:r>
            <a:r>
              <a:rPr sz="1167" spc="-5" dirty="0">
                <a:latin typeface="Garamond"/>
                <a:cs typeface="Garamond"/>
              </a:rPr>
              <a:t>and market </a:t>
            </a:r>
            <a:r>
              <a:rPr sz="1167" dirty="0">
                <a:latin typeface="Garamond"/>
                <a:cs typeface="Garamond"/>
              </a:rPr>
              <a:t>segments. 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tries to increase usage </a:t>
            </a:r>
            <a:r>
              <a:rPr sz="1167" spc="-5" dirty="0">
                <a:latin typeface="Garamond"/>
                <a:cs typeface="Garamond"/>
              </a:rPr>
              <a:t>among present customers. It may </a:t>
            </a:r>
            <a:r>
              <a:rPr sz="1167" dirty="0">
                <a:latin typeface="Garamond"/>
                <a:cs typeface="Garamond"/>
              </a:rPr>
              <a:t>also </a:t>
            </a:r>
            <a:r>
              <a:rPr sz="1167" spc="-5" dirty="0">
                <a:latin typeface="Garamond"/>
                <a:cs typeface="Garamond"/>
              </a:rPr>
              <a:t>reposition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brand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appeal </a:t>
            </a:r>
            <a:r>
              <a:rPr sz="1167" dirty="0">
                <a:latin typeface="Garamond"/>
                <a:cs typeface="Garamond"/>
              </a:rPr>
              <a:t>to a </a:t>
            </a:r>
            <a:r>
              <a:rPr sz="1167" spc="-5" dirty="0">
                <a:latin typeface="Garamond"/>
                <a:cs typeface="Garamond"/>
              </a:rPr>
              <a:t>larger or </a:t>
            </a:r>
            <a:r>
              <a:rPr sz="1167" dirty="0">
                <a:latin typeface="Garamond"/>
                <a:cs typeface="Garamond"/>
              </a:rPr>
              <a:t>faster-growing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segment.</a:t>
            </a:r>
            <a:endParaRPr sz="1167">
              <a:latin typeface="Garamond"/>
              <a:cs typeface="Garamond"/>
            </a:endParaRPr>
          </a:p>
          <a:p>
            <a:pPr marL="1012449" marR="4939" lvl="1" indent="-222245" algn="just">
              <a:lnSpc>
                <a:spcPts val="1312"/>
              </a:lnSpc>
              <a:buFont typeface="Garamond"/>
              <a:buAutoNum type="alphaLcPeriod"/>
              <a:tabLst>
                <a:tab pos="1012449" algn="l"/>
              </a:tabLst>
            </a:pPr>
            <a:r>
              <a:rPr sz="1167" dirty="0">
                <a:latin typeface="Garamond"/>
                <a:cs typeface="Garamond"/>
              </a:rPr>
              <a:t>Product </a:t>
            </a:r>
            <a:r>
              <a:rPr sz="1167" spc="-5" dirty="0">
                <a:latin typeface="Garamond"/>
                <a:cs typeface="Garamond"/>
              </a:rPr>
              <a:t>modification is an approach </a:t>
            </a:r>
            <a:r>
              <a:rPr sz="1167" dirty="0">
                <a:latin typeface="Garamond"/>
                <a:cs typeface="Garamond"/>
              </a:rPr>
              <a:t>to change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characteristics. This can  </a:t>
            </a:r>
            <a:r>
              <a:rPr sz="1167" spc="-5" dirty="0">
                <a:latin typeface="Garamond"/>
                <a:cs typeface="Garamond"/>
              </a:rPr>
              <a:t>be accomplished by </a:t>
            </a:r>
            <a:r>
              <a:rPr sz="1167" dirty="0">
                <a:latin typeface="Garamond"/>
                <a:cs typeface="Garamond"/>
              </a:rPr>
              <a:t>quality </a:t>
            </a:r>
            <a:r>
              <a:rPr sz="1167" spc="-5" dirty="0">
                <a:latin typeface="Garamond"/>
                <a:cs typeface="Garamond"/>
              </a:rPr>
              <a:t>improvement, </a:t>
            </a:r>
            <a:r>
              <a:rPr sz="1167" dirty="0">
                <a:latin typeface="Garamond"/>
                <a:cs typeface="Garamond"/>
              </a:rPr>
              <a:t>feature </a:t>
            </a:r>
            <a:r>
              <a:rPr sz="1167" spc="-5" dirty="0">
                <a:latin typeface="Garamond"/>
                <a:cs typeface="Garamond"/>
              </a:rPr>
              <a:t>improvement, or </a:t>
            </a:r>
            <a:r>
              <a:rPr sz="1167" dirty="0">
                <a:latin typeface="Garamond"/>
                <a:cs typeface="Garamond"/>
              </a:rPr>
              <a:t>style  </a:t>
            </a:r>
            <a:r>
              <a:rPr sz="1167" spc="-5" dirty="0">
                <a:latin typeface="Garamond"/>
                <a:cs typeface="Garamond"/>
              </a:rPr>
              <a:t>improvement.</a:t>
            </a:r>
            <a:endParaRPr sz="1167">
              <a:latin typeface="Garamond"/>
              <a:cs typeface="Garamond"/>
            </a:endParaRPr>
          </a:p>
          <a:p>
            <a:pPr marL="1012449" marR="6173" lvl="1" indent="-222245" algn="just">
              <a:lnSpc>
                <a:spcPts val="1312"/>
              </a:lnSpc>
              <a:buFont typeface="Garamond"/>
              <a:buAutoNum type="alphaLcPeriod"/>
              <a:tabLst>
                <a:tab pos="1012449" algn="l"/>
              </a:tabLst>
            </a:pP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mix modification is </a:t>
            </a:r>
            <a:r>
              <a:rPr sz="1167" spc="-5" dirty="0">
                <a:latin typeface="Garamond"/>
                <a:cs typeface="Garamond"/>
              </a:rPr>
              <a:t>an approach </a:t>
            </a:r>
            <a:r>
              <a:rPr sz="1167" dirty="0">
                <a:latin typeface="Garamond"/>
                <a:cs typeface="Garamond"/>
              </a:rPr>
              <a:t>in which 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manager tries to  improve sales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changing </a:t>
            </a:r>
            <a:r>
              <a:rPr sz="1167" spc="-5" dirty="0">
                <a:latin typeface="Garamond"/>
                <a:cs typeface="Garamond"/>
              </a:rPr>
              <a:t>one or </a:t>
            </a:r>
            <a:r>
              <a:rPr sz="1167" dirty="0">
                <a:latin typeface="Garamond"/>
                <a:cs typeface="Garamond"/>
              </a:rPr>
              <a:t>more marketing mix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elements.</a:t>
            </a:r>
            <a:endParaRPr sz="1167">
              <a:latin typeface="Garamond"/>
              <a:cs typeface="Garamond"/>
            </a:endParaRPr>
          </a:p>
          <a:p>
            <a:pPr lvl="1">
              <a:spcBef>
                <a:spcPts val="53"/>
              </a:spcBef>
              <a:buFont typeface="Garamond"/>
              <a:buAutoNum type="alphaLcPeriod"/>
            </a:pPr>
            <a:endParaRPr sz="1069">
              <a:latin typeface="Times New Roman"/>
              <a:cs typeface="Times New Roman"/>
            </a:endParaRPr>
          </a:p>
          <a:p>
            <a:pPr marL="642041" indent="-407449">
              <a:buFont typeface="Arial"/>
              <a:buAutoNum type="arabicPeriod" startAt="4"/>
              <a:tabLst>
                <a:tab pos="641424" algn="l"/>
                <a:tab pos="642041" algn="l"/>
              </a:tabLst>
            </a:pPr>
            <a:r>
              <a:rPr sz="1167" b="1" spc="-5" dirty="0">
                <a:latin typeface="Garamond"/>
                <a:cs typeface="Garamond"/>
              </a:rPr>
              <a:t>Decline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Stage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58524" y="5081481"/>
            <a:ext cx="75750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decline.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This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852" y="5096299"/>
            <a:ext cx="4596871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decline </a:t>
            </a:r>
            <a:r>
              <a:rPr sz="1167" dirty="0">
                <a:latin typeface="Garamond"/>
                <a:cs typeface="Garamond"/>
              </a:rPr>
              <a:t>stage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stage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life </a:t>
            </a:r>
            <a:r>
              <a:rPr sz="1167" dirty="0">
                <a:latin typeface="Garamond"/>
                <a:cs typeface="Garamond"/>
              </a:rPr>
              <a:t>cycle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which a </a:t>
            </a:r>
            <a:r>
              <a:rPr sz="1167" spc="-5" dirty="0">
                <a:latin typeface="Garamond"/>
                <a:cs typeface="Garamond"/>
              </a:rPr>
              <a:t>product’s </a:t>
            </a:r>
            <a:r>
              <a:rPr sz="1167" dirty="0">
                <a:latin typeface="Garamond"/>
                <a:cs typeface="Garamond"/>
              </a:rPr>
              <a:t>sales  can </a:t>
            </a:r>
            <a:r>
              <a:rPr sz="1167" spc="-5" dirty="0">
                <a:latin typeface="Garamond"/>
                <a:cs typeface="Garamond"/>
              </a:rPr>
              <a:t>occur </a:t>
            </a:r>
            <a:r>
              <a:rPr sz="1167" dirty="0">
                <a:latin typeface="Garamond"/>
                <a:cs typeface="Garamond"/>
              </a:rPr>
              <a:t>for several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reasons: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852" y="5414856"/>
            <a:ext cx="5718616" cy="4196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327" indent="-222245">
              <a:lnSpc>
                <a:spcPts val="1356"/>
              </a:lnSpc>
              <a:buAutoNum type="alphaLcPeriod"/>
              <a:tabLst>
                <a:tab pos="900709" algn="l"/>
                <a:tab pos="901327" algn="l"/>
              </a:tabLst>
            </a:pPr>
            <a:r>
              <a:rPr sz="1167" dirty="0">
                <a:latin typeface="Garamond"/>
                <a:cs typeface="Garamond"/>
              </a:rPr>
              <a:t>Technological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advances.</a:t>
            </a:r>
            <a:endParaRPr sz="1167">
              <a:latin typeface="Garamond"/>
              <a:cs typeface="Garamond"/>
            </a:endParaRPr>
          </a:p>
          <a:p>
            <a:pPr marL="901327" indent="-222245">
              <a:lnSpc>
                <a:spcPts val="1312"/>
              </a:lnSpc>
              <a:buAutoNum type="alphaLcPeriod"/>
              <a:tabLst>
                <a:tab pos="901327" algn="l"/>
              </a:tabLst>
            </a:pPr>
            <a:r>
              <a:rPr sz="1167" spc="-5" dirty="0">
                <a:latin typeface="Garamond"/>
                <a:cs typeface="Garamond"/>
              </a:rPr>
              <a:t>Shifts in </a:t>
            </a:r>
            <a:r>
              <a:rPr sz="1167" dirty="0">
                <a:latin typeface="Garamond"/>
                <a:cs typeface="Garamond"/>
              </a:rPr>
              <a:t>consumer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tastes.</a:t>
            </a:r>
            <a:endParaRPr sz="1167">
              <a:latin typeface="Garamond"/>
              <a:cs typeface="Garamond"/>
            </a:endParaRPr>
          </a:p>
          <a:p>
            <a:pPr marL="901327" indent="-222245">
              <a:lnSpc>
                <a:spcPts val="1312"/>
              </a:lnSpc>
              <a:buAutoNum type="alphaLcPeriod"/>
              <a:tabLst>
                <a:tab pos="900709" algn="l"/>
                <a:tab pos="901327" algn="l"/>
              </a:tabLst>
            </a:pPr>
            <a:r>
              <a:rPr sz="1167" spc="-5" dirty="0">
                <a:latin typeface="Garamond"/>
                <a:cs typeface="Garamond"/>
              </a:rPr>
              <a:t>Increased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competition.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Firms must </a:t>
            </a:r>
            <a:r>
              <a:rPr sz="1167" spc="-5" dirty="0">
                <a:latin typeface="Garamond"/>
                <a:cs typeface="Garamond"/>
              </a:rPr>
              <a:t>be aware </a:t>
            </a:r>
            <a:r>
              <a:rPr sz="1167" dirty="0">
                <a:latin typeface="Garamond"/>
                <a:cs typeface="Garamond"/>
              </a:rPr>
              <a:t>that carrying a weak </a:t>
            </a:r>
            <a:r>
              <a:rPr sz="1167" spc="-5" dirty="0">
                <a:latin typeface="Garamond"/>
                <a:cs typeface="Garamond"/>
              </a:rPr>
              <a:t>product past </a:t>
            </a:r>
            <a:r>
              <a:rPr sz="1167" dirty="0">
                <a:latin typeface="Garamond"/>
                <a:cs typeface="Garamond"/>
              </a:rPr>
              <a:t>its </a:t>
            </a:r>
            <a:r>
              <a:rPr sz="1167" spc="-5" dirty="0">
                <a:latin typeface="Garamond"/>
                <a:cs typeface="Garamond"/>
              </a:rPr>
              <a:t>useful </a:t>
            </a:r>
            <a:r>
              <a:rPr sz="1167" dirty="0">
                <a:latin typeface="Garamond"/>
                <a:cs typeface="Garamond"/>
              </a:rPr>
              <a:t>life </a:t>
            </a:r>
            <a:r>
              <a:rPr sz="1167" spc="-5" dirty="0">
                <a:latin typeface="Garamond"/>
                <a:cs typeface="Garamond"/>
              </a:rPr>
              <a:t>can be very costly to </a:t>
            </a:r>
            <a:r>
              <a:rPr sz="1167" dirty="0">
                <a:latin typeface="Garamond"/>
                <a:cs typeface="Garamond"/>
              </a:rPr>
              <a:t>the  firm </a:t>
            </a:r>
            <a:r>
              <a:rPr sz="1167" spc="-5" dirty="0">
                <a:latin typeface="Garamond"/>
                <a:cs typeface="Garamond"/>
              </a:rPr>
              <a:t>in many </a:t>
            </a:r>
            <a:r>
              <a:rPr sz="1167" dirty="0">
                <a:latin typeface="Garamond"/>
                <a:cs typeface="Garamond"/>
              </a:rPr>
              <a:t>ways. </a:t>
            </a:r>
            <a:r>
              <a:rPr sz="1167" spc="-5" dirty="0">
                <a:latin typeface="Garamond"/>
                <a:cs typeface="Garamond"/>
              </a:rPr>
              <a:t>Companies need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pay more attention </a:t>
            </a:r>
            <a:r>
              <a:rPr sz="1167" dirty="0">
                <a:latin typeface="Garamond"/>
                <a:cs typeface="Garamond"/>
              </a:rPr>
              <a:t>to their </a:t>
            </a:r>
            <a:r>
              <a:rPr sz="1167" spc="-5" dirty="0">
                <a:latin typeface="Garamond"/>
                <a:cs typeface="Garamond"/>
              </a:rPr>
              <a:t>aging products. </a:t>
            </a:r>
            <a:r>
              <a:rPr sz="1167" dirty="0">
                <a:latin typeface="Garamond"/>
                <a:cs typeface="Garamond"/>
              </a:rPr>
              <a:t>Decisions that 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made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are:</a:t>
            </a:r>
            <a:endParaRPr sz="1167">
              <a:latin typeface="Garamond"/>
              <a:cs typeface="Garamond"/>
            </a:endParaRPr>
          </a:p>
          <a:p>
            <a:pPr marL="1012449" marR="8026" lvl="1" indent="-222245">
              <a:lnSpc>
                <a:spcPts val="1312"/>
              </a:lnSpc>
              <a:buFont typeface="Garamond"/>
              <a:buAutoNum type="alphaLcPeriod"/>
              <a:tabLst>
                <a:tab pos="1012449" algn="l"/>
              </a:tabLst>
            </a:pPr>
            <a:r>
              <a:rPr sz="1167" dirty="0">
                <a:latin typeface="Garamond"/>
                <a:cs typeface="Garamond"/>
              </a:rPr>
              <a:t>The firms </a:t>
            </a:r>
            <a:r>
              <a:rPr sz="1167" spc="-5" dirty="0">
                <a:latin typeface="Garamond"/>
                <a:cs typeface="Garamond"/>
              </a:rPr>
              <a:t>may decide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maintain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brand </a:t>
            </a:r>
            <a:r>
              <a:rPr sz="1167" dirty="0">
                <a:latin typeface="Garamond"/>
                <a:cs typeface="Garamond"/>
              </a:rPr>
              <a:t>without change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hope </a:t>
            </a:r>
            <a:r>
              <a:rPr sz="1167" dirty="0">
                <a:latin typeface="Garamond"/>
                <a:cs typeface="Garamond"/>
              </a:rPr>
              <a:t>that  competitors will leave the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industry.</a:t>
            </a:r>
            <a:endParaRPr sz="1167">
              <a:latin typeface="Garamond"/>
              <a:cs typeface="Garamond"/>
            </a:endParaRPr>
          </a:p>
          <a:p>
            <a:pPr marL="1012449" marR="8643" lvl="1" indent="-222245">
              <a:lnSpc>
                <a:spcPts val="1312"/>
              </a:lnSpc>
              <a:buFont typeface="Garamond"/>
              <a:buAutoNum type="alphaLcPeriod"/>
              <a:tabLst>
                <a:tab pos="1012449" algn="l"/>
              </a:tabLst>
            </a:pPr>
            <a:r>
              <a:rPr sz="1167" spc="-5" dirty="0">
                <a:latin typeface="Garamond"/>
                <a:cs typeface="Garamond"/>
              </a:rPr>
              <a:t>Managers may decide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harvest </a:t>
            </a:r>
            <a:r>
              <a:rPr sz="1167" dirty="0">
                <a:latin typeface="Garamond"/>
                <a:cs typeface="Garamond"/>
              </a:rPr>
              <a:t>the product (which </a:t>
            </a:r>
            <a:r>
              <a:rPr sz="1167" spc="-5" dirty="0">
                <a:latin typeface="Garamond"/>
                <a:cs typeface="Garamond"/>
              </a:rPr>
              <a:t>means reducing </a:t>
            </a:r>
            <a:r>
              <a:rPr sz="1167" dirty="0">
                <a:latin typeface="Garamond"/>
                <a:cs typeface="Garamond"/>
              </a:rPr>
              <a:t>various costs  </a:t>
            </a:r>
            <a:r>
              <a:rPr sz="1167" spc="-5" dirty="0">
                <a:latin typeface="Garamond"/>
                <a:cs typeface="Garamond"/>
              </a:rPr>
              <a:t>and hoping </a:t>
            </a:r>
            <a:r>
              <a:rPr sz="1167" dirty="0">
                <a:latin typeface="Garamond"/>
                <a:cs typeface="Garamond"/>
              </a:rPr>
              <a:t>that sales </a:t>
            </a:r>
            <a:r>
              <a:rPr sz="1167" spc="-5" dirty="0">
                <a:latin typeface="Garamond"/>
                <a:cs typeface="Garamond"/>
              </a:rPr>
              <a:t>hold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up).</a:t>
            </a:r>
            <a:endParaRPr sz="1167">
              <a:latin typeface="Garamond"/>
              <a:cs typeface="Garamond"/>
            </a:endParaRPr>
          </a:p>
          <a:p>
            <a:pPr marL="1012449" marR="7408" lvl="1" indent="-222245">
              <a:lnSpc>
                <a:spcPts val="1312"/>
              </a:lnSpc>
              <a:buFont typeface="Garamond"/>
              <a:buAutoNum type="alphaLcPeriod"/>
              <a:tabLst>
                <a:tab pos="1012449" algn="l"/>
              </a:tabLst>
            </a:pPr>
            <a:r>
              <a:rPr sz="1167" spc="-5" dirty="0">
                <a:latin typeface="Garamond"/>
                <a:cs typeface="Garamond"/>
              </a:rPr>
              <a:t>Managers may decide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drop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from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line </a:t>
            </a:r>
            <a:r>
              <a:rPr sz="1167" dirty="0">
                <a:latin typeface="Garamond"/>
                <a:cs typeface="Garamond"/>
              </a:rPr>
              <a:t>(sell </a:t>
            </a:r>
            <a:r>
              <a:rPr sz="1167" spc="-5" dirty="0">
                <a:latin typeface="Garamond"/>
                <a:cs typeface="Garamond"/>
              </a:rPr>
              <a:t>it or liquidate it at  </a:t>
            </a:r>
            <a:r>
              <a:rPr sz="1167" dirty="0">
                <a:latin typeface="Garamond"/>
                <a:cs typeface="Garamond"/>
              </a:rPr>
              <a:t>salvage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value).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b="1" spc="-5" dirty="0">
                <a:latin typeface="Garamond"/>
                <a:cs typeface="Garamond"/>
              </a:rPr>
              <a:t>C.</a:t>
            </a:r>
            <a:r>
              <a:rPr sz="1167" b="1" spc="27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Price</a:t>
            </a:r>
            <a:endParaRPr sz="1167">
              <a:latin typeface="Garamond"/>
              <a:cs typeface="Garamond"/>
            </a:endParaRPr>
          </a:p>
          <a:p>
            <a:pPr marL="12347" marR="9260" algn="just">
              <a:lnSpc>
                <a:spcPts val="1312"/>
              </a:lnSpc>
              <a:spcBef>
                <a:spcPts val="73"/>
              </a:spcBef>
            </a:pPr>
            <a:r>
              <a:rPr sz="1167" b="1" dirty="0">
                <a:latin typeface="Garamond"/>
                <a:cs typeface="Garamond"/>
              </a:rPr>
              <a:t>“The amount of money charged </a:t>
            </a:r>
            <a:r>
              <a:rPr sz="1167" b="1" spc="-5" dirty="0">
                <a:latin typeface="Garamond"/>
                <a:cs typeface="Garamond"/>
              </a:rPr>
              <a:t>for </a:t>
            </a:r>
            <a:r>
              <a:rPr sz="1167" b="1" dirty="0">
                <a:latin typeface="Garamond"/>
                <a:cs typeface="Garamond"/>
              </a:rPr>
              <a:t>a </a:t>
            </a:r>
            <a:r>
              <a:rPr sz="1167" b="1" spc="-5" dirty="0">
                <a:latin typeface="Garamond"/>
                <a:cs typeface="Garamond"/>
              </a:rPr>
              <a:t>product </a:t>
            </a:r>
            <a:r>
              <a:rPr sz="1167" b="1" dirty="0">
                <a:latin typeface="Garamond"/>
                <a:cs typeface="Garamond"/>
              </a:rPr>
              <a:t>or service, or the sum of the </a:t>
            </a:r>
            <a:r>
              <a:rPr sz="1167" b="1" spc="-5" dirty="0">
                <a:latin typeface="Garamond"/>
                <a:cs typeface="Garamond"/>
              </a:rPr>
              <a:t>values </a:t>
            </a:r>
            <a:r>
              <a:rPr sz="1167" b="1" dirty="0">
                <a:latin typeface="Garamond"/>
                <a:cs typeface="Garamond"/>
              </a:rPr>
              <a:t>that  consumers exchange </a:t>
            </a:r>
            <a:r>
              <a:rPr sz="1167" b="1" spc="-5" dirty="0">
                <a:latin typeface="Garamond"/>
                <a:cs typeface="Garamond"/>
              </a:rPr>
              <a:t>for </a:t>
            </a: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benefits of having </a:t>
            </a:r>
            <a:r>
              <a:rPr sz="1167" b="1" dirty="0">
                <a:latin typeface="Garamond"/>
                <a:cs typeface="Garamond"/>
              </a:rPr>
              <a:t>or </a:t>
            </a:r>
            <a:r>
              <a:rPr sz="1167" b="1" spc="-5" dirty="0">
                <a:latin typeface="Garamond"/>
                <a:cs typeface="Garamond"/>
              </a:rPr>
              <a:t>using </a:t>
            </a: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product </a:t>
            </a:r>
            <a:r>
              <a:rPr sz="1167" b="1" dirty="0">
                <a:latin typeface="Garamond"/>
                <a:cs typeface="Garamond"/>
              </a:rPr>
              <a:t>or</a:t>
            </a:r>
            <a:r>
              <a:rPr sz="1167" b="1" spc="-44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service”.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740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Price goes </a:t>
            </a:r>
            <a:r>
              <a:rPr sz="1167" spc="-5" dirty="0">
                <a:latin typeface="Garamond"/>
                <a:cs typeface="Garamond"/>
              </a:rPr>
              <a:t>by many names in our </a:t>
            </a:r>
            <a:r>
              <a:rPr sz="1167" dirty="0">
                <a:latin typeface="Garamond"/>
                <a:cs typeface="Garamond"/>
              </a:rPr>
              <a:t>economy. </a:t>
            </a:r>
            <a:r>
              <a:rPr sz="1167" spc="-5" dirty="0">
                <a:latin typeface="Garamond"/>
                <a:cs typeface="Garamond"/>
              </a:rPr>
              <a:t>In the narrowest </a:t>
            </a:r>
            <a:r>
              <a:rPr sz="1167" dirty="0">
                <a:latin typeface="Garamond"/>
                <a:cs typeface="Garamond"/>
              </a:rPr>
              <a:t>sense, </a:t>
            </a:r>
            <a:r>
              <a:rPr sz="1167" spc="-5" dirty="0">
                <a:latin typeface="Garamond"/>
                <a:cs typeface="Garamond"/>
              </a:rPr>
              <a:t>price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amount of money  </a:t>
            </a:r>
            <a:r>
              <a:rPr sz="1167" dirty="0">
                <a:latin typeface="Garamond"/>
                <a:cs typeface="Garamond"/>
              </a:rPr>
              <a:t>charged for a </a:t>
            </a:r>
            <a:r>
              <a:rPr sz="1167" spc="-5" dirty="0">
                <a:latin typeface="Garamond"/>
                <a:cs typeface="Garamond"/>
              </a:rPr>
              <a:t>product or </a:t>
            </a:r>
            <a:r>
              <a:rPr sz="1167" dirty="0">
                <a:latin typeface="Garamond"/>
                <a:cs typeface="Garamond"/>
              </a:rPr>
              <a:t>service. This meaning, </a:t>
            </a:r>
            <a:r>
              <a:rPr sz="1167" spc="-5" dirty="0">
                <a:latin typeface="Garamond"/>
                <a:cs typeface="Garamond"/>
              </a:rPr>
              <a:t>however, has been broadened. </a:t>
            </a:r>
            <a:r>
              <a:rPr sz="1167" dirty="0">
                <a:latin typeface="Garamond"/>
                <a:cs typeface="Garamond"/>
              </a:rPr>
              <a:t>Today, </a:t>
            </a:r>
            <a:r>
              <a:rPr sz="1167" spc="-5" dirty="0">
                <a:latin typeface="Garamond"/>
                <a:cs typeface="Garamond"/>
              </a:rPr>
              <a:t>despite </a:t>
            </a:r>
            <a:r>
              <a:rPr sz="1167" dirty="0">
                <a:latin typeface="Garamond"/>
                <a:cs typeface="Garamond"/>
              </a:rPr>
              <a:t>the  increased </a:t>
            </a:r>
            <a:r>
              <a:rPr sz="1167" spc="-5" dirty="0">
                <a:latin typeface="Garamond"/>
                <a:cs typeface="Garamond"/>
              </a:rPr>
              <a:t>role of non-price </a:t>
            </a:r>
            <a:r>
              <a:rPr sz="1167" dirty="0">
                <a:latin typeface="Garamond"/>
                <a:cs typeface="Garamond"/>
              </a:rPr>
              <a:t>factors in the </a:t>
            </a:r>
            <a:r>
              <a:rPr sz="1167" spc="-5" dirty="0">
                <a:latin typeface="Garamond"/>
                <a:cs typeface="Garamond"/>
              </a:rPr>
              <a:t>modern </a:t>
            </a:r>
            <a:r>
              <a:rPr sz="1167" dirty="0">
                <a:latin typeface="Garamond"/>
                <a:cs typeface="Garamond"/>
              </a:rPr>
              <a:t>marketing </a:t>
            </a:r>
            <a:r>
              <a:rPr sz="1167" spc="-5" dirty="0">
                <a:latin typeface="Garamond"/>
                <a:cs typeface="Garamond"/>
              </a:rPr>
              <a:t>process, price remains an </a:t>
            </a:r>
            <a:r>
              <a:rPr sz="1167" dirty="0">
                <a:latin typeface="Garamond"/>
                <a:cs typeface="Garamond"/>
              </a:rPr>
              <a:t>important  element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mix.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Many internal and </a:t>
            </a:r>
            <a:r>
              <a:rPr sz="1167" dirty="0">
                <a:latin typeface="Garamond"/>
                <a:cs typeface="Garamond"/>
              </a:rPr>
              <a:t>external factors </a:t>
            </a:r>
            <a:r>
              <a:rPr sz="1167" spc="-5" dirty="0">
                <a:latin typeface="Garamond"/>
                <a:cs typeface="Garamond"/>
              </a:rPr>
              <a:t>influence </a:t>
            </a:r>
            <a:r>
              <a:rPr sz="1167" dirty="0">
                <a:latin typeface="Garamond"/>
                <a:cs typeface="Garamond"/>
              </a:rPr>
              <a:t>the company’s </a:t>
            </a:r>
            <a:r>
              <a:rPr sz="1167" spc="-5" dirty="0">
                <a:latin typeface="Garamond"/>
                <a:cs typeface="Garamond"/>
              </a:rPr>
              <a:t>pricing decision. Internal </a:t>
            </a:r>
            <a:r>
              <a:rPr sz="1167" dirty="0">
                <a:latin typeface="Garamond"/>
                <a:cs typeface="Garamond"/>
              </a:rPr>
              <a:t>factors  </a:t>
            </a:r>
            <a:r>
              <a:rPr sz="1167" spc="-5" dirty="0">
                <a:latin typeface="Garamond"/>
                <a:cs typeface="Garamond"/>
              </a:rPr>
              <a:t>include </a:t>
            </a:r>
            <a:r>
              <a:rPr sz="1167" dirty="0">
                <a:latin typeface="Garamond"/>
                <a:cs typeface="Garamond"/>
              </a:rPr>
              <a:t>the firm’s </a:t>
            </a:r>
            <a:r>
              <a:rPr sz="1167" spc="-5" dirty="0">
                <a:latin typeface="Garamond"/>
                <a:cs typeface="Garamond"/>
              </a:rPr>
              <a:t>marketing objectives, marketing mix </a:t>
            </a:r>
            <a:r>
              <a:rPr sz="1167" dirty="0">
                <a:latin typeface="Garamond"/>
                <a:cs typeface="Garamond"/>
              </a:rPr>
              <a:t>strategy, costs, </a:t>
            </a:r>
            <a:r>
              <a:rPr sz="1167" spc="-5" dirty="0">
                <a:latin typeface="Garamond"/>
                <a:cs typeface="Garamond"/>
              </a:rPr>
              <a:t>and organizational </a:t>
            </a:r>
            <a:r>
              <a:rPr sz="1167" dirty="0">
                <a:latin typeface="Garamond"/>
                <a:cs typeface="Garamond"/>
              </a:rPr>
              <a:t>factors.  </a:t>
            </a:r>
            <a:r>
              <a:rPr sz="1167" spc="-5" dirty="0">
                <a:latin typeface="Garamond"/>
                <a:cs typeface="Garamond"/>
              </a:rPr>
              <a:t>External </a:t>
            </a:r>
            <a:r>
              <a:rPr sz="1167" dirty="0">
                <a:latin typeface="Garamond"/>
                <a:cs typeface="Garamond"/>
              </a:rPr>
              <a:t>factors that influence </a:t>
            </a:r>
            <a:r>
              <a:rPr sz="1167" spc="-5" dirty="0">
                <a:latin typeface="Garamond"/>
                <a:cs typeface="Garamond"/>
              </a:rPr>
              <a:t>pricing decisions include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nature of market and demand,  </a:t>
            </a:r>
            <a:r>
              <a:rPr sz="1167" dirty="0">
                <a:latin typeface="Garamond"/>
                <a:cs typeface="Garamond"/>
              </a:rPr>
              <a:t>competition, </a:t>
            </a:r>
            <a:r>
              <a:rPr sz="1167" spc="-5" dirty="0">
                <a:latin typeface="Garamond"/>
                <a:cs typeface="Garamond"/>
              </a:rPr>
              <a:t>and other </a:t>
            </a:r>
            <a:r>
              <a:rPr sz="1167" dirty="0">
                <a:latin typeface="Garamond"/>
                <a:cs typeface="Garamond"/>
              </a:rPr>
              <a:t>environmental factors like the economy, </a:t>
            </a:r>
            <a:r>
              <a:rPr sz="1167" spc="-5" dirty="0">
                <a:latin typeface="Garamond"/>
                <a:cs typeface="Garamond"/>
              </a:rPr>
              <a:t>reseller needs, and </a:t>
            </a:r>
            <a:r>
              <a:rPr sz="1167" dirty="0">
                <a:latin typeface="Garamond"/>
                <a:cs typeface="Garamond"/>
              </a:rPr>
              <a:t>government  </a:t>
            </a:r>
            <a:r>
              <a:rPr sz="1167" spc="-5" dirty="0">
                <a:latin typeface="Garamond"/>
                <a:cs typeface="Garamond"/>
              </a:rPr>
              <a:t>actions.</a:t>
            </a:r>
            <a:r>
              <a:rPr sz="1167" spc="24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</a:t>
            </a:r>
            <a:r>
              <a:rPr sz="1167" spc="23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23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end,</a:t>
            </a:r>
            <a:r>
              <a:rPr sz="1167" spc="23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23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consumer</a:t>
            </a:r>
            <a:r>
              <a:rPr sz="1167" spc="22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decides</a:t>
            </a:r>
            <a:r>
              <a:rPr sz="1167" spc="23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whether</a:t>
            </a:r>
            <a:r>
              <a:rPr sz="1167" spc="23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23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company</a:t>
            </a:r>
            <a:r>
              <a:rPr sz="1167" spc="23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has</a:t>
            </a:r>
            <a:r>
              <a:rPr sz="1167" spc="23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set</a:t>
            </a:r>
            <a:r>
              <a:rPr sz="1167" spc="23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23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right</a:t>
            </a:r>
            <a:r>
              <a:rPr sz="1167" spc="24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price.</a:t>
            </a:r>
            <a:r>
              <a:rPr sz="1167" spc="24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90548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208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87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20372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Regulations and </a:t>
            </a:r>
            <a:r>
              <a:rPr sz="1167" dirty="0">
                <a:latin typeface="Garamond"/>
                <a:cs typeface="Garamond"/>
              </a:rPr>
              <a:t>government </a:t>
            </a:r>
            <a:r>
              <a:rPr sz="1167" spc="-5" dirty="0">
                <a:latin typeface="Garamond"/>
                <a:cs typeface="Garamond"/>
              </a:rPr>
              <a:t>attitudes </a:t>
            </a:r>
            <a:r>
              <a:rPr sz="1167" dirty="0">
                <a:latin typeface="Garamond"/>
                <a:cs typeface="Garamond"/>
              </a:rPr>
              <a:t>vary from country to country </a:t>
            </a:r>
            <a:r>
              <a:rPr sz="1167" spc="-5" dirty="0">
                <a:latin typeface="Garamond"/>
                <a:cs typeface="Garamond"/>
              </a:rPr>
              <a:t>and in </a:t>
            </a:r>
            <a:r>
              <a:rPr sz="1167" dirty="0">
                <a:latin typeface="Garamond"/>
                <a:cs typeface="Garamond"/>
              </a:rPr>
              <a:t>each country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their  </a:t>
            </a:r>
            <a:r>
              <a:rPr sz="1167" spc="-5" dirty="0">
                <a:latin typeface="Garamond"/>
                <a:cs typeface="Garamond"/>
              </a:rPr>
              <a:t>attitude </a:t>
            </a:r>
            <a:r>
              <a:rPr sz="1167" dirty="0">
                <a:latin typeface="Garamond"/>
                <a:cs typeface="Garamond"/>
              </a:rPr>
              <a:t>toward foreign firms. </a:t>
            </a:r>
            <a:r>
              <a:rPr sz="1167" spc="-5" dirty="0">
                <a:latin typeface="Garamond"/>
                <a:cs typeface="Garamond"/>
              </a:rPr>
              <a:t>Scrutiny of legal regulation 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must. At least </a:t>
            </a:r>
            <a:r>
              <a:rPr sz="1167" dirty="0">
                <a:latin typeface="Garamond"/>
                <a:cs typeface="Garamond"/>
              </a:rPr>
              <a:t>four </a:t>
            </a:r>
            <a:r>
              <a:rPr sz="1167" spc="-5" dirty="0">
                <a:latin typeface="Garamond"/>
                <a:cs typeface="Garamond"/>
              </a:rPr>
              <a:t>political—legal  </a:t>
            </a:r>
            <a:r>
              <a:rPr sz="1167" dirty="0">
                <a:latin typeface="Garamond"/>
                <a:cs typeface="Garamond"/>
              </a:rPr>
              <a:t>factors should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considered when </a:t>
            </a:r>
            <a:r>
              <a:rPr sz="1167" spc="-5" dirty="0">
                <a:latin typeface="Garamond"/>
                <a:cs typeface="Garamond"/>
              </a:rPr>
              <a:t>considering </a:t>
            </a:r>
            <a:r>
              <a:rPr sz="1167" dirty="0">
                <a:latin typeface="Garamond"/>
                <a:cs typeface="Garamond"/>
              </a:rPr>
              <a:t>whether to </a:t>
            </a:r>
            <a:r>
              <a:rPr sz="1167" spc="-5" dirty="0">
                <a:latin typeface="Garamond"/>
                <a:cs typeface="Garamond"/>
              </a:rPr>
              <a:t>do </a:t>
            </a:r>
            <a:r>
              <a:rPr sz="1167" dirty="0">
                <a:latin typeface="Garamond"/>
                <a:cs typeface="Garamond"/>
              </a:rPr>
              <a:t>business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 given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country.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234592" marR="20990" indent="-222245" algn="just">
              <a:lnSpc>
                <a:spcPts val="1312"/>
              </a:lnSpc>
              <a:buSzPct val="83333"/>
              <a:buFont typeface="Arial"/>
              <a:buAutoNum type="arabicPeriod"/>
              <a:tabLst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Attitudes </a:t>
            </a:r>
            <a:r>
              <a:rPr sz="1167" dirty="0">
                <a:latin typeface="Garamond"/>
                <a:cs typeface="Garamond"/>
              </a:rPr>
              <a:t>towards </a:t>
            </a:r>
            <a:r>
              <a:rPr sz="1167" spc="-5" dirty="0">
                <a:latin typeface="Garamond"/>
                <a:cs typeface="Garamond"/>
              </a:rPr>
              <a:t>international buying: Some nations are quite receptive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foreign firms and  others are </a:t>
            </a:r>
            <a:r>
              <a:rPr sz="1167" dirty="0">
                <a:latin typeface="Garamond"/>
                <a:cs typeface="Garamond"/>
              </a:rPr>
              <a:t>quite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hostile.</a:t>
            </a:r>
            <a:endParaRPr sz="1167">
              <a:latin typeface="Garamond"/>
              <a:cs typeface="Garamond"/>
            </a:endParaRPr>
          </a:p>
          <a:p>
            <a:pPr marL="234592" marR="19755" indent="-222245" algn="just">
              <a:lnSpc>
                <a:spcPts val="1312"/>
              </a:lnSpc>
              <a:buSzPct val="83333"/>
              <a:buFont typeface="Arial"/>
              <a:buAutoNum type="arabicPeriod"/>
              <a:tabLst>
                <a:tab pos="234592" algn="l"/>
              </a:tabLst>
            </a:pPr>
            <a:r>
              <a:rPr sz="1167" dirty="0">
                <a:latin typeface="Garamond"/>
                <a:cs typeface="Garamond"/>
              </a:rPr>
              <a:t>Political </a:t>
            </a:r>
            <a:r>
              <a:rPr sz="1167" spc="-5" dirty="0">
                <a:latin typeface="Garamond"/>
                <a:cs typeface="Garamond"/>
              </a:rPr>
              <a:t>Stability: Stability is another issue. Governments </a:t>
            </a:r>
            <a:r>
              <a:rPr sz="1167" dirty="0">
                <a:latin typeface="Garamond"/>
                <a:cs typeface="Garamond"/>
              </a:rPr>
              <a:t>change </a:t>
            </a:r>
            <a:r>
              <a:rPr sz="1167" spc="-5" dirty="0">
                <a:latin typeface="Garamond"/>
                <a:cs typeface="Garamond"/>
              </a:rPr>
              <a:t>hands, </a:t>
            </a:r>
            <a:r>
              <a:rPr sz="1167" dirty="0">
                <a:latin typeface="Garamond"/>
                <a:cs typeface="Garamond"/>
              </a:rPr>
              <a:t>sometimes violently.  </a:t>
            </a:r>
            <a:r>
              <a:rPr sz="1167" spc="-5" dirty="0">
                <a:latin typeface="Garamond"/>
                <a:cs typeface="Garamond"/>
              </a:rPr>
              <a:t>Even </a:t>
            </a:r>
            <a:r>
              <a:rPr sz="1167" dirty="0">
                <a:latin typeface="Garamond"/>
                <a:cs typeface="Garamond"/>
              </a:rPr>
              <a:t>without a change a government </a:t>
            </a:r>
            <a:r>
              <a:rPr sz="1167" spc="-5" dirty="0">
                <a:latin typeface="Garamond"/>
                <a:cs typeface="Garamond"/>
              </a:rPr>
              <a:t>may decide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respond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new popular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feelings.</a:t>
            </a:r>
            <a:endParaRPr sz="1167">
              <a:latin typeface="Garamond"/>
              <a:cs typeface="Garamond"/>
            </a:endParaRPr>
          </a:p>
          <a:p>
            <a:pPr marL="234592" marR="18520" indent="-222245" algn="just">
              <a:lnSpc>
                <a:spcPts val="1312"/>
              </a:lnSpc>
              <a:buSzPct val="83333"/>
              <a:buFont typeface="Arial"/>
              <a:buAutoNum type="arabicPeriod"/>
              <a:tabLst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Monetary </a:t>
            </a:r>
            <a:r>
              <a:rPr sz="1167" dirty="0">
                <a:latin typeface="Garamond"/>
                <a:cs typeface="Garamond"/>
              </a:rPr>
              <a:t>Regulations: Firms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assess the </a:t>
            </a:r>
            <a:r>
              <a:rPr sz="1167" dirty="0">
                <a:latin typeface="Garamond"/>
                <a:cs typeface="Garamond"/>
              </a:rPr>
              <a:t>government and currency regulations within a  country to </a:t>
            </a:r>
            <a:r>
              <a:rPr sz="1167" spc="-5" dirty="0">
                <a:latin typeface="Garamond"/>
                <a:cs typeface="Garamond"/>
              </a:rPr>
              <a:t>determine if any restrictions </a:t>
            </a:r>
            <a:r>
              <a:rPr sz="1167" dirty="0">
                <a:latin typeface="Garamond"/>
                <a:cs typeface="Garamond"/>
              </a:rPr>
              <a:t>exist </a:t>
            </a:r>
            <a:r>
              <a:rPr sz="1167" spc="-5" dirty="0">
                <a:latin typeface="Garamond"/>
                <a:cs typeface="Garamond"/>
              </a:rPr>
              <a:t>and if </a:t>
            </a:r>
            <a:r>
              <a:rPr sz="1167" dirty="0">
                <a:latin typeface="Garamond"/>
                <a:cs typeface="Garamond"/>
              </a:rPr>
              <a:t>they will </a:t>
            </a:r>
            <a:r>
              <a:rPr sz="1167" spc="-5" dirty="0">
                <a:latin typeface="Garamond"/>
                <a:cs typeface="Garamond"/>
              </a:rPr>
              <a:t>play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negative role in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international business in </a:t>
            </a:r>
            <a:r>
              <a:rPr sz="1167" dirty="0">
                <a:latin typeface="Garamond"/>
                <a:cs typeface="Garamond"/>
              </a:rPr>
              <a:t>that country. Besides currency </a:t>
            </a:r>
            <a:r>
              <a:rPr sz="1167" spc="-5" dirty="0">
                <a:latin typeface="Garamond"/>
                <a:cs typeface="Garamond"/>
              </a:rPr>
              <a:t>limits, </a:t>
            </a:r>
            <a:r>
              <a:rPr sz="1167" dirty="0">
                <a:latin typeface="Garamond"/>
                <a:cs typeface="Garamond"/>
              </a:rPr>
              <a:t>a changing exchange </a:t>
            </a:r>
            <a:r>
              <a:rPr sz="1167" spc="-5" dirty="0">
                <a:latin typeface="Garamond"/>
                <a:cs typeface="Garamond"/>
              </a:rPr>
              <a:t>rate also  </a:t>
            </a:r>
            <a:r>
              <a:rPr sz="1167" dirty="0">
                <a:latin typeface="Garamond"/>
                <a:cs typeface="Garamond"/>
              </a:rPr>
              <a:t>creates </a:t>
            </a:r>
            <a:r>
              <a:rPr sz="1167" spc="-5" dirty="0">
                <a:latin typeface="Garamond"/>
                <a:cs typeface="Garamond"/>
              </a:rPr>
              <a:t>high risks </a:t>
            </a:r>
            <a:r>
              <a:rPr sz="1167" dirty="0">
                <a:latin typeface="Garamond"/>
                <a:cs typeface="Garamond"/>
              </a:rPr>
              <a:t>for the seller. </a:t>
            </a:r>
            <a:r>
              <a:rPr sz="1167" spc="-5" dirty="0">
                <a:latin typeface="Garamond"/>
                <a:cs typeface="Garamond"/>
              </a:rPr>
              <a:t>International </a:t>
            </a:r>
            <a:r>
              <a:rPr sz="1167" dirty="0">
                <a:latin typeface="Garamond"/>
                <a:cs typeface="Garamond"/>
              </a:rPr>
              <a:t>trade usually </a:t>
            </a:r>
            <a:r>
              <a:rPr sz="1167" spc="-5" dirty="0">
                <a:latin typeface="Garamond"/>
                <a:cs typeface="Garamond"/>
              </a:rPr>
              <a:t>involves </a:t>
            </a:r>
            <a:r>
              <a:rPr sz="1167" dirty="0">
                <a:latin typeface="Garamond"/>
                <a:cs typeface="Garamond"/>
              </a:rPr>
              <a:t>cash transactions; </a:t>
            </a:r>
            <a:r>
              <a:rPr sz="1167" spc="-5" dirty="0">
                <a:latin typeface="Garamond"/>
                <a:cs typeface="Garamond"/>
              </a:rPr>
              <a:t>however  in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instances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barter </a:t>
            </a:r>
            <a:r>
              <a:rPr sz="1167" dirty="0">
                <a:latin typeface="Garamond"/>
                <a:cs typeface="Garamond"/>
              </a:rPr>
              <a:t>system can </a:t>
            </a:r>
            <a:r>
              <a:rPr sz="1167" spc="-5" dirty="0">
                <a:latin typeface="Garamond"/>
                <a:cs typeface="Garamond"/>
              </a:rPr>
              <a:t>be developed,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practice has been </a:t>
            </a:r>
            <a:r>
              <a:rPr sz="1167" dirty="0">
                <a:latin typeface="Garamond"/>
                <a:cs typeface="Garamond"/>
              </a:rPr>
              <a:t>called counter trade  </a:t>
            </a:r>
            <a:r>
              <a:rPr sz="1167" spc="-5" dirty="0">
                <a:latin typeface="Garamond"/>
                <a:cs typeface="Garamond"/>
              </a:rPr>
              <a:t>and now accounts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25% </a:t>
            </a:r>
            <a:r>
              <a:rPr sz="1167" spc="-5" dirty="0">
                <a:latin typeface="Garamond"/>
                <a:cs typeface="Garamond"/>
              </a:rPr>
              <a:t>of all </a:t>
            </a:r>
            <a:r>
              <a:rPr sz="1167" dirty="0">
                <a:latin typeface="Garamond"/>
                <a:cs typeface="Garamond"/>
              </a:rPr>
              <a:t>world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trade.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  <a:buFont typeface="Arial"/>
              <a:buAutoNum type="arabicPeriod"/>
            </a:pPr>
            <a:endParaRPr sz="1021">
              <a:latin typeface="Times New Roman"/>
              <a:cs typeface="Times New Roman"/>
            </a:endParaRPr>
          </a:p>
          <a:p>
            <a:pPr marL="514867">
              <a:lnSpc>
                <a:spcPts val="1356"/>
              </a:lnSpc>
              <a:tabLst>
                <a:tab pos="900709" algn="l"/>
              </a:tabLst>
            </a:pPr>
            <a:r>
              <a:rPr sz="1167" b="1" spc="-5" dirty="0">
                <a:latin typeface="Garamond"/>
                <a:cs typeface="Garamond"/>
              </a:rPr>
              <a:t>iii.	Cultural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Environment.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Cultural differences are </a:t>
            </a:r>
            <a:r>
              <a:rPr sz="1167" dirty="0">
                <a:latin typeface="Garamond"/>
                <a:cs typeface="Garamond"/>
              </a:rPr>
              <a:t>very </a:t>
            </a:r>
            <a:r>
              <a:rPr sz="1167" spc="-5" dirty="0">
                <a:latin typeface="Garamond"/>
                <a:cs typeface="Garamond"/>
              </a:rPr>
              <a:t>important in international marketing. Most advertising and </a:t>
            </a:r>
            <a:r>
              <a:rPr sz="1167" dirty="0">
                <a:latin typeface="Garamond"/>
                <a:cs typeface="Garamond"/>
              </a:rPr>
              <a:t>even  </a:t>
            </a:r>
            <a:r>
              <a:rPr sz="1167" spc="-5" dirty="0">
                <a:latin typeface="Garamond"/>
                <a:cs typeface="Garamond"/>
              </a:rPr>
              <a:t>product images are culturally based and may be inappropriate, ineffective, and </a:t>
            </a:r>
            <a:r>
              <a:rPr sz="1167" dirty="0">
                <a:latin typeface="Garamond"/>
                <a:cs typeface="Garamond"/>
              </a:rPr>
              <a:t>even offensive </a:t>
            </a:r>
            <a:r>
              <a:rPr sz="1167" spc="-5" dirty="0">
                <a:latin typeface="Garamond"/>
                <a:cs typeface="Garamond"/>
              </a:rPr>
              <a:t>in  another </a:t>
            </a:r>
            <a:r>
              <a:rPr sz="1167" dirty="0">
                <a:latin typeface="Garamond"/>
                <a:cs typeface="Garamond"/>
              </a:rPr>
              <a:t>culture.  </a:t>
            </a:r>
            <a:r>
              <a:rPr sz="1167" spc="-5" dirty="0">
                <a:latin typeface="Garamond"/>
                <a:cs typeface="Garamond"/>
              </a:rPr>
              <a:t>Care </a:t>
            </a:r>
            <a:r>
              <a:rPr sz="1167" dirty="0">
                <a:latin typeface="Garamond"/>
                <a:cs typeface="Garamond"/>
              </a:rPr>
              <a:t>is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required.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lvl="1" indent="-222245">
              <a:lnSpc>
                <a:spcPts val="1356"/>
              </a:lnSpc>
              <a:buAutoNum type="alphaLcPeriod" startAt="4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DECIDING </a:t>
            </a:r>
            <a:r>
              <a:rPr sz="1167" b="1" dirty="0">
                <a:latin typeface="Garamond"/>
                <a:cs typeface="Garamond"/>
              </a:rPr>
              <a:t>WHETHER TO GO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INTERNATIONAL</a:t>
            </a:r>
            <a:endParaRPr sz="1167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Not all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to venture </a:t>
            </a:r>
            <a:r>
              <a:rPr sz="1167" spc="-5" dirty="0">
                <a:latin typeface="Garamond"/>
                <a:cs typeface="Garamond"/>
              </a:rPr>
              <a:t>into </a:t>
            </a:r>
            <a:r>
              <a:rPr sz="1167" dirty="0">
                <a:latin typeface="Garamond"/>
                <a:cs typeface="Garamond"/>
              </a:rPr>
              <a:t>foreign </a:t>
            </a:r>
            <a:r>
              <a:rPr sz="1167" spc="-5" dirty="0">
                <a:latin typeface="Garamond"/>
                <a:cs typeface="Garamond"/>
              </a:rPr>
              <a:t>markets </a:t>
            </a:r>
            <a:r>
              <a:rPr sz="1167" dirty="0">
                <a:latin typeface="Garamond"/>
                <a:cs typeface="Garamond"/>
              </a:rPr>
              <a:t>to survive. For example, </a:t>
            </a: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companies  </a:t>
            </a:r>
            <a:r>
              <a:rPr sz="1167" spc="-5" dirty="0">
                <a:latin typeface="Garamond"/>
                <a:cs typeface="Garamond"/>
              </a:rPr>
              <a:t>are local businesses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well </a:t>
            </a:r>
            <a:r>
              <a:rPr sz="1167" spc="-5" dirty="0">
                <a:latin typeface="Garamond"/>
                <a:cs typeface="Garamond"/>
              </a:rPr>
              <a:t>only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local marketplace. However, </a:t>
            </a:r>
            <a:r>
              <a:rPr sz="1167" dirty="0">
                <a:latin typeface="Garamond"/>
                <a:cs typeface="Garamond"/>
              </a:rPr>
              <a:t>companies  that </a:t>
            </a:r>
            <a:r>
              <a:rPr sz="1167" spc="-5" dirty="0">
                <a:latin typeface="Garamond"/>
                <a:cs typeface="Garamond"/>
              </a:rPr>
              <a:t>operate </a:t>
            </a:r>
            <a:r>
              <a:rPr sz="1167" dirty="0">
                <a:latin typeface="Garamond"/>
                <a:cs typeface="Garamond"/>
              </a:rPr>
              <a:t>in global industries, where their </a:t>
            </a:r>
            <a:r>
              <a:rPr sz="1167" spc="-5" dirty="0">
                <a:latin typeface="Garamond"/>
                <a:cs typeface="Garamond"/>
              </a:rPr>
              <a:t>strategic positions in </a:t>
            </a:r>
            <a:r>
              <a:rPr sz="1167" dirty="0">
                <a:latin typeface="Garamond"/>
                <a:cs typeface="Garamond"/>
              </a:rPr>
              <a:t>specific </a:t>
            </a:r>
            <a:r>
              <a:rPr sz="1167" spc="-5" dirty="0">
                <a:latin typeface="Garamond"/>
                <a:cs typeface="Garamond"/>
              </a:rPr>
              <a:t>markets are affected  </a:t>
            </a:r>
            <a:r>
              <a:rPr sz="1167" dirty="0">
                <a:latin typeface="Garamond"/>
                <a:cs typeface="Garamond"/>
              </a:rPr>
              <a:t>strongly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overall </a:t>
            </a:r>
            <a:r>
              <a:rPr sz="1167" dirty="0">
                <a:latin typeface="Garamond"/>
                <a:cs typeface="Garamond"/>
              </a:rPr>
              <a:t>global </a:t>
            </a:r>
            <a:r>
              <a:rPr sz="1167" spc="-5" dirty="0">
                <a:latin typeface="Garamond"/>
                <a:cs typeface="Garamond"/>
              </a:rPr>
              <a:t>positions, </a:t>
            </a:r>
            <a:r>
              <a:rPr sz="1167" dirty="0">
                <a:latin typeface="Garamond"/>
                <a:cs typeface="Garamond"/>
              </a:rPr>
              <a:t>must </a:t>
            </a:r>
            <a:r>
              <a:rPr sz="1167" spc="-5" dirty="0">
                <a:latin typeface="Garamond"/>
                <a:cs typeface="Garamond"/>
              </a:rPr>
              <a:t>think and act </a:t>
            </a:r>
            <a:r>
              <a:rPr sz="1167" dirty="0">
                <a:latin typeface="Garamond"/>
                <a:cs typeface="Garamond"/>
              </a:rPr>
              <a:t>globally. </a:t>
            </a:r>
            <a:r>
              <a:rPr sz="1167" spc="-5" dirty="0">
                <a:latin typeface="Garamond"/>
                <a:cs typeface="Garamond"/>
              </a:rPr>
              <a:t>Any of </a:t>
            </a:r>
            <a:r>
              <a:rPr sz="1167" dirty="0">
                <a:latin typeface="Garamond"/>
                <a:cs typeface="Garamond"/>
              </a:rPr>
              <a:t>several factors </a:t>
            </a:r>
            <a:r>
              <a:rPr sz="1167" spc="-5" dirty="0">
                <a:latin typeface="Garamond"/>
                <a:cs typeface="Garamond"/>
              </a:rPr>
              <a:t>might  </a:t>
            </a:r>
            <a:r>
              <a:rPr sz="1167" dirty="0">
                <a:latin typeface="Garamond"/>
                <a:cs typeface="Garamond"/>
              </a:rPr>
              <a:t>draw a company into the international </a:t>
            </a:r>
            <a:r>
              <a:rPr sz="1167" spc="-5" dirty="0">
                <a:latin typeface="Garamond"/>
                <a:cs typeface="Garamond"/>
              </a:rPr>
              <a:t>arena. </a:t>
            </a:r>
            <a:r>
              <a:rPr sz="1167" dirty="0">
                <a:latin typeface="Garamond"/>
                <a:cs typeface="Garamond"/>
              </a:rPr>
              <a:t>International competitors might </a:t>
            </a:r>
            <a:r>
              <a:rPr sz="1167" spc="-5" dirty="0">
                <a:latin typeface="Garamond"/>
                <a:cs typeface="Garamond"/>
              </a:rPr>
              <a:t>attack </a:t>
            </a:r>
            <a:r>
              <a:rPr sz="1167" dirty="0">
                <a:latin typeface="Garamond"/>
                <a:cs typeface="Garamond"/>
              </a:rPr>
              <a:t>the  company’s </a:t>
            </a:r>
            <a:r>
              <a:rPr sz="1167" spc="-5" dirty="0">
                <a:latin typeface="Garamond"/>
                <a:cs typeface="Garamond"/>
              </a:rPr>
              <a:t>domestic market by offering better products or lower prices.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might </a:t>
            </a:r>
            <a:r>
              <a:rPr sz="1167" dirty="0">
                <a:latin typeface="Garamond"/>
                <a:cs typeface="Garamond"/>
              </a:rPr>
              <a:t>want  to counterattack these competitors in their </a:t>
            </a:r>
            <a:r>
              <a:rPr sz="1167" spc="-5" dirty="0">
                <a:latin typeface="Garamond"/>
                <a:cs typeface="Garamond"/>
              </a:rPr>
              <a:t>home markets </a:t>
            </a:r>
            <a:r>
              <a:rPr sz="1167" dirty="0">
                <a:latin typeface="Garamond"/>
                <a:cs typeface="Garamond"/>
              </a:rPr>
              <a:t>to tie up their </a:t>
            </a:r>
            <a:r>
              <a:rPr sz="1167" spc="-5" dirty="0">
                <a:latin typeface="Garamond"/>
                <a:cs typeface="Garamond"/>
              </a:rPr>
              <a:t>resources. Or </a:t>
            </a:r>
            <a:r>
              <a:rPr sz="1167" dirty="0">
                <a:latin typeface="Garamond"/>
                <a:cs typeface="Garamond"/>
              </a:rPr>
              <a:t>the  company </a:t>
            </a:r>
            <a:r>
              <a:rPr sz="1167" spc="-5" dirty="0">
                <a:latin typeface="Garamond"/>
                <a:cs typeface="Garamond"/>
              </a:rPr>
              <a:t>might discover </a:t>
            </a:r>
            <a:r>
              <a:rPr sz="1167" dirty="0">
                <a:latin typeface="Garamond"/>
                <a:cs typeface="Garamond"/>
              </a:rPr>
              <a:t>foreign </a:t>
            </a:r>
            <a:r>
              <a:rPr sz="1167" spc="-5" dirty="0">
                <a:latin typeface="Garamond"/>
                <a:cs typeface="Garamond"/>
              </a:rPr>
              <a:t>markets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present higher profit opportunities </a:t>
            </a:r>
            <a:r>
              <a:rPr sz="1167" dirty="0">
                <a:latin typeface="Garamond"/>
                <a:cs typeface="Garamond"/>
              </a:rPr>
              <a:t>than the  </a:t>
            </a:r>
            <a:r>
              <a:rPr sz="1167" spc="-5" dirty="0">
                <a:latin typeface="Garamond"/>
                <a:cs typeface="Garamond"/>
              </a:rPr>
              <a:t>domestic market does.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company’s domestic market </a:t>
            </a:r>
            <a:r>
              <a:rPr sz="1167" dirty="0">
                <a:latin typeface="Garamond"/>
                <a:cs typeface="Garamond"/>
              </a:rPr>
              <a:t>might </a:t>
            </a:r>
            <a:r>
              <a:rPr sz="1167" spc="-5" dirty="0">
                <a:latin typeface="Garamond"/>
                <a:cs typeface="Garamond"/>
              </a:rPr>
              <a:t>be shrinking, or </a:t>
            </a:r>
            <a:r>
              <a:rPr sz="1167" dirty="0">
                <a:latin typeface="Garamond"/>
                <a:cs typeface="Garamond"/>
              </a:rPr>
              <a:t>the company  </a:t>
            </a:r>
            <a:r>
              <a:rPr sz="1167" spc="-5" dirty="0">
                <a:latin typeface="Garamond"/>
                <a:cs typeface="Garamond"/>
              </a:rPr>
              <a:t>might need an </a:t>
            </a:r>
            <a:r>
              <a:rPr sz="1167" dirty="0">
                <a:latin typeface="Garamond"/>
                <a:cs typeface="Garamond"/>
              </a:rPr>
              <a:t>enlarged customer </a:t>
            </a:r>
            <a:r>
              <a:rPr sz="1167" spc="-5" dirty="0">
                <a:latin typeface="Garamond"/>
                <a:cs typeface="Garamond"/>
              </a:rPr>
              <a:t>base in order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achieve economies of </a:t>
            </a:r>
            <a:r>
              <a:rPr sz="1167" dirty="0">
                <a:latin typeface="Garamond"/>
                <a:cs typeface="Garamond"/>
              </a:rPr>
              <a:t>scale. </a:t>
            </a:r>
            <a:r>
              <a:rPr sz="1167" spc="-5" dirty="0">
                <a:latin typeface="Garamond"/>
                <a:cs typeface="Garamond"/>
              </a:rPr>
              <a:t>Or it might </a:t>
            </a:r>
            <a:r>
              <a:rPr sz="1167" dirty="0">
                <a:latin typeface="Garamond"/>
                <a:cs typeface="Garamond"/>
              </a:rPr>
              <a:t>want to  </a:t>
            </a:r>
            <a:r>
              <a:rPr sz="1167" spc="-5" dirty="0">
                <a:latin typeface="Garamond"/>
                <a:cs typeface="Garamond"/>
              </a:rPr>
              <a:t>reduce its dependence on any </a:t>
            </a:r>
            <a:r>
              <a:rPr sz="1167" dirty="0">
                <a:latin typeface="Garamond"/>
                <a:cs typeface="Garamond"/>
              </a:rPr>
              <a:t>one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so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reduce </a:t>
            </a:r>
            <a:r>
              <a:rPr sz="1167" dirty="0">
                <a:latin typeface="Garamond"/>
                <a:cs typeface="Garamond"/>
              </a:rPr>
              <a:t>its </a:t>
            </a:r>
            <a:r>
              <a:rPr sz="1167" spc="-5" dirty="0">
                <a:latin typeface="Garamond"/>
                <a:cs typeface="Garamond"/>
              </a:rPr>
              <a:t>risk. </a:t>
            </a:r>
            <a:r>
              <a:rPr sz="1167" dirty="0">
                <a:latin typeface="Garamond"/>
                <a:cs typeface="Garamond"/>
              </a:rPr>
              <a:t>Finally, the company’s  customers might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expanding </a:t>
            </a:r>
            <a:r>
              <a:rPr sz="1167" spc="-5" dirty="0">
                <a:latin typeface="Garamond"/>
                <a:cs typeface="Garamond"/>
              </a:rPr>
              <a:t>abroad and require </a:t>
            </a:r>
            <a:r>
              <a:rPr sz="1167" dirty="0">
                <a:latin typeface="Garamond"/>
                <a:cs typeface="Garamond"/>
              </a:rPr>
              <a:t>international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servicing.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lvl="1" indent="-222245">
              <a:lnSpc>
                <a:spcPts val="1356"/>
              </a:lnSpc>
              <a:buAutoNum type="alphaLcPeriod" startAt="5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DECIDING WHICH </a:t>
            </a:r>
            <a:r>
              <a:rPr sz="1167" b="1" dirty="0">
                <a:latin typeface="Garamond"/>
                <a:cs typeface="Garamond"/>
              </a:rPr>
              <a:t>MARKETS TO</a:t>
            </a:r>
            <a:r>
              <a:rPr sz="1167" b="1" spc="-7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ENTER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Before going </a:t>
            </a:r>
            <a:r>
              <a:rPr sz="1167" spc="-5" dirty="0">
                <a:latin typeface="Garamond"/>
                <a:cs typeface="Garamond"/>
              </a:rPr>
              <a:t>abroad,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should </a:t>
            </a:r>
            <a:r>
              <a:rPr sz="1167" dirty="0">
                <a:latin typeface="Garamond"/>
                <a:cs typeface="Garamond"/>
              </a:rPr>
              <a:t>try to define its international </a:t>
            </a:r>
            <a:r>
              <a:rPr sz="1167" spc="-5" dirty="0">
                <a:latin typeface="Garamond"/>
                <a:cs typeface="Garamond"/>
              </a:rPr>
              <a:t>marketing objectives and  policies. </a:t>
            </a:r>
            <a:r>
              <a:rPr sz="1167" dirty="0">
                <a:latin typeface="Garamond"/>
                <a:cs typeface="Garamond"/>
              </a:rPr>
              <a:t>First,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decide </a:t>
            </a:r>
            <a:r>
              <a:rPr sz="1167" dirty="0">
                <a:latin typeface="Garamond"/>
                <a:cs typeface="Garamond"/>
              </a:rPr>
              <a:t>what volume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foreign sales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wants. Second, the </a:t>
            </a:r>
            <a:r>
              <a:rPr sz="1167" spc="-5" dirty="0">
                <a:latin typeface="Garamond"/>
                <a:cs typeface="Garamond"/>
              </a:rPr>
              <a:t>company must  </a:t>
            </a:r>
            <a:r>
              <a:rPr sz="1167" dirty="0">
                <a:latin typeface="Garamond"/>
                <a:cs typeface="Garamond"/>
              </a:rPr>
              <a:t>choose </a:t>
            </a:r>
            <a:r>
              <a:rPr sz="1167" spc="-5" dirty="0">
                <a:latin typeface="Garamond"/>
                <a:cs typeface="Garamond"/>
              </a:rPr>
              <a:t>how many countries it </a:t>
            </a:r>
            <a:r>
              <a:rPr sz="1167" dirty="0">
                <a:latin typeface="Garamond"/>
                <a:cs typeface="Garamond"/>
              </a:rPr>
              <a:t>wants to </a:t>
            </a:r>
            <a:r>
              <a:rPr sz="1167" spc="-5" dirty="0">
                <a:latin typeface="Garamond"/>
                <a:cs typeface="Garamond"/>
              </a:rPr>
              <a:t>market in. </a:t>
            </a:r>
            <a:r>
              <a:rPr sz="1167" dirty="0">
                <a:latin typeface="Garamond"/>
                <a:cs typeface="Garamond"/>
              </a:rPr>
              <a:t>Third, the company </a:t>
            </a:r>
            <a:r>
              <a:rPr sz="1167" spc="-5" dirty="0">
                <a:latin typeface="Garamond"/>
                <a:cs typeface="Garamond"/>
              </a:rPr>
              <a:t>must decide on </a:t>
            </a:r>
            <a:r>
              <a:rPr sz="1167" dirty="0">
                <a:latin typeface="Garamond"/>
                <a:cs typeface="Garamond"/>
              </a:rPr>
              <a:t>the types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countries to enter. Possible </a:t>
            </a:r>
            <a:r>
              <a:rPr sz="1167" spc="-5" dirty="0">
                <a:latin typeface="Garamond"/>
                <a:cs typeface="Garamond"/>
              </a:rPr>
              <a:t>international markets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be ranked on </a:t>
            </a:r>
            <a:r>
              <a:rPr sz="1167" dirty="0">
                <a:latin typeface="Garamond"/>
                <a:cs typeface="Garamond"/>
              </a:rPr>
              <a:t>several factors, </a:t>
            </a:r>
            <a:r>
              <a:rPr sz="1167" spc="-5" dirty="0">
                <a:latin typeface="Garamond"/>
                <a:cs typeface="Garamond"/>
              </a:rPr>
              <a:t>including  market </a:t>
            </a:r>
            <a:r>
              <a:rPr sz="1167" dirty="0">
                <a:latin typeface="Garamond"/>
                <a:cs typeface="Garamond"/>
              </a:rPr>
              <a:t>size,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growth,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cost </a:t>
            </a:r>
            <a:r>
              <a:rPr sz="1167" spc="-5" dirty="0">
                <a:latin typeface="Garamond"/>
                <a:cs typeface="Garamond"/>
              </a:rPr>
              <a:t>of doing business, </a:t>
            </a:r>
            <a:r>
              <a:rPr sz="1167" dirty="0">
                <a:latin typeface="Garamond"/>
                <a:cs typeface="Garamond"/>
              </a:rPr>
              <a:t>competitive </a:t>
            </a:r>
            <a:r>
              <a:rPr sz="1167" spc="-5" dirty="0">
                <a:latin typeface="Garamond"/>
                <a:cs typeface="Garamond"/>
              </a:rPr>
              <a:t>advantage, and risk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level.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lvl="1" indent="-222245">
              <a:buAutoNum type="alphaLcPeriod" startAt="6"/>
              <a:tabLst>
                <a:tab pos="456219" algn="l"/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DECIDING HOW TO </a:t>
            </a:r>
            <a:r>
              <a:rPr sz="1167" b="1" spc="-5" dirty="0">
                <a:latin typeface="Garamond"/>
                <a:cs typeface="Garamond"/>
              </a:rPr>
              <a:t>ENTER </a:t>
            </a:r>
            <a:r>
              <a:rPr sz="1167" b="1" dirty="0">
                <a:latin typeface="Garamond"/>
                <a:cs typeface="Garamond"/>
              </a:rPr>
              <a:t>THE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MARKET</a:t>
            </a:r>
            <a:endParaRPr sz="1167">
              <a:latin typeface="Garamond"/>
              <a:cs typeface="Garamond"/>
            </a:endParaRPr>
          </a:p>
          <a:p>
            <a:pPr lvl="1">
              <a:spcBef>
                <a:spcPts val="49"/>
              </a:spcBef>
              <a:buFont typeface="Garamond"/>
              <a:buAutoNum type="alphaLcPeriod" startAt="6"/>
            </a:pPr>
            <a:endParaRPr sz="1021">
              <a:latin typeface="Times New Roman"/>
              <a:cs typeface="Times New Roman"/>
            </a:endParaRPr>
          </a:p>
          <a:p>
            <a:pPr marL="901327" lvl="2" indent="-302500">
              <a:lnSpc>
                <a:spcPts val="1356"/>
              </a:lnSpc>
              <a:buAutoNum type="romanLcPeriod"/>
              <a:tabLst>
                <a:tab pos="900709" algn="l"/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Exporting.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Exporting may be of </a:t>
            </a:r>
            <a:r>
              <a:rPr sz="1167" dirty="0">
                <a:latin typeface="Garamond"/>
                <a:cs typeface="Garamond"/>
              </a:rPr>
              <a:t>two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kinds.</a:t>
            </a:r>
            <a:endParaRPr sz="1167">
              <a:latin typeface="Garamond"/>
              <a:cs typeface="Garamond"/>
            </a:endParaRPr>
          </a:p>
          <a:p>
            <a:pPr marL="234592" marR="19755" indent="-222245" algn="just">
              <a:lnSpc>
                <a:spcPts val="1312"/>
              </a:lnSpc>
              <a:spcBef>
                <a:spcPts val="73"/>
              </a:spcBef>
              <a:buAutoNum type="arabicPeriod"/>
              <a:tabLst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Indirect Exporting: </a:t>
            </a:r>
            <a:r>
              <a:rPr sz="1167" dirty="0">
                <a:latin typeface="Garamond"/>
                <a:cs typeface="Garamond"/>
              </a:rPr>
              <a:t>works through </a:t>
            </a:r>
            <a:r>
              <a:rPr sz="1167" spc="-5" dirty="0">
                <a:latin typeface="Garamond"/>
                <a:cs typeface="Garamond"/>
              </a:rPr>
              <a:t>independent international intermediaries and involves less  investment </a:t>
            </a:r>
            <a:r>
              <a:rPr sz="1167" dirty="0">
                <a:latin typeface="Garamond"/>
                <a:cs typeface="Garamond"/>
              </a:rPr>
              <a:t>by the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exporter.</a:t>
            </a:r>
            <a:endParaRPr sz="1167">
              <a:latin typeface="Garamond"/>
              <a:cs typeface="Garamond"/>
            </a:endParaRPr>
          </a:p>
          <a:p>
            <a:pPr marL="234592" marR="20990" indent="-222245" algn="just">
              <a:lnSpc>
                <a:spcPts val="1312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Direct Exporting: involves more risk and investment as </a:t>
            </a:r>
            <a:r>
              <a:rPr sz="1167" dirty="0">
                <a:latin typeface="Garamond"/>
                <a:cs typeface="Garamond"/>
              </a:rPr>
              <a:t>the firm sets up </a:t>
            </a:r>
            <a:r>
              <a:rPr sz="1167" spc="-5" dirty="0">
                <a:latin typeface="Garamond"/>
                <a:cs typeface="Garamond"/>
              </a:rPr>
              <a:t>its own presence in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host </a:t>
            </a:r>
            <a:r>
              <a:rPr sz="1167" dirty="0">
                <a:latin typeface="Garamond"/>
                <a:cs typeface="Garamond"/>
              </a:rPr>
              <a:t>country </a:t>
            </a:r>
            <a:r>
              <a:rPr sz="1167" spc="-5" dirty="0">
                <a:latin typeface="Garamond"/>
                <a:cs typeface="Garamond"/>
              </a:rPr>
              <a:t>but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potential return is also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greater.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556847">
              <a:tabLst>
                <a:tab pos="900709" algn="l"/>
              </a:tabLst>
            </a:pPr>
            <a:r>
              <a:rPr sz="1167" b="1" spc="-5" dirty="0">
                <a:latin typeface="Garamond"/>
                <a:cs typeface="Garamond"/>
              </a:rPr>
              <a:t>ii.	</a:t>
            </a:r>
            <a:r>
              <a:rPr sz="1167" b="1" dirty="0">
                <a:latin typeface="Garamond"/>
                <a:cs typeface="Garamond"/>
              </a:rPr>
              <a:t>Joint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Venturing.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772416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235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3150764" y="4346575"/>
            <a:ext cx="3634527" cy="2727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3696017" y="5043698"/>
            <a:ext cx="0" cy="1576740"/>
          </a:xfrm>
          <a:custGeom>
            <a:avLst/>
            <a:gdLst/>
            <a:ahLst/>
            <a:cxnLst/>
            <a:rect l="l" t="t" r="r" b="b"/>
            <a:pathLst>
              <a:path h="1621789">
                <a:moveTo>
                  <a:pt x="0" y="0"/>
                </a:moveTo>
                <a:lnTo>
                  <a:pt x="0" y="1621536"/>
                </a:lnTo>
              </a:path>
            </a:pathLst>
          </a:custGeom>
          <a:ln w="31153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696016" y="6620193"/>
            <a:ext cx="2907771" cy="0"/>
          </a:xfrm>
          <a:custGeom>
            <a:avLst/>
            <a:gdLst/>
            <a:ahLst/>
            <a:cxnLst/>
            <a:rect l="l" t="t" r="r" b="b"/>
            <a:pathLst>
              <a:path w="2990850">
                <a:moveTo>
                  <a:pt x="2990850" y="0"/>
                </a:moveTo>
                <a:lnTo>
                  <a:pt x="0" y="0"/>
                </a:lnTo>
              </a:path>
            </a:pathLst>
          </a:custGeom>
          <a:ln w="31153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3169911" y="5173763"/>
            <a:ext cx="333425" cy="1556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>
              <a:lnSpc>
                <a:spcPts val="1264"/>
              </a:lnSpc>
            </a:pPr>
            <a:r>
              <a:rPr sz="1118" b="1" spc="-763" dirty="0">
                <a:latin typeface="Arial"/>
                <a:cs typeface="Arial"/>
              </a:rPr>
              <a:t>R</a:t>
            </a:r>
            <a:r>
              <a:rPr sz="1677" b="1" spc="-65" baseline="2415" dirty="0">
                <a:solidFill>
                  <a:srgbClr val="F0F0F0"/>
                </a:solidFill>
                <a:latin typeface="Arial"/>
                <a:cs typeface="Arial"/>
              </a:rPr>
              <a:t>R</a:t>
            </a:r>
            <a:r>
              <a:rPr sz="1118" b="1" spc="-632" dirty="0">
                <a:latin typeface="Arial"/>
                <a:cs typeface="Arial"/>
              </a:rPr>
              <a:t>u</a:t>
            </a:r>
            <a:r>
              <a:rPr sz="1677" b="1" spc="-65" baseline="2415" dirty="0">
                <a:solidFill>
                  <a:srgbClr val="F0F0F0"/>
                </a:solidFill>
                <a:latin typeface="Arial"/>
                <a:cs typeface="Arial"/>
              </a:rPr>
              <a:t>u</a:t>
            </a:r>
            <a:r>
              <a:rPr sz="1118" b="1" spc="-632" dirty="0">
                <a:latin typeface="Arial"/>
                <a:cs typeface="Arial"/>
              </a:rPr>
              <a:t>p</a:t>
            </a:r>
            <a:r>
              <a:rPr sz="1677" b="1" spc="-65" baseline="2415" dirty="0">
                <a:solidFill>
                  <a:srgbClr val="F0F0F0"/>
                </a:solidFill>
                <a:latin typeface="Arial"/>
                <a:cs typeface="Arial"/>
              </a:rPr>
              <a:t>p</a:t>
            </a:r>
            <a:r>
              <a:rPr sz="1118" b="1" spc="-578" dirty="0">
                <a:latin typeface="Arial"/>
                <a:cs typeface="Arial"/>
              </a:rPr>
              <a:t>e</a:t>
            </a:r>
            <a:r>
              <a:rPr sz="1677" b="1" spc="-58" baseline="2415" dirty="0">
                <a:solidFill>
                  <a:srgbClr val="F0F0F0"/>
                </a:solidFill>
                <a:latin typeface="Arial"/>
                <a:cs typeface="Arial"/>
              </a:rPr>
              <a:t>e</a:t>
            </a:r>
            <a:r>
              <a:rPr sz="1118" b="1" spc="-578" dirty="0">
                <a:latin typeface="Arial"/>
                <a:cs typeface="Arial"/>
              </a:rPr>
              <a:t>e</a:t>
            </a:r>
            <a:r>
              <a:rPr sz="1677" b="1" spc="-58" baseline="2415" dirty="0">
                <a:solidFill>
                  <a:srgbClr val="F0F0F0"/>
                </a:solidFill>
                <a:latin typeface="Arial"/>
                <a:cs typeface="Arial"/>
              </a:rPr>
              <a:t>e</a:t>
            </a:r>
            <a:r>
              <a:rPr sz="1118" b="1" spc="-578" dirty="0">
                <a:latin typeface="Arial"/>
                <a:cs typeface="Arial"/>
              </a:rPr>
              <a:t>s</a:t>
            </a:r>
            <a:r>
              <a:rPr sz="1677" b="1" baseline="2415" dirty="0">
                <a:solidFill>
                  <a:srgbClr val="F0F0F0"/>
                </a:solidFill>
                <a:latin typeface="Arial"/>
                <a:cs typeface="Arial"/>
              </a:rPr>
              <a:t>s</a:t>
            </a:r>
            <a:r>
              <a:rPr sz="1677" b="1" spc="-58" baseline="2415" dirty="0">
                <a:solidFill>
                  <a:srgbClr val="F0F0F0"/>
                </a:solidFill>
                <a:latin typeface="Arial"/>
                <a:cs typeface="Arial"/>
              </a:rPr>
              <a:t> </a:t>
            </a:r>
            <a:r>
              <a:rPr sz="1118" b="1" spc="-331" dirty="0">
                <a:latin typeface="Arial"/>
                <a:cs typeface="Arial"/>
              </a:rPr>
              <a:t>(</a:t>
            </a:r>
            <a:r>
              <a:rPr sz="1677" b="1" spc="-58" baseline="2415" dirty="0">
                <a:solidFill>
                  <a:srgbClr val="F0F0F0"/>
                </a:solidFill>
                <a:latin typeface="Arial"/>
                <a:cs typeface="Arial"/>
              </a:rPr>
              <a:t>(</a:t>
            </a:r>
            <a:r>
              <a:rPr sz="1118" b="1" spc="-272" dirty="0">
                <a:latin typeface="Arial"/>
                <a:cs typeface="Arial"/>
              </a:rPr>
              <a:t>i</a:t>
            </a:r>
            <a:r>
              <a:rPr sz="1677" b="1" spc="-51" baseline="2415" dirty="0">
                <a:solidFill>
                  <a:srgbClr val="F0F0F0"/>
                </a:solidFill>
                <a:latin typeface="Arial"/>
                <a:cs typeface="Arial"/>
              </a:rPr>
              <a:t>i</a:t>
            </a:r>
            <a:r>
              <a:rPr sz="1118" b="1" spc="-642" dirty="0">
                <a:latin typeface="Arial"/>
                <a:cs typeface="Arial"/>
              </a:rPr>
              <a:t>n</a:t>
            </a:r>
            <a:r>
              <a:rPr sz="1677" b="1" baseline="2415" dirty="0">
                <a:solidFill>
                  <a:srgbClr val="F0F0F0"/>
                </a:solidFill>
                <a:latin typeface="Arial"/>
                <a:cs typeface="Arial"/>
              </a:rPr>
              <a:t>n</a:t>
            </a:r>
            <a:r>
              <a:rPr sz="1677" b="1" spc="-65" baseline="2415" dirty="0">
                <a:solidFill>
                  <a:srgbClr val="F0F0F0"/>
                </a:solidFill>
                <a:latin typeface="Arial"/>
                <a:cs typeface="Arial"/>
              </a:rPr>
              <a:t> </a:t>
            </a:r>
            <a:r>
              <a:rPr sz="1118" b="1" spc="-326" dirty="0">
                <a:latin typeface="Arial"/>
                <a:cs typeface="Arial"/>
              </a:rPr>
              <a:t>t</a:t>
            </a:r>
            <a:r>
              <a:rPr sz="1677" b="1" spc="-65" baseline="2415" dirty="0">
                <a:solidFill>
                  <a:srgbClr val="F0F0F0"/>
                </a:solidFill>
                <a:latin typeface="Arial"/>
                <a:cs typeface="Arial"/>
              </a:rPr>
              <a:t>t</a:t>
            </a:r>
            <a:r>
              <a:rPr sz="1118" b="1" spc="-642" dirty="0">
                <a:latin typeface="Arial"/>
                <a:cs typeface="Arial"/>
              </a:rPr>
              <a:t>h</a:t>
            </a:r>
            <a:r>
              <a:rPr sz="1677" b="1" spc="-58" baseline="2415" dirty="0">
                <a:solidFill>
                  <a:srgbClr val="F0F0F0"/>
                </a:solidFill>
                <a:latin typeface="Arial"/>
                <a:cs typeface="Arial"/>
              </a:rPr>
              <a:t>h</a:t>
            </a:r>
            <a:r>
              <a:rPr sz="1118" b="1" spc="-637" dirty="0">
                <a:latin typeface="Arial"/>
                <a:cs typeface="Arial"/>
              </a:rPr>
              <a:t>o</a:t>
            </a:r>
            <a:r>
              <a:rPr sz="1677" b="1" spc="-58" baseline="2415" dirty="0">
                <a:solidFill>
                  <a:srgbClr val="F0F0F0"/>
                </a:solidFill>
                <a:latin typeface="Arial"/>
                <a:cs typeface="Arial"/>
              </a:rPr>
              <a:t>o</a:t>
            </a:r>
            <a:r>
              <a:rPr sz="1118" b="1" spc="-637" dirty="0">
                <a:latin typeface="Arial"/>
                <a:cs typeface="Arial"/>
              </a:rPr>
              <a:t>u</a:t>
            </a:r>
            <a:r>
              <a:rPr sz="1677" b="1" spc="-65" baseline="2415" dirty="0">
                <a:solidFill>
                  <a:srgbClr val="F0F0F0"/>
                </a:solidFill>
                <a:latin typeface="Arial"/>
                <a:cs typeface="Arial"/>
              </a:rPr>
              <a:t>u</a:t>
            </a:r>
            <a:r>
              <a:rPr sz="1118" b="1" spc="-578" dirty="0">
                <a:latin typeface="Arial"/>
                <a:cs typeface="Arial"/>
              </a:rPr>
              <a:t>s</a:t>
            </a:r>
            <a:r>
              <a:rPr sz="1677" b="1" spc="-43" baseline="2415" dirty="0">
                <a:solidFill>
                  <a:srgbClr val="F0F0F0"/>
                </a:solidFill>
                <a:latin typeface="Arial"/>
                <a:cs typeface="Arial"/>
              </a:rPr>
              <a:t>s</a:t>
            </a:r>
            <a:r>
              <a:rPr sz="1118" b="1" spc="-588" dirty="0">
                <a:latin typeface="Arial"/>
                <a:cs typeface="Arial"/>
              </a:rPr>
              <a:t>a</a:t>
            </a:r>
            <a:r>
              <a:rPr sz="1677" b="1" spc="-51" baseline="2415" dirty="0">
                <a:solidFill>
                  <a:srgbClr val="F0F0F0"/>
                </a:solidFill>
                <a:latin typeface="Arial"/>
                <a:cs typeface="Arial"/>
              </a:rPr>
              <a:t>a</a:t>
            </a:r>
            <a:r>
              <a:rPr sz="1118" b="1" spc="-647" dirty="0">
                <a:latin typeface="Arial"/>
                <a:cs typeface="Arial"/>
              </a:rPr>
              <a:t>n</a:t>
            </a:r>
            <a:r>
              <a:rPr sz="1677" b="1" spc="-51" baseline="2415" dirty="0">
                <a:solidFill>
                  <a:srgbClr val="F0F0F0"/>
                </a:solidFill>
                <a:latin typeface="Arial"/>
                <a:cs typeface="Arial"/>
              </a:rPr>
              <a:t>n</a:t>
            </a:r>
            <a:r>
              <a:rPr sz="1118" b="1" spc="-647" dirty="0">
                <a:latin typeface="Arial"/>
                <a:cs typeface="Arial"/>
              </a:rPr>
              <a:t>d</a:t>
            </a:r>
            <a:r>
              <a:rPr sz="1677" b="1" spc="-58" baseline="2415" dirty="0">
                <a:solidFill>
                  <a:srgbClr val="F0F0F0"/>
                </a:solidFill>
                <a:latin typeface="Arial"/>
                <a:cs typeface="Arial"/>
              </a:rPr>
              <a:t>d</a:t>
            </a:r>
            <a:r>
              <a:rPr sz="1118" b="1" spc="-578" dirty="0">
                <a:latin typeface="Arial"/>
                <a:cs typeface="Arial"/>
              </a:rPr>
              <a:t>s</a:t>
            </a:r>
            <a:r>
              <a:rPr sz="1677" b="1" spc="-58" baseline="2415" dirty="0">
                <a:solidFill>
                  <a:srgbClr val="F0F0F0"/>
                </a:solidFill>
                <a:latin typeface="Arial"/>
                <a:cs typeface="Arial"/>
              </a:rPr>
              <a:t>s</a:t>
            </a:r>
            <a:r>
              <a:rPr sz="1118" b="1" spc="-331" dirty="0">
                <a:latin typeface="Arial"/>
                <a:cs typeface="Arial"/>
              </a:rPr>
              <a:t>)</a:t>
            </a:r>
            <a:r>
              <a:rPr sz="1677" b="1" baseline="2415" dirty="0">
                <a:solidFill>
                  <a:srgbClr val="F0F0F0"/>
                </a:solidFill>
                <a:latin typeface="Arial"/>
                <a:cs typeface="Arial"/>
              </a:rPr>
              <a:t>)</a:t>
            </a:r>
            <a:endParaRPr sz="1677" baseline="2415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44888" y="6377198"/>
            <a:ext cx="151253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47" y="0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604894" y="5649701"/>
            <a:ext cx="91369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725" y="0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604894" y="5892694"/>
            <a:ext cx="91369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725" y="0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574521" y="5407448"/>
            <a:ext cx="121620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0" y="0"/>
                </a:moveTo>
                <a:lnTo>
                  <a:pt x="124967" y="0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544888" y="6134946"/>
            <a:ext cx="151253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47" y="0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574521" y="5165195"/>
            <a:ext cx="121620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0" y="0"/>
                </a:moveTo>
                <a:lnTo>
                  <a:pt x="124967" y="0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3291029" y="5112349"/>
            <a:ext cx="299420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85" b="1" spc="-371" baseline="2923" dirty="0">
                <a:solidFill>
                  <a:srgbClr val="D4D4D4"/>
                </a:solidFill>
                <a:latin typeface="Arial"/>
                <a:cs typeface="Arial"/>
              </a:rPr>
              <a:t>1</a:t>
            </a:r>
            <a:r>
              <a:rPr sz="924" b="1" spc="-247" dirty="0">
                <a:latin typeface="Arial"/>
                <a:cs typeface="Arial"/>
              </a:rPr>
              <a:t>1</a:t>
            </a:r>
            <a:r>
              <a:rPr sz="1385" b="1" spc="-371" baseline="2923" dirty="0">
                <a:solidFill>
                  <a:srgbClr val="D4D4D4"/>
                </a:solidFill>
                <a:latin typeface="Arial"/>
                <a:cs typeface="Arial"/>
              </a:rPr>
              <a:t>2</a:t>
            </a:r>
            <a:r>
              <a:rPr sz="924" b="1" spc="-247" dirty="0">
                <a:latin typeface="Arial"/>
                <a:cs typeface="Arial"/>
              </a:rPr>
              <a:t>2</a:t>
            </a:r>
            <a:r>
              <a:rPr sz="1385" b="1" spc="-371" baseline="2923" dirty="0">
                <a:solidFill>
                  <a:srgbClr val="D4D4D4"/>
                </a:solidFill>
                <a:latin typeface="Arial"/>
                <a:cs typeface="Arial"/>
              </a:rPr>
              <a:t>0</a:t>
            </a:r>
            <a:r>
              <a:rPr sz="924" b="1" spc="-247" dirty="0">
                <a:latin typeface="Arial"/>
                <a:cs typeface="Arial"/>
              </a:rPr>
              <a:t>0</a:t>
            </a:r>
            <a:r>
              <a:rPr sz="1385" b="1" spc="-371" baseline="2923" dirty="0">
                <a:solidFill>
                  <a:srgbClr val="D4D4D4"/>
                </a:solidFill>
                <a:latin typeface="Arial"/>
                <a:cs typeface="Arial"/>
              </a:rPr>
              <a:t>0</a:t>
            </a:r>
            <a:r>
              <a:rPr sz="924" b="1" spc="-247" dirty="0">
                <a:latin typeface="Arial"/>
                <a:cs typeface="Arial"/>
              </a:rPr>
              <a:t>0</a:t>
            </a:r>
            <a:endParaRPr sz="92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97684" y="5355343"/>
            <a:ext cx="299420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85" b="1" spc="-371" baseline="2923" dirty="0">
                <a:solidFill>
                  <a:srgbClr val="D4D4D4"/>
                </a:solidFill>
                <a:latin typeface="Arial"/>
                <a:cs typeface="Arial"/>
              </a:rPr>
              <a:t>1</a:t>
            </a:r>
            <a:r>
              <a:rPr sz="924" b="1" spc="-247" dirty="0">
                <a:latin typeface="Arial"/>
                <a:cs typeface="Arial"/>
              </a:rPr>
              <a:t>1</a:t>
            </a:r>
            <a:r>
              <a:rPr sz="1385" b="1" spc="-371" baseline="2923" dirty="0">
                <a:solidFill>
                  <a:srgbClr val="D4D4D4"/>
                </a:solidFill>
                <a:latin typeface="Arial"/>
                <a:cs typeface="Arial"/>
              </a:rPr>
              <a:t>0</a:t>
            </a:r>
            <a:r>
              <a:rPr sz="924" b="1" spc="-247" dirty="0">
                <a:latin typeface="Arial"/>
                <a:cs typeface="Arial"/>
              </a:rPr>
              <a:t>0</a:t>
            </a:r>
            <a:r>
              <a:rPr sz="1385" b="1" spc="-371" baseline="2923" dirty="0">
                <a:solidFill>
                  <a:srgbClr val="D4D4D4"/>
                </a:solidFill>
                <a:latin typeface="Arial"/>
                <a:cs typeface="Arial"/>
              </a:rPr>
              <a:t>0</a:t>
            </a:r>
            <a:r>
              <a:rPr sz="924" b="1" spc="-247" dirty="0">
                <a:latin typeface="Arial"/>
                <a:cs typeface="Arial"/>
              </a:rPr>
              <a:t>0</a:t>
            </a:r>
            <a:r>
              <a:rPr sz="1385" b="1" spc="-371" baseline="2923" dirty="0">
                <a:solidFill>
                  <a:srgbClr val="D4D4D4"/>
                </a:solidFill>
                <a:latin typeface="Arial"/>
                <a:cs typeface="Arial"/>
              </a:rPr>
              <a:t>0</a:t>
            </a:r>
            <a:r>
              <a:rPr sz="924" b="1" spc="-247" dirty="0">
                <a:latin typeface="Arial"/>
                <a:cs typeface="Arial"/>
              </a:rPr>
              <a:t>0</a:t>
            </a:r>
            <a:endParaRPr sz="92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85843" y="5597595"/>
            <a:ext cx="231510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85" b="1" spc="-721" baseline="2923" dirty="0">
                <a:solidFill>
                  <a:srgbClr val="D4D4D4"/>
                </a:solidFill>
                <a:latin typeface="Arial"/>
                <a:cs typeface="Arial"/>
              </a:rPr>
              <a:t>8</a:t>
            </a:r>
            <a:r>
              <a:rPr sz="924" b="1" spc="-29" dirty="0">
                <a:latin typeface="Arial"/>
                <a:cs typeface="Arial"/>
              </a:rPr>
              <a:t>8</a:t>
            </a:r>
            <a:r>
              <a:rPr sz="1385" b="1" spc="-715" baseline="2923" dirty="0">
                <a:solidFill>
                  <a:srgbClr val="D4D4D4"/>
                </a:solidFill>
                <a:latin typeface="Arial"/>
                <a:cs typeface="Arial"/>
              </a:rPr>
              <a:t>0</a:t>
            </a:r>
            <a:r>
              <a:rPr sz="924" b="1" spc="-29" dirty="0">
                <a:latin typeface="Arial"/>
                <a:cs typeface="Arial"/>
              </a:rPr>
              <a:t>0</a:t>
            </a:r>
            <a:r>
              <a:rPr sz="1385" b="1" spc="-715" baseline="2923" dirty="0">
                <a:solidFill>
                  <a:srgbClr val="D4D4D4"/>
                </a:solidFill>
                <a:latin typeface="Arial"/>
                <a:cs typeface="Arial"/>
              </a:rPr>
              <a:t>0</a:t>
            </a:r>
            <a:r>
              <a:rPr sz="924" b="1" spc="15" dirty="0">
                <a:latin typeface="Arial"/>
                <a:cs typeface="Arial"/>
              </a:rPr>
              <a:t>0</a:t>
            </a:r>
            <a:endParaRPr sz="92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85843" y="5839848"/>
            <a:ext cx="231510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85" b="1" spc="-721" baseline="2923" dirty="0">
                <a:solidFill>
                  <a:srgbClr val="D4D4D4"/>
                </a:solidFill>
                <a:latin typeface="Arial"/>
                <a:cs typeface="Arial"/>
              </a:rPr>
              <a:t>6</a:t>
            </a:r>
            <a:r>
              <a:rPr sz="924" b="1" spc="-29" dirty="0">
                <a:latin typeface="Arial"/>
                <a:cs typeface="Arial"/>
              </a:rPr>
              <a:t>6</a:t>
            </a:r>
            <a:r>
              <a:rPr sz="1385" b="1" spc="-715" baseline="2923" dirty="0">
                <a:solidFill>
                  <a:srgbClr val="D4D4D4"/>
                </a:solidFill>
                <a:latin typeface="Arial"/>
                <a:cs typeface="Arial"/>
              </a:rPr>
              <a:t>0</a:t>
            </a:r>
            <a:r>
              <a:rPr sz="924" b="1" spc="-29" dirty="0">
                <a:latin typeface="Arial"/>
                <a:cs typeface="Arial"/>
              </a:rPr>
              <a:t>0</a:t>
            </a:r>
            <a:r>
              <a:rPr sz="1385" b="1" spc="-715" baseline="2923" dirty="0">
                <a:solidFill>
                  <a:srgbClr val="D4D4D4"/>
                </a:solidFill>
                <a:latin typeface="Arial"/>
                <a:cs typeface="Arial"/>
              </a:rPr>
              <a:t>0</a:t>
            </a:r>
            <a:r>
              <a:rPr sz="924" b="1" spc="15" dirty="0">
                <a:latin typeface="Arial"/>
                <a:cs typeface="Arial"/>
              </a:rPr>
              <a:t>0</a:t>
            </a:r>
            <a:endParaRPr sz="92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85843" y="6052467"/>
            <a:ext cx="231510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85" b="1" spc="-721" baseline="2923" dirty="0">
                <a:solidFill>
                  <a:srgbClr val="D4D4D4"/>
                </a:solidFill>
                <a:latin typeface="Arial"/>
                <a:cs typeface="Arial"/>
              </a:rPr>
              <a:t>4</a:t>
            </a:r>
            <a:r>
              <a:rPr sz="924" b="1" spc="-29" dirty="0">
                <a:latin typeface="Arial"/>
                <a:cs typeface="Arial"/>
              </a:rPr>
              <a:t>4</a:t>
            </a:r>
            <a:r>
              <a:rPr sz="1385" b="1" spc="-715" baseline="2923" dirty="0">
                <a:solidFill>
                  <a:srgbClr val="D4D4D4"/>
                </a:solidFill>
                <a:latin typeface="Arial"/>
                <a:cs typeface="Arial"/>
              </a:rPr>
              <a:t>0</a:t>
            </a:r>
            <a:r>
              <a:rPr sz="924" b="1" spc="-29" dirty="0">
                <a:latin typeface="Arial"/>
                <a:cs typeface="Arial"/>
              </a:rPr>
              <a:t>0</a:t>
            </a:r>
            <a:r>
              <a:rPr sz="1385" b="1" spc="-715" baseline="2923" dirty="0">
                <a:solidFill>
                  <a:srgbClr val="D4D4D4"/>
                </a:solidFill>
                <a:latin typeface="Arial"/>
                <a:cs typeface="Arial"/>
              </a:rPr>
              <a:t>0</a:t>
            </a:r>
            <a:r>
              <a:rPr sz="924" b="1" spc="15" dirty="0">
                <a:latin typeface="Arial"/>
                <a:cs typeface="Arial"/>
              </a:rPr>
              <a:t>0</a:t>
            </a:r>
            <a:endParaRPr sz="92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85843" y="6294719"/>
            <a:ext cx="231510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85" b="1" spc="-721" baseline="2923" dirty="0">
                <a:solidFill>
                  <a:srgbClr val="D4D4D4"/>
                </a:solidFill>
                <a:latin typeface="Arial"/>
                <a:cs typeface="Arial"/>
              </a:rPr>
              <a:t>2</a:t>
            </a:r>
            <a:r>
              <a:rPr sz="924" b="1" spc="-29" dirty="0">
                <a:latin typeface="Arial"/>
                <a:cs typeface="Arial"/>
              </a:rPr>
              <a:t>2</a:t>
            </a:r>
            <a:r>
              <a:rPr sz="1385" b="1" spc="-715" baseline="2923" dirty="0">
                <a:solidFill>
                  <a:srgbClr val="D4D4D4"/>
                </a:solidFill>
                <a:latin typeface="Arial"/>
                <a:cs typeface="Arial"/>
              </a:rPr>
              <a:t>0</a:t>
            </a:r>
            <a:r>
              <a:rPr sz="924" b="1" spc="-29" dirty="0">
                <a:latin typeface="Arial"/>
                <a:cs typeface="Arial"/>
              </a:rPr>
              <a:t>0</a:t>
            </a:r>
            <a:r>
              <a:rPr sz="1385" b="1" spc="-715" baseline="2923" dirty="0">
                <a:solidFill>
                  <a:srgbClr val="D4D4D4"/>
                </a:solidFill>
                <a:latin typeface="Arial"/>
                <a:cs typeface="Arial"/>
              </a:rPr>
              <a:t>0</a:t>
            </a:r>
            <a:r>
              <a:rPr sz="924" b="1" spc="15" dirty="0">
                <a:latin typeface="Arial"/>
                <a:cs typeface="Arial"/>
              </a:rPr>
              <a:t>0</a:t>
            </a:r>
            <a:endParaRPr sz="92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74015" y="6577705"/>
            <a:ext cx="9198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15" dirty="0">
                <a:solidFill>
                  <a:srgbClr val="D4D4D4"/>
                </a:solidFill>
                <a:latin typeface="Arial"/>
                <a:cs typeface="Arial"/>
              </a:rPr>
              <a:t>0</a:t>
            </a:r>
            <a:endParaRPr sz="924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26391" y="4982951"/>
            <a:ext cx="2029266" cy="1637242"/>
          </a:xfrm>
          <a:custGeom>
            <a:avLst/>
            <a:gdLst/>
            <a:ahLst/>
            <a:cxnLst/>
            <a:rect l="l" t="t" r="r" b="b"/>
            <a:pathLst>
              <a:path w="2087245" h="1684020">
                <a:moveTo>
                  <a:pt x="0" y="1684019"/>
                </a:moveTo>
                <a:lnTo>
                  <a:pt x="2087117" y="0"/>
                </a:lnTo>
              </a:path>
            </a:pathLst>
          </a:custGeom>
          <a:ln w="2076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5835791" y="5294594"/>
            <a:ext cx="601310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85" b="1" spc="-233" baseline="2923" dirty="0">
                <a:solidFill>
                  <a:srgbClr val="F0F0F0"/>
                </a:solidFill>
                <a:latin typeface="Arial"/>
                <a:cs typeface="Arial"/>
              </a:rPr>
              <a:t>T</a:t>
            </a:r>
            <a:r>
              <a:rPr sz="924" b="1" spc="-156" dirty="0">
                <a:latin typeface="Arial"/>
                <a:cs typeface="Arial"/>
              </a:rPr>
              <a:t>T</a:t>
            </a:r>
            <a:r>
              <a:rPr sz="1385" b="1" spc="-233" baseline="2923" dirty="0">
                <a:solidFill>
                  <a:srgbClr val="F0F0F0"/>
                </a:solidFill>
                <a:latin typeface="Arial"/>
                <a:cs typeface="Arial"/>
              </a:rPr>
              <a:t>o</a:t>
            </a:r>
            <a:r>
              <a:rPr sz="924" b="1" spc="-156" dirty="0">
                <a:latin typeface="Arial"/>
                <a:cs typeface="Arial"/>
              </a:rPr>
              <a:t>o</a:t>
            </a:r>
            <a:r>
              <a:rPr sz="1385" b="1" spc="-233" baseline="2923" dirty="0">
                <a:solidFill>
                  <a:srgbClr val="F0F0F0"/>
                </a:solidFill>
                <a:latin typeface="Arial"/>
                <a:cs typeface="Arial"/>
              </a:rPr>
              <a:t>tal</a:t>
            </a:r>
            <a:r>
              <a:rPr sz="1385" b="1" spc="-109" baseline="2923" dirty="0">
                <a:solidFill>
                  <a:srgbClr val="F0F0F0"/>
                </a:solidFill>
                <a:latin typeface="Arial"/>
                <a:cs typeface="Arial"/>
              </a:rPr>
              <a:t> </a:t>
            </a:r>
            <a:r>
              <a:rPr sz="1385" b="1" spc="-342" baseline="2923" dirty="0">
                <a:solidFill>
                  <a:srgbClr val="F0F0F0"/>
                </a:solidFill>
                <a:latin typeface="Arial"/>
                <a:cs typeface="Arial"/>
              </a:rPr>
              <a:t>c</a:t>
            </a:r>
            <a:r>
              <a:rPr sz="924" b="1" spc="-228" dirty="0">
                <a:latin typeface="Arial"/>
                <a:cs typeface="Arial"/>
              </a:rPr>
              <a:t>c</a:t>
            </a:r>
            <a:r>
              <a:rPr sz="1385" b="1" spc="-342" baseline="2923" dirty="0">
                <a:solidFill>
                  <a:srgbClr val="F0F0F0"/>
                </a:solidFill>
                <a:latin typeface="Arial"/>
                <a:cs typeface="Arial"/>
              </a:rPr>
              <a:t>o</a:t>
            </a:r>
            <a:r>
              <a:rPr sz="924" b="1" spc="-228" dirty="0">
                <a:latin typeface="Arial"/>
                <a:cs typeface="Arial"/>
              </a:rPr>
              <a:t>o</a:t>
            </a:r>
            <a:r>
              <a:rPr sz="1385" b="1" spc="-342" baseline="2923" dirty="0">
                <a:solidFill>
                  <a:srgbClr val="F0F0F0"/>
                </a:solidFill>
                <a:latin typeface="Arial"/>
                <a:cs typeface="Arial"/>
              </a:rPr>
              <a:t>s</a:t>
            </a:r>
            <a:r>
              <a:rPr sz="924" b="1" spc="-228" dirty="0">
                <a:latin typeface="Arial"/>
                <a:cs typeface="Arial"/>
              </a:rPr>
              <a:t>s</a:t>
            </a:r>
            <a:r>
              <a:rPr sz="1385" b="1" spc="-342" baseline="2923" dirty="0">
                <a:solidFill>
                  <a:srgbClr val="F0F0F0"/>
                </a:solidFill>
                <a:latin typeface="Arial"/>
                <a:cs typeface="Arial"/>
              </a:rPr>
              <a:t>t</a:t>
            </a:r>
            <a:r>
              <a:rPr sz="924" b="1" spc="-228" dirty="0">
                <a:latin typeface="Arial"/>
                <a:cs typeface="Arial"/>
              </a:rPr>
              <a:t>t</a:t>
            </a:r>
            <a:endParaRPr sz="924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98009" y="6173223"/>
            <a:ext cx="62909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85" b="1" spc="-349" baseline="2923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924" b="1" spc="-233" dirty="0">
                <a:latin typeface="Arial"/>
                <a:cs typeface="Arial"/>
              </a:rPr>
              <a:t>F</a:t>
            </a:r>
            <a:r>
              <a:rPr sz="1385" b="1" spc="-349" baseline="2923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24" b="1" spc="-233" dirty="0">
                <a:latin typeface="Arial"/>
                <a:cs typeface="Arial"/>
              </a:rPr>
              <a:t>i</a:t>
            </a:r>
            <a:r>
              <a:rPr sz="1385" b="1" spc="-349" baseline="2923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24" b="1" spc="-233" dirty="0">
                <a:latin typeface="Arial"/>
                <a:cs typeface="Arial"/>
              </a:rPr>
              <a:t>x</a:t>
            </a:r>
            <a:r>
              <a:rPr sz="1385" b="1" spc="-349" baseline="2923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24" b="1" spc="-233" dirty="0">
                <a:latin typeface="Arial"/>
                <a:cs typeface="Arial"/>
              </a:rPr>
              <a:t>e</a:t>
            </a:r>
            <a:r>
              <a:rPr sz="1385" b="1" spc="-349" baseline="2923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924" b="1" spc="-233" dirty="0">
                <a:latin typeface="Arial"/>
                <a:cs typeface="Arial"/>
              </a:rPr>
              <a:t>d     </a:t>
            </a:r>
            <a:r>
              <a:rPr sz="924" b="1" spc="-228" dirty="0">
                <a:latin typeface="Arial"/>
                <a:cs typeface="Arial"/>
              </a:rPr>
              <a:t> </a:t>
            </a:r>
            <a:r>
              <a:rPr sz="1385" b="1" spc="-342" baseline="2923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24" b="1" spc="-228" dirty="0">
                <a:latin typeface="Arial"/>
                <a:cs typeface="Arial"/>
              </a:rPr>
              <a:t>c</a:t>
            </a:r>
            <a:r>
              <a:rPr sz="1385" b="1" spc="-342" baseline="2923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924" b="1" spc="-228" dirty="0">
                <a:latin typeface="Arial"/>
                <a:cs typeface="Arial"/>
              </a:rPr>
              <a:t>o</a:t>
            </a:r>
            <a:r>
              <a:rPr sz="1385" b="1" spc="-342" baseline="292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24" b="1" spc="-228" dirty="0">
                <a:latin typeface="Arial"/>
                <a:cs typeface="Arial"/>
              </a:rPr>
              <a:t>s</a:t>
            </a:r>
            <a:r>
              <a:rPr sz="1385" b="1" spc="-342" baseline="2923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24" b="1" spc="-228" dirty="0">
                <a:latin typeface="Arial"/>
                <a:cs typeface="Arial"/>
              </a:rPr>
              <a:t>t</a:t>
            </a:r>
            <a:endParaRPr sz="924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39496" y="5101224"/>
            <a:ext cx="7389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85" b="1" spc="-342" baseline="2923" dirty="0">
                <a:solidFill>
                  <a:srgbClr val="D4D4D4"/>
                </a:solidFill>
                <a:latin typeface="Arial"/>
                <a:cs typeface="Arial"/>
              </a:rPr>
              <a:t>T</a:t>
            </a:r>
            <a:r>
              <a:rPr sz="924" b="1" spc="-228" dirty="0">
                <a:latin typeface="Arial"/>
                <a:cs typeface="Arial"/>
              </a:rPr>
              <a:t>T</a:t>
            </a:r>
            <a:r>
              <a:rPr sz="1385" b="1" spc="-342" baseline="2923" dirty="0">
                <a:solidFill>
                  <a:srgbClr val="D4D4D4"/>
                </a:solidFill>
                <a:latin typeface="Arial"/>
                <a:cs typeface="Arial"/>
              </a:rPr>
              <a:t>a</a:t>
            </a:r>
            <a:r>
              <a:rPr sz="924" b="1" spc="-228" dirty="0">
                <a:latin typeface="Arial"/>
                <a:cs typeface="Arial"/>
              </a:rPr>
              <a:t>a</a:t>
            </a:r>
            <a:r>
              <a:rPr sz="1385" b="1" spc="-342" baseline="2923" dirty="0">
                <a:solidFill>
                  <a:srgbClr val="D4D4D4"/>
                </a:solidFill>
                <a:latin typeface="Arial"/>
                <a:cs typeface="Arial"/>
              </a:rPr>
              <a:t>r</a:t>
            </a:r>
            <a:r>
              <a:rPr sz="924" b="1" spc="-228" dirty="0">
                <a:latin typeface="Arial"/>
                <a:cs typeface="Arial"/>
              </a:rPr>
              <a:t>r</a:t>
            </a:r>
            <a:r>
              <a:rPr sz="1385" b="1" spc="-342" baseline="2923" dirty="0">
                <a:solidFill>
                  <a:srgbClr val="D4D4D4"/>
                </a:solidFill>
                <a:latin typeface="Arial"/>
                <a:cs typeface="Arial"/>
              </a:rPr>
              <a:t>g</a:t>
            </a:r>
            <a:r>
              <a:rPr sz="924" b="1" spc="-228" dirty="0">
                <a:latin typeface="Arial"/>
                <a:cs typeface="Arial"/>
              </a:rPr>
              <a:t>g</a:t>
            </a:r>
            <a:r>
              <a:rPr sz="1385" b="1" spc="-342" baseline="2923" dirty="0">
                <a:solidFill>
                  <a:srgbClr val="D4D4D4"/>
                </a:solidFill>
                <a:latin typeface="Arial"/>
                <a:cs typeface="Arial"/>
              </a:rPr>
              <a:t>e</a:t>
            </a:r>
            <a:r>
              <a:rPr sz="924" b="1" spc="-228" dirty="0">
                <a:latin typeface="Arial"/>
                <a:cs typeface="Arial"/>
              </a:rPr>
              <a:t>e</a:t>
            </a:r>
            <a:r>
              <a:rPr sz="1385" b="1" spc="-342" baseline="2923" dirty="0">
                <a:solidFill>
                  <a:srgbClr val="D4D4D4"/>
                </a:solidFill>
                <a:latin typeface="Arial"/>
                <a:cs typeface="Arial"/>
              </a:rPr>
              <a:t>t</a:t>
            </a:r>
            <a:r>
              <a:rPr sz="924" b="1" spc="-228" dirty="0">
                <a:latin typeface="Arial"/>
                <a:cs typeface="Arial"/>
              </a:rPr>
              <a:t>t    </a:t>
            </a:r>
            <a:r>
              <a:rPr sz="924" b="1" spc="-214" dirty="0">
                <a:latin typeface="Arial"/>
                <a:cs typeface="Arial"/>
              </a:rPr>
              <a:t> </a:t>
            </a:r>
            <a:r>
              <a:rPr sz="1385" b="1" spc="15" baseline="2923" dirty="0">
                <a:solidFill>
                  <a:srgbClr val="D4D4D4"/>
                </a:solidFill>
                <a:latin typeface="Arial"/>
                <a:cs typeface="Arial"/>
              </a:rPr>
              <a:t>profit</a:t>
            </a:r>
            <a:endParaRPr sz="1385" baseline="2923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18752" y="4915275"/>
            <a:ext cx="817386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85" b="1" spc="-321" baseline="2923" dirty="0">
                <a:solidFill>
                  <a:srgbClr val="B6B6B6"/>
                </a:solidFill>
                <a:latin typeface="Arial"/>
                <a:cs typeface="Arial"/>
              </a:rPr>
              <a:t>T</a:t>
            </a:r>
            <a:r>
              <a:rPr sz="924" b="1" spc="-214" dirty="0">
                <a:latin typeface="Arial"/>
                <a:cs typeface="Arial"/>
              </a:rPr>
              <a:t>T</a:t>
            </a:r>
            <a:r>
              <a:rPr sz="1385" b="1" spc="-321" baseline="2923" dirty="0">
                <a:solidFill>
                  <a:srgbClr val="B6B6B6"/>
                </a:solidFill>
                <a:latin typeface="Arial"/>
                <a:cs typeface="Arial"/>
              </a:rPr>
              <a:t>o</a:t>
            </a:r>
            <a:r>
              <a:rPr sz="924" b="1" spc="-214" dirty="0">
                <a:latin typeface="Arial"/>
                <a:cs typeface="Arial"/>
              </a:rPr>
              <a:t>o</a:t>
            </a:r>
            <a:r>
              <a:rPr sz="1385" b="1" spc="-321" baseline="2923" dirty="0">
                <a:solidFill>
                  <a:srgbClr val="B6B6B6"/>
                </a:solidFill>
                <a:latin typeface="Arial"/>
                <a:cs typeface="Arial"/>
              </a:rPr>
              <a:t>t</a:t>
            </a:r>
            <a:r>
              <a:rPr sz="924" b="1" spc="-214" dirty="0">
                <a:latin typeface="Arial"/>
                <a:cs typeface="Arial"/>
              </a:rPr>
              <a:t>t</a:t>
            </a:r>
            <a:r>
              <a:rPr sz="1385" b="1" spc="-321" baseline="2923" dirty="0">
                <a:solidFill>
                  <a:srgbClr val="B6B6B6"/>
                </a:solidFill>
                <a:latin typeface="Arial"/>
                <a:cs typeface="Arial"/>
              </a:rPr>
              <a:t>a</a:t>
            </a:r>
            <a:r>
              <a:rPr sz="924" b="1" spc="-214" dirty="0">
                <a:latin typeface="Arial"/>
                <a:cs typeface="Arial"/>
              </a:rPr>
              <a:t>a</a:t>
            </a:r>
            <a:r>
              <a:rPr sz="1385" b="1" spc="-321" baseline="2923" dirty="0">
                <a:solidFill>
                  <a:srgbClr val="B6B6B6"/>
                </a:solidFill>
                <a:latin typeface="Arial"/>
                <a:cs typeface="Arial"/>
              </a:rPr>
              <a:t>l</a:t>
            </a:r>
            <a:r>
              <a:rPr sz="924" b="1" spc="-214" dirty="0">
                <a:latin typeface="Arial"/>
                <a:cs typeface="Arial"/>
              </a:rPr>
              <a:t>l   </a:t>
            </a:r>
            <a:r>
              <a:rPr sz="924" b="1" spc="-204" dirty="0">
                <a:latin typeface="Arial"/>
                <a:cs typeface="Arial"/>
              </a:rPr>
              <a:t> </a:t>
            </a:r>
            <a:r>
              <a:rPr sz="1385" b="1" spc="-371" baseline="2923" dirty="0">
                <a:solidFill>
                  <a:srgbClr val="B6B6B6"/>
                </a:solidFill>
                <a:latin typeface="Arial"/>
                <a:cs typeface="Arial"/>
              </a:rPr>
              <a:t>r</a:t>
            </a:r>
            <a:r>
              <a:rPr sz="924" b="1" spc="-247" dirty="0">
                <a:latin typeface="Arial"/>
                <a:cs typeface="Arial"/>
              </a:rPr>
              <a:t>r</a:t>
            </a:r>
            <a:r>
              <a:rPr sz="1385" b="1" spc="-371" baseline="2923" dirty="0">
                <a:solidFill>
                  <a:srgbClr val="B6B6B6"/>
                </a:solidFill>
                <a:latin typeface="Arial"/>
                <a:cs typeface="Arial"/>
              </a:rPr>
              <a:t>e</a:t>
            </a:r>
            <a:r>
              <a:rPr sz="924" b="1" spc="-247" dirty="0">
                <a:latin typeface="Arial"/>
                <a:cs typeface="Arial"/>
              </a:rPr>
              <a:t>e</a:t>
            </a:r>
            <a:r>
              <a:rPr sz="1385" b="1" spc="-371" baseline="2923" dirty="0">
                <a:solidFill>
                  <a:srgbClr val="B6B6B6"/>
                </a:solidFill>
                <a:latin typeface="Arial"/>
                <a:cs typeface="Arial"/>
              </a:rPr>
              <a:t>v</a:t>
            </a:r>
            <a:r>
              <a:rPr sz="924" b="1" spc="-247" dirty="0">
                <a:latin typeface="Arial"/>
                <a:cs typeface="Arial"/>
              </a:rPr>
              <a:t>v</a:t>
            </a:r>
            <a:r>
              <a:rPr sz="1385" b="1" spc="-371" baseline="2923" dirty="0">
                <a:solidFill>
                  <a:srgbClr val="B6B6B6"/>
                </a:solidFill>
                <a:latin typeface="Arial"/>
                <a:cs typeface="Arial"/>
              </a:rPr>
              <a:t>e</a:t>
            </a:r>
            <a:r>
              <a:rPr sz="924" b="1" spc="-247" dirty="0">
                <a:latin typeface="Arial"/>
                <a:cs typeface="Arial"/>
              </a:rPr>
              <a:t>e</a:t>
            </a:r>
            <a:r>
              <a:rPr sz="1385" b="1" spc="-371" baseline="2923" dirty="0">
                <a:solidFill>
                  <a:srgbClr val="B6B6B6"/>
                </a:solidFill>
                <a:latin typeface="Arial"/>
                <a:cs typeface="Arial"/>
              </a:rPr>
              <a:t>n</a:t>
            </a:r>
            <a:r>
              <a:rPr sz="924" b="1" spc="-247" dirty="0">
                <a:latin typeface="Arial"/>
                <a:cs typeface="Arial"/>
              </a:rPr>
              <a:t>n</a:t>
            </a:r>
            <a:r>
              <a:rPr sz="1385" b="1" spc="-371" baseline="2923" dirty="0">
                <a:solidFill>
                  <a:srgbClr val="B6B6B6"/>
                </a:solidFill>
                <a:latin typeface="Arial"/>
                <a:cs typeface="Arial"/>
              </a:rPr>
              <a:t>u</a:t>
            </a:r>
            <a:r>
              <a:rPr sz="924" b="1" spc="-247" dirty="0">
                <a:latin typeface="Arial"/>
                <a:cs typeface="Arial"/>
              </a:rPr>
              <a:t>u</a:t>
            </a:r>
            <a:r>
              <a:rPr sz="1385" b="1" spc="-371" baseline="2923" dirty="0">
                <a:solidFill>
                  <a:srgbClr val="B6B6B6"/>
                </a:solidFill>
                <a:latin typeface="Arial"/>
                <a:cs typeface="Arial"/>
              </a:rPr>
              <a:t>e</a:t>
            </a:r>
            <a:r>
              <a:rPr sz="924" b="1" spc="-247" dirty="0">
                <a:latin typeface="Arial"/>
                <a:cs typeface="Arial"/>
              </a:rPr>
              <a:t>e</a:t>
            </a:r>
            <a:endParaRPr sz="924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96017" y="5255577"/>
            <a:ext cx="2150886" cy="970491"/>
          </a:xfrm>
          <a:custGeom>
            <a:avLst/>
            <a:gdLst/>
            <a:ahLst/>
            <a:cxnLst/>
            <a:rect l="l" t="t" r="r" b="b"/>
            <a:pathLst>
              <a:path w="2212340" h="998220">
                <a:moveTo>
                  <a:pt x="0" y="998220"/>
                </a:moveTo>
                <a:lnTo>
                  <a:pt x="2212086" y="0"/>
                </a:lnTo>
              </a:path>
            </a:pathLst>
          </a:custGeom>
          <a:ln w="20764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696017" y="6256442"/>
            <a:ext cx="2150886" cy="0"/>
          </a:xfrm>
          <a:custGeom>
            <a:avLst/>
            <a:gdLst/>
            <a:ahLst/>
            <a:cxnLst/>
            <a:rect l="l" t="t" r="r" b="b"/>
            <a:pathLst>
              <a:path w="2212340">
                <a:moveTo>
                  <a:pt x="0" y="0"/>
                </a:moveTo>
                <a:lnTo>
                  <a:pt x="2212086" y="0"/>
                </a:lnTo>
              </a:path>
            </a:pathLst>
          </a:custGeom>
          <a:ln w="20764">
            <a:solidFill>
              <a:srgbClr val="37373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4059766" y="6529070"/>
            <a:ext cx="0" cy="121003"/>
          </a:xfrm>
          <a:custGeom>
            <a:avLst/>
            <a:gdLst/>
            <a:ahLst/>
            <a:cxnLst/>
            <a:rect l="l" t="t" r="r" b="b"/>
            <a:pathLst>
              <a:path h="124460">
                <a:moveTo>
                  <a:pt x="0" y="0"/>
                </a:moveTo>
                <a:lnTo>
                  <a:pt x="0" y="124206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5240655" y="6529070"/>
            <a:ext cx="0" cy="121003"/>
          </a:xfrm>
          <a:custGeom>
            <a:avLst/>
            <a:gdLst/>
            <a:ahLst/>
            <a:cxnLst/>
            <a:rect l="l" t="t" r="r" b="b"/>
            <a:pathLst>
              <a:path h="124460">
                <a:moveTo>
                  <a:pt x="0" y="0"/>
                </a:moveTo>
                <a:lnTo>
                  <a:pt x="0" y="124206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5604403" y="6529070"/>
            <a:ext cx="0" cy="121003"/>
          </a:xfrm>
          <a:custGeom>
            <a:avLst/>
            <a:gdLst/>
            <a:ahLst/>
            <a:cxnLst/>
            <a:rect l="l" t="t" r="r" b="b"/>
            <a:pathLst>
              <a:path h="124460">
                <a:moveTo>
                  <a:pt x="0" y="0"/>
                </a:moveTo>
                <a:lnTo>
                  <a:pt x="0" y="124206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4876906" y="6529070"/>
            <a:ext cx="0" cy="121003"/>
          </a:xfrm>
          <a:custGeom>
            <a:avLst/>
            <a:gdLst/>
            <a:ahLst/>
            <a:cxnLst/>
            <a:rect l="l" t="t" r="r" b="b"/>
            <a:pathLst>
              <a:path h="124460">
                <a:moveTo>
                  <a:pt x="0" y="0"/>
                </a:moveTo>
                <a:lnTo>
                  <a:pt x="0" y="124206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4483522" y="6529070"/>
            <a:ext cx="0" cy="121003"/>
          </a:xfrm>
          <a:custGeom>
            <a:avLst/>
            <a:gdLst/>
            <a:ahLst/>
            <a:cxnLst/>
            <a:rect l="l" t="t" r="r" b="b"/>
            <a:pathLst>
              <a:path h="124460">
                <a:moveTo>
                  <a:pt x="0" y="0"/>
                </a:moveTo>
                <a:lnTo>
                  <a:pt x="0" y="124206"/>
                </a:lnTo>
              </a:path>
            </a:pathLst>
          </a:custGeom>
          <a:ln w="5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4876906" y="5710449"/>
            <a:ext cx="0" cy="788370"/>
          </a:xfrm>
          <a:custGeom>
            <a:avLst/>
            <a:gdLst/>
            <a:ahLst/>
            <a:cxnLst/>
            <a:rect l="l" t="t" r="r" b="b"/>
            <a:pathLst>
              <a:path h="810895">
                <a:moveTo>
                  <a:pt x="0" y="0"/>
                </a:moveTo>
                <a:lnTo>
                  <a:pt x="0" y="810768"/>
                </a:lnTo>
              </a:path>
            </a:pathLst>
          </a:custGeom>
          <a:ln w="2076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5604403" y="5165195"/>
            <a:ext cx="212372" cy="61119"/>
          </a:xfrm>
          <a:custGeom>
            <a:avLst/>
            <a:gdLst/>
            <a:ahLst/>
            <a:cxnLst/>
            <a:rect l="l" t="t" r="r" b="b"/>
            <a:pathLst>
              <a:path w="218439" h="62864">
                <a:moveTo>
                  <a:pt x="61722" y="0"/>
                </a:moveTo>
                <a:lnTo>
                  <a:pt x="0" y="31241"/>
                </a:lnTo>
                <a:lnTo>
                  <a:pt x="61722" y="62484"/>
                </a:lnTo>
                <a:lnTo>
                  <a:pt x="61722" y="41148"/>
                </a:lnTo>
                <a:lnTo>
                  <a:pt x="51816" y="41148"/>
                </a:lnTo>
                <a:lnTo>
                  <a:pt x="51816" y="20574"/>
                </a:lnTo>
                <a:lnTo>
                  <a:pt x="61722" y="20574"/>
                </a:lnTo>
                <a:lnTo>
                  <a:pt x="61722" y="0"/>
                </a:lnTo>
                <a:close/>
              </a:path>
              <a:path w="218439" h="62864">
                <a:moveTo>
                  <a:pt x="61722" y="20574"/>
                </a:moveTo>
                <a:lnTo>
                  <a:pt x="51816" y="20574"/>
                </a:lnTo>
                <a:lnTo>
                  <a:pt x="51816" y="41148"/>
                </a:lnTo>
                <a:lnTo>
                  <a:pt x="61722" y="41148"/>
                </a:lnTo>
                <a:lnTo>
                  <a:pt x="61722" y="20574"/>
                </a:lnTo>
                <a:close/>
              </a:path>
              <a:path w="218439" h="62864">
                <a:moveTo>
                  <a:pt x="217932" y="20574"/>
                </a:moveTo>
                <a:lnTo>
                  <a:pt x="61722" y="20574"/>
                </a:lnTo>
                <a:lnTo>
                  <a:pt x="61722" y="41148"/>
                </a:lnTo>
                <a:lnTo>
                  <a:pt x="217932" y="41148"/>
                </a:lnTo>
                <a:lnTo>
                  <a:pt x="217932" y="20574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3815538" y="6688843"/>
            <a:ext cx="2325599" cy="327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561">
              <a:tabLst>
                <a:tab pos="600061" algn="l"/>
                <a:tab pos="994546" algn="l"/>
                <a:tab pos="1372980" algn="l"/>
                <a:tab pos="1721163" algn="l"/>
              </a:tabLst>
            </a:pPr>
            <a:r>
              <a:rPr sz="1385" b="1" spc="21" baseline="2923" dirty="0">
                <a:solidFill>
                  <a:srgbClr val="D4D4D4"/>
                </a:solidFill>
                <a:latin typeface="Arial"/>
                <a:cs typeface="Arial"/>
              </a:rPr>
              <a:t>10	</a:t>
            </a:r>
            <a:r>
              <a:rPr sz="1385" b="1" spc="-365" baseline="2923" dirty="0">
                <a:solidFill>
                  <a:srgbClr val="D4D4D4"/>
                </a:solidFill>
                <a:latin typeface="Arial"/>
                <a:cs typeface="Arial"/>
              </a:rPr>
              <a:t>2</a:t>
            </a:r>
            <a:r>
              <a:rPr sz="924" b="1" spc="-243" dirty="0">
                <a:latin typeface="Arial"/>
                <a:cs typeface="Arial"/>
              </a:rPr>
              <a:t>2</a:t>
            </a:r>
            <a:r>
              <a:rPr sz="1385" b="1" spc="-365" baseline="2923" dirty="0">
                <a:solidFill>
                  <a:srgbClr val="D4D4D4"/>
                </a:solidFill>
                <a:latin typeface="Arial"/>
                <a:cs typeface="Arial"/>
              </a:rPr>
              <a:t>0</a:t>
            </a:r>
            <a:r>
              <a:rPr sz="924" b="1" spc="-243" dirty="0">
                <a:latin typeface="Arial"/>
                <a:cs typeface="Arial"/>
              </a:rPr>
              <a:t>0	</a:t>
            </a:r>
            <a:r>
              <a:rPr sz="1385" b="1" spc="-365" baseline="2923" dirty="0">
                <a:solidFill>
                  <a:srgbClr val="D4D4D4"/>
                </a:solidFill>
                <a:latin typeface="Arial"/>
                <a:cs typeface="Arial"/>
              </a:rPr>
              <a:t>3</a:t>
            </a:r>
            <a:r>
              <a:rPr sz="924" b="1" spc="-243" dirty="0">
                <a:latin typeface="Arial"/>
                <a:cs typeface="Arial"/>
              </a:rPr>
              <a:t>3</a:t>
            </a:r>
            <a:r>
              <a:rPr sz="1385" b="1" spc="-365" baseline="2923" dirty="0">
                <a:solidFill>
                  <a:srgbClr val="D4D4D4"/>
                </a:solidFill>
                <a:latin typeface="Arial"/>
                <a:cs typeface="Arial"/>
              </a:rPr>
              <a:t>0</a:t>
            </a:r>
            <a:r>
              <a:rPr sz="924" b="1" spc="-243" dirty="0">
                <a:latin typeface="Arial"/>
                <a:cs typeface="Arial"/>
              </a:rPr>
              <a:t>0	</a:t>
            </a:r>
            <a:r>
              <a:rPr sz="1385" b="1" spc="-365" baseline="2923" dirty="0">
                <a:solidFill>
                  <a:srgbClr val="D4D4D4"/>
                </a:solidFill>
                <a:latin typeface="Arial"/>
                <a:cs typeface="Arial"/>
              </a:rPr>
              <a:t>4</a:t>
            </a:r>
            <a:r>
              <a:rPr sz="924" b="1" spc="-243" dirty="0">
                <a:latin typeface="Arial"/>
                <a:cs typeface="Arial"/>
              </a:rPr>
              <a:t>4</a:t>
            </a:r>
            <a:r>
              <a:rPr sz="1385" b="1" spc="-365" baseline="2923" dirty="0">
                <a:solidFill>
                  <a:srgbClr val="D4D4D4"/>
                </a:solidFill>
                <a:latin typeface="Arial"/>
                <a:cs typeface="Arial"/>
              </a:rPr>
              <a:t>0</a:t>
            </a:r>
            <a:r>
              <a:rPr sz="924" b="1" spc="-243" dirty="0">
                <a:latin typeface="Arial"/>
                <a:cs typeface="Arial"/>
              </a:rPr>
              <a:t>0	</a:t>
            </a:r>
            <a:r>
              <a:rPr sz="1385" b="1" spc="21" baseline="2923" dirty="0">
                <a:solidFill>
                  <a:srgbClr val="D4D4D4"/>
                </a:solidFill>
                <a:latin typeface="Arial"/>
                <a:cs typeface="Arial"/>
              </a:rPr>
              <a:t>50</a:t>
            </a:r>
            <a:endParaRPr sz="1385" baseline="2923">
              <a:latin typeface="Arial"/>
              <a:cs typeface="Arial"/>
            </a:endParaRPr>
          </a:p>
          <a:p>
            <a:pPr marL="12347">
              <a:spcBef>
                <a:spcPts val="78"/>
              </a:spcBef>
            </a:pPr>
            <a:r>
              <a:rPr sz="1677" b="1" spc="-437" baseline="2415" dirty="0">
                <a:solidFill>
                  <a:srgbClr val="F0F0F0"/>
                </a:solidFill>
                <a:latin typeface="Arial"/>
                <a:cs typeface="Arial"/>
              </a:rPr>
              <a:t>S</a:t>
            </a:r>
            <a:r>
              <a:rPr sz="1118" b="1" spc="-292" dirty="0">
                <a:latin typeface="Arial"/>
                <a:cs typeface="Arial"/>
              </a:rPr>
              <a:t>S</a:t>
            </a:r>
            <a:r>
              <a:rPr sz="1677" b="1" spc="-437" baseline="2415" dirty="0">
                <a:solidFill>
                  <a:srgbClr val="F0F0F0"/>
                </a:solidFill>
                <a:latin typeface="Arial"/>
                <a:cs typeface="Arial"/>
              </a:rPr>
              <a:t>a</a:t>
            </a:r>
            <a:r>
              <a:rPr sz="1118" b="1" spc="-292" dirty="0">
                <a:latin typeface="Arial"/>
                <a:cs typeface="Arial"/>
              </a:rPr>
              <a:t>a</a:t>
            </a:r>
            <a:r>
              <a:rPr sz="1677" b="1" spc="-437" baseline="2415" dirty="0">
                <a:solidFill>
                  <a:srgbClr val="F0F0F0"/>
                </a:solidFill>
                <a:latin typeface="Arial"/>
                <a:cs typeface="Arial"/>
              </a:rPr>
              <a:t>l</a:t>
            </a:r>
            <a:r>
              <a:rPr sz="1118" b="1" spc="-292" dirty="0">
                <a:latin typeface="Arial"/>
                <a:cs typeface="Arial"/>
              </a:rPr>
              <a:t>l</a:t>
            </a:r>
            <a:r>
              <a:rPr sz="1677" b="1" spc="-437" baseline="2415" dirty="0">
                <a:solidFill>
                  <a:srgbClr val="F0F0F0"/>
                </a:solidFill>
                <a:latin typeface="Arial"/>
                <a:cs typeface="Arial"/>
              </a:rPr>
              <a:t>e</a:t>
            </a:r>
            <a:r>
              <a:rPr sz="1118" b="1" spc="-292" dirty="0">
                <a:latin typeface="Arial"/>
                <a:cs typeface="Arial"/>
              </a:rPr>
              <a:t>e</a:t>
            </a:r>
            <a:r>
              <a:rPr sz="1677" b="1" spc="-437" baseline="2415" dirty="0">
                <a:solidFill>
                  <a:srgbClr val="F0F0F0"/>
                </a:solidFill>
                <a:latin typeface="Arial"/>
                <a:cs typeface="Arial"/>
              </a:rPr>
              <a:t>s</a:t>
            </a:r>
            <a:r>
              <a:rPr sz="1118" b="1" spc="-292" dirty="0">
                <a:latin typeface="Arial"/>
                <a:cs typeface="Arial"/>
              </a:rPr>
              <a:t>s               </a:t>
            </a:r>
            <a:r>
              <a:rPr sz="1677" b="1" spc="-495" baseline="2415" dirty="0">
                <a:solidFill>
                  <a:srgbClr val="F0F0F0"/>
                </a:solidFill>
                <a:latin typeface="Arial"/>
                <a:cs typeface="Arial"/>
              </a:rPr>
              <a:t>v</a:t>
            </a:r>
            <a:r>
              <a:rPr sz="1118" b="1" spc="-331" dirty="0">
                <a:latin typeface="Arial"/>
                <a:cs typeface="Arial"/>
              </a:rPr>
              <a:t>v</a:t>
            </a:r>
            <a:r>
              <a:rPr sz="1677" b="1" spc="-495" baseline="2415" dirty="0">
                <a:solidFill>
                  <a:srgbClr val="F0F0F0"/>
                </a:solidFill>
                <a:latin typeface="Arial"/>
                <a:cs typeface="Arial"/>
              </a:rPr>
              <a:t>o</a:t>
            </a:r>
            <a:r>
              <a:rPr sz="1118" b="1" spc="-331" dirty="0">
                <a:latin typeface="Arial"/>
                <a:cs typeface="Arial"/>
              </a:rPr>
              <a:t>o</a:t>
            </a:r>
            <a:r>
              <a:rPr sz="1677" b="1" spc="-495" baseline="2415" dirty="0">
                <a:solidFill>
                  <a:srgbClr val="F0F0F0"/>
                </a:solidFill>
                <a:latin typeface="Arial"/>
                <a:cs typeface="Arial"/>
              </a:rPr>
              <a:t>l</a:t>
            </a:r>
            <a:r>
              <a:rPr sz="1118" b="1" spc="-331" dirty="0">
                <a:latin typeface="Arial"/>
                <a:cs typeface="Arial"/>
              </a:rPr>
              <a:t>l</a:t>
            </a:r>
            <a:r>
              <a:rPr sz="1677" b="1" spc="-495" baseline="2415" dirty="0">
                <a:solidFill>
                  <a:srgbClr val="F0F0F0"/>
                </a:solidFill>
                <a:latin typeface="Arial"/>
                <a:cs typeface="Arial"/>
              </a:rPr>
              <a:t>u</a:t>
            </a:r>
            <a:r>
              <a:rPr sz="1118" b="1" spc="-331" dirty="0">
                <a:latin typeface="Arial"/>
                <a:cs typeface="Arial"/>
              </a:rPr>
              <a:t>u</a:t>
            </a:r>
            <a:r>
              <a:rPr sz="1677" b="1" spc="-495" baseline="2415" dirty="0">
                <a:solidFill>
                  <a:srgbClr val="F0F0F0"/>
                </a:solidFill>
                <a:latin typeface="Arial"/>
                <a:cs typeface="Arial"/>
              </a:rPr>
              <a:t>m</a:t>
            </a:r>
            <a:r>
              <a:rPr sz="1118" b="1" spc="-331" dirty="0">
                <a:latin typeface="Arial"/>
                <a:cs typeface="Arial"/>
              </a:rPr>
              <a:t>m</a:t>
            </a:r>
            <a:r>
              <a:rPr sz="1677" b="1" spc="-495" baseline="2415" dirty="0">
                <a:solidFill>
                  <a:srgbClr val="F0F0F0"/>
                </a:solidFill>
                <a:latin typeface="Arial"/>
                <a:cs typeface="Arial"/>
              </a:rPr>
              <a:t>e</a:t>
            </a:r>
            <a:r>
              <a:rPr sz="1118" b="1" spc="-331" dirty="0">
                <a:latin typeface="Arial"/>
                <a:cs typeface="Arial"/>
              </a:rPr>
              <a:t>e</a:t>
            </a:r>
            <a:r>
              <a:rPr sz="1118" b="1" spc="-24" dirty="0">
                <a:latin typeface="Arial"/>
                <a:cs typeface="Arial"/>
              </a:rPr>
              <a:t> </a:t>
            </a:r>
            <a:r>
              <a:rPr sz="1677" b="1" spc="-365" baseline="2415" dirty="0">
                <a:solidFill>
                  <a:srgbClr val="F0F0F0"/>
                </a:solidFill>
                <a:latin typeface="Arial"/>
                <a:cs typeface="Arial"/>
              </a:rPr>
              <a:t>i</a:t>
            </a:r>
            <a:r>
              <a:rPr sz="1118" b="1" spc="-243" dirty="0">
                <a:latin typeface="Arial"/>
                <a:cs typeface="Arial"/>
              </a:rPr>
              <a:t>i</a:t>
            </a:r>
            <a:r>
              <a:rPr sz="1677" b="1" spc="-365" baseline="2415" dirty="0">
                <a:solidFill>
                  <a:srgbClr val="F0F0F0"/>
                </a:solidFill>
                <a:latin typeface="Arial"/>
                <a:cs typeface="Arial"/>
              </a:rPr>
              <a:t>n</a:t>
            </a:r>
            <a:r>
              <a:rPr sz="1118" b="1" spc="-243" dirty="0">
                <a:latin typeface="Arial"/>
                <a:cs typeface="Arial"/>
              </a:rPr>
              <a:t>n    </a:t>
            </a:r>
            <a:r>
              <a:rPr sz="1677" b="1" spc="-401" baseline="2415" dirty="0">
                <a:solidFill>
                  <a:srgbClr val="F0F0F0"/>
                </a:solidFill>
                <a:latin typeface="Arial"/>
                <a:cs typeface="Arial"/>
              </a:rPr>
              <a:t>u</a:t>
            </a:r>
            <a:r>
              <a:rPr sz="1118" b="1" spc="-267" dirty="0">
                <a:latin typeface="Arial"/>
                <a:cs typeface="Arial"/>
              </a:rPr>
              <a:t>u</a:t>
            </a:r>
            <a:r>
              <a:rPr sz="1677" b="1" spc="-401" baseline="2415" dirty="0">
                <a:solidFill>
                  <a:srgbClr val="F0F0F0"/>
                </a:solidFill>
                <a:latin typeface="Arial"/>
                <a:cs typeface="Arial"/>
              </a:rPr>
              <a:t>n</a:t>
            </a:r>
            <a:r>
              <a:rPr sz="1118" b="1" spc="-267" dirty="0">
                <a:latin typeface="Arial"/>
                <a:cs typeface="Arial"/>
              </a:rPr>
              <a:t>n</a:t>
            </a:r>
            <a:r>
              <a:rPr sz="1677" b="1" spc="-401" baseline="2415" dirty="0">
                <a:solidFill>
                  <a:srgbClr val="F0F0F0"/>
                </a:solidFill>
                <a:latin typeface="Arial"/>
                <a:cs typeface="Arial"/>
              </a:rPr>
              <a:t>i</a:t>
            </a:r>
            <a:r>
              <a:rPr sz="1118" b="1" spc="-267" dirty="0">
                <a:latin typeface="Arial"/>
                <a:cs typeface="Arial"/>
              </a:rPr>
              <a:t>i</a:t>
            </a:r>
            <a:r>
              <a:rPr sz="1677" b="1" spc="-401" baseline="2415" dirty="0">
                <a:solidFill>
                  <a:srgbClr val="F0F0F0"/>
                </a:solidFill>
                <a:latin typeface="Arial"/>
                <a:cs typeface="Arial"/>
              </a:rPr>
              <a:t>t</a:t>
            </a:r>
            <a:r>
              <a:rPr sz="1118" b="1" spc="-267" dirty="0">
                <a:latin typeface="Arial"/>
                <a:cs typeface="Arial"/>
              </a:rPr>
              <a:t>t</a:t>
            </a:r>
            <a:r>
              <a:rPr sz="1677" b="1" spc="-401" baseline="2415" dirty="0">
                <a:solidFill>
                  <a:srgbClr val="F0F0F0"/>
                </a:solidFill>
                <a:latin typeface="Arial"/>
                <a:cs typeface="Arial"/>
              </a:rPr>
              <a:t>s</a:t>
            </a:r>
            <a:r>
              <a:rPr sz="1118" b="1" spc="-267" dirty="0">
                <a:latin typeface="Arial"/>
                <a:cs typeface="Arial"/>
              </a:rPr>
              <a:t>s       </a:t>
            </a:r>
            <a:r>
              <a:rPr sz="1677" b="1" spc="-444" baseline="2415" dirty="0">
                <a:solidFill>
                  <a:srgbClr val="F0F0F0"/>
                </a:solidFill>
                <a:latin typeface="Arial"/>
                <a:cs typeface="Arial"/>
              </a:rPr>
              <a:t>(</a:t>
            </a:r>
            <a:r>
              <a:rPr sz="1118" b="1" spc="-297" dirty="0">
                <a:latin typeface="Arial"/>
                <a:cs typeface="Arial"/>
              </a:rPr>
              <a:t>(</a:t>
            </a:r>
            <a:r>
              <a:rPr sz="1677" b="1" spc="-444" baseline="2415" dirty="0">
                <a:solidFill>
                  <a:srgbClr val="F0F0F0"/>
                </a:solidFill>
                <a:latin typeface="Arial"/>
                <a:cs typeface="Arial"/>
              </a:rPr>
              <a:t>t</a:t>
            </a:r>
            <a:r>
              <a:rPr sz="1118" b="1" spc="-297" dirty="0">
                <a:latin typeface="Arial"/>
                <a:cs typeface="Arial"/>
              </a:rPr>
              <a:t>t</a:t>
            </a:r>
            <a:r>
              <a:rPr sz="1677" b="1" spc="-444" baseline="2415" dirty="0">
                <a:solidFill>
                  <a:srgbClr val="F0F0F0"/>
                </a:solidFill>
                <a:latin typeface="Arial"/>
                <a:cs typeface="Arial"/>
              </a:rPr>
              <a:t>h</a:t>
            </a:r>
            <a:r>
              <a:rPr sz="1118" b="1" spc="-297" dirty="0">
                <a:latin typeface="Arial"/>
                <a:cs typeface="Arial"/>
              </a:rPr>
              <a:t>h</a:t>
            </a:r>
            <a:r>
              <a:rPr sz="1677" b="1" spc="-444" baseline="2415" dirty="0">
                <a:solidFill>
                  <a:srgbClr val="F0F0F0"/>
                </a:solidFill>
                <a:latin typeface="Arial"/>
                <a:cs typeface="Arial"/>
              </a:rPr>
              <a:t>o</a:t>
            </a:r>
            <a:r>
              <a:rPr sz="1118" b="1" spc="-297" dirty="0">
                <a:latin typeface="Arial"/>
                <a:cs typeface="Arial"/>
              </a:rPr>
              <a:t>o</a:t>
            </a:r>
            <a:r>
              <a:rPr sz="1677" b="1" spc="-444" baseline="2415" dirty="0">
                <a:solidFill>
                  <a:srgbClr val="F0F0F0"/>
                </a:solidFill>
                <a:latin typeface="Arial"/>
                <a:cs typeface="Arial"/>
              </a:rPr>
              <a:t>u</a:t>
            </a:r>
            <a:r>
              <a:rPr sz="1118" b="1" spc="-297" dirty="0">
                <a:latin typeface="Arial"/>
                <a:cs typeface="Arial"/>
              </a:rPr>
              <a:t>u</a:t>
            </a:r>
            <a:r>
              <a:rPr sz="1677" b="1" spc="-444" baseline="2415" dirty="0">
                <a:solidFill>
                  <a:srgbClr val="F0F0F0"/>
                </a:solidFill>
                <a:latin typeface="Arial"/>
                <a:cs typeface="Arial"/>
              </a:rPr>
              <a:t>s</a:t>
            </a:r>
            <a:r>
              <a:rPr sz="1118" b="1" spc="-297" dirty="0">
                <a:latin typeface="Arial"/>
                <a:cs typeface="Arial"/>
              </a:rPr>
              <a:t>s</a:t>
            </a:r>
            <a:r>
              <a:rPr sz="1677" b="1" spc="-444" baseline="2415" dirty="0">
                <a:solidFill>
                  <a:srgbClr val="F0F0F0"/>
                </a:solidFill>
                <a:latin typeface="Arial"/>
                <a:cs typeface="Arial"/>
              </a:rPr>
              <a:t>a</a:t>
            </a:r>
            <a:r>
              <a:rPr sz="1118" b="1" spc="-297" dirty="0">
                <a:latin typeface="Arial"/>
                <a:cs typeface="Arial"/>
              </a:rPr>
              <a:t>a</a:t>
            </a:r>
            <a:r>
              <a:rPr sz="1677" b="1" spc="-444" baseline="2415" dirty="0">
                <a:solidFill>
                  <a:srgbClr val="F0F0F0"/>
                </a:solidFill>
                <a:latin typeface="Arial"/>
                <a:cs typeface="Arial"/>
              </a:rPr>
              <a:t>n</a:t>
            </a:r>
            <a:r>
              <a:rPr sz="1118" b="1" spc="-297" dirty="0">
                <a:latin typeface="Arial"/>
                <a:cs typeface="Arial"/>
              </a:rPr>
              <a:t>n</a:t>
            </a:r>
            <a:r>
              <a:rPr sz="1677" b="1" spc="-444" baseline="2415" dirty="0">
                <a:solidFill>
                  <a:srgbClr val="F0F0F0"/>
                </a:solidFill>
                <a:latin typeface="Arial"/>
                <a:cs typeface="Arial"/>
              </a:rPr>
              <a:t>d</a:t>
            </a:r>
            <a:r>
              <a:rPr sz="1118" b="1" spc="-297" dirty="0">
                <a:latin typeface="Arial"/>
                <a:cs typeface="Arial"/>
              </a:rPr>
              <a:t>d</a:t>
            </a:r>
            <a:r>
              <a:rPr sz="1677" b="1" spc="-444" baseline="2415" dirty="0">
                <a:solidFill>
                  <a:srgbClr val="F0F0F0"/>
                </a:solidFill>
                <a:latin typeface="Arial"/>
                <a:cs typeface="Arial"/>
              </a:rPr>
              <a:t>s</a:t>
            </a:r>
            <a:r>
              <a:rPr sz="1118" b="1" spc="-297" dirty="0">
                <a:latin typeface="Arial"/>
                <a:cs typeface="Arial"/>
              </a:rPr>
              <a:t>s</a:t>
            </a:r>
            <a:r>
              <a:rPr sz="1677" b="1" spc="-444" baseline="2415" dirty="0">
                <a:solidFill>
                  <a:srgbClr val="F0F0F0"/>
                </a:solidFill>
                <a:latin typeface="Arial"/>
                <a:cs typeface="Arial"/>
              </a:rPr>
              <a:t>)</a:t>
            </a:r>
            <a:r>
              <a:rPr sz="1118" b="1" spc="-297" dirty="0">
                <a:latin typeface="Arial"/>
                <a:cs typeface="Arial"/>
              </a:rPr>
              <a:t>)</a:t>
            </a:r>
            <a:endParaRPr sz="1118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604403" y="5134821"/>
            <a:ext cx="0" cy="1364368"/>
          </a:xfrm>
          <a:custGeom>
            <a:avLst/>
            <a:gdLst/>
            <a:ahLst/>
            <a:cxnLst/>
            <a:rect l="l" t="t" r="r" b="b"/>
            <a:pathLst>
              <a:path h="1403350">
                <a:moveTo>
                  <a:pt x="0" y="0"/>
                </a:moveTo>
                <a:lnTo>
                  <a:pt x="0" y="1402842"/>
                </a:lnTo>
              </a:path>
            </a:pathLst>
          </a:custGeom>
          <a:ln w="2076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4819120" y="5652663"/>
            <a:ext cx="116680" cy="116680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59436" y="0"/>
                </a:moveTo>
                <a:lnTo>
                  <a:pt x="36325" y="4679"/>
                </a:lnTo>
                <a:lnTo>
                  <a:pt x="17430" y="17430"/>
                </a:lnTo>
                <a:lnTo>
                  <a:pt x="4679" y="36325"/>
                </a:lnTo>
                <a:lnTo>
                  <a:pt x="0" y="59436"/>
                </a:lnTo>
                <a:lnTo>
                  <a:pt x="4679" y="82665"/>
                </a:lnTo>
                <a:lnTo>
                  <a:pt x="17430" y="101822"/>
                </a:lnTo>
                <a:lnTo>
                  <a:pt x="36325" y="114835"/>
                </a:lnTo>
                <a:lnTo>
                  <a:pt x="59436" y="119634"/>
                </a:lnTo>
                <a:lnTo>
                  <a:pt x="82986" y="114835"/>
                </a:lnTo>
                <a:lnTo>
                  <a:pt x="102108" y="101822"/>
                </a:lnTo>
                <a:lnTo>
                  <a:pt x="114942" y="82665"/>
                </a:lnTo>
                <a:lnTo>
                  <a:pt x="119634" y="59436"/>
                </a:lnTo>
                <a:lnTo>
                  <a:pt x="114942" y="36325"/>
                </a:lnTo>
                <a:lnTo>
                  <a:pt x="102108" y="17430"/>
                </a:lnTo>
                <a:lnTo>
                  <a:pt x="82986" y="4679"/>
                </a:lnTo>
                <a:lnTo>
                  <a:pt x="5943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4819120" y="5652663"/>
            <a:ext cx="116680" cy="116680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59436" y="0"/>
                </a:moveTo>
                <a:lnTo>
                  <a:pt x="36325" y="4679"/>
                </a:lnTo>
                <a:lnTo>
                  <a:pt x="17430" y="17430"/>
                </a:lnTo>
                <a:lnTo>
                  <a:pt x="4679" y="36325"/>
                </a:lnTo>
                <a:lnTo>
                  <a:pt x="0" y="59436"/>
                </a:lnTo>
                <a:lnTo>
                  <a:pt x="4679" y="82665"/>
                </a:lnTo>
                <a:lnTo>
                  <a:pt x="17430" y="101822"/>
                </a:lnTo>
                <a:lnTo>
                  <a:pt x="36325" y="114835"/>
                </a:lnTo>
                <a:lnTo>
                  <a:pt x="59436" y="119634"/>
                </a:lnTo>
                <a:lnTo>
                  <a:pt x="82986" y="114835"/>
                </a:lnTo>
                <a:lnTo>
                  <a:pt x="102108" y="101822"/>
                </a:lnTo>
                <a:lnTo>
                  <a:pt x="114942" y="82665"/>
                </a:lnTo>
                <a:lnTo>
                  <a:pt x="119634" y="59436"/>
                </a:lnTo>
                <a:lnTo>
                  <a:pt x="114942" y="36325"/>
                </a:lnTo>
                <a:lnTo>
                  <a:pt x="102108" y="17430"/>
                </a:lnTo>
                <a:lnTo>
                  <a:pt x="82986" y="4679"/>
                </a:lnTo>
                <a:lnTo>
                  <a:pt x="59436" y="0"/>
                </a:lnTo>
                <a:close/>
              </a:path>
            </a:pathLst>
          </a:custGeom>
          <a:ln w="5194">
            <a:solidFill>
              <a:srgbClr val="37373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3904439" y="5506473"/>
            <a:ext cx="1013090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85" b="1" spc="-357" baseline="2923" dirty="0">
                <a:solidFill>
                  <a:srgbClr val="D4D4D4"/>
                </a:solidFill>
                <a:latin typeface="Arial"/>
                <a:cs typeface="Arial"/>
              </a:rPr>
              <a:t>B</a:t>
            </a:r>
            <a:r>
              <a:rPr sz="924" b="1" spc="-238" dirty="0">
                <a:latin typeface="Arial"/>
                <a:cs typeface="Arial"/>
              </a:rPr>
              <a:t>B</a:t>
            </a:r>
            <a:r>
              <a:rPr sz="1385" b="1" spc="-357" baseline="2923" dirty="0">
                <a:solidFill>
                  <a:srgbClr val="D4D4D4"/>
                </a:solidFill>
                <a:latin typeface="Arial"/>
                <a:cs typeface="Arial"/>
              </a:rPr>
              <a:t>r</a:t>
            </a:r>
            <a:r>
              <a:rPr sz="924" b="1" spc="-238" dirty="0">
                <a:latin typeface="Arial"/>
                <a:cs typeface="Arial"/>
              </a:rPr>
              <a:t>r</a:t>
            </a:r>
            <a:r>
              <a:rPr sz="1385" b="1" spc="-357" baseline="2923" dirty="0">
                <a:solidFill>
                  <a:srgbClr val="D4D4D4"/>
                </a:solidFill>
                <a:latin typeface="Arial"/>
                <a:cs typeface="Arial"/>
              </a:rPr>
              <a:t>e</a:t>
            </a:r>
            <a:r>
              <a:rPr sz="924" b="1" spc="-238" dirty="0">
                <a:latin typeface="Arial"/>
                <a:cs typeface="Arial"/>
              </a:rPr>
              <a:t>e</a:t>
            </a:r>
            <a:r>
              <a:rPr sz="1385" b="1" spc="-357" baseline="2923" dirty="0">
                <a:solidFill>
                  <a:srgbClr val="D4D4D4"/>
                </a:solidFill>
                <a:latin typeface="Arial"/>
                <a:cs typeface="Arial"/>
              </a:rPr>
              <a:t>a</a:t>
            </a:r>
            <a:r>
              <a:rPr sz="924" b="1" spc="-238" dirty="0">
                <a:latin typeface="Arial"/>
                <a:cs typeface="Arial"/>
              </a:rPr>
              <a:t>a</a:t>
            </a:r>
            <a:r>
              <a:rPr sz="1385" b="1" spc="-357" baseline="2923" dirty="0">
                <a:solidFill>
                  <a:srgbClr val="D4D4D4"/>
                </a:solidFill>
                <a:latin typeface="Arial"/>
                <a:cs typeface="Arial"/>
              </a:rPr>
              <a:t>k</a:t>
            </a:r>
            <a:r>
              <a:rPr sz="924" b="1" spc="-238" dirty="0">
                <a:latin typeface="Arial"/>
                <a:cs typeface="Arial"/>
              </a:rPr>
              <a:t>k</a:t>
            </a:r>
            <a:r>
              <a:rPr sz="1385" b="1" spc="-357" baseline="2923" dirty="0">
                <a:solidFill>
                  <a:srgbClr val="D4D4D4"/>
                </a:solidFill>
                <a:latin typeface="Arial"/>
                <a:cs typeface="Arial"/>
              </a:rPr>
              <a:t>-e</a:t>
            </a:r>
            <a:r>
              <a:rPr sz="924" b="1" spc="-238" dirty="0">
                <a:latin typeface="Arial"/>
                <a:cs typeface="Arial"/>
              </a:rPr>
              <a:t>e</a:t>
            </a:r>
            <a:r>
              <a:rPr sz="1385" b="1" spc="-357" baseline="2923" dirty="0">
                <a:solidFill>
                  <a:srgbClr val="D4D4D4"/>
                </a:solidFill>
                <a:latin typeface="Arial"/>
                <a:cs typeface="Arial"/>
              </a:rPr>
              <a:t>v</a:t>
            </a:r>
            <a:r>
              <a:rPr sz="924" b="1" spc="-238" dirty="0">
                <a:latin typeface="Arial"/>
                <a:cs typeface="Arial"/>
              </a:rPr>
              <a:t>v</a:t>
            </a:r>
            <a:r>
              <a:rPr sz="1385" b="1" spc="-357" baseline="2923" dirty="0">
                <a:solidFill>
                  <a:srgbClr val="D4D4D4"/>
                </a:solidFill>
                <a:latin typeface="Arial"/>
                <a:cs typeface="Arial"/>
              </a:rPr>
              <a:t>e</a:t>
            </a:r>
            <a:r>
              <a:rPr sz="924" b="1" spc="-238" dirty="0">
                <a:latin typeface="Arial"/>
                <a:cs typeface="Arial"/>
              </a:rPr>
              <a:t>e</a:t>
            </a:r>
            <a:r>
              <a:rPr sz="1385" b="1" spc="-357" baseline="2923" dirty="0">
                <a:solidFill>
                  <a:srgbClr val="D4D4D4"/>
                </a:solidFill>
                <a:latin typeface="Arial"/>
                <a:cs typeface="Arial"/>
              </a:rPr>
              <a:t>n</a:t>
            </a:r>
            <a:r>
              <a:rPr sz="924" b="1" spc="-238" dirty="0">
                <a:latin typeface="Arial"/>
                <a:cs typeface="Arial"/>
              </a:rPr>
              <a:t>n        </a:t>
            </a:r>
            <a:r>
              <a:rPr sz="924" b="1" spc="-233" dirty="0">
                <a:latin typeface="Arial"/>
                <a:cs typeface="Arial"/>
              </a:rPr>
              <a:t> </a:t>
            </a:r>
            <a:r>
              <a:rPr sz="1385" b="1" spc="-328" baseline="2923" dirty="0">
                <a:solidFill>
                  <a:srgbClr val="D4D4D4"/>
                </a:solidFill>
                <a:latin typeface="Arial"/>
                <a:cs typeface="Arial"/>
              </a:rPr>
              <a:t>p</a:t>
            </a:r>
            <a:r>
              <a:rPr sz="924" b="1" spc="-219" dirty="0">
                <a:latin typeface="Arial"/>
                <a:cs typeface="Arial"/>
              </a:rPr>
              <a:t>p</a:t>
            </a:r>
            <a:r>
              <a:rPr sz="1385" b="1" spc="-328" baseline="2923" dirty="0">
                <a:solidFill>
                  <a:srgbClr val="D4D4D4"/>
                </a:solidFill>
                <a:latin typeface="Arial"/>
                <a:cs typeface="Arial"/>
              </a:rPr>
              <a:t>o</a:t>
            </a:r>
            <a:r>
              <a:rPr sz="924" b="1" spc="-219" dirty="0">
                <a:latin typeface="Arial"/>
                <a:cs typeface="Arial"/>
              </a:rPr>
              <a:t>o</a:t>
            </a:r>
            <a:r>
              <a:rPr sz="1385" b="1" spc="-328" baseline="2923" dirty="0">
                <a:solidFill>
                  <a:srgbClr val="D4D4D4"/>
                </a:solidFill>
                <a:latin typeface="Arial"/>
                <a:cs typeface="Arial"/>
              </a:rPr>
              <a:t>i</a:t>
            </a:r>
            <a:r>
              <a:rPr sz="924" b="1" spc="-219" dirty="0">
                <a:latin typeface="Arial"/>
                <a:cs typeface="Arial"/>
              </a:rPr>
              <a:t>i</a:t>
            </a:r>
            <a:r>
              <a:rPr sz="1385" b="1" spc="-328" baseline="2923" dirty="0">
                <a:solidFill>
                  <a:srgbClr val="D4D4D4"/>
                </a:solidFill>
                <a:latin typeface="Arial"/>
                <a:cs typeface="Arial"/>
              </a:rPr>
              <a:t>n</a:t>
            </a:r>
            <a:r>
              <a:rPr sz="924" b="1" spc="-219" dirty="0">
                <a:latin typeface="Arial"/>
                <a:cs typeface="Arial"/>
              </a:rPr>
              <a:t>n</a:t>
            </a:r>
            <a:r>
              <a:rPr sz="1385" b="1" spc="-328" baseline="2923" dirty="0">
                <a:solidFill>
                  <a:srgbClr val="D4D4D4"/>
                </a:solidFill>
                <a:latin typeface="Arial"/>
                <a:cs typeface="Arial"/>
              </a:rPr>
              <a:t>t</a:t>
            </a:r>
            <a:r>
              <a:rPr sz="924" b="1" spc="-219" dirty="0">
                <a:latin typeface="Arial"/>
                <a:cs typeface="Arial"/>
              </a:rPr>
              <a:t>t</a:t>
            </a:r>
            <a:endParaRPr sz="924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43353" y="794033"/>
            <a:ext cx="5729728" cy="4127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20372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consumer weighs the </a:t>
            </a:r>
            <a:r>
              <a:rPr sz="1167" spc="-5" dirty="0">
                <a:latin typeface="Garamond"/>
                <a:cs typeface="Garamond"/>
              </a:rPr>
              <a:t>price against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perceived </a:t>
            </a:r>
            <a:r>
              <a:rPr sz="1167" dirty="0">
                <a:latin typeface="Garamond"/>
                <a:cs typeface="Garamond"/>
              </a:rPr>
              <a:t>value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using the </a:t>
            </a:r>
            <a:r>
              <a:rPr sz="1167" spc="-5" dirty="0">
                <a:latin typeface="Garamond"/>
                <a:cs typeface="Garamond"/>
              </a:rPr>
              <a:t>product. If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price exceeds  </a:t>
            </a:r>
            <a:r>
              <a:rPr sz="1167" dirty="0">
                <a:latin typeface="Garamond"/>
                <a:cs typeface="Garamond"/>
              </a:rPr>
              <a:t>the sum </a:t>
            </a:r>
            <a:r>
              <a:rPr sz="1167" spc="-5" dirty="0">
                <a:latin typeface="Garamond"/>
                <a:cs typeface="Garamond"/>
              </a:rPr>
              <a:t>of the </a:t>
            </a:r>
            <a:r>
              <a:rPr sz="1167" dirty="0">
                <a:latin typeface="Garamond"/>
                <a:cs typeface="Garamond"/>
              </a:rPr>
              <a:t>value, </a:t>
            </a: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not buy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product. Consumers </a:t>
            </a:r>
            <a:r>
              <a:rPr sz="1167" dirty="0">
                <a:latin typeface="Garamond"/>
                <a:cs typeface="Garamond"/>
              </a:rPr>
              <a:t>differ in the values they  </a:t>
            </a:r>
            <a:r>
              <a:rPr sz="1167" spc="-5" dirty="0">
                <a:latin typeface="Garamond"/>
                <a:cs typeface="Garamond"/>
              </a:rPr>
              <a:t>assign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different product </a:t>
            </a:r>
            <a:r>
              <a:rPr sz="1167" dirty="0">
                <a:latin typeface="Garamond"/>
                <a:cs typeface="Garamond"/>
              </a:rPr>
              <a:t>features </a:t>
            </a:r>
            <a:r>
              <a:rPr sz="1167" spc="-5" dirty="0">
                <a:latin typeface="Garamond"/>
                <a:cs typeface="Garamond"/>
              </a:rPr>
              <a:t>and marketers often </a:t>
            </a:r>
            <a:r>
              <a:rPr sz="1167" dirty="0">
                <a:latin typeface="Garamond"/>
                <a:cs typeface="Garamond"/>
              </a:rPr>
              <a:t>vary their </a:t>
            </a:r>
            <a:r>
              <a:rPr sz="1167" spc="-5" dirty="0">
                <a:latin typeface="Garamond"/>
                <a:cs typeface="Garamond"/>
              </a:rPr>
              <a:t>pricing </a:t>
            </a:r>
            <a:r>
              <a:rPr sz="1167" dirty="0">
                <a:latin typeface="Garamond"/>
                <a:cs typeface="Garamond"/>
              </a:rPr>
              <a:t>strategies for different  </a:t>
            </a:r>
            <a:r>
              <a:rPr sz="1167" spc="-5" dirty="0">
                <a:latin typeface="Garamond"/>
                <a:cs typeface="Garamond"/>
              </a:rPr>
              <a:t>price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segments.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Because </a:t>
            </a:r>
            <a:r>
              <a:rPr sz="1167" spc="-5" dirty="0">
                <a:latin typeface="Garamond"/>
                <a:cs typeface="Garamond"/>
              </a:rPr>
              <a:t>pricing 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dynamic process,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must design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pricing </a:t>
            </a:r>
            <a:r>
              <a:rPr sz="1167" dirty="0">
                <a:latin typeface="Garamond"/>
                <a:cs typeface="Garamond"/>
              </a:rPr>
              <a:t>structure that covers </a:t>
            </a:r>
            <a:r>
              <a:rPr sz="1167" spc="-5" dirty="0">
                <a:latin typeface="Garamond"/>
                <a:cs typeface="Garamond"/>
              </a:rPr>
              <a:t>all 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products and </a:t>
            </a:r>
            <a:r>
              <a:rPr sz="1167" dirty="0">
                <a:latin typeface="Garamond"/>
                <a:cs typeface="Garamond"/>
              </a:rPr>
              <a:t>a variety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constantly changing conditions (such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changes that </a:t>
            </a:r>
            <a:r>
              <a:rPr sz="1167" spc="-5" dirty="0">
                <a:latin typeface="Garamond"/>
                <a:cs typeface="Garamond"/>
              </a:rPr>
              <a:t>occur as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product progresses </a:t>
            </a:r>
            <a:r>
              <a:rPr sz="1167" dirty="0">
                <a:latin typeface="Garamond"/>
                <a:cs typeface="Garamond"/>
              </a:rPr>
              <a:t>through the stages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life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cycle).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marketer wishing to explore </a:t>
            </a:r>
            <a:r>
              <a:rPr sz="1167" spc="-5" dirty="0">
                <a:latin typeface="Garamond"/>
                <a:cs typeface="Garamond"/>
              </a:rPr>
              <a:t>pricing </a:t>
            </a:r>
            <a:r>
              <a:rPr sz="1167" dirty="0">
                <a:latin typeface="Garamond"/>
                <a:cs typeface="Garamond"/>
              </a:rPr>
              <a:t>strategy </a:t>
            </a:r>
            <a:r>
              <a:rPr sz="1167" spc="-5" dirty="0">
                <a:latin typeface="Garamond"/>
                <a:cs typeface="Garamond"/>
              </a:rPr>
              <a:t>options </a:t>
            </a:r>
            <a:r>
              <a:rPr sz="1167" dirty="0">
                <a:latin typeface="Garamond"/>
                <a:cs typeface="Garamond"/>
              </a:rPr>
              <a:t>will find a wealth </a:t>
            </a:r>
            <a:r>
              <a:rPr sz="1167" spc="-5" dirty="0">
                <a:latin typeface="Garamond"/>
                <a:cs typeface="Garamond"/>
              </a:rPr>
              <a:t>of alternatives </a:t>
            </a:r>
            <a:r>
              <a:rPr sz="1167" dirty="0">
                <a:latin typeface="Garamond"/>
                <a:cs typeface="Garamond"/>
              </a:rPr>
              <a:t>from  which to choose. The first </a:t>
            </a:r>
            <a:r>
              <a:rPr sz="1167" spc="-5" dirty="0">
                <a:latin typeface="Garamond"/>
                <a:cs typeface="Garamond"/>
              </a:rPr>
              <a:t>major option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be pricing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respect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product mix. Numerous  </a:t>
            </a:r>
            <a:r>
              <a:rPr sz="1167" dirty="0">
                <a:latin typeface="Garamond"/>
                <a:cs typeface="Garamond"/>
              </a:rPr>
              <a:t>forms </a:t>
            </a:r>
            <a:r>
              <a:rPr sz="1167" spc="-5" dirty="0">
                <a:latin typeface="Garamond"/>
                <a:cs typeface="Garamond"/>
              </a:rPr>
              <a:t>of product-mix pricing </a:t>
            </a:r>
            <a:r>
              <a:rPr sz="1167" dirty="0">
                <a:latin typeface="Garamond"/>
                <a:cs typeface="Garamond"/>
              </a:rPr>
              <a:t>strategies </a:t>
            </a:r>
            <a:r>
              <a:rPr sz="1167" spc="-5" dirty="0">
                <a:latin typeface="Garamond"/>
                <a:cs typeface="Garamond"/>
              </a:rPr>
              <a:t>are examined </a:t>
            </a:r>
            <a:r>
              <a:rPr sz="1167" dirty="0">
                <a:latin typeface="Garamond"/>
                <a:cs typeface="Garamond"/>
              </a:rPr>
              <a:t>within the </a:t>
            </a:r>
            <a:r>
              <a:rPr sz="1167" spc="-5" dirty="0">
                <a:latin typeface="Garamond"/>
                <a:cs typeface="Garamond"/>
              </a:rPr>
              <a:t>context of </a:t>
            </a:r>
            <a:r>
              <a:rPr sz="1167" dirty="0">
                <a:latin typeface="Garamond"/>
                <a:cs typeface="Garamond"/>
              </a:rPr>
              <a:t>the competitive  environment. </a:t>
            </a:r>
            <a:r>
              <a:rPr sz="1167" spc="-5" dirty="0">
                <a:latin typeface="Garamond"/>
                <a:cs typeface="Garamond"/>
              </a:rPr>
              <a:t>Examples </a:t>
            </a:r>
            <a:r>
              <a:rPr sz="1167" dirty="0">
                <a:latin typeface="Garamond"/>
                <a:cs typeface="Garamond"/>
              </a:rPr>
              <a:t>include </a:t>
            </a:r>
            <a:r>
              <a:rPr sz="1167" spc="-5" dirty="0">
                <a:latin typeface="Garamond"/>
                <a:cs typeface="Garamond"/>
              </a:rPr>
              <a:t>product-line pricing, optional-product pricing, </a:t>
            </a:r>
            <a:r>
              <a:rPr sz="1167" dirty="0">
                <a:latin typeface="Garamond"/>
                <a:cs typeface="Garamond"/>
              </a:rPr>
              <a:t>captive-product  </a:t>
            </a:r>
            <a:r>
              <a:rPr sz="1167" spc="-5" dirty="0">
                <a:latin typeface="Garamond"/>
                <a:cs typeface="Garamond"/>
              </a:rPr>
              <a:t>pricing, by-product pricing, and product-bundle pricing.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average </a:t>
            </a:r>
            <a:r>
              <a:rPr sz="1167" dirty="0">
                <a:latin typeface="Garamond"/>
                <a:cs typeface="Garamond"/>
              </a:rPr>
              <a:t>marketer does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use </a:t>
            </a:r>
            <a:r>
              <a:rPr sz="1167" spc="-5" dirty="0">
                <a:latin typeface="Garamond"/>
                <a:cs typeface="Garamond"/>
              </a:rPr>
              <a:t>all of  </a:t>
            </a:r>
            <a:r>
              <a:rPr sz="1167" dirty="0">
                <a:latin typeface="Garamond"/>
                <a:cs typeface="Garamond"/>
              </a:rPr>
              <a:t>these methods; </a:t>
            </a:r>
            <a:r>
              <a:rPr sz="1167" spc="-5" dirty="0">
                <a:latin typeface="Garamond"/>
                <a:cs typeface="Garamond"/>
              </a:rPr>
              <a:t>however, by </a:t>
            </a:r>
            <a:r>
              <a:rPr sz="1167" dirty="0">
                <a:latin typeface="Garamond"/>
                <a:cs typeface="Garamond"/>
              </a:rPr>
              <a:t>studying the </a:t>
            </a:r>
            <a:r>
              <a:rPr sz="1167" spc="-5" dirty="0">
                <a:latin typeface="Garamond"/>
                <a:cs typeface="Garamond"/>
              </a:rPr>
              <a:t>options available, </a:t>
            </a:r>
            <a:r>
              <a:rPr sz="1167" dirty="0">
                <a:latin typeface="Garamond"/>
                <a:cs typeface="Garamond"/>
              </a:rPr>
              <a:t>the marketer enhances </a:t>
            </a:r>
            <a:r>
              <a:rPr sz="1167" spc="-5" dirty="0">
                <a:latin typeface="Garamond"/>
                <a:cs typeface="Garamond"/>
              </a:rPr>
              <a:t>his or her ability 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creative with </a:t>
            </a:r>
            <a:r>
              <a:rPr sz="1167" spc="-5" dirty="0">
                <a:latin typeface="Garamond"/>
                <a:cs typeface="Garamond"/>
              </a:rPr>
              <a:t>respect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pricing </a:t>
            </a:r>
            <a:r>
              <a:rPr sz="1167" dirty="0">
                <a:latin typeface="Garamond"/>
                <a:cs typeface="Garamond"/>
              </a:rPr>
              <a:t>within the </a:t>
            </a:r>
            <a:r>
              <a:rPr sz="1167" spc="-5" dirty="0">
                <a:latin typeface="Garamond"/>
                <a:cs typeface="Garamond"/>
              </a:rPr>
              <a:t>context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mix.</a:t>
            </a:r>
            <a:endParaRPr sz="1167">
              <a:latin typeface="Garamond"/>
              <a:cs typeface="Garamond"/>
            </a:endParaRPr>
          </a:p>
          <a:p>
            <a:pPr marL="12347" marR="18520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Sometimes, </a:t>
            </a:r>
            <a:r>
              <a:rPr sz="1167" spc="-5" dirty="0">
                <a:latin typeface="Garamond"/>
                <a:cs typeface="Garamond"/>
              </a:rPr>
              <a:t>however, </a:t>
            </a:r>
            <a:r>
              <a:rPr sz="1167" dirty="0">
                <a:latin typeface="Garamond"/>
                <a:cs typeface="Garamond"/>
              </a:rPr>
              <a:t>the firm must make </a:t>
            </a:r>
            <a:r>
              <a:rPr sz="1167" spc="-10" dirty="0">
                <a:latin typeface="Garamond"/>
                <a:cs typeface="Garamond"/>
              </a:rPr>
              <a:t>adjustments </a:t>
            </a:r>
            <a:r>
              <a:rPr sz="1167" dirty="0">
                <a:latin typeface="Garamond"/>
                <a:cs typeface="Garamond"/>
              </a:rPr>
              <a:t>in their </a:t>
            </a:r>
            <a:r>
              <a:rPr sz="1167" spc="-5" dirty="0">
                <a:latin typeface="Garamond"/>
                <a:cs typeface="Garamond"/>
              </a:rPr>
              <a:t>pricing process and </a:t>
            </a:r>
            <a:r>
              <a:rPr sz="1167" dirty="0">
                <a:latin typeface="Garamond"/>
                <a:cs typeface="Garamond"/>
              </a:rPr>
              <a:t>strategy. These  </a:t>
            </a:r>
            <a:r>
              <a:rPr sz="1167" spc="-5" dirty="0">
                <a:latin typeface="Garamond"/>
                <a:cs typeface="Garamond"/>
              </a:rPr>
              <a:t>adjustments are made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account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differences in </a:t>
            </a:r>
            <a:r>
              <a:rPr sz="1167" dirty="0">
                <a:latin typeface="Garamond"/>
                <a:cs typeface="Garamond"/>
              </a:rPr>
              <a:t>consumer segments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changing situations.  </a:t>
            </a:r>
            <a:r>
              <a:rPr sz="1167" spc="-5" dirty="0">
                <a:latin typeface="Garamond"/>
                <a:cs typeface="Garamond"/>
              </a:rPr>
              <a:t>Adjustments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occur </a:t>
            </a:r>
            <a:r>
              <a:rPr sz="1167" dirty="0">
                <a:latin typeface="Garamond"/>
                <a:cs typeface="Garamond"/>
              </a:rPr>
              <a:t>through </a:t>
            </a:r>
            <a:r>
              <a:rPr sz="1167" spc="-5" dirty="0">
                <a:latin typeface="Garamond"/>
                <a:cs typeface="Garamond"/>
              </a:rPr>
              <a:t>discounts and allowances or by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desire </a:t>
            </a:r>
            <a:r>
              <a:rPr sz="1167" dirty="0">
                <a:latin typeface="Garamond"/>
                <a:cs typeface="Garamond"/>
              </a:rPr>
              <a:t>to segment </a:t>
            </a:r>
            <a:r>
              <a:rPr sz="1167" spc="-5" dirty="0">
                <a:latin typeface="Garamond"/>
                <a:cs typeface="Garamond"/>
              </a:rPr>
              <a:t>markets by  price. Additionally, price has </a:t>
            </a:r>
            <a:r>
              <a:rPr sz="1167" dirty="0">
                <a:latin typeface="Garamond"/>
                <a:cs typeface="Garamond"/>
              </a:rPr>
              <a:t>a psychological </a:t>
            </a:r>
            <a:r>
              <a:rPr sz="1167" spc="-5" dirty="0">
                <a:latin typeface="Garamond"/>
                <a:cs typeface="Garamond"/>
              </a:rPr>
              <a:t>aspect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allows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adjustments just as  </a:t>
            </a:r>
            <a:r>
              <a:rPr sz="1167" dirty="0">
                <a:latin typeface="Garamond"/>
                <a:cs typeface="Garamond"/>
              </a:rPr>
              <a:t>geographical, </a:t>
            </a:r>
            <a:r>
              <a:rPr sz="1167" spc="-5" dirty="0">
                <a:latin typeface="Garamond"/>
                <a:cs typeface="Garamond"/>
              </a:rPr>
              <a:t>promotional, and international relationships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alter pricing methods and strategies.  </a:t>
            </a:r>
            <a:r>
              <a:rPr sz="1167" b="1" spc="-5" dirty="0">
                <a:latin typeface="Garamond"/>
                <a:cs typeface="Garamond"/>
              </a:rPr>
              <a:t>Break-Even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Analysis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3833725">
              <a:lnSpc>
                <a:spcPts val="1312"/>
              </a:lnSpc>
              <a:tabLst>
                <a:tab pos="592036" algn="l"/>
                <a:tab pos="819218" algn="l"/>
                <a:tab pos="1095174" algn="l"/>
                <a:tab pos="1768081" algn="l"/>
              </a:tabLst>
            </a:pPr>
            <a:r>
              <a:rPr sz="1167" dirty="0">
                <a:latin typeface="Garamond"/>
                <a:cs typeface="Garamond"/>
              </a:rPr>
              <a:t>Break-even </a:t>
            </a:r>
            <a:r>
              <a:rPr sz="1167" spc="-5" dirty="0">
                <a:latin typeface="Garamond"/>
                <a:cs typeface="Garamond"/>
              </a:rPr>
              <a:t>pricing </a:t>
            </a:r>
            <a:r>
              <a:rPr sz="1167" dirty="0">
                <a:latin typeface="Garamond"/>
                <a:cs typeface="Garamond"/>
              </a:rPr>
              <a:t>(target </a:t>
            </a:r>
            <a:r>
              <a:rPr sz="1167" spc="-5" dirty="0">
                <a:latin typeface="Garamond"/>
                <a:cs typeface="Garamond"/>
              </a:rPr>
              <a:t>profit  pricing</a:t>
            </a:r>
            <a:r>
              <a:rPr sz="1167" dirty="0">
                <a:latin typeface="Garamond"/>
                <a:cs typeface="Garamond"/>
              </a:rPr>
              <a:t>)	is	</a:t>
            </a:r>
            <a:r>
              <a:rPr sz="1167" spc="-5" dirty="0">
                <a:latin typeface="Garamond"/>
                <a:cs typeface="Garamond"/>
              </a:rPr>
              <a:t>a</a:t>
            </a:r>
            <a:r>
              <a:rPr sz="1167" dirty="0">
                <a:latin typeface="Garamond"/>
                <a:cs typeface="Garamond"/>
              </a:rPr>
              <a:t>n	appr</a:t>
            </a:r>
            <a:r>
              <a:rPr sz="1167" spc="-10" dirty="0">
                <a:latin typeface="Garamond"/>
                <a:cs typeface="Garamond"/>
              </a:rPr>
              <a:t>o</a:t>
            </a:r>
            <a:r>
              <a:rPr sz="1167" spc="-5" dirty="0">
                <a:latin typeface="Garamond"/>
                <a:cs typeface="Garamond"/>
              </a:rPr>
              <a:t>a</a:t>
            </a:r>
            <a:r>
              <a:rPr sz="1167" dirty="0">
                <a:latin typeface="Garamond"/>
                <a:cs typeface="Garamond"/>
              </a:rPr>
              <a:t>ch	to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43352" y="4892570"/>
            <a:ext cx="190023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524847" algn="l"/>
              </a:tabLst>
            </a:pPr>
            <a:r>
              <a:rPr sz="1167" dirty="0">
                <a:latin typeface="Garamond"/>
                <a:cs typeface="Garamond"/>
              </a:rPr>
              <a:t>setting</a:t>
            </a:r>
            <a:r>
              <a:rPr sz="1167" spc="1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pric</a:t>
            </a:r>
            <a:r>
              <a:rPr sz="1167" dirty="0">
                <a:latin typeface="Garamond"/>
                <a:cs typeface="Garamond"/>
              </a:rPr>
              <a:t>e</a:t>
            </a:r>
            <a:r>
              <a:rPr sz="1167" spc="1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	break-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43352" y="5074074"/>
            <a:ext cx="190023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even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cost </a:t>
            </a:r>
            <a:r>
              <a:rPr sz="1167" spc="-5" dirty="0">
                <a:latin typeface="Garamond"/>
                <a:cs typeface="Garamond"/>
              </a:rPr>
              <a:t>of making and  marketing products or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11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make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43352" y="5392632"/>
            <a:ext cx="190209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019857" algn="l"/>
              </a:tabLst>
            </a:pPr>
            <a:r>
              <a:rPr sz="1167" spc="-5" dirty="0">
                <a:latin typeface="Garamond"/>
                <a:cs typeface="Garamond"/>
              </a:rPr>
              <a:t>the	</a:t>
            </a:r>
            <a:r>
              <a:rPr sz="1167" dirty="0">
                <a:latin typeface="Garamond"/>
                <a:cs typeface="Garamond"/>
              </a:rPr>
              <a:t>target</a:t>
            </a:r>
            <a:r>
              <a:rPr sz="1167" spc="-1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(desired)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43352" y="5574137"/>
            <a:ext cx="1901472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profit </a:t>
            </a:r>
            <a:r>
              <a:rPr sz="1167" dirty="0">
                <a:latin typeface="Garamond"/>
                <a:cs typeface="Garamond"/>
              </a:rPr>
              <a:t>It uses a </a:t>
            </a:r>
            <a:r>
              <a:rPr sz="1167" spc="-5" dirty="0">
                <a:latin typeface="Garamond"/>
                <a:cs typeface="Garamond"/>
              </a:rPr>
              <a:t>break-even </a:t>
            </a:r>
            <a:r>
              <a:rPr sz="1167" dirty="0">
                <a:latin typeface="Garamond"/>
                <a:cs typeface="Garamond"/>
              </a:rPr>
              <a:t>chart  that </a:t>
            </a:r>
            <a:r>
              <a:rPr sz="1167" spc="-5" dirty="0">
                <a:latin typeface="Garamond"/>
                <a:cs typeface="Garamond"/>
              </a:rPr>
              <a:t>shows </a:t>
            </a:r>
            <a:r>
              <a:rPr sz="1167" dirty="0">
                <a:latin typeface="Garamond"/>
                <a:cs typeface="Garamond"/>
              </a:rPr>
              <a:t>the total </a:t>
            </a:r>
            <a:r>
              <a:rPr sz="1167" spc="-5" dirty="0">
                <a:latin typeface="Garamond"/>
                <a:cs typeface="Garamond"/>
              </a:rPr>
              <a:t>cost and  </a:t>
            </a:r>
            <a:r>
              <a:rPr sz="1167" dirty="0">
                <a:latin typeface="Garamond"/>
                <a:cs typeface="Garamond"/>
              </a:rPr>
              <a:t>total </a:t>
            </a:r>
            <a:r>
              <a:rPr sz="1167" spc="-5" dirty="0">
                <a:latin typeface="Garamond"/>
                <a:cs typeface="Garamond"/>
              </a:rPr>
              <a:t>revenue at </a:t>
            </a:r>
            <a:r>
              <a:rPr sz="1167" dirty="0">
                <a:latin typeface="Garamond"/>
                <a:cs typeface="Garamond"/>
              </a:rPr>
              <a:t>different levels 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sales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volume.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921228" y="6240886"/>
            <a:ext cx="1121745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marR="4939" indent="-222245">
              <a:lnSpc>
                <a:spcPts val="1312"/>
              </a:lnSpc>
              <a:tabLst>
                <a:tab pos="898857" algn="l"/>
              </a:tabLst>
            </a:pPr>
            <a:r>
              <a:rPr sz="1167" b="1" dirty="0">
                <a:latin typeface="Garamond"/>
                <a:cs typeface="Garamond"/>
              </a:rPr>
              <a:t>a. </a:t>
            </a:r>
            <a:r>
              <a:rPr sz="1167" spc="-5" dirty="0">
                <a:latin typeface="Garamond"/>
                <a:cs typeface="Garamond"/>
              </a:rPr>
              <a:t>Although  break-even  analysi</a:t>
            </a:r>
            <a:r>
              <a:rPr sz="1167" dirty="0">
                <a:latin typeface="Garamond"/>
                <a:cs typeface="Garamond"/>
              </a:rPr>
              <a:t>s	</a:t>
            </a:r>
            <a:r>
              <a:rPr sz="1167" spc="-5" dirty="0">
                <a:latin typeface="Garamond"/>
                <a:cs typeface="Garamond"/>
              </a:rPr>
              <a:t>and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43478" y="6740949"/>
            <a:ext cx="42227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target  pricing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692790" y="6726132"/>
            <a:ext cx="350661" cy="36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profit</a:t>
            </a:r>
            <a:endParaRPr sz="1167">
              <a:latin typeface="Garamond"/>
              <a:cs typeface="Garamond"/>
            </a:endParaRPr>
          </a:p>
          <a:p>
            <a:pPr marL="141372">
              <a:lnSpc>
                <a:spcPts val="1356"/>
              </a:lnSpc>
            </a:pPr>
            <a:r>
              <a:rPr sz="1167" spc="-10" dirty="0">
                <a:latin typeface="Garamond"/>
                <a:cs typeface="Garamond"/>
              </a:rPr>
              <a:t>c</a:t>
            </a:r>
            <a:r>
              <a:rPr sz="1167" spc="-5" dirty="0">
                <a:latin typeface="Garamond"/>
                <a:cs typeface="Garamond"/>
              </a:rPr>
              <a:t>a</a:t>
            </a:r>
            <a:r>
              <a:rPr sz="1167" dirty="0">
                <a:latin typeface="Garamond"/>
                <a:cs typeface="Garamond"/>
              </a:rPr>
              <a:t>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43352" y="7074323"/>
            <a:ext cx="5716147" cy="2347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2449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help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to determine </a:t>
            </a:r>
            <a:r>
              <a:rPr sz="1167" spc="-5" dirty="0">
                <a:latin typeface="Garamond"/>
                <a:cs typeface="Garamond"/>
              </a:rPr>
              <a:t>minimum prices needed </a:t>
            </a:r>
            <a:r>
              <a:rPr sz="1167" dirty="0">
                <a:latin typeface="Garamond"/>
                <a:cs typeface="Garamond"/>
              </a:rPr>
              <a:t>to cover expected costs  </a:t>
            </a:r>
            <a:r>
              <a:rPr sz="1167" spc="-5" dirty="0">
                <a:latin typeface="Garamond"/>
                <a:cs typeface="Garamond"/>
              </a:rPr>
              <a:t>and profits,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do not </a:t>
            </a:r>
            <a:r>
              <a:rPr sz="1167" dirty="0">
                <a:latin typeface="Garamond"/>
                <a:cs typeface="Garamond"/>
              </a:rPr>
              <a:t>take the </a:t>
            </a:r>
            <a:r>
              <a:rPr sz="1167" spc="-5" dirty="0">
                <a:latin typeface="Garamond"/>
                <a:cs typeface="Garamond"/>
              </a:rPr>
              <a:t>price-demand relationship into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account.</a:t>
            </a:r>
            <a:endParaRPr sz="1167">
              <a:latin typeface="Garamond"/>
              <a:cs typeface="Garamond"/>
            </a:endParaRPr>
          </a:p>
          <a:p>
            <a:pPr marL="1012449" marR="4939" indent="-222245" algn="just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b. </a:t>
            </a:r>
            <a:r>
              <a:rPr sz="1167" spc="-5" dirty="0">
                <a:latin typeface="Garamond"/>
                <a:cs typeface="Garamond"/>
              </a:rPr>
              <a:t>When </a:t>
            </a:r>
            <a:r>
              <a:rPr sz="1167" dirty="0">
                <a:latin typeface="Garamond"/>
                <a:cs typeface="Garamond"/>
              </a:rPr>
              <a:t>using this method, the company must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consider the </a:t>
            </a:r>
            <a:r>
              <a:rPr sz="1167" spc="-5" dirty="0">
                <a:latin typeface="Garamond"/>
                <a:cs typeface="Garamond"/>
              </a:rPr>
              <a:t>impact of price </a:t>
            </a:r>
            <a:r>
              <a:rPr sz="1167" dirty="0">
                <a:latin typeface="Garamond"/>
                <a:cs typeface="Garamond"/>
              </a:rPr>
              <a:t>on  the sales volume </a:t>
            </a:r>
            <a:r>
              <a:rPr sz="1167" spc="-5" dirty="0">
                <a:latin typeface="Garamond"/>
                <a:cs typeface="Garamond"/>
              </a:rPr>
              <a:t>needed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realize </a:t>
            </a:r>
            <a:r>
              <a:rPr sz="1167" dirty="0">
                <a:latin typeface="Garamond"/>
                <a:cs typeface="Garamond"/>
              </a:rPr>
              <a:t>target </a:t>
            </a:r>
            <a:r>
              <a:rPr sz="1167" spc="-5" dirty="0">
                <a:latin typeface="Garamond"/>
                <a:cs typeface="Garamond"/>
              </a:rPr>
              <a:t>profits and </a:t>
            </a:r>
            <a:r>
              <a:rPr sz="1167" dirty="0">
                <a:latin typeface="Garamond"/>
                <a:cs typeface="Garamond"/>
              </a:rPr>
              <a:t>the likelihood that the  </a:t>
            </a:r>
            <a:r>
              <a:rPr sz="1167" spc="-5" dirty="0">
                <a:latin typeface="Garamond"/>
                <a:cs typeface="Garamond"/>
              </a:rPr>
              <a:t>needed </a:t>
            </a:r>
            <a:r>
              <a:rPr sz="1167" dirty="0">
                <a:latin typeface="Garamond"/>
                <a:cs typeface="Garamond"/>
              </a:rPr>
              <a:t>volume will </a:t>
            </a:r>
            <a:r>
              <a:rPr sz="1167" spc="-5" dirty="0">
                <a:latin typeface="Garamond"/>
                <a:cs typeface="Garamond"/>
              </a:rPr>
              <a:t>be achieved at </a:t>
            </a:r>
            <a:r>
              <a:rPr sz="1167" dirty="0">
                <a:latin typeface="Garamond"/>
                <a:cs typeface="Garamond"/>
              </a:rPr>
              <a:t>each </a:t>
            </a:r>
            <a:r>
              <a:rPr sz="1167" spc="-5" dirty="0">
                <a:latin typeface="Garamond"/>
                <a:cs typeface="Garamond"/>
              </a:rPr>
              <a:t>possible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price.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b="1" spc="-5" dirty="0">
                <a:latin typeface="Garamond"/>
                <a:cs typeface="Garamond"/>
              </a:rPr>
              <a:t>D.</a:t>
            </a:r>
            <a:r>
              <a:rPr sz="1167" b="1" spc="151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Place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Distribution </a:t>
            </a:r>
            <a:r>
              <a:rPr sz="1167" dirty="0">
                <a:latin typeface="Garamond"/>
                <a:cs typeface="Garamond"/>
              </a:rPr>
              <a:t>channels </a:t>
            </a:r>
            <a:r>
              <a:rPr sz="1167" spc="-5" dirty="0">
                <a:latin typeface="Garamond"/>
                <a:cs typeface="Garamond"/>
              </a:rPr>
              <a:t>have been </a:t>
            </a:r>
            <a:r>
              <a:rPr sz="1167" dirty="0">
                <a:latin typeface="Garamond"/>
                <a:cs typeface="Garamond"/>
              </a:rPr>
              <a:t>identified </a:t>
            </a:r>
            <a:r>
              <a:rPr sz="1167" spc="-5" dirty="0">
                <a:latin typeface="Garamond"/>
                <a:cs typeface="Garamond"/>
              </a:rPr>
              <a:t>as being </a:t>
            </a:r>
            <a:r>
              <a:rPr sz="1167" dirty="0">
                <a:latin typeface="Garamond"/>
                <a:cs typeface="Garamond"/>
              </a:rPr>
              <a:t>a set </a:t>
            </a:r>
            <a:r>
              <a:rPr sz="1167" spc="-5" dirty="0">
                <a:latin typeface="Garamond"/>
                <a:cs typeface="Garamond"/>
              </a:rPr>
              <a:t>of independent organizations involved in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process of making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or service available </a:t>
            </a:r>
            <a:r>
              <a:rPr sz="1167" dirty="0">
                <a:latin typeface="Garamond"/>
                <a:cs typeface="Garamond"/>
              </a:rPr>
              <a:t>for use or </a:t>
            </a:r>
            <a:r>
              <a:rPr sz="1167" spc="-5" dirty="0">
                <a:latin typeface="Garamond"/>
                <a:cs typeface="Garamond"/>
              </a:rPr>
              <a:t>consumption by </a:t>
            </a:r>
            <a:r>
              <a:rPr sz="1167" dirty="0">
                <a:latin typeface="Garamond"/>
                <a:cs typeface="Garamond"/>
              </a:rPr>
              <a:t>the consumer </a:t>
            </a:r>
            <a:r>
              <a:rPr sz="1167" spc="-5" dirty="0">
                <a:latin typeface="Garamond"/>
                <a:cs typeface="Garamond"/>
              </a:rPr>
              <a:t>or  </a:t>
            </a:r>
            <a:r>
              <a:rPr sz="1167" dirty="0">
                <a:latin typeface="Garamond"/>
                <a:cs typeface="Garamond"/>
              </a:rPr>
              <a:t>business user. </a:t>
            </a:r>
            <a:r>
              <a:rPr sz="1167" spc="-5" dirty="0">
                <a:latin typeface="Garamond"/>
                <a:cs typeface="Garamond"/>
              </a:rPr>
              <a:t>Making </a:t>
            </a:r>
            <a:r>
              <a:rPr sz="1167" dirty="0">
                <a:latin typeface="Garamond"/>
                <a:cs typeface="Garamond"/>
              </a:rPr>
              <a:t>decisions involving </a:t>
            </a:r>
            <a:r>
              <a:rPr sz="1167" spc="-5" dirty="0">
                <a:latin typeface="Garamond"/>
                <a:cs typeface="Garamond"/>
              </a:rPr>
              <a:t>distribution channels are among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complex and  </a:t>
            </a:r>
            <a:r>
              <a:rPr sz="1167" dirty="0">
                <a:latin typeface="Garamond"/>
                <a:cs typeface="Garamond"/>
              </a:rPr>
              <a:t>challenging decisions facing the firm. </a:t>
            </a:r>
            <a:r>
              <a:rPr sz="1167" spc="-5" dirty="0">
                <a:latin typeface="Garamond"/>
                <a:cs typeface="Garamond"/>
              </a:rPr>
              <a:t>Each channel </a:t>
            </a:r>
            <a:r>
              <a:rPr sz="1167" dirty="0">
                <a:latin typeface="Garamond"/>
                <a:cs typeface="Garamond"/>
              </a:rPr>
              <a:t>system (and there 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several) creates a  different level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costs. </a:t>
            </a:r>
            <a:r>
              <a:rPr sz="1167" spc="-5" dirty="0">
                <a:latin typeface="Garamond"/>
                <a:cs typeface="Garamond"/>
              </a:rPr>
              <a:t>Unlike </a:t>
            </a:r>
            <a:r>
              <a:rPr sz="1167" dirty="0">
                <a:latin typeface="Garamond"/>
                <a:cs typeface="Garamond"/>
              </a:rPr>
              <a:t>flexible elements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mix </a:t>
            </a:r>
            <a:r>
              <a:rPr sz="1167" dirty="0">
                <a:latin typeface="Garamond"/>
                <a:cs typeface="Garamond"/>
              </a:rPr>
              <a:t>(price </a:t>
            </a:r>
            <a:r>
              <a:rPr sz="1167" spc="-5" dirty="0">
                <a:latin typeface="Garamond"/>
                <a:cs typeface="Garamond"/>
              </a:rPr>
              <a:t>decisions </a:t>
            </a:r>
            <a:r>
              <a:rPr sz="1167" dirty="0">
                <a:latin typeface="Garamond"/>
                <a:cs typeface="Garamond"/>
              </a:rPr>
              <a:t>for  example), </a:t>
            </a:r>
            <a:r>
              <a:rPr sz="1167" spc="-5" dirty="0">
                <a:latin typeface="Garamond"/>
                <a:cs typeface="Garamond"/>
              </a:rPr>
              <a:t>once </a:t>
            </a:r>
            <a:r>
              <a:rPr sz="1167" dirty="0">
                <a:latin typeface="Garamond"/>
                <a:cs typeface="Garamond"/>
              </a:rPr>
              <a:t>a distribution channel </a:t>
            </a:r>
            <a:r>
              <a:rPr sz="1167" spc="-5" dirty="0">
                <a:latin typeface="Garamond"/>
                <a:cs typeface="Garamond"/>
              </a:rPr>
              <a:t>has been chosen, </a:t>
            </a:r>
            <a:r>
              <a:rPr sz="1167" dirty="0">
                <a:latin typeface="Garamond"/>
                <a:cs typeface="Garamond"/>
              </a:rPr>
              <a:t>the firm must usually stick with their  choice for some time. </a:t>
            </a:r>
            <a:r>
              <a:rPr sz="1167" spc="-5" dirty="0">
                <a:latin typeface="Garamond"/>
                <a:cs typeface="Garamond"/>
              </a:rPr>
              <a:t>In addition, </a:t>
            </a:r>
            <a:r>
              <a:rPr sz="1167" dirty="0">
                <a:latin typeface="Garamond"/>
                <a:cs typeface="Garamond"/>
              </a:rPr>
              <a:t>the chosen </a:t>
            </a:r>
            <a:r>
              <a:rPr sz="1167" spc="-5" dirty="0">
                <a:latin typeface="Garamond"/>
                <a:cs typeface="Garamond"/>
              </a:rPr>
              <a:t>channel </a:t>
            </a:r>
            <a:r>
              <a:rPr sz="1167" dirty="0">
                <a:latin typeface="Garamond"/>
                <a:cs typeface="Garamond"/>
              </a:rPr>
              <a:t>strongly </a:t>
            </a:r>
            <a:r>
              <a:rPr sz="1167" spc="-5" dirty="0">
                <a:latin typeface="Garamond"/>
                <a:cs typeface="Garamond"/>
              </a:rPr>
              <a:t>affects, and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affected by,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other  </a:t>
            </a:r>
            <a:r>
              <a:rPr sz="1167" dirty="0">
                <a:latin typeface="Garamond"/>
                <a:cs typeface="Garamond"/>
              </a:rPr>
              <a:t>elements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mix.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523053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236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800474" y="3402752"/>
            <a:ext cx="2689966" cy="2189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4934691" y="5275579"/>
            <a:ext cx="793926" cy="173302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6051" rIns="0" bIns="0" rtlCol="0">
            <a:spAutoFit/>
          </a:bodyPr>
          <a:lstStyle/>
          <a:p>
            <a:pPr marL="91367">
              <a:spcBef>
                <a:spcPts val="126"/>
              </a:spcBef>
            </a:pPr>
            <a:r>
              <a:rPr sz="1021" b="1" spc="-49" dirty="0">
                <a:latin typeface="Arial"/>
                <a:cs typeface="Arial"/>
              </a:rPr>
              <a:t>9</a:t>
            </a:r>
            <a:r>
              <a:rPr sz="1021" b="1" spc="-92" dirty="0">
                <a:latin typeface="Arial"/>
                <a:cs typeface="Arial"/>
              </a:rPr>
              <a:t> </a:t>
            </a:r>
            <a:r>
              <a:rPr sz="1021" b="1" spc="-49" dirty="0">
                <a:latin typeface="Arial"/>
                <a:cs typeface="Arial"/>
              </a:rPr>
              <a:t>Contacts</a:t>
            </a:r>
            <a:endParaRPr sz="102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22700" y="3937636"/>
            <a:ext cx="768615" cy="143380"/>
          </a:xfrm>
          <a:prstGeom prst="rect">
            <a:avLst/>
          </a:prstGeom>
          <a:solidFill>
            <a:srgbClr val="F1F1F1"/>
          </a:solidFill>
          <a:ln w="3175">
            <a:solidFill>
              <a:srgbClr val="000000"/>
            </a:solidFill>
          </a:ln>
        </p:spPr>
        <p:txBody>
          <a:bodyPr vert="horz" wrap="square" lIns="0" tIns="8643" rIns="0" bIns="0" rtlCol="0">
            <a:spAutoFit/>
          </a:bodyPr>
          <a:lstStyle/>
          <a:p>
            <a:pPr marL="50005">
              <a:spcBef>
                <a:spcPts val="68"/>
              </a:spcBef>
            </a:pPr>
            <a:r>
              <a:rPr sz="875" b="1" spc="-29" dirty="0">
                <a:latin typeface="Arial"/>
                <a:cs typeface="Arial"/>
              </a:rPr>
              <a:t>Manufacturer</a:t>
            </a:r>
            <a:endParaRPr sz="87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22700" y="5093336"/>
            <a:ext cx="746390" cy="143380"/>
          </a:xfrm>
          <a:prstGeom prst="rect">
            <a:avLst/>
          </a:prstGeom>
          <a:solidFill>
            <a:srgbClr val="F1F1F1"/>
          </a:solidFill>
          <a:ln w="3175">
            <a:solidFill>
              <a:srgbClr val="000000"/>
            </a:solidFill>
          </a:ln>
        </p:spPr>
        <p:txBody>
          <a:bodyPr vert="horz" wrap="square" lIns="0" tIns="8643" rIns="0" bIns="0" rtlCol="0">
            <a:spAutoFit/>
          </a:bodyPr>
          <a:lstStyle/>
          <a:p>
            <a:pPr marL="38893">
              <a:spcBef>
                <a:spcPts val="68"/>
              </a:spcBef>
            </a:pPr>
            <a:r>
              <a:rPr sz="875" b="1" spc="-29" dirty="0">
                <a:latin typeface="Arial"/>
                <a:cs typeface="Arial"/>
              </a:rPr>
              <a:t>Manufacturer</a:t>
            </a:r>
            <a:endParaRPr sz="875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22700" y="4825895"/>
            <a:ext cx="768615" cy="143380"/>
          </a:xfrm>
          <a:prstGeom prst="rect">
            <a:avLst/>
          </a:prstGeom>
          <a:solidFill>
            <a:srgbClr val="F1F1F1"/>
          </a:solidFill>
          <a:ln w="3175">
            <a:solidFill>
              <a:srgbClr val="000000"/>
            </a:solidFill>
          </a:ln>
        </p:spPr>
        <p:txBody>
          <a:bodyPr vert="horz" wrap="square" lIns="0" tIns="8643" rIns="0" bIns="0" rtlCol="0">
            <a:spAutoFit/>
          </a:bodyPr>
          <a:lstStyle/>
          <a:p>
            <a:pPr marL="50005">
              <a:spcBef>
                <a:spcPts val="68"/>
              </a:spcBef>
            </a:pPr>
            <a:r>
              <a:rPr sz="875" b="1" spc="-29" dirty="0">
                <a:latin typeface="Arial"/>
                <a:cs typeface="Arial"/>
              </a:rPr>
              <a:t>Manufacturer</a:t>
            </a:r>
            <a:endParaRPr sz="875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22700" y="4560675"/>
            <a:ext cx="768615" cy="158662"/>
          </a:xfrm>
          <a:custGeom>
            <a:avLst/>
            <a:gdLst/>
            <a:ahLst/>
            <a:cxnLst/>
            <a:rect l="l" t="t" r="r" b="b"/>
            <a:pathLst>
              <a:path w="790575" h="163195">
                <a:moveTo>
                  <a:pt x="0" y="163067"/>
                </a:moveTo>
                <a:lnTo>
                  <a:pt x="790194" y="163067"/>
                </a:lnTo>
                <a:lnTo>
                  <a:pt x="790194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3822700" y="4560676"/>
            <a:ext cx="768615" cy="1433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8643" rIns="0" bIns="0" rtlCol="0">
            <a:spAutoFit/>
          </a:bodyPr>
          <a:lstStyle/>
          <a:p>
            <a:pPr marL="50005">
              <a:spcBef>
                <a:spcPts val="68"/>
              </a:spcBef>
            </a:pPr>
            <a:r>
              <a:rPr sz="875" b="1" spc="-29" dirty="0">
                <a:latin typeface="Arial"/>
                <a:cs typeface="Arial"/>
              </a:rPr>
              <a:t>Manufacturer</a:t>
            </a:r>
            <a:endParaRPr sz="875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22700" y="4278419"/>
            <a:ext cx="768615" cy="158044"/>
          </a:xfrm>
          <a:custGeom>
            <a:avLst/>
            <a:gdLst/>
            <a:ahLst/>
            <a:cxnLst/>
            <a:rect l="l" t="t" r="r" b="b"/>
            <a:pathLst>
              <a:path w="790575" h="162560">
                <a:moveTo>
                  <a:pt x="0" y="162305"/>
                </a:moveTo>
                <a:lnTo>
                  <a:pt x="790194" y="162305"/>
                </a:lnTo>
                <a:lnTo>
                  <a:pt x="790194" y="0"/>
                </a:lnTo>
                <a:lnTo>
                  <a:pt x="0" y="0"/>
                </a:lnTo>
                <a:lnTo>
                  <a:pt x="0" y="16230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3822700" y="4278419"/>
            <a:ext cx="768615" cy="1433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8643" rIns="0" bIns="0" rtlCol="0">
            <a:spAutoFit/>
          </a:bodyPr>
          <a:lstStyle/>
          <a:p>
            <a:pPr marL="50005">
              <a:spcBef>
                <a:spcPts val="68"/>
              </a:spcBef>
            </a:pPr>
            <a:r>
              <a:rPr sz="875" b="1" spc="-29" dirty="0">
                <a:latin typeface="Arial"/>
                <a:cs typeface="Arial"/>
              </a:rPr>
              <a:t>Manufacturer</a:t>
            </a:r>
            <a:endParaRPr sz="87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24418" y="4947391"/>
            <a:ext cx="654403" cy="143380"/>
          </a:xfrm>
          <a:prstGeom prst="rect">
            <a:avLst/>
          </a:prstGeom>
          <a:solidFill>
            <a:srgbClr val="F1F1F1"/>
          </a:solidFill>
          <a:ln w="3175">
            <a:solidFill>
              <a:srgbClr val="000000"/>
            </a:solidFill>
          </a:ln>
        </p:spPr>
        <p:txBody>
          <a:bodyPr vert="horz" wrap="square" lIns="0" tIns="8643" rIns="0" bIns="0" rtlCol="0">
            <a:spAutoFit/>
          </a:bodyPr>
          <a:lstStyle/>
          <a:p>
            <a:pPr marL="80255">
              <a:spcBef>
                <a:spcPts val="68"/>
              </a:spcBef>
            </a:pPr>
            <a:r>
              <a:rPr sz="875" b="1" spc="-34" dirty="0">
                <a:latin typeface="Arial"/>
                <a:cs typeface="Arial"/>
              </a:rPr>
              <a:t>Customer</a:t>
            </a:r>
            <a:endParaRPr sz="87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08120" y="4667356"/>
            <a:ext cx="648229" cy="143380"/>
          </a:xfrm>
          <a:prstGeom prst="rect">
            <a:avLst/>
          </a:prstGeom>
          <a:solidFill>
            <a:srgbClr val="F1F1F1"/>
          </a:solidFill>
          <a:ln w="3175">
            <a:solidFill>
              <a:srgbClr val="000000"/>
            </a:solidFill>
          </a:ln>
        </p:spPr>
        <p:txBody>
          <a:bodyPr vert="horz" wrap="square" lIns="0" tIns="8643" rIns="0" bIns="0" rtlCol="0">
            <a:spAutoFit/>
          </a:bodyPr>
          <a:lstStyle/>
          <a:p>
            <a:pPr marL="76551">
              <a:spcBef>
                <a:spcPts val="68"/>
              </a:spcBef>
            </a:pPr>
            <a:r>
              <a:rPr sz="875" b="1" spc="-34" dirty="0">
                <a:latin typeface="Arial"/>
                <a:cs typeface="Arial"/>
              </a:rPr>
              <a:t>Customer</a:t>
            </a:r>
            <a:endParaRPr sz="875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02194" y="4375467"/>
            <a:ext cx="654403" cy="143380"/>
          </a:xfrm>
          <a:prstGeom prst="rect">
            <a:avLst/>
          </a:prstGeom>
          <a:solidFill>
            <a:srgbClr val="F1F1F1"/>
          </a:solidFill>
          <a:ln w="3175">
            <a:solidFill>
              <a:srgbClr val="000000"/>
            </a:solidFill>
          </a:ln>
        </p:spPr>
        <p:txBody>
          <a:bodyPr vert="horz" wrap="square" lIns="0" tIns="8643" rIns="0" bIns="0" rtlCol="0">
            <a:spAutoFit/>
          </a:bodyPr>
          <a:lstStyle/>
          <a:p>
            <a:pPr marL="80255">
              <a:spcBef>
                <a:spcPts val="68"/>
              </a:spcBef>
            </a:pPr>
            <a:r>
              <a:rPr sz="875" b="1" spc="-34" dirty="0">
                <a:latin typeface="Arial"/>
                <a:cs typeface="Arial"/>
              </a:rPr>
              <a:t>Customer</a:t>
            </a:r>
            <a:endParaRPr sz="875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02194" y="4059132"/>
            <a:ext cx="654403" cy="143380"/>
          </a:xfrm>
          <a:prstGeom prst="rect">
            <a:avLst/>
          </a:prstGeom>
          <a:solidFill>
            <a:srgbClr val="F1F1F1"/>
          </a:solidFill>
          <a:ln w="3175">
            <a:solidFill>
              <a:srgbClr val="000000"/>
            </a:solidFill>
          </a:ln>
        </p:spPr>
        <p:txBody>
          <a:bodyPr vert="horz" wrap="square" lIns="0" tIns="8643" rIns="0" bIns="0" rtlCol="0">
            <a:spAutoFit/>
          </a:bodyPr>
          <a:lstStyle/>
          <a:p>
            <a:pPr marL="80255">
              <a:spcBef>
                <a:spcPts val="68"/>
              </a:spcBef>
            </a:pPr>
            <a:r>
              <a:rPr sz="875" b="1" spc="-34" dirty="0">
                <a:latin typeface="Arial"/>
                <a:cs typeface="Arial"/>
              </a:rPr>
              <a:t>Customer</a:t>
            </a:r>
            <a:endParaRPr sz="875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59201" y="4628832"/>
            <a:ext cx="265465" cy="398198"/>
          </a:xfrm>
          <a:custGeom>
            <a:avLst/>
            <a:gdLst/>
            <a:ahLst/>
            <a:cxnLst/>
            <a:rect l="l" t="t" r="r" b="b"/>
            <a:pathLst>
              <a:path w="273050" h="409575">
                <a:moveTo>
                  <a:pt x="0" y="0"/>
                </a:moveTo>
                <a:lnTo>
                  <a:pt x="272796" y="409193"/>
                </a:lnTo>
              </a:path>
            </a:pathLst>
          </a:custGeom>
          <a:ln w="17297">
            <a:solidFill>
              <a:srgbClr val="F1F1F1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5459201" y="4628832"/>
            <a:ext cx="249414" cy="117916"/>
          </a:xfrm>
          <a:custGeom>
            <a:avLst/>
            <a:gdLst/>
            <a:ahLst/>
            <a:cxnLst/>
            <a:rect l="l" t="t" r="r" b="b"/>
            <a:pathLst>
              <a:path w="256539" h="121285">
                <a:moveTo>
                  <a:pt x="0" y="0"/>
                </a:moveTo>
                <a:lnTo>
                  <a:pt x="256032" y="121157"/>
                </a:lnTo>
              </a:path>
            </a:pathLst>
          </a:custGeom>
          <a:ln w="17297">
            <a:solidFill>
              <a:srgbClr val="F1F1F1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4568718" y="4628832"/>
            <a:ext cx="285221" cy="543895"/>
          </a:xfrm>
          <a:custGeom>
            <a:avLst/>
            <a:gdLst/>
            <a:ahLst/>
            <a:cxnLst/>
            <a:rect l="l" t="t" r="r" b="b"/>
            <a:pathLst>
              <a:path w="293370" h="559435">
                <a:moveTo>
                  <a:pt x="0" y="559307"/>
                </a:moveTo>
                <a:lnTo>
                  <a:pt x="293370" y="0"/>
                </a:lnTo>
              </a:path>
            </a:pathLst>
          </a:custGeom>
          <a:ln w="17297">
            <a:solidFill>
              <a:srgbClr val="F1F1F1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5459201" y="4454737"/>
            <a:ext cx="243240" cy="174096"/>
          </a:xfrm>
          <a:custGeom>
            <a:avLst/>
            <a:gdLst/>
            <a:ahLst/>
            <a:cxnLst/>
            <a:rect l="l" t="t" r="r" b="b"/>
            <a:pathLst>
              <a:path w="250189" h="179070">
                <a:moveTo>
                  <a:pt x="0" y="179070"/>
                </a:moveTo>
                <a:lnTo>
                  <a:pt x="249936" y="0"/>
                </a:lnTo>
              </a:path>
            </a:pathLst>
          </a:custGeom>
          <a:ln w="17297">
            <a:solidFill>
              <a:srgbClr val="F1F1F1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4590944" y="4628832"/>
            <a:ext cx="262996" cy="275960"/>
          </a:xfrm>
          <a:custGeom>
            <a:avLst/>
            <a:gdLst/>
            <a:ahLst/>
            <a:cxnLst/>
            <a:rect l="l" t="t" r="r" b="b"/>
            <a:pathLst>
              <a:path w="270510" h="283845">
                <a:moveTo>
                  <a:pt x="0" y="283463"/>
                </a:moveTo>
                <a:lnTo>
                  <a:pt x="270510" y="0"/>
                </a:lnTo>
              </a:path>
            </a:pathLst>
          </a:custGeom>
          <a:ln w="17297">
            <a:solidFill>
              <a:srgbClr val="F1F1F1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5459201" y="4138401"/>
            <a:ext cx="243240" cy="490802"/>
          </a:xfrm>
          <a:custGeom>
            <a:avLst/>
            <a:gdLst/>
            <a:ahLst/>
            <a:cxnLst/>
            <a:rect l="l" t="t" r="r" b="b"/>
            <a:pathLst>
              <a:path w="250189" h="504825">
                <a:moveTo>
                  <a:pt x="0" y="504444"/>
                </a:moveTo>
                <a:lnTo>
                  <a:pt x="249936" y="0"/>
                </a:lnTo>
              </a:path>
            </a:pathLst>
          </a:custGeom>
          <a:ln w="17297">
            <a:solidFill>
              <a:srgbClr val="F1F1F1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590944" y="4628831"/>
            <a:ext cx="262996" cy="11113"/>
          </a:xfrm>
          <a:custGeom>
            <a:avLst/>
            <a:gdLst/>
            <a:ahLst/>
            <a:cxnLst/>
            <a:rect l="l" t="t" r="r" b="b"/>
            <a:pathLst>
              <a:path w="270510" h="11429">
                <a:moveTo>
                  <a:pt x="0" y="11429"/>
                </a:moveTo>
                <a:lnTo>
                  <a:pt x="270510" y="0"/>
                </a:lnTo>
              </a:path>
            </a:pathLst>
          </a:custGeom>
          <a:ln w="17297">
            <a:solidFill>
              <a:srgbClr val="F1F1F1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4546494" y="4379912"/>
            <a:ext cx="307446" cy="249414"/>
          </a:xfrm>
          <a:custGeom>
            <a:avLst/>
            <a:gdLst/>
            <a:ahLst/>
            <a:cxnLst/>
            <a:rect l="l" t="t" r="r" b="b"/>
            <a:pathLst>
              <a:path w="316229" h="256539">
                <a:moveTo>
                  <a:pt x="0" y="0"/>
                </a:moveTo>
                <a:lnTo>
                  <a:pt x="316229" y="256032"/>
                </a:lnTo>
              </a:path>
            </a:pathLst>
          </a:custGeom>
          <a:ln w="17297">
            <a:solidFill>
              <a:srgbClr val="F1F1F1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4590944" y="4016163"/>
            <a:ext cx="262996" cy="613040"/>
          </a:xfrm>
          <a:custGeom>
            <a:avLst/>
            <a:gdLst/>
            <a:ahLst/>
            <a:cxnLst/>
            <a:rect l="l" t="t" r="r" b="b"/>
            <a:pathLst>
              <a:path w="270510" h="630554">
                <a:moveTo>
                  <a:pt x="0" y="0"/>
                </a:moveTo>
                <a:lnTo>
                  <a:pt x="270510" y="630174"/>
                </a:lnTo>
              </a:path>
            </a:pathLst>
          </a:custGeom>
          <a:ln w="17297">
            <a:solidFill>
              <a:srgbClr val="F1F1F1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4853940" y="4379913"/>
            <a:ext cx="605631" cy="368402"/>
          </a:xfrm>
          <a:prstGeom prst="rect">
            <a:avLst/>
          </a:prstGeom>
          <a:solidFill>
            <a:srgbClr val="F1F1F1"/>
          </a:solidFill>
          <a:ln w="3175">
            <a:solidFill>
              <a:srgbClr val="000000"/>
            </a:solidFill>
          </a:ln>
        </p:spPr>
        <p:txBody>
          <a:bodyPr vert="horz" wrap="square" lIns="0" tIns="5556" rIns="0" bIns="0" rtlCol="0">
            <a:spAutoFit/>
          </a:bodyPr>
          <a:lstStyle/>
          <a:p>
            <a:pPr>
              <a:spcBef>
                <a:spcPts val="44"/>
              </a:spcBef>
            </a:pPr>
            <a:endParaRPr sz="826">
              <a:latin typeface="Times New Roman"/>
              <a:cs typeface="Times New Roman"/>
            </a:endParaRPr>
          </a:p>
          <a:p>
            <a:pPr marL="32102" marR="22842" indent="4939">
              <a:lnSpc>
                <a:spcPct val="104700"/>
              </a:lnSpc>
            </a:pPr>
            <a:r>
              <a:rPr sz="729" b="1" spc="-19" dirty="0">
                <a:latin typeface="Arial"/>
                <a:cs typeface="Arial"/>
              </a:rPr>
              <a:t>Wholesaling  </a:t>
            </a:r>
            <a:r>
              <a:rPr sz="729" b="1" spc="-15" dirty="0">
                <a:latin typeface="Arial"/>
                <a:cs typeface="Arial"/>
              </a:rPr>
              <a:t>Int</a:t>
            </a:r>
            <a:r>
              <a:rPr sz="729" b="1" spc="-10" dirty="0">
                <a:latin typeface="Arial"/>
                <a:cs typeface="Arial"/>
              </a:rPr>
              <a:t>e</a:t>
            </a:r>
            <a:r>
              <a:rPr sz="729" b="1" spc="-19" dirty="0">
                <a:latin typeface="Arial"/>
                <a:cs typeface="Arial"/>
              </a:rPr>
              <a:t>rmed</a:t>
            </a:r>
            <a:r>
              <a:rPr sz="729" b="1" spc="-15" dirty="0">
                <a:latin typeface="Arial"/>
                <a:cs typeface="Arial"/>
              </a:rPr>
              <a:t>i</a:t>
            </a:r>
            <a:r>
              <a:rPr sz="729" b="1" spc="-19" dirty="0">
                <a:latin typeface="Arial"/>
                <a:cs typeface="Arial"/>
              </a:rPr>
              <a:t>a</a:t>
            </a:r>
            <a:r>
              <a:rPr sz="729" b="1" spc="-15" dirty="0">
                <a:latin typeface="Arial"/>
                <a:cs typeface="Arial"/>
              </a:rPr>
              <a:t>ry</a:t>
            </a:r>
            <a:endParaRPr sz="729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11199" y="1126173"/>
            <a:ext cx="2886287" cy="2155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1889865" y="3042708"/>
            <a:ext cx="827881" cy="15086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8276" rIns="0" bIns="0" rtlCol="0">
            <a:spAutoFit/>
          </a:bodyPr>
          <a:lstStyle/>
          <a:p>
            <a:pPr marL="140755">
              <a:spcBef>
                <a:spcPts val="301"/>
              </a:spcBef>
            </a:pPr>
            <a:r>
              <a:rPr sz="729" b="1" spc="10" dirty="0">
                <a:latin typeface="Arial"/>
                <a:cs typeface="Arial"/>
              </a:rPr>
              <a:t>20</a:t>
            </a:r>
            <a:r>
              <a:rPr sz="729" b="1" spc="-63" dirty="0">
                <a:latin typeface="Arial"/>
                <a:cs typeface="Arial"/>
              </a:rPr>
              <a:t> </a:t>
            </a:r>
            <a:r>
              <a:rPr sz="729" b="1" spc="10" dirty="0">
                <a:latin typeface="Arial"/>
                <a:cs typeface="Arial"/>
              </a:rPr>
              <a:t>Contacts</a:t>
            </a:r>
            <a:endParaRPr sz="729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83801" y="1653646"/>
            <a:ext cx="799483" cy="155575"/>
          </a:xfrm>
          <a:custGeom>
            <a:avLst/>
            <a:gdLst/>
            <a:ahLst/>
            <a:cxnLst/>
            <a:rect l="l" t="t" r="r" b="b"/>
            <a:pathLst>
              <a:path w="822325" h="160019">
                <a:moveTo>
                  <a:pt x="0" y="160020"/>
                </a:moveTo>
                <a:lnTo>
                  <a:pt x="822198" y="160020"/>
                </a:lnTo>
                <a:lnTo>
                  <a:pt x="822198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783801" y="1653646"/>
            <a:ext cx="799483" cy="155575"/>
          </a:xfrm>
          <a:custGeom>
            <a:avLst/>
            <a:gdLst/>
            <a:ahLst/>
            <a:cxnLst/>
            <a:rect l="l" t="t" r="r" b="b"/>
            <a:pathLst>
              <a:path w="822325" h="160019">
                <a:moveTo>
                  <a:pt x="822197" y="0"/>
                </a:moveTo>
                <a:lnTo>
                  <a:pt x="0" y="0"/>
                </a:lnTo>
                <a:lnTo>
                  <a:pt x="0" y="160020"/>
                </a:lnTo>
                <a:lnTo>
                  <a:pt x="822197" y="160020"/>
                </a:lnTo>
                <a:lnTo>
                  <a:pt x="82219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815163" y="1661794"/>
            <a:ext cx="736512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="1" dirty="0">
                <a:latin typeface="Arial"/>
                <a:cs typeface="Arial"/>
              </a:rPr>
              <a:t>Manufacturer</a:t>
            </a:r>
            <a:endParaRPr sz="875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3801" y="2815271"/>
            <a:ext cx="799483" cy="140887"/>
          </a:xfrm>
          <a:prstGeom prst="rect">
            <a:avLst/>
          </a:prstGeom>
          <a:solidFill>
            <a:srgbClr val="F1F1F1"/>
          </a:solidFill>
          <a:ln w="3175">
            <a:solidFill>
              <a:srgbClr val="000000"/>
            </a:solidFill>
          </a:ln>
        </p:spPr>
        <p:txBody>
          <a:bodyPr vert="horz" wrap="square" lIns="0" tIns="6174" rIns="0" bIns="0" rtlCol="0">
            <a:spAutoFit/>
          </a:bodyPr>
          <a:lstStyle/>
          <a:p>
            <a:pPr marL="41980">
              <a:spcBef>
                <a:spcPts val="49"/>
              </a:spcBef>
            </a:pPr>
            <a:r>
              <a:rPr sz="875" b="1" dirty="0">
                <a:latin typeface="Arial"/>
                <a:cs typeface="Arial"/>
              </a:rPr>
              <a:t>Manufacturer</a:t>
            </a:r>
            <a:endParaRPr sz="875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3801" y="2527828"/>
            <a:ext cx="799483" cy="140887"/>
          </a:xfrm>
          <a:prstGeom prst="rect">
            <a:avLst/>
          </a:prstGeom>
          <a:solidFill>
            <a:srgbClr val="F1F1F1"/>
          </a:solidFill>
          <a:ln w="3175">
            <a:solidFill>
              <a:srgbClr val="000000"/>
            </a:solidFill>
          </a:ln>
        </p:spPr>
        <p:txBody>
          <a:bodyPr vert="horz" wrap="square" lIns="0" tIns="6174" rIns="0" bIns="0" rtlCol="0">
            <a:spAutoFit/>
          </a:bodyPr>
          <a:lstStyle/>
          <a:p>
            <a:pPr marL="41980">
              <a:spcBef>
                <a:spcPts val="49"/>
              </a:spcBef>
            </a:pPr>
            <a:r>
              <a:rPr sz="875" b="1" dirty="0">
                <a:latin typeface="Arial"/>
                <a:cs typeface="Arial"/>
              </a:rPr>
              <a:t>Manufacturer</a:t>
            </a:r>
            <a:endParaRPr sz="875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83801" y="2228532"/>
            <a:ext cx="799483" cy="140887"/>
          </a:xfrm>
          <a:prstGeom prst="rect">
            <a:avLst/>
          </a:prstGeom>
          <a:solidFill>
            <a:srgbClr val="F1F1F1"/>
          </a:solidFill>
          <a:ln w="3175">
            <a:solidFill>
              <a:srgbClr val="000000"/>
            </a:solidFill>
          </a:ln>
        </p:spPr>
        <p:txBody>
          <a:bodyPr vert="horz" wrap="square" lIns="0" tIns="6174" rIns="0" bIns="0" rtlCol="0">
            <a:spAutoFit/>
          </a:bodyPr>
          <a:lstStyle/>
          <a:p>
            <a:pPr marL="41980">
              <a:spcBef>
                <a:spcPts val="49"/>
              </a:spcBef>
            </a:pPr>
            <a:r>
              <a:rPr sz="875" b="1" dirty="0">
                <a:latin typeface="Arial"/>
                <a:cs typeface="Arial"/>
              </a:rPr>
              <a:t>Manufacturer</a:t>
            </a:r>
            <a:endParaRPr sz="875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83801" y="1941089"/>
            <a:ext cx="799483" cy="155575"/>
          </a:xfrm>
          <a:custGeom>
            <a:avLst/>
            <a:gdLst/>
            <a:ahLst/>
            <a:cxnLst/>
            <a:rect l="l" t="t" r="r" b="b"/>
            <a:pathLst>
              <a:path w="822325" h="160019">
                <a:moveTo>
                  <a:pt x="0" y="160020"/>
                </a:moveTo>
                <a:lnTo>
                  <a:pt x="822198" y="160020"/>
                </a:lnTo>
                <a:lnTo>
                  <a:pt x="822198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783801" y="1941089"/>
            <a:ext cx="799483" cy="155575"/>
          </a:xfrm>
          <a:custGeom>
            <a:avLst/>
            <a:gdLst/>
            <a:ahLst/>
            <a:cxnLst/>
            <a:rect l="l" t="t" r="r" b="b"/>
            <a:pathLst>
              <a:path w="822325" h="160019">
                <a:moveTo>
                  <a:pt x="822197" y="0"/>
                </a:moveTo>
                <a:lnTo>
                  <a:pt x="0" y="0"/>
                </a:lnTo>
                <a:lnTo>
                  <a:pt x="0" y="160020"/>
                </a:lnTo>
                <a:lnTo>
                  <a:pt x="822197" y="160020"/>
                </a:lnTo>
                <a:lnTo>
                  <a:pt x="82219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815163" y="1949238"/>
            <a:ext cx="736512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="1" dirty="0">
                <a:latin typeface="Arial"/>
                <a:cs typeface="Arial"/>
              </a:rPr>
              <a:t>Manufacturer</a:t>
            </a:r>
            <a:endParaRPr sz="875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75903" y="2671550"/>
            <a:ext cx="750094" cy="140887"/>
          </a:xfrm>
          <a:prstGeom prst="rect">
            <a:avLst/>
          </a:prstGeom>
          <a:solidFill>
            <a:srgbClr val="F1F1F1"/>
          </a:solidFill>
          <a:ln w="3175">
            <a:solidFill>
              <a:srgbClr val="000000"/>
            </a:solidFill>
          </a:ln>
        </p:spPr>
        <p:txBody>
          <a:bodyPr vert="horz" wrap="square" lIns="0" tIns="6174" rIns="0" bIns="0" rtlCol="0">
            <a:spAutoFit/>
          </a:bodyPr>
          <a:lstStyle/>
          <a:p>
            <a:pPr marL="109888">
              <a:spcBef>
                <a:spcPts val="49"/>
              </a:spcBef>
            </a:pPr>
            <a:r>
              <a:rPr sz="875" b="1" dirty="0">
                <a:latin typeface="Arial"/>
                <a:cs typeface="Arial"/>
              </a:rPr>
              <a:t>Customer</a:t>
            </a:r>
            <a:endParaRPr sz="875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751454" y="2347806"/>
            <a:ext cx="750094" cy="155575"/>
          </a:xfrm>
          <a:custGeom>
            <a:avLst/>
            <a:gdLst/>
            <a:ahLst/>
            <a:cxnLst/>
            <a:rect l="l" t="t" r="r" b="b"/>
            <a:pathLst>
              <a:path w="771525" h="160019">
                <a:moveTo>
                  <a:pt x="0" y="160020"/>
                </a:moveTo>
                <a:lnTo>
                  <a:pt x="771144" y="160020"/>
                </a:lnTo>
                <a:lnTo>
                  <a:pt x="771144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2751454" y="2347806"/>
            <a:ext cx="750094" cy="155575"/>
          </a:xfrm>
          <a:custGeom>
            <a:avLst/>
            <a:gdLst/>
            <a:ahLst/>
            <a:cxnLst/>
            <a:rect l="l" t="t" r="r" b="b"/>
            <a:pathLst>
              <a:path w="771525" h="160019">
                <a:moveTo>
                  <a:pt x="771144" y="0"/>
                </a:moveTo>
                <a:lnTo>
                  <a:pt x="0" y="0"/>
                </a:lnTo>
                <a:lnTo>
                  <a:pt x="0" y="160020"/>
                </a:lnTo>
                <a:lnTo>
                  <a:pt x="771144" y="160020"/>
                </a:lnTo>
                <a:lnTo>
                  <a:pt x="77114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2851715" y="2356697"/>
            <a:ext cx="548834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="1" dirty="0">
                <a:latin typeface="Arial"/>
                <a:cs typeface="Arial"/>
              </a:rPr>
              <a:t>Customer</a:t>
            </a:r>
            <a:endParaRPr sz="875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75903" y="2036655"/>
            <a:ext cx="725399" cy="140887"/>
          </a:xfrm>
          <a:prstGeom prst="rect">
            <a:avLst/>
          </a:prstGeom>
          <a:solidFill>
            <a:srgbClr val="F1F1F1"/>
          </a:solidFill>
          <a:ln w="3175">
            <a:solidFill>
              <a:srgbClr val="000000"/>
            </a:solidFill>
          </a:ln>
        </p:spPr>
        <p:txBody>
          <a:bodyPr vert="horz" wrap="square" lIns="0" tIns="6174" rIns="0" bIns="0" rtlCol="0">
            <a:spAutoFit/>
          </a:bodyPr>
          <a:lstStyle/>
          <a:p>
            <a:pPr marL="98158">
              <a:spcBef>
                <a:spcPts val="49"/>
              </a:spcBef>
            </a:pPr>
            <a:r>
              <a:rPr sz="875" b="1" dirty="0">
                <a:latin typeface="Arial"/>
                <a:cs typeface="Arial"/>
              </a:rPr>
              <a:t>Customer</a:t>
            </a:r>
            <a:endParaRPr sz="875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75903" y="1725506"/>
            <a:ext cx="725399" cy="140887"/>
          </a:xfrm>
          <a:prstGeom prst="rect">
            <a:avLst/>
          </a:prstGeom>
          <a:solidFill>
            <a:srgbClr val="F1F1F1"/>
          </a:solidFill>
          <a:ln w="3175">
            <a:solidFill>
              <a:srgbClr val="000000"/>
            </a:solidFill>
          </a:ln>
        </p:spPr>
        <p:txBody>
          <a:bodyPr vert="horz" wrap="square" lIns="0" tIns="6174" rIns="0" bIns="0" rtlCol="0">
            <a:spAutoFit/>
          </a:bodyPr>
          <a:lstStyle/>
          <a:p>
            <a:pPr marL="98158">
              <a:spcBef>
                <a:spcPts val="49"/>
              </a:spcBef>
            </a:pPr>
            <a:r>
              <a:rPr sz="875" b="1" dirty="0">
                <a:latin typeface="Arial"/>
                <a:cs typeface="Arial"/>
              </a:rPr>
              <a:t>Customer</a:t>
            </a:r>
            <a:endParaRPr sz="875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583161" y="2749338"/>
            <a:ext cx="1192742" cy="143845"/>
          </a:xfrm>
          <a:custGeom>
            <a:avLst/>
            <a:gdLst/>
            <a:ahLst/>
            <a:cxnLst/>
            <a:rect l="l" t="t" r="r" b="b"/>
            <a:pathLst>
              <a:path w="1226820" h="147955">
                <a:moveTo>
                  <a:pt x="0" y="147827"/>
                </a:moveTo>
                <a:lnTo>
                  <a:pt x="1226820" y="0"/>
                </a:lnTo>
              </a:path>
            </a:pathLst>
          </a:custGeom>
          <a:ln w="18554">
            <a:solidFill>
              <a:srgbClr val="F1F1F1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1583161" y="2425593"/>
            <a:ext cx="1168665" cy="467960"/>
          </a:xfrm>
          <a:custGeom>
            <a:avLst/>
            <a:gdLst/>
            <a:ahLst/>
            <a:cxnLst/>
            <a:rect l="l" t="t" r="r" b="b"/>
            <a:pathLst>
              <a:path w="1202055" h="481330">
                <a:moveTo>
                  <a:pt x="0" y="480822"/>
                </a:moveTo>
                <a:lnTo>
                  <a:pt x="1201674" y="0"/>
                </a:lnTo>
              </a:path>
            </a:pathLst>
          </a:custGeom>
          <a:ln w="18554">
            <a:solidFill>
              <a:srgbClr val="F1F1F1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1583161" y="2114444"/>
            <a:ext cx="1192742" cy="779110"/>
          </a:xfrm>
          <a:custGeom>
            <a:avLst/>
            <a:gdLst/>
            <a:ahLst/>
            <a:cxnLst/>
            <a:rect l="l" t="t" r="r" b="b"/>
            <a:pathLst>
              <a:path w="1226820" h="801369">
                <a:moveTo>
                  <a:pt x="0" y="800861"/>
                </a:moveTo>
                <a:lnTo>
                  <a:pt x="1226820" y="0"/>
                </a:lnTo>
              </a:path>
            </a:pathLst>
          </a:custGeom>
          <a:ln w="18554">
            <a:solidFill>
              <a:srgbClr val="F1F1F1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1583161" y="1803293"/>
            <a:ext cx="1192742" cy="1090260"/>
          </a:xfrm>
          <a:custGeom>
            <a:avLst/>
            <a:gdLst/>
            <a:ahLst/>
            <a:cxnLst/>
            <a:rect l="l" t="t" r="r" b="b"/>
            <a:pathLst>
              <a:path w="1226820" h="1121410">
                <a:moveTo>
                  <a:pt x="0" y="1120902"/>
                </a:moveTo>
                <a:lnTo>
                  <a:pt x="1226820" y="0"/>
                </a:lnTo>
              </a:path>
            </a:pathLst>
          </a:custGeom>
          <a:ln w="18554">
            <a:solidFill>
              <a:srgbClr val="F1F1F1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1583161" y="2605617"/>
            <a:ext cx="1192742" cy="143845"/>
          </a:xfrm>
          <a:custGeom>
            <a:avLst/>
            <a:gdLst/>
            <a:ahLst/>
            <a:cxnLst/>
            <a:rect l="l" t="t" r="r" b="b"/>
            <a:pathLst>
              <a:path w="1226820" h="147955">
                <a:moveTo>
                  <a:pt x="0" y="0"/>
                </a:moveTo>
                <a:lnTo>
                  <a:pt x="1226820" y="147827"/>
                </a:lnTo>
              </a:path>
            </a:pathLst>
          </a:custGeom>
          <a:ln w="18554">
            <a:solidFill>
              <a:srgbClr val="F1F1F1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1583161" y="2425593"/>
            <a:ext cx="1168665" cy="180269"/>
          </a:xfrm>
          <a:custGeom>
            <a:avLst/>
            <a:gdLst/>
            <a:ahLst/>
            <a:cxnLst/>
            <a:rect l="l" t="t" r="r" b="b"/>
            <a:pathLst>
              <a:path w="1202055" h="185419">
                <a:moveTo>
                  <a:pt x="0" y="185166"/>
                </a:moveTo>
                <a:lnTo>
                  <a:pt x="1201674" y="0"/>
                </a:lnTo>
              </a:path>
            </a:pathLst>
          </a:custGeom>
          <a:ln w="18554">
            <a:solidFill>
              <a:srgbClr val="F1F1F1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1583161" y="2193712"/>
            <a:ext cx="1096433" cy="412397"/>
          </a:xfrm>
          <a:custGeom>
            <a:avLst/>
            <a:gdLst/>
            <a:ahLst/>
            <a:cxnLst/>
            <a:rect l="l" t="t" r="r" b="b"/>
            <a:pathLst>
              <a:path w="1127760" h="424180">
                <a:moveTo>
                  <a:pt x="0" y="423672"/>
                </a:moveTo>
                <a:lnTo>
                  <a:pt x="1127760" y="0"/>
                </a:lnTo>
              </a:path>
            </a:pathLst>
          </a:custGeom>
          <a:ln w="18554">
            <a:solidFill>
              <a:srgbClr val="F1F1F1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1583161" y="1803293"/>
            <a:ext cx="1192742" cy="802569"/>
          </a:xfrm>
          <a:custGeom>
            <a:avLst/>
            <a:gdLst/>
            <a:ahLst/>
            <a:cxnLst/>
            <a:rect l="l" t="t" r="r" b="b"/>
            <a:pathLst>
              <a:path w="1226820" h="825500">
                <a:moveTo>
                  <a:pt x="0" y="825246"/>
                </a:moveTo>
                <a:lnTo>
                  <a:pt x="1226820" y="0"/>
                </a:lnTo>
              </a:path>
            </a:pathLst>
          </a:custGeom>
          <a:ln w="18554">
            <a:solidFill>
              <a:srgbClr val="F1F1F1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1583161" y="2306319"/>
            <a:ext cx="1192742" cy="443265"/>
          </a:xfrm>
          <a:custGeom>
            <a:avLst/>
            <a:gdLst/>
            <a:ahLst/>
            <a:cxnLst/>
            <a:rect l="l" t="t" r="r" b="b"/>
            <a:pathLst>
              <a:path w="1226820" h="455930">
                <a:moveTo>
                  <a:pt x="0" y="0"/>
                </a:moveTo>
                <a:lnTo>
                  <a:pt x="1226820" y="455675"/>
                </a:lnTo>
              </a:path>
            </a:pathLst>
          </a:custGeom>
          <a:ln w="18554">
            <a:solidFill>
              <a:srgbClr val="F1F1F1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1583161" y="2306319"/>
            <a:ext cx="1016793" cy="100013"/>
          </a:xfrm>
          <a:custGeom>
            <a:avLst/>
            <a:gdLst/>
            <a:ahLst/>
            <a:cxnLst/>
            <a:rect l="l" t="t" r="r" b="b"/>
            <a:pathLst>
              <a:path w="1045844" h="102869">
                <a:moveTo>
                  <a:pt x="0" y="0"/>
                </a:moveTo>
                <a:lnTo>
                  <a:pt x="1045463" y="102870"/>
                </a:lnTo>
              </a:path>
            </a:pathLst>
          </a:custGeom>
          <a:ln w="18554">
            <a:solidFill>
              <a:srgbClr val="F1F1F1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1583161" y="2114445"/>
            <a:ext cx="1192742" cy="191999"/>
          </a:xfrm>
          <a:custGeom>
            <a:avLst/>
            <a:gdLst/>
            <a:ahLst/>
            <a:cxnLst/>
            <a:rect l="l" t="t" r="r" b="b"/>
            <a:pathLst>
              <a:path w="1226820" h="197485">
                <a:moveTo>
                  <a:pt x="0" y="197357"/>
                </a:moveTo>
                <a:lnTo>
                  <a:pt x="1226820" y="0"/>
                </a:lnTo>
              </a:path>
            </a:pathLst>
          </a:custGeom>
          <a:ln w="18554">
            <a:solidFill>
              <a:srgbClr val="F1F1F1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1583161" y="1803294"/>
            <a:ext cx="1192742" cy="503149"/>
          </a:xfrm>
          <a:custGeom>
            <a:avLst/>
            <a:gdLst/>
            <a:ahLst/>
            <a:cxnLst/>
            <a:rect l="l" t="t" r="r" b="b"/>
            <a:pathLst>
              <a:path w="1226820" h="517525">
                <a:moveTo>
                  <a:pt x="0" y="517398"/>
                </a:moveTo>
                <a:lnTo>
                  <a:pt x="1226820" y="0"/>
                </a:lnTo>
              </a:path>
            </a:pathLst>
          </a:custGeom>
          <a:ln w="18554">
            <a:solidFill>
              <a:srgbClr val="F1F1F1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1583161" y="2018877"/>
            <a:ext cx="1016793" cy="612422"/>
          </a:xfrm>
          <a:custGeom>
            <a:avLst/>
            <a:gdLst/>
            <a:ahLst/>
            <a:cxnLst/>
            <a:rect l="l" t="t" r="r" b="b"/>
            <a:pathLst>
              <a:path w="1045844" h="629919">
                <a:moveTo>
                  <a:pt x="0" y="0"/>
                </a:moveTo>
                <a:lnTo>
                  <a:pt x="1045463" y="629411"/>
                </a:lnTo>
              </a:path>
            </a:pathLst>
          </a:custGeom>
          <a:ln w="18554">
            <a:solidFill>
              <a:srgbClr val="F1F1F1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1655021" y="2069252"/>
            <a:ext cx="1096433" cy="356835"/>
          </a:xfrm>
          <a:custGeom>
            <a:avLst/>
            <a:gdLst/>
            <a:ahLst/>
            <a:cxnLst/>
            <a:rect l="l" t="t" r="r" b="b"/>
            <a:pathLst>
              <a:path w="1127760" h="367030">
                <a:moveTo>
                  <a:pt x="0" y="0"/>
                </a:moveTo>
                <a:lnTo>
                  <a:pt x="1127760" y="366522"/>
                </a:lnTo>
              </a:path>
            </a:pathLst>
          </a:custGeom>
          <a:ln w="18554">
            <a:solidFill>
              <a:srgbClr val="F1F1F1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1583161" y="2018877"/>
            <a:ext cx="1192742" cy="95691"/>
          </a:xfrm>
          <a:custGeom>
            <a:avLst/>
            <a:gdLst/>
            <a:ahLst/>
            <a:cxnLst/>
            <a:rect l="l" t="t" r="r" b="b"/>
            <a:pathLst>
              <a:path w="1226820" h="98425">
                <a:moveTo>
                  <a:pt x="0" y="0"/>
                </a:moveTo>
                <a:lnTo>
                  <a:pt x="1226820" y="98298"/>
                </a:lnTo>
              </a:path>
            </a:pathLst>
          </a:custGeom>
          <a:ln w="18554">
            <a:solidFill>
              <a:srgbClr val="F1F1F1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1583161" y="1803293"/>
            <a:ext cx="1192742" cy="216076"/>
          </a:xfrm>
          <a:custGeom>
            <a:avLst/>
            <a:gdLst/>
            <a:ahLst/>
            <a:cxnLst/>
            <a:rect l="l" t="t" r="r" b="b"/>
            <a:pathLst>
              <a:path w="1226820" h="222250">
                <a:moveTo>
                  <a:pt x="0" y="221742"/>
                </a:moveTo>
                <a:lnTo>
                  <a:pt x="1226820" y="0"/>
                </a:lnTo>
              </a:path>
            </a:pathLst>
          </a:custGeom>
          <a:ln w="18554">
            <a:solidFill>
              <a:srgbClr val="F1F1F1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1583161" y="1731433"/>
            <a:ext cx="1192742" cy="1018028"/>
          </a:xfrm>
          <a:custGeom>
            <a:avLst/>
            <a:gdLst/>
            <a:ahLst/>
            <a:cxnLst/>
            <a:rect l="l" t="t" r="r" b="b"/>
            <a:pathLst>
              <a:path w="1226820" h="1047114">
                <a:moveTo>
                  <a:pt x="0" y="0"/>
                </a:moveTo>
                <a:lnTo>
                  <a:pt x="1226820" y="1046987"/>
                </a:lnTo>
              </a:path>
            </a:pathLst>
          </a:custGeom>
          <a:ln w="18554">
            <a:solidFill>
              <a:srgbClr val="F1F1F1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1583161" y="1731433"/>
            <a:ext cx="1168665" cy="694531"/>
          </a:xfrm>
          <a:custGeom>
            <a:avLst/>
            <a:gdLst/>
            <a:ahLst/>
            <a:cxnLst/>
            <a:rect l="l" t="t" r="r" b="b"/>
            <a:pathLst>
              <a:path w="1202055" h="714375">
                <a:moveTo>
                  <a:pt x="0" y="0"/>
                </a:moveTo>
                <a:lnTo>
                  <a:pt x="1201674" y="713993"/>
                </a:lnTo>
              </a:path>
            </a:pathLst>
          </a:custGeom>
          <a:ln w="18554">
            <a:solidFill>
              <a:srgbClr val="F1F1F1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1583161" y="1731433"/>
            <a:ext cx="1192742" cy="72231"/>
          </a:xfrm>
          <a:custGeom>
            <a:avLst/>
            <a:gdLst/>
            <a:ahLst/>
            <a:cxnLst/>
            <a:rect l="l" t="t" r="r" b="b"/>
            <a:pathLst>
              <a:path w="1226820" h="74294">
                <a:moveTo>
                  <a:pt x="0" y="0"/>
                </a:moveTo>
                <a:lnTo>
                  <a:pt x="1226820" y="73913"/>
                </a:lnTo>
              </a:path>
            </a:pathLst>
          </a:custGeom>
          <a:ln w="18554">
            <a:solidFill>
              <a:srgbClr val="F1F1F1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1583161" y="1731433"/>
            <a:ext cx="1192742" cy="383381"/>
          </a:xfrm>
          <a:custGeom>
            <a:avLst/>
            <a:gdLst/>
            <a:ahLst/>
            <a:cxnLst/>
            <a:rect l="l" t="t" r="r" b="b"/>
            <a:pathLst>
              <a:path w="1226820" h="394335">
                <a:moveTo>
                  <a:pt x="0" y="0"/>
                </a:moveTo>
                <a:lnTo>
                  <a:pt x="1226820" y="393953"/>
                </a:lnTo>
              </a:path>
            </a:pathLst>
          </a:custGeom>
          <a:ln w="18554">
            <a:solidFill>
              <a:srgbClr val="F1F1F1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 txBox="1"/>
          <p:nvPr/>
        </p:nvSpPr>
        <p:spPr>
          <a:xfrm>
            <a:off x="3697006" y="1073573"/>
            <a:ext cx="2718241" cy="2181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A strategic </a:t>
            </a:r>
            <a:r>
              <a:rPr sz="1167" spc="-5" dirty="0">
                <a:latin typeface="Garamond"/>
                <a:cs typeface="Garamond"/>
              </a:rPr>
              <a:t>planner limits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options if </a:t>
            </a:r>
            <a:r>
              <a:rPr sz="1167" dirty="0">
                <a:latin typeface="Garamond"/>
                <a:cs typeface="Garamond"/>
              </a:rPr>
              <a:t>they  consider </a:t>
            </a:r>
            <a:r>
              <a:rPr sz="1167" spc="-5" dirty="0">
                <a:latin typeface="Garamond"/>
                <a:cs typeface="Garamond"/>
              </a:rPr>
              <a:t>only one </a:t>
            </a:r>
            <a:r>
              <a:rPr sz="1167" dirty="0">
                <a:latin typeface="Garamond"/>
                <a:cs typeface="Garamond"/>
              </a:rPr>
              <a:t>channel choice. </a:t>
            </a:r>
            <a:r>
              <a:rPr sz="1167" spc="-5" dirty="0">
                <a:latin typeface="Garamond"/>
                <a:cs typeface="Garamond"/>
              </a:rPr>
              <a:t>Each </a:t>
            </a:r>
            <a:r>
              <a:rPr sz="1167" dirty="0">
                <a:latin typeface="Garamond"/>
                <a:cs typeface="Garamond"/>
              </a:rPr>
              <a:t>firm  </a:t>
            </a:r>
            <a:r>
              <a:rPr sz="1167" spc="-5" dirty="0">
                <a:latin typeface="Garamond"/>
                <a:cs typeface="Garamond"/>
              </a:rPr>
              <a:t>needs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identify alternative </a:t>
            </a:r>
            <a:r>
              <a:rPr sz="1167" dirty="0">
                <a:latin typeface="Garamond"/>
                <a:cs typeface="Garamond"/>
              </a:rPr>
              <a:t>ways to </a:t>
            </a:r>
            <a:r>
              <a:rPr sz="1167" spc="-5" dirty="0">
                <a:latin typeface="Garamond"/>
                <a:cs typeface="Garamond"/>
              </a:rPr>
              <a:t>reach its  market. </a:t>
            </a: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many means available. Some  of </a:t>
            </a:r>
            <a:r>
              <a:rPr sz="1167" dirty="0">
                <a:latin typeface="Garamond"/>
                <a:cs typeface="Garamond"/>
              </a:rPr>
              <a:t>the choices include the </a:t>
            </a:r>
            <a:r>
              <a:rPr sz="1167" spc="-5" dirty="0">
                <a:latin typeface="Garamond"/>
                <a:cs typeface="Garamond"/>
              </a:rPr>
              <a:t>range of </a:t>
            </a:r>
            <a:r>
              <a:rPr sz="1167" dirty="0">
                <a:latin typeface="Garamond"/>
                <a:cs typeface="Garamond"/>
              </a:rPr>
              <a:t>direct  selling to </a:t>
            </a:r>
            <a:r>
              <a:rPr sz="1167" spc="-5" dirty="0">
                <a:latin typeface="Garamond"/>
                <a:cs typeface="Garamond"/>
              </a:rPr>
              <a:t>multiple </a:t>
            </a:r>
            <a:r>
              <a:rPr sz="1167" dirty="0">
                <a:latin typeface="Garamond"/>
                <a:cs typeface="Garamond"/>
              </a:rPr>
              <a:t>intermediary levels (which  </a:t>
            </a:r>
            <a:r>
              <a:rPr sz="1167" spc="-5" dirty="0">
                <a:latin typeface="Garamond"/>
                <a:cs typeface="Garamond"/>
              </a:rPr>
              <a:t>may involve </a:t>
            </a:r>
            <a:r>
              <a:rPr sz="1167" dirty="0">
                <a:latin typeface="Garamond"/>
                <a:cs typeface="Garamond"/>
              </a:rPr>
              <a:t>several </a:t>
            </a:r>
            <a:r>
              <a:rPr sz="1167" spc="-5" dirty="0">
                <a:latin typeface="Garamond"/>
                <a:cs typeface="Garamond"/>
              </a:rPr>
              <a:t>distribution relationships).  Each of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options has advantages and  disadvantages associated </a:t>
            </a:r>
            <a:r>
              <a:rPr sz="1167" dirty="0">
                <a:latin typeface="Garamond"/>
                <a:cs typeface="Garamond"/>
              </a:rPr>
              <a:t>with them. </a:t>
            </a:r>
            <a:r>
              <a:rPr sz="1167" spc="-5" dirty="0">
                <a:latin typeface="Garamond"/>
                <a:cs typeface="Garamond"/>
              </a:rPr>
              <a:t>Vertical  and horizontal </a:t>
            </a:r>
            <a:r>
              <a:rPr sz="1167" dirty="0">
                <a:latin typeface="Garamond"/>
                <a:cs typeface="Garamond"/>
              </a:rPr>
              <a:t>systems are </a:t>
            </a:r>
            <a:r>
              <a:rPr sz="1167" spc="-5" dirty="0">
                <a:latin typeface="Garamond"/>
                <a:cs typeface="Garamond"/>
              </a:rPr>
              <a:t>more sophisticated  </a:t>
            </a:r>
            <a:r>
              <a:rPr sz="1167" dirty="0">
                <a:latin typeface="Garamond"/>
                <a:cs typeface="Garamond"/>
              </a:rPr>
              <a:t>than the </a:t>
            </a:r>
            <a:r>
              <a:rPr sz="1167" spc="-5" dirty="0">
                <a:latin typeface="Garamond"/>
                <a:cs typeface="Garamond"/>
              </a:rPr>
              <a:t>basic channel alternatives </a:t>
            </a:r>
            <a:r>
              <a:rPr sz="1167" dirty="0">
                <a:latin typeface="Garamond"/>
                <a:cs typeface="Garamond"/>
              </a:rPr>
              <a:t>and each </a:t>
            </a:r>
            <a:r>
              <a:rPr sz="1167" spc="-5" dirty="0">
                <a:latin typeface="Garamond"/>
                <a:cs typeface="Garamond"/>
              </a:rPr>
              <a:t>is  </a:t>
            </a:r>
            <a:r>
              <a:rPr sz="1167" dirty="0">
                <a:latin typeface="Garamond"/>
                <a:cs typeface="Garamond"/>
              </a:rPr>
              <a:t>explained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context </a:t>
            </a:r>
            <a:r>
              <a:rPr sz="1167" spc="-5" dirty="0">
                <a:latin typeface="Garamond"/>
                <a:cs typeface="Garamond"/>
              </a:rPr>
              <a:t>with contemporary usage.  E-commerce and </a:t>
            </a:r>
            <a:r>
              <a:rPr sz="1167" dirty="0">
                <a:latin typeface="Garamond"/>
                <a:cs typeface="Garamond"/>
              </a:rPr>
              <a:t>the use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Internet </a:t>
            </a:r>
            <a:r>
              <a:rPr sz="1167" spc="2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have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98852" y="3276811"/>
            <a:ext cx="291394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also impacted </a:t>
            </a:r>
            <a:r>
              <a:rPr sz="1167" dirty="0">
                <a:latin typeface="Garamond"/>
                <a:cs typeface="Garamond"/>
              </a:rPr>
              <a:t>channel choice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strategy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profound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way.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98852" y="3776874"/>
            <a:ext cx="2916414" cy="2181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Channel design begins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assessing </a:t>
            </a:r>
            <a:r>
              <a:rPr sz="1167" dirty="0">
                <a:latin typeface="Garamond"/>
                <a:cs typeface="Garamond"/>
              </a:rPr>
              <a:t>customer  channel-service </a:t>
            </a:r>
            <a:r>
              <a:rPr sz="1167" spc="-5" dirty="0">
                <a:latin typeface="Garamond"/>
                <a:cs typeface="Garamond"/>
              </a:rPr>
              <a:t>needs and company </a:t>
            </a:r>
            <a:r>
              <a:rPr sz="1167" dirty="0">
                <a:latin typeface="Garamond"/>
                <a:cs typeface="Garamond"/>
              </a:rPr>
              <a:t>channel  </a:t>
            </a:r>
            <a:r>
              <a:rPr sz="1167" spc="-5" dirty="0">
                <a:latin typeface="Garamond"/>
                <a:cs typeface="Garamond"/>
              </a:rPr>
              <a:t>objectives and </a:t>
            </a:r>
            <a:r>
              <a:rPr sz="1167" dirty="0">
                <a:latin typeface="Garamond"/>
                <a:cs typeface="Garamond"/>
              </a:rPr>
              <a:t>constraints. The company then  </a:t>
            </a:r>
            <a:r>
              <a:rPr sz="1167" spc="-5" dirty="0">
                <a:latin typeface="Garamond"/>
                <a:cs typeface="Garamond"/>
              </a:rPr>
              <a:t>identifies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alternatives in </a:t>
            </a:r>
            <a:r>
              <a:rPr sz="1167" dirty="0">
                <a:latin typeface="Garamond"/>
                <a:cs typeface="Garamond"/>
              </a:rPr>
              <a:t>terms 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types </a:t>
            </a:r>
            <a:r>
              <a:rPr sz="1167" spc="-5" dirty="0">
                <a:latin typeface="Garamond"/>
                <a:cs typeface="Garamond"/>
              </a:rPr>
              <a:t>of intermediaries,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number of  </a:t>
            </a:r>
            <a:r>
              <a:rPr sz="1167" dirty="0">
                <a:latin typeface="Garamond"/>
                <a:cs typeface="Garamond"/>
              </a:rPr>
              <a:t>intermediaries,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channel </a:t>
            </a:r>
            <a:r>
              <a:rPr sz="1167" spc="-5" dirty="0">
                <a:latin typeface="Garamond"/>
                <a:cs typeface="Garamond"/>
              </a:rPr>
              <a:t>responsibilities of  </a:t>
            </a:r>
            <a:r>
              <a:rPr sz="1167" dirty="0">
                <a:latin typeface="Garamond"/>
                <a:cs typeface="Garamond"/>
              </a:rPr>
              <a:t>each. </a:t>
            </a:r>
            <a:r>
              <a:rPr sz="1167" spc="-5" dirty="0">
                <a:latin typeface="Garamond"/>
                <a:cs typeface="Garamond"/>
              </a:rPr>
              <a:t>No </a:t>
            </a:r>
            <a:r>
              <a:rPr sz="1167" dirty="0">
                <a:latin typeface="Garamond"/>
                <a:cs typeface="Garamond"/>
              </a:rPr>
              <a:t>system, </a:t>
            </a:r>
            <a:r>
              <a:rPr sz="1167" spc="-5" dirty="0">
                <a:latin typeface="Garamond"/>
                <a:cs typeface="Garamond"/>
              </a:rPr>
              <a:t>no matter how </a:t>
            </a:r>
            <a:r>
              <a:rPr sz="1167" dirty="0">
                <a:latin typeface="Garamond"/>
                <a:cs typeface="Garamond"/>
              </a:rPr>
              <a:t>well </a:t>
            </a:r>
            <a:r>
              <a:rPr sz="1167" spc="-5" dirty="0">
                <a:latin typeface="Garamond"/>
                <a:cs typeface="Garamond"/>
              </a:rPr>
              <a:t>it has been  planned, is </a:t>
            </a:r>
            <a:r>
              <a:rPr sz="1167" dirty="0">
                <a:latin typeface="Garamond"/>
                <a:cs typeface="Garamond"/>
              </a:rPr>
              <a:t>without </a:t>
            </a:r>
            <a:r>
              <a:rPr sz="1167" spc="-5" dirty="0">
                <a:latin typeface="Garamond"/>
                <a:cs typeface="Garamond"/>
              </a:rPr>
              <a:t>conflict. If </a:t>
            </a:r>
            <a:r>
              <a:rPr sz="1167" dirty="0">
                <a:latin typeface="Garamond"/>
                <a:cs typeface="Garamond"/>
              </a:rPr>
              <a:t>quality service </a:t>
            </a:r>
            <a:r>
              <a:rPr sz="1167" spc="-5" dirty="0">
                <a:latin typeface="Garamond"/>
                <a:cs typeface="Garamond"/>
              </a:rPr>
              <a:t>and  low </a:t>
            </a:r>
            <a:r>
              <a:rPr sz="1167" dirty="0">
                <a:latin typeface="Garamond"/>
                <a:cs typeface="Garamond"/>
              </a:rPr>
              <a:t>cost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delivered, management of  distribution </a:t>
            </a:r>
            <a:r>
              <a:rPr sz="1167" dirty="0">
                <a:latin typeface="Garamond"/>
                <a:cs typeface="Garamond"/>
              </a:rPr>
              <a:t>conflict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necessity. </a:t>
            </a:r>
            <a:r>
              <a:rPr sz="1167" dirty="0">
                <a:latin typeface="Garamond"/>
                <a:cs typeface="Garamond"/>
              </a:rPr>
              <a:t>Because  </a:t>
            </a:r>
            <a:r>
              <a:rPr sz="1167" spc="-5" dirty="0">
                <a:latin typeface="Garamond"/>
                <a:cs typeface="Garamond"/>
              </a:rPr>
              <a:t>distribution relationships </a:t>
            </a:r>
            <a:r>
              <a:rPr sz="1167" dirty="0">
                <a:latin typeface="Garamond"/>
                <a:cs typeface="Garamond"/>
              </a:rPr>
              <a:t>tend to </a:t>
            </a:r>
            <a:r>
              <a:rPr sz="1167" spc="-5" dirty="0">
                <a:latin typeface="Garamond"/>
                <a:cs typeface="Garamond"/>
              </a:rPr>
              <a:t>be long-term in  nature, </a:t>
            </a:r>
            <a:r>
              <a:rPr sz="1167" dirty="0">
                <a:latin typeface="Garamond"/>
                <a:cs typeface="Garamond"/>
              </a:rPr>
              <a:t>the choice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partners is </a:t>
            </a:r>
            <a:r>
              <a:rPr sz="1167" dirty="0">
                <a:latin typeface="Garamond"/>
                <a:cs typeface="Garamond"/>
              </a:rPr>
              <a:t>very  </a:t>
            </a:r>
            <a:r>
              <a:rPr sz="1167" spc="-5" dirty="0">
                <a:latin typeface="Garamond"/>
                <a:cs typeface="Garamond"/>
              </a:rPr>
              <a:t>important and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taken very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seriously.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98852" y="5943812"/>
            <a:ext cx="5717999" cy="33479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791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In today’s global marketplace, selling a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sometimes </a:t>
            </a:r>
            <a:r>
              <a:rPr sz="1167" dirty="0">
                <a:latin typeface="Garamond"/>
                <a:cs typeface="Garamond"/>
              </a:rPr>
              <a:t>easier than </a:t>
            </a:r>
            <a:r>
              <a:rPr sz="1167" spc="-5" dirty="0">
                <a:latin typeface="Garamond"/>
                <a:cs typeface="Garamond"/>
              </a:rPr>
              <a:t>getting it </a:t>
            </a:r>
            <a:r>
              <a:rPr sz="1167" dirty="0">
                <a:latin typeface="Garamond"/>
                <a:cs typeface="Garamond"/>
              </a:rPr>
              <a:t>to customers.  Therefore, marketing logistics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supply chain </a:t>
            </a:r>
            <a:r>
              <a:rPr sz="1167" spc="-5" dirty="0">
                <a:latin typeface="Garamond"/>
                <a:cs typeface="Garamond"/>
              </a:rPr>
              <a:t>management is receiving </a:t>
            </a:r>
            <a:r>
              <a:rPr sz="1167" dirty="0">
                <a:latin typeface="Garamond"/>
                <a:cs typeface="Garamond"/>
              </a:rPr>
              <a:t>increased </a:t>
            </a:r>
            <a:r>
              <a:rPr sz="1167" spc="-5" dirty="0">
                <a:latin typeface="Garamond"/>
                <a:cs typeface="Garamond"/>
              </a:rPr>
              <a:t>attention </a:t>
            </a:r>
            <a:r>
              <a:rPr sz="1167" dirty="0">
                <a:latin typeface="Garamond"/>
                <a:cs typeface="Garamond"/>
              </a:rPr>
              <a:t>from  strategic </a:t>
            </a:r>
            <a:r>
              <a:rPr sz="1167" spc="-5" dirty="0">
                <a:latin typeface="Garamond"/>
                <a:cs typeface="Garamond"/>
              </a:rPr>
              <a:t>planners. </a:t>
            </a:r>
            <a:r>
              <a:rPr sz="1167" dirty="0">
                <a:latin typeface="Garamond"/>
                <a:cs typeface="Garamond"/>
              </a:rPr>
              <a:t>The task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marketing logistics </a:t>
            </a:r>
            <a:r>
              <a:rPr sz="1167" spc="-5" dirty="0">
                <a:latin typeface="Garamond"/>
                <a:cs typeface="Garamond"/>
              </a:rPr>
              <a:t>systems 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minimize </a:t>
            </a:r>
            <a:r>
              <a:rPr sz="1167" dirty="0">
                <a:latin typeface="Garamond"/>
                <a:cs typeface="Garamond"/>
              </a:rPr>
              <a:t>the total cost </a:t>
            </a:r>
            <a:r>
              <a:rPr sz="1167" spc="-5" dirty="0">
                <a:latin typeface="Garamond"/>
                <a:cs typeface="Garamond"/>
              </a:rPr>
              <a:t>of providing 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desired level of </a:t>
            </a:r>
            <a:r>
              <a:rPr sz="1167" dirty="0">
                <a:latin typeface="Garamond"/>
                <a:cs typeface="Garamond"/>
              </a:rPr>
              <a:t>customer services </a:t>
            </a:r>
            <a:r>
              <a:rPr sz="1167" spc="-5" dirty="0">
                <a:latin typeface="Garamond"/>
                <a:cs typeface="Garamond"/>
              </a:rPr>
              <a:t>although bringing </a:t>
            </a:r>
            <a:r>
              <a:rPr sz="1167" dirty="0">
                <a:latin typeface="Garamond"/>
                <a:cs typeface="Garamond"/>
              </a:rPr>
              <a:t>those services to the customer with the  </a:t>
            </a:r>
            <a:r>
              <a:rPr sz="1167" spc="-5" dirty="0">
                <a:latin typeface="Garamond"/>
                <a:cs typeface="Garamond"/>
              </a:rPr>
              <a:t>maximum amount of </a:t>
            </a:r>
            <a:r>
              <a:rPr sz="1167" dirty="0">
                <a:latin typeface="Garamond"/>
                <a:cs typeface="Garamond"/>
              </a:rPr>
              <a:t>speed. </a:t>
            </a:r>
            <a:r>
              <a:rPr sz="1167" spc="-5" dirty="0">
                <a:latin typeface="Garamond"/>
                <a:cs typeface="Garamond"/>
              </a:rPr>
              <a:t>Major logistics functions of </a:t>
            </a:r>
            <a:r>
              <a:rPr sz="1167" dirty="0">
                <a:latin typeface="Garamond"/>
                <a:cs typeface="Garamond"/>
              </a:rPr>
              <a:t>warehousing; </a:t>
            </a:r>
            <a:r>
              <a:rPr sz="1167" spc="-5" dirty="0">
                <a:latin typeface="Garamond"/>
                <a:cs typeface="Garamond"/>
              </a:rPr>
              <a:t>inventory management,  </a:t>
            </a:r>
            <a:r>
              <a:rPr sz="1167" dirty="0">
                <a:latin typeface="Garamond"/>
                <a:cs typeface="Garamond"/>
              </a:rPr>
              <a:t>transportation,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logistics information management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discussed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explored.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Retailing and</a:t>
            </a:r>
            <a:r>
              <a:rPr sz="1167" b="1" spc="-7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Wholesaling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Retailing and </a:t>
            </a:r>
            <a:r>
              <a:rPr sz="1167" dirty="0">
                <a:latin typeface="Garamond"/>
                <a:cs typeface="Garamond"/>
              </a:rPr>
              <a:t>wholesaling consist </a:t>
            </a:r>
            <a:r>
              <a:rPr sz="1167" spc="-5" dirty="0">
                <a:latin typeface="Garamond"/>
                <a:cs typeface="Garamond"/>
              </a:rPr>
              <a:t>of many organizations bringing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services from the  point of production to the point of use. Retailing by definition includes all the activities involved in  selling goods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directly </a:t>
            </a:r>
            <a:r>
              <a:rPr sz="1167" dirty="0">
                <a:latin typeface="Garamond"/>
                <a:cs typeface="Garamond"/>
              </a:rPr>
              <a:t>to final </a:t>
            </a: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for their </a:t>
            </a:r>
            <a:r>
              <a:rPr sz="1167" spc="-5" dirty="0">
                <a:latin typeface="Garamond"/>
                <a:cs typeface="Garamond"/>
              </a:rPr>
              <a:t>personal, non-business </a:t>
            </a:r>
            <a:r>
              <a:rPr sz="1167" dirty="0">
                <a:latin typeface="Garamond"/>
                <a:cs typeface="Garamond"/>
              </a:rPr>
              <a:t>use. Retailers  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classified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store </a:t>
            </a:r>
            <a:r>
              <a:rPr sz="1167" spc="-5" dirty="0">
                <a:latin typeface="Garamond"/>
                <a:cs typeface="Garamond"/>
              </a:rPr>
              <a:t>retailers and non </a:t>
            </a:r>
            <a:r>
              <a:rPr sz="1167" dirty="0">
                <a:latin typeface="Garamond"/>
                <a:cs typeface="Garamond"/>
              </a:rPr>
              <a:t>store </a:t>
            </a:r>
            <a:r>
              <a:rPr sz="1167" spc="-5" dirty="0">
                <a:latin typeface="Garamond"/>
                <a:cs typeface="Garamond"/>
              </a:rPr>
              <a:t>retailers. </a:t>
            </a:r>
            <a:r>
              <a:rPr sz="1167" dirty="0">
                <a:latin typeface="Garamond"/>
                <a:cs typeface="Garamond"/>
              </a:rPr>
              <a:t>Store </a:t>
            </a:r>
            <a:r>
              <a:rPr sz="1167" spc="-5" dirty="0">
                <a:latin typeface="Garamond"/>
                <a:cs typeface="Garamond"/>
              </a:rPr>
              <a:t>retailers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further classified </a:t>
            </a:r>
            <a:r>
              <a:rPr sz="1167" spc="-5" dirty="0">
                <a:latin typeface="Garamond"/>
                <a:cs typeface="Garamond"/>
              </a:rPr>
              <a:t>by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amount of </a:t>
            </a:r>
            <a:r>
              <a:rPr sz="1167" dirty="0">
                <a:latin typeface="Garamond"/>
                <a:cs typeface="Garamond"/>
              </a:rPr>
              <a:t>service they </a:t>
            </a:r>
            <a:r>
              <a:rPr sz="1167" spc="-5" dirty="0">
                <a:latin typeface="Garamond"/>
                <a:cs typeface="Garamond"/>
              </a:rPr>
              <a:t>provide,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line sold, </a:t>
            </a:r>
            <a:r>
              <a:rPr sz="1167" spc="-5" dirty="0">
                <a:latin typeface="Garamond"/>
                <a:cs typeface="Garamond"/>
              </a:rPr>
              <a:t>relative prices </a:t>
            </a:r>
            <a:r>
              <a:rPr sz="1167" dirty="0">
                <a:latin typeface="Garamond"/>
                <a:cs typeface="Garamond"/>
              </a:rPr>
              <a:t>charged, </a:t>
            </a:r>
            <a:r>
              <a:rPr sz="1167" spc="-5" dirty="0">
                <a:latin typeface="Garamond"/>
                <a:cs typeface="Garamond"/>
              </a:rPr>
              <a:t>and retail  organization </a:t>
            </a:r>
            <a:r>
              <a:rPr sz="1167" dirty="0">
                <a:latin typeface="Garamond"/>
                <a:cs typeface="Garamond"/>
              </a:rPr>
              <a:t>format (control </a:t>
            </a:r>
            <a:r>
              <a:rPr sz="1167" spc="-5" dirty="0">
                <a:latin typeface="Garamond"/>
                <a:cs typeface="Garamond"/>
              </a:rPr>
              <a:t>of outlets). Non store retailers are described as being in direct  marketing, </a:t>
            </a:r>
            <a:r>
              <a:rPr sz="1167" dirty="0">
                <a:latin typeface="Garamond"/>
                <a:cs typeface="Garamond"/>
              </a:rPr>
              <a:t>catalogs, telephone, </a:t>
            </a:r>
            <a:r>
              <a:rPr sz="1167" spc="-5" dirty="0">
                <a:latin typeface="Garamond"/>
                <a:cs typeface="Garamond"/>
              </a:rPr>
              <a:t>home </a:t>
            </a:r>
            <a:r>
              <a:rPr sz="1167" dirty="0">
                <a:latin typeface="Garamond"/>
                <a:cs typeface="Garamond"/>
              </a:rPr>
              <a:t>TV shopping </a:t>
            </a:r>
            <a:r>
              <a:rPr sz="1167" spc="-5" dirty="0">
                <a:latin typeface="Garamond"/>
                <a:cs typeface="Garamond"/>
              </a:rPr>
              <a:t>shows, home and office parties, door-to-door  </a:t>
            </a:r>
            <a:r>
              <a:rPr sz="1167" dirty="0">
                <a:latin typeface="Garamond"/>
                <a:cs typeface="Garamond"/>
              </a:rPr>
              <a:t>contact, </a:t>
            </a:r>
            <a:r>
              <a:rPr sz="1167" spc="-5" dirty="0">
                <a:latin typeface="Garamond"/>
                <a:cs typeface="Garamond"/>
              </a:rPr>
              <a:t>automatic </a:t>
            </a:r>
            <a:r>
              <a:rPr sz="1167" dirty="0">
                <a:latin typeface="Garamond"/>
                <a:cs typeface="Garamond"/>
              </a:rPr>
              <a:t>vending, </a:t>
            </a:r>
            <a:r>
              <a:rPr sz="1167" spc="-5" dirty="0">
                <a:latin typeface="Garamond"/>
                <a:cs typeface="Garamond"/>
              </a:rPr>
              <a:t>online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Internet, and other direct retailing</a:t>
            </a:r>
            <a:r>
              <a:rPr sz="1167" spc="-1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approaches.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740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Retailing decisions involve </a:t>
            </a:r>
            <a:r>
              <a:rPr sz="1167" dirty="0">
                <a:latin typeface="Garamond"/>
                <a:cs typeface="Garamond"/>
              </a:rPr>
              <a:t>the constant search for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marketing strategies to </a:t>
            </a:r>
            <a:r>
              <a:rPr sz="1167" spc="-5" dirty="0">
                <a:latin typeface="Garamond"/>
                <a:cs typeface="Garamond"/>
              </a:rPr>
              <a:t>attract and hold  </a:t>
            </a:r>
            <a:r>
              <a:rPr sz="1167" dirty="0">
                <a:latin typeface="Garamond"/>
                <a:cs typeface="Garamond"/>
              </a:rPr>
              <a:t>customers. </a:t>
            </a:r>
            <a:r>
              <a:rPr sz="1167" spc="-5" dirty="0">
                <a:latin typeface="Garamond"/>
                <a:cs typeface="Garamond"/>
              </a:rPr>
              <a:t>Considerations are </a:t>
            </a:r>
            <a:r>
              <a:rPr sz="1167" dirty="0">
                <a:latin typeface="Garamond"/>
                <a:cs typeface="Garamond"/>
              </a:rPr>
              <a:t>the target market </a:t>
            </a:r>
            <a:r>
              <a:rPr sz="1167" spc="-5" dirty="0">
                <a:latin typeface="Garamond"/>
                <a:cs typeface="Garamond"/>
              </a:rPr>
              <a:t>and positioning decision,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assortment  and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services</a:t>
            </a:r>
            <a:r>
              <a:rPr sz="1167" spc="14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decision,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14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price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decision,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14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promotion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decision,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14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place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decision.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All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2752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237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2"/>
            <a:ext cx="5729728" cy="8787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20990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these decisions </a:t>
            </a:r>
            <a:r>
              <a:rPr sz="1167" spc="-5" dirty="0">
                <a:latin typeface="Garamond"/>
                <a:cs typeface="Garamond"/>
              </a:rPr>
              <a:t>are examined </a:t>
            </a:r>
            <a:r>
              <a:rPr sz="1167" dirty="0">
                <a:latin typeface="Garamond"/>
                <a:cs typeface="Garamond"/>
              </a:rPr>
              <a:t>closely in the </a:t>
            </a:r>
            <a:r>
              <a:rPr sz="1167" spc="-5" dirty="0">
                <a:latin typeface="Garamond"/>
                <a:cs typeface="Garamond"/>
              </a:rPr>
              <a:t>chapter. Numerous </a:t>
            </a:r>
            <a:r>
              <a:rPr sz="1167" dirty="0">
                <a:latin typeface="Garamond"/>
                <a:cs typeface="Garamond"/>
              </a:rPr>
              <a:t>examples </a:t>
            </a:r>
            <a:r>
              <a:rPr sz="1167" spc="-5" dirty="0">
                <a:latin typeface="Garamond"/>
                <a:cs typeface="Garamond"/>
              </a:rPr>
              <a:t>provide </a:t>
            </a:r>
            <a:r>
              <a:rPr sz="1167" dirty="0">
                <a:latin typeface="Garamond"/>
                <a:cs typeface="Garamond"/>
              </a:rPr>
              <a:t>explanations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several </a:t>
            </a:r>
            <a:r>
              <a:rPr sz="1167" spc="-5" dirty="0">
                <a:latin typeface="Garamond"/>
                <a:cs typeface="Garamond"/>
              </a:rPr>
              <a:t>options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are available in all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aforementioned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areas.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Retailers operate in a </a:t>
            </a:r>
            <a:r>
              <a:rPr sz="1167" spc="-5" dirty="0">
                <a:latin typeface="Garamond"/>
                <a:cs typeface="Garamond"/>
              </a:rPr>
              <a:t>harsh and </a:t>
            </a:r>
            <a:r>
              <a:rPr sz="1167" dirty="0">
                <a:latin typeface="Garamond"/>
                <a:cs typeface="Garamond"/>
              </a:rPr>
              <a:t>fast-changing environment, which </a:t>
            </a:r>
            <a:r>
              <a:rPr sz="1167" spc="-5" dirty="0">
                <a:latin typeface="Garamond"/>
                <a:cs typeface="Garamond"/>
              </a:rPr>
              <a:t>offers </a:t>
            </a:r>
            <a:r>
              <a:rPr sz="1167" dirty="0">
                <a:latin typeface="Garamond"/>
                <a:cs typeface="Garamond"/>
              </a:rPr>
              <a:t>threats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well </a:t>
            </a:r>
            <a:r>
              <a:rPr sz="1167" spc="-5" dirty="0">
                <a:latin typeface="Garamond"/>
                <a:cs typeface="Garamond"/>
              </a:rPr>
              <a:t>as  opportunities. New retail </a:t>
            </a:r>
            <a:r>
              <a:rPr sz="1167" dirty="0">
                <a:latin typeface="Garamond"/>
                <a:cs typeface="Garamond"/>
              </a:rPr>
              <a:t>forms continue to emerge to </a:t>
            </a:r>
            <a:r>
              <a:rPr sz="1167" spc="-5" dirty="0">
                <a:latin typeface="Garamond"/>
                <a:cs typeface="Garamond"/>
              </a:rPr>
              <a:t>meet new situations and consumer needs,  but </a:t>
            </a:r>
            <a:r>
              <a:rPr sz="1167" dirty="0">
                <a:latin typeface="Garamond"/>
                <a:cs typeface="Garamond"/>
              </a:rPr>
              <a:t>the life cycle </a:t>
            </a:r>
            <a:r>
              <a:rPr sz="1167" spc="-5" dirty="0">
                <a:latin typeface="Garamond"/>
                <a:cs typeface="Garamond"/>
              </a:rPr>
              <a:t>of new retail </a:t>
            </a:r>
            <a:r>
              <a:rPr sz="1167" dirty="0">
                <a:latin typeface="Garamond"/>
                <a:cs typeface="Garamond"/>
              </a:rPr>
              <a:t>forms is getting </a:t>
            </a:r>
            <a:r>
              <a:rPr sz="1167" spc="-5" dirty="0">
                <a:latin typeface="Garamond"/>
                <a:cs typeface="Garamond"/>
              </a:rPr>
              <a:t>shorter. In addition </a:t>
            </a:r>
            <a:r>
              <a:rPr sz="1167" dirty="0">
                <a:latin typeface="Garamond"/>
                <a:cs typeface="Garamond"/>
              </a:rPr>
              <a:t>to the traditional forms </a:t>
            </a:r>
            <a:r>
              <a:rPr sz="1167" spc="-5" dirty="0">
                <a:latin typeface="Garamond"/>
                <a:cs typeface="Garamond"/>
              </a:rPr>
              <a:t>of  retailing, </a:t>
            </a:r>
            <a:r>
              <a:rPr sz="1167" dirty="0">
                <a:latin typeface="Garamond"/>
                <a:cs typeface="Garamond"/>
              </a:rPr>
              <a:t>consumers </a:t>
            </a:r>
            <a:r>
              <a:rPr sz="1167" spc="-5" dirty="0">
                <a:latin typeface="Garamond"/>
                <a:cs typeface="Garamond"/>
              </a:rPr>
              <a:t>now have an array of nontraditional alternatives </a:t>
            </a:r>
            <a:r>
              <a:rPr sz="1167" dirty="0">
                <a:latin typeface="Garamond"/>
                <a:cs typeface="Garamond"/>
              </a:rPr>
              <a:t>to choose from including mail  </a:t>
            </a:r>
            <a:r>
              <a:rPr sz="1167" spc="-5" dirty="0">
                <a:latin typeface="Garamond"/>
                <a:cs typeface="Garamond"/>
              </a:rPr>
              <a:t>order, </a:t>
            </a:r>
            <a:r>
              <a:rPr sz="1167" dirty="0">
                <a:latin typeface="Garamond"/>
                <a:cs typeface="Garamond"/>
              </a:rPr>
              <a:t>television, </a:t>
            </a:r>
            <a:r>
              <a:rPr sz="1167" spc="-5" dirty="0">
                <a:latin typeface="Garamond"/>
                <a:cs typeface="Garamond"/>
              </a:rPr>
              <a:t>phone, and online </a:t>
            </a:r>
            <a:r>
              <a:rPr sz="1167" dirty="0">
                <a:latin typeface="Garamond"/>
                <a:cs typeface="Garamond"/>
              </a:rPr>
              <a:t>shopping. The </a:t>
            </a:r>
            <a:r>
              <a:rPr sz="1167" spc="-5" dirty="0">
                <a:latin typeface="Garamond"/>
                <a:cs typeface="Garamond"/>
              </a:rPr>
              <a:t>last major </a:t>
            </a:r>
            <a:r>
              <a:rPr sz="1167" dirty="0">
                <a:latin typeface="Garamond"/>
                <a:cs typeface="Garamond"/>
              </a:rPr>
              <a:t>trend that seems to </a:t>
            </a:r>
            <a:r>
              <a:rPr sz="1167" spc="-5" dirty="0">
                <a:latin typeface="Garamond"/>
                <a:cs typeface="Garamond"/>
              </a:rPr>
              <a:t>be of interest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strategists </a:t>
            </a:r>
            <a:r>
              <a:rPr sz="1167" spc="-5" dirty="0">
                <a:latin typeface="Garamond"/>
                <a:cs typeface="Garamond"/>
              </a:rPr>
              <a:t>and marketers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rise of huge mass merchandisers and </a:t>
            </a:r>
            <a:r>
              <a:rPr sz="1167" dirty="0">
                <a:latin typeface="Garamond"/>
                <a:cs typeface="Garamond"/>
              </a:rPr>
              <a:t>specialty superstores.  These forms will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pronounced </a:t>
            </a:r>
            <a:r>
              <a:rPr sz="1167" dirty="0">
                <a:latin typeface="Garamond"/>
                <a:cs typeface="Garamond"/>
              </a:rPr>
              <a:t>effect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way </a:t>
            </a:r>
            <a:r>
              <a:rPr sz="1167" spc="-5" dirty="0">
                <a:latin typeface="Garamond"/>
                <a:cs typeface="Garamond"/>
              </a:rPr>
              <a:t>retailing is </a:t>
            </a:r>
            <a:r>
              <a:rPr sz="1167" dirty="0">
                <a:latin typeface="Garamond"/>
                <a:cs typeface="Garamond"/>
              </a:rPr>
              <a:t>conducted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future.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Wholesaling, </a:t>
            </a:r>
            <a:r>
              <a:rPr sz="1167" dirty="0">
                <a:latin typeface="Garamond"/>
                <a:cs typeface="Garamond"/>
              </a:rPr>
              <a:t>unlike </a:t>
            </a:r>
            <a:r>
              <a:rPr sz="1167" spc="-5" dirty="0">
                <a:latin typeface="Garamond"/>
                <a:cs typeface="Garamond"/>
              </a:rPr>
              <a:t>retailing, </a:t>
            </a:r>
            <a:r>
              <a:rPr sz="1167" dirty="0">
                <a:latin typeface="Garamond"/>
                <a:cs typeface="Garamond"/>
              </a:rPr>
              <a:t>deals </a:t>
            </a:r>
            <a:r>
              <a:rPr sz="1167" spc="-5" dirty="0">
                <a:latin typeface="Garamond"/>
                <a:cs typeface="Garamond"/>
              </a:rPr>
              <a:t>with </a:t>
            </a:r>
            <a:r>
              <a:rPr sz="1167" dirty="0">
                <a:latin typeface="Garamond"/>
                <a:cs typeface="Garamond"/>
              </a:rPr>
              <a:t>the sale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and services </a:t>
            </a:r>
            <a:r>
              <a:rPr sz="1167" dirty="0">
                <a:latin typeface="Garamond"/>
                <a:cs typeface="Garamond"/>
              </a:rPr>
              <a:t>that will </a:t>
            </a:r>
            <a:r>
              <a:rPr sz="1167" spc="-5" dirty="0">
                <a:latin typeface="Garamond"/>
                <a:cs typeface="Garamond"/>
              </a:rPr>
              <a:t>be resold by and/or  </a:t>
            </a:r>
            <a:r>
              <a:rPr sz="1167" dirty="0">
                <a:latin typeface="Garamond"/>
                <a:cs typeface="Garamond"/>
              </a:rPr>
              <a:t>used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itself. One </a:t>
            </a:r>
            <a:r>
              <a:rPr sz="1167" dirty="0">
                <a:latin typeface="Garamond"/>
                <a:cs typeface="Garamond"/>
              </a:rPr>
              <a:t>way to study </a:t>
            </a:r>
            <a:r>
              <a:rPr sz="1167" spc="-5" dirty="0">
                <a:latin typeface="Garamond"/>
                <a:cs typeface="Garamond"/>
              </a:rPr>
              <a:t>and understand wholesaling is </a:t>
            </a:r>
            <a:r>
              <a:rPr sz="1167" dirty="0">
                <a:latin typeface="Garamond"/>
                <a:cs typeface="Garamond"/>
              </a:rPr>
              <a:t>to examine  the functions that </a:t>
            </a:r>
            <a:r>
              <a:rPr sz="1167" spc="-5" dirty="0">
                <a:latin typeface="Garamond"/>
                <a:cs typeface="Garamond"/>
              </a:rPr>
              <a:t>are performed by </a:t>
            </a:r>
            <a:r>
              <a:rPr sz="1167" dirty="0">
                <a:latin typeface="Garamond"/>
                <a:cs typeface="Garamond"/>
              </a:rPr>
              <a:t>the wholesalers. </a:t>
            </a:r>
            <a:r>
              <a:rPr sz="1167" spc="-5" dirty="0">
                <a:latin typeface="Garamond"/>
                <a:cs typeface="Garamond"/>
              </a:rPr>
              <a:t>These </a:t>
            </a:r>
            <a:r>
              <a:rPr sz="1167" dirty="0">
                <a:latin typeface="Garamond"/>
                <a:cs typeface="Garamond"/>
              </a:rPr>
              <a:t>functions include </a:t>
            </a:r>
            <a:r>
              <a:rPr sz="1167" spc="-5" dirty="0">
                <a:latin typeface="Garamond"/>
                <a:cs typeface="Garamond"/>
              </a:rPr>
              <a:t>selling and  promoting, buying and assortment building, bulk-breaking, warehousing, </a:t>
            </a:r>
            <a:r>
              <a:rPr sz="1167" dirty="0">
                <a:latin typeface="Garamond"/>
                <a:cs typeface="Garamond"/>
              </a:rPr>
              <a:t>transportation, financing,  </a:t>
            </a:r>
            <a:r>
              <a:rPr sz="1167" spc="-5" dirty="0">
                <a:latin typeface="Garamond"/>
                <a:cs typeface="Garamond"/>
              </a:rPr>
              <a:t>risk bearing, </a:t>
            </a:r>
            <a:r>
              <a:rPr sz="1167" dirty="0">
                <a:latin typeface="Garamond"/>
                <a:cs typeface="Garamond"/>
              </a:rPr>
              <a:t>supplying </a:t>
            </a:r>
            <a:r>
              <a:rPr sz="1167" spc="-5" dirty="0">
                <a:latin typeface="Garamond"/>
                <a:cs typeface="Garamond"/>
              </a:rPr>
              <a:t>market information, performing </a:t>
            </a:r>
            <a:r>
              <a:rPr sz="1167" dirty="0">
                <a:latin typeface="Garamond"/>
                <a:cs typeface="Garamond"/>
              </a:rPr>
              <a:t>management services, </a:t>
            </a:r>
            <a:r>
              <a:rPr sz="1167" spc="-5" dirty="0">
                <a:latin typeface="Garamond"/>
                <a:cs typeface="Garamond"/>
              </a:rPr>
              <a:t>and providing advice  </a:t>
            </a:r>
            <a:r>
              <a:rPr sz="1167" dirty="0">
                <a:latin typeface="Garamond"/>
                <a:cs typeface="Garamond"/>
              </a:rPr>
              <a:t>for customers. </a:t>
            </a:r>
            <a:r>
              <a:rPr sz="1167" spc="-5" dirty="0">
                <a:latin typeface="Garamond"/>
                <a:cs typeface="Garamond"/>
              </a:rPr>
              <a:t>Wholesalers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divided </a:t>
            </a:r>
            <a:r>
              <a:rPr sz="1167" spc="-5" dirty="0">
                <a:latin typeface="Garamond"/>
                <a:cs typeface="Garamond"/>
              </a:rPr>
              <a:t>into numerous </a:t>
            </a:r>
            <a:r>
              <a:rPr sz="1167" dirty="0">
                <a:latin typeface="Garamond"/>
                <a:cs typeface="Garamond"/>
              </a:rPr>
              <a:t>groups. Three </a:t>
            </a:r>
            <a:r>
              <a:rPr sz="1167" spc="-5" dirty="0">
                <a:latin typeface="Garamond"/>
                <a:cs typeface="Garamond"/>
              </a:rPr>
              <a:t>primary </a:t>
            </a:r>
            <a:r>
              <a:rPr sz="1167" dirty="0">
                <a:latin typeface="Garamond"/>
                <a:cs typeface="Garamond"/>
              </a:rPr>
              <a:t>types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wholesalers </a:t>
            </a:r>
            <a:r>
              <a:rPr sz="1167" spc="-5" dirty="0">
                <a:latin typeface="Garamond"/>
                <a:cs typeface="Garamond"/>
              </a:rPr>
              <a:t>are merchant </a:t>
            </a:r>
            <a:r>
              <a:rPr sz="1167" dirty="0">
                <a:latin typeface="Garamond"/>
                <a:cs typeface="Garamond"/>
              </a:rPr>
              <a:t>wholesalers, </a:t>
            </a:r>
            <a:r>
              <a:rPr sz="1167" spc="-5" dirty="0">
                <a:latin typeface="Garamond"/>
                <a:cs typeface="Garamond"/>
              </a:rPr>
              <a:t>agents and brokers, and </a:t>
            </a:r>
            <a:r>
              <a:rPr sz="1167" dirty="0">
                <a:latin typeface="Garamond"/>
                <a:cs typeface="Garamond"/>
              </a:rPr>
              <a:t>manufacturer </a:t>
            </a:r>
            <a:r>
              <a:rPr sz="1167" spc="-5" dirty="0">
                <a:latin typeface="Garamond"/>
                <a:cs typeface="Garamond"/>
              </a:rPr>
              <a:t>and retailer </a:t>
            </a:r>
            <a:r>
              <a:rPr sz="1167" dirty="0">
                <a:latin typeface="Garamond"/>
                <a:cs typeface="Garamond"/>
              </a:rPr>
              <a:t>sales  </a:t>
            </a:r>
            <a:r>
              <a:rPr sz="1167" spc="-5" dirty="0">
                <a:latin typeface="Garamond"/>
                <a:cs typeface="Garamond"/>
              </a:rPr>
              <a:t>branches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offices. Each of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general </a:t>
            </a:r>
            <a:r>
              <a:rPr sz="1167" dirty="0">
                <a:latin typeface="Garamond"/>
                <a:cs typeface="Garamond"/>
              </a:rPr>
              <a:t>types (and their </a:t>
            </a:r>
            <a:r>
              <a:rPr sz="1167" spc="-5" dirty="0">
                <a:latin typeface="Garamond"/>
                <a:cs typeface="Garamond"/>
              </a:rPr>
              <a:t>numerous subdivisions) are </a:t>
            </a:r>
            <a:r>
              <a:rPr sz="1167" dirty="0">
                <a:latin typeface="Garamond"/>
                <a:cs typeface="Garamond"/>
              </a:rPr>
              <a:t>explained 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detailed.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b="1" dirty="0">
                <a:latin typeface="Garamond"/>
                <a:cs typeface="Garamond"/>
              </a:rPr>
              <a:t>E.</a:t>
            </a:r>
            <a:r>
              <a:rPr sz="1167" b="1" spc="228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Promotion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Modern </a:t>
            </a:r>
            <a:r>
              <a:rPr sz="1167" dirty="0">
                <a:latin typeface="Garamond"/>
                <a:cs typeface="Garamond"/>
              </a:rPr>
              <a:t>marketing calls for more than just </a:t>
            </a:r>
            <a:r>
              <a:rPr sz="1167" spc="-5" dirty="0">
                <a:latin typeface="Garamond"/>
                <a:cs typeface="Garamond"/>
              </a:rPr>
              <a:t>developing </a:t>
            </a:r>
            <a:r>
              <a:rPr sz="1167" dirty="0">
                <a:latin typeface="Garamond"/>
                <a:cs typeface="Garamond"/>
              </a:rPr>
              <a:t>a good </a:t>
            </a:r>
            <a:r>
              <a:rPr sz="1167" spc="-5" dirty="0">
                <a:latin typeface="Garamond"/>
                <a:cs typeface="Garamond"/>
              </a:rPr>
              <a:t>product, pricing </a:t>
            </a:r>
            <a:r>
              <a:rPr sz="1167" dirty="0">
                <a:latin typeface="Garamond"/>
                <a:cs typeface="Garamond"/>
              </a:rPr>
              <a:t>it </a:t>
            </a:r>
            <a:r>
              <a:rPr sz="1167" spc="-5" dirty="0">
                <a:latin typeface="Garamond"/>
                <a:cs typeface="Garamond"/>
              </a:rPr>
              <a:t>attractively, </a:t>
            </a:r>
            <a:r>
              <a:rPr sz="1167" dirty="0">
                <a:latin typeface="Garamond"/>
                <a:cs typeface="Garamond"/>
              </a:rPr>
              <a:t>and  </a:t>
            </a:r>
            <a:r>
              <a:rPr sz="1167" spc="-5" dirty="0">
                <a:latin typeface="Garamond"/>
                <a:cs typeface="Garamond"/>
              </a:rPr>
              <a:t>making it available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target customers. Companies must also </a:t>
            </a:r>
            <a:r>
              <a:rPr sz="1167" dirty="0">
                <a:latin typeface="Garamond"/>
                <a:cs typeface="Garamond"/>
              </a:rPr>
              <a:t>communicate with their customers 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should be </a:t>
            </a:r>
            <a:r>
              <a:rPr sz="1167" dirty="0">
                <a:latin typeface="Garamond"/>
                <a:cs typeface="Garamond"/>
              </a:rPr>
              <a:t>controlled direction to those communications. Promotion </a:t>
            </a:r>
            <a:r>
              <a:rPr sz="1167" spc="-5" dirty="0">
                <a:latin typeface="Garamond"/>
                <a:cs typeface="Garamond"/>
              </a:rPr>
              <a:t>provides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primary </a:t>
            </a:r>
            <a:r>
              <a:rPr sz="1167" dirty="0">
                <a:latin typeface="Garamond"/>
                <a:cs typeface="Garamond"/>
              </a:rPr>
              <a:t>communication function. </a:t>
            </a:r>
            <a:r>
              <a:rPr sz="1167" spc="-5" dirty="0">
                <a:latin typeface="Garamond"/>
                <a:cs typeface="Garamond"/>
              </a:rPr>
              <a:t>As one of </a:t>
            </a:r>
            <a:r>
              <a:rPr sz="1167" dirty="0">
                <a:latin typeface="Garamond"/>
                <a:cs typeface="Garamond"/>
              </a:rPr>
              <a:t>the four </a:t>
            </a: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elements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mix,  promotion </a:t>
            </a:r>
            <a:r>
              <a:rPr sz="1167" dirty="0">
                <a:latin typeface="Garamond"/>
                <a:cs typeface="Garamond"/>
              </a:rPr>
              <a:t>uses </a:t>
            </a:r>
            <a:r>
              <a:rPr sz="1167" spc="-5" dirty="0">
                <a:latin typeface="Garamond"/>
                <a:cs typeface="Garamond"/>
              </a:rPr>
              <a:t>advertising,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promotion, public relations, personal </a:t>
            </a:r>
            <a:r>
              <a:rPr sz="1167" dirty="0">
                <a:latin typeface="Garamond"/>
                <a:cs typeface="Garamond"/>
              </a:rPr>
              <a:t>selling,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direct 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achieve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company’s communication</a:t>
            </a:r>
            <a:r>
              <a:rPr sz="116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During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past </a:t>
            </a:r>
            <a:r>
              <a:rPr sz="1167" dirty="0">
                <a:latin typeface="Garamond"/>
                <a:cs typeface="Garamond"/>
              </a:rPr>
              <a:t>several </a:t>
            </a:r>
            <a:r>
              <a:rPr sz="1167" spc="-5" dirty="0">
                <a:latin typeface="Garamond"/>
                <a:cs typeface="Garamond"/>
              </a:rPr>
              <a:t>decades, companies around </a:t>
            </a:r>
            <a:r>
              <a:rPr sz="1167" dirty="0">
                <a:latin typeface="Garamond"/>
                <a:cs typeface="Garamond"/>
              </a:rPr>
              <a:t>the world </a:t>
            </a:r>
            <a:r>
              <a:rPr sz="1167" spc="-5" dirty="0">
                <a:latin typeface="Garamond"/>
                <a:cs typeface="Garamond"/>
              </a:rPr>
              <a:t>have perfected </a:t>
            </a:r>
            <a:r>
              <a:rPr sz="1167" dirty="0">
                <a:latin typeface="Garamond"/>
                <a:cs typeface="Garamond"/>
              </a:rPr>
              <a:t>the art </a:t>
            </a:r>
            <a:r>
              <a:rPr sz="1167" spc="-5" dirty="0">
                <a:latin typeface="Garamond"/>
                <a:cs typeface="Garamond"/>
              </a:rPr>
              <a:t>of mass  marketing. </a:t>
            </a:r>
            <a:r>
              <a:rPr sz="1167" dirty="0">
                <a:latin typeface="Garamond"/>
                <a:cs typeface="Garamond"/>
              </a:rPr>
              <a:t>The companies </a:t>
            </a:r>
            <a:r>
              <a:rPr sz="1167" spc="-5" dirty="0">
                <a:latin typeface="Garamond"/>
                <a:cs typeface="Garamond"/>
              </a:rPr>
              <a:t>must recognize </a:t>
            </a:r>
            <a:r>
              <a:rPr sz="1167" dirty="0">
                <a:latin typeface="Garamond"/>
                <a:cs typeface="Garamond"/>
              </a:rPr>
              <a:t>that the face </a:t>
            </a:r>
            <a:r>
              <a:rPr sz="1167" spc="-5" dirty="0">
                <a:latin typeface="Garamond"/>
                <a:cs typeface="Garamond"/>
              </a:rPr>
              <a:t>of marketing communications is </a:t>
            </a:r>
            <a:r>
              <a:rPr sz="1167" dirty="0">
                <a:latin typeface="Garamond"/>
                <a:cs typeface="Garamond"/>
              </a:rPr>
              <a:t>constantly  changing </a:t>
            </a:r>
            <a:r>
              <a:rPr sz="1167" spc="-5" dirty="0">
                <a:latin typeface="Garamond"/>
                <a:cs typeface="Garamond"/>
              </a:rPr>
              <a:t>and,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effective in the future, </a:t>
            </a:r>
            <a:r>
              <a:rPr sz="1167" spc="-5" dirty="0">
                <a:latin typeface="Garamond"/>
                <a:cs typeface="Garamond"/>
              </a:rPr>
              <a:t>the marketer </a:t>
            </a:r>
            <a:r>
              <a:rPr sz="1167" dirty="0">
                <a:latin typeface="Garamond"/>
                <a:cs typeface="Garamond"/>
              </a:rPr>
              <a:t>must </a:t>
            </a:r>
            <a:r>
              <a:rPr sz="1167" spc="-5" dirty="0">
                <a:latin typeface="Garamond"/>
                <a:cs typeface="Garamond"/>
              </a:rPr>
              <a:t>learn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utilize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emerging  </a:t>
            </a:r>
            <a:r>
              <a:rPr sz="1167" spc="-5" dirty="0">
                <a:latin typeface="Garamond"/>
                <a:cs typeface="Garamond"/>
              </a:rPr>
              <a:t>communication </a:t>
            </a:r>
            <a:r>
              <a:rPr sz="1167" dirty="0">
                <a:latin typeface="Garamond"/>
                <a:cs typeface="Garamond"/>
              </a:rPr>
              <a:t>techniques. The growth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challenges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electronic </a:t>
            </a:r>
            <a:r>
              <a:rPr sz="1167" spc="-5" dirty="0">
                <a:latin typeface="Garamond"/>
                <a:cs typeface="Garamond"/>
              </a:rPr>
              <a:t>promotional  communication </a:t>
            </a:r>
            <a:r>
              <a:rPr sz="1167" dirty="0">
                <a:latin typeface="Garamond"/>
                <a:cs typeface="Garamond"/>
              </a:rPr>
              <a:t>form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great. The use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computer </a:t>
            </a:r>
            <a:r>
              <a:rPr sz="1167" spc="-5" dirty="0">
                <a:latin typeface="Garamond"/>
                <a:cs typeface="Garamond"/>
              </a:rPr>
              <a:t>technology,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desire </a:t>
            </a:r>
            <a:r>
              <a:rPr sz="1167" dirty="0">
                <a:latin typeface="Garamond"/>
                <a:cs typeface="Garamond"/>
              </a:rPr>
              <a:t>to get </a:t>
            </a:r>
            <a:r>
              <a:rPr sz="1167" spc="-5" dirty="0">
                <a:latin typeface="Garamond"/>
                <a:cs typeface="Garamond"/>
              </a:rPr>
              <a:t>close </a:t>
            </a:r>
            <a:r>
              <a:rPr sz="1167" dirty="0">
                <a:latin typeface="Garamond"/>
                <a:cs typeface="Garamond"/>
              </a:rPr>
              <a:t>to the  consumer, </a:t>
            </a:r>
            <a:r>
              <a:rPr sz="1167" spc="-5" dirty="0">
                <a:latin typeface="Garamond"/>
                <a:cs typeface="Garamond"/>
              </a:rPr>
              <a:t>and an increased </a:t>
            </a:r>
            <a:r>
              <a:rPr sz="1167" dirty="0">
                <a:latin typeface="Garamond"/>
                <a:cs typeface="Garamond"/>
              </a:rPr>
              <a:t>use </a:t>
            </a:r>
            <a:r>
              <a:rPr sz="1167" spc="-5" dirty="0">
                <a:latin typeface="Garamond"/>
                <a:cs typeface="Garamond"/>
              </a:rPr>
              <a:t>of direct marketing databases has </a:t>
            </a:r>
            <a:r>
              <a:rPr sz="1167" dirty="0">
                <a:latin typeface="Garamond"/>
                <a:cs typeface="Garamond"/>
              </a:rPr>
              <a:t>set the stage for </a:t>
            </a:r>
            <a:r>
              <a:rPr sz="1167" spc="-5" dirty="0">
                <a:latin typeface="Garamond"/>
                <a:cs typeface="Garamond"/>
              </a:rPr>
              <a:t>increased  integrated marketing communications. Under </a:t>
            </a:r>
            <a:r>
              <a:rPr sz="1167" dirty="0">
                <a:latin typeface="Garamond"/>
                <a:cs typeface="Garamond"/>
              </a:rPr>
              <a:t>this concept, the company carefully </a:t>
            </a:r>
            <a:r>
              <a:rPr sz="1167" spc="-5" dirty="0">
                <a:latin typeface="Garamond"/>
                <a:cs typeface="Garamond"/>
              </a:rPr>
              <a:t>integrates and  </a:t>
            </a:r>
            <a:r>
              <a:rPr sz="1167" dirty="0">
                <a:latin typeface="Garamond"/>
                <a:cs typeface="Garamond"/>
              </a:rPr>
              <a:t>coordinates </a:t>
            </a:r>
            <a:r>
              <a:rPr sz="1167" spc="-5" dirty="0">
                <a:latin typeface="Garamond"/>
                <a:cs typeface="Garamond"/>
              </a:rPr>
              <a:t>its many </a:t>
            </a:r>
            <a:r>
              <a:rPr sz="1167" dirty="0">
                <a:latin typeface="Garamond"/>
                <a:cs typeface="Garamond"/>
              </a:rPr>
              <a:t>communication </a:t>
            </a:r>
            <a:r>
              <a:rPr sz="1167" spc="-5" dirty="0">
                <a:latin typeface="Garamond"/>
                <a:cs typeface="Garamond"/>
              </a:rPr>
              <a:t>channels—mass </a:t>
            </a:r>
            <a:r>
              <a:rPr sz="1167" dirty="0">
                <a:latin typeface="Garamond"/>
                <a:cs typeface="Garamond"/>
              </a:rPr>
              <a:t>media </a:t>
            </a:r>
            <a:r>
              <a:rPr sz="1167" spc="-5" dirty="0">
                <a:latin typeface="Garamond"/>
                <a:cs typeface="Garamond"/>
              </a:rPr>
              <a:t>advertising, personal </a:t>
            </a:r>
            <a:r>
              <a:rPr sz="1167" dirty="0">
                <a:latin typeface="Garamond"/>
                <a:cs typeface="Garamond"/>
              </a:rPr>
              <a:t>selling, sales  </a:t>
            </a:r>
            <a:r>
              <a:rPr sz="1167" spc="-5" dirty="0">
                <a:latin typeface="Garamond"/>
                <a:cs typeface="Garamond"/>
              </a:rPr>
              <a:t>promotion, public relations, direct marketing, packaging, and others—to deliver </a:t>
            </a:r>
            <a:r>
              <a:rPr sz="1167" dirty="0">
                <a:latin typeface="Garamond"/>
                <a:cs typeface="Garamond"/>
              </a:rPr>
              <a:t>a clear, consistent,  </a:t>
            </a:r>
            <a:r>
              <a:rPr sz="1167" spc="-5" dirty="0">
                <a:latin typeface="Garamond"/>
                <a:cs typeface="Garamond"/>
              </a:rPr>
              <a:t>and compelling message 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organization and its products. Integrated marketing  communications produce better communications </a:t>
            </a:r>
            <a:r>
              <a:rPr sz="1167" dirty="0">
                <a:latin typeface="Garamond"/>
                <a:cs typeface="Garamond"/>
              </a:rPr>
              <a:t>consistency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greater sales</a:t>
            </a:r>
            <a:r>
              <a:rPr sz="1167" spc="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impact.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Integrated marketing </a:t>
            </a:r>
            <a:r>
              <a:rPr sz="1167" dirty="0">
                <a:latin typeface="Garamond"/>
                <a:cs typeface="Garamond"/>
              </a:rPr>
              <a:t>communications </a:t>
            </a:r>
            <a:r>
              <a:rPr sz="1167" spc="-5" dirty="0">
                <a:latin typeface="Garamond"/>
                <a:cs typeface="Garamond"/>
              </a:rPr>
              <a:t>involves identifying </a:t>
            </a:r>
            <a:r>
              <a:rPr sz="1167" dirty="0">
                <a:latin typeface="Garamond"/>
                <a:cs typeface="Garamond"/>
              </a:rPr>
              <a:t>the target </a:t>
            </a:r>
            <a:r>
              <a:rPr sz="1167" spc="-5" dirty="0">
                <a:latin typeface="Garamond"/>
                <a:cs typeface="Garamond"/>
              </a:rPr>
              <a:t>audience and </a:t>
            </a:r>
            <a:r>
              <a:rPr sz="1167" dirty="0">
                <a:latin typeface="Garamond"/>
                <a:cs typeface="Garamond"/>
              </a:rPr>
              <a:t>shaping a well-  coordinated </a:t>
            </a:r>
            <a:r>
              <a:rPr sz="1167" spc="-5" dirty="0">
                <a:latin typeface="Garamond"/>
                <a:cs typeface="Garamond"/>
              </a:rPr>
              <a:t>promotional program </a:t>
            </a:r>
            <a:r>
              <a:rPr sz="1167" dirty="0">
                <a:latin typeface="Garamond"/>
                <a:cs typeface="Garamond"/>
              </a:rPr>
              <a:t>to elicit the </a:t>
            </a:r>
            <a:r>
              <a:rPr sz="1167" spc="-5" dirty="0">
                <a:latin typeface="Garamond"/>
                <a:cs typeface="Garamond"/>
              </a:rPr>
              <a:t>desired audience response. </a:t>
            </a:r>
            <a:r>
              <a:rPr sz="1167" dirty="0">
                <a:latin typeface="Garamond"/>
                <a:cs typeface="Garamond"/>
              </a:rPr>
              <a:t>Too </a:t>
            </a:r>
            <a:r>
              <a:rPr sz="1167" spc="-5" dirty="0">
                <a:latin typeface="Garamond"/>
                <a:cs typeface="Garamond"/>
              </a:rPr>
              <a:t>often, marketing  communications focus on overcoming immediate awareness, image, or preference problems rather 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managing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customer relationship over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time.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Building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aforementioned communications </a:t>
            </a:r>
            <a:r>
              <a:rPr sz="1167" dirty="0">
                <a:latin typeface="Garamond"/>
                <a:cs typeface="Garamond"/>
              </a:rPr>
              <a:t>model, describes the steps in developing  effective </a:t>
            </a:r>
            <a:r>
              <a:rPr sz="1167" spc="-5" dirty="0">
                <a:latin typeface="Garamond"/>
                <a:cs typeface="Garamond"/>
              </a:rPr>
              <a:t>communication. One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important decisions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made by </a:t>
            </a:r>
            <a:r>
              <a:rPr sz="1167" dirty="0">
                <a:latin typeface="Garamond"/>
                <a:cs typeface="Garamond"/>
              </a:rPr>
              <a:t>the organization </a:t>
            </a:r>
            <a:r>
              <a:rPr sz="1167" spc="-5" dirty="0">
                <a:latin typeface="Garamond"/>
                <a:cs typeface="Garamond"/>
              </a:rPr>
              <a:t>is  how much </a:t>
            </a:r>
            <a:r>
              <a:rPr sz="1167" dirty="0">
                <a:latin typeface="Garamond"/>
                <a:cs typeface="Garamond"/>
              </a:rPr>
              <a:t>to spend </a:t>
            </a:r>
            <a:r>
              <a:rPr sz="1167" spc="-5" dirty="0">
                <a:latin typeface="Garamond"/>
                <a:cs typeface="Garamond"/>
              </a:rPr>
              <a:t>on promotion.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discusses </a:t>
            </a:r>
            <a:r>
              <a:rPr sz="1167" dirty="0">
                <a:latin typeface="Garamond"/>
                <a:cs typeface="Garamond"/>
              </a:rPr>
              <a:t>several </a:t>
            </a:r>
            <a:r>
              <a:rPr sz="1167" spc="-5" dirty="0">
                <a:latin typeface="Garamond"/>
                <a:cs typeface="Garamond"/>
              </a:rPr>
              <a:t>approaches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organization of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promotional budget and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mix of </a:t>
            </a:r>
            <a:r>
              <a:rPr sz="1167" dirty="0">
                <a:latin typeface="Garamond"/>
                <a:cs typeface="Garamond"/>
              </a:rPr>
              <a:t>tools to </a:t>
            </a:r>
            <a:r>
              <a:rPr sz="1167" spc="-5" dirty="0">
                <a:latin typeface="Garamond"/>
                <a:cs typeface="Garamond"/>
              </a:rPr>
              <a:t>accomplish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organization’s promotional objectives.  </a:t>
            </a: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various </a:t>
            </a:r>
            <a:r>
              <a:rPr sz="1167" dirty="0">
                <a:latin typeface="Garamond"/>
                <a:cs typeface="Garamond"/>
              </a:rPr>
              <a:t>strategies that can </a:t>
            </a:r>
            <a:r>
              <a:rPr sz="1167" spc="-5" dirty="0">
                <a:latin typeface="Garamond"/>
                <a:cs typeface="Garamond"/>
              </a:rPr>
              <a:t>be considered by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promotional planner.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primary  </a:t>
            </a:r>
            <a:r>
              <a:rPr sz="1167" dirty="0">
                <a:latin typeface="Garamond"/>
                <a:cs typeface="Garamond"/>
              </a:rPr>
              <a:t>strategies </a:t>
            </a:r>
            <a:r>
              <a:rPr sz="1167" spc="-5" dirty="0">
                <a:latin typeface="Garamond"/>
                <a:cs typeface="Garamond"/>
              </a:rPr>
              <a:t>of push and pull are described. In addition,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buyer-readiness </a:t>
            </a:r>
            <a:r>
              <a:rPr sz="1167" dirty="0">
                <a:latin typeface="Garamond"/>
                <a:cs typeface="Garamond"/>
              </a:rPr>
              <a:t>stage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 life-cycle </a:t>
            </a:r>
            <a:r>
              <a:rPr sz="1167" dirty="0">
                <a:latin typeface="Garamond"/>
                <a:cs typeface="Garamond"/>
              </a:rPr>
              <a:t>stage </a:t>
            </a:r>
            <a:r>
              <a:rPr sz="1167" spc="-5" dirty="0">
                <a:latin typeface="Garamond"/>
                <a:cs typeface="Garamond"/>
              </a:rPr>
              <a:t>are also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considered.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Three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promotional mix </a:t>
            </a:r>
            <a:r>
              <a:rPr sz="1167" dirty="0">
                <a:latin typeface="Garamond"/>
                <a:cs typeface="Garamond"/>
              </a:rPr>
              <a:t>elements </a:t>
            </a:r>
            <a:r>
              <a:rPr sz="1167" spc="-5" dirty="0">
                <a:latin typeface="Garamond"/>
                <a:cs typeface="Garamond"/>
              </a:rPr>
              <a:t>(advertising,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promotion, and public relations) </a:t>
            </a:r>
            <a:r>
              <a:rPr sz="1167" dirty="0">
                <a:latin typeface="Garamond"/>
                <a:cs typeface="Garamond"/>
              </a:rPr>
              <a:t>are  </a:t>
            </a:r>
            <a:r>
              <a:rPr sz="1167" spc="-5" dirty="0">
                <a:latin typeface="Garamond"/>
                <a:cs typeface="Garamond"/>
              </a:rPr>
              <a:t>mass </a:t>
            </a:r>
            <a:r>
              <a:rPr sz="1167" dirty="0">
                <a:latin typeface="Garamond"/>
                <a:cs typeface="Garamond"/>
              </a:rPr>
              <a:t>communication tools. </a:t>
            </a:r>
            <a:r>
              <a:rPr sz="1167" spc="-5" dirty="0">
                <a:latin typeface="Garamond"/>
                <a:cs typeface="Garamond"/>
              </a:rPr>
              <a:t>Advertising is described as being any paid </a:t>
            </a:r>
            <a:r>
              <a:rPr sz="1167" dirty="0">
                <a:latin typeface="Garamond"/>
                <a:cs typeface="Garamond"/>
              </a:rPr>
              <a:t>form </a:t>
            </a:r>
            <a:r>
              <a:rPr sz="1167" spc="-5" dirty="0">
                <a:latin typeface="Garamond"/>
                <a:cs typeface="Garamond"/>
              </a:rPr>
              <a:t>of non-personal  presentation and promotion of ideas, </a:t>
            </a:r>
            <a:r>
              <a:rPr sz="1167" dirty="0">
                <a:latin typeface="Garamond"/>
                <a:cs typeface="Garamond"/>
              </a:rPr>
              <a:t>goods, </a:t>
            </a:r>
            <a:r>
              <a:rPr sz="1167" spc="-5" dirty="0">
                <a:latin typeface="Garamond"/>
                <a:cs typeface="Garamond"/>
              </a:rPr>
              <a:t>and services by an identified sponsor. </a:t>
            </a: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 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four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97831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238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2"/>
            <a:ext cx="5729728" cy="8798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important </a:t>
            </a:r>
            <a:r>
              <a:rPr sz="1167" dirty="0">
                <a:latin typeface="Garamond"/>
                <a:cs typeface="Garamond"/>
              </a:rPr>
              <a:t>decisions to </a:t>
            </a:r>
            <a:r>
              <a:rPr sz="1167" spc="-5" dirty="0">
                <a:latin typeface="Garamond"/>
                <a:cs typeface="Garamond"/>
              </a:rPr>
              <a:t>be accomplished 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marketer </a:t>
            </a:r>
            <a:r>
              <a:rPr sz="1167" dirty="0">
                <a:latin typeface="Garamond"/>
                <a:cs typeface="Garamond"/>
              </a:rPr>
              <a:t>attempts to organize </a:t>
            </a:r>
            <a:r>
              <a:rPr sz="1167" spc="-5" dirty="0">
                <a:latin typeface="Garamond"/>
                <a:cs typeface="Garamond"/>
              </a:rPr>
              <a:t>and direct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function. </a:t>
            </a:r>
            <a:r>
              <a:rPr sz="1167" spc="-5" dirty="0">
                <a:latin typeface="Garamond"/>
                <a:cs typeface="Garamond"/>
              </a:rPr>
              <a:t>Each of </a:t>
            </a:r>
            <a:r>
              <a:rPr sz="1167" dirty="0">
                <a:latin typeface="Garamond"/>
                <a:cs typeface="Garamond"/>
              </a:rPr>
              <a:t>these decisions (setting </a:t>
            </a:r>
            <a:r>
              <a:rPr sz="1167" spc="-5" dirty="0">
                <a:latin typeface="Garamond"/>
                <a:cs typeface="Garamond"/>
              </a:rPr>
              <a:t>objectives, budget </a:t>
            </a:r>
            <a:r>
              <a:rPr sz="1167" dirty="0">
                <a:latin typeface="Garamond"/>
                <a:cs typeface="Garamond"/>
              </a:rPr>
              <a:t>decisions, </a:t>
            </a:r>
            <a:r>
              <a:rPr sz="1167" spc="-5" dirty="0">
                <a:latin typeface="Garamond"/>
                <a:cs typeface="Garamond"/>
              </a:rPr>
              <a:t>advertising  </a:t>
            </a:r>
            <a:r>
              <a:rPr sz="1167" dirty="0">
                <a:latin typeface="Garamond"/>
                <a:cs typeface="Garamond"/>
              </a:rPr>
              <a:t>strategy </a:t>
            </a:r>
            <a:r>
              <a:rPr sz="1167" spc="-5" dirty="0">
                <a:latin typeface="Garamond"/>
                <a:cs typeface="Garamond"/>
              </a:rPr>
              <a:t>[message decisions and media decisions], and evaluating advertising </a:t>
            </a:r>
            <a:r>
              <a:rPr sz="1167" dirty="0">
                <a:latin typeface="Garamond"/>
                <a:cs typeface="Garamond"/>
              </a:rPr>
              <a:t>campaigns) </a:t>
            </a:r>
            <a:r>
              <a:rPr sz="1167" spc="-5" dirty="0">
                <a:latin typeface="Garamond"/>
                <a:cs typeface="Garamond"/>
              </a:rPr>
              <a:t>is  </a:t>
            </a:r>
            <a:r>
              <a:rPr sz="1167" dirty="0">
                <a:latin typeface="Garamond"/>
                <a:cs typeface="Garamond"/>
              </a:rPr>
              <a:t>discussed in detail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explained within the context </a:t>
            </a:r>
            <a:r>
              <a:rPr sz="1167" spc="-5" dirty="0">
                <a:latin typeface="Garamond"/>
                <a:cs typeface="Garamond"/>
              </a:rPr>
              <a:t>of building an advertising </a:t>
            </a:r>
            <a:r>
              <a:rPr sz="1167" dirty="0">
                <a:latin typeface="Garamond"/>
                <a:cs typeface="Garamond"/>
              </a:rPr>
              <a:t>campaign. In  </a:t>
            </a:r>
            <a:r>
              <a:rPr sz="1167" spc="-5" dirty="0">
                <a:latin typeface="Garamond"/>
                <a:cs typeface="Garamond"/>
              </a:rPr>
              <a:t>addition, </a:t>
            </a:r>
            <a:r>
              <a:rPr sz="1167" dirty="0">
                <a:latin typeface="Garamond"/>
                <a:cs typeface="Garamond"/>
              </a:rPr>
              <a:t>several forms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advertising, various </a:t>
            </a:r>
            <a:r>
              <a:rPr sz="1167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strategies, and descriptions of the mass  </a:t>
            </a:r>
            <a:r>
              <a:rPr sz="1167" spc="-5" dirty="0">
                <a:latin typeface="Garamond"/>
                <a:cs typeface="Garamond"/>
              </a:rPr>
              <a:t>media are </a:t>
            </a:r>
            <a:r>
              <a:rPr sz="1167" dirty="0">
                <a:latin typeface="Garamond"/>
                <a:cs typeface="Garamond"/>
              </a:rPr>
              <a:t>presented to the </a:t>
            </a:r>
            <a:r>
              <a:rPr sz="1167" spc="-5" dirty="0">
                <a:latin typeface="Garamond"/>
                <a:cs typeface="Garamond"/>
              </a:rPr>
              <a:t>reader.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firm can undertake the </a:t>
            </a:r>
            <a:r>
              <a:rPr sz="1167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function  themselves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they can contract with </a:t>
            </a:r>
            <a:r>
              <a:rPr sz="1167" spc="-5" dirty="0">
                <a:latin typeface="Garamond"/>
                <a:cs typeface="Garamond"/>
              </a:rPr>
              <a:t>an advertising agency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accomplish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advertising  objective, planning, and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implementation.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Sales promotion 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process of providing short-term incentives </a:t>
            </a:r>
            <a:r>
              <a:rPr sz="1167" dirty="0">
                <a:latin typeface="Garamond"/>
                <a:cs typeface="Garamond"/>
              </a:rPr>
              <a:t>to encourage </a:t>
            </a:r>
            <a:r>
              <a:rPr sz="1167" spc="-5" dirty="0">
                <a:latin typeface="Garamond"/>
                <a:cs typeface="Garamond"/>
              </a:rPr>
              <a:t>purchase or sales of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product or </a:t>
            </a:r>
            <a:r>
              <a:rPr sz="1167" dirty="0">
                <a:latin typeface="Garamond"/>
                <a:cs typeface="Garamond"/>
              </a:rPr>
              <a:t>service. Sales </a:t>
            </a:r>
            <a:r>
              <a:rPr sz="1167" spc="-5" dirty="0">
                <a:latin typeface="Garamond"/>
                <a:cs typeface="Garamond"/>
              </a:rPr>
              <a:t>promotion offers the buyer reasons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buy now. In addition, </a:t>
            </a:r>
            <a:r>
              <a:rPr sz="1167" dirty="0">
                <a:latin typeface="Garamond"/>
                <a:cs typeface="Garamond"/>
              </a:rPr>
              <a:t>sales  </a:t>
            </a:r>
            <a:r>
              <a:rPr sz="1167" spc="-5" dirty="0">
                <a:latin typeface="Garamond"/>
                <a:cs typeface="Garamond"/>
              </a:rPr>
              <a:t>promotion is also intended </a:t>
            </a:r>
            <a:r>
              <a:rPr sz="1167" dirty="0">
                <a:latin typeface="Garamond"/>
                <a:cs typeface="Garamond"/>
              </a:rPr>
              <a:t>to stimulate </a:t>
            </a:r>
            <a:r>
              <a:rPr sz="1167" spc="-5" dirty="0">
                <a:latin typeface="Garamond"/>
                <a:cs typeface="Garamond"/>
              </a:rPr>
              <a:t>reseller </a:t>
            </a:r>
            <a:r>
              <a:rPr sz="1167" dirty="0">
                <a:latin typeface="Garamond"/>
                <a:cs typeface="Garamond"/>
              </a:rPr>
              <a:t>effectiveness. </a:t>
            </a:r>
            <a:r>
              <a:rPr sz="1167" spc="-5" dirty="0">
                <a:latin typeface="Garamond"/>
                <a:cs typeface="Garamond"/>
              </a:rPr>
              <a:t>Sales promotion has </a:t>
            </a:r>
            <a:r>
              <a:rPr sz="1167" dirty="0">
                <a:latin typeface="Garamond"/>
                <a:cs typeface="Garamond"/>
              </a:rPr>
              <a:t>grown </a:t>
            </a:r>
            <a:r>
              <a:rPr sz="1167" spc="-5" dirty="0">
                <a:latin typeface="Garamond"/>
                <a:cs typeface="Garamond"/>
              </a:rPr>
              <a:t>rapidly in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recent </a:t>
            </a:r>
            <a:r>
              <a:rPr sz="1167" dirty="0">
                <a:latin typeface="Garamond"/>
                <a:cs typeface="Garamond"/>
              </a:rPr>
              <a:t>past </a:t>
            </a:r>
            <a:r>
              <a:rPr sz="1167" spc="-5" dirty="0">
                <a:latin typeface="Garamond"/>
                <a:cs typeface="Garamond"/>
              </a:rPr>
              <a:t>because of pressure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increase sales, increased competition,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declining  </a:t>
            </a:r>
            <a:r>
              <a:rPr sz="1167" dirty="0">
                <a:latin typeface="Garamond"/>
                <a:cs typeface="Garamond"/>
              </a:rPr>
              <a:t>efficiency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other mass </a:t>
            </a:r>
            <a:r>
              <a:rPr sz="1167" dirty="0">
                <a:latin typeface="Garamond"/>
                <a:cs typeface="Garamond"/>
              </a:rPr>
              <a:t>communication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methods.</a:t>
            </a:r>
            <a:endParaRPr sz="1167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Public </a:t>
            </a:r>
            <a:r>
              <a:rPr sz="1167" spc="-5" dirty="0">
                <a:latin typeface="Garamond"/>
                <a:cs typeface="Garamond"/>
              </a:rPr>
              <a:t>relations, </a:t>
            </a:r>
            <a:r>
              <a:rPr sz="1167" dirty="0">
                <a:latin typeface="Garamond"/>
                <a:cs typeface="Garamond"/>
              </a:rPr>
              <a:t>the final mass communication tool </a:t>
            </a:r>
            <a:r>
              <a:rPr sz="1167" spc="-5" dirty="0">
                <a:latin typeface="Garamond"/>
                <a:cs typeface="Garamond"/>
              </a:rPr>
              <a:t>described </a:t>
            </a:r>
            <a:r>
              <a:rPr sz="1167" dirty="0">
                <a:latin typeface="Garamond"/>
                <a:cs typeface="Garamond"/>
              </a:rPr>
              <a:t>in this chapter, is </a:t>
            </a:r>
            <a:r>
              <a:rPr sz="1167" spc="-5" dirty="0">
                <a:latin typeface="Garamond"/>
                <a:cs typeface="Garamond"/>
              </a:rPr>
              <a:t>an attempt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build  </a:t>
            </a:r>
            <a:r>
              <a:rPr sz="1167" dirty="0">
                <a:latin typeface="Garamond"/>
                <a:cs typeface="Garamond"/>
              </a:rPr>
              <a:t>good </a:t>
            </a:r>
            <a:r>
              <a:rPr sz="1167" spc="-5" dirty="0">
                <a:latin typeface="Garamond"/>
                <a:cs typeface="Garamond"/>
              </a:rPr>
              <a:t>relations </a:t>
            </a:r>
            <a:r>
              <a:rPr sz="1167" dirty="0">
                <a:latin typeface="Garamond"/>
                <a:cs typeface="Garamond"/>
              </a:rPr>
              <a:t>with the company’s various </a:t>
            </a:r>
            <a:r>
              <a:rPr sz="1167" spc="-5" dirty="0">
                <a:latin typeface="Garamond"/>
                <a:cs typeface="Garamond"/>
              </a:rPr>
              <a:t>publics by obtaining </a:t>
            </a:r>
            <a:r>
              <a:rPr sz="1167" dirty="0">
                <a:latin typeface="Garamond"/>
                <a:cs typeface="Garamond"/>
              </a:rPr>
              <a:t>favorable </a:t>
            </a:r>
            <a:r>
              <a:rPr sz="1167" spc="-5" dirty="0">
                <a:latin typeface="Garamond"/>
                <a:cs typeface="Garamond"/>
              </a:rPr>
              <a:t>publicity, building </a:t>
            </a:r>
            <a:r>
              <a:rPr sz="1167" dirty="0">
                <a:latin typeface="Garamond"/>
                <a:cs typeface="Garamond"/>
              </a:rPr>
              <a:t>up a  good “corporate image,” </a:t>
            </a:r>
            <a:r>
              <a:rPr sz="1167" spc="-5" dirty="0">
                <a:latin typeface="Garamond"/>
                <a:cs typeface="Garamond"/>
              </a:rPr>
              <a:t>and handling or heading off </a:t>
            </a:r>
            <a:r>
              <a:rPr sz="1167" dirty="0">
                <a:latin typeface="Garamond"/>
                <a:cs typeface="Garamond"/>
              </a:rPr>
              <a:t>unfavorable </a:t>
            </a:r>
            <a:r>
              <a:rPr sz="1167" spc="-5" dirty="0">
                <a:latin typeface="Garamond"/>
                <a:cs typeface="Garamond"/>
              </a:rPr>
              <a:t>rumors, </a:t>
            </a:r>
            <a:r>
              <a:rPr sz="1167" dirty="0">
                <a:latin typeface="Garamond"/>
                <a:cs typeface="Garamond"/>
              </a:rPr>
              <a:t>stories,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events. The  </a:t>
            </a:r>
            <a:r>
              <a:rPr sz="1167" spc="-5" dirty="0">
                <a:latin typeface="Garamond"/>
                <a:cs typeface="Garamond"/>
              </a:rPr>
              <a:t>organization has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variety of </a:t>
            </a:r>
            <a:r>
              <a:rPr sz="1167" dirty="0">
                <a:latin typeface="Garamond"/>
                <a:cs typeface="Garamond"/>
              </a:rPr>
              <a:t>tools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disposal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accomplishing this </a:t>
            </a:r>
            <a:r>
              <a:rPr sz="1167" dirty="0">
                <a:latin typeface="Garamond"/>
                <a:cs typeface="Garamond"/>
              </a:rPr>
              <a:t>feat. </a:t>
            </a:r>
            <a:r>
              <a:rPr sz="1167" spc="-5" dirty="0">
                <a:latin typeface="Garamond"/>
                <a:cs typeface="Garamond"/>
              </a:rPr>
              <a:t>One of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overriding </a:t>
            </a:r>
            <a:r>
              <a:rPr sz="1167" dirty="0">
                <a:latin typeface="Garamond"/>
                <a:cs typeface="Garamond"/>
              </a:rPr>
              <a:t>tasks </a:t>
            </a:r>
            <a:r>
              <a:rPr sz="1167" spc="-5" dirty="0">
                <a:latin typeface="Garamond"/>
                <a:cs typeface="Garamond"/>
              </a:rPr>
              <a:t>of public relations </a:t>
            </a:r>
            <a:r>
              <a:rPr sz="1167" dirty="0">
                <a:latin typeface="Garamond"/>
                <a:cs typeface="Garamond"/>
              </a:rPr>
              <a:t>is to </a:t>
            </a:r>
            <a:r>
              <a:rPr sz="1167" spc="-5" dirty="0">
                <a:latin typeface="Garamond"/>
                <a:cs typeface="Garamond"/>
              </a:rPr>
              <a:t>control </a:t>
            </a:r>
            <a:r>
              <a:rPr sz="1167" dirty="0">
                <a:latin typeface="Garamond"/>
                <a:cs typeface="Garamond"/>
              </a:rPr>
              <a:t>the exposure and </a:t>
            </a:r>
            <a:r>
              <a:rPr sz="1167" spc="-5" dirty="0">
                <a:latin typeface="Garamond"/>
                <a:cs typeface="Garamond"/>
              </a:rPr>
              <a:t>relationship </a:t>
            </a:r>
            <a:r>
              <a:rPr sz="1167" dirty="0">
                <a:latin typeface="Garamond"/>
                <a:cs typeface="Garamond"/>
              </a:rPr>
              <a:t>with the </a:t>
            </a:r>
            <a:r>
              <a:rPr sz="1167" spc="-5" dirty="0">
                <a:latin typeface="Garamond"/>
                <a:cs typeface="Garamond"/>
              </a:rPr>
              <a:t>mass media.  </a:t>
            </a:r>
            <a:r>
              <a:rPr sz="1167" dirty="0">
                <a:latin typeface="Garamond"/>
                <a:cs typeface="Garamond"/>
              </a:rPr>
              <a:t>By focusing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attitudes, awareness, and </a:t>
            </a:r>
            <a:r>
              <a:rPr sz="1167" dirty="0">
                <a:latin typeface="Garamond"/>
                <a:cs typeface="Garamond"/>
              </a:rPr>
              <a:t>knowledge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organization,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is  better prepared </a:t>
            </a:r>
            <a:r>
              <a:rPr sz="1167" dirty="0">
                <a:latin typeface="Garamond"/>
                <a:cs typeface="Garamond"/>
              </a:rPr>
              <a:t>to succeed. Public </a:t>
            </a:r>
            <a:r>
              <a:rPr sz="1167" spc="-5" dirty="0">
                <a:latin typeface="Garamond"/>
                <a:cs typeface="Garamond"/>
              </a:rPr>
              <a:t>relations has </a:t>
            </a:r>
            <a:r>
              <a:rPr sz="1167" dirty="0">
                <a:latin typeface="Garamond"/>
                <a:cs typeface="Garamond"/>
              </a:rPr>
              <a:t>even </a:t>
            </a:r>
            <a:r>
              <a:rPr sz="1167" spc="-5" dirty="0">
                <a:latin typeface="Garamond"/>
                <a:cs typeface="Garamond"/>
              </a:rPr>
              <a:t>been </a:t>
            </a:r>
            <a:r>
              <a:rPr sz="1167" dirty="0">
                <a:latin typeface="Garamond"/>
                <a:cs typeface="Garamond"/>
              </a:rPr>
              <a:t>extended to the Internet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companies  </a:t>
            </a:r>
            <a:r>
              <a:rPr sz="1167" spc="-5" dirty="0">
                <a:latin typeface="Garamond"/>
                <a:cs typeface="Garamond"/>
              </a:rPr>
              <a:t>are beginning </a:t>
            </a:r>
            <a:r>
              <a:rPr sz="1167" dirty="0">
                <a:latin typeface="Garamond"/>
                <a:cs typeface="Garamond"/>
              </a:rPr>
              <a:t>explore ways to </a:t>
            </a:r>
            <a:r>
              <a:rPr sz="1167" spc="-5" dirty="0">
                <a:latin typeface="Garamond"/>
                <a:cs typeface="Garamond"/>
              </a:rPr>
              <a:t>increase its effect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newly </a:t>
            </a:r>
            <a:r>
              <a:rPr sz="1167" dirty="0">
                <a:latin typeface="Garamond"/>
                <a:cs typeface="Garamond"/>
              </a:rPr>
              <a:t>emerging world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e-commerce.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b="1" spc="-5" dirty="0">
                <a:latin typeface="Garamond"/>
                <a:cs typeface="Garamond"/>
              </a:rPr>
              <a:t>Advertising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paid </a:t>
            </a:r>
            <a:r>
              <a:rPr sz="1167" dirty="0">
                <a:latin typeface="Garamond"/>
                <a:cs typeface="Garamond"/>
              </a:rPr>
              <a:t>form </a:t>
            </a:r>
            <a:r>
              <a:rPr sz="1167" spc="-5" dirty="0">
                <a:latin typeface="Garamond"/>
                <a:cs typeface="Garamond"/>
              </a:rPr>
              <a:t>of non-personal </a:t>
            </a:r>
            <a:r>
              <a:rPr sz="1167" dirty="0">
                <a:latin typeface="Garamond"/>
                <a:cs typeface="Garamond"/>
              </a:rPr>
              <a:t>communication </a:t>
            </a:r>
            <a:r>
              <a:rPr sz="1167" spc="-5" dirty="0">
                <a:latin typeface="Garamond"/>
                <a:cs typeface="Garamond"/>
              </a:rPr>
              <a:t>about an organization and/or its products </a:t>
            </a:r>
            <a:r>
              <a:rPr sz="1167" dirty="0">
                <a:latin typeface="Garamond"/>
                <a:cs typeface="Garamond"/>
              </a:rPr>
              <a:t>to a target  </a:t>
            </a:r>
            <a:r>
              <a:rPr sz="1167" spc="-5" dirty="0">
                <a:latin typeface="Garamond"/>
                <a:cs typeface="Garamond"/>
              </a:rPr>
              <a:t>audience </a:t>
            </a:r>
            <a:r>
              <a:rPr sz="1167" dirty="0">
                <a:latin typeface="Garamond"/>
                <a:cs typeface="Garamond"/>
              </a:rPr>
              <a:t>through a </a:t>
            </a:r>
            <a:r>
              <a:rPr sz="1167" spc="-5" dirty="0">
                <a:latin typeface="Garamond"/>
                <a:cs typeface="Garamond"/>
              </a:rPr>
              <a:t>mass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medium.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b="1" dirty="0">
                <a:latin typeface="Garamond"/>
                <a:cs typeface="Garamond"/>
              </a:rPr>
              <a:t>Personal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Selling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paid </a:t>
            </a:r>
            <a:r>
              <a:rPr sz="1167" dirty="0">
                <a:latin typeface="Garamond"/>
                <a:cs typeface="Garamond"/>
              </a:rPr>
              <a:t>form </a:t>
            </a:r>
            <a:r>
              <a:rPr sz="1167" spc="-5" dirty="0">
                <a:latin typeface="Garamond"/>
                <a:cs typeface="Garamond"/>
              </a:rPr>
              <a:t>of non-personal </a:t>
            </a:r>
            <a:r>
              <a:rPr sz="1167" dirty="0">
                <a:latin typeface="Garamond"/>
                <a:cs typeface="Garamond"/>
              </a:rPr>
              <a:t>communication </a:t>
            </a:r>
            <a:r>
              <a:rPr sz="1167" spc="-5" dirty="0">
                <a:latin typeface="Garamond"/>
                <a:cs typeface="Garamond"/>
              </a:rPr>
              <a:t>about an organization and/or its products </a:t>
            </a:r>
            <a:r>
              <a:rPr sz="1167" dirty="0">
                <a:latin typeface="Garamond"/>
                <a:cs typeface="Garamond"/>
              </a:rPr>
              <a:t>to a target  </a:t>
            </a:r>
            <a:r>
              <a:rPr sz="1167" spc="-5" dirty="0">
                <a:latin typeface="Garamond"/>
                <a:cs typeface="Garamond"/>
              </a:rPr>
              <a:t>audience </a:t>
            </a:r>
            <a:r>
              <a:rPr sz="1167" dirty="0">
                <a:latin typeface="Garamond"/>
                <a:cs typeface="Garamond"/>
              </a:rPr>
              <a:t>through a </a:t>
            </a:r>
            <a:r>
              <a:rPr sz="1167" spc="-5" dirty="0">
                <a:latin typeface="Garamond"/>
                <a:cs typeface="Garamond"/>
              </a:rPr>
              <a:t>mass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medium.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b="1" spc="-5" dirty="0">
                <a:latin typeface="Garamond"/>
                <a:cs typeface="Garamond"/>
              </a:rPr>
              <a:t>Sales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Promotion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Demand-stimulating </a:t>
            </a:r>
            <a:r>
              <a:rPr sz="1167" spc="-5" dirty="0">
                <a:latin typeface="Garamond"/>
                <a:cs typeface="Garamond"/>
              </a:rPr>
              <a:t>activity </a:t>
            </a:r>
            <a:r>
              <a:rPr sz="1167" dirty="0">
                <a:latin typeface="Garamond"/>
                <a:cs typeface="Garamond"/>
              </a:rPr>
              <a:t>designed to </a:t>
            </a:r>
            <a:r>
              <a:rPr sz="1167" spc="-5" dirty="0">
                <a:latin typeface="Garamond"/>
                <a:cs typeface="Garamond"/>
              </a:rPr>
              <a:t>supplement advertising and </a:t>
            </a:r>
            <a:r>
              <a:rPr sz="1167" dirty="0">
                <a:latin typeface="Garamond"/>
                <a:cs typeface="Garamond"/>
              </a:rPr>
              <a:t>facilitate </a:t>
            </a:r>
            <a:r>
              <a:rPr sz="1167" spc="-5" dirty="0">
                <a:latin typeface="Garamond"/>
                <a:cs typeface="Garamond"/>
              </a:rPr>
              <a:t>personal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selling.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Public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Relations</a:t>
            </a:r>
            <a:endParaRPr sz="1167">
              <a:latin typeface="Garamond"/>
              <a:cs typeface="Garamond"/>
            </a:endParaRPr>
          </a:p>
          <a:p>
            <a:pPr marL="12347" marR="20372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planned communication </a:t>
            </a:r>
            <a:r>
              <a:rPr sz="1167" dirty="0">
                <a:latin typeface="Garamond"/>
                <a:cs typeface="Garamond"/>
              </a:rPr>
              <a:t>effort </a:t>
            </a:r>
            <a:r>
              <a:rPr sz="1167" spc="-5" dirty="0">
                <a:latin typeface="Garamond"/>
                <a:cs typeface="Garamond"/>
              </a:rPr>
              <a:t>by an organization </a:t>
            </a:r>
            <a:r>
              <a:rPr sz="1167" dirty="0">
                <a:latin typeface="Garamond"/>
                <a:cs typeface="Garamond"/>
              </a:rPr>
              <a:t>to contribute to generally favorable </a:t>
            </a:r>
            <a:r>
              <a:rPr sz="1167" spc="-5" dirty="0">
                <a:latin typeface="Garamond"/>
                <a:cs typeface="Garamond"/>
              </a:rPr>
              <a:t>attitudes  and opinions </a:t>
            </a:r>
            <a:r>
              <a:rPr sz="1167" dirty="0">
                <a:latin typeface="Garamond"/>
                <a:cs typeface="Garamond"/>
              </a:rPr>
              <a:t>toward </a:t>
            </a:r>
            <a:r>
              <a:rPr sz="1167" spc="-5" dirty="0">
                <a:latin typeface="Garamond"/>
                <a:cs typeface="Garamond"/>
              </a:rPr>
              <a:t>an organization and its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products.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b="1" spc="-5" dirty="0">
                <a:latin typeface="Garamond"/>
                <a:cs typeface="Garamond"/>
              </a:rPr>
              <a:t>Direct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12347" marR="20372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Direct </a:t>
            </a:r>
            <a:r>
              <a:rPr sz="1167" dirty="0">
                <a:latin typeface="Garamond"/>
                <a:cs typeface="Garamond"/>
              </a:rPr>
              <a:t>connections with carefully targeted </a:t>
            </a:r>
            <a:r>
              <a:rPr sz="1167" spc="-5" dirty="0">
                <a:latin typeface="Garamond"/>
                <a:cs typeface="Garamond"/>
              </a:rPr>
              <a:t>individual </a:t>
            </a:r>
            <a:r>
              <a:rPr sz="1167" dirty="0">
                <a:latin typeface="Garamond"/>
                <a:cs typeface="Garamond"/>
              </a:rPr>
              <a:t>consumers to </a:t>
            </a:r>
            <a:r>
              <a:rPr sz="1167" spc="-5" dirty="0">
                <a:latin typeface="Garamond"/>
                <a:cs typeface="Garamond"/>
              </a:rPr>
              <a:t>obtain an </a:t>
            </a:r>
            <a:r>
              <a:rPr sz="1167" dirty="0">
                <a:latin typeface="Garamond"/>
                <a:cs typeface="Garamond"/>
              </a:rPr>
              <a:t>immediate </a:t>
            </a:r>
            <a:r>
              <a:rPr sz="1167" spc="-5" dirty="0">
                <a:latin typeface="Garamond"/>
                <a:cs typeface="Garamond"/>
              </a:rPr>
              <a:t>response  and </a:t>
            </a:r>
            <a:r>
              <a:rPr sz="1167" dirty="0">
                <a:latin typeface="Garamond"/>
                <a:cs typeface="Garamond"/>
              </a:rPr>
              <a:t>cultivate lasting customer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relationship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F.  </a:t>
            </a:r>
            <a:r>
              <a:rPr sz="1167" b="1" spc="-5" dirty="0">
                <a:latin typeface="Garamond"/>
                <a:cs typeface="Garamond"/>
              </a:rPr>
              <a:t>Creating Competitive</a:t>
            </a:r>
            <a:r>
              <a:rPr sz="1167" b="1" spc="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Advantage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Two key trends in marketing for the twenty-first century are: (a) the trend toward the use </a:t>
            </a:r>
            <a:r>
              <a:rPr sz="1167" spc="-5" dirty="0">
                <a:latin typeface="Garamond"/>
                <a:cs typeface="Garamond"/>
              </a:rPr>
              <a:t>of  relationship </a:t>
            </a:r>
            <a:r>
              <a:rPr sz="1167" dirty="0">
                <a:latin typeface="Garamond"/>
                <a:cs typeface="Garamond"/>
              </a:rPr>
              <a:t>marketing to improve customer satisfaction;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(b) the trend toward in-depth  competitor </a:t>
            </a:r>
            <a:r>
              <a:rPr sz="1167" spc="-5" dirty="0">
                <a:latin typeface="Garamond"/>
                <a:cs typeface="Garamond"/>
              </a:rPr>
              <a:t>analysis 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means of identifying </a:t>
            </a:r>
            <a:r>
              <a:rPr sz="1167" dirty="0">
                <a:latin typeface="Garamond"/>
                <a:cs typeface="Garamond"/>
              </a:rPr>
              <a:t>the company’s </a:t>
            </a: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competitors (using </a:t>
            </a:r>
            <a:r>
              <a:rPr sz="1167" spc="-5" dirty="0">
                <a:latin typeface="Garamond"/>
                <a:cs typeface="Garamond"/>
              </a:rPr>
              <a:t>both an  industry and market-based analysis) and </a:t>
            </a:r>
            <a:r>
              <a:rPr sz="1167" dirty="0">
                <a:latin typeface="Garamond"/>
                <a:cs typeface="Garamond"/>
              </a:rPr>
              <a:t>closely examining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formulating strategies to </a:t>
            </a:r>
            <a:r>
              <a:rPr sz="1167" spc="-5" dirty="0">
                <a:latin typeface="Garamond"/>
                <a:cs typeface="Garamond"/>
              </a:rPr>
              <a:t>deal </a:t>
            </a:r>
            <a:r>
              <a:rPr sz="1167" dirty="0">
                <a:latin typeface="Garamond"/>
                <a:cs typeface="Garamond"/>
              </a:rPr>
              <a:t>with  competitors’ </a:t>
            </a:r>
            <a:r>
              <a:rPr sz="1167" spc="-5" dirty="0">
                <a:latin typeface="Garamond"/>
                <a:cs typeface="Garamond"/>
              </a:rPr>
              <a:t>objectives, </a:t>
            </a:r>
            <a:r>
              <a:rPr sz="1167" dirty="0">
                <a:latin typeface="Garamond"/>
                <a:cs typeface="Garamond"/>
              </a:rPr>
              <a:t>strategies, </a:t>
            </a:r>
            <a:r>
              <a:rPr sz="1167" spc="-5" dirty="0">
                <a:latin typeface="Garamond"/>
                <a:cs typeface="Garamond"/>
              </a:rPr>
              <a:t>strengths and </a:t>
            </a:r>
            <a:r>
              <a:rPr sz="1167" dirty="0">
                <a:latin typeface="Garamond"/>
                <a:cs typeface="Garamond"/>
              </a:rPr>
              <a:t>weaknesses, and </a:t>
            </a:r>
            <a:r>
              <a:rPr sz="1167" spc="-5" dirty="0">
                <a:latin typeface="Garamond"/>
                <a:cs typeface="Garamond"/>
              </a:rPr>
              <a:t>reaction</a:t>
            </a:r>
            <a:r>
              <a:rPr sz="1167" spc="-1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patterns.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To be successful, a company must consider its </a:t>
            </a:r>
            <a:r>
              <a:rPr sz="1167" spc="-5" dirty="0">
                <a:latin typeface="Garamond"/>
                <a:cs typeface="Garamond"/>
              </a:rPr>
              <a:t>competitors </a:t>
            </a:r>
            <a:r>
              <a:rPr sz="1167" dirty="0">
                <a:latin typeface="Garamond"/>
                <a:cs typeface="Garamond"/>
              </a:rPr>
              <a:t>as well </a:t>
            </a:r>
            <a:r>
              <a:rPr sz="1167" spc="-5" dirty="0">
                <a:latin typeface="Garamond"/>
                <a:cs typeface="Garamond"/>
              </a:rPr>
              <a:t>as its actual and potential  </a:t>
            </a:r>
            <a:r>
              <a:rPr sz="1167" dirty="0">
                <a:latin typeface="Garamond"/>
                <a:cs typeface="Garamond"/>
              </a:rPr>
              <a:t>customers.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process of performing </a:t>
            </a:r>
            <a:r>
              <a:rPr sz="1167" dirty="0">
                <a:latin typeface="Garamond"/>
                <a:cs typeface="Garamond"/>
              </a:rPr>
              <a:t>a competitor </a:t>
            </a:r>
            <a:r>
              <a:rPr sz="1167" spc="-5" dirty="0">
                <a:latin typeface="Garamond"/>
                <a:cs typeface="Garamond"/>
              </a:rPr>
              <a:t>analysis, </a:t>
            </a:r>
            <a:r>
              <a:rPr sz="1167" dirty="0">
                <a:latin typeface="Garamond"/>
                <a:cs typeface="Garamond"/>
              </a:rPr>
              <a:t>the company carefully </a:t>
            </a:r>
            <a:r>
              <a:rPr sz="1167" spc="-5" dirty="0">
                <a:latin typeface="Garamond"/>
                <a:cs typeface="Garamond"/>
              </a:rPr>
              <a:t>analyzes and  </a:t>
            </a:r>
            <a:r>
              <a:rPr sz="1167" dirty="0">
                <a:latin typeface="Garamond"/>
                <a:cs typeface="Garamond"/>
              </a:rPr>
              <a:t>gathers </a:t>
            </a:r>
            <a:r>
              <a:rPr sz="1167" spc="-5" dirty="0">
                <a:latin typeface="Garamond"/>
                <a:cs typeface="Garamond"/>
              </a:rPr>
              <a:t>information on </a:t>
            </a:r>
            <a:r>
              <a:rPr sz="1167" dirty="0">
                <a:latin typeface="Garamond"/>
                <a:cs typeface="Garamond"/>
              </a:rPr>
              <a:t>competitors’ strategies and </a:t>
            </a:r>
            <a:r>
              <a:rPr sz="1167" spc="-5" dirty="0">
                <a:latin typeface="Garamond"/>
                <a:cs typeface="Garamond"/>
              </a:rPr>
              <a:t>programs. </a:t>
            </a:r>
            <a:r>
              <a:rPr sz="1167" dirty="0">
                <a:latin typeface="Garamond"/>
                <a:cs typeface="Garamond"/>
              </a:rPr>
              <a:t>A competitive </a:t>
            </a:r>
            <a:r>
              <a:rPr sz="1167" spc="-5" dirty="0">
                <a:latin typeface="Garamond"/>
                <a:cs typeface="Garamond"/>
              </a:rPr>
              <a:t>intelligence </a:t>
            </a:r>
            <a:r>
              <a:rPr sz="1167" dirty="0">
                <a:latin typeface="Garamond"/>
                <a:cs typeface="Garamond"/>
              </a:rPr>
              <a:t>system  </a:t>
            </a:r>
            <a:r>
              <a:rPr sz="1167" spc="-5" dirty="0">
                <a:latin typeface="Garamond"/>
                <a:cs typeface="Garamond"/>
              </a:rPr>
              <a:t>helps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acquire and manage </a:t>
            </a:r>
            <a:r>
              <a:rPr sz="1167" dirty="0">
                <a:latin typeface="Garamond"/>
                <a:cs typeface="Garamond"/>
              </a:rPr>
              <a:t>competitive </a:t>
            </a:r>
            <a:r>
              <a:rPr sz="1167" spc="-5" dirty="0">
                <a:latin typeface="Garamond"/>
                <a:cs typeface="Garamond"/>
              </a:rPr>
              <a:t>information.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must </a:t>
            </a:r>
            <a:r>
              <a:rPr sz="1167" dirty="0">
                <a:latin typeface="Garamond"/>
                <a:cs typeface="Garamond"/>
              </a:rPr>
              <a:t>then choose  a competitive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strategy </a:t>
            </a:r>
            <a:r>
              <a:rPr sz="1167" spc="-5" dirty="0">
                <a:latin typeface="Garamond"/>
                <a:cs typeface="Garamond"/>
              </a:rPr>
              <a:t>of its own. The strategy </a:t>
            </a:r>
            <a:r>
              <a:rPr sz="1167" dirty="0">
                <a:latin typeface="Garamond"/>
                <a:cs typeface="Garamond"/>
              </a:rPr>
              <a:t>chosen </a:t>
            </a:r>
            <a:r>
              <a:rPr sz="1167" spc="-5" dirty="0">
                <a:latin typeface="Garamond"/>
                <a:cs typeface="Garamond"/>
              </a:rPr>
              <a:t>depends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company’s  </a:t>
            </a:r>
            <a:r>
              <a:rPr sz="1167" dirty="0">
                <a:latin typeface="Garamond"/>
                <a:cs typeface="Garamond"/>
              </a:rPr>
              <a:t>industry </a:t>
            </a:r>
            <a:r>
              <a:rPr sz="1167" spc="-5" dirty="0">
                <a:latin typeface="Garamond"/>
                <a:cs typeface="Garamond"/>
              </a:rPr>
              <a:t>position and </a:t>
            </a:r>
            <a:r>
              <a:rPr sz="1167" dirty="0">
                <a:latin typeface="Garamond"/>
                <a:cs typeface="Garamond"/>
              </a:rPr>
              <a:t>its </a:t>
            </a:r>
            <a:r>
              <a:rPr sz="1167" spc="-5" dirty="0">
                <a:latin typeface="Garamond"/>
                <a:cs typeface="Garamond"/>
              </a:rPr>
              <a:t>objectives, opportunities, and resources. </a:t>
            </a:r>
            <a:r>
              <a:rPr sz="1167" dirty="0">
                <a:latin typeface="Garamond"/>
                <a:cs typeface="Garamond"/>
              </a:rPr>
              <a:t>Several </a:t>
            </a:r>
            <a:r>
              <a:rPr sz="1167" spc="-5" dirty="0">
                <a:latin typeface="Garamond"/>
                <a:cs typeface="Garamond"/>
              </a:rPr>
              <a:t>basic </a:t>
            </a:r>
            <a:r>
              <a:rPr sz="1167" dirty="0">
                <a:latin typeface="Garamond"/>
                <a:cs typeface="Garamond"/>
              </a:rPr>
              <a:t>competitive  strategies </a:t>
            </a:r>
            <a:r>
              <a:rPr sz="1167" spc="-5" dirty="0">
                <a:latin typeface="Garamond"/>
                <a:cs typeface="Garamond"/>
              </a:rPr>
              <a:t>are outlined in </a:t>
            </a:r>
            <a:r>
              <a:rPr sz="1167" dirty="0">
                <a:latin typeface="Garamond"/>
                <a:cs typeface="Garamond"/>
              </a:rPr>
              <a:t>the chapter. </a:t>
            </a:r>
            <a:r>
              <a:rPr sz="1167" spc="-5" dirty="0">
                <a:latin typeface="Garamond"/>
                <a:cs typeface="Garamond"/>
              </a:rPr>
              <a:t>Some of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time-tested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are relatively new.  </a:t>
            </a:r>
            <a:r>
              <a:rPr sz="1167" dirty="0">
                <a:latin typeface="Garamond"/>
                <a:cs typeface="Garamond"/>
              </a:rPr>
              <a:t>The first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leader </a:t>
            </a:r>
            <a:r>
              <a:rPr sz="1167" dirty="0">
                <a:latin typeface="Garamond"/>
                <a:cs typeface="Garamond"/>
              </a:rPr>
              <a:t>which faces three challenges: expanding the total market,  </a:t>
            </a:r>
            <a:r>
              <a:rPr sz="1167" spc="-5" dirty="0">
                <a:latin typeface="Garamond"/>
                <a:cs typeface="Garamond"/>
              </a:rPr>
              <a:t>protecting</a:t>
            </a:r>
            <a:r>
              <a:rPr sz="1167" spc="13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share,</a:t>
            </a:r>
            <a:r>
              <a:rPr sz="1167" spc="12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expanding</a:t>
            </a:r>
            <a:r>
              <a:rPr sz="1167" spc="12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share.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leader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is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interested</a:t>
            </a:r>
            <a:r>
              <a:rPr sz="1167" spc="13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finding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789934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239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3"/>
            <a:ext cx="5729728" cy="86476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ways to expand the total market </a:t>
            </a:r>
            <a:r>
              <a:rPr sz="1167" spc="-5" dirty="0">
                <a:latin typeface="Garamond"/>
                <a:cs typeface="Garamond"/>
              </a:rPr>
              <a:t>because </a:t>
            </a:r>
            <a:r>
              <a:rPr sz="1167" dirty="0">
                <a:latin typeface="Garamond"/>
                <a:cs typeface="Garamond"/>
              </a:rPr>
              <a:t>it will </a:t>
            </a:r>
            <a:r>
              <a:rPr sz="1167" spc="-5" dirty="0">
                <a:latin typeface="Garamond"/>
                <a:cs typeface="Garamond"/>
              </a:rPr>
              <a:t>benefit </a:t>
            </a:r>
            <a:r>
              <a:rPr sz="1167" dirty="0">
                <a:latin typeface="Garamond"/>
                <a:cs typeface="Garamond"/>
              </a:rPr>
              <a:t>most from </a:t>
            </a:r>
            <a:r>
              <a:rPr sz="1167" spc="-5" dirty="0">
                <a:latin typeface="Garamond"/>
                <a:cs typeface="Garamond"/>
              </a:rPr>
              <a:t>any increased </a:t>
            </a:r>
            <a:r>
              <a:rPr sz="1167" dirty="0">
                <a:latin typeface="Garamond"/>
                <a:cs typeface="Garamond"/>
              </a:rPr>
              <a:t>sales. The </a:t>
            </a:r>
            <a:r>
              <a:rPr sz="1167" spc="-5" dirty="0">
                <a:latin typeface="Garamond"/>
                <a:cs typeface="Garamond"/>
              </a:rPr>
              <a:t>leader  must also </a:t>
            </a:r>
            <a:r>
              <a:rPr sz="1167" dirty="0">
                <a:latin typeface="Garamond"/>
                <a:cs typeface="Garamond"/>
              </a:rPr>
              <a:t>have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eye toward </a:t>
            </a:r>
            <a:r>
              <a:rPr sz="1167" spc="-5" dirty="0">
                <a:latin typeface="Garamond"/>
                <a:cs typeface="Garamond"/>
              </a:rPr>
              <a:t>protecting its share. </a:t>
            </a:r>
            <a:r>
              <a:rPr sz="1167" dirty="0">
                <a:latin typeface="Garamond"/>
                <a:cs typeface="Garamond"/>
              </a:rPr>
              <a:t>Several strategies for </a:t>
            </a:r>
            <a:r>
              <a:rPr sz="1167" spc="-5" dirty="0">
                <a:latin typeface="Garamond"/>
                <a:cs typeface="Garamond"/>
              </a:rPr>
              <a:t>accomplishing </a:t>
            </a:r>
            <a:r>
              <a:rPr sz="1167" dirty="0">
                <a:latin typeface="Garamond"/>
                <a:cs typeface="Garamond"/>
              </a:rPr>
              <a:t>this  </a:t>
            </a:r>
            <a:r>
              <a:rPr sz="1167" spc="-5" dirty="0">
                <a:latin typeface="Garamond"/>
                <a:cs typeface="Garamond"/>
              </a:rPr>
              <a:t>protection </a:t>
            </a:r>
            <a:r>
              <a:rPr sz="1167" dirty="0">
                <a:latin typeface="Garamond"/>
                <a:cs typeface="Garamond"/>
              </a:rPr>
              <a:t>task </a:t>
            </a:r>
            <a:r>
              <a:rPr sz="1167" spc="-5" dirty="0">
                <a:latin typeface="Garamond"/>
                <a:cs typeface="Garamond"/>
              </a:rPr>
              <a:t>are presented. Aggressive </a:t>
            </a:r>
            <a:r>
              <a:rPr sz="1167" dirty="0">
                <a:latin typeface="Garamond"/>
                <a:cs typeface="Garamond"/>
              </a:rPr>
              <a:t>leaders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try to expand their </a:t>
            </a:r>
            <a:r>
              <a:rPr sz="1167" spc="-5" dirty="0">
                <a:latin typeface="Garamond"/>
                <a:cs typeface="Garamond"/>
              </a:rPr>
              <a:t>own market </a:t>
            </a:r>
            <a:r>
              <a:rPr sz="1167" dirty="0">
                <a:latin typeface="Garamond"/>
                <a:cs typeface="Garamond"/>
              </a:rPr>
              <a:t>share. The  second </a:t>
            </a:r>
            <a:r>
              <a:rPr sz="1167" spc="-5" dirty="0">
                <a:latin typeface="Garamond"/>
                <a:cs typeface="Garamond"/>
              </a:rPr>
              <a:t>position is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challenger. This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firm that </a:t>
            </a:r>
            <a:r>
              <a:rPr sz="1167" spc="-5" dirty="0">
                <a:latin typeface="Garamond"/>
                <a:cs typeface="Garamond"/>
              </a:rPr>
              <a:t>aggressively </a:t>
            </a:r>
            <a:r>
              <a:rPr sz="1167" dirty="0">
                <a:latin typeface="Garamond"/>
                <a:cs typeface="Garamond"/>
              </a:rPr>
              <a:t>tries to expand </a:t>
            </a:r>
            <a:r>
              <a:rPr sz="1167" spc="-5" dirty="0">
                <a:latin typeface="Garamond"/>
                <a:cs typeface="Garamond"/>
              </a:rPr>
              <a:t>its  </a:t>
            </a:r>
            <a:r>
              <a:rPr sz="1167" dirty="0">
                <a:latin typeface="Garamond"/>
                <a:cs typeface="Garamond"/>
              </a:rPr>
              <a:t>market share </a:t>
            </a:r>
            <a:r>
              <a:rPr sz="1167" spc="-5" dirty="0">
                <a:latin typeface="Garamond"/>
                <a:cs typeface="Garamond"/>
              </a:rPr>
              <a:t>by attacking </a:t>
            </a:r>
            <a:r>
              <a:rPr sz="1167" dirty="0">
                <a:latin typeface="Garamond"/>
                <a:cs typeface="Garamond"/>
              </a:rPr>
              <a:t>the leader, </a:t>
            </a:r>
            <a:r>
              <a:rPr sz="1167" spc="-5" dirty="0">
                <a:latin typeface="Garamond"/>
                <a:cs typeface="Garamond"/>
              </a:rPr>
              <a:t>other runner-up </a:t>
            </a:r>
            <a:r>
              <a:rPr sz="1167" dirty="0">
                <a:latin typeface="Garamond"/>
                <a:cs typeface="Garamond"/>
              </a:rPr>
              <a:t>firms,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smaller </a:t>
            </a:r>
            <a:r>
              <a:rPr sz="1167" spc="-5" dirty="0">
                <a:latin typeface="Garamond"/>
                <a:cs typeface="Garamond"/>
              </a:rPr>
              <a:t>firms </a:t>
            </a:r>
            <a:r>
              <a:rPr sz="1167" dirty="0">
                <a:latin typeface="Garamond"/>
                <a:cs typeface="Garamond"/>
              </a:rPr>
              <a:t>in the industry. The  third </a:t>
            </a:r>
            <a:r>
              <a:rPr sz="1167" spc="-5" dirty="0">
                <a:latin typeface="Garamond"/>
                <a:cs typeface="Garamond"/>
              </a:rPr>
              <a:t>position </a:t>
            </a:r>
            <a:r>
              <a:rPr sz="1167" dirty="0">
                <a:latin typeface="Garamond"/>
                <a:cs typeface="Garamond"/>
              </a:rPr>
              <a:t>is that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market follower which is designated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runner-up </a:t>
            </a:r>
            <a:r>
              <a:rPr sz="1167" dirty="0">
                <a:latin typeface="Garamond"/>
                <a:cs typeface="Garamond"/>
              </a:rPr>
              <a:t>firm that chooses 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rock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boat (usually out of </a:t>
            </a:r>
            <a:r>
              <a:rPr sz="1167" dirty="0">
                <a:latin typeface="Garamond"/>
                <a:cs typeface="Garamond"/>
              </a:rPr>
              <a:t>fear that </a:t>
            </a:r>
            <a:r>
              <a:rPr sz="1167" spc="-5" dirty="0">
                <a:latin typeface="Garamond"/>
                <a:cs typeface="Garamond"/>
              </a:rPr>
              <a:t>it stands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lose more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it might </a:t>
            </a:r>
            <a:r>
              <a:rPr sz="1167" dirty="0">
                <a:latin typeface="Garamond"/>
                <a:cs typeface="Garamond"/>
              </a:rPr>
              <a:t>gain). Lastly, the  </a:t>
            </a:r>
            <a:r>
              <a:rPr sz="1167" spc="-5" dirty="0">
                <a:latin typeface="Garamond"/>
                <a:cs typeface="Garamond"/>
              </a:rPr>
              <a:t>market niche 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position option open </a:t>
            </a:r>
            <a:r>
              <a:rPr sz="1167" dirty="0">
                <a:latin typeface="Garamond"/>
                <a:cs typeface="Garamond"/>
              </a:rPr>
              <a:t>to smaller firms that serve some </a:t>
            </a:r>
            <a:r>
              <a:rPr sz="1167" spc="-5" dirty="0">
                <a:latin typeface="Garamond"/>
                <a:cs typeface="Garamond"/>
              </a:rPr>
              <a:t>part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is  not likely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attract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attention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larger firms. </a:t>
            </a:r>
            <a:r>
              <a:rPr sz="1167" dirty="0">
                <a:latin typeface="Garamond"/>
                <a:cs typeface="Garamond"/>
              </a:rPr>
              <a:t>These firms </a:t>
            </a:r>
            <a:r>
              <a:rPr sz="1167" spc="-5" dirty="0">
                <a:latin typeface="Garamond"/>
                <a:cs typeface="Garamond"/>
              </a:rPr>
              <a:t>often </a:t>
            </a:r>
            <a:r>
              <a:rPr sz="1167" dirty="0">
                <a:latin typeface="Garamond"/>
                <a:cs typeface="Garamond"/>
              </a:rPr>
              <a:t>survive </a:t>
            </a:r>
            <a:r>
              <a:rPr sz="1167" spc="-5" dirty="0">
                <a:latin typeface="Garamond"/>
                <a:cs typeface="Garamond"/>
              </a:rPr>
              <a:t>by being </a:t>
            </a:r>
            <a:r>
              <a:rPr sz="1167" dirty="0">
                <a:latin typeface="Garamond"/>
                <a:cs typeface="Garamond"/>
              </a:rPr>
              <a:t>specialists 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some function that </a:t>
            </a:r>
            <a:r>
              <a:rPr sz="1167" spc="-5" dirty="0">
                <a:latin typeface="Garamond"/>
                <a:cs typeface="Garamond"/>
              </a:rPr>
              <a:t>is attractive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marketplace. </a:t>
            </a:r>
            <a:r>
              <a:rPr sz="1167" dirty="0">
                <a:latin typeface="Garamond"/>
                <a:cs typeface="Garamond"/>
              </a:rPr>
              <a:t>The competitive </a:t>
            </a:r>
            <a:r>
              <a:rPr sz="1167" spc="-5" dirty="0">
                <a:latin typeface="Garamond"/>
                <a:cs typeface="Garamond"/>
              </a:rPr>
              <a:t>analysis of </a:t>
            </a:r>
            <a:r>
              <a:rPr sz="1167" dirty="0">
                <a:latin typeface="Garamond"/>
                <a:cs typeface="Garamond"/>
              </a:rPr>
              <a:t>the four  competitive </a:t>
            </a:r>
            <a:r>
              <a:rPr sz="1167" spc="-5" dirty="0">
                <a:latin typeface="Garamond"/>
                <a:cs typeface="Garamond"/>
              </a:rPr>
              <a:t>position options presented.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information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used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every </a:t>
            </a:r>
            <a:r>
              <a:rPr sz="1167" spc="-5" dirty="0">
                <a:latin typeface="Garamond"/>
                <a:cs typeface="Garamond"/>
              </a:rPr>
              <a:t>mid-level strategic  planner </a:t>
            </a:r>
            <a:r>
              <a:rPr sz="1167" dirty="0">
                <a:latin typeface="Garamond"/>
                <a:cs typeface="Garamond"/>
              </a:rPr>
              <a:t>who seeks </a:t>
            </a:r>
            <a:r>
              <a:rPr sz="1167" spc="-5" dirty="0">
                <a:latin typeface="Garamond"/>
                <a:cs typeface="Garamond"/>
              </a:rPr>
              <a:t>insight into </a:t>
            </a:r>
            <a:r>
              <a:rPr sz="1167" dirty="0">
                <a:latin typeface="Garamond"/>
                <a:cs typeface="Garamond"/>
              </a:rPr>
              <a:t>competitive strategy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dynamics.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56"/>
              </a:lnSpc>
              <a:buAutoNum type="alphaUcPeriod" startAt="7"/>
              <a:tabLst>
                <a:tab pos="234592" algn="l"/>
              </a:tabLst>
            </a:pPr>
            <a:r>
              <a:rPr sz="1167" b="1" dirty="0">
                <a:latin typeface="Garamond"/>
                <a:cs typeface="Garamond"/>
              </a:rPr>
              <a:t>Global Market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Place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world is shrinking </a:t>
            </a:r>
            <a:r>
              <a:rPr sz="1167" spc="-5" dirty="0">
                <a:latin typeface="Garamond"/>
                <a:cs typeface="Garamond"/>
              </a:rPr>
              <a:t>rapidly </a:t>
            </a:r>
            <a:r>
              <a:rPr sz="1167" dirty="0">
                <a:latin typeface="Garamond"/>
                <a:cs typeface="Garamond"/>
              </a:rPr>
              <a:t>with the </a:t>
            </a:r>
            <a:r>
              <a:rPr sz="1167" spc="-5" dirty="0">
                <a:latin typeface="Garamond"/>
                <a:cs typeface="Garamond"/>
              </a:rPr>
              <a:t>advent of </a:t>
            </a:r>
            <a:r>
              <a:rPr sz="1167" dirty="0">
                <a:latin typeface="Garamond"/>
                <a:cs typeface="Garamond"/>
              </a:rPr>
              <a:t>faster </a:t>
            </a:r>
            <a:r>
              <a:rPr sz="1167" spc="-5" dirty="0">
                <a:latin typeface="Garamond"/>
                <a:cs typeface="Garamond"/>
              </a:rPr>
              <a:t>communication, </a:t>
            </a:r>
            <a:r>
              <a:rPr sz="1167" dirty="0">
                <a:latin typeface="Garamond"/>
                <a:cs typeface="Garamond"/>
              </a:rPr>
              <a:t>transportation, and  financial flows.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twenty-first century, firms </a:t>
            </a:r>
            <a:r>
              <a:rPr sz="1167" spc="-5" dirty="0">
                <a:latin typeface="Garamond"/>
                <a:cs typeface="Garamond"/>
              </a:rPr>
              <a:t>can no longer afford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pay attention only </a:t>
            </a:r>
            <a:r>
              <a:rPr sz="1167" dirty="0">
                <a:latin typeface="Garamond"/>
                <a:cs typeface="Garamond"/>
              </a:rPr>
              <a:t>to their  domestic </a:t>
            </a:r>
            <a:r>
              <a:rPr sz="1167" spc="-5" dirty="0">
                <a:latin typeface="Garamond"/>
                <a:cs typeface="Garamond"/>
              </a:rPr>
              <a:t>market, no </a:t>
            </a:r>
            <a:r>
              <a:rPr sz="1167" dirty="0">
                <a:latin typeface="Garamond"/>
                <a:cs typeface="Garamond"/>
              </a:rPr>
              <a:t>matter </a:t>
            </a: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large it is. </a:t>
            </a: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industries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global industries, </a:t>
            </a:r>
            <a:r>
              <a:rPr sz="1167" spc="-5" dirty="0">
                <a:latin typeface="Garamond"/>
                <a:cs typeface="Garamond"/>
              </a:rPr>
              <a:t>and those </a:t>
            </a:r>
            <a:r>
              <a:rPr sz="1167" dirty="0">
                <a:latin typeface="Garamond"/>
                <a:cs typeface="Garamond"/>
              </a:rPr>
              <a:t>firms  that </a:t>
            </a:r>
            <a:r>
              <a:rPr sz="1167" spc="-5" dirty="0">
                <a:latin typeface="Garamond"/>
                <a:cs typeface="Garamond"/>
              </a:rPr>
              <a:t>operate </a:t>
            </a:r>
            <a:r>
              <a:rPr sz="1167" dirty="0">
                <a:latin typeface="Garamond"/>
                <a:cs typeface="Garamond"/>
              </a:rPr>
              <a:t>globally </a:t>
            </a:r>
            <a:r>
              <a:rPr sz="1167" spc="-5" dirty="0">
                <a:latin typeface="Garamond"/>
                <a:cs typeface="Garamond"/>
              </a:rPr>
              <a:t>achieve lower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and higher brand awareness. At </a:t>
            </a:r>
            <a:r>
              <a:rPr sz="1167" dirty="0">
                <a:latin typeface="Garamond"/>
                <a:cs typeface="Garamond"/>
              </a:rPr>
              <a:t>the same time, global  </a:t>
            </a:r>
            <a:r>
              <a:rPr sz="1167" spc="-5" dirty="0">
                <a:latin typeface="Garamond"/>
                <a:cs typeface="Garamond"/>
              </a:rPr>
              <a:t>marketing is risky because of </a:t>
            </a:r>
            <a:r>
              <a:rPr sz="1167" dirty="0">
                <a:latin typeface="Garamond"/>
                <a:cs typeface="Garamond"/>
              </a:rPr>
              <a:t>variable exchange </a:t>
            </a:r>
            <a:r>
              <a:rPr sz="1167" spc="-5" dirty="0">
                <a:latin typeface="Garamond"/>
                <a:cs typeface="Garamond"/>
              </a:rPr>
              <a:t>rates, </a:t>
            </a:r>
            <a:r>
              <a:rPr sz="1167" dirty="0">
                <a:latin typeface="Garamond"/>
                <a:cs typeface="Garamond"/>
              </a:rPr>
              <a:t>unstable governments, </a:t>
            </a:r>
            <a:r>
              <a:rPr sz="1167" spc="-5" dirty="0">
                <a:latin typeface="Garamond"/>
                <a:cs typeface="Garamond"/>
              </a:rPr>
              <a:t>protectionist </a:t>
            </a:r>
            <a:r>
              <a:rPr sz="1167" dirty="0">
                <a:latin typeface="Garamond"/>
                <a:cs typeface="Garamond"/>
              </a:rPr>
              <a:t>tariffs 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trade </a:t>
            </a:r>
            <a:r>
              <a:rPr sz="1167" spc="-5" dirty="0">
                <a:latin typeface="Garamond"/>
                <a:cs typeface="Garamond"/>
              </a:rPr>
              <a:t>barriers, and other prohibitive</a:t>
            </a:r>
            <a:r>
              <a:rPr sz="1167" spc="-1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factors.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Given the potential gains </a:t>
            </a:r>
            <a:r>
              <a:rPr sz="1167" spc="-5" dirty="0">
                <a:latin typeface="Garamond"/>
                <a:cs typeface="Garamond"/>
              </a:rPr>
              <a:t>and risks of </a:t>
            </a:r>
            <a:r>
              <a:rPr sz="1167" dirty="0">
                <a:latin typeface="Garamond"/>
                <a:cs typeface="Garamond"/>
              </a:rPr>
              <a:t>global </a:t>
            </a:r>
            <a:r>
              <a:rPr sz="1167" spc="-5" dirty="0">
                <a:latin typeface="Garamond"/>
                <a:cs typeface="Garamond"/>
              </a:rPr>
              <a:t>marketing,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systematic </a:t>
            </a:r>
            <a:r>
              <a:rPr sz="1167" dirty="0">
                <a:latin typeface="Garamond"/>
                <a:cs typeface="Garamond"/>
              </a:rPr>
              <a:t>way to </a:t>
            </a:r>
            <a:r>
              <a:rPr sz="1167" spc="-5" dirty="0">
                <a:latin typeface="Garamond"/>
                <a:cs typeface="Garamond"/>
              </a:rPr>
              <a:t>make 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international marketing decisions. Decision areas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must be addressed are: </a:t>
            </a:r>
            <a:r>
              <a:rPr sz="1167" dirty="0">
                <a:latin typeface="Garamond"/>
                <a:cs typeface="Garamond"/>
              </a:rPr>
              <a:t>(1) </a:t>
            </a: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look  at </a:t>
            </a:r>
            <a:r>
              <a:rPr sz="1167" dirty="0">
                <a:latin typeface="Garamond"/>
                <a:cs typeface="Garamond"/>
              </a:rPr>
              <a:t>the global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environment; (2) </a:t>
            </a:r>
            <a:r>
              <a:rPr sz="1167" spc="-5" dirty="0">
                <a:latin typeface="Garamond"/>
                <a:cs typeface="Garamond"/>
              </a:rPr>
              <a:t>Deciding whether </a:t>
            </a:r>
            <a:r>
              <a:rPr sz="1167" dirty="0">
                <a:latin typeface="Garamond"/>
                <a:cs typeface="Garamond"/>
              </a:rPr>
              <a:t>to go </a:t>
            </a:r>
            <a:r>
              <a:rPr sz="1167" spc="-5" dirty="0">
                <a:latin typeface="Garamond"/>
                <a:cs typeface="Garamond"/>
              </a:rPr>
              <a:t>international; </a:t>
            </a:r>
            <a:r>
              <a:rPr sz="1167" dirty="0">
                <a:latin typeface="Garamond"/>
                <a:cs typeface="Garamond"/>
              </a:rPr>
              <a:t>(3) </a:t>
            </a:r>
            <a:r>
              <a:rPr sz="1167" spc="-5" dirty="0">
                <a:latin typeface="Garamond"/>
                <a:cs typeface="Garamond"/>
              </a:rPr>
              <a:t>Deciding </a:t>
            </a:r>
            <a:r>
              <a:rPr sz="1167" dirty="0">
                <a:latin typeface="Garamond"/>
                <a:cs typeface="Garamond"/>
              </a:rPr>
              <a:t>which  </a:t>
            </a:r>
            <a:r>
              <a:rPr sz="1167" spc="-5" dirty="0">
                <a:latin typeface="Garamond"/>
                <a:cs typeface="Garamond"/>
              </a:rPr>
              <a:t>markets </a:t>
            </a:r>
            <a:r>
              <a:rPr sz="1167" dirty="0">
                <a:latin typeface="Garamond"/>
                <a:cs typeface="Garamond"/>
              </a:rPr>
              <a:t>to enter; (4) </a:t>
            </a:r>
            <a:r>
              <a:rPr sz="1167" spc="-5" dirty="0">
                <a:latin typeface="Garamond"/>
                <a:cs typeface="Garamond"/>
              </a:rPr>
              <a:t>Deciding how </a:t>
            </a:r>
            <a:r>
              <a:rPr sz="1167" dirty="0">
                <a:latin typeface="Garamond"/>
                <a:cs typeface="Garamond"/>
              </a:rPr>
              <a:t>to enter </a:t>
            </a:r>
            <a:r>
              <a:rPr sz="1167" spc="-5" dirty="0">
                <a:latin typeface="Garamond"/>
                <a:cs typeface="Garamond"/>
              </a:rPr>
              <a:t>the market; </a:t>
            </a:r>
            <a:r>
              <a:rPr sz="1167" dirty="0">
                <a:latin typeface="Garamond"/>
                <a:cs typeface="Garamond"/>
              </a:rPr>
              <a:t>(5) </a:t>
            </a:r>
            <a:r>
              <a:rPr sz="1167" spc="-5" dirty="0">
                <a:latin typeface="Garamond"/>
                <a:cs typeface="Garamond"/>
              </a:rPr>
              <a:t>Deciding on </a:t>
            </a:r>
            <a:r>
              <a:rPr sz="1167" dirty="0">
                <a:latin typeface="Garamond"/>
                <a:cs typeface="Garamond"/>
              </a:rPr>
              <a:t>the global </a:t>
            </a:r>
            <a:r>
              <a:rPr sz="1167" spc="-5" dirty="0">
                <a:latin typeface="Garamond"/>
                <a:cs typeface="Garamond"/>
              </a:rPr>
              <a:t>marketing  program; and, </a:t>
            </a:r>
            <a:r>
              <a:rPr sz="1167" dirty="0">
                <a:latin typeface="Garamond"/>
                <a:cs typeface="Garamond"/>
              </a:rPr>
              <a:t>(6) </a:t>
            </a:r>
            <a:r>
              <a:rPr sz="1167" spc="-5" dirty="0">
                <a:latin typeface="Garamond"/>
                <a:cs typeface="Garamond"/>
              </a:rPr>
              <a:t>Deciding on </a:t>
            </a:r>
            <a:r>
              <a:rPr sz="1167" dirty="0">
                <a:latin typeface="Garamond"/>
                <a:cs typeface="Garamond"/>
              </a:rPr>
              <a:t>the global </a:t>
            </a:r>
            <a:r>
              <a:rPr sz="1167" spc="-5" dirty="0">
                <a:latin typeface="Garamond"/>
                <a:cs typeface="Garamond"/>
              </a:rPr>
              <a:t>marketing organization. Each of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decisions must be  </a:t>
            </a:r>
            <a:r>
              <a:rPr sz="1167" dirty="0">
                <a:latin typeface="Garamond"/>
                <a:cs typeface="Garamond"/>
              </a:rPr>
              <a:t>seriously considered </a:t>
            </a:r>
            <a:r>
              <a:rPr sz="1167" spc="-5" dirty="0">
                <a:latin typeface="Garamond"/>
                <a:cs typeface="Garamond"/>
              </a:rPr>
              <a:t>and answered if </a:t>
            </a:r>
            <a:r>
              <a:rPr sz="1167" dirty="0">
                <a:latin typeface="Garamond"/>
                <a:cs typeface="Garamond"/>
              </a:rPr>
              <a:t>success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achieved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international </a:t>
            </a:r>
            <a:r>
              <a:rPr sz="1167" dirty="0">
                <a:latin typeface="Garamond"/>
                <a:cs typeface="Garamond"/>
              </a:rPr>
              <a:t>competitive  </a:t>
            </a:r>
            <a:r>
              <a:rPr sz="1167" spc="-5" dirty="0">
                <a:latin typeface="Garamond"/>
                <a:cs typeface="Garamond"/>
              </a:rPr>
              <a:t>arena. All markets and industrial bases around </a:t>
            </a:r>
            <a:r>
              <a:rPr sz="1167" dirty="0">
                <a:latin typeface="Garamond"/>
                <a:cs typeface="Garamond"/>
              </a:rPr>
              <a:t>the world </a:t>
            </a:r>
            <a:r>
              <a:rPr sz="1167" spc="-5" dirty="0">
                <a:latin typeface="Garamond"/>
                <a:cs typeface="Garamond"/>
              </a:rPr>
              <a:t>are not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same. </a:t>
            </a:r>
            <a:r>
              <a:rPr sz="1167" dirty="0">
                <a:latin typeface="Garamond"/>
                <a:cs typeface="Garamond"/>
              </a:rPr>
              <a:t>There are varying  degrees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economic sophistication. The marketer must make </a:t>
            </a:r>
            <a:r>
              <a:rPr sz="1167" spc="-5" dirty="0">
                <a:latin typeface="Garamond"/>
                <a:cs typeface="Garamond"/>
              </a:rPr>
              <a:t>plans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operations </a:t>
            </a:r>
            <a:r>
              <a:rPr sz="1167" dirty="0">
                <a:latin typeface="Garamond"/>
                <a:cs typeface="Garamond"/>
              </a:rPr>
              <a:t>in subsistence  economies, </a:t>
            </a:r>
            <a:r>
              <a:rPr sz="1167" spc="-5" dirty="0">
                <a:latin typeface="Garamond"/>
                <a:cs typeface="Garamond"/>
              </a:rPr>
              <a:t>raw-material-exporting </a:t>
            </a:r>
            <a:r>
              <a:rPr sz="1167" dirty="0">
                <a:latin typeface="Garamond"/>
                <a:cs typeface="Garamond"/>
              </a:rPr>
              <a:t>economies, </a:t>
            </a:r>
            <a:r>
              <a:rPr sz="1167" spc="-5" dirty="0">
                <a:latin typeface="Garamond"/>
                <a:cs typeface="Garamond"/>
              </a:rPr>
              <a:t>industrializing </a:t>
            </a:r>
            <a:r>
              <a:rPr sz="1167" dirty="0">
                <a:latin typeface="Garamond"/>
                <a:cs typeface="Garamond"/>
              </a:rPr>
              <a:t>economies,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established industrial  economies </a:t>
            </a:r>
            <a:r>
              <a:rPr sz="1167" spc="-5" dirty="0">
                <a:latin typeface="Garamond"/>
                <a:cs typeface="Garamond"/>
              </a:rPr>
              <a:t>separately if </a:t>
            </a:r>
            <a:r>
              <a:rPr sz="1167" dirty="0">
                <a:latin typeface="Garamond"/>
                <a:cs typeface="Garamond"/>
              </a:rPr>
              <a:t>true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success </a:t>
            </a:r>
            <a:r>
              <a:rPr sz="1167" spc="-5" dirty="0">
                <a:latin typeface="Garamond"/>
                <a:cs typeface="Garamond"/>
              </a:rPr>
              <a:t>is to be achieved. It </a:t>
            </a:r>
            <a:r>
              <a:rPr sz="1167" dirty="0">
                <a:latin typeface="Garamond"/>
                <a:cs typeface="Garamond"/>
              </a:rPr>
              <a:t>would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easier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decision  maker if all </a:t>
            </a:r>
            <a:r>
              <a:rPr sz="1167" dirty="0">
                <a:latin typeface="Garamond"/>
                <a:cs typeface="Garamond"/>
              </a:rPr>
              <a:t>the economies were </a:t>
            </a:r>
            <a:r>
              <a:rPr sz="1167" spc="-5" dirty="0">
                <a:latin typeface="Garamond"/>
                <a:cs typeface="Garamond"/>
              </a:rPr>
              <a:t>like the United States. </a:t>
            </a:r>
            <a:r>
              <a:rPr sz="1167" dirty="0">
                <a:latin typeface="Garamond"/>
                <a:cs typeface="Garamond"/>
              </a:rPr>
              <a:t>They, </a:t>
            </a:r>
            <a:r>
              <a:rPr sz="1167" spc="-5" dirty="0">
                <a:latin typeface="Garamond"/>
                <a:cs typeface="Garamond"/>
              </a:rPr>
              <a:t>however, are not. Global marketing  requires an </a:t>
            </a:r>
            <a:r>
              <a:rPr sz="1167" dirty="0">
                <a:latin typeface="Garamond"/>
                <a:cs typeface="Garamond"/>
              </a:rPr>
              <a:t>extensive </a:t>
            </a:r>
            <a:r>
              <a:rPr sz="1167" spc="-5" dirty="0">
                <a:latin typeface="Garamond"/>
                <a:cs typeface="Garamond"/>
              </a:rPr>
              <a:t>amount of </a:t>
            </a:r>
            <a:r>
              <a:rPr sz="1167" dirty="0">
                <a:latin typeface="Garamond"/>
                <a:cs typeface="Garamond"/>
              </a:rPr>
              <a:t>learning </a:t>
            </a:r>
            <a:r>
              <a:rPr sz="1167" spc="-5" dirty="0">
                <a:latin typeface="Garamond"/>
                <a:cs typeface="Garamond"/>
              </a:rPr>
              <a:t>and, </a:t>
            </a:r>
            <a:r>
              <a:rPr sz="1167" dirty="0">
                <a:latin typeface="Garamond"/>
                <a:cs typeface="Garamond"/>
              </a:rPr>
              <a:t>in some </a:t>
            </a:r>
            <a:r>
              <a:rPr sz="1167" spc="-5" dirty="0">
                <a:latin typeface="Garamond"/>
                <a:cs typeface="Garamond"/>
              </a:rPr>
              <a:t>instances, adaptation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mix  </a:t>
            </a:r>
            <a:r>
              <a:rPr sz="1167" dirty="0">
                <a:latin typeface="Garamond"/>
                <a:cs typeface="Garamond"/>
              </a:rPr>
              <a:t>to fit the </a:t>
            </a:r>
            <a:r>
              <a:rPr sz="1167" spc="-5" dirty="0">
                <a:latin typeface="Garamond"/>
                <a:cs typeface="Garamond"/>
              </a:rPr>
              <a:t>particular </a:t>
            </a:r>
            <a:r>
              <a:rPr sz="1167" dirty="0">
                <a:latin typeface="Garamond"/>
                <a:cs typeface="Garamond"/>
              </a:rPr>
              <a:t>situation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economy.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 addition </a:t>
            </a:r>
            <a:r>
              <a:rPr sz="1167" dirty="0">
                <a:latin typeface="Garamond"/>
                <a:cs typeface="Garamond"/>
              </a:rPr>
              <a:t>to global challenges with </a:t>
            </a:r>
            <a:r>
              <a:rPr sz="1167" spc="-5" dirty="0">
                <a:latin typeface="Garamond"/>
                <a:cs typeface="Garamond"/>
              </a:rPr>
              <a:t>consideration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mix,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marketer </a:t>
            </a:r>
            <a:r>
              <a:rPr sz="1167" dirty="0">
                <a:latin typeface="Garamond"/>
                <a:cs typeface="Garamond"/>
              </a:rPr>
              <a:t>that wishes  to go global </a:t>
            </a:r>
            <a:r>
              <a:rPr sz="1167" spc="-5" dirty="0">
                <a:latin typeface="Garamond"/>
                <a:cs typeface="Garamond"/>
              </a:rPr>
              <a:t>must also </a:t>
            </a:r>
            <a:r>
              <a:rPr sz="1167" dirty="0">
                <a:latin typeface="Garamond"/>
                <a:cs typeface="Garamond"/>
              </a:rPr>
              <a:t>consider a variety </a:t>
            </a:r>
            <a:r>
              <a:rPr sz="1167" spc="-5" dirty="0">
                <a:latin typeface="Garamond"/>
                <a:cs typeface="Garamond"/>
              </a:rPr>
              <a:t>of options on how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align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organization with </a:t>
            </a:r>
            <a:r>
              <a:rPr sz="1167" spc="28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international partners. </a:t>
            </a:r>
            <a:r>
              <a:rPr sz="1167" dirty="0">
                <a:latin typeface="Garamond"/>
                <a:cs typeface="Garamond"/>
              </a:rPr>
              <a:t>These considerations </a:t>
            </a:r>
            <a:r>
              <a:rPr sz="1167" spc="-5" dirty="0">
                <a:latin typeface="Garamond"/>
                <a:cs typeface="Garamond"/>
              </a:rPr>
              <a:t>are different </a:t>
            </a:r>
            <a:r>
              <a:rPr sz="1167" dirty="0">
                <a:latin typeface="Garamond"/>
                <a:cs typeface="Garamond"/>
              </a:rPr>
              <a:t>than those that the </a:t>
            </a:r>
            <a:r>
              <a:rPr sz="1167" spc="-5" dirty="0">
                <a:latin typeface="Garamond"/>
                <a:cs typeface="Garamond"/>
              </a:rPr>
              <a:t>marketer </a:t>
            </a:r>
            <a:r>
              <a:rPr sz="1167" dirty="0">
                <a:latin typeface="Garamond"/>
                <a:cs typeface="Garamond"/>
              </a:rPr>
              <a:t>faces </a:t>
            </a:r>
            <a:r>
              <a:rPr sz="1167" spc="-5" dirty="0">
                <a:latin typeface="Garamond"/>
                <a:cs typeface="Garamond"/>
              </a:rPr>
              <a:t>in its  own domestic </a:t>
            </a:r>
            <a:r>
              <a:rPr sz="1167" dirty="0">
                <a:latin typeface="Garamond"/>
                <a:cs typeface="Garamond"/>
              </a:rPr>
              <a:t>environment. The end </a:t>
            </a:r>
            <a:r>
              <a:rPr sz="1167" spc="-5" dirty="0">
                <a:latin typeface="Garamond"/>
                <a:cs typeface="Garamond"/>
              </a:rPr>
              <a:t>result of making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global </a:t>
            </a:r>
            <a:r>
              <a:rPr sz="1167" spc="-5" dirty="0">
                <a:latin typeface="Garamond"/>
                <a:cs typeface="Garamond"/>
              </a:rPr>
              <a:t>decisions is not only  </a:t>
            </a:r>
            <a:r>
              <a:rPr sz="1167" dirty="0">
                <a:latin typeface="Garamond"/>
                <a:cs typeface="Garamond"/>
              </a:rPr>
              <a:t>improvement in marketing </a:t>
            </a:r>
            <a:r>
              <a:rPr sz="1167" spc="-5" dirty="0">
                <a:latin typeface="Garamond"/>
                <a:cs typeface="Garamond"/>
              </a:rPr>
              <a:t>skills, but </a:t>
            </a:r>
            <a:r>
              <a:rPr sz="1167" dirty="0">
                <a:latin typeface="Garamond"/>
                <a:cs typeface="Garamond"/>
              </a:rPr>
              <a:t>improvement toward </a:t>
            </a:r>
            <a:r>
              <a:rPr sz="1167" spc="-5" dirty="0">
                <a:latin typeface="Garamond"/>
                <a:cs typeface="Garamond"/>
              </a:rPr>
              <a:t>attaining </a:t>
            </a:r>
            <a:r>
              <a:rPr sz="1167" dirty="0">
                <a:latin typeface="Garamond"/>
                <a:cs typeface="Garamond"/>
              </a:rPr>
              <a:t>a truly global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organization.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56"/>
              </a:lnSpc>
              <a:buAutoNum type="alphaUcPeriod" startAt="8"/>
              <a:tabLst>
                <a:tab pos="234592" algn="l"/>
              </a:tabLst>
            </a:pPr>
            <a:r>
              <a:rPr sz="1167" b="1" dirty="0">
                <a:latin typeface="Garamond"/>
                <a:cs typeface="Garamond"/>
              </a:rPr>
              <a:t>Marketing </a:t>
            </a:r>
            <a:r>
              <a:rPr sz="1167" b="1" spc="-5" dirty="0">
                <a:latin typeface="Garamond"/>
                <a:cs typeface="Garamond"/>
              </a:rPr>
              <a:t>and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Society</a:t>
            </a:r>
            <a:endParaRPr sz="1167">
              <a:latin typeface="Garamond"/>
              <a:cs typeface="Garamond"/>
            </a:endParaRPr>
          </a:p>
          <a:p>
            <a:pPr marL="12347" marR="1666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working to </a:t>
            </a:r>
            <a:r>
              <a:rPr sz="1167" spc="-5" dirty="0">
                <a:latin typeface="Garamond"/>
                <a:cs typeface="Garamond"/>
              </a:rPr>
              <a:t>meet </a:t>
            </a:r>
            <a:r>
              <a:rPr sz="1167" dirty="0">
                <a:latin typeface="Garamond"/>
                <a:cs typeface="Garamond"/>
              </a:rPr>
              <a:t>the consumer’s </a:t>
            </a:r>
            <a:r>
              <a:rPr sz="1167" spc="-5" dirty="0">
                <a:latin typeface="Garamond"/>
                <a:cs typeface="Garamond"/>
              </a:rPr>
              <a:t>needs, marketers may </a:t>
            </a:r>
            <a:r>
              <a:rPr sz="1167" dirty="0">
                <a:latin typeface="Garamond"/>
                <a:cs typeface="Garamond"/>
              </a:rPr>
              <a:t>take </a:t>
            </a:r>
            <a:r>
              <a:rPr sz="1167" spc="-5" dirty="0">
                <a:latin typeface="Garamond"/>
                <a:cs typeface="Garamond"/>
              </a:rPr>
              <a:t>some actions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are not approved  of by all </a:t>
            </a:r>
            <a:r>
              <a:rPr sz="1167" dirty="0">
                <a:latin typeface="Garamond"/>
                <a:cs typeface="Garamond"/>
              </a:rPr>
              <a:t>the consumers </a:t>
            </a:r>
            <a:r>
              <a:rPr sz="1167" spc="-5" dirty="0">
                <a:latin typeface="Garamond"/>
                <a:cs typeface="Garamond"/>
              </a:rPr>
              <a:t>or publics </a:t>
            </a:r>
            <a:r>
              <a:rPr sz="1167" dirty="0">
                <a:latin typeface="Garamond"/>
                <a:cs typeface="Garamond"/>
              </a:rPr>
              <a:t>within the </a:t>
            </a:r>
            <a:r>
              <a:rPr sz="1167" spc="-5" dirty="0">
                <a:latin typeface="Garamond"/>
                <a:cs typeface="Garamond"/>
              </a:rPr>
              <a:t>social </a:t>
            </a:r>
            <a:r>
              <a:rPr sz="1167" dirty="0">
                <a:latin typeface="Garamond"/>
                <a:cs typeface="Garamond"/>
              </a:rPr>
              <a:t>sector. </a:t>
            </a:r>
            <a:r>
              <a:rPr sz="1167" spc="-5" dirty="0">
                <a:latin typeface="Garamond"/>
                <a:cs typeface="Garamond"/>
              </a:rPr>
              <a:t>Marketing managers must </a:t>
            </a:r>
            <a:r>
              <a:rPr sz="1167" dirty="0">
                <a:latin typeface="Garamond"/>
                <a:cs typeface="Garamond"/>
              </a:rPr>
              <a:t>understand  the criticism that 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function may encounter. By understanding the criticism, the  </a:t>
            </a:r>
            <a:r>
              <a:rPr sz="1167" spc="-5" dirty="0">
                <a:latin typeface="Garamond"/>
                <a:cs typeface="Garamond"/>
              </a:rPr>
              <a:t>manager is </a:t>
            </a:r>
            <a:r>
              <a:rPr sz="1167" dirty="0">
                <a:latin typeface="Garamond"/>
                <a:cs typeface="Garamond"/>
              </a:rPr>
              <a:t>better </a:t>
            </a:r>
            <a:r>
              <a:rPr sz="1167" spc="-5" dirty="0">
                <a:latin typeface="Garamond"/>
                <a:cs typeface="Garamond"/>
              </a:rPr>
              <a:t>prepared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respond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it in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proactive manner. Some of </a:t>
            </a:r>
            <a:r>
              <a:rPr sz="1167" dirty="0">
                <a:latin typeface="Garamond"/>
                <a:cs typeface="Garamond"/>
              </a:rPr>
              <a:t>the criticism </a:t>
            </a:r>
            <a:r>
              <a:rPr sz="1167" spc="-5" dirty="0">
                <a:latin typeface="Garamond"/>
                <a:cs typeface="Garamond"/>
              </a:rPr>
              <a:t>is justified; 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is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not.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primary </a:t>
            </a:r>
            <a:r>
              <a:rPr sz="1167" dirty="0">
                <a:latin typeface="Garamond"/>
                <a:cs typeface="Garamond"/>
              </a:rPr>
              <a:t>criticisms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marketing </a:t>
            </a:r>
            <a:r>
              <a:rPr sz="1167" spc="-5" dirty="0">
                <a:latin typeface="Garamond"/>
                <a:cs typeface="Garamond"/>
              </a:rPr>
              <a:t>function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respect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impact on individual  </a:t>
            </a:r>
            <a:r>
              <a:rPr sz="1167" dirty="0">
                <a:latin typeface="Garamond"/>
                <a:cs typeface="Garamond"/>
              </a:rPr>
              <a:t>consumers </a:t>
            </a:r>
            <a:r>
              <a:rPr sz="1167" spc="-5" dirty="0">
                <a:latin typeface="Garamond"/>
                <a:cs typeface="Garamond"/>
              </a:rPr>
              <a:t>have been </a:t>
            </a:r>
            <a:r>
              <a:rPr sz="1167" dirty="0">
                <a:latin typeface="Garamond"/>
                <a:cs typeface="Garamond"/>
              </a:rPr>
              <a:t>categorized as </a:t>
            </a:r>
            <a:r>
              <a:rPr sz="1167" spc="-5" dirty="0">
                <a:latin typeface="Garamond"/>
                <a:cs typeface="Garamond"/>
              </a:rPr>
              <a:t>being: </a:t>
            </a:r>
            <a:r>
              <a:rPr sz="1167" dirty="0">
                <a:latin typeface="Garamond"/>
                <a:cs typeface="Garamond"/>
              </a:rPr>
              <a:t>(1) </a:t>
            </a:r>
            <a:r>
              <a:rPr sz="1167" spc="-5" dirty="0">
                <a:latin typeface="Garamond"/>
                <a:cs typeface="Garamond"/>
              </a:rPr>
              <a:t>high prices; </a:t>
            </a:r>
            <a:r>
              <a:rPr sz="1167" dirty="0">
                <a:latin typeface="Garamond"/>
                <a:cs typeface="Garamond"/>
              </a:rPr>
              <a:t>(2) </a:t>
            </a:r>
            <a:r>
              <a:rPr sz="1167" spc="-5" dirty="0">
                <a:latin typeface="Garamond"/>
                <a:cs typeface="Garamond"/>
              </a:rPr>
              <a:t>deceptive practices; </a:t>
            </a:r>
            <a:r>
              <a:rPr sz="1167" dirty="0">
                <a:latin typeface="Garamond"/>
                <a:cs typeface="Garamond"/>
              </a:rPr>
              <a:t>(3) </a:t>
            </a:r>
            <a:r>
              <a:rPr sz="1167" spc="-5" dirty="0">
                <a:latin typeface="Garamond"/>
                <a:cs typeface="Garamond"/>
              </a:rPr>
              <a:t>high-  pressure </a:t>
            </a:r>
            <a:r>
              <a:rPr sz="1167" dirty="0">
                <a:latin typeface="Garamond"/>
                <a:cs typeface="Garamond"/>
              </a:rPr>
              <a:t>selling; (4) shoddy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unsafe </a:t>
            </a:r>
            <a:r>
              <a:rPr sz="1167" spc="-5" dirty="0">
                <a:latin typeface="Garamond"/>
                <a:cs typeface="Garamond"/>
              </a:rPr>
              <a:t>products; </a:t>
            </a:r>
            <a:r>
              <a:rPr sz="1167" dirty="0">
                <a:latin typeface="Garamond"/>
                <a:cs typeface="Garamond"/>
              </a:rPr>
              <a:t>(5) </a:t>
            </a:r>
            <a:r>
              <a:rPr sz="1167" spc="-5" dirty="0">
                <a:latin typeface="Garamond"/>
                <a:cs typeface="Garamond"/>
              </a:rPr>
              <a:t>planned obsolescence; and </a:t>
            </a:r>
            <a:r>
              <a:rPr sz="1167" dirty="0">
                <a:latin typeface="Garamond"/>
                <a:cs typeface="Garamond"/>
              </a:rPr>
              <a:t>(6) </a:t>
            </a:r>
            <a:r>
              <a:rPr sz="1167" spc="-5" dirty="0">
                <a:latin typeface="Garamond"/>
                <a:cs typeface="Garamond"/>
              </a:rPr>
              <a:t>poor </a:t>
            </a:r>
            <a:r>
              <a:rPr sz="1167" dirty="0">
                <a:latin typeface="Garamond"/>
                <a:cs typeface="Garamond"/>
              </a:rPr>
              <a:t>service to  </a:t>
            </a:r>
            <a:r>
              <a:rPr sz="1167" spc="-5" dirty="0">
                <a:latin typeface="Garamond"/>
                <a:cs typeface="Garamond"/>
              </a:rPr>
              <a:t>disadvantaged </a:t>
            </a:r>
            <a:r>
              <a:rPr sz="1167" dirty="0">
                <a:latin typeface="Garamond"/>
                <a:cs typeface="Garamond"/>
              </a:rPr>
              <a:t>consumers. These criticisms </a:t>
            </a:r>
            <a:r>
              <a:rPr sz="1167" spc="-5" dirty="0">
                <a:latin typeface="Garamond"/>
                <a:cs typeface="Garamond"/>
              </a:rPr>
              <a:t>have come from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failure to meet individual consumer  </a:t>
            </a:r>
            <a:r>
              <a:rPr sz="1167" dirty="0">
                <a:latin typeface="Garamond"/>
                <a:cs typeface="Garamond"/>
              </a:rPr>
              <a:t>welfare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needs.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370622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240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2617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A separate set </a:t>
            </a:r>
            <a:r>
              <a:rPr sz="1167" spc="-5" dirty="0">
                <a:latin typeface="Garamond"/>
                <a:cs typeface="Garamond"/>
              </a:rPr>
              <a:t>of criticisms is directed </a:t>
            </a:r>
            <a:r>
              <a:rPr sz="1167" dirty="0">
                <a:latin typeface="Garamond"/>
                <a:cs typeface="Garamond"/>
              </a:rPr>
              <a:t>toward the marketing function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society in general.  </a:t>
            </a:r>
            <a:r>
              <a:rPr sz="1167" spc="-5" dirty="0">
                <a:latin typeface="Garamond"/>
                <a:cs typeface="Garamond"/>
              </a:rPr>
              <a:t>Criticism </a:t>
            </a:r>
            <a:r>
              <a:rPr sz="1167" dirty="0">
                <a:latin typeface="Garamond"/>
                <a:cs typeface="Garamond"/>
              </a:rPr>
              <a:t>from this </a:t>
            </a:r>
            <a:r>
              <a:rPr sz="1167" spc="-5" dirty="0">
                <a:latin typeface="Garamond"/>
                <a:cs typeface="Garamond"/>
              </a:rPr>
              <a:t>larger public body includes </a:t>
            </a:r>
            <a:r>
              <a:rPr sz="1167" dirty="0">
                <a:latin typeface="Garamond"/>
                <a:cs typeface="Garamond"/>
              </a:rPr>
              <a:t>comments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creating: (1) false wants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too  </a:t>
            </a:r>
            <a:r>
              <a:rPr sz="1167" spc="-5" dirty="0">
                <a:latin typeface="Garamond"/>
                <a:cs typeface="Garamond"/>
              </a:rPr>
              <a:t>much materialism; </a:t>
            </a:r>
            <a:r>
              <a:rPr sz="1167" dirty="0">
                <a:latin typeface="Garamond"/>
                <a:cs typeface="Garamond"/>
              </a:rPr>
              <a:t>(2) too few social goods; (3) cultural </a:t>
            </a:r>
            <a:r>
              <a:rPr sz="1167" spc="-5" dirty="0">
                <a:latin typeface="Garamond"/>
                <a:cs typeface="Garamond"/>
              </a:rPr>
              <a:t>pollution; and </a:t>
            </a:r>
            <a:r>
              <a:rPr sz="1167" dirty="0">
                <a:latin typeface="Garamond"/>
                <a:cs typeface="Garamond"/>
              </a:rPr>
              <a:t>(4) too </a:t>
            </a:r>
            <a:r>
              <a:rPr sz="1167" spc="-5" dirty="0">
                <a:latin typeface="Garamond"/>
                <a:cs typeface="Garamond"/>
              </a:rPr>
              <a:t>much political  power. In addition, </a:t>
            </a:r>
            <a:r>
              <a:rPr sz="1167" dirty="0">
                <a:latin typeface="Garamond"/>
                <a:cs typeface="Garamond"/>
              </a:rPr>
              <a:t>critics </a:t>
            </a:r>
            <a:r>
              <a:rPr sz="1167" spc="-5" dirty="0">
                <a:latin typeface="Garamond"/>
                <a:cs typeface="Garamond"/>
              </a:rPr>
              <a:t>have also pointed out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marketing’s impact on businesses may not be  </a:t>
            </a:r>
            <a:r>
              <a:rPr sz="1167" dirty="0">
                <a:latin typeface="Garamond"/>
                <a:cs typeface="Garamond"/>
              </a:rPr>
              <a:t>good either.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accused of harming competitors and reducing </a:t>
            </a:r>
            <a:r>
              <a:rPr sz="1167" dirty="0">
                <a:latin typeface="Garamond"/>
                <a:cs typeface="Garamond"/>
              </a:rPr>
              <a:t>competition </a:t>
            </a:r>
            <a:r>
              <a:rPr sz="1167" spc="-5" dirty="0">
                <a:latin typeface="Garamond"/>
                <a:cs typeface="Garamond"/>
              </a:rPr>
              <a:t>by acquisition  of competitors, </a:t>
            </a:r>
            <a:r>
              <a:rPr sz="1167" dirty="0">
                <a:latin typeface="Garamond"/>
                <a:cs typeface="Garamond"/>
              </a:rPr>
              <a:t>creating </a:t>
            </a:r>
            <a:r>
              <a:rPr sz="1167" spc="-5" dirty="0">
                <a:latin typeface="Garamond"/>
                <a:cs typeface="Garamond"/>
              </a:rPr>
              <a:t>barriers </a:t>
            </a:r>
            <a:r>
              <a:rPr sz="1167" dirty="0">
                <a:latin typeface="Garamond"/>
                <a:cs typeface="Garamond"/>
              </a:rPr>
              <a:t>to entry,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using unfair </a:t>
            </a:r>
            <a:r>
              <a:rPr sz="1167" spc="-5" dirty="0">
                <a:latin typeface="Garamond"/>
                <a:cs typeface="Garamond"/>
              </a:rPr>
              <a:t>marketing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practices.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Concerns 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function </a:t>
            </a:r>
            <a:r>
              <a:rPr sz="1167" spc="-5" dirty="0">
                <a:latin typeface="Garamond"/>
                <a:cs typeface="Garamond"/>
              </a:rPr>
              <a:t>have led </a:t>
            </a:r>
            <a:r>
              <a:rPr sz="1167" dirty="0">
                <a:latin typeface="Garamond"/>
                <a:cs typeface="Garamond"/>
              </a:rPr>
              <a:t>action groups to </a:t>
            </a:r>
            <a:r>
              <a:rPr sz="1167" spc="-5" dirty="0">
                <a:latin typeface="Garamond"/>
                <a:cs typeface="Garamond"/>
              </a:rPr>
              <a:t>participate in consumer </a:t>
            </a:r>
            <a:r>
              <a:rPr sz="1167" dirty="0">
                <a:latin typeface="Garamond"/>
                <a:cs typeface="Garamond"/>
              </a:rPr>
              <a:t>and  environmental movements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to form </a:t>
            </a:r>
            <a:r>
              <a:rPr sz="1167" spc="-5" dirty="0">
                <a:latin typeface="Garamond"/>
                <a:cs typeface="Garamond"/>
              </a:rPr>
              <a:t>protest organizations. Marketing’s response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action  </a:t>
            </a:r>
            <a:r>
              <a:rPr sz="1167" dirty="0">
                <a:latin typeface="Garamond"/>
                <a:cs typeface="Garamond"/>
              </a:rPr>
              <a:t>groups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social criticism </a:t>
            </a:r>
            <a:r>
              <a:rPr sz="1167" spc="-5" dirty="0">
                <a:latin typeface="Garamond"/>
                <a:cs typeface="Garamond"/>
              </a:rPr>
              <a:t>has largely been positive and proactive. Many </a:t>
            </a:r>
            <a:r>
              <a:rPr sz="1167" dirty="0">
                <a:latin typeface="Garamond"/>
                <a:cs typeface="Garamond"/>
              </a:rPr>
              <a:t>companies that were  </a:t>
            </a:r>
            <a:r>
              <a:rPr sz="1167" spc="-5" dirty="0">
                <a:latin typeface="Garamond"/>
                <a:cs typeface="Garamond"/>
              </a:rPr>
              <a:t>originally opposed </a:t>
            </a:r>
            <a:r>
              <a:rPr sz="1167" dirty="0">
                <a:latin typeface="Garamond"/>
                <a:cs typeface="Garamond"/>
              </a:rPr>
              <a:t>to social </a:t>
            </a:r>
            <a:r>
              <a:rPr sz="1167" spc="-5" dirty="0">
                <a:latin typeface="Garamond"/>
                <a:cs typeface="Garamond"/>
              </a:rPr>
              <a:t>movements and legislation </a:t>
            </a:r>
            <a:r>
              <a:rPr sz="1167" dirty="0">
                <a:latin typeface="Garamond"/>
                <a:cs typeface="Garamond"/>
              </a:rPr>
              <a:t>that was </a:t>
            </a:r>
            <a:r>
              <a:rPr sz="1167" spc="-5" dirty="0">
                <a:latin typeface="Garamond"/>
                <a:cs typeface="Garamond"/>
              </a:rPr>
              <a:t>created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address consumer  </a:t>
            </a:r>
            <a:r>
              <a:rPr sz="1167" dirty="0">
                <a:latin typeface="Garamond"/>
                <a:cs typeface="Garamond"/>
              </a:rPr>
              <a:t>complaints </a:t>
            </a:r>
            <a:r>
              <a:rPr sz="1167" spc="-5" dirty="0">
                <a:latin typeface="Garamond"/>
                <a:cs typeface="Garamond"/>
              </a:rPr>
              <a:t>have now recognized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need for positive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information, </a:t>
            </a:r>
            <a:r>
              <a:rPr sz="1167" dirty="0">
                <a:latin typeface="Garamond"/>
                <a:cs typeface="Garamond"/>
              </a:rPr>
              <a:t>education, </a:t>
            </a:r>
            <a:r>
              <a:rPr sz="1167" spc="-5" dirty="0">
                <a:latin typeface="Garamond"/>
                <a:cs typeface="Garamond"/>
              </a:rPr>
              <a:t>and  protection.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u="sng" spc="-5" dirty="0">
                <a:latin typeface="Garamond"/>
                <a:cs typeface="Garamond"/>
              </a:rPr>
              <a:t>THE</a:t>
            </a:r>
            <a:r>
              <a:rPr sz="1167" u="sng" spc="-97" dirty="0">
                <a:latin typeface="Garamond"/>
                <a:cs typeface="Garamond"/>
              </a:rPr>
              <a:t> </a:t>
            </a:r>
            <a:r>
              <a:rPr sz="1167" u="sng" spc="-5" dirty="0">
                <a:latin typeface="Garamond"/>
                <a:cs typeface="Garamond"/>
              </a:rPr>
              <a:t>END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71308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209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3"/>
            <a:ext cx="5729728" cy="3181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>
              <a:lnSpc>
                <a:spcPts val="1356"/>
              </a:lnSpc>
              <a:spcBef>
                <a:spcPts val="796"/>
              </a:spcBef>
            </a:pPr>
            <a:r>
              <a:rPr sz="1167" dirty="0">
                <a:latin typeface="Garamond"/>
                <a:cs typeface="Garamond"/>
              </a:rPr>
              <a:t>Firms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four types </a:t>
            </a:r>
            <a:r>
              <a:rPr sz="1167" spc="-5" dirty="0">
                <a:latin typeface="Garamond"/>
                <a:cs typeface="Garamond"/>
              </a:rPr>
              <a:t>of joint </a:t>
            </a:r>
            <a:r>
              <a:rPr sz="1167" dirty="0">
                <a:latin typeface="Garamond"/>
                <a:cs typeface="Garamond"/>
              </a:rPr>
              <a:t>venture </a:t>
            </a:r>
            <a:r>
              <a:rPr sz="1167" spc="-5" dirty="0">
                <a:latin typeface="Garamond"/>
                <a:cs typeface="Garamond"/>
              </a:rPr>
              <a:t>available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them.</a:t>
            </a:r>
            <a:endParaRPr sz="1167">
              <a:latin typeface="Garamond"/>
              <a:cs typeface="Garamond"/>
            </a:endParaRPr>
          </a:p>
          <a:p>
            <a:pPr marL="234592" marR="18520" indent="-222245">
              <a:lnSpc>
                <a:spcPts val="1312"/>
              </a:lnSpc>
              <a:spcBef>
                <a:spcPts val="73"/>
              </a:spcBef>
              <a:buSzPct val="83333"/>
              <a:buFont typeface="Arial"/>
              <a:buAutoNum type="arabicPeriod"/>
              <a:tabLst>
                <a:tab pos="234592" algn="l"/>
              </a:tabLst>
            </a:pPr>
            <a:r>
              <a:rPr sz="1167" dirty="0">
                <a:latin typeface="Garamond"/>
                <a:cs typeface="Garamond"/>
              </a:rPr>
              <a:t>Licensing: </a:t>
            </a:r>
            <a:r>
              <a:rPr sz="1167" spc="-5" dirty="0">
                <a:latin typeface="Garamond"/>
                <a:cs typeface="Garamond"/>
              </a:rPr>
              <a:t>occurs </a:t>
            </a:r>
            <a:r>
              <a:rPr sz="1167" dirty="0">
                <a:latin typeface="Garamond"/>
                <a:cs typeface="Garamond"/>
              </a:rPr>
              <a:t>when a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enters </a:t>
            </a:r>
            <a:r>
              <a:rPr sz="1167" spc="-5" dirty="0">
                <a:latin typeface="Garamond"/>
                <a:cs typeface="Garamond"/>
              </a:rPr>
              <a:t>into </a:t>
            </a:r>
            <a:r>
              <a:rPr sz="1167" dirty="0">
                <a:latin typeface="Garamond"/>
                <a:cs typeface="Garamond"/>
              </a:rPr>
              <a:t>an </a:t>
            </a:r>
            <a:r>
              <a:rPr sz="1167" spc="-5" dirty="0">
                <a:latin typeface="Garamond"/>
                <a:cs typeface="Garamond"/>
              </a:rPr>
              <a:t>agreement </a:t>
            </a:r>
            <a:r>
              <a:rPr sz="1167" dirty="0">
                <a:latin typeface="Garamond"/>
                <a:cs typeface="Garamond"/>
              </a:rPr>
              <a:t>with a licensee in the foreign  </a:t>
            </a:r>
            <a:r>
              <a:rPr sz="1167" spc="-5" dirty="0">
                <a:latin typeface="Garamond"/>
                <a:cs typeface="Garamond"/>
              </a:rPr>
              <a:t>market.  </a:t>
            </a:r>
            <a:r>
              <a:rPr sz="1167" dirty="0">
                <a:latin typeface="Garamond"/>
                <a:cs typeface="Garamond"/>
              </a:rPr>
              <a:t>Licensing </a:t>
            </a:r>
            <a:r>
              <a:rPr sz="1167" spc="-5" dirty="0">
                <a:latin typeface="Garamond"/>
                <a:cs typeface="Garamond"/>
              </a:rPr>
              <a:t>means little risk but also little</a:t>
            </a:r>
            <a:r>
              <a:rPr sz="1167" spc="-1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control.</a:t>
            </a:r>
            <a:endParaRPr sz="1167">
              <a:latin typeface="Garamond"/>
              <a:cs typeface="Garamond"/>
            </a:endParaRPr>
          </a:p>
          <a:p>
            <a:pPr marL="234592" marR="18520" indent="-222245">
              <a:lnSpc>
                <a:spcPts val="1312"/>
              </a:lnSpc>
              <a:buSzPct val="83333"/>
              <a:buFont typeface="Arial"/>
              <a:buAutoNum type="arabicPeriod"/>
              <a:tabLst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Contract Manufacturing: arranges for </a:t>
            </a:r>
            <a:r>
              <a:rPr sz="1167" dirty="0">
                <a:latin typeface="Garamond"/>
                <a:cs typeface="Garamond"/>
              </a:rPr>
              <a:t>a foreign </a:t>
            </a:r>
            <a:r>
              <a:rPr sz="1167" spc="-5" dirty="0">
                <a:latin typeface="Garamond"/>
                <a:cs typeface="Garamond"/>
              </a:rPr>
              <a:t>producer </a:t>
            </a:r>
            <a:r>
              <a:rPr sz="1167" dirty="0">
                <a:latin typeface="Garamond"/>
                <a:cs typeface="Garamond"/>
              </a:rPr>
              <a:t>to make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in the </a:t>
            </a:r>
            <a:r>
              <a:rPr sz="1167" spc="-5" dirty="0">
                <a:latin typeface="Garamond"/>
                <a:cs typeface="Garamond"/>
              </a:rPr>
              <a:t>host </a:t>
            </a:r>
            <a:r>
              <a:rPr sz="1167" dirty="0">
                <a:latin typeface="Garamond"/>
                <a:cs typeface="Garamond"/>
              </a:rPr>
              <a:t>country  for that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market.</a:t>
            </a:r>
            <a:endParaRPr sz="1167">
              <a:latin typeface="Garamond"/>
              <a:cs typeface="Garamond"/>
            </a:endParaRPr>
          </a:p>
          <a:p>
            <a:pPr marL="234592" marR="18520" indent="-222245">
              <a:lnSpc>
                <a:spcPts val="1312"/>
              </a:lnSpc>
              <a:buSzPct val="83333"/>
              <a:buFont typeface="Arial"/>
              <a:buAutoNum type="arabicPeriod"/>
              <a:tabLst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Management Contracting: has </a:t>
            </a:r>
            <a:r>
              <a:rPr sz="1167" dirty="0">
                <a:latin typeface="Garamond"/>
                <a:cs typeface="Garamond"/>
              </a:rPr>
              <a:t>the exporting firm </a:t>
            </a:r>
            <a:r>
              <a:rPr sz="1167" spc="-5" dirty="0">
                <a:latin typeface="Garamond"/>
                <a:cs typeface="Garamond"/>
              </a:rPr>
              <a:t>provide </a:t>
            </a:r>
            <a:r>
              <a:rPr sz="1167" dirty="0">
                <a:latin typeface="Garamond"/>
                <a:cs typeface="Garamond"/>
              </a:rPr>
              <a:t>the management team with the </a:t>
            </a:r>
            <a:r>
              <a:rPr sz="1167" spc="-5" dirty="0">
                <a:latin typeface="Garamond"/>
                <a:cs typeface="Garamond"/>
              </a:rPr>
              <a:t>host  </a:t>
            </a:r>
            <a:r>
              <a:rPr sz="1167" dirty="0">
                <a:latin typeface="Garamond"/>
                <a:cs typeface="Garamond"/>
              </a:rPr>
              <a:t>country </a:t>
            </a:r>
            <a:r>
              <a:rPr sz="1167" spc="-5" dirty="0">
                <a:latin typeface="Garamond"/>
                <a:cs typeface="Garamond"/>
              </a:rPr>
              <a:t>supplying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capital.</a:t>
            </a:r>
            <a:endParaRPr sz="1167">
              <a:latin typeface="Garamond"/>
              <a:cs typeface="Garamond"/>
            </a:endParaRPr>
          </a:p>
          <a:p>
            <a:pPr marL="234592" marR="17903" indent="-222245">
              <a:lnSpc>
                <a:spcPts val="1312"/>
              </a:lnSpc>
              <a:buSzPct val="83333"/>
              <a:buFont typeface="Arial"/>
              <a:buAutoNum type="arabicPeriod"/>
              <a:tabLst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Joint Ownership </a:t>
            </a:r>
            <a:r>
              <a:rPr sz="1167" dirty="0">
                <a:latin typeface="Garamond"/>
                <a:cs typeface="Garamond"/>
              </a:rPr>
              <a:t>consists: </a:t>
            </a:r>
            <a:r>
              <a:rPr sz="1167" spc="-5" dirty="0">
                <a:latin typeface="Garamond"/>
                <a:cs typeface="Garamond"/>
              </a:rPr>
              <a:t>of one </a:t>
            </a:r>
            <a:r>
              <a:rPr sz="1167" dirty="0">
                <a:latin typeface="Garamond"/>
                <a:cs typeface="Garamond"/>
              </a:rPr>
              <a:t>company </a:t>
            </a:r>
            <a:r>
              <a:rPr sz="1167" spc="-5" dirty="0">
                <a:latin typeface="Garamond"/>
                <a:cs typeface="Garamond"/>
              </a:rPr>
              <a:t>joining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another </a:t>
            </a:r>
            <a:r>
              <a:rPr sz="1167" dirty="0">
                <a:latin typeface="Garamond"/>
                <a:cs typeface="Garamond"/>
              </a:rPr>
              <a:t>in the host country to create  a </a:t>
            </a:r>
            <a:r>
              <a:rPr sz="1167" spc="-5" dirty="0">
                <a:latin typeface="Garamond"/>
                <a:cs typeface="Garamond"/>
              </a:rPr>
              <a:t>local business in </a:t>
            </a:r>
            <a:r>
              <a:rPr sz="1167" dirty="0">
                <a:latin typeface="Garamond"/>
                <a:cs typeface="Garamond"/>
              </a:rPr>
              <a:t>which they share </a:t>
            </a:r>
            <a:r>
              <a:rPr sz="1167" spc="-5" dirty="0">
                <a:latin typeface="Garamond"/>
                <a:cs typeface="Garamond"/>
              </a:rPr>
              <a:t>owner </a:t>
            </a:r>
            <a:r>
              <a:rPr sz="1167" dirty="0">
                <a:latin typeface="Garamond"/>
                <a:cs typeface="Garamond"/>
              </a:rPr>
              <a:t>ship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control.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514867">
              <a:lnSpc>
                <a:spcPts val="1356"/>
              </a:lnSpc>
              <a:tabLst>
                <a:tab pos="900709" algn="l"/>
              </a:tabLst>
            </a:pPr>
            <a:r>
              <a:rPr sz="1167" b="1" spc="-5" dirty="0">
                <a:latin typeface="Garamond"/>
                <a:cs typeface="Garamond"/>
              </a:rPr>
              <a:t>iii.	Direct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Investment</a:t>
            </a:r>
            <a:endParaRPr sz="1167">
              <a:latin typeface="Garamond"/>
              <a:cs typeface="Garamond"/>
            </a:endParaRPr>
          </a:p>
          <a:p>
            <a:pPr marL="12347" marR="17903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Direct investment occurs </a:t>
            </a:r>
            <a:r>
              <a:rPr sz="1167" dirty="0">
                <a:latin typeface="Garamond"/>
                <a:cs typeface="Garamond"/>
              </a:rPr>
              <a:t>when the exporting firm enters a foreign </a:t>
            </a:r>
            <a:r>
              <a:rPr sz="1167" spc="-5" dirty="0">
                <a:latin typeface="Garamond"/>
                <a:cs typeface="Garamond"/>
              </a:rPr>
              <a:t>market by developing </a:t>
            </a:r>
            <a:r>
              <a:rPr sz="1167" dirty="0">
                <a:latin typeface="Garamond"/>
                <a:cs typeface="Garamond"/>
              </a:rPr>
              <a:t>foreign-  </a:t>
            </a:r>
            <a:r>
              <a:rPr sz="1167" spc="-5" dirty="0">
                <a:latin typeface="Garamond"/>
                <a:cs typeface="Garamond"/>
              </a:rPr>
              <a:t>based assembly or </a:t>
            </a:r>
            <a:r>
              <a:rPr sz="1167" dirty="0">
                <a:latin typeface="Garamond"/>
                <a:cs typeface="Garamond"/>
              </a:rPr>
              <a:t>manufacturing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facilities.</a:t>
            </a:r>
            <a:endParaRPr sz="1167">
              <a:latin typeface="Garamond"/>
              <a:cs typeface="Garamond"/>
            </a:endParaRPr>
          </a:p>
          <a:p>
            <a:pPr marL="12347" marR="713036" indent="222245">
              <a:lnSpc>
                <a:spcPts val="2625"/>
              </a:lnSpc>
              <a:spcBef>
                <a:spcPts val="262"/>
              </a:spcBef>
            </a:pPr>
            <a:r>
              <a:rPr sz="1167" b="1" spc="-5" dirty="0">
                <a:latin typeface="Garamond"/>
                <a:cs typeface="Garamond"/>
              </a:rPr>
              <a:t>g. DECIDING </a:t>
            </a:r>
            <a:r>
              <a:rPr sz="1167" b="1" dirty="0">
                <a:latin typeface="Garamond"/>
                <a:cs typeface="Garamond"/>
              </a:rPr>
              <a:t>ON THE </a:t>
            </a:r>
            <a:r>
              <a:rPr sz="1167" b="1" spc="-5" dirty="0">
                <a:latin typeface="Garamond"/>
                <a:cs typeface="Garamond"/>
              </a:rPr>
              <a:t>INTERNATIONAL </a:t>
            </a:r>
            <a:r>
              <a:rPr sz="1167" b="1" dirty="0">
                <a:latin typeface="Garamond"/>
                <a:cs typeface="Garamond"/>
              </a:rPr>
              <a:t>MARKETING </a:t>
            </a:r>
            <a:r>
              <a:rPr sz="1167" b="1" spc="-5" dirty="0">
                <a:latin typeface="Garamond"/>
                <a:cs typeface="Garamond"/>
              </a:rPr>
              <a:t>PROGRAM  </a:t>
            </a:r>
            <a:r>
              <a:rPr sz="1167" b="1" dirty="0">
                <a:latin typeface="Garamond"/>
                <a:cs typeface="Garamond"/>
              </a:rPr>
              <a:t>Global or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multinational?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35249" y="3907261"/>
            <a:ext cx="62415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03" marR="4939" indent="-6173">
              <a:lnSpc>
                <a:spcPts val="1312"/>
              </a:lnSpc>
              <a:tabLst>
                <a:tab pos="333367" algn="l"/>
              </a:tabLst>
            </a:pPr>
            <a:r>
              <a:rPr sz="1167" dirty="0">
                <a:latin typeface="Garamond"/>
                <a:cs typeface="Garamond"/>
              </a:rPr>
              <a:t>the	issue  vigorously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51312" y="3907261"/>
            <a:ext cx="601927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Although  has been  debated,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4020" y="4225820"/>
            <a:ext cx="61427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13015" algn="l"/>
              </a:tabLst>
            </a:pPr>
            <a:r>
              <a:rPr sz="1167" dirty="0">
                <a:latin typeface="Garamond"/>
                <a:cs typeface="Garamond"/>
              </a:rPr>
              <a:t>there	</a:t>
            </a:r>
            <a:r>
              <a:rPr sz="1167" spc="-5" dirty="0">
                <a:latin typeface="Garamond"/>
                <a:cs typeface="Garamond"/>
              </a:rPr>
              <a:t>is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51311" y="4407324"/>
            <a:ext cx="1307571" cy="1347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increasing </a:t>
            </a:r>
            <a:r>
              <a:rPr sz="1167" spc="-5" dirty="0">
                <a:latin typeface="Garamond"/>
                <a:cs typeface="Garamond"/>
              </a:rPr>
              <a:t>recognition  </a:t>
            </a:r>
            <a:r>
              <a:rPr sz="1167" dirty="0">
                <a:latin typeface="Garamond"/>
                <a:cs typeface="Garamond"/>
              </a:rPr>
              <a:t>that a global strategy  can </a:t>
            </a:r>
            <a:r>
              <a:rPr sz="1167" spc="-5" dirty="0">
                <a:latin typeface="Garamond"/>
                <a:cs typeface="Garamond"/>
              </a:rPr>
              <a:t>possess </a:t>
            </a:r>
            <a:r>
              <a:rPr sz="1167" dirty="0">
                <a:latin typeface="Garamond"/>
                <a:cs typeface="Garamond"/>
              </a:rPr>
              <a:t>sufficient  flexibility to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a  standardized </a:t>
            </a:r>
            <a:r>
              <a:rPr sz="1167" spc="-5" dirty="0">
                <a:latin typeface="Garamond"/>
                <a:cs typeface="Garamond"/>
              </a:rPr>
              <a:t>business  </a:t>
            </a:r>
            <a:r>
              <a:rPr sz="1167" dirty="0">
                <a:latin typeface="Garamond"/>
                <a:cs typeface="Garamond"/>
              </a:rPr>
              <a:t>strategy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yet still  </a:t>
            </a:r>
            <a:r>
              <a:rPr sz="1167" spc="-5" dirty="0">
                <a:latin typeface="Garamond"/>
                <a:cs typeface="Garamond"/>
              </a:rPr>
              <a:t>market and deliver  products  adapted</a:t>
            </a:r>
            <a:r>
              <a:rPr sz="1167" spc="26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51311" y="5740824"/>
            <a:ext cx="1306336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  <a:tabLst>
                <a:tab pos="798230" algn="l"/>
              </a:tabLst>
            </a:pPr>
            <a:r>
              <a:rPr sz="1167" spc="-5" dirty="0">
                <a:latin typeface="Garamond"/>
                <a:cs typeface="Garamond"/>
              </a:rPr>
              <a:t>man</a:t>
            </a:r>
            <a:r>
              <a:rPr sz="1167" dirty="0">
                <a:latin typeface="Garamond"/>
                <a:cs typeface="Garamond"/>
              </a:rPr>
              <a:t>y	</a:t>
            </a:r>
            <a:r>
              <a:rPr sz="1167" spc="-5" dirty="0">
                <a:latin typeface="Garamond"/>
                <a:cs typeface="Garamond"/>
              </a:rPr>
              <a:t>different  </a:t>
            </a:r>
            <a:r>
              <a:rPr sz="1167" dirty="0">
                <a:latin typeface="Garamond"/>
                <a:cs typeface="Garamond"/>
              </a:rPr>
              <a:t>markets.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352" y="6392757"/>
            <a:ext cx="5716764" cy="3196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8827">
              <a:tabLst>
                <a:tab pos="900709" algn="l"/>
              </a:tabLst>
            </a:pPr>
            <a:r>
              <a:rPr sz="1167" b="1" spc="-5" dirty="0">
                <a:latin typeface="Garamond"/>
                <a:cs typeface="Garamond"/>
              </a:rPr>
              <a:t>i.	</a:t>
            </a:r>
            <a:r>
              <a:rPr sz="1167" b="1" dirty="0">
                <a:latin typeface="Garamond"/>
                <a:cs typeface="Garamond"/>
              </a:rPr>
              <a:t>Product</a:t>
            </a:r>
            <a:r>
              <a:rPr sz="1167" b="1" spc="-5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Strategies.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234592" marR="5556" indent="-222245" algn="just">
              <a:lnSpc>
                <a:spcPts val="1312"/>
              </a:lnSpc>
              <a:buSzPct val="83333"/>
              <a:buFont typeface="Arial"/>
              <a:buAutoNum type="arabicPeriod"/>
              <a:tabLst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Straight </a:t>
            </a:r>
            <a:r>
              <a:rPr sz="1167" dirty="0">
                <a:latin typeface="Garamond"/>
                <a:cs typeface="Garamond"/>
              </a:rPr>
              <a:t>Product </a:t>
            </a:r>
            <a:r>
              <a:rPr sz="1167" spc="-5" dirty="0">
                <a:latin typeface="Garamond"/>
                <a:cs typeface="Garamond"/>
              </a:rPr>
              <a:t>Extension: involves marketing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in </a:t>
            </a:r>
            <a:r>
              <a:rPr sz="1167" dirty="0">
                <a:latin typeface="Garamond"/>
                <a:cs typeface="Garamond"/>
              </a:rPr>
              <a:t>the foreign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without  </a:t>
            </a:r>
            <a:r>
              <a:rPr sz="1167" spc="-5" dirty="0">
                <a:latin typeface="Garamond"/>
                <a:cs typeface="Garamond"/>
              </a:rPr>
              <a:t>making any </a:t>
            </a:r>
            <a:r>
              <a:rPr sz="1167" dirty="0">
                <a:latin typeface="Garamond"/>
                <a:cs typeface="Garamond"/>
              </a:rPr>
              <a:t>changes. </a:t>
            </a:r>
            <a:r>
              <a:rPr sz="1167" spc="-5" dirty="0">
                <a:latin typeface="Garamond"/>
                <a:cs typeface="Garamond"/>
              </a:rPr>
              <a:t>Some products may have </a:t>
            </a:r>
            <a:r>
              <a:rPr sz="1167" dirty="0">
                <a:latin typeface="Garamond"/>
                <a:cs typeface="Garamond"/>
              </a:rPr>
              <a:t>very strong </a:t>
            </a:r>
            <a:r>
              <a:rPr sz="1167" spc="-5" dirty="0">
                <a:latin typeface="Garamond"/>
                <a:cs typeface="Garamond"/>
              </a:rPr>
              <a:t>brand awareness and already be  desired as is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market.</a:t>
            </a:r>
            <a:endParaRPr sz="1167">
              <a:latin typeface="Garamond"/>
              <a:cs typeface="Garamond"/>
            </a:endParaRPr>
          </a:p>
          <a:p>
            <a:pPr marL="234592" marR="6791" indent="-222245" algn="just">
              <a:lnSpc>
                <a:spcPts val="1312"/>
              </a:lnSpc>
              <a:buSzPct val="83333"/>
              <a:buFont typeface="Arial"/>
              <a:buAutoNum type="arabicPeriod"/>
              <a:tabLst>
                <a:tab pos="234592" algn="l"/>
              </a:tabLst>
            </a:pPr>
            <a:r>
              <a:rPr sz="1167" dirty="0">
                <a:latin typeface="Garamond"/>
                <a:cs typeface="Garamond"/>
              </a:rPr>
              <a:t>Product </a:t>
            </a:r>
            <a:r>
              <a:rPr sz="1167" spc="-5" dirty="0">
                <a:latin typeface="Garamond"/>
                <a:cs typeface="Garamond"/>
              </a:rPr>
              <a:t>Adaptation: involves </a:t>
            </a:r>
            <a:r>
              <a:rPr sz="1167" dirty="0">
                <a:latin typeface="Garamond"/>
                <a:cs typeface="Garamond"/>
              </a:rPr>
              <a:t>changing 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to meet </a:t>
            </a:r>
            <a:r>
              <a:rPr sz="1167" spc="-5" dirty="0">
                <a:latin typeface="Garamond"/>
                <a:cs typeface="Garamond"/>
              </a:rPr>
              <a:t>local </a:t>
            </a:r>
            <a:r>
              <a:rPr sz="1167" dirty="0">
                <a:latin typeface="Garamond"/>
                <a:cs typeface="Garamond"/>
              </a:rPr>
              <a:t>conditions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wants. </a:t>
            </a:r>
            <a:r>
              <a:rPr sz="1167" spc="-5" dirty="0">
                <a:latin typeface="Garamond"/>
                <a:cs typeface="Garamond"/>
              </a:rPr>
              <a:t>Often  product </a:t>
            </a:r>
            <a:r>
              <a:rPr sz="1167" dirty="0">
                <a:latin typeface="Garamond"/>
                <a:cs typeface="Garamond"/>
              </a:rPr>
              <a:t>forms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altered. Size and tastes, </a:t>
            </a:r>
            <a:r>
              <a:rPr sz="1167" dirty="0">
                <a:latin typeface="Garamond"/>
                <a:cs typeface="Garamond"/>
              </a:rPr>
              <a:t>for example,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usually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least </a:t>
            </a:r>
            <a:r>
              <a:rPr sz="1167" spc="-5" dirty="0">
                <a:latin typeface="Garamond"/>
                <a:cs typeface="Garamond"/>
              </a:rPr>
              <a:t>partially  preferred on </a:t>
            </a:r>
            <a:r>
              <a:rPr sz="1167" dirty="0">
                <a:latin typeface="Garamond"/>
                <a:cs typeface="Garamond"/>
              </a:rPr>
              <a:t>some culturally </a:t>
            </a:r>
            <a:r>
              <a:rPr sz="1167" spc="-5" dirty="0">
                <a:latin typeface="Garamond"/>
                <a:cs typeface="Garamond"/>
              </a:rPr>
              <a:t>related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dimensions.</a:t>
            </a:r>
            <a:endParaRPr sz="1167">
              <a:latin typeface="Garamond"/>
              <a:cs typeface="Garamond"/>
            </a:endParaRPr>
          </a:p>
          <a:p>
            <a:pPr marL="234592" indent="-222245">
              <a:lnSpc>
                <a:spcPts val="1283"/>
              </a:lnSpc>
              <a:buSzPct val="83333"/>
              <a:buFont typeface="Arial"/>
              <a:buAutoNum type="arabicPeriod"/>
              <a:tabLst>
                <a:tab pos="234592" algn="l"/>
              </a:tabLst>
            </a:pPr>
            <a:r>
              <a:rPr sz="1167" dirty="0">
                <a:latin typeface="Garamond"/>
                <a:cs typeface="Garamond"/>
              </a:rPr>
              <a:t>Product Invention:  consists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creating </a:t>
            </a:r>
            <a:r>
              <a:rPr sz="1167" spc="-5" dirty="0">
                <a:latin typeface="Garamond"/>
                <a:cs typeface="Garamond"/>
              </a:rPr>
              <a:t>something </a:t>
            </a:r>
            <a:r>
              <a:rPr sz="1167" dirty="0">
                <a:latin typeface="Garamond"/>
                <a:cs typeface="Garamond"/>
              </a:rPr>
              <a:t>entirely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for the foreign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556230">
              <a:lnSpc>
                <a:spcPts val="1356"/>
              </a:lnSpc>
              <a:tabLst>
                <a:tab pos="900709" algn="l"/>
              </a:tabLst>
            </a:pPr>
            <a:r>
              <a:rPr sz="1167" b="1" spc="-5" dirty="0">
                <a:latin typeface="Garamond"/>
                <a:cs typeface="Garamond"/>
              </a:rPr>
              <a:t>ii.	</a:t>
            </a:r>
            <a:r>
              <a:rPr sz="1167" b="1" dirty="0">
                <a:latin typeface="Garamond"/>
                <a:cs typeface="Garamond"/>
              </a:rPr>
              <a:t>Promotion</a:t>
            </a:r>
            <a:endParaRPr sz="1167">
              <a:latin typeface="Garamond"/>
              <a:cs typeface="Garamond"/>
            </a:endParaRPr>
          </a:p>
          <a:p>
            <a:pPr marL="234592" marR="4939" indent="-222245" algn="just">
              <a:lnSpc>
                <a:spcPts val="1312"/>
              </a:lnSpc>
              <a:spcBef>
                <a:spcPts val="73"/>
              </a:spcBef>
              <a:buSzPct val="83333"/>
              <a:buFont typeface="Arial"/>
              <a:buAutoNum type="arabicPeriod"/>
              <a:tabLst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Communication Adaptation: is often required. Although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can use a single  theme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meaning internationally, it is </a:t>
            </a:r>
            <a:r>
              <a:rPr sz="1167" spc="-5" dirty="0">
                <a:latin typeface="Garamond"/>
                <a:cs typeface="Garamond"/>
              </a:rPr>
              <a:t>often </a:t>
            </a:r>
            <a:r>
              <a:rPr sz="1167" dirty="0">
                <a:latin typeface="Garamond"/>
                <a:cs typeface="Garamond"/>
              </a:rPr>
              <a:t>the case that the local variation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even a  universal theme </a:t>
            </a:r>
            <a:r>
              <a:rPr sz="1167" spc="-5" dirty="0">
                <a:latin typeface="Garamond"/>
                <a:cs typeface="Garamond"/>
              </a:rPr>
              <a:t>may require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modification. Also, media </a:t>
            </a:r>
            <a:r>
              <a:rPr sz="1167" dirty="0">
                <a:latin typeface="Garamond"/>
                <a:cs typeface="Garamond"/>
              </a:rPr>
              <a:t>vary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reach and  </a:t>
            </a:r>
            <a:r>
              <a:rPr sz="1167" dirty="0">
                <a:latin typeface="Garamond"/>
                <a:cs typeface="Garamond"/>
              </a:rPr>
              <a:t>effectiveness, even their</a:t>
            </a:r>
            <a:r>
              <a:rPr sz="1167" spc="-12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availability.</a:t>
            </a:r>
            <a:endParaRPr sz="1167">
              <a:latin typeface="Garamond"/>
              <a:cs typeface="Garamond"/>
            </a:endParaRPr>
          </a:p>
          <a:p>
            <a:pPr marL="234592" marR="6791" indent="-222245" algn="just">
              <a:lnSpc>
                <a:spcPts val="1312"/>
              </a:lnSpc>
              <a:buSzPct val="83333"/>
              <a:buFont typeface="Arial"/>
              <a:buAutoNum type="arabicPeriod"/>
              <a:tabLst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Dual Adaptation: involves </a:t>
            </a:r>
            <a:r>
              <a:rPr sz="1167" dirty="0">
                <a:latin typeface="Garamond"/>
                <a:cs typeface="Garamond"/>
              </a:rPr>
              <a:t>a combination </a:t>
            </a:r>
            <a:r>
              <a:rPr sz="1167" spc="-5" dirty="0">
                <a:latin typeface="Garamond"/>
                <a:cs typeface="Garamond"/>
              </a:rPr>
              <a:t>of promotion and product alternations </a:t>
            </a:r>
            <a:r>
              <a:rPr sz="1167" dirty="0">
                <a:latin typeface="Garamond"/>
                <a:cs typeface="Garamond"/>
              </a:rPr>
              <a:t>for the  foreign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514867">
              <a:tabLst>
                <a:tab pos="900709" algn="l"/>
              </a:tabLst>
            </a:pPr>
            <a:r>
              <a:rPr sz="1167" b="1" spc="-5" dirty="0">
                <a:latin typeface="Garamond"/>
                <a:cs typeface="Garamond"/>
              </a:rPr>
              <a:t>iii.	</a:t>
            </a:r>
            <a:r>
              <a:rPr sz="1167" b="1" dirty="0">
                <a:latin typeface="Garamond"/>
                <a:cs typeface="Garamond"/>
              </a:rPr>
              <a:t>Price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29782" y="4037648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229782" y="4047278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144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229782" y="4056909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229782" y="4067281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229782" y="4077653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229782" y="4087653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229782" y="4097285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229782" y="4107285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229782" y="4117657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229782" y="4127658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229782" y="4137659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229782" y="4148032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1229782" y="4157663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144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1229782" y="4167293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229782" y="4177665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1229782" y="4188037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1229782" y="4197668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143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1229782" y="4207298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1229782" y="4217669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1229782" y="4228041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1229782" y="4237672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144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1229782" y="4247302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1229782" y="4257674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1229782" y="4268047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1229782" y="4278048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1229782" y="4287679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1229782" y="4297680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1229782" y="4307681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1229782" y="4317683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1229782" y="4328054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8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1229782" y="4338055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1229782" y="4347685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1229782" y="4357687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1229782" y="4368058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1229782" y="4378430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1229782" y="4388061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144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1229782" y="4397693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1229782" y="4408064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1229782" y="4417695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144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1229782" y="4427326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1229782" y="4437698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1229782" y="4448069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1229782" y="4458069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1229782" y="4467701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1229782" y="4477702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1229782" y="4488073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1229782" y="4498074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1229782" y="4508076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1229782" y="4518448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1229782" y="4528079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144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1229782" y="4537710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1229782" y="4548082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1229782" y="4558453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1229782" y="4568084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143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1229782" y="4577715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1229782" y="4588086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1229782" y="4598457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1229782" y="4608088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144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1229782" y="4617719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1229782" y="4628091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1229782" y="4638463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1229782" y="4648465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1229782" y="4658095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1229782" y="4668097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1229782" y="4678098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1229782" y="4688099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1229782" y="4698471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1229782" y="4708471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1229782" y="4718102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1229782" y="4728103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1229782" y="4738475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1229782" y="4748847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1229782" y="4758477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144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1229782" y="4768109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1229782" y="4778481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1229782" y="4788112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144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1229782" y="4797743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1229782" y="4808114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1229782" y="4818486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1229782" y="4828486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1229782" y="4838117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1229782" y="4848118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1229782" y="4858490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1229782" y="4868491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1229782" y="4878492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1229782" y="4888865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1229782" y="4898496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144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1229782" y="4908127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1229782" y="4918498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1229782" y="4928870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1229782" y="4938501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143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1229782" y="4948132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1229782" y="4958502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1229782" y="4968874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1229782" y="4978505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144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1229782" y="4988136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1229782" y="4998507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1229782" y="5008880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1229782" y="5018881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1229782" y="5028512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1229782" y="5038513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1229782" y="5048515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1229782" y="5058516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1229782" y="5068888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1229782" y="5078888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1229782" y="5088519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1229782" y="5098520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1229782" y="5108892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1229782" y="5119263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1229782" y="5128894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144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1229782" y="5138526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1229782" y="5148898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1229782" y="5158528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144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1229782" y="5168159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1229782" y="5178531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1229782" y="5188903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1229782" y="5198903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1229782" y="5208534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1229782" y="5218535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1229782" y="5228907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1229782" y="5238908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1229782" y="5248909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1229782" y="5259282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1229782" y="5268913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144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1229782" y="5278543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1229782" y="5288915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1229782" y="5299287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1229782" y="5308918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1229782" y="5318548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1229782" y="5328919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1229782" y="5339291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1229782" y="5348922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144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1229782" y="5358552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1229782" y="5368924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1229782" y="5379297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1229782" y="5389298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1229782" y="5398929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1229782" y="5408930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1229782" y="5418931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1229782" y="5428933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1229782" y="5439304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1229782" y="5449304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1229782" y="5458935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1229782" y="5468937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1229782" y="5479308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1229782" y="5489680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1229782" y="5499311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144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1229782" y="5508943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1229782" y="5519314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1229782" y="5528945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144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1229782" y="5538576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1229782" y="5548948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1229782" y="5559319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1229782" y="5569319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1229782" y="5578950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1229782" y="5588952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1229782" y="5599323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1229782" y="5609324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1229782" y="5619326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1229782" y="5629698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1229782" y="5639329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144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1229782" y="5648960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1229782" y="5659332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1229782" y="5669703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1229782" y="5679334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144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1229782" y="5688965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1229782" y="5699336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1229782" y="5709707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1229782" y="5719338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144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1229782" y="5728969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1229782" y="5739341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1229782" y="5749713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1229782" y="5759715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1229782" y="5769345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1229782" y="5779347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1229782" y="5789348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1229782" y="5799349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1229782" y="5809721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1229782" y="5819721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1229782" y="5829352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1229782" y="5839353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1229782" y="5849725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1229782" y="5860097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1229782" y="5869727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144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1229782" y="5879359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1229782" y="5889731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1229782" y="5899362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144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1229782" y="5908993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1229782" y="5919363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8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1229782" y="5929736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1229782" y="5939736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1229782" y="5949367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1229782" y="5959368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1229782" y="5969740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1229782" y="5979741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1229782" y="5989742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1229782" y="6000115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1229782" y="6009746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144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1229782" y="6019377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1229782" y="6029748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1229782" y="6040120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1229782" y="6049751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144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1229782" y="6059382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1229782" y="6069752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1229782" y="6080124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1229782" y="6089755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144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1229782" y="6099386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1229782" y="6109757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1229782" y="6120130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1229782" y="6130131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1229782" y="6139762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1229782" y="6149763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1229782" y="6159764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6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1229782" y="6169766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1229782" y="6180138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8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1229782" y="6190138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1229782" y="6199769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1229782" y="6209770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1229782" y="6220142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1229782" y="6230513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1229782" y="6240144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144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1229782" y="6249776"/>
            <a:ext cx="422275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5172151" y="4579196"/>
            <a:ext cx="280899" cy="111742"/>
          </a:xfrm>
          <a:custGeom>
            <a:avLst/>
            <a:gdLst/>
            <a:ahLst/>
            <a:cxnLst/>
            <a:rect l="l" t="t" r="r" b="b"/>
            <a:pathLst>
              <a:path w="288925" h="114935">
                <a:moveTo>
                  <a:pt x="288393" y="0"/>
                </a:moveTo>
                <a:lnTo>
                  <a:pt x="0" y="0"/>
                </a:lnTo>
                <a:lnTo>
                  <a:pt x="288393" y="114457"/>
                </a:lnTo>
                <a:lnTo>
                  <a:pt x="288393" y="0"/>
                </a:lnTo>
                <a:close/>
              </a:path>
            </a:pathLst>
          </a:custGeom>
          <a:solidFill>
            <a:srgbClr val="FEFE7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4892152" y="4579196"/>
            <a:ext cx="560564" cy="222867"/>
          </a:xfrm>
          <a:custGeom>
            <a:avLst/>
            <a:gdLst/>
            <a:ahLst/>
            <a:cxnLst/>
            <a:rect l="l" t="t" r="r" b="b"/>
            <a:pathLst>
              <a:path w="576579" h="229235">
                <a:moveTo>
                  <a:pt x="287997" y="0"/>
                </a:moveTo>
                <a:lnTo>
                  <a:pt x="0" y="0"/>
                </a:lnTo>
                <a:lnTo>
                  <a:pt x="576391" y="228757"/>
                </a:lnTo>
                <a:lnTo>
                  <a:pt x="576391" y="114457"/>
                </a:lnTo>
                <a:lnTo>
                  <a:pt x="287997" y="0"/>
                </a:lnTo>
                <a:close/>
              </a:path>
            </a:pathLst>
          </a:custGeom>
          <a:solidFill>
            <a:srgbClr val="FEFE7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4609916" y="4579196"/>
            <a:ext cx="842698" cy="334610"/>
          </a:xfrm>
          <a:custGeom>
            <a:avLst/>
            <a:gdLst/>
            <a:ahLst/>
            <a:cxnLst/>
            <a:rect l="l" t="t" r="r" b="b"/>
            <a:pathLst>
              <a:path w="866775" h="344170">
                <a:moveTo>
                  <a:pt x="290301" y="0"/>
                </a:moveTo>
                <a:lnTo>
                  <a:pt x="0" y="0"/>
                </a:lnTo>
                <a:lnTo>
                  <a:pt x="866692" y="343819"/>
                </a:lnTo>
                <a:lnTo>
                  <a:pt x="866692" y="228757"/>
                </a:lnTo>
                <a:lnTo>
                  <a:pt x="290301" y="0"/>
                </a:lnTo>
                <a:close/>
              </a:path>
            </a:pathLst>
          </a:custGeom>
          <a:solidFill>
            <a:srgbClr val="FEFE7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4329794" y="4579196"/>
            <a:ext cx="1122980" cy="445735"/>
          </a:xfrm>
          <a:custGeom>
            <a:avLst/>
            <a:gdLst/>
            <a:ahLst/>
            <a:cxnLst/>
            <a:rect l="l" t="t" r="r" b="b"/>
            <a:pathLst>
              <a:path w="1155064" h="458470">
                <a:moveTo>
                  <a:pt x="288124" y="0"/>
                </a:moveTo>
                <a:lnTo>
                  <a:pt x="0" y="0"/>
                </a:lnTo>
                <a:lnTo>
                  <a:pt x="1154817" y="458119"/>
                </a:lnTo>
                <a:lnTo>
                  <a:pt x="1154817" y="343819"/>
                </a:lnTo>
                <a:lnTo>
                  <a:pt x="288124" y="0"/>
                </a:lnTo>
                <a:close/>
              </a:path>
            </a:pathLst>
          </a:custGeom>
          <a:solidFill>
            <a:srgbClr val="FEFE7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4046560" y="4579196"/>
            <a:ext cx="1406349" cy="558094"/>
          </a:xfrm>
          <a:custGeom>
            <a:avLst/>
            <a:gdLst/>
            <a:ahLst/>
            <a:cxnLst/>
            <a:rect l="l" t="t" r="r" b="b"/>
            <a:pathLst>
              <a:path w="1446529" h="574039">
                <a:moveTo>
                  <a:pt x="291326" y="0"/>
                </a:moveTo>
                <a:lnTo>
                  <a:pt x="0" y="0"/>
                </a:lnTo>
                <a:lnTo>
                  <a:pt x="1446144" y="573943"/>
                </a:lnTo>
                <a:lnTo>
                  <a:pt x="1446144" y="458119"/>
                </a:lnTo>
                <a:lnTo>
                  <a:pt x="291326" y="0"/>
                </a:lnTo>
                <a:close/>
              </a:path>
            </a:pathLst>
          </a:custGeom>
          <a:solidFill>
            <a:srgbClr val="FEFE7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/>
          <p:nvPr/>
        </p:nvSpPr>
        <p:spPr>
          <a:xfrm>
            <a:off x="3763949" y="4579196"/>
            <a:ext cx="1689100" cy="670454"/>
          </a:xfrm>
          <a:custGeom>
            <a:avLst/>
            <a:gdLst/>
            <a:ahLst/>
            <a:cxnLst/>
            <a:rect l="l" t="t" r="r" b="b"/>
            <a:pathLst>
              <a:path w="1737360" h="689610">
                <a:moveTo>
                  <a:pt x="290685" y="0"/>
                </a:moveTo>
                <a:lnTo>
                  <a:pt x="0" y="0"/>
                </a:lnTo>
                <a:lnTo>
                  <a:pt x="1736829" y="689005"/>
                </a:lnTo>
                <a:lnTo>
                  <a:pt x="1736829" y="573943"/>
                </a:lnTo>
                <a:lnTo>
                  <a:pt x="290685" y="0"/>
                </a:lnTo>
                <a:close/>
              </a:path>
            </a:pathLst>
          </a:custGeom>
          <a:solidFill>
            <a:srgbClr val="FEFE7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1" name="object 241"/>
          <p:cNvSpPr/>
          <p:nvPr/>
        </p:nvSpPr>
        <p:spPr>
          <a:xfrm>
            <a:off x="3483827" y="4579196"/>
            <a:ext cx="1968764" cy="781579"/>
          </a:xfrm>
          <a:custGeom>
            <a:avLst/>
            <a:gdLst/>
            <a:ahLst/>
            <a:cxnLst/>
            <a:rect l="l" t="t" r="r" b="b"/>
            <a:pathLst>
              <a:path w="2025014" h="803910">
                <a:moveTo>
                  <a:pt x="288124" y="0"/>
                </a:moveTo>
                <a:lnTo>
                  <a:pt x="0" y="0"/>
                </a:lnTo>
                <a:lnTo>
                  <a:pt x="2024954" y="803305"/>
                </a:lnTo>
                <a:lnTo>
                  <a:pt x="2024954" y="689005"/>
                </a:lnTo>
                <a:lnTo>
                  <a:pt x="288124" y="0"/>
                </a:lnTo>
                <a:close/>
              </a:path>
            </a:pathLst>
          </a:custGeom>
          <a:solidFill>
            <a:srgbClr val="FEFE72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2" name="object 242"/>
          <p:cNvSpPr/>
          <p:nvPr/>
        </p:nvSpPr>
        <p:spPr>
          <a:xfrm>
            <a:off x="3201838" y="4579195"/>
            <a:ext cx="2250899" cy="893321"/>
          </a:xfrm>
          <a:custGeom>
            <a:avLst/>
            <a:gdLst/>
            <a:ahLst/>
            <a:cxnLst/>
            <a:rect l="l" t="t" r="r" b="b"/>
            <a:pathLst>
              <a:path w="2315210" h="918845">
                <a:moveTo>
                  <a:pt x="290045" y="0"/>
                </a:moveTo>
                <a:lnTo>
                  <a:pt x="0" y="0"/>
                </a:lnTo>
                <a:lnTo>
                  <a:pt x="2315000" y="918367"/>
                </a:lnTo>
                <a:lnTo>
                  <a:pt x="2315000" y="803305"/>
                </a:lnTo>
                <a:lnTo>
                  <a:pt x="290045" y="0"/>
                </a:lnTo>
                <a:close/>
              </a:path>
            </a:pathLst>
          </a:custGeom>
          <a:solidFill>
            <a:srgbClr val="FEFE7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3" name="object 243"/>
          <p:cNvSpPr/>
          <p:nvPr/>
        </p:nvSpPr>
        <p:spPr>
          <a:xfrm>
            <a:off x="2921716" y="4579195"/>
            <a:ext cx="2531181" cy="1004446"/>
          </a:xfrm>
          <a:custGeom>
            <a:avLst/>
            <a:gdLst/>
            <a:ahLst/>
            <a:cxnLst/>
            <a:rect l="l" t="t" r="r" b="b"/>
            <a:pathLst>
              <a:path w="2603500" h="1033145">
                <a:moveTo>
                  <a:pt x="288124" y="0"/>
                </a:moveTo>
                <a:lnTo>
                  <a:pt x="0" y="0"/>
                </a:lnTo>
                <a:lnTo>
                  <a:pt x="2603125" y="1032667"/>
                </a:lnTo>
                <a:lnTo>
                  <a:pt x="2603125" y="918367"/>
                </a:lnTo>
                <a:lnTo>
                  <a:pt x="288124" y="0"/>
                </a:lnTo>
                <a:close/>
              </a:path>
            </a:pathLst>
          </a:custGeom>
          <a:solidFill>
            <a:srgbClr val="FEFE7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2639104" y="4579196"/>
            <a:ext cx="2813932" cy="1116806"/>
          </a:xfrm>
          <a:custGeom>
            <a:avLst/>
            <a:gdLst/>
            <a:ahLst/>
            <a:cxnLst/>
            <a:rect l="l" t="t" r="r" b="b"/>
            <a:pathLst>
              <a:path w="2894329" h="1148714">
                <a:moveTo>
                  <a:pt x="290686" y="0"/>
                </a:moveTo>
                <a:lnTo>
                  <a:pt x="0" y="0"/>
                </a:lnTo>
                <a:lnTo>
                  <a:pt x="2893812" y="1148491"/>
                </a:lnTo>
                <a:lnTo>
                  <a:pt x="2893812" y="1032667"/>
                </a:lnTo>
                <a:lnTo>
                  <a:pt x="290686" y="0"/>
                </a:lnTo>
                <a:close/>
              </a:path>
            </a:pathLst>
          </a:custGeom>
          <a:solidFill>
            <a:srgbClr val="FEFE7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2355872" y="4579196"/>
            <a:ext cx="3096683" cy="1228549"/>
          </a:xfrm>
          <a:custGeom>
            <a:avLst/>
            <a:gdLst/>
            <a:ahLst/>
            <a:cxnLst/>
            <a:rect l="l" t="t" r="r" b="b"/>
            <a:pathLst>
              <a:path w="3185160" h="1263650">
                <a:moveTo>
                  <a:pt x="291325" y="0"/>
                </a:moveTo>
                <a:lnTo>
                  <a:pt x="0" y="0"/>
                </a:lnTo>
                <a:lnTo>
                  <a:pt x="3185137" y="1263553"/>
                </a:lnTo>
                <a:lnTo>
                  <a:pt x="3185137" y="1148491"/>
                </a:lnTo>
                <a:lnTo>
                  <a:pt x="291325" y="0"/>
                </a:lnTo>
                <a:close/>
              </a:path>
            </a:pathLst>
          </a:custGeom>
          <a:solidFill>
            <a:srgbClr val="FEFE7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2075750" y="4579196"/>
            <a:ext cx="3376965" cy="1339674"/>
          </a:xfrm>
          <a:custGeom>
            <a:avLst/>
            <a:gdLst/>
            <a:ahLst/>
            <a:cxnLst/>
            <a:rect l="l" t="t" r="r" b="b"/>
            <a:pathLst>
              <a:path w="3473450" h="1377950">
                <a:moveTo>
                  <a:pt x="288124" y="0"/>
                </a:moveTo>
                <a:lnTo>
                  <a:pt x="0" y="0"/>
                </a:lnTo>
                <a:lnTo>
                  <a:pt x="3473262" y="1377853"/>
                </a:lnTo>
                <a:lnTo>
                  <a:pt x="3473262" y="1263553"/>
                </a:lnTo>
                <a:lnTo>
                  <a:pt x="288124" y="0"/>
                </a:lnTo>
                <a:close/>
              </a:path>
            </a:pathLst>
          </a:custGeom>
          <a:solidFill>
            <a:srgbClr val="FEFE7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1793512" y="4579196"/>
            <a:ext cx="3659099" cy="1452651"/>
          </a:xfrm>
          <a:custGeom>
            <a:avLst/>
            <a:gdLst/>
            <a:ahLst/>
            <a:cxnLst/>
            <a:rect l="l" t="t" r="r" b="b"/>
            <a:pathLst>
              <a:path w="3763645" h="1494154">
                <a:moveTo>
                  <a:pt x="290302" y="0"/>
                </a:moveTo>
                <a:lnTo>
                  <a:pt x="0" y="0"/>
                </a:lnTo>
                <a:lnTo>
                  <a:pt x="3763564" y="1493677"/>
                </a:lnTo>
                <a:lnTo>
                  <a:pt x="3763564" y="1377853"/>
                </a:lnTo>
                <a:lnTo>
                  <a:pt x="290302" y="0"/>
                </a:lnTo>
                <a:close/>
              </a:path>
            </a:pathLst>
          </a:custGeom>
          <a:solidFill>
            <a:srgbClr val="FEFE7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1513514" y="4579196"/>
            <a:ext cx="3939381" cy="1563776"/>
          </a:xfrm>
          <a:custGeom>
            <a:avLst/>
            <a:gdLst/>
            <a:ahLst/>
            <a:cxnLst/>
            <a:rect l="l" t="t" r="r" b="b"/>
            <a:pathLst>
              <a:path w="4051935" h="1608454">
                <a:moveTo>
                  <a:pt x="287997" y="0"/>
                </a:moveTo>
                <a:lnTo>
                  <a:pt x="0" y="0"/>
                </a:lnTo>
                <a:lnTo>
                  <a:pt x="4051562" y="1607977"/>
                </a:lnTo>
                <a:lnTo>
                  <a:pt x="4051562" y="1493677"/>
                </a:lnTo>
                <a:lnTo>
                  <a:pt x="287997" y="0"/>
                </a:lnTo>
                <a:close/>
              </a:path>
            </a:pathLst>
          </a:custGeom>
          <a:solidFill>
            <a:srgbClr val="FEFE7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1229782" y="4579196"/>
            <a:ext cx="4222750" cy="1675517"/>
          </a:xfrm>
          <a:custGeom>
            <a:avLst/>
            <a:gdLst/>
            <a:ahLst/>
            <a:cxnLst/>
            <a:rect l="l" t="t" r="r" b="b"/>
            <a:pathLst>
              <a:path w="4343400" h="1723389">
                <a:moveTo>
                  <a:pt x="291837" y="0"/>
                </a:moveTo>
                <a:lnTo>
                  <a:pt x="0" y="0"/>
                </a:lnTo>
                <a:lnTo>
                  <a:pt x="4343400" y="1723039"/>
                </a:lnTo>
                <a:lnTo>
                  <a:pt x="4343400" y="1607977"/>
                </a:lnTo>
                <a:lnTo>
                  <a:pt x="291837" y="0"/>
                </a:lnTo>
                <a:close/>
              </a:path>
            </a:pathLst>
          </a:custGeom>
          <a:solidFill>
            <a:srgbClr val="FEFE7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1229782" y="4579196"/>
            <a:ext cx="4222750" cy="1676135"/>
          </a:xfrm>
          <a:custGeom>
            <a:avLst/>
            <a:gdLst/>
            <a:ahLst/>
            <a:cxnLst/>
            <a:rect l="l" t="t" r="r" b="b"/>
            <a:pathLst>
              <a:path w="4343400" h="1724025">
                <a:moveTo>
                  <a:pt x="0" y="0"/>
                </a:moveTo>
                <a:lnTo>
                  <a:pt x="0" y="115061"/>
                </a:lnTo>
                <a:lnTo>
                  <a:pt x="4054878" y="1723643"/>
                </a:lnTo>
                <a:lnTo>
                  <a:pt x="4343400" y="1723643"/>
                </a:lnTo>
                <a:lnTo>
                  <a:pt x="4343400" y="1723039"/>
                </a:lnTo>
                <a:lnTo>
                  <a:pt x="0" y="0"/>
                </a:lnTo>
                <a:close/>
              </a:path>
            </a:pathLst>
          </a:custGeom>
          <a:solidFill>
            <a:srgbClr val="FEFE8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1229782" y="4691062"/>
            <a:ext cx="3942468" cy="1564393"/>
          </a:xfrm>
          <a:custGeom>
            <a:avLst/>
            <a:gdLst/>
            <a:ahLst/>
            <a:cxnLst/>
            <a:rect l="l" t="t" r="r" b="b"/>
            <a:pathLst>
              <a:path w="4055110" h="1609089">
                <a:moveTo>
                  <a:pt x="0" y="0"/>
                </a:moveTo>
                <a:lnTo>
                  <a:pt x="0" y="114300"/>
                </a:lnTo>
                <a:lnTo>
                  <a:pt x="3766753" y="1608582"/>
                </a:lnTo>
                <a:lnTo>
                  <a:pt x="4054878" y="1608582"/>
                </a:lnTo>
                <a:lnTo>
                  <a:pt x="0" y="0"/>
                </a:lnTo>
                <a:close/>
              </a:path>
            </a:pathLst>
          </a:custGeom>
          <a:solidFill>
            <a:srgbClr val="FEFE82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1229782" y="4802187"/>
            <a:ext cx="3662186" cy="1453268"/>
          </a:xfrm>
          <a:custGeom>
            <a:avLst/>
            <a:gdLst/>
            <a:ahLst/>
            <a:cxnLst/>
            <a:rect l="l" t="t" r="r" b="b"/>
            <a:pathLst>
              <a:path w="3766820" h="1494789">
                <a:moveTo>
                  <a:pt x="0" y="0"/>
                </a:moveTo>
                <a:lnTo>
                  <a:pt x="0" y="115062"/>
                </a:lnTo>
                <a:lnTo>
                  <a:pt x="3475171" y="1494282"/>
                </a:lnTo>
                <a:lnTo>
                  <a:pt x="3766753" y="1494282"/>
                </a:lnTo>
                <a:lnTo>
                  <a:pt x="0" y="0"/>
                </a:lnTo>
                <a:close/>
              </a:path>
            </a:pathLst>
          </a:custGeom>
          <a:solidFill>
            <a:srgbClr val="FEFE8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1229783" y="4914053"/>
            <a:ext cx="3378816" cy="1340908"/>
          </a:xfrm>
          <a:custGeom>
            <a:avLst/>
            <a:gdLst/>
            <a:ahLst/>
            <a:cxnLst/>
            <a:rect l="l" t="t" r="r" b="b"/>
            <a:pathLst>
              <a:path w="3475354" h="1379220">
                <a:moveTo>
                  <a:pt x="0" y="0"/>
                </a:moveTo>
                <a:lnTo>
                  <a:pt x="0" y="114299"/>
                </a:lnTo>
                <a:lnTo>
                  <a:pt x="3187173" y="1379219"/>
                </a:lnTo>
                <a:lnTo>
                  <a:pt x="3475171" y="1379219"/>
                </a:lnTo>
                <a:lnTo>
                  <a:pt x="0" y="0"/>
                </a:lnTo>
                <a:close/>
              </a:path>
            </a:pathLst>
          </a:custGeom>
          <a:solidFill>
            <a:srgbClr val="FEFE8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/>
          <p:nvPr/>
        </p:nvSpPr>
        <p:spPr>
          <a:xfrm>
            <a:off x="1229782" y="5025178"/>
            <a:ext cx="3099153" cy="1229783"/>
          </a:xfrm>
          <a:custGeom>
            <a:avLst/>
            <a:gdLst/>
            <a:ahLst/>
            <a:cxnLst/>
            <a:rect l="l" t="t" r="r" b="b"/>
            <a:pathLst>
              <a:path w="3187700" h="1264920">
                <a:moveTo>
                  <a:pt x="0" y="0"/>
                </a:moveTo>
                <a:lnTo>
                  <a:pt x="0" y="115823"/>
                </a:lnTo>
                <a:lnTo>
                  <a:pt x="2896615" y="1264919"/>
                </a:lnTo>
                <a:lnTo>
                  <a:pt x="3187173" y="1264919"/>
                </a:lnTo>
                <a:lnTo>
                  <a:pt x="0" y="0"/>
                </a:lnTo>
                <a:close/>
              </a:path>
            </a:pathLst>
          </a:custGeom>
          <a:solidFill>
            <a:srgbClr val="FEFE8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5" name="object 255"/>
          <p:cNvSpPr/>
          <p:nvPr/>
        </p:nvSpPr>
        <p:spPr>
          <a:xfrm>
            <a:off x="1229783" y="5137784"/>
            <a:ext cx="2816401" cy="1117424"/>
          </a:xfrm>
          <a:custGeom>
            <a:avLst/>
            <a:gdLst/>
            <a:ahLst/>
            <a:cxnLst/>
            <a:rect l="l" t="t" r="r" b="b"/>
            <a:pathLst>
              <a:path w="2896870" h="1149350">
                <a:moveTo>
                  <a:pt x="0" y="0"/>
                </a:moveTo>
                <a:lnTo>
                  <a:pt x="0" y="115062"/>
                </a:lnTo>
                <a:lnTo>
                  <a:pt x="2605418" y="1149096"/>
                </a:lnTo>
                <a:lnTo>
                  <a:pt x="2896616" y="1149096"/>
                </a:lnTo>
                <a:lnTo>
                  <a:pt x="0" y="0"/>
                </a:lnTo>
                <a:close/>
              </a:path>
            </a:pathLst>
          </a:custGeom>
          <a:solidFill>
            <a:srgbClr val="FEFE8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6" name="object 256"/>
          <p:cNvSpPr/>
          <p:nvPr/>
        </p:nvSpPr>
        <p:spPr>
          <a:xfrm>
            <a:off x="1229782" y="5249651"/>
            <a:ext cx="2533650" cy="1005681"/>
          </a:xfrm>
          <a:custGeom>
            <a:avLst/>
            <a:gdLst/>
            <a:ahLst/>
            <a:cxnLst/>
            <a:rect l="l" t="t" r="r" b="b"/>
            <a:pathLst>
              <a:path w="2606040" h="1034414">
                <a:moveTo>
                  <a:pt x="0" y="0"/>
                </a:moveTo>
                <a:lnTo>
                  <a:pt x="0" y="114300"/>
                </a:lnTo>
                <a:lnTo>
                  <a:pt x="2317420" y="1034034"/>
                </a:lnTo>
                <a:lnTo>
                  <a:pt x="2605418" y="1034034"/>
                </a:lnTo>
                <a:lnTo>
                  <a:pt x="0" y="0"/>
                </a:lnTo>
                <a:close/>
              </a:path>
            </a:pathLst>
          </a:custGeom>
          <a:solidFill>
            <a:srgbClr val="FEFE8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7" name="object 257"/>
          <p:cNvSpPr/>
          <p:nvPr/>
        </p:nvSpPr>
        <p:spPr>
          <a:xfrm>
            <a:off x="1229782" y="5360776"/>
            <a:ext cx="2253368" cy="894556"/>
          </a:xfrm>
          <a:custGeom>
            <a:avLst/>
            <a:gdLst/>
            <a:ahLst/>
            <a:cxnLst/>
            <a:rect l="l" t="t" r="r" b="b"/>
            <a:pathLst>
              <a:path w="2317750" h="920114">
                <a:moveTo>
                  <a:pt x="0" y="0"/>
                </a:moveTo>
                <a:lnTo>
                  <a:pt x="0" y="115062"/>
                </a:lnTo>
                <a:lnTo>
                  <a:pt x="2027503" y="919734"/>
                </a:lnTo>
                <a:lnTo>
                  <a:pt x="2317420" y="919734"/>
                </a:lnTo>
                <a:lnTo>
                  <a:pt x="0" y="0"/>
                </a:lnTo>
                <a:close/>
              </a:path>
            </a:pathLst>
          </a:custGeom>
          <a:solidFill>
            <a:srgbClr val="FEFE8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/>
          <p:nvPr/>
        </p:nvSpPr>
        <p:spPr>
          <a:xfrm>
            <a:off x="1229783" y="5472642"/>
            <a:ext cx="1971234" cy="782814"/>
          </a:xfrm>
          <a:custGeom>
            <a:avLst/>
            <a:gdLst/>
            <a:ahLst/>
            <a:cxnLst/>
            <a:rect l="l" t="t" r="r" b="b"/>
            <a:pathLst>
              <a:path w="2027554" h="805179">
                <a:moveTo>
                  <a:pt x="0" y="0"/>
                </a:moveTo>
                <a:lnTo>
                  <a:pt x="0" y="114300"/>
                </a:lnTo>
                <a:lnTo>
                  <a:pt x="1739505" y="804672"/>
                </a:lnTo>
                <a:lnTo>
                  <a:pt x="2027503" y="804672"/>
                </a:lnTo>
                <a:lnTo>
                  <a:pt x="0" y="0"/>
                </a:lnTo>
                <a:close/>
              </a:path>
            </a:pathLst>
          </a:custGeom>
          <a:solidFill>
            <a:srgbClr val="FEFE8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9" name="object 259"/>
          <p:cNvSpPr/>
          <p:nvPr/>
        </p:nvSpPr>
        <p:spPr>
          <a:xfrm>
            <a:off x="1229783" y="5583767"/>
            <a:ext cx="1691569" cy="671689"/>
          </a:xfrm>
          <a:custGeom>
            <a:avLst/>
            <a:gdLst/>
            <a:ahLst/>
            <a:cxnLst/>
            <a:rect l="l" t="t" r="r" b="b"/>
            <a:pathLst>
              <a:path w="1739900" h="690879">
                <a:moveTo>
                  <a:pt x="0" y="0"/>
                </a:moveTo>
                <a:lnTo>
                  <a:pt x="0" y="115824"/>
                </a:lnTo>
                <a:lnTo>
                  <a:pt x="1448308" y="690372"/>
                </a:lnTo>
                <a:lnTo>
                  <a:pt x="1739505" y="690372"/>
                </a:lnTo>
                <a:lnTo>
                  <a:pt x="0" y="0"/>
                </a:lnTo>
                <a:close/>
              </a:path>
            </a:pathLst>
          </a:custGeom>
          <a:solidFill>
            <a:srgbClr val="FEFE8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0" name="object 260"/>
          <p:cNvSpPr/>
          <p:nvPr/>
        </p:nvSpPr>
        <p:spPr>
          <a:xfrm>
            <a:off x="1229783" y="5696374"/>
            <a:ext cx="1408201" cy="558712"/>
          </a:xfrm>
          <a:custGeom>
            <a:avLst/>
            <a:gdLst/>
            <a:ahLst/>
            <a:cxnLst/>
            <a:rect l="l" t="t" r="r" b="b"/>
            <a:pathLst>
              <a:path w="1448435" h="574675">
                <a:moveTo>
                  <a:pt x="0" y="0"/>
                </a:moveTo>
                <a:lnTo>
                  <a:pt x="0" y="115062"/>
                </a:lnTo>
                <a:lnTo>
                  <a:pt x="1157750" y="574548"/>
                </a:lnTo>
                <a:lnTo>
                  <a:pt x="1448308" y="574548"/>
                </a:lnTo>
                <a:lnTo>
                  <a:pt x="0" y="0"/>
                </a:lnTo>
                <a:close/>
              </a:path>
            </a:pathLst>
          </a:custGeom>
          <a:solidFill>
            <a:srgbClr val="FEFE8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1" name="object 261"/>
          <p:cNvSpPr/>
          <p:nvPr/>
        </p:nvSpPr>
        <p:spPr>
          <a:xfrm>
            <a:off x="1229782" y="5808239"/>
            <a:ext cx="1126067" cy="446969"/>
          </a:xfrm>
          <a:custGeom>
            <a:avLst/>
            <a:gdLst/>
            <a:ahLst/>
            <a:cxnLst/>
            <a:rect l="l" t="t" r="r" b="b"/>
            <a:pathLst>
              <a:path w="1158239" h="459739">
                <a:moveTo>
                  <a:pt x="0" y="0"/>
                </a:moveTo>
                <a:lnTo>
                  <a:pt x="0" y="114300"/>
                </a:lnTo>
                <a:lnTo>
                  <a:pt x="869752" y="459486"/>
                </a:lnTo>
                <a:lnTo>
                  <a:pt x="1157750" y="459486"/>
                </a:lnTo>
                <a:lnTo>
                  <a:pt x="0" y="0"/>
                </a:lnTo>
                <a:close/>
              </a:path>
            </a:pathLst>
          </a:custGeom>
          <a:solidFill>
            <a:srgbClr val="FEFE8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2" name="object 262"/>
          <p:cNvSpPr/>
          <p:nvPr/>
        </p:nvSpPr>
        <p:spPr>
          <a:xfrm>
            <a:off x="1229782" y="5919364"/>
            <a:ext cx="845785" cy="335844"/>
          </a:xfrm>
          <a:custGeom>
            <a:avLst/>
            <a:gdLst/>
            <a:ahLst/>
            <a:cxnLst/>
            <a:rect l="l" t="t" r="r" b="b"/>
            <a:pathLst>
              <a:path w="869950" h="345439">
                <a:moveTo>
                  <a:pt x="0" y="0"/>
                </a:moveTo>
                <a:lnTo>
                  <a:pt x="0" y="115824"/>
                </a:lnTo>
                <a:lnTo>
                  <a:pt x="578170" y="345186"/>
                </a:lnTo>
                <a:lnTo>
                  <a:pt x="869752" y="345186"/>
                </a:lnTo>
                <a:lnTo>
                  <a:pt x="0" y="0"/>
                </a:lnTo>
                <a:close/>
              </a:path>
            </a:pathLst>
          </a:custGeom>
          <a:solidFill>
            <a:srgbClr val="FEFE8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3" name="object 263"/>
          <p:cNvSpPr/>
          <p:nvPr/>
        </p:nvSpPr>
        <p:spPr>
          <a:xfrm>
            <a:off x="1229783" y="6031971"/>
            <a:ext cx="562416" cy="223485"/>
          </a:xfrm>
          <a:custGeom>
            <a:avLst/>
            <a:gdLst/>
            <a:ahLst/>
            <a:cxnLst/>
            <a:rect l="l" t="t" r="r" b="b"/>
            <a:pathLst>
              <a:path w="578485" h="229870">
                <a:moveTo>
                  <a:pt x="0" y="0"/>
                </a:moveTo>
                <a:lnTo>
                  <a:pt x="0" y="114300"/>
                </a:lnTo>
                <a:lnTo>
                  <a:pt x="290045" y="229362"/>
                </a:lnTo>
                <a:lnTo>
                  <a:pt x="578170" y="229362"/>
                </a:lnTo>
                <a:lnTo>
                  <a:pt x="0" y="0"/>
                </a:lnTo>
                <a:close/>
              </a:path>
            </a:pathLst>
          </a:custGeom>
          <a:solidFill>
            <a:srgbClr val="FEFE8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4" name="object 264"/>
          <p:cNvSpPr/>
          <p:nvPr/>
        </p:nvSpPr>
        <p:spPr>
          <a:xfrm>
            <a:off x="1229783" y="6143096"/>
            <a:ext cx="282134" cy="112360"/>
          </a:xfrm>
          <a:custGeom>
            <a:avLst/>
            <a:gdLst/>
            <a:ahLst/>
            <a:cxnLst/>
            <a:rect l="l" t="t" r="r" b="b"/>
            <a:pathLst>
              <a:path w="290194" h="115570">
                <a:moveTo>
                  <a:pt x="0" y="0"/>
                </a:moveTo>
                <a:lnTo>
                  <a:pt x="0" y="115062"/>
                </a:lnTo>
                <a:lnTo>
                  <a:pt x="290045" y="115062"/>
                </a:lnTo>
                <a:lnTo>
                  <a:pt x="0" y="0"/>
                </a:lnTo>
                <a:close/>
              </a:path>
            </a:pathLst>
          </a:custGeom>
          <a:solidFill>
            <a:srgbClr val="FFFF8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5" name="object 265"/>
          <p:cNvSpPr/>
          <p:nvPr/>
        </p:nvSpPr>
        <p:spPr>
          <a:xfrm>
            <a:off x="1229786" y="4579190"/>
            <a:ext cx="4223985" cy="1676135"/>
          </a:xfrm>
          <a:custGeom>
            <a:avLst/>
            <a:gdLst/>
            <a:ahLst/>
            <a:cxnLst/>
            <a:rect l="l" t="t" r="r" b="b"/>
            <a:pathLst>
              <a:path w="4344670" h="1724025">
                <a:moveTo>
                  <a:pt x="4344149" y="0"/>
                </a:moveTo>
                <a:lnTo>
                  <a:pt x="0" y="0"/>
                </a:lnTo>
                <a:lnTo>
                  <a:pt x="0" y="1723644"/>
                </a:lnTo>
                <a:lnTo>
                  <a:pt x="4344149" y="1723644"/>
                </a:lnTo>
                <a:lnTo>
                  <a:pt x="4344149" y="0"/>
                </a:lnTo>
                <a:close/>
              </a:path>
            </a:pathLst>
          </a:custGeom>
          <a:ln w="4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6" name="object 266"/>
          <p:cNvSpPr/>
          <p:nvPr/>
        </p:nvSpPr>
        <p:spPr>
          <a:xfrm>
            <a:off x="3579334" y="4910349"/>
            <a:ext cx="191999" cy="51858"/>
          </a:xfrm>
          <a:custGeom>
            <a:avLst/>
            <a:gdLst/>
            <a:ahLst/>
            <a:cxnLst/>
            <a:rect l="l" t="t" r="r" b="b"/>
            <a:pathLst>
              <a:path w="197485" h="53339">
                <a:moveTo>
                  <a:pt x="123065" y="0"/>
                </a:moveTo>
                <a:lnTo>
                  <a:pt x="0" y="0"/>
                </a:lnTo>
                <a:lnTo>
                  <a:pt x="197200" y="52749"/>
                </a:lnTo>
                <a:lnTo>
                  <a:pt x="123065" y="0"/>
                </a:lnTo>
                <a:close/>
              </a:path>
            </a:pathLst>
          </a:custGeom>
          <a:solidFill>
            <a:srgbClr val="E3BE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7" name="object 267"/>
          <p:cNvSpPr/>
          <p:nvPr/>
        </p:nvSpPr>
        <p:spPr>
          <a:xfrm>
            <a:off x="3341154" y="4910349"/>
            <a:ext cx="473516" cy="127176"/>
          </a:xfrm>
          <a:custGeom>
            <a:avLst/>
            <a:gdLst/>
            <a:ahLst/>
            <a:cxnLst/>
            <a:rect l="l" t="t" r="r" b="b"/>
            <a:pathLst>
              <a:path w="487045" h="130810">
                <a:moveTo>
                  <a:pt x="244985" y="0"/>
                </a:moveTo>
                <a:lnTo>
                  <a:pt x="0" y="0"/>
                </a:lnTo>
                <a:lnTo>
                  <a:pt x="486923" y="130248"/>
                </a:lnTo>
                <a:lnTo>
                  <a:pt x="486923" y="84581"/>
                </a:lnTo>
                <a:lnTo>
                  <a:pt x="442185" y="52749"/>
                </a:lnTo>
                <a:lnTo>
                  <a:pt x="244985" y="0"/>
                </a:lnTo>
                <a:close/>
              </a:path>
            </a:pathLst>
          </a:custGeom>
          <a:solidFill>
            <a:srgbClr val="E3BE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8" name="object 268"/>
          <p:cNvSpPr/>
          <p:nvPr/>
        </p:nvSpPr>
        <p:spPr>
          <a:xfrm>
            <a:off x="3102973" y="4910349"/>
            <a:ext cx="711817" cy="190765"/>
          </a:xfrm>
          <a:custGeom>
            <a:avLst/>
            <a:gdLst/>
            <a:ahLst/>
            <a:cxnLst/>
            <a:rect l="l" t="t" r="r" b="b"/>
            <a:pathLst>
              <a:path w="732154" h="196214">
                <a:moveTo>
                  <a:pt x="244985" y="0"/>
                </a:moveTo>
                <a:lnTo>
                  <a:pt x="0" y="0"/>
                </a:lnTo>
                <a:lnTo>
                  <a:pt x="731908" y="195780"/>
                </a:lnTo>
                <a:lnTo>
                  <a:pt x="731908" y="130248"/>
                </a:lnTo>
                <a:lnTo>
                  <a:pt x="244985" y="0"/>
                </a:lnTo>
                <a:close/>
              </a:path>
            </a:pathLst>
          </a:custGeom>
          <a:solidFill>
            <a:srgbClr val="E3B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9" name="object 269"/>
          <p:cNvSpPr/>
          <p:nvPr/>
        </p:nvSpPr>
        <p:spPr>
          <a:xfrm>
            <a:off x="2860837" y="4910349"/>
            <a:ext cx="953823" cy="255588"/>
          </a:xfrm>
          <a:custGeom>
            <a:avLst/>
            <a:gdLst/>
            <a:ahLst/>
            <a:cxnLst/>
            <a:rect l="l" t="t" r="r" b="b"/>
            <a:pathLst>
              <a:path w="981075" h="262889">
                <a:moveTo>
                  <a:pt x="249053" y="0"/>
                </a:moveTo>
                <a:lnTo>
                  <a:pt x="0" y="0"/>
                </a:lnTo>
                <a:lnTo>
                  <a:pt x="980962" y="262835"/>
                </a:lnTo>
                <a:lnTo>
                  <a:pt x="980962" y="195780"/>
                </a:lnTo>
                <a:lnTo>
                  <a:pt x="249053" y="0"/>
                </a:lnTo>
                <a:close/>
              </a:path>
            </a:pathLst>
          </a:custGeom>
          <a:solidFill>
            <a:srgbClr val="E3B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0" name="object 270"/>
          <p:cNvSpPr/>
          <p:nvPr/>
        </p:nvSpPr>
        <p:spPr>
          <a:xfrm>
            <a:off x="2621073" y="4910349"/>
            <a:ext cx="1193976" cy="319793"/>
          </a:xfrm>
          <a:custGeom>
            <a:avLst/>
            <a:gdLst/>
            <a:ahLst/>
            <a:cxnLst/>
            <a:rect l="l" t="t" r="r" b="b"/>
            <a:pathLst>
              <a:path w="1228089" h="328929">
                <a:moveTo>
                  <a:pt x="246614" y="0"/>
                </a:moveTo>
                <a:lnTo>
                  <a:pt x="0" y="0"/>
                </a:lnTo>
                <a:lnTo>
                  <a:pt x="1227576" y="328368"/>
                </a:lnTo>
                <a:lnTo>
                  <a:pt x="1227576" y="262835"/>
                </a:lnTo>
                <a:lnTo>
                  <a:pt x="246614" y="0"/>
                </a:lnTo>
                <a:close/>
              </a:path>
            </a:pathLst>
          </a:custGeom>
          <a:solidFill>
            <a:srgbClr val="E4C1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1" name="object 271"/>
          <p:cNvSpPr/>
          <p:nvPr/>
        </p:nvSpPr>
        <p:spPr>
          <a:xfrm>
            <a:off x="2382893" y="4910350"/>
            <a:ext cx="1431660" cy="383381"/>
          </a:xfrm>
          <a:custGeom>
            <a:avLst/>
            <a:gdLst/>
            <a:ahLst/>
            <a:cxnLst/>
            <a:rect l="l" t="t" r="r" b="b"/>
            <a:pathLst>
              <a:path w="1472564" h="394335">
                <a:moveTo>
                  <a:pt x="244985" y="0"/>
                </a:moveTo>
                <a:lnTo>
                  <a:pt x="0" y="0"/>
                </a:lnTo>
                <a:lnTo>
                  <a:pt x="1472562" y="393900"/>
                </a:lnTo>
                <a:lnTo>
                  <a:pt x="1472562" y="328368"/>
                </a:lnTo>
                <a:lnTo>
                  <a:pt x="244985" y="0"/>
                </a:lnTo>
                <a:close/>
              </a:path>
            </a:pathLst>
          </a:custGeom>
          <a:solidFill>
            <a:srgbClr val="E4C2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2" name="object 272"/>
          <p:cNvSpPr/>
          <p:nvPr/>
        </p:nvSpPr>
        <p:spPr>
          <a:xfrm>
            <a:off x="2144712" y="4910349"/>
            <a:ext cx="1669962" cy="446969"/>
          </a:xfrm>
          <a:custGeom>
            <a:avLst/>
            <a:gdLst/>
            <a:ahLst/>
            <a:cxnLst/>
            <a:rect l="l" t="t" r="r" b="b"/>
            <a:pathLst>
              <a:path w="1717675" h="459739">
                <a:moveTo>
                  <a:pt x="244985" y="0"/>
                </a:moveTo>
                <a:lnTo>
                  <a:pt x="0" y="0"/>
                </a:lnTo>
                <a:lnTo>
                  <a:pt x="1717548" y="459432"/>
                </a:lnTo>
                <a:lnTo>
                  <a:pt x="1717548" y="393900"/>
                </a:lnTo>
                <a:lnTo>
                  <a:pt x="244985" y="0"/>
                </a:lnTo>
                <a:close/>
              </a:path>
            </a:pathLst>
          </a:custGeom>
          <a:solidFill>
            <a:srgbClr val="E5C3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3" name="object 273"/>
          <p:cNvSpPr/>
          <p:nvPr/>
        </p:nvSpPr>
        <p:spPr>
          <a:xfrm>
            <a:off x="2144712" y="4910349"/>
            <a:ext cx="1669962" cy="446969"/>
          </a:xfrm>
          <a:custGeom>
            <a:avLst/>
            <a:gdLst/>
            <a:ahLst/>
            <a:cxnLst/>
            <a:rect l="l" t="t" r="r" b="b"/>
            <a:pathLst>
              <a:path w="1717675" h="459739">
                <a:moveTo>
                  <a:pt x="0" y="0"/>
                </a:moveTo>
                <a:lnTo>
                  <a:pt x="0" y="65531"/>
                </a:lnTo>
                <a:lnTo>
                  <a:pt x="1472761" y="459485"/>
                </a:lnTo>
                <a:lnTo>
                  <a:pt x="1717548" y="459432"/>
                </a:lnTo>
                <a:lnTo>
                  <a:pt x="0" y="0"/>
                </a:lnTo>
                <a:close/>
              </a:path>
            </a:pathLst>
          </a:custGeom>
          <a:solidFill>
            <a:srgbClr val="E6C5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4" name="object 274"/>
          <p:cNvSpPr/>
          <p:nvPr/>
        </p:nvSpPr>
        <p:spPr>
          <a:xfrm>
            <a:off x="2144711" y="4974061"/>
            <a:ext cx="1432278" cy="383381"/>
          </a:xfrm>
          <a:custGeom>
            <a:avLst/>
            <a:gdLst/>
            <a:ahLst/>
            <a:cxnLst/>
            <a:rect l="l" t="t" r="r" b="b"/>
            <a:pathLst>
              <a:path w="1473200" h="394335">
                <a:moveTo>
                  <a:pt x="0" y="0"/>
                </a:moveTo>
                <a:lnTo>
                  <a:pt x="0" y="65532"/>
                </a:lnTo>
                <a:lnTo>
                  <a:pt x="1227776" y="393953"/>
                </a:lnTo>
                <a:lnTo>
                  <a:pt x="1472761" y="393953"/>
                </a:lnTo>
                <a:lnTo>
                  <a:pt x="0" y="0"/>
                </a:lnTo>
                <a:close/>
              </a:path>
            </a:pathLst>
          </a:custGeom>
          <a:solidFill>
            <a:srgbClr val="E7C6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5" name="object 275"/>
          <p:cNvSpPr/>
          <p:nvPr/>
        </p:nvSpPr>
        <p:spPr>
          <a:xfrm>
            <a:off x="2144712" y="5037773"/>
            <a:ext cx="1193976" cy="319793"/>
          </a:xfrm>
          <a:custGeom>
            <a:avLst/>
            <a:gdLst/>
            <a:ahLst/>
            <a:cxnLst/>
            <a:rect l="l" t="t" r="r" b="b"/>
            <a:pathLst>
              <a:path w="1228089" h="328929">
                <a:moveTo>
                  <a:pt x="0" y="0"/>
                </a:moveTo>
                <a:lnTo>
                  <a:pt x="0" y="65531"/>
                </a:lnTo>
                <a:lnTo>
                  <a:pt x="982790" y="328421"/>
                </a:lnTo>
                <a:lnTo>
                  <a:pt x="1227776" y="328421"/>
                </a:lnTo>
                <a:lnTo>
                  <a:pt x="0" y="0"/>
                </a:lnTo>
                <a:close/>
              </a:path>
            </a:pathLst>
          </a:custGeom>
          <a:solidFill>
            <a:srgbClr val="E7C8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6" name="object 276"/>
          <p:cNvSpPr/>
          <p:nvPr/>
        </p:nvSpPr>
        <p:spPr>
          <a:xfrm>
            <a:off x="2144712" y="5101484"/>
            <a:ext cx="955675" cy="255588"/>
          </a:xfrm>
          <a:custGeom>
            <a:avLst/>
            <a:gdLst/>
            <a:ahLst/>
            <a:cxnLst/>
            <a:rect l="l" t="t" r="r" b="b"/>
            <a:pathLst>
              <a:path w="982980" h="262889">
                <a:moveTo>
                  <a:pt x="0" y="0"/>
                </a:moveTo>
                <a:lnTo>
                  <a:pt x="0" y="67056"/>
                </a:lnTo>
                <a:lnTo>
                  <a:pt x="732107" y="262889"/>
                </a:lnTo>
                <a:lnTo>
                  <a:pt x="982790" y="262889"/>
                </a:lnTo>
                <a:lnTo>
                  <a:pt x="0" y="0"/>
                </a:lnTo>
                <a:close/>
              </a:path>
            </a:pathLst>
          </a:custGeom>
          <a:solidFill>
            <a:srgbClr val="E8C9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7" name="object 277"/>
          <p:cNvSpPr/>
          <p:nvPr/>
        </p:nvSpPr>
        <p:spPr>
          <a:xfrm>
            <a:off x="2144712" y="5166678"/>
            <a:ext cx="711817" cy="190765"/>
          </a:xfrm>
          <a:custGeom>
            <a:avLst/>
            <a:gdLst/>
            <a:ahLst/>
            <a:cxnLst/>
            <a:rect l="l" t="t" r="r" b="b"/>
            <a:pathLst>
              <a:path w="732155" h="196214">
                <a:moveTo>
                  <a:pt x="0" y="0"/>
                </a:moveTo>
                <a:lnTo>
                  <a:pt x="0" y="65531"/>
                </a:lnTo>
                <a:lnTo>
                  <a:pt x="487122" y="195833"/>
                </a:lnTo>
                <a:lnTo>
                  <a:pt x="732107" y="195833"/>
                </a:lnTo>
                <a:lnTo>
                  <a:pt x="0" y="0"/>
                </a:lnTo>
                <a:close/>
              </a:path>
            </a:pathLst>
          </a:custGeom>
          <a:solidFill>
            <a:srgbClr val="E8CA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8" name="object 278"/>
          <p:cNvSpPr/>
          <p:nvPr/>
        </p:nvSpPr>
        <p:spPr>
          <a:xfrm>
            <a:off x="2144712" y="5230388"/>
            <a:ext cx="474133" cy="127176"/>
          </a:xfrm>
          <a:custGeom>
            <a:avLst/>
            <a:gdLst/>
            <a:ahLst/>
            <a:cxnLst/>
            <a:rect l="l" t="t" r="r" b="b"/>
            <a:pathLst>
              <a:path w="487680" h="130810">
                <a:moveTo>
                  <a:pt x="0" y="0"/>
                </a:moveTo>
                <a:lnTo>
                  <a:pt x="0" y="46482"/>
                </a:lnTo>
                <a:lnTo>
                  <a:pt x="43529" y="77175"/>
                </a:lnTo>
                <a:lnTo>
                  <a:pt x="242136" y="130301"/>
                </a:lnTo>
                <a:lnTo>
                  <a:pt x="487122" y="130301"/>
                </a:lnTo>
                <a:lnTo>
                  <a:pt x="0" y="0"/>
                </a:lnTo>
                <a:close/>
              </a:path>
            </a:pathLst>
          </a:custGeom>
          <a:solidFill>
            <a:srgbClr val="E8CA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9" name="object 279"/>
          <p:cNvSpPr/>
          <p:nvPr/>
        </p:nvSpPr>
        <p:spPr>
          <a:xfrm>
            <a:off x="2187033" y="5305421"/>
            <a:ext cx="193234" cy="51858"/>
          </a:xfrm>
          <a:custGeom>
            <a:avLst/>
            <a:gdLst/>
            <a:ahLst/>
            <a:cxnLst/>
            <a:rect l="l" t="t" r="r" b="b"/>
            <a:pathLst>
              <a:path w="198755" h="53339">
                <a:moveTo>
                  <a:pt x="0" y="0"/>
                </a:moveTo>
                <a:lnTo>
                  <a:pt x="75342" y="53126"/>
                </a:lnTo>
                <a:lnTo>
                  <a:pt x="198607" y="53126"/>
                </a:lnTo>
                <a:lnTo>
                  <a:pt x="0" y="0"/>
                </a:lnTo>
                <a:close/>
              </a:path>
            </a:pathLst>
          </a:custGeom>
          <a:solidFill>
            <a:srgbClr val="E9CB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0" name="object 280"/>
          <p:cNvSpPr/>
          <p:nvPr/>
        </p:nvSpPr>
        <p:spPr>
          <a:xfrm>
            <a:off x="3698980" y="4910349"/>
            <a:ext cx="116064" cy="446969"/>
          </a:xfrm>
          <a:custGeom>
            <a:avLst/>
            <a:gdLst/>
            <a:ahLst/>
            <a:cxnLst/>
            <a:rect l="l" t="t" r="r" b="b"/>
            <a:pathLst>
              <a:path w="119379" h="459739">
                <a:moveTo>
                  <a:pt x="0" y="0"/>
                </a:moveTo>
                <a:lnTo>
                  <a:pt x="0" y="375665"/>
                </a:lnTo>
                <a:lnTo>
                  <a:pt x="118872" y="459485"/>
                </a:lnTo>
                <a:lnTo>
                  <a:pt x="118872" y="84581"/>
                </a:lnTo>
                <a:lnTo>
                  <a:pt x="0" y="0"/>
                </a:lnTo>
                <a:close/>
              </a:path>
            </a:pathLst>
          </a:custGeom>
          <a:solidFill>
            <a:srgbClr val="E9CB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1" name="object 281"/>
          <p:cNvSpPr/>
          <p:nvPr/>
        </p:nvSpPr>
        <p:spPr>
          <a:xfrm>
            <a:off x="2144712" y="5275579"/>
            <a:ext cx="1669962" cy="81492"/>
          </a:xfrm>
          <a:custGeom>
            <a:avLst/>
            <a:gdLst/>
            <a:ahLst/>
            <a:cxnLst/>
            <a:rect l="l" t="t" r="r" b="b"/>
            <a:pathLst>
              <a:path w="1717675" h="83820">
                <a:moveTo>
                  <a:pt x="1598676" y="0"/>
                </a:moveTo>
                <a:lnTo>
                  <a:pt x="0" y="0"/>
                </a:lnTo>
                <a:lnTo>
                  <a:pt x="118872" y="83819"/>
                </a:lnTo>
                <a:lnTo>
                  <a:pt x="1717548" y="83819"/>
                </a:lnTo>
                <a:lnTo>
                  <a:pt x="1598676" y="0"/>
                </a:lnTo>
                <a:close/>
              </a:path>
            </a:pathLst>
          </a:custGeom>
          <a:solidFill>
            <a:srgbClr val="B79AC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2" name="object 282"/>
          <p:cNvSpPr/>
          <p:nvPr/>
        </p:nvSpPr>
        <p:spPr>
          <a:xfrm>
            <a:off x="2144716" y="4910341"/>
            <a:ext cx="1669962" cy="446969"/>
          </a:xfrm>
          <a:custGeom>
            <a:avLst/>
            <a:gdLst/>
            <a:ahLst/>
            <a:cxnLst/>
            <a:rect l="l" t="t" r="r" b="b"/>
            <a:pathLst>
              <a:path w="1717675" h="459739">
                <a:moveTo>
                  <a:pt x="1717536" y="84589"/>
                </a:moveTo>
                <a:lnTo>
                  <a:pt x="1598663" y="0"/>
                </a:lnTo>
                <a:lnTo>
                  <a:pt x="0" y="0"/>
                </a:lnTo>
                <a:lnTo>
                  <a:pt x="0" y="375673"/>
                </a:lnTo>
                <a:lnTo>
                  <a:pt x="118858" y="459496"/>
                </a:lnTo>
                <a:lnTo>
                  <a:pt x="1717536" y="459496"/>
                </a:lnTo>
                <a:lnTo>
                  <a:pt x="1717536" y="84589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3" name="object 283"/>
          <p:cNvSpPr/>
          <p:nvPr/>
        </p:nvSpPr>
        <p:spPr>
          <a:xfrm>
            <a:off x="3698971" y="4910341"/>
            <a:ext cx="116064" cy="446969"/>
          </a:xfrm>
          <a:custGeom>
            <a:avLst/>
            <a:gdLst/>
            <a:ahLst/>
            <a:cxnLst/>
            <a:rect l="l" t="t" r="r" b="b"/>
            <a:pathLst>
              <a:path w="119379" h="459739">
                <a:moveTo>
                  <a:pt x="0" y="0"/>
                </a:moveTo>
                <a:lnTo>
                  <a:pt x="0" y="375673"/>
                </a:lnTo>
                <a:lnTo>
                  <a:pt x="118873" y="459496"/>
                </a:lnTo>
              </a:path>
            </a:pathLst>
          </a:custGeom>
          <a:ln w="5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4" name="object 284"/>
          <p:cNvSpPr/>
          <p:nvPr/>
        </p:nvSpPr>
        <p:spPr>
          <a:xfrm>
            <a:off x="2144716" y="5275578"/>
            <a:ext cx="1554515" cy="0"/>
          </a:xfrm>
          <a:custGeom>
            <a:avLst/>
            <a:gdLst/>
            <a:ahLst/>
            <a:cxnLst/>
            <a:rect l="l" t="t" r="r" b="b"/>
            <a:pathLst>
              <a:path w="1598929">
                <a:moveTo>
                  <a:pt x="1598663" y="0"/>
                </a:moveTo>
                <a:lnTo>
                  <a:pt x="0" y="0"/>
                </a:lnTo>
              </a:path>
            </a:pathLst>
          </a:custGeom>
          <a:ln w="4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5" name="object 285"/>
          <p:cNvSpPr txBox="1"/>
          <p:nvPr/>
        </p:nvSpPr>
        <p:spPr>
          <a:xfrm>
            <a:off x="2601312" y="4985419"/>
            <a:ext cx="618596" cy="220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64204">
              <a:lnSpc>
                <a:spcPct val="105000"/>
              </a:lnSpc>
            </a:pPr>
            <a:r>
              <a:rPr sz="681" b="1" spc="19" dirty="0">
                <a:latin typeface="Arial"/>
                <a:cs typeface="Arial"/>
              </a:rPr>
              <a:t>S </a:t>
            </a:r>
            <a:r>
              <a:rPr sz="681" b="1" spc="10" dirty="0">
                <a:latin typeface="Arial"/>
                <a:cs typeface="Arial"/>
              </a:rPr>
              <a:t>t r </a:t>
            </a:r>
            <a:r>
              <a:rPr sz="681" b="1" spc="15" dirty="0">
                <a:latin typeface="Arial"/>
                <a:cs typeface="Arial"/>
              </a:rPr>
              <a:t>a </a:t>
            </a:r>
            <a:r>
              <a:rPr sz="681" b="1" spc="122" dirty="0">
                <a:latin typeface="Arial"/>
                <a:cs typeface="Arial"/>
              </a:rPr>
              <a:t>ight  </a:t>
            </a:r>
            <a:r>
              <a:rPr sz="681" b="1" spc="34" dirty="0">
                <a:latin typeface="Arial"/>
                <a:cs typeface="Arial"/>
              </a:rPr>
              <a:t>E</a:t>
            </a:r>
            <a:r>
              <a:rPr sz="681" b="1" spc="-15" dirty="0">
                <a:latin typeface="Arial"/>
                <a:cs typeface="Arial"/>
              </a:rPr>
              <a:t> </a:t>
            </a:r>
            <a:r>
              <a:rPr sz="681" b="1" spc="15" dirty="0">
                <a:latin typeface="Arial"/>
                <a:cs typeface="Arial"/>
              </a:rPr>
              <a:t>x</a:t>
            </a:r>
            <a:r>
              <a:rPr sz="681" b="1" spc="-39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t</a:t>
            </a:r>
            <a:r>
              <a:rPr sz="681" b="1" spc="-107" dirty="0">
                <a:latin typeface="Arial"/>
                <a:cs typeface="Arial"/>
              </a:rPr>
              <a:t> </a:t>
            </a:r>
            <a:r>
              <a:rPr sz="681" b="1" spc="15" dirty="0">
                <a:latin typeface="Arial"/>
                <a:cs typeface="Arial"/>
              </a:rPr>
              <a:t>e</a:t>
            </a:r>
            <a:r>
              <a:rPr sz="681" b="1" spc="-39" dirty="0">
                <a:latin typeface="Arial"/>
                <a:cs typeface="Arial"/>
              </a:rPr>
              <a:t> </a:t>
            </a:r>
            <a:r>
              <a:rPr sz="681" b="1" spc="19" dirty="0">
                <a:latin typeface="Arial"/>
                <a:cs typeface="Arial"/>
              </a:rPr>
              <a:t>n</a:t>
            </a:r>
            <a:r>
              <a:rPr sz="681" b="1" spc="-19" dirty="0">
                <a:latin typeface="Arial"/>
                <a:cs typeface="Arial"/>
              </a:rPr>
              <a:t> </a:t>
            </a:r>
            <a:r>
              <a:rPr sz="681" b="1" spc="15" dirty="0">
                <a:latin typeface="Arial"/>
                <a:cs typeface="Arial"/>
              </a:rPr>
              <a:t>s</a:t>
            </a:r>
            <a:r>
              <a:rPr sz="681" b="1" spc="-39" dirty="0">
                <a:latin typeface="Arial"/>
                <a:cs typeface="Arial"/>
              </a:rPr>
              <a:t> </a:t>
            </a:r>
            <a:r>
              <a:rPr sz="681" b="1" spc="53" dirty="0">
                <a:latin typeface="Arial"/>
                <a:cs typeface="Arial"/>
              </a:rPr>
              <a:t>io</a:t>
            </a:r>
            <a:r>
              <a:rPr sz="681" b="1" spc="-19" dirty="0">
                <a:latin typeface="Arial"/>
                <a:cs typeface="Arial"/>
              </a:rPr>
              <a:t> </a:t>
            </a:r>
            <a:r>
              <a:rPr sz="681" b="1" spc="19" dirty="0">
                <a:latin typeface="Arial"/>
                <a:cs typeface="Arial"/>
              </a:rPr>
              <a:t>n</a:t>
            </a:r>
            <a:endParaRPr sz="681">
              <a:latin typeface="Arial"/>
              <a:cs typeface="Arial"/>
            </a:endParaRPr>
          </a:p>
        </p:txBody>
      </p:sp>
      <p:sp>
        <p:nvSpPr>
          <p:cNvPr id="286" name="object 286"/>
          <p:cNvSpPr/>
          <p:nvPr/>
        </p:nvSpPr>
        <p:spPr>
          <a:xfrm>
            <a:off x="3579334" y="5336329"/>
            <a:ext cx="194469" cy="51858"/>
          </a:xfrm>
          <a:custGeom>
            <a:avLst/>
            <a:gdLst/>
            <a:ahLst/>
            <a:cxnLst/>
            <a:rect l="l" t="t" r="r" b="b"/>
            <a:pathLst>
              <a:path w="200025" h="53339">
                <a:moveTo>
                  <a:pt x="123065" y="0"/>
                </a:moveTo>
                <a:lnTo>
                  <a:pt x="0" y="0"/>
                </a:lnTo>
                <a:lnTo>
                  <a:pt x="199404" y="53339"/>
                </a:lnTo>
                <a:lnTo>
                  <a:pt x="123065" y="0"/>
                </a:lnTo>
                <a:close/>
              </a:path>
            </a:pathLst>
          </a:custGeom>
          <a:solidFill>
            <a:srgbClr val="E3BE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7" name="object 287"/>
          <p:cNvSpPr/>
          <p:nvPr/>
        </p:nvSpPr>
        <p:spPr>
          <a:xfrm>
            <a:off x="3341154" y="5336329"/>
            <a:ext cx="473516" cy="127176"/>
          </a:xfrm>
          <a:custGeom>
            <a:avLst/>
            <a:gdLst/>
            <a:ahLst/>
            <a:cxnLst/>
            <a:rect l="l" t="t" r="r" b="b"/>
            <a:pathLst>
              <a:path w="487045" h="130810">
                <a:moveTo>
                  <a:pt x="244985" y="0"/>
                </a:moveTo>
                <a:lnTo>
                  <a:pt x="0" y="0"/>
                </a:lnTo>
                <a:lnTo>
                  <a:pt x="486923" y="130248"/>
                </a:lnTo>
                <a:lnTo>
                  <a:pt x="486923" y="83057"/>
                </a:lnTo>
                <a:lnTo>
                  <a:pt x="444389" y="53339"/>
                </a:lnTo>
                <a:lnTo>
                  <a:pt x="244985" y="0"/>
                </a:lnTo>
                <a:close/>
              </a:path>
            </a:pathLst>
          </a:custGeom>
          <a:solidFill>
            <a:srgbClr val="E3BE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8" name="object 288"/>
          <p:cNvSpPr/>
          <p:nvPr/>
        </p:nvSpPr>
        <p:spPr>
          <a:xfrm>
            <a:off x="3102973" y="5336329"/>
            <a:ext cx="711817" cy="190765"/>
          </a:xfrm>
          <a:custGeom>
            <a:avLst/>
            <a:gdLst/>
            <a:ahLst/>
            <a:cxnLst/>
            <a:rect l="l" t="t" r="r" b="b"/>
            <a:pathLst>
              <a:path w="732154" h="196214">
                <a:moveTo>
                  <a:pt x="244985" y="0"/>
                </a:moveTo>
                <a:lnTo>
                  <a:pt x="0" y="0"/>
                </a:lnTo>
                <a:lnTo>
                  <a:pt x="731908" y="195780"/>
                </a:lnTo>
                <a:lnTo>
                  <a:pt x="731908" y="130248"/>
                </a:lnTo>
                <a:lnTo>
                  <a:pt x="244985" y="0"/>
                </a:lnTo>
                <a:close/>
              </a:path>
            </a:pathLst>
          </a:custGeom>
          <a:solidFill>
            <a:srgbClr val="E3B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9" name="object 289"/>
          <p:cNvSpPr/>
          <p:nvPr/>
        </p:nvSpPr>
        <p:spPr>
          <a:xfrm>
            <a:off x="2860837" y="5336328"/>
            <a:ext cx="953823" cy="255588"/>
          </a:xfrm>
          <a:custGeom>
            <a:avLst/>
            <a:gdLst/>
            <a:ahLst/>
            <a:cxnLst/>
            <a:rect l="l" t="t" r="r" b="b"/>
            <a:pathLst>
              <a:path w="981075" h="262889">
                <a:moveTo>
                  <a:pt x="249053" y="0"/>
                </a:moveTo>
                <a:lnTo>
                  <a:pt x="0" y="0"/>
                </a:lnTo>
                <a:lnTo>
                  <a:pt x="980962" y="262835"/>
                </a:lnTo>
                <a:lnTo>
                  <a:pt x="980962" y="195780"/>
                </a:lnTo>
                <a:lnTo>
                  <a:pt x="249053" y="0"/>
                </a:lnTo>
                <a:close/>
              </a:path>
            </a:pathLst>
          </a:custGeom>
          <a:solidFill>
            <a:srgbClr val="E3B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0" name="object 290"/>
          <p:cNvSpPr/>
          <p:nvPr/>
        </p:nvSpPr>
        <p:spPr>
          <a:xfrm>
            <a:off x="2621073" y="5336328"/>
            <a:ext cx="1193976" cy="319793"/>
          </a:xfrm>
          <a:custGeom>
            <a:avLst/>
            <a:gdLst/>
            <a:ahLst/>
            <a:cxnLst/>
            <a:rect l="l" t="t" r="r" b="b"/>
            <a:pathLst>
              <a:path w="1228089" h="328929">
                <a:moveTo>
                  <a:pt x="246614" y="0"/>
                </a:moveTo>
                <a:lnTo>
                  <a:pt x="0" y="0"/>
                </a:lnTo>
                <a:lnTo>
                  <a:pt x="1227576" y="328368"/>
                </a:lnTo>
                <a:lnTo>
                  <a:pt x="1227576" y="262835"/>
                </a:lnTo>
                <a:lnTo>
                  <a:pt x="246614" y="0"/>
                </a:lnTo>
                <a:close/>
              </a:path>
            </a:pathLst>
          </a:custGeom>
          <a:solidFill>
            <a:srgbClr val="E4C1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1" name="object 291"/>
          <p:cNvSpPr/>
          <p:nvPr/>
        </p:nvSpPr>
        <p:spPr>
          <a:xfrm>
            <a:off x="2382893" y="5336329"/>
            <a:ext cx="1431660" cy="383381"/>
          </a:xfrm>
          <a:custGeom>
            <a:avLst/>
            <a:gdLst/>
            <a:ahLst/>
            <a:cxnLst/>
            <a:rect l="l" t="t" r="r" b="b"/>
            <a:pathLst>
              <a:path w="1472564" h="394335">
                <a:moveTo>
                  <a:pt x="244985" y="0"/>
                </a:moveTo>
                <a:lnTo>
                  <a:pt x="0" y="0"/>
                </a:lnTo>
                <a:lnTo>
                  <a:pt x="1472562" y="393900"/>
                </a:lnTo>
                <a:lnTo>
                  <a:pt x="1472562" y="328368"/>
                </a:lnTo>
                <a:lnTo>
                  <a:pt x="244985" y="0"/>
                </a:lnTo>
                <a:close/>
              </a:path>
            </a:pathLst>
          </a:custGeom>
          <a:solidFill>
            <a:srgbClr val="E4C2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2" name="object 292"/>
          <p:cNvSpPr/>
          <p:nvPr/>
        </p:nvSpPr>
        <p:spPr>
          <a:xfrm>
            <a:off x="2144712" y="5336329"/>
            <a:ext cx="1669962" cy="446969"/>
          </a:xfrm>
          <a:custGeom>
            <a:avLst/>
            <a:gdLst/>
            <a:ahLst/>
            <a:cxnLst/>
            <a:rect l="l" t="t" r="r" b="b"/>
            <a:pathLst>
              <a:path w="1717675" h="459739">
                <a:moveTo>
                  <a:pt x="244985" y="0"/>
                </a:moveTo>
                <a:lnTo>
                  <a:pt x="0" y="0"/>
                </a:lnTo>
                <a:lnTo>
                  <a:pt x="1717548" y="459432"/>
                </a:lnTo>
                <a:lnTo>
                  <a:pt x="1717548" y="393900"/>
                </a:lnTo>
                <a:lnTo>
                  <a:pt x="244985" y="0"/>
                </a:lnTo>
                <a:close/>
              </a:path>
            </a:pathLst>
          </a:custGeom>
          <a:solidFill>
            <a:srgbClr val="E5C3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3" name="object 293"/>
          <p:cNvSpPr/>
          <p:nvPr/>
        </p:nvSpPr>
        <p:spPr>
          <a:xfrm>
            <a:off x="2144712" y="5336329"/>
            <a:ext cx="1669962" cy="446969"/>
          </a:xfrm>
          <a:custGeom>
            <a:avLst/>
            <a:gdLst/>
            <a:ahLst/>
            <a:cxnLst/>
            <a:rect l="l" t="t" r="r" b="b"/>
            <a:pathLst>
              <a:path w="1717675" h="459739">
                <a:moveTo>
                  <a:pt x="0" y="0"/>
                </a:moveTo>
                <a:lnTo>
                  <a:pt x="0" y="65531"/>
                </a:lnTo>
                <a:lnTo>
                  <a:pt x="1472761" y="459485"/>
                </a:lnTo>
                <a:lnTo>
                  <a:pt x="1717548" y="459432"/>
                </a:lnTo>
                <a:lnTo>
                  <a:pt x="0" y="0"/>
                </a:lnTo>
                <a:close/>
              </a:path>
            </a:pathLst>
          </a:custGeom>
          <a:solidFill>
            <a:srgbClr val="E6C5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4" name="object 294"/>
          <p:cNvSpPr/>
          <p:nvPr/>
        </p:nvSpPr>
        <p:spPr>
          <a:xfrm>
            <a:off x="2144711" y="5400041"/>
            <a:ext cx="1432278" cy="383381"/>
          </a:xfrm>
          <a:custGeom>
            <a:avLst/>
            <a:gdLst/>
            <a:ahLst/>
            <a:cxnLst/>
            <a:rect l="l" t="t" r="r" b="b"/>
            <a:pathLst>
              <a:path w="1473200" h="394335">
                <a:moveTo>
                  <a:pt x="0" y="0"/>
                </a:moveTo>
                <a:lnTo>
                  <a:pt x="0" y="65532"/>
                </a:lnTo>
                <a:lnTo>
                  <a:pt x="1227776" y="393953"/>
                </a:lnTo>
                <a:lnTo>
                  <a:pt x="1472761" y="393953"/>
                </a:lnTo>
                <a:lnTo>
                  <a:pt x="0" y="0"/>
                </a:lnTo>
                <a:close/>
              </a:path>
            </a:pathLst>
          </a:custGeom>
          <a:solidFill>
            <a:srgbClr val="E7C6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5" name="object 295"/>
          <p:cNvSpPr/>
          <p:nvPr/>
        </p:nvSpPr>
        <p:spPr>
          <a:xfrm>
            <a:off x="2144712" y="5463752"/>
            <a:ext cx="1193976" cy="319793"/>
          </a:xfrm>
          <a:custGeom>
            <a:avLst/>
            <a:gdLst/>
            <a:ahLst/>
            <a:cxnLst/>
            <a:rect l="l" t="t" r="r" b="b"/>
            <a:pathLst>
              <a:path w="1228089" h="328929">
                <a:moveTo>
                  <a:pt x="0" y="0"/>
                </a:moveTo>
                <a:lnTo>
                  <a:pt x="0" y="65531"/>
                </a:lnTo>
                <a:lnTo>
                  <a:pt x="982790" y="328421"/>
                </a:lnTo>
                <a:lnTo>
                  <a:pt x="1227776" y="328421"/>
                </a:lnTo>
                <a:lnTo>
                  <a:pt x="0" y="0"/>
                </a:lnTo>
                <a:close/>
              </a:path>
            </a:pathLst>
          </a:custGeom>
          <a:solidFill>
            <a:srgbClr val="E7C8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6" name="object 296"/>
          <p:cNvSpPr/>
          <p:nvPr/>
        </p:nvSpPr>
        <p:spPr>
          <a:xfrm>
            <a:off x="2144712" y="5527463"/>
            <a:ext cx="955675" cy="255588"/>
          </a:xfrm>
          <a:custGeom>
            <a:avLst/>
            <a:gdLst/>
            <a:ahLst/>
            <a:cxnLst/>
            <a:rect l="l" t="t" r="r" b="b"/>
            <a:pathLst>
              <a:path w="982980" h="262889">
                <a:moveTo>
                  <a:pt x="0" y="0"/>
                </a:moveTo>
                <a:lnTo>
                  <a:pt x="0" y="67056"/>
                </a:lnTo>
                <a:lnTo>
                  <a:pt x="732107" y="262889"/>
                </a:lnTo>
                <a:lnTo>
                  <a:pt x="982790" y="262889"/>
                </a:lnTo>
                <a:lnTo>
                  <a:pt x="0" y="0"/>
                </a:lnTo>
                <a:close/>
              </a:path>
            </a:pathLst>
          </a:custGeom>
          <a:solidFill>
            <a:srgbClr val="E8C9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7" name="object 297"/>
          <p:cNvSpPr/>
          <p:nvPr/>
        </p:nvSpPr>
        <p:spPr>
          <a:xfrm>
            <a:off x="2144712" y="5592657"/>
            <a:ext cx="711817" cy="190765"/>
          </a:xfrm>
          <a:custGeom>
            <a:avLst/>
            <a:gdLst/>
            <a:ahLst/>
            <a:cxnLst/>
            <a:rect l="l" t="t" r="r" b="b"/>
            <a:pathLst>
              <a:path w="732155" h="196214">
                <a:moveTo>
                  <a:pt x="0" y="0"/>
                </a:moveTo>
                <a:lnTo>
                  <a:pt x="0" y="65531"/>
                </a:lnTo>
                <a:lnTo>
                  <a:pt x="487122" y="195833"/>
                </a:lnTo>
                <a:lnTo>
                  <a:pt x="732107" y="195833"/>
                </a:lnTo>
                <a:lnTo>
                  <a:pt x="0" y="0"/>
                </a:lnTo>
                <a:close/>
              </a:path>
            </a:pathLst>
          </a:custGeom>
          <a:solidFill>
            <a:srgbClr val="E8CA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8" name="object 298"/>
          <p:cNvSpPr/>
          <p:nvPr/>
        </p:nvSpPr>
        <p:spPr>
          <a:xfrm>
            <a:off x="2144712" y="5656368"/>
            <a:ext cx="474133" cy="127176"/>
          </a:xfrm>
          <a:custGeom>
            <a:avLst/>
            <a:gdLst/>
            <a:ahLst/>
            <a:cxnLst/>
            <a:rect l="l" t="t" r="r" b="b"/>
            <a:pathLst>
              <a:path w="487680" h="130810">
                <a:moveTo>
                  <a:pt x="0" y="0"/>
                </a:moveTo>
                <a:lnTo>
                  <a:pt x="0" y="46482"/>
                </a:lnTo>
                <a:lnTo>
                  <a:pt x="43529" y="77175"/>
                </a:lnTo>
                <a:lnTo>
                  <a:pt x="242136" y="130301"/>
                </a:lnTo>
                <a:lnTo>
                  <a:pt x="487122" y="130301"/>
                </a:lnTo>
                <a:lnTo>
                  <a:pt x="0" y="0"/>
                </a:lnTo>
                <a:close/>
              </a:path>
            </a:pathLst>
          </a:custGeom>
          <a:solidFill>
            <a:srgbClr val="E8CA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9" name="object 299"/>
          <p:cNvSpPr/>
          <p:nvPr/>
        </p:nvSpPr>
        <p:spPr>
          <a:xfrm>
            <a:off x="2187033" y="5731400"/>
            <a:ext cx="193234" cy="51858"/>
          </a:xfrm>
          <a:custGeom>
            <a:avLst/>
            <a:gdLst/>
            <a:ahLst/>
            <a:cxnLst/>
            <a:rect l="l" t="t" r="r" b="b"/>
            <a:pathLst>
              <a:path w="198755" h="53339">
                <a:moveTo>
                  <a:pt x="0" y="0"/>
                </a:moveTo>
                <a:lnTo>
                  <a:pt x="75342" y="53126"/>
                </a:lnTo>
                <a:lnTo>
                  <a:pt x="198607" y="53126"/>
                </a:lnTo>
                <a:lnTo>
                  <a:pt x="0" y="0"/>
                </a:lnTo>
                <a:close/>
              </a:path>
            </a:pathLst>
          </a:custGeom>
          <a:solidFill>
            <a:srgbClr val="E9CB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0" name="object 300"/>
          <p:cNvSpPr/>
          <p:nvPr/>
        </p:nvSpPr>
        <p:spPr>
          <a:xfrm>
            <a:off x="3698980" y="5336329"/>
            <a:ext cx="116064" cy="446969"/>
          </a:xfrm>
          <a:custGeom>
            <a:avLst/>
            <a:gdLst/>
            <a:ahLst/>
            <a:cxnLst/>
            <a:rect l="l" t="t" r="r" b="b"/>
            <a:pathLst>
              <a:path w="119379" h="459739">
                <a:moveTo>
                  <a:pt x="0" y="0"/>
                </a:moveTo>
                <a:lnTo>
                  <a:pt x="0" y="375665"/>
                </a:lnTo>
                <a:lnTo>
                  <a:pt x="118872" y="459485"/>
                </a:lnTo>
                <a:lnTo>
                  <a:pt x="118872" y="83057"/>
                </a:lnTo>
                <a:lnTo>
                  <a:pt x="0" y="0"/>
                </a:lnTo>
                <a:close/>
              </a:path>
            </a:pathLst>
          </a:custGeom>
          <a:solidFill>
            <a:srgbClr val="E9CB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1" name="object 301"/>
          <p:cNvSpPr/>
          <p:nvPr/>
        </p:nvSpPr>
        <p:spPr>
          <a:xfrm>
            <a:off x="2144712" y="5701558"/>
            <a:ext cx="1669962" cy="81492"/>
          </a:xfrm>
          <a:custGeom>
            <a:avLst/>
            <a:gdLst/>
            <a:ahLst/>
            <a:cxnLst/>
            <a:rect l="l" t="t" r="r" b="b"/>
            <a:pathLst>
              <a:path w="1717675" h="83820">
                <a:moveTo>
                  <a:pt x="1598676" y="0"/>
                </a:moveTo>
                <a:lnTo>
                  <a:pt x="0" y="0"/>
                </a:lnTo>
                <a:lnTo>
                  <a:pt x="118872" y="83819"/>
                </a:lnTo>
                <a:lnTo>
                  <a:pt x="1717548" y="83819"/>
                </a:lnTo>
                <a:lnTo>
                  <a:pt x="1598676" y="0"/>
                </a:lnTo>
                <a:close/>
              </a:path>
            </a:pathLst>
          </a:custGeom>
          <a:solidFill>
            <a:srgbClr val="B79AC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2" name="object 302"/>
          <p:cNvSpPr/>
          <p:nvPr/>
        </p:nvSpPr>
        <p:spPr>
          <a:xfrm>
            <a:off x="2144716" y="5336328"/>
            <a:ext cx="1669962" cy="446969"/>
          </a:xfrm>
          <a:custGeom>
            <a:avLst/>
            <a:gdLst/>
            <a:ahLst/>
            <a:cxnLst/>
            <a:rect l="l" t="t" r="r" b="b"/>
            <a:pathLst>
              <a:path w="1717675" h="459739">
                <a:moveTo>
                  <a:pt x="1717536" y="83057"/>
                </a:moveTo>
                <a:lnTo>
                  <a:pt x="1598663" y="0"/>
                </a:lnTo>
                <a:lnTo>
                  <a:pt x="0" y="0"/>
                </a:lnTo>
                <a:lnTo>
                  <a:pt x="0" y="375662"/>
                </a:lnTo>
                <a:lnTo>
                  <a:pt x="118858" y="459486"/>
                </a:lnTo>
                <a:lnTo>
                  <a:pt x="1717536" y="459486"/>
                </a:lnTo>
                <a:lnTo>
                  <a:pt x="1717536" y="83057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3" name="object 303"/>
          <p:cNvSpPr/>
          <p:nvPr/>
        </p:nvSpPr>
        <p:spPr>
          <a:xfrm>
            <a:off x="3698971" y="5336328"/>
            <a:ext cx="116064" cy="446969"/>
          </a:xfrm>
          <a:custGeom>
            <a:avLst/>
            <a:gdLst/>
            <a:ahLst/>
            <a:cxnLst/>
            <a:rect l="l" t="t" r="r" b="b"/>
            <a:pathLst>
              <a:path w="119379" h="459739">
                <a:moveTo>
                  <a:pt x="0" y="0"/>
                </a:moveTo>
                <a:lnTo>
                  <a:pt x="0" y="375662"/>
                </a:lnTo>
                <a:lnTo>
                  <a:pt x="118873" y="459486"/>
                </a:lnTo>
              </a:path>
            </a:pathLst>
          </a:custGeom>
          <a:ln w="5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4" name="object 304"/>
          <p:cNvSpPr/>
          <p:nvPr/>
        </p:nvSpPr>
        <p:spPr>
          <a:xfrm>
            <a:off x="2144716" y="5701555"/>
            <a:ext cx="1554515" cy="0"/>
          </a:xfrm>
          <a:custGeom>
            <a:avLst/>
            <a:gdLst/>
            <a:ahLst/>
            <a:cxnLst/>
            <a:rect l="l" t="t" r="r" b="b"/>
            <a:pathLst>
              <a:path w="1598929">
                <a:moveTo>
                  <a:pt x="1598663" y="0"/>
                </a:moveTo>
                <a:lnTo>
                  <a:pt x="0" y="0"/>
                </a:lnTo>
              </a:path>
            </a:pathLst>
          </a:custGeom>
          <a:ln w="4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5" name="object 305"/>
          <p:cNvSpPr txBox="1"/>
          <p:nvPr/>
        </p:nvSpPr>
        <p:spPr>
          <a:xfrm>
            <a:off x="2456109" y="5412125"/>
            <a:ext cx="978517" cy="21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408" marR="4939" indent="-116678">
              <a:lnSpc>
                <a:spcPct val="104299"/>
              </a:lnSpc>
            </a:pPr>
            <a:r>
              <a:rPr sz="681" b="1" spc="19" dirty="0">
                <a:latin typeface="Arial"/>
                <a:cs typeface="Arial"/>
              </a:rPr>
              <a:t>C</a:t>
            </a:r>
            <a:r>
              <a:rPr sz="681" b="1" spc="24" dirty="0">
                <a:latin typeface="Arial"/>
                <a:cs typeface="Arial"/>
              </a:rPr>
              <a:t> </a:t>
            </a:r>
            <a:r>
              <a:rPr sz="681" b="1" spc="19" dirty="0">
                <a:latin typeface="Arial"/>
                <a:cs typeface="Arial"/>
              </a:rPr>
              <a:t>o</a:t>
            </a:r>
            <a:r>
              <a:rPr sz="681" b="1" spc="-15" dirty="0">
                <a:latin typeface="Arial"/>
                <a:cs typeface="Arial"/>
              </a:rPr>
              <a:t> </a:t>
            </a:r>
            <a:r>
              <a:rPr sz="681" b="1" spc="24" dirty="0">
                <a:latin typeface="Arial"/>
                <a:cs typeface="Arial"/>
              </a:rPr>
              <a:t>m</a:t>
            </a:r>
            <a:r>
              <a:rPr sz="681" b="1" spc="63" dirty="0">
                <a:latin typeface="Arial"/>
                <a:cs typeface="Arial"/>
              </a:rPr>
              <a:t> </a:t>
            </a:r>
            <a:r>
              <a:rPr sz="681" b="1" spc="24" dirty="0">
                <a:latin typeface="Arial"/>
                <a:cs typeface="Arial"/>
              </a:rPr>
              <a:t>m</a:t>
            </a:r>
            <a:r>
              <a:rPr sz="681" b="1" spc="68" dirty="0">
                <a:latin typeface="Arial"/>
                <a:cs typeface="Arial"/>
              </a:rPr>
              <a:t> </a:t>
            </a:r>
            <a:r>
              <a:rPr sz="681" b="1" spc="19" dirty="0">
                <a:latin typeface="Arial"/>
                <a:cs typeface="Arial"/>
              </a:rPr>
              <a:t>u</a:t>
            </a:r>
            <a:r>
              <a:rPr sz="681" b="1" spc="-15" dirty="0">
                <a:latin typeface="Arial"/>
                <a:cs typeface="Arial"/>
              </a:rPr>
              <a:t> </a:t>
            </a:r>
            <a:r>
              <a:rPr sz="681" b="1" spc="19" dirty="0">
                <a:latin typeface="Arial"/>
                <a:cs typeface="Arial"/>
              </a:rPr>
              <a:t>n</a:t>
            </a:r>
            <a:r>
              <a:rPr sz="681" b="1" spc="-19" dirty="0">
                <a:latin typeface="Arial"/>
                <a:cs typeface="Arial"/>
              </a:rPr>
              <a:t> </a:t>
            </a:r>
            <a:r>
              <a:rPr sz="681" b="1" spc="49" dirty="0">
                <a:latin typeface="Arial"/>
                <a:cs typeface="Arial"/>
              </a:rPr>
              <a:t>ic</a:t>
            </a:r>
            <a:r>
              <a:rPr sz="681" b="1" spc="-34" dirty="0">
                <a:latin typeface="Arial"/>
                <a:cs typeface="Arial"/>
              </a:rPr>
              <a:t> </a:t>
            </a:r>
            <a:r>
              <a:rPr sz="681" b="1" spc="15" dirty="0">
                <a:latin typeface="Arial"/>
                <a:cs typeface="Arial"/>
              </a:rPr>
              <a:t>a</a:t>
            </a:r>
            <a:r>
              <a:rPr sz="681" b="1" spc="-19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t</a:t>
            </a:r>
            <a:r>
              <a:rPr sz="681" b="1" spc="-102" dirty="0">
                <a:latin typeface="Arial"/>
                <a:cs typeface="Arial"/>
              </a:rPr>
              <a:t> </a:t>
            </a:r>
            <a:r>
              <a:rPr sz="681" b="1" spc="53" dirty="0">
                <a:latin typeface="Arial"/>
                <a:cs typeface="Arial"/>
              </a:rPr>
              <a:t>io</a:t>
            </a:r>
            <a:r>
              <a:rPr sz="681" b="1" spc="-15" dirty="0">
                <a:latin typeface="Arial"/>
                <a:cs typeface="Arial"/>
              </a:rPr>
              <a:t> </a:t>
            </a:r>
            <a:r>
              <a:rPr sz="681" b="1" spc="19" dirty="0">
                <a:latin typeface="Arial"/>
                <a:cs typeface="Arial"/>
              </a:rPr>
              <a:t>n  </a:t>
            </a:r>
            <a:r>
              <a:rPr sz="681" b="1" spc="24" dirty="0">
                <a:latin typeface="Arial"/>
                <a:cs typeface="Arial"/>
              </a:rPr>
              <a:t>A</a:t>
            </a:r>
            <a:r>
              <a:rPr sz="681" b="1" spc="-15" dirty="0">
                <a:latin typeface="Arial"/>
                <a:cs typeface="Arial"/>
              </a:rPr>
              <a:t> </a:t>
            </a:r>
            <a:r>
              <a:rPr sz="681" b="1" spc="24" dirty="0">
                <a:latin typeface="Arial"/>
                <a:cs typeface="Arial"/>
              </a:rPr>
              <a:t>d</a:t>
            </a:r>
            <a:r>
              <a:rPr sz="681" b="1" spc="-15" dirty="0">
                <a:latin typeface="Arial"/>
                <a:cs typeface="Arial"/>
              </a:rPr>
              <a:t> </a:t>
            </a:r>
            <a:r>
              <a:rPr sz="681" b="1" spc="15" dirty="0">
                <a:latin typeface="Arial"/>
                <a:cs typeface="Arial"/>
              </a:rPr>
              <a:t>a</a:t>
            </a:r>
            <a:r>
              <a:rPr sz="681" b="1" spc="-39" dirty="0">
                <a:latin typeface="Arial"/>
                <a:cs typeface="Arial"/>
              </a:rPr>
              <a:t> </a:t>
            </a:r>
            <a:r>
              <a:rPr sz="681" b="1" spc="19" dirty="0">
                <a:latin typeface="Arial"/>
                <a:cs typeface="Arial"/>
              </a:rPr>
              <a:t>p</a:t>
            </a:r>
            <a:r>
              <a:rPr sz="681" b="1" spc="-19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t</a:t>
            </a:r>
            <a:r>
              <a:rPr sz="681" b="1" spc="-102" dirty="0">
                <a:latin typeface="Arial"/>
                <a:cs typeface="Arial"/>
              </a:rPr>
              <a:t> </a:t>
            </a:r>
            <a:r>
              <a:rPr sz="681" b="1" spc="15" dirty="0">
                <a:latin typeface="Arial"/>
                <a:cs typeface="Arial"/>
              </a:rPr>
              <a:t>a</a:t>
            </a:r>
            <a:r>
              <a:rPr sz="681" b="1" spc="-24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t</a:t>
            </a:r>
            <a:r>
              <a:rPr sz="681" b="1" spc="-107" dirty="0">
                <a:latin typeface="Arial"/>
                <a:cs typeface="Arial"/>
              </a:rPr>
              <a:t> </a:t>
            </a:r>
            <a:r>
              <a:rPr sz="681" b="1" spc="49" dirty="0">
                <a:latin typeface="Arial"/>
                <a:cs typeface="Arial"/>
              </a:rPr>
              <a:t>io</a:t>
            </a:r>
            <a:r>
              <a:rPr sz="681" b="1" spc="-19" dirty="0">
                <a:latin typeface="Arial"/>
                <a:cs typeface="Arial"/>
              </a:rPr>
              <a:t> </a:t>
            </a:r>
            <a:r>
              <a:rPr sz="681" b="1" spc="19" dirty="0">
                <a:latin typeface="Arial"/>
                <a:cs typeface="Arial"/>
              </a:rPr>
              <a:t>n</a:t>
            </a:r>
            <a:endParaRPr sz="681">
              <a:latin typeface="Arial"/>
              <a:cs typeface="Arial"/>
            </a:endParaRPr>
          </a:p>
        </p:txBody>
      </p:sp>
      <p:sp>
        <p:nvSpPr>
          <p:cNvPr id="306" name="object 306"/>
          <p:cNvSpPr/>
          <p:nvPr/>
        </p:nvSpPr>
        <p:spPr>
          <a:xfrm>
            <a:off x="5125642" y="4910350"/>
            <a:ext cx="184591" cy="51241"/>
          </a:xfrm>
          <a:custGeom>
            <a:avLst/>
            <a:gdLst/>
            <a:ahLst/>
            <a:cxnLst/>
            <a:rect l="l" t="t" r="r" b="b"/>
            <a:pathLst>
              <a:path w="189864" h="52704">
                <a:moveTo>
                  <a:pt x="116013" y="0"/>
                </a:moveTo>
                <a:lnTo>
                  <a:pt x="0" y="0"/>
                </a:lnTo>
                <a:lnTo>
                  <a:pt x="189279" y="52131"/>
                </a:lnTo>
                <a:lnTo>
                  <a:pt x="116013" y="0"/>
                </a:lnTo>
                <a:close/>
              </a:path>
            </a:pathLst>
          </a:custGeom>
          <a:solidFill>
            <a:srgbClr val="E3BE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7" name="object 307"/>
          <p:cNvSpPr/>
          <p:nvPr/>
        </p:nvSpPr>
        <p:spPr>
          <a:xfrm>
            <a:off x="4894318" y="4910349"/>
            <a:ext cx="459934" cy="127176"/>
          </a:xfrm>
          <a:custGeom>
            <a:avLst/>
            <a:gdLst/>
            <a:ahLst/>
            <a:cxnLst/>
            <a:rect l="l" t="t" r="r" b="b"/>
            <a:pathLst>
              <a:path w="473075" h="130810">
                <a:moveTo>
                  <a:pt x="237933" y="0"/>
                </a:moveTo>
                <a:lnTo>
                  <a:pt x="0" y="0"/>
                </a:lnTo>
                <a:lnTo>
                  <a:pt x="472818" y="130224"/>
                </a:lnTo>
                <a:lnTo>
                  <a:pt x="472818" y="84581"/>
                </a:lnTo>
                <a:lnTo>
                  <a:pt x="427212" y="52131"/>
                </a:lnTo>
                <a:lnTo>
                  <a:pt x="237933" y="0"/>
                </a:lnTo>
                <a:close/>
              </a:path>
            </a:pathLst>
          </a:custGeom>
          <a:solidFill>
            <a:srgbClr val="E3BE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8" name="object 308"/>
          <p:cNvSpPr/>
          <p:nvPr/>
        </p:nvSpPr>
        <p:spPr>
          <a:xfrm>
            <a:off x="4662994" y="4910349"/>
            <a:ext cx="691444" cy="190765"/>
          </a:xfrm>
          <a:custGeom>
            <a:avLst/>
            <a:gdLst/>
            <a:ahLst/>
            <a:cxnLst/>
            <a:rect l="l" t="t" r="r" b="b"/>
            <a:pathLst>
              <a:path w="711200" h="196214">
                <a:moveTo>
                  <a:pt x="237933" y="0"/>
                </a:moveTo>
                <a:lnTo>
                  <a:pt x="0" y="0"/>
                </a:lnTo>
                <a:lnTo>
                  <a:pt x="710751" y="195756"/>
                </a:lnTo>
                <a:lnTo>
                  <a:pt x="710751" y="130224"/>
                </a:lnTo>
                <a:lnTo>
                  <a:pt x="237933" y="0"/>
                </a:lnTo>
                <a:close/>
              </a:path>
            </a:pathLst>
          </a:custGeom>
          <a:solidFill>
            <a:srgbClr val="E3B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9" name="object 309"/>
          <p:cNvSpPr/>
          <p:nvPr/>
        </p:nvSpPr>
        <p:spPr>
          <a:xfrm>
            <a:off x="4427828" y="4910349"/>
            <a:ext cx="926659" cy="255588"/>
          </a:xfrm>
          <a:custGeom>
            <a:avLst/>
            <a:gdLst/>
            <a:ahLst/>
            <a:cxnLst/>
            <a:rect l="l" t="t" r="r" b="b"/>
            <a:pathLst>
              <a:path w="953135" h="262889">
                <a:moveTo>
                  <a:pt x="241884" y="0"/>
                </a:moveTo>
                <a:lnTo>
                  <a:pt x="0" y="0"/>
                </a:lnTo>
                <a:lnTo>
                  <a:pt x="952636" y="262811"/>
                </a:lnTo>
                <a:lnTo>
                  <a:pt x="952636" y="195756"/>
                </a:lnTo>
                <a:lnTo>
                  <a:pt x="241884" y="0"/>
                </a:lnTo>
                <a:close/>
              </a:path>
            </a:pathLst>
          </a:custGeom>
          <a:solidFill>
            <a:srgbClr val="E3B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0" name="object 310"/>
          <p:cNvSpPr/>
          <p:nvPr/>
        </p:nvSpPr>
        <p:spPr>
          <a:xfrm>
            <a:off x="4194966" y="4910349"/>
            <a:ext cx="1159404" cy="319793"/>
          </a:xfrm>
          <a:custGeom>
            <a:avLst/>
            <a:gdLst/>
            <a:ahLst/>
            <a:cxnLst/>
            <a:rect l="l" t="t" r="r" b="b"/>
            <a:pathLst>
              <a:path w="1192529" h="328929">
                <a:moveTo>
                  <a:pt x="239515" y="0"/>
                </a:moveTo>
                <a:lnTo>
                  <a:pt x="0" y="0"/>
                </a:lnTo>
                <a:lnTo>
                  <a:pt x="1192151" y="328344"/>
                </a:lnTo>
                <a:lnTo>
                  <a:pt x="1192151" y="262811"/>
                </a:lnTo>
                <a:lnTo>
                  <a:pt x="239515" y="0"/>
                </a:lnTo>
                <a:close/>
              </a:path>
            </a:pathLst>
          </a:custGeom>
          <a:solidFill>
            <a:srgbClr val="E4C1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1" name="object 311"/>
          <p:cNvSpPr/>
          <p:nvPr/>
        </p:nvSpPr>
        <p:spPr>
          <a:xfrm>
            <a:off x="3963642" y="4910350"/>
            <a:ext cx="1390915" cy="383381"/>
          </a:xfrm>
          <a:custGeom>
            <a:avLst/>
            <a:gdLst/>
            <a:ahLst/>
            <a:cxnLst/>
            <a:rect l="l" t="t" r="r" b="b"/>
            <a:pathLst>
              <a:path w="1430654" h="394335">
                <a:moveTo>
                  <a:pt x="237933" y="0"/>
                </a:moveTo>
                <a:lnTo>
                  <a:pt x="0" y="0"/>
                </a:lnTo>
                <a:lnTo>
                  <a:pt x="1430084" y="393876"/>
                </a:lnTo>
                <a:lnTo>
                  <a:pt x="1430084" y="328344"/>
                </a:lnTo>
                <a:lnTo>
                  <a:pt x="237933" y="0"/>
                </a:lnTo>
                <a:close/>
              </a:path>
            </a:pathLst>
          </a:custGeom>
          <a:solidFill>
            <a:srgbClr val="E4C2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2" name="object 312"/>
          <p:cNvSpPr/>
          <p:nvPr/>
        </p:nvSpPr>
        <p:spPr>
          <a:xfrm>
            <a:off x="3732318" y="4910349"/>
            <a:ext cx="1621808" cy="446969"/>
          </a:xfrm>
          <a:custGeom>
            <a:avLst/>
            <a:gdLst/>
            <a:ahLst/>
            <a:cxnLst/>
            <a:rect l="l" t="t" r="r" b="b"/>
            <a:pathLst>
              <a:path w="1668145" h="459739">
                <a:moveTo>
                  <a:pt x="237933" y="0"/>
                </a:moveTo>
                <a:lnTo>
                  <a:pt x="0" y="0"/>
                </a:lnTo>
                <a:lnTo>
                  <a:pt x="1668018" y="459408"/>
                </a:lnTo>
                <a:lnTo>
                  <a:pt x="1668018" y="393876"/>
                </a:lnTo>
                <a:lnTo>
                  <a:pt x="237933" y="0"/>
                </a:lnTo>
                <a:close/>
              </a:path>
            </a:pathLst>
          </a:custGeom>
          <a:solidFill>
            <a:srgbClr val="E5C3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3" name="object 313"/>
          <p:cNvSpPr/>
          <p:nvPr/>
        </p:nvSpPr>
        <p:spPr>
          <a:xfrm>
            <a:off x="3732318" y="4910349"/>
            <a:ext cx="1621808" cy="446969"/>
          </a:xfrm>
          <a:custGeom>
            <a:avLst/>
            <a:gdLst/>
            <a:ahLst/>
            <a:cxnLst/>
            <a:rect l="l" t="t" r="r" b="b"/>
            <a:pathLst>
              <a:path w="1668145" h="459739">
                <a:moveTo>
                  <a:pt x="0" y="0"/>
                </a:moveTo>
                <a:lnTo>
                  <a:pt x="0" y="65531"/>
                </a:lnTo>
                <a:lnTo>
                  <a:pt x="1430366" y="459485"/>
                </a:lnTo>
                <a:lnTo>
                  <a:pt x="1668018" y="459408"/>
                </a:lnTo>
                <a:lnTo>
                  <a:pt x="0" y="0"/>
                </a:lnTo>
                <a:close/>
              </a:path>
            </a:pathLst>
          </a:custGeom>
          <a:solidFill>
            <a:srgbClr val="E6C5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4" name="object 314"/>
          <p:cNvSpPr/>
          <p:nvPr/>
        </p:nvSpPr>
        <p:spPr>
          <a:xfrm>
            <a:off x="3732318" y="4974061"/>
            <a:ext cx="1390915" cy="383381"/>
          </a:xfrm>
          <a:custGeom>
            <a:avLst/>
            <a:gdLst/>
            <a:ahLst/>
            <a:cxnLst/>
            <a:rect l="l" t="t" r="r" b="b"/>
            <a:pathLst>
              <a:path w="1430654" h="394335">
                <a:moveTo>
                  <a:pt x="0" y="0"/>
                </a:moveTo>
                <a:lnTo>
                  <a:pt x="0" y="65532"/>
                </a:lnTo>
                <a:lnTo>
                  <a:pt x="1192432" y="393953"/>
                </a:lnTo>
                <a:lnTo>
                  <a:pt x="1430366" y="393953"/>
                </a:lnTo>
                <a:lnTo>
                  <a:pt x="0" y="0"/>
                </a:lnTo>
                <a:close/>
              </a:path>
            </a:pathLst>
          </a:custGeom>
          <a:solidFill>
            <a:srgbClr val="E7C6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5" name="object 315"/>
          <p:cNvSpPr/>
          <p:nvPr/>
        </p:nvSpPr>
        <p:spPr>
          <a:xfrm>
            <a:off x="3732317" y="5037773"/>
            <a:ext cx="1159404" cy="319793"/>
          </a:xfrm>
          <a:custGeom>
            <a:avLst/>
            <a:gdLst/>
            <a:ahLst/>
            <a:cxnLst/>
            <a:rect l="l" t="t" r="r" b="b"/>
            <a:pathLst>
              <a:path w="1192529" h="328929">
                <a:moveTo>
                  <a:pt x="0" y="0"/>
                </a:moveTo>
                <a:lnTo>
                  <a:pt x="0" y="65531"/>
                </a:lnTo>
                <a:lnTo>
                  <a:pt x="954499" y="328421"/>
                </a:lnTo>
                <a:lnTo>
                  <a:pt x="1192432" y="328421"/>
                </a:lnTo>
                <a:lnTo>
                  <a:pt x="0" y="0"/>
                </a:lnTo>
                <a:close/>
              </a:path>
            </a:pathLst>
          </a:custGeom>
          <a:solidFill>
            <a:srgbClr val="E7C8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6" name="object 316"/>
          <p:cNvSpPr/>
          <p:nvPr/>
        </p:nvSpPr>
        <p:spPr>
          <a:xfrm>
            <a:off x="3732317" y="5101484"/>
            <a:ext cx="928511" cy="255588"/>
          </a:xfrm>
          <a:custGeom>
            <a:avLst/>
            <a:gdLst/>
            <a:ahLst/>
            <a:cxnLst/>
            <a:rect l="l" t="t" r="r" b="b"/>
            <a:pathLst>
              <a:path w="955039" h="262889">
                <a:moveTo>
                  <a:pt x="0" y="0"/>
                </a:moveTo>
                <a:lnTo>
                  <a:pt x="0" y="67056"/>
                </a:lnTo>
                <a:lnTo>
                  <a:pt x="711033" y="262889"/>
                </a:lnTo>
                <a:lnTo>
                  <a:pt x="954499" y="262889"/>
                </a:lnTo>
                <a:lnTo>
                  <a:pt x="0" y="0"/>
                </a:lnTo>
                <a:close/>
              </a:path>
            </a:pathLst>
          </a:custGeom>
          <a:solidFill>
            <a:srgbClr val="E8C9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7" name="object 317"/>
          <p:cNvSpPr/>
          <p:nvPr/>
        </p:nvSpPr>
        <p:spPr>
          <a:xfrm>
            <a:off x="3732318" y="5166678"/>
            <a:ext cx="691444" cy="190765"/>
          </a:xfrm>
          <a:custGeom>
            <a:avLst/>
            <a:gdLst/>
            <a:ahLst/>
            <a:cxnLst/>
            <a:rect l="l" t="t" r="r" b="b"/>
            <a:pathLst>
              <a:path w="711200" h="196214">
                <a:moveTo>
                  <a:pt x="0" y="0"/>
                </a:moveTo>
                <a:lnTo>
                  <a:pt x="0" y="65531"/>
                </a:lnTo>
                <a:lnTo>
                  <a:pt x="473099" y="195833"/>
                </a:lnTo>
                <a:lnTo>
                  <a:pt x="711033" y="195833"/>
                </a:lnTo>
                <a:lnTo>
                  <a:pt x="0" y="0"/>
                </a:lnTo>
                <a:close/>
              </a:path>
            </a:pathLst>
          </a:custGeom>
          <a:solidFill>
            <a:srgbClr val="E8CA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8" name="object 318"/>
          <p:cNvSpPr/>
          <p:nvPr/>
        </p:nvSpPr>
        <p:spPr>
          <a:xfrm>
            <a:off x="3732318" y="5230388"/>
            <a:ext cx="460550" cy="127176"/>
          </a:xfrm>
          <a:custGeom>
            <a:avLst/>
            <a:gdLst/>
            <a:ahLst/>
            <a:cxnLst/>
            <a:rect l="l" t="t" r="r" b="b"/>
            <a:pathLst>
              <a:path w="473710" h="130810">
                <a:moveTo>
                  <a:pt x="0" y="0"/>
                </a:moveTo>
                <a:lnTo>
                  <a:pt x="0" y="46482"/>
                </a:lnTo>
                <a:lnTo>
                  <a:pt x="44800" y="77871"/>
                </a:lnTo>
                <a:lnTo>
                  <a:pt x="235166" y="130301"/>
                </a:lnTo>
                <a:lnTo>
                  <a:pt x="473099" y="130301"/>
                </a:lnTo>
                <a:lnTo>
                  <a:pt x="0" y="0"/>
                </a:lnTo>
                <a:close/>
              </a:path>
            </a:pathLst>
          </a:custGeom>
          <a:solidFill>
            <a:srgbClr val="E8CA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9" name="object 319"/>
          <p:cNvSpPr/>
          <p:nvPr/>
        </p:nvSpPr>
        <p:spPr>
          <a:xfrm>
            <a:off x="3775874" y="5306098"/>
            <a:ext cx="185208" cy="51241"/>
          </a:xfrm>
          <a:custGeom>
            <a:avLst/>
            <a:gdLst/>
            <a:ahLst/>
            <a:cxnLst/>
            <a:rect l="l" t="t" r="r" b="b"/>
            <a:pathLst>
              <a:path w="190500" h="52704">
                <a:moveTo>
                  <a:pt x="0" y="0"/>
                </a:moveTo>
                <a:lnTo>
                  <a:pt x="74833" y="52430"/>
                </a:lnTo>
                <a:lnTo>
                  <a:pt x="190365" y="52430"/>
                </a:lnTo>
                <a:lnTo>
                  <a:pt x="0" y="0"/>
                </a:lnTo>
                <a:close/>
              </a:path>
            </a:pathLst>
          </a:custGeom>
          <a:solidFill>
            <a:srgbClr val="E9CB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0" name="object 320"/>
          <p:cNvSpPr/>
          <p:nvPr/>
        </p:nvSpPr>
        <p:spPr>
          <a:xfrm>
            <a:off x="5238432" y="4910349"/>
            <a:ext cx="116064" cy="446969"/>
          </a:xfrm>
          <a:custGeom>
            <a:avLst/>
            <a:gdLst/>
            <a:ahLst/>
            <a:cxnLst/>
            <a:rect l="l" t="t" r="r" b="b"/>
            <a:pathLst>
              <a:path w="119379" h="459739">
                <a:moveTo>
                  <a:pt x="0" y="0"/>
                </a:moveTo>
                <a:lnTo>
                  <a:pt x="0" y="375665"/>
                </a:lnTo>
                <a:lnTo>
                  <a:pt x="118872" y="459485"/>
                </a:lnTo>
                <a:lnTo>
                  <a:pt x="118872" y="84581"/>
                </a:lnTo>
                <a:lnTo>
                  <a:pt x="0" y="0"/>
                </a:lnTo>
                <a:close/>
              </a:path>
            </a:pathLst>
          </a:custGeom>
          <a:solidFill>
            <a:srgbClr val="E9CB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1" name="object 321"/>
          <p:cNvSpPr/>
          <p:nvPr/>
        </p:nvSpPr>
        <p:spPr>
          <a:xfrm>
            <a:off x="3732318" y="5275579"/>
            <a:ext cx="1621808" cy="81492"/>
          </a:xfrm>
          <a:custGeom>
            <a:avLst/>
            <a:gdLst/>
            <a:ahLst/>
            <a:cxnLst/>
            <a:rect l="l" t="t" r="r" b="b"/>
            <a:pathLst>
              <a:path w="1668145" h="83820">
                <a:moveTo>
                  <a:pt x="1549146" y="0"/>
                </a:moveTo>
                <a:lnTo>
                  <a:pt x="0" y="0"/>
                </a:lnTo>
                <a:lnTo>
                  <a:pt x="119634" y="83819"/>
                </a:lnTo>
                <a:lnTo>
                  <a:pt x="1668018" y="83819"/>
                </a:lnTo>
                <a:lnTo>
                  <a:pt x="1549146" y="0"/>
                </a:lnTo>
                <a:close/>
              </a:path>
            </a:pathLst>
          </a:custGeom>
          <a:solidFill>
            <a:srgbClr val="B79AC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2" name="object 322"/>
          <p:cNvSpPr/>
          <p:nvPr/>
        </p:nvSpPr>
        <p:spPr>
          <a:xfrm>
            <a:off x="3732316" y="4910341"/>
            <a:ext cx="1621808" cy="446969"/>
          </a:xfrm>
          <a:custGeom>
            <a:avLst/>
            <a:gdLst/>
            <a:ahLst/>
            <a:cxnLst/>
            <a:rect l="l" t="t" r="r" b="b"/>
            <a:pathLst>
              <a:path w="1668145" h="459739">
                <a:moveTo>
                  <a:pt x="1668015" y="84589"/>
                </a:moveTo>
                <a:lnTo>
                  <a:pt x="1549142" y="0"/>
                </a:lnTo>
                <a:lnTo>
                  <a:pt x="0" y="0"/>
                </a:lnTo>
                <a:lnTo>
                  <a:pt x="0" y="375673"/>
                </a:lnTo>
                <a:lnTo>
                  <a:pt x="119631" y="459496"/>
                </a:lnTo>
                <a:lnTo>
                  <a:pt x="1668015" y="459496"/>
                </a:lnTo>
                <a:lnTo>
                  <a:pt x="1668015" y="84589"/>
                </a:lnTo>
                <a:close/>
              </a:path>
            </a:pathLst>
          </a:custGeom>
          <a:ln w="4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3" name="object 323"/>
          <p:cNvSpPr/>
          <p:nvPr/>
        </p:nvSpPr>
        <p:spPr>
          <a:xfrm>
            <a:off x="5238427" y="4910341"/>
            <a:ext cx="116064" cy="446969"/>
          </a:xfrm>
          <a:custGeom>
            <a:avLst/>
            <a:gdLst/>
            <a:ahLst/>
            <a:cxnLst/>
            <a:rect l="l" t="t" r="r" b="b"/>
            <a:pathLst>
              <a:path w="119379" h="459739">
                <a:moveTo>
                  <a:pt x="0" y="0"/>
                </a:moveTo>
                <a:lnTo>
                  <a:pt x="0" y="375673"/>
                </a:lnTo>
                <a:lnTo>
                  <a:pt x="118873" y="459496"/>
                </a:lnTo>
              </a:path>
            </a:pathLst>
          </a:custGeom>
          <a:ln w="5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4" name="object 324"/>
          <p:cNvSpPr/>
          <p:nvPr/>
        </p:nvSpPr>
        <p:spPr>
          <a:xfrm>
            <a:off x="3732315" y="5275578"/>
            <a:ext cx="1506361" cy="0"/>
          </a:xfrm>
          <a:custGeom>
            <a:avLst/>
            <a:gdLst/>
            <a:ahLst/>
            <a:cxnLst/>
            <a:rect l="l" t="t" r="r" b="b"/>
            <a:pathLst>
              <a:path w="1549400">
                <a:moveTo>
                  <a:pt x="1549142" y="0"/>
                </a:moveTo>
                <a:lnTo>
                  <a:pt x="0" y="0"/>
                </a:lnTo>
              </a:path>
            </a:pathLst>
          </a:custGeom>
          <a:ln w="4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5" name="object 325"/>
          <p:cNvSpPr txBox="1"/>
          <p:nvPr/>
        </p:nvSpPr>
        <p:spPr>
          <a:xfrm>
            <a:off x="4135579" y="4985419"/>
            <a:ext cx="675393" cy="220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93219">
              <a:lnSpc>
                <a:spcPct val="105000"/>
              </a:lnSpc>
            </a:pPr>
            <a:r>
              <a:rPr sz="681" b="1" spc="19" dirty="0">
                <a:latin typeface="Arial"/>
                <a:cs typeface="Arial"/>
              </a:rPr>
              <a:t>P </a:t>
            </a:r>
            <a:r>
              <a:rPr sz="681" b="1" spc="10" dirty="0">
                <a:latin typeface="Arial"/>
                <a:cs typeface="Arial"/>
              </a:rPr>
              <a:t>r </a:t>
            </a:r>
            <a:r>
              <a:rPr sz="681" b="1" spc="156" dirty="0">
                <a:latin typeface="Arial"/>
                <a:cs typeface="Arial"/>
              </a:rPr>
              <a:t>oduc </a:t>
            </a:r>
            <a:r>
              <a:rPr sz="681" b="1" spc="10" dirty="0">
                <a:latin typeface="Arial"/>
                <a:cs typeface="Arial"/>
              </a:rPr>
              <a:t>t  </a:t>
            </a:r>
            <a:r>
              <a:rPr sz="681" b="1" spc="24" dirty="0">
                <a:latin typeface="Arial"/>
                <a:cs typeface="Arial"/>
              </a:rPr>
              <a:t>A</a:t>
            </a:r>
            <a:r>
              <a:rPr sz="681" b="1" spc="-15" dirty="0">
                <a:latin typeface="Arial"/>
                <a:cs typeface="Arial"/>
              </a:rPr>
              <a:t> </a:t>
            </a:r>
            <a:r>
              <a:rPr sz="681" b="1" spc="24" dirty="0">
                <a:latin typeface="Arial"/>
                <a:cs typeface="Arial"/>
              </a:rPr>
              <a:t>d</a:t>
            </a:r>
            <a:r>
              <a:rPr sz="681" b="1" spc="-15" dirty="0">
                <a:latin typeface="Arial"/>
                <a:cs typeface="Arial"/>
              </a:rPr>
              <a:t> </a:t>
            </a:r>
            <a:r>
              <a:rPr sz="681" b="1" spc="15" dirty="0">
                <a:latin typeface="Arial"/>
                <a:cs typeface="Arial"/>
              </a:rPr>
              <a:t>a</a:t>
            </a:r>
            <a:r>
              <a:rPr sz="681" b="1" spc="-39" dirty="0">
                <a:latin typeface="Arial"/>
                <a:cs typeface="Arial"/>
              </a:rPr>
              <a:t> </a:t>
            </a:r>
            <a:r>
              <a:rPr sz="681" b="1" spc="19" dirty="0">
                <a:latin typeface="Arial"/>
                <a:cs typeface="Arial"/>
              </a:rPr>
              <a:t>p</a:t>
            </a:r>
            <a:r>
              <a:rPr sz="681" b="1" spc="-19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t</a:t>
            </a:r>
            <a:r>
              <a:rPr sz="681" b="1" spc="-107" dirty="0">
                <a:latin typeface="Arial"/>
                <a:cs typeface="Arial"/>
              </a:rPr>
              <a:t> </a:t>
            </a:r>
            <a:r>
              <a:rPr sz="681" b="1" spc="15" dirty="0">
                <a:latin typeface="Arial"/>
                <a:cs typeface="Arial"/>
              </a:rPr>
              <a:t>a</a:t>
            </a:r>
            <a:r>
              <a:rPr sz="681" b="1" spc="-24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t</a:t>
            </a:r>
            <a:r>
              <a:rPr sz="681" b="1" spc="-102" dirty="0">
                <a:latin typeface="Arial"/>
                <a:cs typeface="Arial"/>
              </a:rPr>
              <a:t> </a:t>
            </a:r>
            <a:r>
              <a:rPr sz="681" b="1" spc="49" dirty="0">
                <a:latin typeface="Arial"/>
                <a:cs typeface="Arial"/>
              </a:rPr>
              <a:t>io</a:t>
            </a:r>
            <a:r>
              <a:rPr sz="681" b="1" spc="-19" dirty="0">
                <a:latin typeface="Arial"/>
                <a:cs typeface="Arial"/>
              </a:rPr>
              <a:t> </a:t>
            </a:r>
            <a:r>
              <a:rPr sz="681" b="1" spc="19" dirty="0">
                <a:latin typeface="Arial"/>
                <a:cs typeface="Arial"/>
              </a:rPr>
              <a:t>n</a:t>
            </a:r>
            <a:endParaRPr sz="681">
              <a:latin typeface="Arial"/>
              <a:cs typeface="Arial"/>
            </a:endParaRPr>
          </a:p>
        </p:txBody>
      </p:sp>
      <p:sp>
        <p:nvSpPr>
          <p:cNvPr id="326" name="object 326"/>
          <p:cNvSpPr/>
          <p:nvPr/>
        </p:nvSpPr>
        <p:spPr>
          <a:xfrm>
            <a:off x="5141661" y="5346700"/>
            <a:ext cx="186443" cy="51241"/>
          </a:xfrm>
          <a:custGeom>
            <a:avLst/>
            <a:gdLst/>
            <a:ahLst/>
            <a:cxnLst/>
            <a:rect l="l" t="t" r="r" b="b"/>
            <a:pathLst>
              <a:path w="191770" h="52704">
                <a:moveTo>
                  <a:pt x="117823" y="0"/>
                </a:moveTo>
                <a:lnTo>
                  <a:pt x="0" y="0"/>
                </a:lnTo>
                <a:lnTo>
                  <a:pt x="191320" y="52295"/>
                </a:lnTo>
                <a:lnTo>
                  <a:pt x="117823" y="0"/>
                </a:lnTo>
                <a:close/>
              </a:path>
            </a:pathLst>
          </a:custGeom>
          <a:solidFill>
            <a:srgbClr val="E3BE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7" name="object 327"/>
          <p:cNvSpPr/>
          <p:nvPr/>
        </p:nvSpPr>
        <p:spPr>
          <a:xfrm>
            <a:off x="4905093" y="5346700"/>
            <a:ext cx="466724" cy="127794"/>
          </a:xfrm>
          <a:custGeom>
            <a:avLst/>
            <a:gdLst/>
            <a:ahLst/>
            <a:cxnLst/>
            <a:rect l="l" t="t" r="r" b="b"/>
            <a:pathLst>
              <a:path w="480060" h="131445">
                <a:moveTo>
                  <a:pt x="243328" y="0"/>
                </a:moveTo>
                <a:lnTo>
                  <a:pt x="0" y="0"/>
                </a:lnTo>
                <a:lnTo>
                  <a:pt x="480023" y="130994"/>
                </a:lnTo>
                <a:lnTo>
                  <a:pt x="480023" y="84582"/>
                </a:lnTo>
                <a:lnTo>
                  <a:pt x="434648" y="52295"/>
                </a:lnTo>
                <a:lnTo>
                  <a:pt x="243328" y="0"/>
                </a:lnTo>
                <a:close/>
              </a:path>
            </a:pathLst>
          </a:custGeom>
          <a:solidFill>
            <a:srgbClr val="E3BE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8" name="object 328"/>
          <p:cNvSpPr/>
          <p:nvPr/>
        </p:nvSpPr>
        <p:spPr>
          <a:xfrm>
            <a:off x="4671623" y="5346700"/>
            <a:ext cx="700705" cy="191382"/>
          </a:xfrm>
          <a:custGeom>
            <a:avLst/>
            <a:gdLst/>
            <a:ahLst/>
            <a:cxnLst/>
            <a:rect l="l" t="t" r="r" b="b"/>
            <a:pathLst>
              <a:path w="720725" h="196850">
                <a:moveTo>
                  <a:pt x="240139" y="0"/>
                </a:moveTo>
                <a:lnTo>
                  <a:pt x="0" y="0"/>
                </a:lnTo>
                <a:lnTo>
                  <a:pt x="720163" y="196526"/>
                </a:lnTo>
                <a:lnTo>
                  <a:pt x="720163" y="130994"/>
                </a:lnTo>
                <a:lnTo>
                  <a:pt x="240139" y="0"/>
                </a:lnTo>
                <a:close/>
              </a:path>
            </a:pathLst>
          </a:custGeom>
          <a:solidFill>
            <a:srgbClr val="E3B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9" name="object 329"/>
          <p:cNvSpPr/>
          <p:nvPr/>
        </p:nvSpPr>
        <p:spPr>
          <a:xfrm>
            <a:off x="4438155" y="5346701"/>
            <a:ext cx="934067" cy="254970"/>
          </a:xfrm>
          <a:custGeom>
            <a:avLst/>
            <a:gdLst/>
            <a:ahLst/>
            <a:cxnLst/>
            <a:rect l="l" t="t" r="r" b="b"/>
            <a:pathLst>
              <a:path w="960754" h="262254">
                <a:moveTo>
                  <a:pt x="240139" y="0"/>
                </a:moveTo>
                <a:lnTo>
                  <a:pt x="0" y="0"/>
                </a:lnTo>
                <a:lnTo>
                  <a:pt x="960302" y="262058"/>
                </a:lnTo>
                <a:lnTo>
                  <a:pt x="960302" y="196526"/>
                </a:lnTo>
                <a:lnTo>
                  <a:pt x="240139" y="0"/>
                </a:lnTo>
                <a:close/>
              </a:path>
            </a:pathLst>
          </a:custGeom>
          <a:solidFill>
            <a:srgbClr val="E3B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0" name="object 330"/>
          <p:cNvSpPr/>
          <p:nvPr/>
        </p:nvSpPr>
        <p:spPr>
          <a:xfrm>
            <a:off x="4203906" y="5346700"/>
            <a:ext cx="1168047" cy="319793"/>
          </a:xfrm>
          <a:custGeom>
            <a:avLst/>
            <a:gdLst/>
            <a:ahLst/>
            <a:cxnLst/>
            <a:rect l="l" t="t" r="r" b="b"/>
            <a:pathLst>
              <a:path w="1201420" h="328929">
                <a:moveTo>
                  <a:pt x="240941" y="0"/>
                </a:moveTo>
                <a:lnTo>
                  <a:pt x="0" y="0"/>
                </a:lnTo>
                <a:lnTo>
                  <a:pt x="1201243" y="328350"/>
                </a:lnTo>
                <a:lnTo>
                  <a:pt x="1201243" y="262058"/>
                </a:lnTo>
                <a:lnTo>
                  <a:pt x="240941" y="0"/>
                </a:lnTo>
                <a:close/>
              </a:path>
            </a:pathLst>
          </a:custGeom>
          <a:solidFill>
            <a:srgbClr val="E4C1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1" name="object 331"/>
          <p:cNvSpPr/>
          <p:nvPr/>
        </p:nvSpPr>
        <p:spPr>
          <a:xfrm>
            <a:off x="3965787" y="5346700"/>
            <a:ext cx="1406349" cy="383999"/>
          </a:xfrm>
          <a:custGeom>
            <a:avLst/>
            <a:gdLst/>
            <a:ahLst/>
            <a:cxnLst/>
            <a:rect l="l" t="t" r="r" b="b"/>
            <a:pathLst>
              <a:path w="1446529" h="394970">
                <a:moveTo>
                  <a:pt x="244922" y="0"/>
                </a:moveTo>
                <a:lnTo>
                  <a:pt x="0" y="0"/>
                </a:lnTo>
                <a:lnTo>
                  <a:pt x="1446166" y="394646"/>
                </a:lnTo>
                <a:lnTo>
                  <a:pt x="1446166" y="328350"/>
                </a:lnTo>
                <a:lnTo>
                  <a:pt x="244922" y="0"/>
                </a:lnTo>
                <a:close/>
              </a:path>
            </a:pathLst>
          </a:custGeom>
          <a:solidFill>
            <a:srgbClr val="E4C2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2" name="object 332"/>
          <p:cNvSpPr/>
          <p:nvPr/>
        </p:nvSpPr>
        <p:spPr>
          <a:xfrm>
            <a:off x="3732317" y="5346700"/>
            <a:ext cx="1639711" cy="447587"/>
          </a:xfrm>
          <a:custGeom>
            <a:avLst/>
            <a:gdLst/>
            <a:ahLst/>
            <a:cxnLst/>
            <a:rect l="l" t="t" r="r" b="b"/>
            <a:pathLst>
              <a:path w="1686560" h="460375">
                <a:moveTo>
                  <a:pt x="240139" y="0"/>
                </a:moveTo>
                <a:lnTo>
                  <a:pt x="0" y="0"/>
                </a:lnTo>
                <a:lnTo>
                  <a:pt x="1686306" y="460178"/>
                </a:lnTo>
                <a:lnTo>
                  <a:pt x="1686306" y="394646"/>
                </a:lnTo>
                <a:lnTo>
                  <a:pt x="240139" y="0"/>
                </a:lnTo>
                <a:close/>
              </a:path>
            </a:pathLst>
          </a:custGeom>
          <a:solidFill>
            <a:srgbClr val="E5C3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3" name="object 333"/>
          <p:cNvSpPr/>
          <p:nvPr/>
        </p:nvSpPr>
        <p:spPr>
          <a:xfrm>
            <a:off x="3732317" y="5346700"/>
            <a:ext cx="1639711" cy="447587"/>
          </a:xfrm>
          <a:custGeom>
            <a:avLst/>
            <a:gdLst/>
            <a:ahLst/>
            <a:cxnLst/>
            <a:rect l="l" t="t" r="r" b="b"/>
            <a:pathLst>
              <a:path w="1686560" h="460375">
                <a:moveTo>
                  <a:pt x="0" y="0"/>
                </a:moveTo>
                <a:lnTo>
                  <a:pt x="0" y="65532"/>
                </a:lnTo>
                <a:lnTo>
                  <a:pt x="1446422" y="460248"/>
                </a:lnTo>
                <a:lnTo>
                  <a:pt x="1686306" y="460178"/>
                </a:lnTo>
                <a:lnTo>
                  <a:pt x="0" y="0"/>
                </a:lnTo>
                <a:close/>
              </a:path>
            </a:pathLst>
          </a:custGeom>
          <a:solidFill>
            <a:srgbClr val="E6C5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4" name="object 334"/>
          <p:cNvSpPr/>
          <p:nvPr/>
        </p:nvSpPr>
        <p:spPr>
          <a:xfrm>
            <a:off x="3732317" y="5410411"/>
            <a:ext cx="1406349" cy="383999"/>
          </a:xfrm>
          <a:custGeom>
            <a:avLst/>
            <a:gdLst/>
            <a:ahLst/>
            <a:cxnLst/>
            <a:rect l="l" t="t" r="r" b="b"/>
            <a:pathLst>
              <a:path w="1446529" h="394970">
                <a:moveTo>
                  <a:pt x="0" y="0"/>
                </a:moveTo>
                <a:lnTo>
                  <a:pt x="0" y="66293"/>
                </a:lnTo>
                <a:lnTo>
                  <a:pt x="1201504" y="394715"/>
                </a:lnTo>
                <a:lnTo>
                  <a:pt x="1446422" y="394715"/>
                </a:lnTo>
                <a:lnTo>
                  <a:pt x="0" y="0"/>
                </a:lnTo>
                <a:close/>
              </a:path>
            </a:pathLst>
          </a:custGeom>
          <a:solidFill>
            <a:srgbClr val="E7C6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5" name="object 335"/>
          <p:cNvSpPr/>
          <p:nvPr/>
        </p:nvSpPr>
        <p:spPr>
          <a:xfrm>
            <a:off x="3732318" y="5474864"/>
            <a:ext cx="1168665" cy="319793"/>
          </a:xfrm>
          <a:custGeom>
            <a:avLst/>
            <a:gdLst/>
            <a:ahLst/>
            <a:cxnLst/>
            <a:rect l="l" t="t" r="r" b="b"/>
            <a:pathLst>
              <a:path w="1202054" h="328929">
                <a:moveTo>
                  <a:pt x="0" y="0"/>
                </a:moveTo>
                <a:lnTo>
                  <a:pt x="0" y="65532"/>
                </a:lnTo>
                <a:lnTo>
                  <a:pt x="961760" y="328422"/>
                </a:lnTo>
                <a:lnTo>
                  <a:pt x="1201504" y="328422"/>
                </a:lnTo>
                <a:lnTo>
                  <a:pt x="0" y="0"/>
                </a:lnTo>
                <a:close/>
              </a:path>
            </a:pathLst>
          </a:custGeom>
          <a:solidFill>
            <a:srgbClr val="E7C8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6" name="object 336"/>
          <p:cNvSpPr/>
          <p:nvPr/>
        </p:nvSpPr>
        <p:spPr>
          <a:xfrm>
            <a:off x="3732318" y="5538576"/>
            <a:ext cx="935302" cy="255588"/>
          </a:xfrm>
          <a:custGeom>
            <a:avLst/>
            <a:gdLst/>
            <a:ahLst/>
            <a:cxnLst/>
            <a:rect l="l" t="t" r="r" b="b"/>
            <a:pathLst>
              <a:path w="962025" h="262889">
                <a:moveTo>
                  <a:pt x="0" y="0"/>
                </a:moveTo>
                <a:lnTo>
                  <a:pt x="0" y="65531"/>
                </a:lnTo>
                <a:lnTo>
                  <a:pt x="722017" y="262889"/>
                </a:lnTo>
                <a:lnTo>
                  <a:pt x="961760" y="262889"/>
                </a:lnTo>
                <a:lnTo>
                  <a:pt x="0" y="0"/>
                </a:lnTo>
                <a:close/>
              </a:path>
            </a:pathLst>
          </a:custGeom>
          <a:solidFill>
            <a:srgbClr val="E8C9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7" name="object 337"/>
          <p:cNvSpPr/>
          <p:nvPr/>
        </p:nvSpPr>
        <p:spPr>
          <a:xfrm>
            <a:off x="3732317" y="5602288"/>
            <a:ext cx="702557" cy="191999"/>
          </a:xfrm>
          <a:custGeom>
            <a:avLst/>
            <a:gdLst/>
            <a:ahLst/>
            <a:cxnLst/>
            <a:rect l="l" t="t" r="r" b="b"/>
            <a:pathLst>
              <a:path w="722629" h="197485">
                <a:moveTo>
                  <a:pt x="0" y="0"/>
                </a:moveTo>
                <a:lnTo>
                  <a:pt x="0" y="66294"/>
                </a:lnTo>
                <a:lnTo>
                  <a:pt x="480279" y="197358"/>
                </a:lnTo>
                <a:lnTo>
                  <a:pt x="722017" y="197358"/>
                </a:lnTo>
                <a:lnTo>
                  <a:pt x="0" y="0"/>
                </a:lnTo>
                <a:close/>
              </a:path>
            </a:pathLst>
          </a:custGeom>
          <a:solidFill>
            <a:srgbClr val="E8CA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8" name="object 338"/>
          <p:cNvSpPr/>
          <p:nvPr/>
        </p:nvSpPr>
        <p:spPr>
          <a:xfrm>
            <a:off x="3732318" y="5666740"/>
            <a:ext cx="467342" cy="127794"/>
          </a:xfrm>
          <a:custGeom>
            <a:avLst/>
            <a:gdLst/>
            <a:ahLst/>
            <a:cxnLst/>
            <a:rect l="l" t="t" r="r" b="b"/>
            <a:pathLst>
              <a:path w="480695" h="131445">
                <a:moveTo>
                  <a:pt x="0" y="0"/>
                </a:moveTo>
                <a:lnTo>
                  <a:pt x="0" y="47243"/>
                </a:lnTo>
                <a:lnTo>
                  <a:pt x="44582" y="78480"/>
                </a:lnTo>
                <a:lnTo>
                  <a:pt x="236955" y="131063"/>
                </a:lnTo>
                <a:lnTo>
                  <a:pt x="480279" y="131063"/>
                </a:lnTo>
                <a:lnTo>
                  <a:pt x="0" y="0"/>
                </a:lnTo>
                <a:close/>
              </a:path>
            </a:pathLst>
          </a:custGeom>
          <a:solidFill>
            <a:srgbClr val="E8CA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9" name="object 339"/>
          <p:cNvSpPr/>
          <p:nvPr/>
        </p:nvSpPr>
        <p:spPr>
          <a:xfrm>
            <a:off x="3775663" y="5743040"/>
            <a:ext cx="187060" cy="51241"/>
          </a:xfrm>
          <a:custGeom>
            <a:avLst/>
            <a:gdLst/>
            <a:ahLst/>
            <a:cxnLst/>
            <a:rect l="l" t="t" r="r" b="b"/>
            <a:pathLst>
              <a:path w="192404" h="52704">
                <a:moveTo>
                  <a:pt x="0" y="0"/>
                </a:moveTo>
                <a:lnTo>
                  <a:pt x="75051" y="52583"/>
                </a:lnTo>
                <a:lnTo>
                  <a:pt x="192372" y="52583"/>
                </a:lnTo>
                <a:lnTo>
                  <a:pt x="0" y="0"/>
                </a:lnTo>
                <a:close/>
              </a:path>
            </a:pathLst>
          </a:custGeom>
          <a:solidFill>
            <a:srgbClr val="E9CB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0" name="object 340"/>
          <p:cNvSpPr/>
          <p:nvPr/>
        </p:nvSpPr>
        <p:spPr>
          <a:xfrm>
            <a:off x="5256212" y="5346700"/>
            <a:ext cx="116064" cy="447587"/>
          </a:xfrm>
          <a:custGeom>
            <a:avLst/>
            <a:gdLst/>
            <a:ahLst/>
            <a:cxnLst/>
            <a:rect l="l" t="t" r="r" b="b"/>
            <a:pathLst>
              <a:path w="119379" h="460375">
                <a:moveTo>
                  <a:pt x="0" y="0"/>
                </a:moveTo>
                <a:lnTo>
                  <a:pt x="0" y="376427"/>
                </a:lnTo>
                <a:lnTo>
                  <a:pt x="118872" y="460248"/>
                </a:lnTo>
                <a:lnTo>
                  <a:pt x="118872" y="84582"/>
                </a:lnTo>
                <a:lnTo>
                  <a:pt x="0" y="0"/>
                </a:lnTo>
                <a:close/>
              </a:path>
            </a:pathLst>
          </a:custGeom>
          <a:solidFill>
            <a:srgbClr val="E9CB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1" name="object 341"/>
          <p:cNvSpPr/>
          <p:nvPr/>
        </p:nvSpPr>
        <p:spPr>
          <a:xfrm>
            <a:off x="3732317" y="5712672"/>
            <a:ext cx="1639711" cy="81492"/>
          </a:xfrm>
          <a:custGeom>
            <a:avLst/>
            <a:gdLst/>
            <a:ahLst/>
            <a:cxnLst/>
            <a:rect l="l" t="t" r="r" b="b"/>
            <a:pathLst>
              <a:path w="1686560" h="83820">
                <a:moveTo>
                  <a:pt x="1567434" y="0"/>
                </a:moveTo>
                <a:lnTo>
                  <a:pt x="0" y="0"/>
                </a:lnTo>
                <a:lnTo>
                  <a:pt x="119634" y="83820"/>
                </a:lnTo>
                <a:lnTo>
                  <a:pt x="1686306" y="83820"/>
                </a:lnTo>
                <a:lnTo>
                  <a:pt x="1567434" y="0"/>
                </a:lnTo>
                <a:close/>
              </a:path>
            </a:pathLst>
          </a:custGeom>
          <a:solidFill>
            <a:srgbClr val="B79AC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2" name="object 342"/>
          <p:cNvSpPr/>
          <p:nvPr/>
        </p:nvSpPr>
        <p:spPr>
          <a:xfrm>
            <a:off x="3732315" y="5346700"/>
            <a:ext cx="1639711" cy="447587"/>
          </a:xfrm>
          <a:custGeom>
            <a:avLst/>
            <a:gdLst/>
            <a:ahLst/>
            <a:cxnLst/>
            <a:rect l="l" t="t" r="r" b="b"/>
            <a:pathLst>
              <a:path w="1686560" h="460375">
                <a:moveTo>
                  <a:pt x="1686301" y="84578"/>
                </a:moveTo>
                <a:lnTo>
                  <a:pt x="1567428" y="0"/>
                </a:lnTo>
                <a:lnTo>
                  <a:pt x="0" y="0"/>
                </a:lnTo>
                <a:lnTo>
                  <a:pt x="0" y="376428"/>
                </a:lnTo>
                <a:lnTo>
                  <a:pt x="119631" y="460241"/>
                </a:lnTo>
                <a:lnTo>
                  <a:pt x="1686301" y="460241"/>
                </a:lnTo>
                <a:lnTo>
                  <a:pt x="1686301" y="84578"/>
                </a:lnTo>
                <a:close/>
              </a:path>
            </a:pathLst>
          </a:custGeom>
          <a:ln w="4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3" name="object 343"/>
          <p:cNvSpPr/>
          <p:nvPr/>
        </p:nvSpPr>
        <p:spPr>
          <a:xfrm>
            <a:off x="5256205" y="5346700"/>
            <a:ext cx="116064" cy="447587"/>
          </a:xfrm>
          <a:custGeom>
            <a:avLst/>
            <a:gdLst/>
            <a:ahLst/>
            <a:cxnLst/>
            <a:rect l="l" t="t" r="r" b="b"/>
            <a:pathLst>
              <a:path w="119379" h="460375">
                <a:moveTo>
                  <a:pt x="0" y="0"/>
                </a:moveTo>
                <a:lnTo>
                  <a:pt x="0" y="376428"/>
                </a:lnTo>
                <a:lnTo>
                  <a:pt x="118873" y="460241"/>
                </a:lnTo>
              </a:path>
            </a:pathLst>
          </a:custGeom>
          <a:ln w="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4" name="object 344"/>
          <p:cNvSpPr/>
          <p:nvPr/>
        </p:nvSpPr>
        <p:spPr>
          <a:xfrm>
            <a:off x="3732316" y="5712673"/>
            <a:ext cx="1524265" cy="0"/>
          </a:xfrm>
          <a:custGeom>
            <a:avLst/>
            <a:gdLst/>
            <a:ahLst/>
            <a:cxnLst/>
            <a:rect l="l" t="t" r="r" b="b"/>
            <a:pathLst>
              <a:path w="1567814">
                <a:moveTo>
                  <a:pt x="1567428" y="0"/>
                </a:moveTo>
                <a:lnTo>
                  <a:pt x="0" y="0"/>
                </a:lnTo>
              </a:path>
            </a:pathLst>
          </a:custGeom>
          <a:ln w="4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5" name="object 345"/>
          <p:cNvSpPr txBox="1"/>
          <p:nvPr/>
        </p:nvSpPr>
        <p:spPr>
          <a:xfrm>
            <a:off x="4145210" y="5427697"/>
            <a:ext cx="676010" cy="20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4" algn="ctr"/>
            <a:r>
              <a:rPr sz="681" b="1" spc="49" dirty="0">
                <a:latin typeface="Arial"/>
                <a:cs typeface="Arial"/>
              </a:rPr>
              <a:t>D</a:t>
            </a:r>
            <a:r>
              <a:rPr sz="681" b="1" spc="-34" dirty="0">
                <a:latin typeface="Arial"/>
                <a:cs typeface="Arial"/>
              </a:rPr>
              <a:t> </a:t>
            </a:r>
            <a:r>
              <a:rPr sz="681" b="1" spc="19" dirty="0">
                <a:latin typeface="Arial"/>
                <a:cs typeface="Arial"/>
              </a:rPr>
              <a:t>u</a:t>
            </a:r>
            <a:r>
              <a:rPr sz="681" b="1" spc="-34" dirty="0">
                <a:latin typeface="Arial"/>
                <a:cs typeface="Arial"/>
              </a:rPr>
              <a:t> </a:t>
            </a:r>
            <a:r>
              <a:rPr sz="681" b="1" spc="15" dirty="0">
                <a:latin typeface="Arial"/>
                <a:cs typeface="Arial"/>
              </a:rPr>
              <a:t>a</a:t>
            </a:r>
            <a:r>
              <a:rPr sz="681" b="1" spc="-53" dirty="0">
                <a:latin typeface="Arial"/>
                <a:cs typeface="Arial"/>
              </a:rPr>
              <a:t> </a:t>
            </a:r>
            <a:r>
              <a:rPr sz="681" b="1" spc="5" dirty="0">
                <a:latin typeface="Arial"/>
                <a:cs typeface="Arial"/>
              </a:rPr>
              <a:t>l</a:t>
            </a:r>
            <a:endParaRPr sz="681">
              <a:latin typeface="Arial"/>
              <a:cs typeface="Arial"/>
            </a:endParaRPr>
          </a:p>
          <a:p>
            <a:pPr algn="ctr">
              <a:spcBef>
                <a:spcPts val="39"/>
              </a:spcBef>
            </a:pPr>
            <a:r>
              <a:rPr sz="681" b="1" spc="29" dirty="0">
                <a:latin typeface="Arial"/>
                <a:cs typeface="Arial"/>
              </a:rPr>
              <a:t>A</a:t>
            </a:r>
            <a:r>
              <a:rPr sz="681" b="1" spc="-15" dirty="0">
                <a:latin typeface="Arial"/>
                <a:cs typeface="Arial"/>
              </a:rPr>
              <a:t> </a:t>
            </a:r>
            <a:r>
              <a:rPr sz="681" b="1" spc="29" dirty="0">
                <a:latin typeface="Arial"/>
                <a:cs typeface="Arial"/>
              </a:rPr>
              <a:t>d</a:t>
            </a:r>
            <a:r>
              <a:rPr sz="681" b="1" spc="-15" dirty="0">
                <a:latin typeface="Arial"/>
                <a:cs typeface="Arial"/>
              </a:rPr>
              <a:t> </a:t>
            </a:r>
            <a:r>
              <a:rPr sz="681" b="1" spc="15" dirty="0">
                <a:latin typeface="Arial"/>
                <a:cs typeface="Arial"/>
              </a:rPr>
              <a:t>a</a:t>
            </a:r>
            <a:r>
              <a:rPr sz="681" b="1" spc="-39" dirty="0">
                <a:latin typeface="Arial"/>
                <a:cs typeface="Arial"/>
              </a:rPr>
              <a:t> </a:t>
            </a:r>
            <a:r>
              <a:rPr sz="681" b="1" spc="19" dirty="0">
                <a:latin typeface="Arial"/>
                <a:cs typeface="Arial"/>
              </a:rPr>
              <a:t>p</a:t>
            </a:r>
            <a:r>
              <a:rPr sz="681" b="1" spc="-19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t</a:t>
            </a:r>
            <a:r>
              <a:rPr sz="681" b="1" spc="-107" dirty="0">
                <a:latin typeface="Arial"/>
                <a:cs typeface="Arial"/>
              </a:rPr>
              <a:t> </a:t>
            </a:r>
            <a:r>
              <a:rPr sz="681" b="1" spc="15" dirty="0">
                <a:latin typeface="Arial"/>
                <a:cs typeface="Arial"/>
              </a:rPr>
              <a:t>a</a:t>
            </a:r>
            <a:r>
              <a:rPr sz="681" b="1" spc="-24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t</a:t>
            </a:r>
            <a:r>
              <a:rPr sz="681" b="1" spc="-102" dirty="0">
                <a:latin typeface="Arial"/>
                <a:cs typeface="Arial"/>
              </a:rPr>
              <a:t> </a:t>
            </a:r>
            <a:r>
              <a:rPr sz="681" b="1" spc="49" dirty="0">
                <a:latin typeface="Arial"/>
                <a:cs typeface="Arial"/>
              </a:rPr>
              <a:t>io</a:t>
            </a:r>
            <a:r>
              <a:rPr sz="681" b="1" spc="-19" dirty="0">
                <a:latin typeface="Arial"/>
                <a:cs typeface="Arial"/>
              </a:rPr>
              <a:t> </a:t>
            </a:r>
            <a:r>
              <a:rPr sz="681" b="1" spc="19" dirty="0">
                <a:latin typeface="Arial"/>
                <a:cs typeface="Arial"/>
              </a:rPr>
              <a:t>n</a:t>
            </a:r>
            <a:endParaRPr sz="681">
              <a:latin typeface="Arial"/>
              <a:cs typeface="Arial"/>
            </a:endParaRPr>
          </a:p>
        </p:txBody>
      </p:sp>
      <p:sp>
        <p:nvSpPr>
          <p:cNvPr id="346" name="object 346"/>
          <p:cNvSpPr txBox="1"/>
          <p:nvPr/>
        </p:nvSpPr>
        <p:spPr>
          <a:xfrm>
            <a:off x="1349278" y="5085709"/>
            <a:ext cx="102592" cy="4772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>
              <a:lnSpc>
                <a:spcPts val="812"/>
              </a:lnSpc>
            </a:pPr>
            <a:r>
              <a:rPr sz="681" b="1" dirty="0">
                <a:latin typeface="Arial"/>
                <a:cs typeface="Arial"/>
              </a:rPr>
              <a:t>Pro</a:t>
            </a:r>
            <a:r>
              <a:rPr sz="681" b="1" spc="-5" dirty="0">
                <a:latin typeface="Arial"/>
                <a:cs typeface="Arial"/>
              </a:rPr>
              <a:t>m</a:t>
            </a:r>
            <a:r>
              <a:rPr sz="681" b="1" dirty="0">
                <a:latin typeface="Arial"/>
                <a:cs typeface="Arial"/>
              </a:rPr>
              <a:t>o</a:t>
            </a:r>
            <a:r>
              <a:rPr sz="681" b="1" spc="-5" dirty="0">
                <a:latin typeface="Arial"/>
                <a:cs typeface="Arial"/>
              </a:rPr>
              <a:t>t</a:t>
            </a:r>
            <a:r>
              <a:rPr sz="681" b="1" spc="-10" dirty="0">
                <a:latin typeface="Arial"/>
                <a:cs typeface="Arial"/>
              </a:rPr>
              <a:t>i</a:t>
            </a:r>
            <a:r>
              <a:rPr sz="681" b="1" dirty="0">
                <a:latin typeface="Arial"/>
                <a:cs typeface="Arial"/>
              </a:rPr>
              <a:t>on</a:t>
            </a:r>
            <a:endParaRPr sz="681">
              <a:latin typeface="Arial"/>
              <a:cs typeface="Arial"/>
            </a:endParaRPr>
          </a:p>
        </p:txBody>
      </p:sp>
      <p:sp>
        <p:nvSpPr>
          <p:cNvPr id="347" name="object 347"/>
          <p:cNvSpPr txBox="1"/>
          <p:nvPr/>
        </p:nvSpPr>
        <p:spPr>
          <a:xfrm>
            <a:off x="2625019" y="4758972"/>
            <a:ext cx="635882" cy="1537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520" marR="4939" indent="-127791">
              <a:lnSpc>
                <a:spcPts val="564"/>
              </a:lnSpc>
            </a:pPr>
            <a:r>
              <a:rPr sz="486" b="1" spc="19" dirty="0">
                <a:latin typeface="Arial"/>
                <a:cs typeface="Arial"/>
              </a:rPr>
              <a:t>D </a:t>
            </a:r>
            <a:r>
              <a:rPr sz="486" b="1" spc="102" dirty="0">
                <a:latin typeface="Arial"/>
                <a:cs typeface="Arial"/>
              </a:rPr>
              <a:t>on’ </a:t>
            </a:r>
            <a:r>
              <a:rPr sz="486" b="1" spc="10" dirty="0">
                <a:latin typeface="Arial"/>
                <a:cs typeface="Arial"/>
              </a:rPr>
              <a:t>t </a:t>
            </a:r>
            <a:r>
              <a:rPr sz="486" b="1" spc="19" dirty="0">
                <a:latin typeface="Arial"/>
                <a:cs typeface="Arial"/>
              </a:rPr>
              <a:t>C h </a:t>
            </a:r>
            <a:r>
              <a:rPr sz="486" b="1" spc="117" dirty="0">
                <a:latin typeface="Arial"/>
                <a:cs typeface="Arial"/>
              </a:rPr>
              <a:t>ange  </a:t>
            </a:r>
            <a:r>
              <a:rPr sz="486" b="1" spc="19" dirty="0">
                <a:latin typeface="Arial"/>
                <a:cs typeface="Arial"/>
              </a:rPr>
              <a:t>P</a:t>
            </a:r>
            <a:r>
              <a:rPr sz="486" b="1" spc="-44" dirty="0">
                <a:latin typeface="Arial"/>
                <a:cs typeface="Arial"/>
              </a:rPr>
              <a:t> </a:t>
            </a:r>
            <a:r>
              <a:rPr sz="486" b="1" spc="10" dirty="0">
                <a:latin typeface="Arial"/>
                <a:cs typeface="Arial"/>
              </a:rPr>
              <a:t>r</a:t>
            </a:r>
            <a:r>
              <a:rPr sz="486" b="1" spc="-83" dirty="0">
                <a:latin typeface="Arial"/>
                <a:cs typeface="Arial"/>
              </a:rPr>
              <a:t> </a:t>
            </a:r>
            <a:r>
              <a:rPr sz="486" b="1" spc="122" dirty="0">
                <a:latin typeface="Arial"/>
                <a:cs typeface="Arial"/>
              </a:rPr>
              <a:t>oduct</a:t>
            </a:r>
            <a:r>
              <a:rPr sz="486" b="1" spc="-5" dirty="0">
                <a:latin typeface="Arial"/>
                <a:cs typeface="Arial"/>
              </a:rPr>
              <a:t> </a:t>
            </a:r>
            <a:endParaRPr sz="486">
              <a:latin typeface="Arial"/>
              <a:cs typeface="Arial"/>
            </a:endParaRPr>
          </a:p>
        </p:txBody>
      </p:sp>
      <p:sp>
        <p:nvSpPr>
          <p:cNvPr id="348" name="object 348"/>
          <p:cNvSpPr txBox="1"/>
          <p:nvPr/>
        </p:nvSpPr>
        <p:spPr>
          <a:xfrm>
            <a:off x="4309662" y="4758972"/>
            <a:ext cx="370417" cy="1537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43214">
              <a:lnSpc>
                <a:spcPts val="564"/>
              </a:lnSpc>
            </a:pPr>
            <a:r>
              <a:rPr sz="486" b="1" spc="34" dirty="0">
                <a:latin typeface="Arial"/>
                <a:cs typeface="Arial"/>
              </a:rPr>
              <a:t>A </a:t>
            </a:r>
            <a:r>
              <a:rPr sz="486" b="1" spc="19" dirty="0">
                <a:latin typeface="Arial"/>
                <a:cs typeface="Arial"/>
              </a:rPr>
              <a:t>d </a:t>
            </a:r>
            <a:r>
              <a:rPr sz="486" b="1" spc="15" dirty="0">
                <a:latin typeface="Arial"/>
                <a:cs typeface="Arial"/>
              </a:rPr>
              <a:t>a </a:t>
            </a:r>
            <a:r>
              <a:rPr sz="486" b="1" spc="19" dirty="0">
                <a:latin typeface="Arial"/>
                <a:cs typeface="Arial"/>
              </a:rPr>
              <a:t>p </a:t>
            </a:r>
            <a:r>
              <a:rPr sz="486" b="1" spc="10" dirty="0">
                <a:latin typeface="Arial"/>
                <a:cs typeface="Arial"/>
              </a:rPr>
              <a:t>t  </a:t>
            </a:r>
            <a:r>
              <a:rPr sz="486" b="1" spc="19" dirty="0">
                <a:latin typeface="Arial"/>
                <a:cs typeface="Arial"/>
              </a:rPr>
              <a:t>P</a:t>
            </a:r>
            <a:r>
              <a:rPr sz="486" b="1" spc="-24" dirty="0">
                <a:latin typeface="Arial"/>
                <a:cs typeface="Arial"/>
              </a:rPr>
              <a:t> </a:t>
            </a:r>
            <a:r>
              <a:rPr sz="486" b="1" spc="10" dirty="0">
                <a:latin typeface="Arial"/>
                <a:cs typeface="Arial"/>
              </a:rPr>
              <a:t>r</a:t>
            </a:r>
            <a:r>
              <a:rPr sz="486" b="1" spc="-73" dirty="0">
                <a:latin typeface="Arial"/>
                <a:cs typeface="Arial"/>
              </a:rPr>
              <a:t> </a:t>
            </a:r>
            <a:r>
              <a:rPr sz="486" b="1" spc="117" dirty="0">
                <a:latin typeface="Arial"/>
                <a:cs typeface="Arial"/>
              </a:rPr>
              <a:t>oduc</a:t>
            </a:r>
            <a:r>
              <a:rPr sz="486" b="1" spc="-44" dirty="0">
                <a:latin typeface="Arial"/>
                <a:cs typeface="Arial"/>
              </a:rPr>
              <a:t> </a:t>
            </a:r>
            <a:r>
              <a:rPr sz="486" b="1" spc="10" dirty="0">
                <a:latin typeface="Arial"/>
                <a:cs typeface="Arial"/>
              </a:rPr>
              <a:t>t</a:t>
            </a:r>
            <a:endParaRPr sz="486">
              <a:latin typeface="Arial"/>
              <a:cs typeface="Arial"/>
            </a:endParaRPr>
          </a:p>
        </p:txBody>
      </p:sp>
      <p:sp>
        <p:nvSpPr>
          <p:cNvPr id="349" name="object 349"/>
          <p:cNvSpPr txBox="1"/>
          <p:nvPr/>
        </p:nvSpPr>
        <p:spPr>
          <a:xfrm>
            <a:off x="3348073" y="4581666"/>
            <a:ext cx="500679" cy="104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81" b="1" spc="19" dirty="0">
                <a:latin typeface="Arial"/>
                <a:cs typeface="Arial"/>
              </a:rPr>
              <a:t>P</a:t>
            </a:r>
            <a:r>
              <a:rPr sz="681" b="1" spc="-15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r</a:t>
            </a:r>
            <a:r>
              <a:rPr sz="681" b="1" spc="-92" dirty="0">
                <a:latin typeface="Arial"/>
                <a:cs typeface="Arial"/>
              </a:rPr>
              <a:t> </a:t>
            </a:r>
            <a:r>
              <a:rPr sz="681" b="1" spc="141" dirty="0">
                <a:latin typeface="Arial"/>
                <a:cs typeface="Arial"/>
              </a:rPr>
              <a:t>odu</a:t>
            </a:r>
            <a:r>
              <a:rPr sz="681" b="1" spc="-34" dirty="0">
                <a:latin typeface="Arial"/>
                <a:cs typeface="Arial"/>
              </a:rPr>
              <a:t> </a:t>
            </a:r>
            <a:r>
              <a:rPr sz="681" b="1" spc="15" dirty="0">
                <a:latin typeface="Arial"/>
                <a:cs typeface="Arial"/>
              </a:rPr>
              <a:t>c</a:t>
            </a:r>
            <a:r>
              <a:rPr sz="681" b="1" spc="-49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t</a:t>
            </a:r>
            <a:endParaRPr sz="681">
              <a:latin typeface="Arial"/>
              <a:cs typeface="Arial"/>
            </a:endParaRPr>
          </a:p>
        </p:txBody>
      </p:sp>
      <p:sp>
        <p:nvSpPr>
          <p:cNvPr id="350" name="object 350"/>
          <p:cNvSpPr txBox="1"/>
          <p:nvPr/>
        </p:nvSpPr>
        <p:spPr>
          <a:xfrm>
            <a:off x="1570814" y="5015300"/>
            <a:ext cx="47722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699" marR="48770" indent="50621">
              <a:lnSpc>
                <a:spcPts val="564"/>
              </a:lnSpc>
            </a:pPr>
            <a:r>
              <a:rPr sz="486" b="1" spc="39" dirty="0">
                <a:latin typeface="Arial"/>
                <a:cs typeface="Arial"/>
              </a:rPr>
              <a:t>D </a:t>
            </a:r>
            <a:r>
              <a:rPr sz="486" b="1" spc="19" dirty="0">
                <a:latin typeface="Arial"/>
                <a:cs typeface="Arial"/>
              </a:rPr>
              <a:t>o n </a:t>
            </a:r>
            <a:r>
              <a:rPr sz="486" b="1" spc="5" dirty="0">
                <a:latin typeface="Arial"/>
                <a:cs typeface="Arial"/>
              </a:rPr>
              <a:t>’ </a:t>
            </a:r>
            <a:r>
              <a:rPr sz="486" b="1" spc="10" dirty="0">
                <a:latin typeface="Arial"/>
                <a:cs typeface="Arial"/>
              </a:rPr>
              <a:t>t  </a:t>
            </a:r>
            <a:r>
              <a:rPr sz="486" b="1" spc="19" dirty="0">
                <a:latin typeface="Arial"/>
                <a:cs typeface="Arial"/>
              </a:rPr>
              <a:t>C h</a:t>
            </a:r>
            <a:r>
              <a:rPr sz="486" b="1" spc="-97" dirty="0">
                <a:latin typeface="Arial"/>
                <a:cs typeface="Arial"/>
              </a:rPr>
              <a:t> </a:t>
            </a:r>
            <a:r>
              <a:rPr sz="486" b="1" spc="117" dirty="0">
                <a:latin typeface="Arial"/>
                <a:cs typeface="Arial"/>
              </a:rPr>
              <a:t>ange</a:t>
            </a:r>
            <a:r>
              <a:rPr sz="486" b="1" spc="-5" dirty="0">
                <a:latin typeface="Arial"/>
                <a:cs typeface="Arial"/>
              </a:rPr>
              <a:t> </a:t>
            </a:r>
            <a:endParaRPr sz="486">
              <a:latin typeface="Arial"/>
              <a:cs typeface="Arial"/>
            </a:endParaRPr>
          </a:p>
          <a:p>
            <a:pPr marL="12347">
              <a:lnSpc>
                <a:spcPts val="544"/>
              </a:lnSpc>
            </a:pPr>
            <a:r>
              <a:rPr sz="486" b="1" spc="19" dirty="0">
                <a:latin typeface="Arial"/>
                <a:cs typeface="Arial"/>
              </a:rPr>
              <a:t>P</a:t>
            </a:r>
            <a:r>
              <a:rPr sz="486" b="1" spc="-5" dirty="0">
                <a:latin typeface="Arial"/>
                <a:cs typeface="Arial"/>
              </a:rPr>
              <a:t> </a:t>
            </a:r>
            <a:r>
              <a:rPr sz="486" b="1" spc="10" dirty="0">
                <a:latin typeface="Arial"/>
                <a:cs typeface="Arial"/>
              </a:rPr>
              <a:t>r</a:t>
            </a:r>
            <a:r>
              <a:rPr sz="486" b="1" spc="-58" dirty="0">
                <a:latin typeface="Arial"/>
                <a:cs typeface="Arial"/>
              </a:rPr>
              <a:t> </a:t>
            </a:r>
            <a:r>
              <a:rPr sz="486" b="1" spc="87" dirty="0">
                <a:latin typeface="Arial"/>
                <a:cs typeface="Arial"/>
              </a:rPr>
              <a:t>om</a:t>
            </a:r>
            <a:r>
              <a:rPr sz="486" b="1" spc="34" dirty="0">
                <a:latin typeface="Arial"/>
                <a:cs typeface="Arial"/>
              </a:rPr>
              <a:t> </a:t>
            </a:r>
            <a:r>
              <a:rPr sz="486" b="1" spc="78" dirty="0">
                <a:latin typeface="Arial"/>
                <a:cs typeface="Arial"/>
              </a:rPr>
              <a:t>ot</a:t>
            </a:r>
            <a:r>
              <a:rPr sz="486" b="1" spc="-83" dirty="0">
                <a:latin typeface="Arial"/>
                <a:cs typeface="Arial"/>
              </a:rPr>
              <a:t> </a:t>
            </a:r>
            <a:r>
              <a:rPr sz="486" b="1" spc="5" dirty="0">
                <a:latin typeface="Arial"/>
                <a:cs typeface="Arial"/>
              </a:rPr>
              <a:t>i</a:t>
            </a:r>
            <a:r>
              <a:rPr sz="486" b="1" spc="-83" dirty="0">
                <a:latin typeface="Arial"/>
                <a:cs typeface="Arial"/>
              </a:rPr>
              <a:t> </a:t>
            </a:r>
            <a:r>
              <a:rPr sz="486" b="1" spc="19" dirty="0">
                <a:latin typeface="Arial"/>
                <a:cs typeface="Arial"/>
              </a:rPr>
              <a:t>o</a:t>
            </a:r>
            <a:r>
              <a:rPr sz="486" b="1" spc="-19" dirty="0">
                <a:latin typeface="Arial"/>
                <a:cs typeface="Arial"/>
              </a:rPr>
              <a:t> </a:t>
            </a:r>
            <a:r>
              <a:rPr sz="486" b="1" spc="19" dirty="0">
                <a:latin typeface="Arial"/>
                <a:cs typeface="Arial"/>
              </a:rPr>
              <a:t>n</a:t>
            </a:r>
            <a:endParaRPr sz="486">
              <a:latin typeface="Arial"/>
              <a:cs typeface="Arial"/>
            </a:endParaRPr>
          </a:p>
        </p:txBody>
      </p:sp>
      <p:sp>
        <p:nvSpPr>
          <p:cNvPr id="351" name="object 351"/>
          <p:cNvSpPr txBox="1"/>
          <p:nvPr/>
        </p:nvSpPr>
        <p:spPr>
          <a:xfrm>
            <a:off x="1570814" y="5470912"/>
            <a:ext cx="4772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26" algn="ctr">
              <a:lnSpc>
                <a:spcPts val="574"/>
              </a:lnSpc>
            </a:pPr>
            <a:r>
              <a:rPr sz="486" b="1" spc="29" dirty="0">
                <a:latin typeface="Arial"/>
                <a:cs typeface="Arial"/>
              </a:rPr>
              <a:t>A</a:t>
            </a:r>
            <a:r>
              <a:rPr sz="486" b="1" spc="-24" dirty="0">
                <a:latin typeface="Arial"/>
                <a:cs typeface="Arial"/>
              </a:rPr>
              <a:t> </a:t>
            </a:r>
            <a:r>
              <a:rPr sz="486" b="1" spc="19" dirty="0">
                <a:latin typeface="Arial"/>
                <a:cs typeface="Arial"/>
              </a:rPr>
              <a:t>d</a:t>
            </a:r>
            <a:r>
              <a:rPr sz="486" b="1" spc="-29" dirty="0">
                <a:latin typeface="Arial"/>
                <a:cs typeface="Arial"/>
              </a:rPr>
              <a:t> </a:t>
            </a:r>
            <a:r>
              <a:rPr sz="486" b="1" spc="15" dirty="0">
                <a:latin typeface="Arial"/>
                <a:cs typeface="Arial"/>
              </a:rPr>
              <a:t>a</a:t>
            </a:r>
            <a:r>
              <a:rPr sz="486" b="1" spc="-34" dirty="0">
                <a:latin typeface="Arial"/>
                <a:cs typeface="Arial"/>
              </a:rPr>
              <a:t> </a:t>
            </a:r>
            <a:r>
              <a:rPr sz="486" b="1" spc="19" dirty="0">
                <a:latin typeface="Arial"/>
                <a:cs typeface="Arial"/>
              </a:rPr>
              <a:t>p</a:t>
            </a:r>
            <a:r>
              <a:rPr sz="486" b="1" spc="-29" dirty="0">
                <a:latin typeface="Arial"/>
                <a:cs typeface="Arial"/>
              </a:rPr>
              <a:t> </a:t>
            </a:r>
            <a:r>
              <a:rPr sz="486" b="1" spc="10" dirty="0">
                <a:latin typeface="Arial"/>
                <a:cs typeface="Arial"/>
              </a:rPr>
              <a:t>t</a:t>
            </a:r>
            <a:endParaRPr sz="486">
              <a:latin typeface="Arial"/>
              <a:cs typeface="Arial"/>
            </a:endParaRPr>
          </a:p>
          <a:p>
            <a:pPr algn="ctr">
              <a:lnSpc>
                <a:spcPts val="574"/>
              </a:lnSpc>
            </a:pPr>
            <a:r>
              <a:rPr sz="486" b="1" spc="19" dirty="0">
                <a:latin typeface="Arial"/>
                <a:cs typeface="Arial"/>
              </a:rPr>
              <a:t>P</a:t>
            </a:r>
            <a:r>
              <a:rPr sz="486" b="1" spc="-5" dirty="0">
                <a:latin typeface="Arial"/>
                <a:cs typeface="Arial"/>
              </a:rPr>
              <a:t> </a:t>
            </a:r>
            <a:r>
              <a:rPr sz="486" b="1" spc="10" dirty="0">
                <a:latin typeface="Arial"/>
                <a:cs typeface="Arial"/>
              </a:rPr>
              <a:t>r</a:t>
            </a:r>
            <a:r>
              <a:rPr sz="486" b="1" spc="-58" dirty="0">
                <a:latin typeface="Arial"/>
                <a:cs typeface="Arial"/>
              </a:rPr>
              <a:t> </a:t>
            </a:r>
            <a:r>
              <a:rPr sz="486" b="1" spc="87" dirty="0">
                <a:latin typeface="Arial"/>
                <a:cs typeface="Arial"/>
              </a:rPr>
              <a:t>om</a:t>
            </a:r>
            <a:r>
              <a:rPr sz="486" b="1" spc="34" dirty="0">
                <a:latin typeface="Arial"/>
                <a:cs typeface="Arial"/>
              </a:rPr>
              <a:t> </a:t>
            </a:r>
            <a:r>
              <a:rPr sz="486" b="1" spc="78" dirty="0">
                <a:latin typeface="Arial"/>
                <a:cs typeface="Arial"/>
              </a:rPr>
              <a:t>ot</a:t>
            </a:r>
            <a:r>
              <a:rPr sz="486" b="1" spc="-83" dirty="0">
                <a:latin typeface="Arial"/>
                <a:cs typeface="Arial"/>
              </a:rPr>
              <a:t> </a:t>
            </a:r>
            <a:r>
              <a:rPr sz="486" b="1" spc="5" dirty="0">
                <a:latin typeface="Arial"/>
                <a:cs typeface="Arial"/>
              </a:rPr>
              <a:t>i</a:t>
            </a:r>
            <a:r>
              <a:rPr sz="486" b="1" spc="-83" dirty="0">
                <a:latin typeface="Arial"/>
                <a:cs typeface="Arial"/>
              </a:rPr>
              <a:t> </a:t>
            </a:r>
            <a:r>
              <a:rPr sz="486" b="1" spc="19" dirty="0">
                <a:latin typeface="Arial"/>
                <a:cs typeface="Arial"/>
              </a:rPr>
              <a:t>o</a:t>
            </a:r>
            <a:r>
              <a:rPr sz="486" b="1" spc="-19" dirty="0">
                <a:latin typeface="Arial"/>
                <a:cs typeface="Arial"/>
              </a:rPr>
              <a:t> </a:t>
            </a:r>
            <a:r>
              <a:rPr sz="486" b="1" spc="19" dirty="0">
                <a:latin typeface="Arial"/>
                <a:cs typeface="Arial"/>
              </a:rPr>
              <a:t>n</a:t>
            </a:r>
            <a:endParaRPr sz="486">
              <a:latin typeface="Arial"/>
              <a:cs typeface="Arial"/>
            </a:endParaRPr>
          </a:p>
        </p:txBody>
      </p:sp>
      <p:sp>
        <p:nvSpPr>
          <p:cNvPr id="352" name="object 352"/>
          <p:cNvSpPr/>
          <p:nvPr/>
        </p:nvSpPr>
        <p:spPr>
          <a:xfrm>
            <a:off x="4911250" y="5860097"/>
            <a:ext cx="411780" cy="42598"/>
          </a:xfrm>
          <a:custGeom>
            <a:avLst/>
            <a:gdLst/>
            <a:ahLst/>
            <a:cxnLst/>
            <a:rect l="l" t="t" r="r" b="b"/>
            <a:pathLst>
              <a:path w="423545" h="43814">
                <a:moveTo>
                  <a:pt x="360914" y="0"/>
                </a:moveTo>
                <a:lnTo>
                  <a:pt x="0" y="0"/>
                </a:lnTo>
                <a:lnTo>
                  <a:pt x="423058" y="43415"/>
                </a:lnTo>
                <a:lnTo>
                  <a:pt x="360914" y="0"/>
                </a:lnTo>
                <a:close/>
              </a:path>
            </a:pathLst>
          </a:custGeom>
          <a:solidFill>
            <a:srgbClr val="E3BE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3" name="object 353"/>
          <p:cNvSpPr/>
          <p:nvPr/>
        </p:nvSpPr>
        <p:spPr>
          <a:xfrm>
            <a:off x="4454394" y="5860096"/>
            <a:ext cx="916164" cy="93839"/>
          </a:xfrm>
          <a:custGeom>
            <a:avLst/>
            <a:gdLst/>
            <a:ahLst/>
            <a:cxnLst/>
            <a:rect l="l" t="t" r="r" b="b"/>
            <a:pathLst>
              <a:path w="942339" h="96520">
                <a:moveTo>
                  <a:pt x="469908" y="0"/>
                </a:moveTo>
                <a:lnTo>
                  <a:pt x="0" y="0"/>
                </a:lnTo>
                <a:lnTo>
                  <a:pt x="942075" y="96461"/>
                </a:lnTo>
                <a:lnTo>
                  <a:pt x="942075" y="77724"/>
                </a:lnTo>
                <a:lnTo>
                  <a:pt x="892967" y="43415"/>
                </a:lnTo>
                <a:lnTo>
                  <a:pt x="469908" y="0"/>
                </a:lnTo>
                <a:close/>
              </a:path>
            </a:pathLst>
          </a:custGeom>
          <a:solidFill>
            <a:srgbClr val="E3BE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4" name="object 354"/>
          <p:cNvSpPr/>
          <p:nvPr/>
        </p:nvSpPr>
        <p:spPr>
          <a:xfrm>
            <a:off x="3991342" y="5860097"/>
            <a:ext cx="1379185" cy="141376"/>
          </a:xfrm>
          <a:custGeom>
            <a:avLst/>
            <a:gdLst/>
            <a:ahLst/>
            <a:cxnLst/>
            <a:rect l="l" t="t" r="r" b="b"/>
            <a:pathLst>
              <a:path w="1418589" h="145414">
                <a:moveTo>
                  <a:pt x="476282" y="0"/>
                </a:moveTo>
                <a:lnTo>
                  <a:pt x="0" y="0"/>
                </a:lnTo>
                <a:lnTo>
                  <a:pt x="1418357" y="145229"/>
                </a:lnTo>
                <a:lnTo>
                  <a:pt x="1418357" y="96461"/>
                </a:lnTo>
                <a:lnTo>
                  <a:pt x="476282" y="0"/>
                </a:lnTo>
                <a:close/>
              </a:path>
            </a:pathLst>
          </a:custGeom>
          <a:solidFill>
            <a:srgbClr val="E3B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5" name="object 355"/>
          <p:cNvSpPr/>
          <p:nvPr/>
        </p:nvSpPr>
        <p:spPr>
          <a:xfrm>
            <a:off x="3539644" y="5860097"/>
            <a:ext cx="1831093" cy="188295"/>
          </a:xfrm>
          <a:custGeom>
            <a:avLst/>
            <a:gdLst/>
            <a:ahLst/>
            <a:cxnLst/>
            <a:rect l="l" t="t" r="r" b="b"/>
            <a:pathLst>
              <a:path w="1883410" h="193675">
                <a:moveTo>
                  <a:pt x="464602" y="0"/>
                </a:moveTo>
                <a:lnTo>
                  <a:pt x="0" y="0"/>
                </a:lnTo>
                <a:lnTo>
                  <a:pt x="1882960" y="193235"/>
                </a:lnTo>
                <a:lnTo>
                  <a:pt x="1882960" y="145229"/>
                </a:lnTo>
                <a:lnTo>
                  <a:pt x="464602" y="0"/>
                </a:lnTo>
                <a:close/>
              </a:path>
            </a:pathLst>
          </a:custGeom>
          <a:solidFill>
            <a:srgbClr val="E3B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6" name="object 356"/>
          <p:cNvSpPr/>
          <p:nvPr/>
        </p:nvSpPr>
        <p:spPr>
          <a:xfrm>
            <a:off x="3077631" y="5860097"/>
            <a:ext cx="2292879" cy="235832"/>
          </a:xfrm>
          <a:custGeom>
            <a:avLst/>
            <a:gdLst/>
            <a:ahLst/>
            <a:cxnLst/>
            <a:rect l="l" t="t" r="r" b="b"/>
            <a:pathLst>
              <a:path w="2358390" h="242570">
                <a:moveTo>
                  <a:pt x="475214" y="0"/>
                </a:moveTo>
                <a:lnTo>
                  <a:pt x="0" y="0"/>
                </a:lnTo>
                <a:lnTo>
                  <a:pt x="2358174" y="242003"/>
                </a:lnTo>
                <a:lnTo>
                  <a:pt x="2358174" y="193235"/>
                </a:lnTo>
                <a:lnTo>
                  <a:pt x="475214" y="0"/>
                </a:lnTo>
                <a:close/>
              </a:path>
            </a:pathLst>
          </a:custGeom>
          <a:solidFill>
            <a:srgbClr val="E4C1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7" name="object 357"/>
          <p:cNvSpPr/>
          <p:nvPr/>
        </p:nvSpPr>
        <p:spPr>
          <a:xfrm>
            <a:off x="2615616" y="5860097"/>
            <a:ext cx="2755283" cy="282751"/>
          </a:xfrm>
          <a:custGeom>
            <a:avLst/>
            <a:gdLst/>
            <a:ahLst/>
            <a:cxnLst/>
            <a:rect l="l" t="t" r="r" b="b"/>
            <a:pathLst>
              <a:path w="2834004" h="290829">
                <a:moveTo>
                  <a:pt x="475214" y="0"/>
                </a:moveTo>
                <a:lnTo>
                  <a:pt x="0" y="0"/>
                </a:lnTo>
                <a:lnTo>
                  <a:pt x="2833389" y="290771"/>
                </a:lnTo>
                <a:lnTo>
                  <a:pt x="2833389" y="242003"/>
                </a:lnTo>
                <a:lnTo>
                  <a:pt x="475214" y="0"/>
                </a:lnTo>
                <a:close/>
              </a:path>
            </a:pathLst>
          </a:custGeom>
          <a:solidFill>
            <a:srgbClr val="E4C2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8" name="object 358"/>
          <p:cNvSpPr/>
          <p:nvPr/>
        </p:nvSpPr>
        <p:spPr>
          <a:xfrm>
            <a:off x="2153602" y="5860097"/>
            <a:ext cx="3217069" cy="329053"/>
          </a:xfrm>
          <a:custGeom>
            <a:avLst/>
            <a:gdLst/>
            <a:ahLst/>
            <a:cxnLst/>
            <a:rect l="l" t="t" r="r" b="b"/>
            <a:pathLst>
              <a:path w="3308985" h="338454">
                <a:moveTo>
                  <a:pt x="475214" y="0"/>
                </a:moveTo>
                <a:lnTo>
                  <a:pt x="0" y="0"/>
                </a:lnTo>
                <a:lnTo>
                  <a:pt x="3296801" y="338328"/>
                </a:lnTo>
                <a:lnTo>
                  <a:pt x="3308604" y="338328"/>
                </a:lnTo>
                <a:lnTo>
                  <a:pt x="3308604" y="290771"/>
                </a:lnTo>
                <a:lnTo>
                  <a:pt x="475214" y="0"/>
                </a:lnTo>
                <a:close/>
              </a:path>
            </a:pathLst>
          </a:custGeom>
          <a:solidFill>
            <a:srgbClr val="E5C3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9" name="object 359"/>
          <p:cNvSpPr/>
          <p:nvPr/>
        </p:nvSpPr>
        <p:spPr>
          <a:xfrm>
            <a:off x="2153601" y="5860097"/>
            <a:ext cx="3205339" cy="329053"/>
          </a:xfrm>
          <a:custGeom>
            <a:avLst/>
            <a:gdLst/>
            <a:ahLst/>
            <a:cxnLst/>
            <a:rect l="l" t="t" r="r" b="b"/>
            <a:pathLst>
              <a:path w="3296920" h="338454">
                <a:moveTo>
                  <a:pt x="0" y="0"/>
                </a:moveTo>
                <a:lnTo>
                  <a:pt x="0" y="48768"/>
                </a:lnTo>
                <a:lnTo>
                  <a:pt x="2827927" y="338328"/>
                </a:lnTo>
                <a:lnTo>
                  <a:pt x="3296801" y="338328"/>
                </a:lnTo>
                <a:lnTo>
                  <a:pt x="0" y="0"/>
                </a:lnTo>
                <a:close/>
              </a:path>
            </a:pathLst>
          </a:custGeom>
          <a:solidFill>
            <a:srgbClr val="E6C5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0" name="object 360"/>
          <p:cNvSpPr/>
          <p:nvPr/>
        </p:nvSpPr>
        <p:spPr>
          <a:xfrm>
            <a:off x="2153602" y="5907511"/>
            <a:ext cx="2749726" cy="281517"/>
          </a:xfrm>
          <a:custGeom>
            <a:avLst/>
            <a:gdLst/>
            <a:ahLst/>
            <a:cxnLst/>
            <a:rect l="l" t="t" r="r" b="b"/>
            <a:pathLst>
              <a:path w="2828290" h="289560">
                <a:moveTo>
                  <a:pt x="0" y="0"/>
                </a:moveTo>
                <a:lnTo>
                  <a:pt x="0" y="48005"/>
                </a:lnTo>
                <a:lnTo>
                  <a:pt x="2353797" y="289560"/>
                </a:lnTo>
                <a:lnTo>
                  <a:pt x="2827927" y="289560"/>
                </a:lnTo>
                <a:lnTo>
                  <a:pt x="0" y="0"/>
                </a:lnTo>
                <a:close/>
              </a:path>
            </a:pathLst>
          </a:custGeom>
          <a:solidFill>
            <a:srgbClr val="E7C6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1" name="object 361"/>
          <p:cNvSpPr/>
          <p:nvPr/>
        </p:nvSpPr>
        <p:spPr>
          <a:xfrm>
            <a:off x="2153602" y="5954184"/>
            <a:ext cx="2288558" cy="235215"/>
          </a:xfrm>
          <a:custGeom>
            <a:avLst/>
            <a:gdLst/>
            <a:ahLst/>
            <a:cxnLst/>
            <a:rect l="l" t="t" r="r" b="b"/>
            <a:pathLst>
              <a:path w="2353945" h="241935">
                <a:moveTo>
                  <a:pt x="0" y="0"/>
                </a:moveTo>
                <a:lnTo>
                  <a:pt x="0" y="48768"/>
                </a:lnTo>
                <a:lnTo>
                  <a:pt x="1878582" y="241554"/>
                </a:lnTo>
                <a:lnTo>
                  <a:pt x="2353797" y="241554"/>
                </a:lnTo>
                <a:lnTo>
                  <a:pt x="0" y="0"/>
                </a:lnTo>
                <a:close/>
              </a:path>
            </a:pathLst>
          </a:custGeom>
          <a:solidFill>
            <a:srgbClr val="E7C8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2" name="object 362"/>
          <p:cNvSpPr/>
          <p:nvPr/>
        </p:nvSpPr>
        <p:spPr>
          <a:xfrm>
            <a:off x="2153601" y="6001597"/>
            <a:ext cx="1826771" cy="187678"/>
          </a:xfrm>
          <a:custGeom>
            <a:avLst/>
            <a:gdLst/>
            <a:ahLst/>
            <a:cxnLst/>
            <a:rect l="l" t="t" r="r" b="b"/>
            <a:pathLst>
              <a:path w="1878964" h="193039">
                <a:moveTo>
                  <a:pt x="0" y="0"/>
                </a:moveTo>
                <a:lnTo>
                  <a:pt x="0" y="48005"/>
                </a:lnTo>
                <a:lnTo>
                  <a:pt x="1410793" y="192786"/>
                </a:lnTo>
                <a:lnTo>
                  <a:pt x="1878582" y="192786"/>
                </a:lnTo>
                <a:lnTo>
                  <a:pt x="0" y="0"/>
                </a:lnTo>
                <a:close/>
              </a:path>
            </a:pathLst>
          </a:custGeom>
          <a:solidFill>
            <a:srgbClr val="E8C9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3" name="object 363"/>
          <p:cNvSpPr/>
          <p:nvPr/>
        </p:nvSpPr>
        <p:spPr>
          <a:xfrm>
            <a:off x="2153602" y="6048269"/>
            <a:ext cx="1371776" cy="140758"/>
          </a:xfrm>
          <a:custGeom>
            <a:avLst/>
            <a:gdLst/>
            <a:ahLst/>
            <a:cxnLst/>
            <a:rect l="l" t="t" r="r" b="b"/>
            <a:pathLst>
              <a:path w="1410970" h="144779">
                <a:moveTo>
                  <a:pt x="0" y="0"/>
                </a:moveTo>
                <a:lnTo>
                  <a:pt x="0" y="48768"/>
                </a:lnTo>
                <a:lnTo>
                  <a:pt x="935578" y="144780"/>
                </a:lnTo>
                <a:lnTo>
                  <a:pt x="1410793" y="144780"/>
                </a:lnTo>
                <a:lnTo>
                  <a:pt x="0" y="0"/>
                </a:lnTo>
                <a:close/>
              </a:path>
            </a:pathLst>
          </a:custGeom>
          <a:solidFill>
            <a:srgbClr val="E8CA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4" name="object 364"/>
          <p:cNvSpPr/>
          <p:nvPr/>
        </p:nvSpPr>
        <p:spPr>
          <a:xfrm>
            <a:off x="2153602" y="6095682"/>
            <a:ext cx="909990" cy="93839"/>
          </a:xfrm>
          <a:custGeom>
            <a:avLst/>
            <a:gdLst/>
            <a:ahLst/>
            <a:cxnLst/>
            <a:rect l="l" t="t" r="r" b="b"/>
            <a:pathLst>
              <a:path w="935989" h="96520">
                <a:moveTo>
                  <a:pt x="0" y="0"/>
                </a:moveTo>
                <a:lnTo>
                  <a:pt x="0" y="17525"/>
                </a:lnTo>
                <a:lnTo>
                  <a:pt x="51803" y="54072"/>
                </a:lnTo>
                <a:lnTo>
                  <a:pt x="461398" y="96012"/>
                </a:lnTo>
                <a:lnTo>
                  <a:pt x="935578" y="96012"/>
                </a:lnTo>
                <a:lnTo>
                  <a:pt x="0" y="0"/>
                </a:lnTo>
                <a:close/>
              </a:path>
            </a:pathLst>
          </a:custGeom>
          <a:solidFill>
            <a:srgbClr val="E8CA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5" name="object 365"/>
          <p:cNvSpPr/>
          <p:nvPr/>
        </p:nvSpPr>
        <p:spPr>
          <a:xfrm>
            <a:off x="2203967" y="6148253"/>
            <a:ext cx="398814" cy="41363"/>
          </a:xfrm>
          <a:custGeom>
            <a:avLst/>
            <a:gdLst/>
            <a:ahLst/>
            <a:cxnLst/>
            <a:rect l="l" t="t" r="r" b="b"/>
            <a:pathLst>
              <a:path w="410210" h="42545">
                <a:moveTo>
                  <a:pt x="0" y="0"/>
                </a:moveTo>
                <a:lnTo>
                  <a:pt x="59448" y="41939"/>
                </a:lnTo>
                <a:lnTo>
                  <a:pt x="409595" y="41939"/>
                </a:lnTo>
                <a:lnTo>
                  <a:pt x="0" y="0"/>
                </a:lnTo>
                <a:close/>
              </a:path>
            </a:pathLst>
          </a:custGeom>
          <a:solidFill>
            <a:srgbClr val="E9CB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6" name="object 366"/>
          <p:cNvSpPr/>
          <p:nvPr/>
        </p:nvSpPr>
        <p:spPr>
          <a:xfrm>
            <a:off x="5262138" y="5860097"/>
            <a:ext cx="108656" cy="329053"/>
          </a:xfrm>
          <a:custGeom>
            <a:avLst/>
            <a:gdLst/>
            <a:ahLst/>
            <a:cxnLst/>
            <a:rect l="l" t="t" r="r" b="b"/>
            <a:pathLst>
              <a:path w="111760" h="338454">
                <a:moveTo>
                  <a:pt x="0" y="0"/>
                </a:moveTo>
                <a:lnTo>
                  <a:pt x="0" y="259842"/>
                </a:lnTo>
                <a:lnTo>
                  <a:pt x="111251" y="338328"/>
                </a:lnTo>
                <a:lnTo>
                  <a:pt x="111251" y="77724"/>
                </a:lnTo>
                <a:lnTo>
                  <a:pt x="0" y="0"/>
                </a:lnTo>
                <a:close/>
              </a:path>
            </a:pathLst>
          </a:custGeom>
          <a:solidFill>
            <a:srgbClr val="E9CB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7" name="object 367"/>
          <p:cNvSpPr/>
          <p:nvPr/>
        </p:nvSpPr>
        <p:spPr>
          <a:xfrm>
            <a:off x="2153602" y="6112722"/>
            <a:ext cx="3217069" cy="76553"/>
          </a:xfrm>
          <a:custGeom>
            <a:avLst/>
            <a:gdLst/>
            <a:ahLst/>
            <a:cxnLst/>
            <a:rect l="l" t="t" r="r" b="b"/>
            <a:pathLst>
              <a:path w="3308985" h="78739">
                <a:moveTo>
                  <a:pt x="3197352" y="0"/>
                </a:moveTo>
                <a:lnTo>
                  <a:pt x="0" y="0"/>
                </a:lnTo>
                <a:lnTo>
                  <a:pt x="111252" y="78486"/>
                </a:lnTo>
                <a:lnTo>
                  <a:pt x="3308604" y="78486"/>
                </a:lnTo>
                <a:lnTo>
                  <a:pt x="3197352" y="0"/>
                </a:lnTo>
                <a:close/>
              </a:path>
            </a:pathLst>
          </a:custGeom>
          <a:solidFill>
            <a:srgbClr val="B79AC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8" name="object 368"/>
          <p:cNvSpPr/>
          <p:nvPr/>
        </p:nvSpPr>
        <p:spPr>
          <a:xfrm>
            <a:off x="2153605" y="5860098"/>
            <a:ext cx="3217069" cy="329053"/>
          </a:xfrm>
          <a:custGeom>
            <a:avLst/>
            <a:gdLst/>
            <a:ahLst/>
            <a:cxnLst/>
            <a:rect l="l" t="t" r="r" b="b"/>
            <a:pathLst>
              <a:path w="3308985" h="338454">
                <a:moveTo>
                  <a:pt x="3308587" y="77717"/>
                </a:moveTo>
                <a:lnTo>
                  <a:pt x="3197341" y="0"/>
                </a:lnTo>
                <a:lnTo>
                  <a:pt x="0" y="0"/>
                </a:lnTo>
                <a:lnTo>
                  <a:pt x="0" y="259841"/>
                </a:lnTo>
                <a:lnTo>
                  <a:pt x="111246" y="338325"/>
                </a:lnTo>
                <a:lnTo>
                  <a:pt x="3308587" y="338325"/>
                </a:lnTo>
                <a:lnTo>
                  <a:pt x="3308587" y="77717"/>
                </a:lnTo>
                <a:close/>
              </a:path>
            </a:pathLst>
          </a:custGeom>
          <a:ln w="4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9" name="object 369"/>
          <p:cNvSpPr/>
          <p:nvPr/>
        </p:nvSpPr>
        <p:spPr>
          <a:xfrm>
            <a:off x="5262130" y="5860098"/>
            <a:ext cx="108656" cy="329053"/>
          </a:xfrm>
          <a:custGeom>
            <a:avLst/>
            <a:gdLst/>
            <a:ahLst/>
            <a:cxnLst/>
            <a:rect l="l" t="t" r="r" b="b"/>
            <a:pathLst>
              <a:path w="111760" h="338454">
                <a:moveTo>
                  <a:pt x="0" y="0"/>
                </a:moveTo>
                <a:lnTo>
                  <a:pt x="0" y="259841"/>
                </a:lnTo>
                <a:lnTo>
                  <a:pt x="111246" y="338325"/>
                </a:lnTo>
              </a:path>
            </a:pathLst>
          </a:custGeom>
          <a:ln w="5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0" name="object 370"/>
          <p:cNvSpPr/>
          <p:nvPr/>
        </p:nvSpPr>
        <p:spPr>
          <a:xfrm>
            <a:off x="2153604" y="6112722"/>
            <a:ext cx="3109031" cy="0"/>
          </a:xfrm>
          <a:custGeom>
            <a:avLst/>
            <a:gdLst/>
            <a:ahLst/>
            <a:cxnLst/>
            <a:rect l="l" t="t" r="r" b="b"/>
            <a:pathLst>
              <a:path w="3197860">
                <a:moveTo>
                  <a:pt x="3197341" y="0"/>
                </a:moveTo>
                <a:lnTo>
                  <a:pt x="0" y="0"/>
                </a:lnTo>
              </a:path>
            </a:pathLst>
          </a:custGeom>
          <a:ln w="4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1" name="object 371"/>
          <p:cNvSpPr txBox="1"/>
          <p:nvPr/>
        </p:nvSpPr>
        <p:spPr>
          <a:xfrm>
            <a:off x="3145825" y="5895905"/>
            <a:ext cx="1108163" cy="194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81" b="1" spc="19" dirty="0">
                <a:latin typeface="Arial"/>
                <a:cs typeface="Arial"/>
              </a:rPr>
              <a:t>P</a:t>
            </a:r>
            <a:r>
              <a:rPr sz="681" b="1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r</a:t>
            </a:r>
            <a:r>
              <a:rPr sz="681" b="1" spc="-78" dirty="0">
                <a:latin typeface="Arial"/>
                <a:cs typeface="Arial"/>
              </a:rPr>
              <a:t> </a:t>
            </a:r>
            <a:r>
              <a:rPr sz="681" b="1" spc="111" dirty="0">
                <a:latin typeface="Arial"/>
                <a:cs typeface="Arial"/>
              </a:rPr>
              <a:t>od</a:t>
            </a:r>
            <a:r>
              <a:rPr sz="681" b="1" spc="-19" dirty="0">
                <a:latin typeface="Arial"/>
                <a:cs typeface="Arial"/>
              </a:rPr>
              <a:t> </a:t>
            </a:r>
            <a:r>
              <a:rPr sz="681" b="1" spc="107" dirty="0">
                <a:latin typeface="Arial"/>
                <a:cs typeface="Arial"/>
              </a:rPr>
              <a:t>uc</a:t>
            </a:r>
            <a:r>
              <a:rPr sz="681" b="1" spc="-34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t</a:t>
            </a:r>
            <a:r>
              <a:rPr sz="681" b="1" spc="170" dirty="0">
                <a:latin typeface="Arial"/>
                <a:cs typeface="Arial"/>
              </a:rPr>
              <a:t> </a:t>
            </a:r>
            <a:r>
              <a:rPr sz="681" b="1" spc="53" dirty="0">
                <a:latin typeface="Arial"/>
                <a:cs typeface="Arial"/>
              </a:rPr>
              <a:t>In</a:t>
            </a:r>
            <a:r>
              <a:rPr sz="681" b="1" dirty="0">
                <a:latin typeface="Arial"/>
                <a:cs typeface="Arial"/>
              </a:rPr>
              <a:t> </a:t>
            </a:r>
            <a:r>
              <a:rPr sz="681" b="1" spc="15" dirty="0">
                <a:latin typeface="Arial"/>
                <a:cs typeface="Arial"/>
              </a:rPr>
              <a:t>v</a:t>
            </a:r>
            <a:r>
              <a:rPr sz="681" b="1" spc="-44" dirty="0">
                <a:latin typeface="Arial"/>
                <a:cs typeface="Arial"/>
              </a:rPr>
              <a:t> </a:t>
            </a:r>
            <a:r>
              <a:rPr sz="681" b="1" spc="15" dirty="0">
                <a:latin typeface="Arial"/>
                <a:cs typeface="Arial"/>
              </a:rPr>
              <a:t>e</a:t>
            </a:r>
            <a:r>
              <a:rPr sz="681" b="1" spc="-34" dirty="0">
                <a:latin typeface="Arial"/>
                <a:cs typeface="Arial"/>
              </a:rPr>
              <a:t> </a:t>
            </a:r>
            <a:r>
              <a:rPr sz="681" b="1" spc="19" dirty="0">
                <a:latin typeface="Arial"/>
                <a:cs typeface="Arial"/>
              </a:rPr>
              <a:t>n</a:t>
            </a:r>
            <a:r>
              <a:rPr sz="681" b="1" spc="-5" dirty="0">
                <a:latin typeface="Arial"/>
                <a:cs typeface="Arial"/>
              </a:rPr>
              <a:t> </a:t>
            </a:r>
            <a:r>
              <a:rPr sz="681" b="1" spc="10" dirty="0">
                <a:latin typeface="Arial"/>
                <a:cs typeface="Arial"/>
              </a:rPr>
              <a:t>t</a:t>
            </a:r>
            <a:r>
              <a:rPr sz="681" b="1" spc="-97" dirty="0">
                <a:latin typeface="Arial"/>
                <a:cs typeface="Arial"/>
              </a:rPr>
              <a:t> </a:t>
            </a:r>
            <a:r>
              <a:rPr sz="681" b="1" spc="49" dirty="0">
                <a:latin typeface="Arial"/>
                <a:cs typeface="Arial"/>
              </a:rPr>
              <a:t>io</a:t>
            </a:r>
            <a:r>
              <a:rPr sz="681" b="1" spc="-15" dirty="0">
                <a:latin typeface="Arial"/>
                <a:cs typeface="Arial"/>
              </a:rPr>
              <a:t> </a:t>
            </a:r>
            <a:r>
              <a:rPr sz="681" b="1" spc="19" dirty="0">
                <a:latin typeface="Arial"/>
                <a:cs typeface="Arial"/>
              </a:rPr>
              <a:t>n</a:t>
            </a:r>
            <a:endParaRPr sz="681">
              <a:latin typeface="Arial"/>
              <a:cs typeface="Arial"/>
            </a:endParaRPr>
          </a:p>
          <a:p>
            <a:pPr marL="19138">
              <a:spcBef>
                <a:spcPts val="10"/>
              </a:spcBef>
            </a:pPr>
            <a:r>
              <a:rPr sz="583" b="1" spc="-5" dirty="0">
                <a:latin typeface="Arial"/>
                <a:cs typeface="Arial"/>
              </a:rPr>
              <a:t>D </a:t>
            </a:r>
            <a:r>
              <a:rPr sz="583" b="1" dirty="0">
                <a:latin typeface="Arial"/>
                <a:cs typeface="Arial"/>
              </a:rPr>
              <a:t>e v e </a:t>
            </a:r>
            <a:r>
              <a:rPr sz="583" b="1" spc="73" dirty="0">
                <a:latin typeface="Arial"/>
                <a:cs typeface="Arial"/>
              </a:rPr>
              <a:t>lop </a:t>
            </a:r>
            <a:r>
              <a:rPr sz="583" b="1" spc="-5" dirty="0">
                <a:latin typeface="Arial"/>
                <a:cs typeface="Arial"/>
              </a:rPr>
              <a:t>N </a:t>
            </a:r>
            <a:r>
              <a:rPr sz="583" b="1" dirty="0">
                <a:latin typeface="Arial"/>
                <a:cs typeface="Arial"/>
              </a:rPr>
              <a:t>e w  P r </a:t>
            </a:r>
            <a:r>
              <a:rPr sz="583" b="1" spc="111" dirty="0">
                <a:latin typeface="Arial"/>
                <a:cs typeface="Arial"/>
              </a:rPr>
              <a:t>oduc</a:t>
            </a:r>
            <a:r>
              <a:rPr sz="583" b="1" spc="-5" dirty="0">
                <a:latin typeface="Arial"/>
                <a:cs typeface="Arial"/>
              </a:rPr>
              <a:t> </a:t>
            </a:r>
            <a:r>
              <a:rPr sz="583" b="1" dirty="0">
                <a:latin typeface="Arial"/>
                <a:cs typeface="Arial"/>
              </a:rPr>
              <a:t>t</a:t>
            </a:r>
            <a:endParaRPr sz="583">
              <a:latin typeface="Arial"/>
              <a:cs typeface="Arial"/>
            </a:endParaRPr>
          </a:p>
        </p:txBody>
      </p:sp>
      <p:sp>
        <p:nvSpPr>
          <p:cNvPr id="372" name="object 372"/>
          <p:cNvSpPr/>
          <p:nvPr/>
        </p:nvSpPr>
        <p:spPr>
          <a:xfrm>
            <a:off x="1241636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3" name="object 373"/>
          <p:cNvSpPr/>
          <p:nvPr/>
        </p:nvSpPr>
        <p:spPr>
          <a:xfrm>
            <a:off x="1306088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4" name="object 374"/>
          <p:cNvSpPr/>
          <p:nvPr/>
        </p:nvSpPr>
        <p:spPr>
          <a:xfrm>
            <a:off x="1370542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5" name="object 375"/>
          <p:cNvSpPr/>
          <p:nvPr/>
        </p:nvSpPr>
        <p:spPr>
          <a:xfrm>
            <a:off x="1434994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6" name="object 376"/>
          <p:cNvSpPr/>
          <p:nvPr/>
        </p:nvSpPr>
        <p:spPr>
          <a:xfrm>
            <a:off x="1499447" y="5834168"/>
            <a:ext cx="47537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8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7" name="object 377"/>
          <p:cNvSpPr/>
          <p:nvPr/>
        </p:nvSpPr>
        <p:spPr>
          <a:xfrm>
            <a:off x="1563900" y="5834168"/>
            <a:ext cx="47537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8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8" name="object 378"/>
          <p:cNvSpPr/>
          <p:nvPr/>
        </p:nvSpPr>
        <p:spPr>
          <a:xfrm>
            <a:off x="1628352" y="5834168"/>
            <a:ext cx="47537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8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9" name="object 379"/>
          <p:cNvSpPr/>
          <p:nvPr/>
        </p:nvSpPr>
        <p:spPr>
          <a:xfrm>
            <a:off x="1692805" y="5834168"/>
            <a:ext cx="47537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8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0" name="object 380"/>
          <p:cNvSpPr/>
          <p:nvPr/>
        </p:nvSpPr>
        <p:spPr>
          <a:xfrm>
            <a:off x="1757998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1" name="object 381"/>
          <p:cNvSpPr/>
          <p:nvPr/>
        </p:nvSpPr>
        <p:spPr>
          <a:xfrm>
            <a:off x="1822450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2" name="object 382"/>
          <p:cNvSpPr/>
          <p:nvPr/>
        </p:nvSpPr>
        <p:spPr>
          <a:xfrm>
            <a:off x="1886903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3" name="object 383"/>
          <p:cNvSpPr/>
          <p:nvPr/>
        </p:nvSpPr>
        <p:spPr>
          <a:xfrm>
            <a:off x="1951354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4" name="object 384"/>
          <p:cNvSpPr/>
          <p:nvPr/>
        </p:nvSpPr>
        <p:spPr>
          <a:xfrm>
            <a:off x="2015807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5" name="object 385"/>
          <p:cNvSpPr/>
          <p:nvPr/>
        </p:nvSpPr>
        <p:spPr>
          <a:xfrm>
            <a:off x="2080259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6" name="object 386"/>
          <p:cNvSpPr/>
          <p:nvPr/>
        </p:nvSpPr>
        <p:spPr>
          <a:xfrm>
            <a:off x="2144712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7" name="object 387"/>
          <p:cNvSpPr/>
          <p:nvPr/>
        </p:nvSpPr>
        <p:spPr>
          <a:xfrm>
            <a:off x="2209164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8" name="object 388"/>
          <p:cNvSpPr/>
          <p:nvPr/>
        </p:nvSpPr>
        <p:spPr>
          <a:xfrm>
            <a:off x="2273617" y="5834168"/>
            <a:ext cx="47537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8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9" name="object 389"/>
          <p:cNvSpPr/>
          <p:nvPr/>
        </p:nvSpPr>
        <p:spPr>
          <a:xfrm>
            <a:off x="2338070" y="5834168"/>
            <a:ext cx="47537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8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0" name="object 390"/>
          <p:cNvSpPr/>
          <p:nvPr/>
        </p:nvSpPr>
        <p:spPr>
          <a:xfrm>
            <a:off x="2402523" y="5834168"/>
            <a:ext cx="47537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8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1" name="object 391"/>
          <p:cNvSpPr/>
          <p:nvPr/>
        </p:nvSpPr>
        <p:spPr>
          <a:xfrm>
            <a:off x="2466975" y="5834168"/>
            <a:ext cx="47537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8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2" name="object 392"/>
          <p:cNvSpPr/>
          <p:nvPr/>
        </p:nvSpPr>
        <p:spPr>
          <a:xfrm>
            <a:off x="2532169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3" name="object 393"/>
          <p:cNvSpPr/>
          <p:nvPr/>
        </p:nvSpPr>
        <p:spPr>
          <a:xfrm>
            <a:off x="2596621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4" name="object 394"/>
          <p:cNvSpPr/>
          <p:nvPr/>
        </p:nvSpPr>
        <p:spPr>
          <a:xfrm>
            <a:off x="2661074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5" name="object 395"/>
          <p:cNvSpPr/>
          <p:nvPr/>
        </p:nvSpPr>
        <p:spPr>
          <a:xfrm>
            <a:off x="2725526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6" name="object 396"/>
          <p:cNvSpPr/>
          <p:nvPr/>
        </p:nvSpPr>
        <p:spPr>
          <a:xfrm>
            <a:off x="2789979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7" name="object 397"/>
          <p:cNvSpPr/>
          <p:nvPr/>
        </p:nvSpPr>
        <p:spPr>
          <a:xfrm>
            <a:off x="2854430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8" name="object 398"/>
          <p:cNvSpPr/>
          <p:nvPr/>
        </p:nvSpPr>
        <p:spPr>
          <a:xfrm>
            <a:off x="2918883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9" name="object 399"/>
          <p:cNvSpPr/>
          <p:nvPr/>
        </p:nvSpPr>
        <p:spPr>
          <a:xfrm>
            <a:off x="2983335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0" name="object 400"/>
          <p:cNvSpPr/>
          <p:nvPr/>
        </p:nvSpPr>
        <p:spPr>
          <a:xfrm>
            <a:off x="3047788" y="5834168"/>
            <a:ext cx="47537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8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1" name="object 401"/>
          <p:cNvSpPr/>
          <p:nvPr/>
        </p:nvSpPr>
        <p:spPr>
          <a:xfrm>
            <a:off x="3112240" y="5834168"/>
            <a:ext cx="47537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8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2" name="object 402"/>
          <p:cNvSpPr/>
          <p:nvPr/>
        </p:nvSpPr>
        <p:spPr>
          <a:xfrm>
            <a:off x="3176693" y="5834168"/>
            <a:ext cx="47537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3" name="object 403"/>
          <p:cNvSpPr/>
          <p:nvPr/>
        </p:nvSpPr>
        <p:spPr>
          <a:xfrm>
            <a:off x="3241146" y="5834168"/>
            <a:ext cx="47537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4" name="object 404"/>
          <p:cNvSpPr/>
          <p:nvPr/>
        </p:nvSpPr>
        <p:spPr>
          <a:xfrm>
            <a:off x="3306338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5" name="object 405"/>
          <p:cNvSpPr/>
          <p:nvPr/>
        </p:nvSpPr>
        <p:spPr>
          <a:xfrm>
            <a:off x="3370792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6" name="object 406"/>
          <p:cNvSpPr/>
          <p:nvPr/>
        </p:nvSpPr>
        <p:spPr>
          <a:xfrm>
            <a:off x="3435244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7" name="object 407"/>
          <p:cNvSpPr/>
          <p:nvPr/>
        </p:nvSpPr>
        <p:spPr>
          <a:xfrm>
            <a:off x="3499697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8" name="object 408"/>
          <p:cNvSpPr/>
          <p:nvPr/>
        </p:nvSpPr>
        <p:spPr>
          <a:xfrm>
            <a:off x="3564149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9" name="object 409"/>
          <p:cNvSpPr/>
          <p:nvPr/>
        </p:nvSpPr>
        <p:spPr>
          <a:xfrm>
            <a:off x="3628602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0" name="object 410"/>
          <p:cNvSpPr/>
          <p:nvPr/>
        </p:nvSpPr>
        <p:spPr>
          <a:xfrm>
            <a:off x="3693054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1" name="object 411"/>
          <p:cNvSpPr/>
          <p:nvPr/>
        </p:nvSpPr>
        <p:spPr>
          <a:xfrm>
            <a:off x="3757507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2" name="object 412"/>
          <p:cNvSpPr/>
          <p:nvPr/>
        </p:nvSpPr>
        <p:spPr>
          <a:xfrm>
            <a:off x="3821960" y="5834168"/>
            <a:ext cx="47537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3" name="object 413"/>
          <p:cNvSpPr/>
          <p:nvPr/>
        </p:nvSpPr>
        <p:spPr>
          <a:xfrm>
            <a:off x="3886412" y="5834168"/>
            <a:ext cx="47537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4" name="object 414"/>
          <p:cNvSpPr/>
          <p:nvPr/>
        </p:nvSpPr>
        <p:spPr>
          <a:xfrm>
            <a:off x="3950865" y="5834168"/>
            <a:ext cx="47537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5" name="object 415"/>
          <p:cNvSpPr/>
          <p:nvPr/>
        </p:nvSpPr>
        <p:spPr>
          <a:xfrm>
            <a:off x="4015317" y="5834168"/>
            <a:ext cx="47537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6" name="object 416"/>
          <p:cNvSpPr/>
          <p:nvPr/>
        </p:nvSpPr>
        <p:spPr>
          <a:xfrm>
            <a:off x="4080510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7" name="object 417"/>
          <p:cNvSpPr/>
          <p:nvPr/>
        </p:nvSpPr>
        <p:spPr>
          <a:xfrm>
            <a:off x="4144963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8" name="object 418"/>
          <p:cNvSpPr/>
          <p:nvPr/>
        </p:nvSpPr>
        <p:spPr>
          <a:xfrm>
            <a:off x="4209415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9" name="object 419"/>
          <p:cNvSpPr/>
          <p:nvPr/>
        </p:nvSpPr>
        <p:spPr>
          <a:xfrm>
            <a:off x="4273868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0" name="object 420"/>
          <p:cNvSpPr/>
          <p:nvPr/>
        </p:nvSpPr>
        <p:spPr>
          <a:xfrm>
            <a:off x="4338319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1" name="object 421"/>
          <p:cNvSpPr/>
          <p:nvPr/>
        </p:nvSpPr>
        <p:spPr>
          <a:xfrm>
            <a:off x="4402772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2" name="object 422"/>
          <p:cNvSpPr/>
          <p:nvPr/>
        </p:nvSpPr>
        <p:spPr>
          <a:xfrm>
            <a:off x="4467224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3" name="object 423"/>
          <p:cNvSpPr/>
          <p:nvPr/>
        </p:nvSpPr>
        <p:spPr>
          <a:xfrm>
            <a:off x="4531677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4" name="object 424"/>
          <p:cNvSpPr/>
          <p:nvPr/>
        </p:nvSpPr>
        <p:spPr>
          <a:xfrm>
            <a:off x="4596129" y="5834168"/>
            <a:ext cx="47537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5" name="object 425"/>
          <p:cNvSpPr/>
          <p:nvPr/>
        </p:nvSpPr>
        <p:spPr>
          <a:xfrm>
            <a:off x="4660582" y="5834168"/>
            <a:ext cx="47537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6" name="object 426"/>
          <p:cNvSpPr/>
          <p:nvPr/>
        </p:nvSpPr>
        <p:spPr>
          <a:xfrm>
            <a:off x="4725034" y="5834168"/>
            <a:ext cx="47537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7" name="object 427"/>
          <p:cNvSpPr/>
          <p:nvPr/>
        </p:nvSpPr>
        <p:spPr>
          <a:xfrm>
            <a:off x="4789487" y="5834168"/>
            <a:ext cx="47537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8" name="object 428"/>
          <p:cNvSpPr/>
          <p:nvPr/>
        </p:nvSpPr>
        <p:spPr>
          <a:xfrm>
            <a:off x="4854680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9" name="object 429"/>
          <p:cNvSpPr/>
          <p:nvPr/>
        </p:nvSpPr>
        <p:spPr>
          <a:xfrm>
            <a:off x="4919133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0" name="object 430"/>
          <p:cNvSpPr/>
          <p:nvPr/>
        </p:nvSpPr>
        <p:spPr>
          <a:xfrm>
            <a:off x="4983585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1" name="object 431"/>
          <p:cNvSpPr/>
          <p:nvPr/>
        </p:nvSpPr>
        <p:spPr>
          <a:xfrm>
            <a:off x="5048038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2" name="object 432"/>
          <p:cNvSpPr/>
          <p:nvPr/>
        </p:nvSpPr>
        <p:spPr>
          <a:xfrm>
            <a:off x="5112490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3" name="object 433"/>
          <p:cNvSpPr/>
          <p:nvPr/>
        </p:nvSpPr>
        <p:spPr>
          <a:xfrm>
            <a:off x="5176943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4" name="object 434"/>
          <p:cNvSpPr/>
          <p:nvPr/>
        </p:nvSpPr>
        <p:spPr>
          <a:xfrm>
            <a:off x="5241396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5" name="object 435"/>
          <p:cNvSpPr/>
          <p:nvPr/>
        </p:nvSpPr>
        <p:spPr>
          <a:xfrm>
            <a:off x="5305849" y="5834168"/>
            <a:ext cx="46919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5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6" name="object 436"/>
          <p:cNvSpPr/>
          <p:nvPr/>
        </p:nvSpPr>
        <p:spPr>
          <a:xfrm>
            <a:off x="5370301" y="5834168"/>
            <a:ext cx="47537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7" name="object 437"/>
          <p:cNvSpPr/>
          <p:nvPr/>
        </p:nvSpPr>
        <p:spPr>
          <a:xfrm>
            <a:off x="5434753" y="5834168"/>
            <a:ext cx="14817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8" name="object 438"/>
          <p:cNvSpPr txBox="1"/>
          <p:nvPr/>
        </p:nvSpPr>
        <p:spPr>
          <a:xfrm>
            <a:off x="1623412" y="4100618"/>
            <a:ext cx="464873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b="1" spc="10" dirty="0">
                <a:solidFill>
                  <a:srgbClr val="FDFD5D"/>
                </a:solidFill>
                <a:latin typeface="Arial"/>
                <a:cs typeface="Arial"/>
              </a:rPr>
              <a:t>F</a:t>
            </a:r>
            <a:r>
              <a:rPr sz="1312" b="1" spc="-6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312" b="1" spc="-214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5" dirty="0">
                <a:solidFill>
                  <a:srgbClr val="FDFD5D"/>
                </a:solidFill>
                <a:latin typeface="Arial"/>
                <a:cs typeface="Arial"/>
              </a:rPr>
              <a:t>v</a:t>
            </a:r>
            <a:r>
              <a:rPr sz="1312" b="1" spc="-111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endParaRPr sz="1312">
              <a:latin typeface="Arial"/>
              <a:cs typeface="Arial"/>
            </a:endParaRPr>
          </a:p>
        </p:txBody>
      </p:sp>
      <p:sp>
        <p:nvSpPr>
          <p:cNvPr id="439" name="object 439"/>
          <p:cNvSpPr txBox="1"/>
          <p:nvPr/>
        </p:nvSpPr>
        <p:spPr>
          <a:xfrm>
            <a:off x="2135329" y="4121114"/>
            <a:ext cx="2969507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34571">
              <a:lnSpc>
                <a:spcPts val="1439"/>
              </a:lnSpc>
            </a:pPr>
            <a:r>
              <a:rPr sz="1312" b="1" spc="87" dirty="0">
                <a:solidFill>
                  <a:srgbClr val="FDFD5D"/>
                </a:solidFill>
                <a:latin typeface="Arial"/>
                <a:cs typeface="Arial"/>
              </a:rPr>
              <a:t>In</a:t>
            </a:r>
            <a:r>
              <a:rPr sz="1312" b="1" spc="-34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5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312" b="1" spc="-180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312" b="1" spc="-6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312" b="1" spc="-146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10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1312" b="1" spc="-2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5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1312" b="1" spc="-6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5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312" b="1" spc="-190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214" dirty="0">
                <a:solidFill>
                  <a:srgbClr val="FDFD5D"/>
                </a:solidFill>
                <a:latin typeface="Arial"/>
                <a:cs typeface="Arial"/>
              </a:rPr>
              <a:t>iona</a:t>
            </a:r>
            <a:r>
              <a:rPr sz="1312" b="1" spc="-6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dirty="0">
                <a:solidFill>
                  <a:srgbClr val="FDFD5D"/>
                </a:solidFill>
                <a:latin typeface="Arial"/>
                <a:cs typeface="Arial"/>
              </a:rPr>
              <a:t>l</a:t>
            </a:r>
            <a:r>
              <a:rPr sz="1312" b="1" spc="316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10" dirty="0">
                <a:solidFill>
                  <a:srgbClr val="FDFD5D"/>
                </a:solidFill>
                <a:latin typeface="Arial"/>
                <a:cs typeface="Arial"/>
              </a:rPr>
              <a:t>P</a:t>
            </a:r>
            <a:r>
              <a:rPr sz="1312" b="1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312" b="1" spc="-156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262" dirty="0">
                <a:solidFill>
                  <a:srgbClr val="FDFD5D"/>
                </a:solidFill>
                <a:latin typeface="Arial"/>
                <a:cs typeface="Arial"/>
              </a:rPr>
              <a:t>oduc</a:t>
            </a:r>
            <a:r>
              <a:rPr sz="1312" b="1" spc="-6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5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312" b="1" spc="335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5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1312" b="1" spc="-6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180" dirty="0">
                <a:solidFill>
                  <a:srgbClr val="FDFD5D"/>
                </a:solidFill>
                <a:latin typeface="Arial"/>
                <a:cs typeface="Arial"/>
              </a:rPr>
              <a:t>nd  </a:t>
            </a:r>
            <a:r>
              <a:rPr sz="1312" b="1" spc="10" dirty="0">
                <a:solidFill>
                  <a:srgbClr val="FDFD5D"/>
                </a:solidFill>
                <a:latin typeface="Arial"/>
                <a:cs typeface="Arial"/>
              </a:rPr>
              <a:t>P</a:t>
            </a:r>
            <a:r>
              <a:rPr sz="1312" b="1" spc="-5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312" b="1" spc="-156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180" dirty="0">
                <a:solidFill>
                  <a:srgbClr val="FDFD5D"/>
                </a:solidFill>
                <a:latin typeface="Arial"/>
                <a:cs typeface="Arial"/>
              </a:rPr>
              <a:t>om</a:t>
            </a:r>
            <a:r>
              <a:rPr sz="1312" b="1" spc="126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10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1312" b="1" spc="-2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5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312" b="1" spc="-180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175" dirty="0">
                <a:solidFill>
                  <a:srgbClr val="FDFD5D"/>
                </a:solidFill>
                <a:latin typeface="Arial"/>
                <a:cs typeface="Arial"/>
              </a:rPr>
              <a:t>ion</a:t>
            </a:r>
            <a:r>
              <a:rPr sz="1312" b="1" spc="491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10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1312" b="1" spc="-5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5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312" b="1" spc="-180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312" b="1" spc="-156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5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1312" b="1" spc="-6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5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312" b="1" spc="-180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312" b="1" spc="-6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10" dirty="0">
                <a:solidFill>
                  <a:srgbClr val="FDFD5D"/>
                </a:solidFill>
                <a:latin typeface="Arial"/>
                <a:cs typeface="Arial"/>
              </a:rPr>
              <a:t>g</a:t>
            </a:r>
            <a:r>
              <a:rPr sz="1312" b="1" spc="-2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83" dirty="0">
                <a:solidFill>
                  <a:srgbClr val="FDFD5D"/>
                </a:solidFill>
                <a:latin typeface="Arial"/>
                <a:cs typeface="Arial"/>
              </a:rPr>
              <a:t>ie</a:t>
            </a:r>
            <a:r>
              <a:rPr sz="1312" b="1" spc="-6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5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endParaRPr sz="131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561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210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87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International </a:t>
            </a:r>
            <a:r>
              <a:rPr sz="1167" spc="-5" dirty="0">
                <a:latin typeface="Garamond"/>
                <a:cs typeface="Garamond"/>
              </a:rPr>
              <a:t>pricing: </a:t>
            </a:r>
            <a:r>
              <a:rPr sz="1167" dirty="0">
                <a:latin typeface="Garamond"/>
                <a:cs typeface="Garamond"/>
              </a:rPr>
              <a:t>Regardless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method used to calculate </a:t>
            </a:r>
            <a:r>
              <a:rPr sz="1167" spc="-5" dirty="0">
                <a:latin typeface="Garamond"/>
                <a:cs typeface="Garamond"/>
              </a:rPr>
              <a:t>prices, </a:t>
            </a:r>
            <a:r>
              <a:rPr sz="1167" dirty="0">
                <a:latin typeface="Garamond"/>
                <a:cs typeface="Garamond"/>
              </a:rPr>
              <a:t>they will </a:t>
            </a:r>
            <a:r>
              <a:rPr sz="1167" spc="-5" dirty="0">
                <a:latin typeface="Garamond"/>
                <a:cs typeface="Garamond"/>
              </a:rPr>
              <a:t>probably be higher  </a:t>
            </a:r>
            <a:r>
              <a:rPr sz="1167" dirty="0">
                <a:latin typeface="Garamond"/>
                <a:cs typeface="Garamond"/>
              </a:rPr>
              <a:t>than domestic </a:t>
            </a:r>
            <a:r>
              <a:rPr sz="1167" spc="-5" dirty="0">
                <a:latin typeface="Garamond"/>
                <a:cs typeface="Garamond"/>
              </a:rPr>
              <a:t>prices. </a:t>
            </a:r>
            <a:r>
              <a:rPr sz="1167" dirty="0">
                <a:latin typeface="Garamond"/>
                <a:cs typeface="Garamond"/>
              </a:rPr>
              <a:t>Issues </a:t>
            </a:r>
            <a:r>
              <a:rPr sz="1167" spc="-5" dirty="0">
                <a:latin typeface="Garamond"/>
                <a:cs typeface="Garamond"/>
              </a:rPr>
              <a:t>relate </a:t>
            </a:r>
            <a:r>
              <a:rPr sz="1167" dirty="0">
                <a:latin typeface="Garamond"/>
                <a:cs typeface="Garamond"/>
              </a:rPr>
              <a:t>to transfer </a:t>
            </a:r>
            <a:r>
              <a:rPr sz="1167" spc="-5" dirty="0">
                <a:latin typeface="Garamond"/>
                <a:cs typeface="Garamond"/>
              </a:rPr>
              <a:t>pricing, </a:t>
            </a:r>
            <a:r>
              <a:rPr sz="1167" dirty="0">
                <a:latin typeface="Garamond"/>
                <a:cs typeface="Garamond"/>
              </a:rPr>
              <a:t>dumping (The controversial trade </a:t>
            </a:r>
            <a:r>
              <a:rPr sz="1167" spc="-5" dirty="0">
                <a:latin typeface="Garamond"/>
                <a:cs typeface="Garamond"/>
              </a:rPr>
              <a:t>practice  of </a:t>
            </a:r>
            <a:r>
              <a:rPr sz="1167" dirty="0">
                <a:latin typeface="Garamond"/>
                <a:cs typeface="Garamond"/>
              </a:rPr>
              <a:t>selling a </a:t>
            </a:r>
            <a:r>
              <a:rPr sz="1167" spc="-5" dirty="0">
                <a:latin typeface="Garamond"/>
                <a:cs typeface="Garamond"/>
              </a:rPr>
              <a:t>product in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foreign market at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lower price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commands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producer’s  domestic market.) and </a:t>
            </a:r>
            <a:r>
              <a:rPr sz="1167" dirty="0">
                <a:latin typeface="Garamond"/>
                <a:cs typeface="Garamond"/>
              </a:rPr>
              <a:t>grey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530301">
              <a:lnSpc>
                <a:spcPts val="1356"/>
              </a:lnSpc>
              <a:tabLst>
                <a:tab pos="900709" algn="l"/>
              </a:tabLst>
            </a:pPr>
            <a:r>
              <a:rPr sz="1167" b="1" dirty="0">
                <a:latin typeface="Garamond"/>
                <a:cs typeface="Garamond"/>
              </a:rPr>
              <a:t>iv.	</a:t>
            </a:r>
            <a:r>
              <a:rPr sz="1167" b="1" spc="-5" dirty="0">
                <a:latin typeface="Garamond"/>
                <a:cs typeface="Garamond"/>
              </a:rPr>
              <a:t>Distribution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channels</a:t>
            </a:r>
            <a:endParaRPr sz="1167">
              <a:latin typeface="Garamond"/>
              <a:cs typeface="Garamond"/>
            </a:endParaRPr>
          </a:p>
          <a:p>
            <a:pPr marL="678464" marR="17903" indent="-222245" algn="just">
              <a:lnSpc>
                <a:spcPts val="1312"/>
              </a:lnSpc>
              <a:spcBef>
                <a:spcPts val="73"/>
              </a:spcBef>
            </a:pPr>
            <a:r>
              <a:rPr sz="972" spc="-5" dirty="0">
                <a:latin typeface="Arial"/>
                <a:cs typeface="Arial"/>
              </a:rPr>
              <a:t>1. </a:t>
            </a:r>
            <a:r>
              <a:rPr sz="1167" spc="-5" dirty="0">
                <a:latin typeface="Garamond"/>
                <a:cs typeface="Garamond"/>
              </a:rPr>
              <a:t>Whole-channel </a:t>
            </a:r>
            <a:r>
              <a:rPr sz="1167" dirty="0">
                <a:latin typeface="Garamond"/>
                <a:cs typeface="Garamond"/>
              </a:rPr>
              <a:t>view: This view involves </a:t>
            </a:r>
            <a:r>
              <a:rPr sz="1167" spc="-5" dirty="0">
                <a:latin typeface="Garamond"/>
                <a:cs typeface="Garamond"/>
              </a:rPr>
              <a:t>designing </a:t>
            </a:r>
            <a:r>
              <a:rPr sz="1167" dirty="0">
                <a:latin typeface="Garamond"/>
                <a:cs typeface="Garamond"/>
              </a:rPr>
              <a:t>channels that take into </a:t>
            </a:r>
            <a:r>
              <a:rPr sz="1167" spc="-5" dirty="0">
                <a:latin typeface="Garamond"/>
                <a:cs typeface="Garamond"/>
              </a:rPr>
              <a:t>account all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necessary links in distributing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seller’s products </a:t>
            </a:r>
            <a:r>
              <a:rPr sz="1167" dirty="0">
                <a:latin typeface="Garamond"/>
                <a:cs typeface="Garamond"/>
              </a:rPr>
              <a:t>to final </a:t>
            </a:r>
            <a:r>
              <a:rPr sz="1167" spc="-5" dirty="0">
                <a:latin typeface="Garamond"/>
                <a:cs typeface="Garamond"/>
              </a:rPr>
              <a:t>buyers, including </a:t>
            </a:r>
            <a:r>
              <a:rPr sz="1167" dirty="0">
                <a:latin typeface="Garamond"/>
                <a:cs typeface="Garamond"/>
              </a:rPr>
              <a:t>the  seller’s </a:t>
            </a:r>
            <a:r>
              <a:rPr sz="1167" spc="-5" dirty="0">
                <a:latin typeface="Garamond"/>
                <a:cs typeface="Garamond"/>
              </a:rPr>
              <a:t>headquarters organization, </a:t>
            </a:r>
            <a:r>
              <a:rPr sz="1167" dirty="0">
                <a:latin typeface="Garamond"/>
                <a:cs typeface="Garamond"/>
              </a:rPr>
              <a:t>channels </a:t>
            </a:r>
            <a:r>
              <a:rPr sz="1167" spc="-5" dirty="0">
                <a:latin typeface="Garamond"/>
                <a:cs typeface="Garamond"/>
              </a:rPr>
              <a:t>between nations and </a:t>
            </a:r>
            <a:r>
              <a:rPr sz="1167" dirty="0">
                <a:latin typeface="Garamond"/>
                <a:cs typeface="Garamond"/>
              </a:rPr>
              <a:t>channels within  </a:t>
            </a:r>
            <a:r>
              <a:rPr sz="1167" spc="-5" dirty="0">
                <a:latin typeface="Garamond"/>
                <a:cs typeface="Garamond"/>
              </a:rPr>
              <a:t>nations.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buAutoNum type="alphaLcPeriod" startAt="8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GLOBAL STRATEGY</a:t>
            </a:r>
            <a:r>
              <a:rPr sz="1167" b="1" spc="-7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FRAMEWORK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  <a:buFont typeface="Garamond"/>
              <a:buAutoNum type="alphaLcPeriod" startAt="8"/>
            </a:pPr>
            <a:endParaRPr sz="1021">
              <a:latin typeface="Times New Roman"/>
              <a:cs typeface="Times New Roman"/>
            </a:endParaRPr>
          </a:p>
          <a:p>
            <a:pPr marL="901327" lvl="1" indent="-288918">
              <a:lnSpc>
                <a:spcPts val="1356"/>
              </a:lnSpc>
              <a:buFont typeface="Garamond"/>
              <a:buAutoNum type="romanLcPeriod"/>
              <a:tabLst>
                <a:tab pos="900709" algn="l"/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Three </a:t>
            </a:r>
            <a:r>
              <a:rPr sz="1167" b="1" spc="-5" dirty="0">
                <a:latin typeface="Garamond"/>
                <a:cs typeface="Garamond"/>
              </a:rPr>
              <a:t>Step </a:t>
            </a:r>
            <a:r>
              <a:rPr sz="1167" b="1" dirty="0">
                <a:latin typeface="Garamond"/>
                <a:cs typeface="Garamond"/>
              </a:rPr>
              <a:t>Global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Strategy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Every industry has aspects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global </a:t>
            </a:r>
            <a:r>
              <a:rPr sz="1167" spc="-5" dirty="0">
                <a:latin typeface="Garamond"/>
                <a:cs typeface="Garamond"/>
              </a:rPr>
              <a:t>or potentially </a:t>
            </a:r>
            <a:r>
              <a:rPr sz="1167" dirty="0">
                <a:latin typeface="Garamond"/>
                <a:cs typeface="Garamond"/>
              </a:rPr>
              <a:t>global - global </a:t>
            </a:r>
            <a:r>
              <a:rPr sz="1167" spc="-5" dirty="0">
                <a:latin typeface="Garamond"/>
                <a:cs typeface="Garamond"/>
              </a:rPr>
              <a:t>meaning </a:t>
            </a:r>
            <a:r>
              <a:rPr sz="1167" dirty="0">
                <a:latin typeface="Garamond"/>
                <a:cs typeface="Garamond"/>
              </a:rPr>
              <a:t>that there </a:t>
            </a:r>
            <a:r>
              <a:rPr sz="1167" spc="-5" dirty="0">
                <a:latin typeface="Garamond"/>
                <a:cs typeface="Garamond"/>
              </a:rPr>
              <a:t>are inter  </a:t>
            </a:r>
            <a:r>
              <a:rPr sz="1167" dirty="0">
                <a:latin typeface="Garamond"/>
                <a:cs typeface="Garamond"/>
              </a:rPr>
              <a:t>country </a:t>
            </a:r>
            <a:r>
              <a:rPr sz="1167" spc="-5" dirty="0">
                <a:latin typeface="Garamond"/>
                <a:cs typeface="Garamond"/>
              </a:rPr>
              <a:t>connections. </a:t>
            </a:r>
            <a:r>
              <a:rPr sz="1167" dirty="0">
                <a:latin typeface="Garamond"/>
                <a:cs typeface="Garamond"/>
              </a:rPr>
              <a:t>A strategy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global to the </a:t>
            </a:r>
            <a:r>
              <a:rPr sz="1167" spc="-5" dirty="0">
                <a:latin typeface="Garamond"/>
                <a:cs typeface="Garamond"/>
              </a:rPr>
              <a:t>extent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integrated across </a:t>
            </a:r>
            <a:r>
              <a:rPr sz="1167" dirty="0">
                <a:latin typeface="Garamond"/>
                <a:cs typeface="Garamond"/>
              </a:rPr>
              <a:t>countries. </a:t>
            </a:r>
            <a:r>
              <a:rPr sz="1167" spc="-5" dirty="0">
                <a:latin typeface="Garamond"/>
                <a:cs typeface="Garamond"/>
              </a:rPr>
              <a:t>George  Yip </a:t>
            </a:r>
            <a:r>
              <a:rPr sz="1167" dirty="0">
                <a:latin typeface="Garamond"/>
                <a:cs typeface="Garamond"/>
              </a:rPr>
              <a:t>suggests that a total global strategy usually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three separate steps </a:t>
            </a:r>
            <a:r>
              <a:rPr sz="1167" spc="-5" dirty="0">
                <a:latin typeface="Garamond"/>
                <a:cs typeface="Garamond"/>
              </a:rPr>
              <a:t>or</a:t>
            </a:r>
            <a:r>
              <a:rPr sz="1167" spc="-13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components: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234592" marR="17903" indent="-222245">
              <a:lnSpc>
                <a:spcPts val="1312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Step one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development of </a:t>
            </a:r>
            <a:r>
              <a:rPr sz="1167" dirty="0">
                <a:latin typeface="Garamond"/>
                <a:cs typeface="Garamond"/>
              </a:rPr>
              <a:t>a core strategy which is the </a:t>
            </a:r>
            <a:r>
              <a:rPr sz="1167" spc="-5" dirty="0">
                <a:latin typeface="Garamond"/>
                <a:cs typeface="Garamond"/>
              </a:rPr>
              <a:t>basis of </a:t>
            </a:r>
            <a:r>
              <a:rPr sz="1167" dirty="0">
                <a:latin typeface="Garamond"/>
                <a:cs typeface="Garamond"/>
              </a:rPr>
              <a:t>the firm’s competitive  </a:t>
            </a:r>
            <a:r>
              <a:rPr sz="1167" spc="-5" dirty="0">
                <a:latin typeface="Garamond"/>
                <a:cs typeface="Garamond"/>
              </a:rPr>
              <a:t>advantage.</a:t>
            </a:r>
            <a:endParaRPr sz="1167">
              <a:latin typeface="Garamond"/>
              <a:cs typeface="Garamond"/>
            </a:endParaRPr>
          </a:p>
          <a:p>
            <a:pPr marL="234592" marR="20990" indent="-222245">
              <a:lnSpc>
                <a:spcPts val="1312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Step </a:t>
            </a:r>
            <a:r>
              <a:rPr sz="1167" dirty="0">
                <a:latin typeface="Garamond"/>
                <a:cs typeface="Garamond"/>
              </a:rPr>
              <a:t>two </a:t>
            </a:r>
            <a:r>
              <a:rPr sz="1167" spc="-5" dirty="0">
                <a:latin typeface="Garamond"/>
                <a:cs typeface="Garamond"/>
              </a:rPr>
              <a:t>involves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internationalization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strategy </a:t>
            </a:r>
            <a:r>
              <a:rPr sz="1167" dirty="0">
                <a:latin typeface="Garamond"/>
                <a:cs typeface="Garamond"/>
              </a:rPr>
              <a:t>through expansion </a:t>
            </a:r>
            <a:r>
              <a:rPr sz="1167" spc="-5" dirty="0">
                <a:latin typeface="Garamond"/>
                <a:cs typeface="Garamond"/>
              </a:rPr>
              <a:t>of activities </a:t>
            </a:r>
            <a:r>
              <a:rPr sz="1167" dirty="0">
                <a:latin typeface="Garamond"/>
                <a:cs typeface="Garamond"/>
              </a:rPr>
              <a:t>and  </a:t>
            </a:r>
            <a:r>
              <a:rPr sz="1167" spc="-5" dirty="0">
                <a:latin typeface="Garamond"/>
                <a:cs typeface="Garamond"/>
              </a:rPr>
              <a:t>adaptation </a:t>
            </a:r>
            <a:r>
              <a:rPr sz="1167" dirty="0">
                <a:latin typeface="Garamond"/>
                <a:cs typeface="Garamond"/>
              </a:rPr>
              <a:t>of the core strategy to several country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markets.</a:t>
            </a:r>
            <a:endParaRPr sz="1167">
              <a:latin typeface="Garamond"/>
              <a:cs typeface="Garamond"/>
            </a:endParaRPr>
          </a:p>
          <a:p>
            <a:pPr marL="234592" marR="19138" indent="-222245">
              <a:lnSpc>
                <a:spcPts val="1312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Step </a:t>
            </a:r>
            <a:r>
              <a:rPr sz="1167" dirty="0">
                <a:latin typeface="Garamond"/>
                <a:cs typeface="Garamond"/>
              </a:rPr>
              <a:t>three integrates the strategy </a:t>
            </a:r>
            <a:r>
              <a:rPr sz="1167" spc="-5" dirty="0">
                <a:latin typeface="Garamond"/>
                <a:cs typeface="Garamond"/>
              </a:rPr>
              <a:t>across </a:t>
            </a:r>
            <a:r>
              <a:rPr sz="1167" dirty="0">
                <a:latin typeface="Garamond"/>
                <a:cs typeface="Garamond"/>
              </a:rPr>
              <a:t>countries.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this stage globalization is </a:t>
            </a:r>
            <a:r>
              <a:rPr sz="1167" spc="-5" dirty="0">
                <a:latin typeface="Garamond"/>
                <a:cs typeface="Garamond"/>
              </a:rPr>
              <a:t>achieved. </a:t>
            </a:r>
            <a:r>
              <a:rPr sz="1167" dirty="0">
                <a:latin typeface="Garamond"/>
                <a:cs typeface="Garamond"/>
              </a:rPr>
              <a:t>This  involves managing for </a:t>
            </a:r>
            <a:r>
              <a:rPr sz="1167" spc="-5" dirty="0">
                <a:latin typeface="Garamond"/>
                <a:cs typeface="Garamond"/>
              </a:rPr>
              <a:t>worldwide business </a:t>
            </a:r>
            <a:r>
              <a:rPr sz="1167" dirty="0">
                <a:latin typeface="Garamond"/>
                <a:cs typeface="Garamond"/>
              </a:rPr>
              <a:t>leverage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competitive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advantage.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556847">
              <a:tabLst>
                <a:tab pos="900709" algn="l"/>
              </a:tabLst>
            </a:pPr>
            <a:r>
              <a:rPr sz="1167" b="1" spc="-5" dirty="0">
                <a:latin typeface="Garamond"/>
                <a:cs typeface="Garamond"/>
              </a:rPr>
              <a:t>ii.	</a:t>
            </a:r>
            <a:r>
              <a:rPr sz="1167" b="1" dirty="0">
                <a:latin typeface="Garamond"/>
                <a:cs typeface="Garamond"/>
              </a:rPr>
              <a:t>Globalization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strategy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234592" marR="18520" indent="-222245">
              <a:lnSpc>
                <a:spcPts val="1312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Market participation relates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choice of </a:t>
            </a:r>
            <a:r>
              <a:rPr sz="1167" dirty="0">
                <a:latin typeface="Garamond"/>
                <a:cs typeface="Garamond"/>
              </a:rPr>
              <a:t>country </a:t>
            </a:r>
            <a:r>
              <a:rPr sz="1167" spc="-5" dirty="0">
                <a:latin typeface="Garamond"/>
                <a:cs typeface="Garamond"/>
              </a:rPr>
              <a:t>markets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level of activity in </a:t>
            </a:r>
            <a:r>
              <a:rPr sz="1167" dirty="0">
                <a:latin typeface="Garamond"/>
                <a:cs typeface="Garamond"/>
              </a:rPr>
              <a:t>these  countries.</a:t>
            </a:r>
            <a:endParaRPr sz="1167">
              <a:latin typeface="Garamond"/>
              <a:cs typeface="Garamond"/>
            </a:endParaRPr>
          </a:p>
          <a:p>
            <a:pPr marL="234592" marR="20372" indent="-222245">
              <a:lnSpc>
                <a:spcPts val="1312"/>
              </a:lnSpc>
              <a:buAutoNum type="arabicPeriod"/>
              <a:tabLst>
                <a:tab pos="234592" algn="l"/>
              </a:tabLst>
            </a:pPr>
            <a:r>
              <a:rPr sz="1167" dirty="0">
                <a:latin typeface="Garamond"/>
                <a:cs typeface="Garamond"/>
              </a:rPr>
              <a:t>Product/Service </a:t>
            </a:r>
            <a:r>
              <a:rPr sz="1167" spc="-5" dirty="0">
                <a:latin typeface="Garamond"/>
                <a:cs typeface="Garamond"/>
              </a:rPr>
              <a:t>standardization involves </a:t>
            </a:r>
            <a:r>
              <a:rPr sz="1167" dirty="0">
                <a:latin typeface="Garamond"/>
                <a:cs typeface="Garamond"/>
              </a:rPr>
              <a:t>the extent to which standardization </a:t>
            </a:r>
            <a:r>
              <a:rPr sz="1167" spc="-5" dirty="0">
                <a:latin typeface="Garamond"/>
                <a:cs typeface="Garamond"/>
              </a:rPr>
              <a:t>or differentiation  </a:t>
            </a:r>
            <a:r>
              <a:rPr sz="1167" dirty="0">
                <a:latin typeface="Garamond"/>
                <a:cs typeface="Garamond"/>
              </a:rPr>
              <a:t>exists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each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country.</a:t>
            </a:r>
            <a:endParaRPr sz="1167">
              <a:latin typeface="Garamond"/>
              <a:cs typeface="Garamond"/>
            </a:endParaRPr>
          </a:p>
          <a:p>
            <a:pPr marL="234592" marR="19138" indent="-222245">
              <a:lnSpc>
                <a:spcPts val="1312"/>
              </a:lnSpc>
              <a:buAutoNum type="arabicPeriod"/>
              <a:tabLst>
                <a:tab pos="234592" algn="l"/>
              </a:tabLst>
            </a:pPr>
            <a:r>
              <a:rPr sz="1167" dirty="0">
                <a:latin typeface="Garamond"/>
                <a:cs typeface="Garamond"/>
              </a:rPr>
              <a:t>Location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value </a:t>
            </a:r>
            <a:r>
              <a:rPr sz="1167" spc="-5" dirty="0">
                <a:latin typeface="Garamond"/>
                <a:cs typeface="Garamond"/>
              </a:rPr>
              <a:t>adding activities requires </a:t>
            </a:r>
            <a:r>
              <a:rPr sz="1167" dirty="0">
                <a:latin typeface="Garamond"/>
                <a:cs typeface="Garamond"/>
              </a:rPr>
              <a:t>choices </a:t>
            </a:r>
            <a:r>
              <a:rPr sz="1167" spc="-5" dirty="0">
                <a:latin typeface="Garamond"/>
                <a:cs typeface="Garamond"/>
              </a:rPr>
              <a:t>of location of </a:t>
            </a:r>
            <a:r>
              <a:rPr sz="1167" dirty="0">
                <a:latin typeface="Garamond"/>
                <a:cs typeface="Garamond"/>
              </a:rPr>
              <a:t>each </a:t>
            </a:r>
            <a:r>
              <a:rPr sz="1167" spc="-5" dirty="0">
                <a:latin typeface="Garamond"/>
                <a:cs typeface="Garamond"/>
              </a:rPr>
              <a:t>of those activities in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business's </a:t>
            </a:r>
            <a:r>
              <a:rPr sz="1167" dirty="0">
                <a:latin typeface="Garamond"/>
                <a:cs typeface="Garamond"/>
              </a:rPr>
              <a:t>value chain from R &amp; D to service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back-up.</a:t>
            </a:r>
            <a:endParaRPr sz="1167">
              <a:latin typeface="Garamond"/>
              <a:cs typeface="Garamond"/>
            </a:endParaRPr>
          </a:p>
          <a:p>
            <a:pPr marL="234592" marR="20372" indent="-222245">
              <a:lnSpc>
                <a:spcPts val="1312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Marketing involves </a:t>
            </a:r>
            <a:r>
              <a:rPr sz="1167" dirty="0">
                <a:latin typeface="Garamond"/>
                <a:cs typeface="Garamond"/>
              </a:rPr>
              <a:t>choices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worldwide use </a:t>
            </a:r>
            <a:r>
              <a:rPr sz="1167" spc="-5" dirty="0">
                <a:latin typeface="Garamond"/>
                <a:cs typeface="Garamond"/>
              </a:rPr>
              <a:t>of brand names, advertising,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strategies  and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service.</a:t>
            </a:r>
            <a:endParaRPr sz="1167">
              <a:latin typeface="Garamond"/>
              <a:cs typeface="Garamond"/>
            </a:endParaRPr>
          </a:p>
          <a:p>
            <a:pPr marL="234592" marR="19138" indent="-222245">
              <a:lnSpc>
                <a:spcPts val="1312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Competitive </a:t>
            </a:r>
            <a:r>
              <a:rPr sz="1167" dirty="0">
                <a:latin typeface="Garamond"/>
                <a:cs typeface="Garamond"/>
              </a:rPr>
              <a:t>moves </a:t>
            </a:r>
            <a:r>
              <a:rPr sz="1167" spc="-5" dirty="0">
                <a:latin typeface="Garamond"/>
                <a:cs typeface="Garamond"/>
              </a:rPr>
              <a:t>relate </a:t>
            </a:r>
            <a:r>
              <a:rPr sz="1167" dirty="0">
                <a:latin typeface="Garamond"/>
                <a:cs typeface="Garamond"/>
              </a:rPr>
              <a:t>to the extent to which moves in specific countries form </a:t>
            </a:r>
            <a:r>
              <a:rPr sz="1167" spc="-5" dirty="0">
                <a:latin typeface="Garamond"/>
                <a:cs typeface="Garamond"/>
              </a:rPr>
              <a:t>part of </a:t>
            </a:r>
            <a:r>
              <a:rPr sz="1167" dirty="0">
                <a:latin typeface="Garamond"/>
                <a:cs typeface="Garamond"/>
              </a:rPr>
              <a:t>a  global competitive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strategy.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  <a:buFont typeface="Garamond"/>
              <a:buAutoNum type="arabicPeriod"/>
            </a:pPr>
            <a:endParaRPr sz="1021">
              <a:latin typeface="Times New Roman"/>
              <a:cs typeface="Times New Roman"/>
            </a:endParaRPr>
          </a:p>
          <a:p>
            <a:pPr marL="456837" lvl="1" indent="-222245">
              <a:buAutoNum type="romanLcPeriod"/>
              <a:tabLst>
                <a:tab pos="456219" algn="l"/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DECIDING </a:t>
            </a:r>
            <a:r>
              <a:rPr sz="1167" b="1" dirty="0">
                <a:latin typeface="Garamond"/>
                <a:cs typeface="Garamond"/>
              </a:rPr>
              <a:t>ON THE MARKETING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ORGANISATION</a:t>
            </a:r>
            <a:endParaRPr sz="1167">
              <a:latin typeface="Garamond"/>
              <a:cs typeface="Garamond"/>
            </a:endParaRPr>
          </a:p>
          <a:p>
            <a:pPr lvl="1">
              <a:spcBef>
                <a:spcPts val="49"/>
              </a:spcBef>
              <a:buFont typeface="Garamond"/>
              <a:buAutoNum type="romanLcPeriod"/>
            </a:pPr>
            <a:endParaRPr sz="1021">
              <a:latin typeface="Times New Roman"/>
              <a:cs typeface="Times New Roman"/>
            </a:endParaRPr>
          </a:p>
          <a:p>
            <a:pPr marL="901327" lvl="2" indent="-302500">
              <a:lnSpc>
                <a:spcPts val="1356"/>
              </a:lnSpc>
              <a:buAutoNum type="romanLcPeriod"/>
              <a:tabLst>
                <a:tab pos="900709" algn="l"/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Export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Department.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During </a:t>
            </a:r>
            <a:r>
              <a:rPr sz="1167" dirty="0">
                <a:latin typeface="Garamond"/>
                <a:cs typeface="Garamond"/>
              </a:rPr>
              <a:t>early </a:t>
            </a:r>
            <a:r>
              <a:rPr sz="1167" spc="-5" dirty="0">
                <a:latin typeface="Garamond"/>
                <a:cs typeface="Garamond"/>
              </a:rPr>
              <a:t>international marketing </a:t>
            </a:r>
            <a:r>
              <a:rPr sz="1167" dirty="0">
                <a:latin typeface="Garamond"/>
                <a:cs typeface="Garamond"/>
              </a:rPr>
              <a:t>efforts, </a:t>
            </a:r>
            <a:r>
              <a:rPr sz="1167" spc="-5" dirty="0">
                <a:latin typeface="Garamond"/>
                <a:cs typeface="Garamond"/>
              </a:rPr>
              <a:t>companies typically just </a:t>
            </a:r>
            <a:r>
              <a:rPr sz="1167" dirty="0">
                <a:latin typeface="Garamond"/>
                <a:cs typeface="Garamond"/>
              </a:rPr>
              <a:t>create a new </a:t>
            </a:r>
            <a:r>
              <a:rPr sz="1167" spc="-5" dirty="0">
                <a:latin typeface="Garamond"/>
                <a:cs typeface="Garamond"/>
              </a:rPr>
              <a:t>department </a:t>
            </a:r>
            <a:r>
              <a:rPr sz="1167" dirty="0">
                <a:latin typeface="Garamond"/>
                <a:cs typeface="Garamond"/>
              </a:rPr>
              <a:t>to  coordinate international </a:t>
            </a:r>
            <a:r>
              <a:rPr sz="1167" spc="-5" dirty="0">
                <a:latin typeface="Garamond"/>
                <a:cs typeface="Garamond"/>
              </a:rPr>
              <a:t>operations. </a:t>
            </a:r>
            <a:r>
              <a:rPr sz="1167" dirty="0">
                <a:latin typeface="Garamond"/>
                <a:cs typeface="Garamond"/>
              </a:rPr>
              <a:t>The sales </a:t>
            </a:r>
            <a:r>
              <a:rPr sz="1167" spc="-5" dirty="0">
                <a:latin typeface="Garamond"/>
                <a:cs typeface="Garamond"/>
              </a:rPr>
              <a:t>manager </a:t>
            </a:r>
            <a:r>
              <a:rPr sz="1167" dirty="0">
                <a:latin typeface="Garamond"/>
                <a:cs typeface="Garamond"/>
              </a:rPr>
              <a:t>may take </a:t>
            </a:r>
            <a:r>
              <a:rPr sz="1167" spc="-5" dirty="0">
                <a:latin typeface="Garamond"/>
                <a:cs typeface="Garamond"/>
              </a:rPr>
              <a:t>on larger </a:t>
            </a:r>
            <a:r>
              <a:rPr sz="1167" dirty="0">
                <a:latin typeface="Garamond"/>
                <a:cs typeface="Garamond"/>
              </a:rPr>
              <a:t>staff if </a:t>
            </a:r>
            <a:r>
              <a:rPr sz="1167" spc="-5" dirty="0">
                <a:latin typeface="Garamond"/>
                <a:cs typeface="Garamond"/>
              </a:rPr>
              <a:t>and as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international business </a:t>
            </a:r>
            <a:r>
              <a:rPr sz="1167" dirty="0">
                <a:latin typeface="Garamond"/>
                <a:cs typeface="Garamond"/>
              </a:rPr>
              <a:t>grows </a:t>
            </a:r>
            <a:r>
              <a:rPr sz="1167" spc="-5" dirty="0">
                <a:latin typeface="Garamond"/>
                <a:cs typeface="Garamond"/>
              </a:rPr>
              <a:t>in importance and more marketing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are needed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support</a:t>
            </a:r>
            <a:r>
              <a:rPr sz="1167" spc="-1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901327" lvl="2" indent="-344480">
              <a:lnSpc>
                <a:spcPts val="1356"/>
              </a:lnSpc>
              <a:buAutoNum type="romanLcPeriod" startAt="2"/>
              <a:tabLst>
                <a:tab pos="900709" algn="l"/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International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Division.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level of involvement in and </a:t>
            </a:r>
            <a:r>
              <a:rPr sz="1167" dirty="0">
                <a:latin typeface="Garamond"/>
                <a:cs typeface="Garamond"/>
              </a:rPr>
              <a:t>complexity </a:t>
            </a:r>
            <a:r>
              <a:rPr sz="1167" spc="-5" dirty="0">
                <a:latin typeface="Garamond"/>
                <a:cs typeface="Garamond"/>
              </a:rPr>
              <a:t>of international operations increases, </a:t>
            </a:r>
            <a:r>
              <a:rPr sz="1167" dirty="0">
                <a:latin typeface="Garamond"/>
                <a:cs typeface="Garamond"/>
              </a:rPr>
              <a:t>companies  commonly </a:t>
            </a:r>
            <a:r>
              <a:rPr sz="1167" spc="-5" dirty="0">
                <a:latin typeface="Garamond"/>
                <a:cs typeface="Garamond"/>
              </a:rPr>
              <a:t>organize an </a:t>
            </a:r>
            <a:r>
              <a:rPr sz="1167" dirty="0">
                <a:latin typeface="Garamond"/>
                <a:cs typeface="Garamond"/>
              </a:rPr>
              <a:t>international division. In </a:t>
            </a:r>
            <a:r>
              <a:rPr sz="1167" spc="-5" dirty="0">
                <a:latin typeface="Garamond"/>
                <a:cs typeface="Garamond"/>
              </a:rPr>
              <a:t>addition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running </a:t>
            </a:r>
            <a:r>
              <a:rPr sz="1167" dirty="0">
                <a:latin typeface="Garamond"/>
                <a:cs typeface="Garamond"/>
              </a:rPr>
              <a:t>international </a:t>
            </a:r>
            <a:r>
              <a:rPr sz="1167" spc="-5" dirty="0">
                <a:latin typeface="Garamond"/>
                <a:cs typeface="Garamond"/>
              </a:rPr>
              <a:t>operations,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division oversees </a:t>
            </a:r>
            <a:r>
              <a:rPr sz="1167" dirty="0">
                <a:latin typeface="Garamond"/>
                <a:cs typeface="Garamond"/>
              </a:rPr>
              <a:t>strategic growth </a:t>
            </a:r>
            <a:r>
              <a:rPr sz="1167" spc="-5" dirty="0">
                <a:latin typeface="Garamond"/>
                <a:cs typeface="Garamond"/>
              </a:rPr>
              <a:t>and investigates different </a:t>
            </a:r>
            <a:r>
              <a:rPr sz="1167" dirty="0">
                <a:latin typeface="Garamond"/>
                <a:cs typeface="Garamond"/>
              </a:rPr>
              <a:t>types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foreign entry </a:t>
            </a:r>
            <a:r>
              <a:rPr sz="1167" spc="-5" dirty="0">
                <a:latin typeface="Garamond"/>
                <a:cs typeface="Garamond"/>
              </a:rPr>
              <a:t>opportunities in  new countries. Operating </a:t>
            </a:r>
            <a:r>
              <a:rPr sz="1167" dirty="0">
                <a:latin typeface="Garamond"/>
                <a:cs typeface="Garamond"/>
              </a:rPr>
              <a:t>units in foreign </a:t>
            </a:r>
            <a:r>
              <a:rPr sz="1167" spc="-5" dirty="0">
                <a:latin typeface="Garamond"/>
                <a:cs typeface="Garamond"/>
              </a:rPr>
              <a:t>markets </a:t>
            </a:r>
            <a:r>
              <a:rPr sz="1167" dirty="0">
                <a:latin typeface="Garamond"/>
                <a:cs typeface="Garamond"/>
              </a:rPr>
              <a:t>under division control </a:t>
            </a:r>
            <a:r>
              <a:rPr sz="1167" spc="-5" dirty="0">
                <a:latin typeface="Garamond"/>
                <a:cs typeface="Garamond"/>
              </a:rPr>
              <a:t>may be organized by  </a:t>
            </a:r>
            <a:r>
              <a:rPr sz="1167" dirty="0">
                <a:latin typeface="Garamond"/>
                <a:cs typeface="Garamond"/>
              </a:rPr>
              <a:t>geographical </a:t>
            </a:r>
            <a:r>
              <a:rPr sz="1167" spc="-5" dirty="0">
                <a:latin typeface="Garamond"/>
                <a:cs typeface="Garamond"/>
              </a:rPr>
              <a:t>organization, </a:t>
            </a:r>
            <a:r>
              <a:rPr sz="1167" dirty="0">
                <a:latin typeface="Garamond"/>
                <a:cs typeface="Garamond"/>
              </a:rPr>
              <a:t>world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groups,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international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subsidiaries.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07165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211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225444"/>
            <a:ext cx="5715529" cy="6476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867">
              <a:lnSpc>
                <a:spcPts val="1356"/>
              </a:lnSpc>
              <a:tabLst>
                <a:tab pos="900709" algn="l"/>
              </a:tabLst>
            </a:pPr>
            <a:r>
              <a:rPr sz="1167" b="1" spc="-5" dirty="0">
                <a:latin typeface="Garamond"/>
                <a:cs typeface="Garamond"/>
              </a:rPr>
              <a:t>iii.	International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Organization.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For many large companies, the scope </a:t>
            </a:r>
            <a:r>
              <a:rPr sz="1167" spc="-5" dirty="0">
                <a:latin typeface="Garamond"/>
                <a:cs typeface="Garamond"/>
              </a:rPr>
              <a:t>of operations </a:t>
            </a:r>
            <a:r>
              <a:rPr sz="1167" dirty="0">
                <a:latin typeface="Garamond"/>
                <a:cs typeface="Garamond"/>
              </a:rPr>
              <a:t>grows to the </a:t>
            </a:r>
            <a:r>
              <a:rPr sz="1167" spc="-5" dirty="0">
                <a:latin typeface="Garamond"/>
                <a:cs typeface="Garamond"/>
              </a:rPr>
              <a:t>point </a:t>
            </a:r>
            <a:r>
              <a:rPr sz="1167" dirty="0">
                <a:latin typeface="Garamond"/>
                <a:cs typeface="Garamond"/>
              </a:rPr>
              <a:t>where they </a:t>
            </a:r>
            <a:r>
              <a:rPr sz="1167" spc="-5" dirty="0">
                <a:latin typeface="Garamond"/>
                <a:cs typeface="Garamond"/>
              </a:rPr>
              <a:t>are no longer </a:t>
            </a:r>
            <a:r>
              <a:rPr sz="1167" dirty="0">
                <a:latin typeface="Garamond"/>
                <a:cs typeface="Garamond"/>
              </a:rPr>
              <a:t>a  firm </a:t>
            </a:r>
            <a:r>
              <a:rPr sz="1167" spc="-5" dirty="0">
                <a:latin typeface="Garamond"/>
                <a:cs typeface="Garamond"/>
              </a:rPr>
              <a:t>involved </a:t>
            </a:r>
            <a:r>
              <a:rPr sz="1167" dirty="0">
                <a:latin typeface="Garamond"/>
                <a:cs typeface="Garamond"/>
              </a:rPr>
              <a:t>in many foreign markets, they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a truly a </a:t>
            </a:r>
            <a:r>
              <a:rPr sz="1167" spc="-5" dirty="0">
                <a:latin typeface="Garamond"/>
                <a:cs typeface="Garamond"/>
              </a:rPr>
              <a:t>multinational </a:t>
            </a:r>
            <a:r>
              <a:rPr sz="1167" dirty="0">
                <a:latin typeface="Garamond"/>
                <a:cs typeface="Garamond"/>
              </a:rPr>
              <a:t>company. </a:t>
            </a:r>
            <a:r>
              <a:rPr sz="1167" spc="-5" dirty="0">
                <a:latin typeface="Garamond"/>
                <a:cs typeface="Garamond"/>
              </a:rPr>
              <a:t>Recruitment,  </a:t>
            </a:r>
            <a:r>
              <a:rPr sz="1167" dirty="0">
                <a:latin typeface="Garamond"/>
                <a:cs typeface="Garamond"/>
              </a:rPr>
              <a:t>management, suppliers, manufacturing, </a:t>
            </a:r>
            <a:r>
              <a:rPr sz="1167" spc="-5" dirty="0">
                <a:latin typeface="Garamond"/>
                <a:cs typeface="Garamond"/>
              </a:rPr>
              <a:t>and financing are no </a:t>
            </a:r>
            <a:r>
              <a:rPr sz="1167" dirty="0">
                <a:latin typeface="Garamond"/>
                <a:cs typeface="Garamond"/>
              </a:rPr>
              <a:t>longer linked to a single-country  </a:t>
            </a:r>
            <a:r>
              <a:rPr sz="1167" spc="-5" dirty="0">
                <a:latin typeface="Garamond"/>
                <a:cs typeface="Garamond"/>
              </a:rPr>
              <a:t>mentality. </a:t>
            </a:r>
            <a:r>
              <a:rPr sz="1167" dirty="0">
                <a:latin typeface="Garamond"/>
                <a:cs typeface="Garamond"/>
              </a:rPr>
              <a:t>The entire world </a:t>
            </a:r>
            <a:r>
              <a:rPr sz="1167" spc="-5" dirty="0">
                <a:latin typeface="Garamond"/>
                <a:cs typeface="Garamond"/>
              </a:rPr>
              <a:t>becomes </a:t>
            </a:r>
            <a:r>
              <a:rPr sz="1167" dirty="0">
                <a:latin typeface="Garamond"/>
                <a:cs typeface="Garamond"/>
              </a:rPr>
              <a:t>a single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whose </a:t>
            </a:r>
            <a:r>
              <a:rPr sz="1167" spc="-5" dirty="0">
                <a:latin typeface="Garamond"/>
                <a:cs typeface="Garamond"/>
              </a:rPr>
              <a:t>segmentation is base </a:t>
            </a:r>
            <a:r>
              <a:rPr sz="1167" dirty="0">
                <a:latin typeface="Garamond"/>
                <a:cs typeface="Garamond"/>
              </a:rPr>
              <a:t>upon strategic 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tactical competitive </a:t>
            </a:r>
            <a:r>
              <a:rPr sz="1167" spc="-5" dirty="0">
                <a:latin typeface="Garamond"/>
                <a:cs typeface="Garamond"/>
              </a:rPr>
              <a:t>advantage, not national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affiliation.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buAutoNum type="alphaLcPeriod" startAt="10"/>
              <a:tabLst>
                <a:tab pos="456219" algn="l"/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BASIC COMPETITIVE STRATEGY</a:t>
            </a:r>
            <a:r>
              <a:rPr sz="1167" b="1" spc="-34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PROFILES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  <a:buFont typeface="Garamond"/>
              <a:buAutoNum type="alphaLcPeriod" startAt="10"/>
            </a:pPr>
            <a:endParaRPr sz="1021">
              <a:latin typeface="Times New Roman"/>
              <a:cs typeface="Times New Roman"/>
            </a:endParaRPr>
          </a:p>
          <a:p>
            <a:pPr marL="901327" lvl="1" indent="-302500">
              <a:lnSpc>
                <a:spcPts val="1356"/>
              </a:lnSpc>
              <a:buAutoNum type="romanLcPeriod"/>
              <a:tabLst>
                <a:tab pos="900709" algn="l"/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Global Leader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Strategy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Innovator in technologies, </a:t>
            </a:r>
            <a:r>
              <a:rPr sz="1167" spc="-5" dirty="0">
                <a:latin typeface="Garamond"/>
                <a:cs typeface="Garamond"/>
              </a:rPr>
              <a:t>products and markets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high </a:t>
            </a:r>
            <a:r>
              <a:rPr sz="1167" dirty="0">
                <a:latin typeface="Garamond"/>
                <a:cs typeface="Garamond"/>
              </a:rPr>
              <a:t>global share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wide country </a:t>
            </a:r>
            <a:r>
              <a:rPr sz="1167" spc="-5" dirty="0">
                <a:latin typeface="Garamond"/>
                <a:cs typeface="Garamond"/>
              </a:rPr>
              <a:t>market  </a:t>
            </a:r>
            <a:r>
              <a:rPr sz="1167" dirty="0">
                <a:latin typeface="Garamond"/>
                <a:cs typeface="Garamond"/>
              </a:rPr>
              <a:t>coverage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901327" lvl="1" indent="-344480">
              <a:lnSpc>
                <a:spcPts val="1356"/>
              </a:lnSpc>
              <a:buAutoNum type="romanLcPeriod" startAt="2"/>
              <a:tabLst>
                <a:tab pos="900709" algn="l"/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Global </a:t>
            </a:r>
            <a:r>
              <a:rPr sz="1167" b="1" spc="-5" dirty="0">
                <a:latin typeface="Garamond"/>
                <a:cs typeface="Garamond"/>
              </a:rPr>
              <a:t>Challenger Strategy</a:t>
            </a:r>
            <a:r>
              <a:rPr sz="1167" b="1" spc="-78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1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Frontal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encirclement </a:t>
            </a:r>
            <a:r>
              <a:rPr sz="1167" spc="-5" dirty="0">
                <a:latin typeface="Garamond"/>
                <a:cs typeface="Garamond"/>
              </a:rPr>
              <a:t>attack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leader in all markets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increasing </a:t>
            </a:r>
            <a:r>
              <a:rPr sz="1167" dirty="0">
                <a:latin typeface="Garamond"/>
                <a:cs typeface="Garamond"/>
              </a:rPr>
              <a:t>country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coverage  </a:t>
            </a:r>
            <a:r>
              <a:rPr sz="1167" spc="-5" dirty="0">
                <a:latin typeface="Garamond"/>
                <a:cs typeface="Garamond"/>
              </a:rPr>
              <a:t>and high </a:t>
            </a:r>
            <a:r>
              <a:rPr sz="1167" dirty="0">
                <a:latin typeface="Garamond"/>
                <a:cs typeface="Garamond"/>
              </a:rPr>
              <a:t>global share </a:t>
            </a:r>
            <a:r>
              <a:rPr sz="1167" spc="-5" dirty="0">
                <a:latin typeface="Garamond"/>
                <a:cs typeface="Garamond"/>
              </a:rPr>
              <a:t>but </a:t>
            </a:r>
            <a:r>
              <a:rPr sz="1167" dirty="0">
                <a:latin typeface="Garamond"/>
                <a:cs typeface="Garamond"/>
              </a:rPr>
              <a:t>less than the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leader.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901327" lvl="1" indent="-386459">
              <a:lnSpc>
                <a:spcPts val="1356"/>
              </a:lnSpc>
              <a:buAutoNum type="romanLcPeriod" startAt="3"/>
              <a:tabLst>
                <a:tab pos="900709" algn="l"/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Global </a:t>
            </a:r>
            <a:r>
              <a:rPr sz="1167" b="1" spc="-5" dirty="0">
                <a:latin typeface="Garamond"/>
                <a:cs typeface="Garamond"/>
              </a:rPr>
              <a:t>Challenger Strategy</a:t>
            </a:r>
            <a:r>
              <a:rPr sz="1167" b="1" spc="-78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2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Flanking </a:t>
            </a:r>
            <a:r>
              <a:rPr sz="1167" spc="-5" dirty="0">
                <a:latin typeface="Garamond"/>
                <a:cs typeface="Garamond"/>
              </a:rPr>
              <a:t>or bypassing </a:t>
            </a:r>
            <a:r>
              <a:rPr sz="1167" dirty="0">
                <a:latin typeface="Garamond"/>
                <a:cs typeface="Garamond"/>
              </a:rPr>
              <a:t>world leader with increasing country market coverage </a:t>
            </a:r>
            <a:r>
              <a:rPr sz="1167" spc="-5" dirty="0">
                <a:latin typeface="Garamond"/>
                <a:cs typeface="Garamond"/>
              </a:rPr>
              <a:t>and high </a:t>
            </a:r>
            <a:r>
              <a:rPr sz="1167" dirty="0">
                <a:latin typeface="Garamond"/>
                <a:cs typeface="Garamond"/>
              </a:rPr>
              <a:t>global share  </a:t>
            </a:r>
            <a:r>
              <a:rPr sz="1167" spc="-5" dirty="0">
                <a:latin typeface="Garamond"/>
                <a:cs typeface="Garamond"/>
              </a:rPr>
              <a:t>but less </a:t>
            </a:r>
            <a:r>
              <a:rPr sz="1167" dirty="0">
                <a:latin typeface="Garamond"/>
                <a:cs typeface="Garamond"/>
              </a:rPr>
              <a:t>than the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leader.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901327" lvl="1" indent="-370408">
              <a:lnSpc>
                <a:spcPts val="1356"/>
              </a:lnSpc>
              <a:buAutoNum type="romanLcPeriod" startAt="4"/>
              <a:tabLst>
                <a:tab pos="900709" algn="l"/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Global Follower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Strategy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Rapid imitation of leader or </a:t>
            </a:r>
            <a:r>
              <a:rPr sz="1167" dirty="0">
                <a:latin typeface="Garamond"/>
                <a:cs typeface="Garamond"/>
              </a:rPr>
              <a:t>challenger with </a:t>
            </a:r>
            <a:r>
              <a:rPr sz="1167" spc="-5" dirty="0">
                <a:latin typeface="Garamond"/>
                <a:cs typeface="Garamond"/>
              </a:rPr>
              <a:t>moderate </a:t>
            </a:r>
            <a:r>
              <a:rPr sz="1167" dirty="0">
                <a:latin typeface="Garamond"/>
                <a:cs typeface="Garamond"/>
              </a:rPr>
              <a:t>country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coverage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emphasis </a:t>
            </a:r>
            <a:r>
              <a:rPr sz="1167" spc="-5" dirty="0">
                <a:latin typeface="Garamond"/>
                <a:cs typeface="Garamond"/>
              </a:rPr>
              <a:t>on  price </a:t>
            </a:r>
            <a:r>
              <a:rPr sz="1167" dirty="0">
                <a:latin typeface="Garamond"/>
                <a:cs typeface="Garamond"/>
              </a:rPr>
              <a:t>sensitive </a:t>
            </a:r>
            <a:r>
              <a:rPr sz="1167" spc="-5" dirty="0">
                <a:latin typeface="Garamond"/>
                <a:cs typeface="Garamond"/>
              </a:rPr>
              <a:t>markets.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result is overall moderate </a:t>
            </a:r>
            <a:r>
              <a:rPr sz="1167" dirty="0">
                <a:latin typeface="Garamond"/>
                <a:cs typeface="Garamond"/>
              </a:rPr>
              <a:t>share with </a:t>
            </a:r>
            <a:r>
              <a:rPr sz="1167" spc="-5" dirty="0">
                <a:latin typeface="Garamond"/>
                <a:cs typeface="Garamond"/>
              </a:rPr>
              <a:t>high shares in </a:t>
            </a:r>
            <a:r>
              <a:rPr sz="1167" dirty="0">
                <a:latin typeface="Garamond"/>
                <a:cs typeface="Garamond"/>
              </a:rPr>
              <a:t>selected country  markets.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901327" lvl="1" indent="-329046">
              <a:lnSpc>
                <a:spcPts val="1356"/>
              </a:lnSpc>
              <a:buAutoNum type="romanLcPeriod" startAt="5"/>
              <a:tabLst>
                <a:tab pos="900709" algn="l"/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Global Niche </a:t>
            </a:r>
            <a:r>
              <a:rPr sz="1167" b="1" spc="-5" dirty="0">
                <a:latin typeface="Garamond"/>
                <a:cs typeface="Garamond"/>
              </a:rPr>
              <a:t>Strategy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1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Rapid penetration of narrow market </a:t>
            </a:r>
            <a:r>
              <a:rPr sz="1167" dirty="0">
                <a:latin typeface="Garamond"/>
                <a:cs typeface="Garamond"/>
              </a:rPr>
              <a:t>segments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selective targeting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country </a:t>
            </a:r>
            <a:r>
              <a:rPr sz="1167" spc="-5" dirty="0">
                <a:latin typeface="Garamond"/>
                <a:cs typeface="Garamond"/>
              </a:rPr>
              <a:t>markets and </a:t>
            </a:r>
            <a:r>
              <a:rPr sz="1167" dirty="0">
                <a:latin typeface="Garamond"/>
                <a:cs typeface="Garamond"/>
              </a:rPr>
              <a:t>small  share </a:t>
            </a:r>
            <a:r>
              <a:rPr sz="1167" spc="-5" dirty="0">
                <a:latin typeface="Garamond"/>
                <a:cs typeface="Garamond"/>
              </a:rPr>
              <a:t>of overall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market.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901327" lvl="1" indent="-370408">
              <a:lnSpc>
                <a:spcPts val="1356"/>
              </a:lnSpc>
              <a:buAutoNum type="romanLcPeriod" startAt="6"/>
              <a:tabLst>
                <a:tab pos="900709" algn="l"/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Global Niche </a:t>
            </a:r>
            <a:r>
              <a:rPr sz="1167" b="1" spc="-5" dirty="0">
                <a:latin typeface="Garamond"/>
                <a:cs typeface="Garamond"/>
              </a:rPr>
              <a:t>Strategy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2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Infiltration </a:t>
            </a:r>
            <a:r>
              <a:rPr sz="1167" dirty="0">
                <a:latin typeface="Garamond"/>
                <a:cs typeface="Garamond"/>
              </a:rPr>
              <a:t>- slow </a:t>
            </a:r>
            <a:r>
              <a:rPr sz="1167" spc="-5" dirty="0">
                <a:latin typeface="Garamond"/>
                <a:cs typeface="Garamond"/>
              </a:rPr>
              <a:t>penetration of </a:t>
            </a:r>
            <a:r>
              <a:rPr sz="1167" dirty="0">
                <a:latin typeface="Garamond"/>
                <a:cs typeface="Garamond"/>
              </a:rPr>
              <a:t>selected </a:t>
            </a:r>
            <a:r>
              <a:rPr sz="1167" spc="-5" dirty="0">
                <a:latin typeface="Garamond"/>
                <a:cs typeface="Garamond"/>
              </a:rPr>
              <a:t>narrow markets with focus on selected country markets  and low </a:t>
            </a:r>
            <a:r>
              <a:rPr sz="1167" dirty="0">
                <a:latin typeface="Garamond"/>
                <a:cs typeface="Garamond"/>
              </a:rPr>
              <a:t>share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overall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901327" lvl="1" indent="-412388">
              <a:lnSpc>
                <a:spcPts val="1356"/>
              </a:lnSpc>
              <a:buAutoNum type="romanLcPeriod" startAt="7"/>
              <a:tabLst>
                <a:tab pos="900709" algn="l"/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Global </a:t>
            </a:r>
            <a:r>
              <a:rPr sz="1167" b="1" spc="-5" dirty="0">
                <a:latin typeface="Garamond"/>
                <a:cs typeface="Garamond"/>
              </a:rPr>
              <a:t>Collaborator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Strategy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Innovations in research and development of technologies, products and markets, </a:t>
            </a:r>
            <a:r>
              <a:rPr sz="1167" dirty="0">
                <a:latin typeface="Garamond"/>
                <a:cs typeface="Garamond"/>
              </a:rPr>
              <a:t>set </a:t>
            </a:r>
            <a:r>
              <a:rPr sz="1167" spc="-5" dirty="0">
                <a:latin typeface="Garamond"/>
                <a:cs typeface="Garamond"/>
              </a:rPr>
              <a:t>standards and  </a:t>
            </a:r>
            <a:r>
              <a:rPr sz="1167" dirty="0">
                <a:latin typeface="Garamond"/>
                <a:cs typeface="Garamond"/>
              </a:rPr>
              <a:t>shares them with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firms. This shows small </a:t>
            </a:r>
            <a:r>
              <a:rPr sz="1167" spc="-5" dirty="0">
                <a:latin typeface="Garamond"/>
                <a:cs typeface="Garamond"/>
              </a:rPr>
              <a:t>or moderate </a:t>
            </a:r>
            <a:r>
              <a:rPr sz="1167" dirty="0">
                <a:latin typeface="Garamond"/>
                <a:cs typeface="Garamond"/>
              </a:rPr>
              <a:t>country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shares </a:t>
            </a:r>
            <a:r>
              <a:rPr sz="1167" spc="-5" dirty="0">
                <a:latin typeface="Garamond"/>
                <a:cs typeface="Garamond"/>
              </a:rPr>
              <a:t>but high </a:t>
            </a:r>
            <a:r>
              <a:rPr sz="1167" dirty="0">
                <a:latin typeface="Garamond"/>
                <a:cs typeface="Garamond"/>
              </a:rPr>
              <a:t>shares  when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strategic </a:t>
            </a:r>
            <a:r>
              <a:rPr sz="1167" spc="-5" dirty="0">
                <a:latin typeface="Garamond"/>
                <a:cs typeface="Garamond"/>
              </a:rPr>
              <a:t>"standards </a:t>
            </a:r>
            <a:r>
              <a:rPr sz="1167" dirty="0">
                <a:latin typeface="Garamond"/>
                <a:cs typeface="Garamond"/>
              </a:rPr>
              <a:t>users" </a:t>
            </a:r>
            <a:r>
              <a:rPr sz="1167" spc="-5" dirty="0">
                <a:latin typeface="Garamond"/>
                <a:cs typeface="Garamond"/>
              </a:rPr>
              <a:t>are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included.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56560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212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489325" y="4233968"/>
            <a:ext cx="2885545" cy="2227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4533901" y="4256193"/>
            <a:ext cx="939006" cy="892087"/>
          </a:xfrm>
          <a:custGeom>
            <a:avLst/>
            <a:gdLst/>
            <a:ahLst/>
            <a:cxnLst/>
            <a:rect l="l" t="t" r="r" b="b"/>
            <a:pathLst>
              <a:path w="965835" h="917575">
                <a:moveTo>
                  <a:pt x="461550" y="663701"/>
                </a:moveTo>
                <a:lnTo>
                  <a:pt x="344424" y="663701"/>
                </a:lnTo>
                <a:lnTo>
                  <a:pt x="379475" y="917448"/>
                </a:lnTo>
                <a:lnTo>
                  <a:pt x="461550" y="663701"/>
                </a:lnTo>
                <a:close/>
              </a:path>
              <a:path w="965835" h="917575">
                <a:moveTo>
                  <a:pt x="623214" y="634746"/>
                </a:moveTo>
                <a:lnTo>
                  <a:pt x="470915" y="634746"/>
                </a:lnTo>
                <a:lnTo>
                  <a:pt x="592074" y="838200"/>
                </a:lnTo>
                <a:lnTo>
                  <a:pt x="623214" y="634746"/>
                </a:lnTo>
                <a:close/>
              </a:path>
              <a:path w="965835" h="917575">
                <a:moveTo>
                  <a:pt x="769948" y="614172"/>
                </a:moveTo>
                <a:lnTo>
                  <a:pt x="626363" y="614172"/>
                </a:lnTo>
                <a:lnTo>
                  <a:pt x="810768" y="768858"/>
                </a:lnTo>
                <a:lnTo>
                  <a:pt x="769948" y="614172"/>
                </a:lnTo>
                <a:close/>
              </a:path>
              <a:path w="965835" h="917575">
                <a:moveTo>
                  <a:pt x="764116" y="592074"/>
                </a:moveTo>
                <a:lnTo>
                  <a:pt x="252984" y="592074"/>
                </a:lnTo>
                <a:lnTo>
                  <a:pt x="212598" y="748284"/>
                </a:lnTo>
                <a:lnTo>
                  <a:pt x="344424" y="663701"/>
                </a:lnTo>
                <a:lnTo>
                  <a:pt x="461550" y="663701"/>
                </a:lnTo>
                <a:lnTo>
                  <a:pt x="470915" y="634746"/>
                </a:lnTo>
                <a:lnTo>
                  <a:pt x="623214" y="634746"/>
                </a:lnTo>
                <a:lnTo>
                  <a:pt x="626363" y="614172"/>
                </a:lnTo>
                <a:lnTo>
                  <a:pt x="769948" y="614172"/>
                </a:lnTo>
                <a:lnTo>
                  <a:pt x="764116" y="592074"/>
                </a:lnTo>
                <a:close/>
              </a:path>
              <a:path w="965835" h="917575">
                <a:moveTo>
                  <a:pt x="16001" y="97536"/>
                </a:moveTo>
                <a:lnTo>
                  <a:pt x="206501" y="323088"/>
                </a:lnTo>
                <a:lnTo>
                  <a:pt x="0" y="365760"/>
                </a:lnTo>
                <a:lnTo>
                  <a:pt x="166115" y="499872"/>
                </a:lnTo>
                <a:lnTo>
                  <a:pt x="6096" y="619505"/>
                </a:lnTo>
                <a:lnTo>
                  <a:pt x="252984" y="592074"/>
                </a:lnTo>
                <a:lnTo>
                  <a:pt x="764116" y="592074"/>
                </a:lnTo>
                <a:lnTo>
                  <a:pt x="752856" y="549401"/>
                </a:lnTo>
                <a:lnTo>
                  <a:pt x="942739" y="549401"/>
                </a:lnTo>
                <a:lnTo>
                  <a:pt x="787146" y="445008"/>
                </a:lnTo>
                <a:lnTo>
                  <a:pt x="942594" y="345186"/>
                </a:lnTo>
                <a:lnTo>
                  <a:pt x="746760" y="310896"/>
                </a:lnTo>
                <a:lnTo>
                  <a:pt x="772896" y="268224"/>
                </a:lnTo>
                <a:lnTo>
                  <a:pt x="326898" y="268224"/>
                </a:lnTo>
                <a:lnTo>
                  <a:pt x="16001" y="97536"/>
                </a:lnTo>
                <a:close/>
              </a:path>
              <a:path w="965835" h="917575">
                <a:moveTo>
                  <a:pt x="942739" y="549401"/>
                </a:moveTo>
                <a:lnTo>
                  <a:pt x="752856" y="549401"/>
                </a:lnTo>
                <a:lnTo>
                  <a:pt x="965454" y="564641"/>
                </a:lnTo>
                <a:lnTo>
                  <a:pt x="942739" y="549401"/>
                </a:lnTo>
                <a:close/>
              </a:path>
              <a:path w="965835" h="917575">
                <a:moveTo>
                  <a:pt x="373380" y="97536"/>
                </a:moveTo>
                <a:lnTo>
                  <a:pt x="326898" y="268224"/>
                </a:lnTo>
                <a:lnTo>
                  <a:pt x="772896" y="268224"/>
                </a:lnTo>
                <a:lnTo>
                  <a:pt x="786431" y="246125"/>
                </a:lnTo>
                <a:lnTo>
                  <a:pt x="482346" y="246125"/>
                </a:lnTo>
                <a:lnTo>
                  <a:pt x="373380" y="97536"/>
                </a:lnTo>
                <a:close/>
              </a:path>
              <a:path w="965835" h="917575">
                <a:moveTo>
                  <a:pt x="649224" y="0"/>
                </a:moveTo>
                <a:lnTo>
                  <a:pt x="482346" y="246125"/>
                </a:lnTo>
                <a:lnTo>
                  <a:pt x="786431" y="246125"/>
                </a:lnTo>
                <a:lnTo>
                  <a:pt x="798566" y="226313"/>
                </a:lnTo>
                <a:lnTo>
                  <a:pt x="632460" y="226313"/>
                </a:lnTo>
                <a:lnTo>
                  <a:pt x="649224" y="0"/>
                </a:lnTo>
                <a:close/>
              </a:path>
              <a:path w="965835" h="917575">
                <a:moveTo>
                  <a:pt x="821436" y="188975"/>
                </a:moveTo>
                <a:lnTo>
                  <a:pt x="632460" y="226313"/>
                </a:lnTo>
                <a:lnTo>
                  <a:pt x="798566" y="226313"/>
                </a:lnTo>
                <a:lnTo>
                  <a:pt x="821436" y="188975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522046" y="4256193"/>
            <a:ext cx="939006" cy="892087"/>
          </a:xfrm>
          <a:custGeom>
            <a:avLst/>
            <a:gdLst/>
            <a:ahLst/>
            <a:cxnLst/>
            <a:rect l="l" t="t" r="r" b="b"/>
            <a:pathLst>
              <a:path w="965835" h="917575">
                <a:moveTo>
                  <a:pt x="460788" y="663701"/>
                </a:moveTo>
                <a:lnTo>
                  <a:pt x="344424" y="663701"/>
                </a:lnTo>
                <a:lnTo>
                  <a:pt x="378713" y="917448"/>
                </a:lnTo>
                <a:lnTo>
                  <a:pt x="460788" y="663701"/>
                </a:lnTo>
                <a:close/>
              </a:path>
              <a:path w="965835" h="917575">
                <a:moveTo>
                  <a:pt x="623214" y="634746"/>
                </a:moveTo>
                <a:lnTo>
                  <a:pt x="470153" y="634746"/>
                </a:lnTo>
                <a:lnTo>
                  <a:pt x="592074" y="838200"/>
                </a:lnTo>
                <a:lnTo>
                  <a:pt x="623214" y="634746"/>
                </a:lnTo>
                <a:close/>
              </a:path>
              <a:path w="965835" h="917575">
                <a:moveTo>
                  <a:pt x="769410" y="614172"/>
                </a:moveTo>
                <a:lnTo>
                  <a:pt x="626363" y="614172"/>
                </a:lnTo>
                <a:lnTo>
                  <a:pt x="810767" y="768858"/>
                </a:lnTo>
                <a:lnTo>
                  <a:pt x="769410" y="614172"/>
                </a:lnTo>
                <a:close/>
              </a:path>
              <a:path w="965835" h="917575">
                <a:moveTo>
                  <a:pt x="763502" y="592074"/>
                </a:moveTo>
                <a:lnTo>
                  <a:pt x="252984" y="592074"/>
                </a:lnTo>
                <a:lnTo>
                  <a:pt x="212598" y="748284"/>
                </a:lnTo>
                <a:lnTo>
                  <a:pt x="344424" y="663701"/>
                </a:lnTo>
                <a:lnTo>
                  <a:pt x="460788" y="663701"/>
                </a:lnTo>
                <a:lnTo>
                  <a:pt x="470153" y="634746"/>
                </a:lnTo>
                <a:lnTo>
                  <a:pt x="623214" y="634746"/>
                </a:lnTo>
                <a:lnTo>
                  <a:pt x="626363" y="614172"/>
                </a:lnTo>
                <a:lnTo>
                  <a:pt x="769410" y="614172"/>
                </a:lnTo>
                <a:lnTo>
                  <a:pt x="763502" y="592074"/>
                </a:lnTo>
                <a:close/>
              </a:path>
              <a:path w="965835" h="917575">
                <a:moveTo>
                  <a:pt x="16001" y="97536"/>
                </a:moveTo>
                <a:lnTo>
                  <a:pt x="206501" y="323088"/>
                </a:lnTo>
                <a:lnTo>
                  <a:pt x="0" y="365760"/>
                </a:lnTo>
                <a:lnTo>
                  <a:pt x="166115" y="499872"/>
                </a:lnTo>
                <a:lnTo>
                  <a:pt x="5334" y="619505"/>
                </a:lnTo>
                <a:lnTo>
                  <a:pt x="252984" y="592074"/>
                </a:lnTo>
                <a:lnTo>
                  <a:pt x="763502" y="592074"/>
                </a:lnTo>
                <a:lnTo>
                  <a:pt x="752093" y="549401"/>
                </a:lnTo>
                <a:lnTo>
                  <a:pt x="942642" y="549401"/>
                </a:lnTo>
                <a:lnTo>
                  <a:pt x="786384" y="445008"/>
                </a:lnTo>
                <a:lnTo>
                  <a:pt x="942593" y="345186"/>
                </a:lnTo>
                <a:lnTo>
                  <a:pt x="745998" y="310896"/>
                </a:lnTo>
                <a:lnTo>
                  <a:pt x="772401" y="268224"/>
                </a:lnTo>
                <a:lnTo>
                  <a:pt x="326898" y="268224"/>
                </a:lnTo>
                <a:lnTo>
                  <a:pt x="16001" y="97536"/>
                </a:lnTo>
                <a:close/>
              </a:path>
              <a:path w="965835" h="917575">
                <a:moveTo>
                  <a:pt x="942642" y="549401"/>
                </a:moveTo>
                <a:lnTo>
                  <a:pt x="752093" y="549401"/>
                </a:lnTo>
                <a:lnTo>
                  <a:pt x="965453" y="564641"/>
                </a:lnTo>
                <a:lnTo>
                  <a:pt x="942642" y="549401"/>
                </a:lnTo>
                <a:close/>
              </a:path>
              <a:path w="965835" h="917575">
                <a:moveTo>
                  <a:pt x="373379" y="97536"/>
                </a:moveTo>
                <a:lnTo>
                  <a:pt x="326898" y="268224"/>
                </a:lnTo>
                <a:lnTo>
                  <a:pt x="772401" y="268224"/>
                </a:lnTo>
                <a:lnTo>
                  <a:pt x="786074" y="246125"/>
                </a:lnTo>
                <a:lnTo>
                  <a:pt x="482346" y="246125"/>
                </a:lnTo>
                <a:lnTo>
                  <a:pt x="373379" y="97536"/>
                </a:lnTo>
                <a:close/>
              </a:path>
              <a:path w="965835" h="917575">
                <a:moveTo>
                  <a:pt x="648462" y="0"/>
                </a:moveTo>
                <a:lnTo>
                  <a:pt x="482346" y="246125"/>
                </a:lnTo>
                <a:lnTo>
                  <a:pt x="786074" y="246125"/>
                </a:lnTo>
                <a:lnTo>
                  <a:pt x="798333" y="226313"/>
                </a:lnTo>
                <a:lnTo>
                  <a:pt x="632460" y="226313"/>
                </a:lnTo>
                <a:lnTo>
                  <a:pt x="648462" y="0"/>
                </a:lnTo>
                <a:close/>
              </a:path>
              <a:path w="965835" h="917575">
                <a:moveTo>
                  <a:pt x="821436" y="188975"/>
                </a:moveTo>
                <a:lnTo>
                  <a:pt x="632460" y="226313"/>
                </a:lnTo>
                <a:lnTo>
                  <a:pt x="798333" y="226313"/>
                </a:lnTo>
                <a:lnTo>
                  <a:pt x="821436" y="188975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4522046" y="4256193"/>
            <a:ext cx="939006" cy="892087"/>
          </a:xfrm>
          <a:custGeom>
            <a:avLst/>
            <a:gdLst/>
            <a:ahLst/>
            <a:cxnLst/>
            <a:rect l="l" t="t" r="r" b="b"/>
            <a:pathLst>
              <a:path w="965835" h="917575">
                <a:moveTo>
                  <a:pt x="482346" y="246125"/>
                </a:moveTo>
                <a:lnTo>
                  <a:pt x="373379" y="97536"/>
                </a:lnTo>
                <a:lnTo>
                  <a:pt x="326898" y="268224"/>
                </a:lnTo>
                <a:lnTo>
                  <a:pt x="16001" y="97536"/>
                </a:lnTo>
                <a:lnTo>
                  <a:pt x="206501" y="323088"/>
                </a:lnTo>
                <a:lnTo>
                  <a:pt x="0" y="365760"/>
                </a:lnTo>
                <a:lnTo>
                  <a:pt x="166115" y="499872"/>
                </a:lnTo>
                <a:lnTo>
                  <a:pt x="5334" y="619505"/>
                </a:lnTo>
                <a:lnTo>
                  <a:pt x="252984" y="592074"/>
                </a:lnTo>
                <a:lnTo>
                  <a:pt x="212598" y="748284"/>
                </a:lnTo>
                <a:lnTo>
                  <a:pt x="344424" y="663701"/>
                </a:lnTo>
                <a:lnTo>
                  <a:pt x="378713" y="917448"/>
                </a:lnTo>
                <a:lnTo>
                  <a:pt x="470153" y="634746"/>
                </a:lnTo>
                <a:lnTo>
                  <a:pt x="592074" y="838200"/>
                </a:lnTo>
                <a:lnTo>
                  <a:pt x="626363" y="614172"/>
                </a:lnTo>
                <a:lnTo>
                  <a:pt x="810767" y="768858"/>
                </a:lnTo>
                <a:lnTo>
                  <a:pt x="752093" y="549401"/>
                </a:lnTo>
                <a:lnTo>
                  <a:pt x="965453" y="564641"/>
                </a:lnTo>
                <a:lnTo>
                  <a:pt x="786384" y="445008"/>
                </a:lnTo>
                <a:lnTo>
                  <a:pt x="942593" y="345186"/>
                </a:lnTo>
                <a:lnTo>
                  <a:pt x="745998" y="310896"/>
                </a:lnTo>
                <a:lnTo>
                  <a:pt x="821436" y="188975"/>
                </a:lnTo>
                <a:lnTo>
                  <a:pt x="632460" y="226313"/>
                </a:lnTo>
                <a:lnTo>
                  <a:pt x="648462" y="0"/>
                </a:lnTo>
                <a:lnTo>
                  <a:pt x="482346" y="246125"/>
                </a:lnTo>
                <a:close/>
              </a:path>
            </a:pathLst>
          </a:custGeom>
          <a:ln w="6184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4740838" y="4594013"/>
            <a:ext cx="486481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spc="-107" dirty="0">
                <a:latin typeface="Arial"/>
                <a:cs typeface="Arial"/>
              </a:rPr>
              <a:t>I</a:t>
            </a:r>
            <a:r>
              <a:rPr sz="1021" b="1" spc="-107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1021" b="1" spc="-107" dirty="0">
                <a:latin typeface="Arial"/>
                <a:cs typeface="Arial"/>
              </a:rPr>
              <a:t>n</a:t>
            </a:r>
            <a:r>
              <a:rPr sz="1021" b="1" spc="-107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1021" b="1" spc="-107" dirty="0">
                <a:latin typeface="Arial"/>
                <a:cs typeface="Arial"/>
              </a:rPr>
              <a:t>ternet</a:t>
            </a:r>
            <a:endParaRPr sz="1021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31801" y="5074814"/>
            <a:ext cx="787753" cy="377825"/>
          </a:xfrm>
          <a:custGeom>
            <a:avLst/>
            <a:gdLst/>
            <a:ahLst/>
            <a:cxnLst/>
            <a:rect l="l" t="t" r="r" b="b"/>
            <a:pathLst>
              <a:path w="810260" h="388620">
                <a:moveTo>
                  <a:pt x="746760" y="0"/>
                </a:moveTo>
                <a:lnTo>
                  <a:pt x="62484" y="0"/>
                </a:lnTo>
                <a:lnTo>
                  <a:pt x="38254" y="5083"/>
                </a:lnTo>
                <a:lnTo>
                  <a:pt x="18383" y="18954"/>
                </a:lnTo>
                <a:lnTo>
                  <a:pt x="4941" y="39540"/>
                </a:lnTo>
                <a:lnTo>
                  <a:pt x="0" y="64769"/>
                </a:lnTo>
                <a:lnTo>
                  <a:pt x="0" y="323850"/>
                </a:lnTo>
                <a:lnTo>
                  <a:pt x="4941" y="349079"/>
                </a:lnTo>
                <a:lnTo>
                  <a:pt x="18383" y="369665"/>
                </a:lnTo>
                <a:lnTo>
                  <a:pt x="38254" y="383536"/>
                </a:lnTo>
                <a:lnTo>
                  <a:pt x="62484" y="388619"/>
                </a:lnTo>
                <a:lnTo>
                  <a:pt x="746760" y="388619"/>
                </a:lnTo>
                <a:lnTo>
                  <a:pt x="771429" y="383536"/>
                </a:lnTo>
                <a:lnTo>
                  <a:pt x="791527" y="369665"/>
                </a:lnTo>
                <a:lnTo>
                  <a:pt x="805053" y="349079"/>
                </a:lnTo>
                <a:lnTo>
                  <a:pt x="810006" y="323850"/>
                </a:lnTo>
                <a:lnTo>
                  <a:pt x="810006" y="64769"/>
                </a:lnTo>
                <a:lnTo>
                  <a:pt x="805053" y="39540"/>
                </a:lnTo>
                <a:lnTo>
                  <a:pt x="791527" y="18954"/>
                </a:lnTo>
                <a:lnTo>
                  <a:pt x="771429" y="5083"/>
                </a:lnTo>
                <a:lnTo>
                  <a:pt x="746760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5515504" y="5062219"/>
            <a:ext cx="787753" cy="377825"/>
          </a:xfrm>
          <a:custGeom>
            <a:avLst/>
            <a:gdLst/>
            <a:ahLst/>
            <a:cxnLst/>
            <a:rect l="l" t="t" r="r" b="b"/>
            <a:pathLst>
              <a:path w="810260" h="388620">
                <a:moveTo>
                  <a:pt x="746760" y="0"/>
                </a:moveTo>
                <a:lnTo>
                  <a:pt x="63246" y="0"/>
                </a:lnTo>
                <a:lnTo>
                  <a:pt x="38576" y="5083"/>
                </a:lnTo>
                <a:lnTo>
                  <a:pt x="18478" y="18954"/>
                </a:lnTo>
                <a:lnTo>
                  <a:pt x="4953" y="39540"/>
                </a:lnTo>
                <a:lnTo>
                  <a:pt x="0" y="64770"/>
                </a:lnTo>
                <a:lnTo>
                  <a:pt x="0" y="323850"/>
                </a:lnTo>
                <a:lnTo>
                  <a:pt x="4952" y="349079"/>
                </a:lnTo>
                <a:lnTo>
                  <a:pt x="18478" y="369665"/>
                </a:lnTo>
                <a:lnTo>
                  <a:pt x="38576" y="383536"/>
                </a:lnTo>
                <a:lnTo>
                  <a:pt x="63246" y="388620"/>
                </a:lnTo>
                <a:lnTo>
                  <a:pt x="746760" y="388620"/>
                </a:lnTo>
                <a:lnTo>
                  <a:pt x="771429" y="383536"/>
                </a:lnTo>
                <a:lnTo>
                  <a:pt x="791527" y="369665"/>
                </a:lnTo>
                <a:lnTo>
                  <a:pt x="805052" y="349079"/>
                </a:lnTo>
                <a:lnTo>
                  <a:pt x="810006" y="323850"/>
                </a:lnTo>
                <a:lnTo>
                  <a:pt x="810006" y="64770"/>
                </a:lnTo>
                <a:lnTo>
                  <a:pt x="805053" y="39540"/>
                </a:lnTo>
                <a:lnTo>
                  <a:pt x="791527" y="18954"/>
                </a:lnTo>
                <a:lnTo>
                  <a:pt x="771429" y="5083"/>
                </a:lnTo>
                <a:lnTo>
                  <a:pt x="74676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5515504" y="5062219"/>
            <a:ext cx="787753" cy="377825"/>
          </a:xfrm>
          <a:custGeom>
            <a:avLst/>
            <a:gdLst/>
            <a:ahLst/>
            <a:cxnLst/>
            <a:rect l="l" t="t" r="r" b="b"/>
            <a:pathLst>
              <a:path w="810260" h="388620">
                <a:moveTo>
                  <a:pt x="63246" y="0"/>
                </a:moveTo>
                <a:lnTo>
                  <a:pt x="38576" y="5083"/>
                </a:lnTo>
                <a:lnTo>
                  <a:pt x="18478" y="18954"/>
                </a:lnTo>
                <a:lnTo>
                  <a:pt x="4953" y="39540"/>
                </a:lnTo>
                <a:lnTo>
                  <a:pt x="0" y="64770"/>
                </a:lnTo>
                <a:lnTo>
                  <a:pt x="0" y="323850"/>
                </a:lnTo>
                <a:lnTo>
                  <a:pt x="4952" y="349079"/>
                </a:lnTo>
                <a:lnTo>
                  <a:pt x="18478" y="369665"/>
                </a:lnTo>
                <a:lnTo>
                  <a:pt x="38576" y="383536"/>
                </a:lnTo>
                <a:lnTo>
                  <a:pt x="63246" y="388620"/>
                </a:lnTo>
                <a:lnTo>
                  <a:pt x="746760" y="388620"/>
                </a:lnTo>
                <a:lnTo>
                  <a:pt x="771429" y="383536"/>
                </a:lnTo>
                <a:lnTo>
                  <a:pt x="791527" y="369665"/>
                </a:lnTo>
                <a:lnTo>
                  <a:pt x="805052" y="349079"/>
                </a:lnTo>
                <a:lnTo>
                  <a:pt x="810006" y="323850"/>
                </a:lnTo>
                <a:lnTo>
                  <a:pt x="810006" y="64770"/>
                </a:lnTo>
                <a:lnTo>
                  <a:pt x="805053" y="39540"/>
                </a:lnTo>
                <a:lnTo>
                  <a:pt x="791527" y="18954"/>
                </a:lnTo>
                <a:lnTo>
                  <a:pt x="771429" y="5083"/>
                </a:lnTo>
                <a:lnTo>
                  <a:pt x="746760" y="0"/>
                </a:lnTo>
                <a:lnTo>
                  <a:pt x="63246" y="0"/>
                </a:lnTo>
                <a:close/>
              </a:path>
            </a:pathLst>
          </a:custGeom>
          <a:ln w="6184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5517232" y="5176060"/>
            <a:ext cx="819856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476" dirty="0">
                <a:latin typeface="Arial"/>
                <a:cs typeface="Arial"/>
              </a:rPr>
              <a:t>P</a:t>
            </a:r>
            <a:r>
              <a:rPr sz="1385" b="1" spc="-219" baseline="-5847" dirty="0">
                <a:solidFill>
                  <a:srgbClr val="786950"/>
                </a:solidFill>
                <a:latin typeface="Arial"/>
                <a:cs typeface="Arial"/>
              </a:rPr>
              <a:t>P</a:t>
            </a:r>
            <a:r>
              <a:rPr sz="924" b="1" spc="-422" dirty="0">
                <a:latin typeface="Arial"/>
                <a:cs typeface="Arial"/>
              </a:rPr>
              <a:t>o</a:t>
            </a:r>
            <a:r>
              <a:rPr sz="1385" b="1" spc="-284" baseline="-5847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924" b="1" spc="-374" dirty="0">
                <a:latin typeface="Arial"/>
                <a:cs typeface="Arial"/>
              </a:rPr>
              <a:t>s</a:t>
            </a:r>
            <a:r>
              <a:rPr sz="1385" b="1" spc="-211" baseline="-5847" dirty="0">
                <a:solidFill>
                  <a:srgbClr val="786950"/>
                </a:solidFill>
                <a:latin typeface="Arial"/>
                <a:cs typeface="Arial"/>
              </a:rPr>
              <a:t>s</a:t>
            </a:r>
            <a:r>
              <a:rPr sz="924" b="1" spc="-170" dirty="0">
                <a:latin typeface="Arial"/>
                <a:cs typeface="Arial"/>
              </a:rPr>
              <a:t>t</a:t>
            </a:r>
            <a:r>
              <a:rPr sz="1385" b="1" spc="-255" baseline="-5847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924" b="1" spc="-374" dirty="0">
                <a:latin typeface="Arial"/>
                <a:cs typeface="Arial"/>
              </a:rPr>
              <a:t>a</a:t>
            </a:r>
            <a:r>
              <a:rPr sz="1385" b="1" spc="-211" baseline="-5847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924" b="1" spc="-117" dirty="0">
                <a:latin typeface="Arial"/>
                <a:cs typeface="Arial"/>
              </a:rPr>
              <a:t>l</a:t>
            </a:r>
            <a:r>
              <a:rPr sz="1385" b="1" spc="-21" baseline="-5847" dirty="0">
                <a:solidFill>
                  <a:srgbClr val="786950"/>
                </a:solidFill>
                <a:latin typeface="Arial"/>
                <a:cs typeface="Arial"/>
              </a:rPr>
              <a:t>l</a:t>
            </a:r>
            <a:r>
              <a:rPr sz="1385" b="1" spc="-255" baseline="-5847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924" b="1" spc="-49" dirty="0">
                <a:latin typeface="Arial"/>
                <a:cs typeface="Arial"/>
              </a:rPr>
              <a:t>S</a:t>
            </a:r>
            <a:r>
              <a:rPr sz="924" b="1" spc="-44" dirty="0">
                <a:latin typeface="Arial"/>
                <a:cs typeface="Arial"/>
              </a:rPr>
              <a:t>e</a:t>
            </a:r>
            <a:r>
              <a:rPr sz="924" b="1" spc="-223" dirty="0">
                <a:latin typeface="Arial"/>
                <a:cs typeface="Arial"/>
              </a:rPr>
              <a:t>r</a:t>
            </a:r>
            <a:r>
              <a:rPr sz="1385" b="1" spc="-196" baseline="-5847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924" b="1" spc="-374" dirty="0">
                <a:latin typeface="Arial"/>
                <a:cs typeface="Arial"/>
              </a:rPr>
              <a:t>v</a:t>
            </a:r>
            <a:r>
              <a:rPr sz="1385" b="1" spc="-211" baseline="-5847" dirty="0">
                <a:solidFill>
                  <a:srgbClr val="786950"/>
                </a:solidFill>
                <a:latin typeface="Arial"/>
                <a:cs typeface="Arial"/>
              </a:rPr>
              <a:t>v</a:t>
            </a:r>
            <a:r>
              <a:rPr sz="924" b="1" spc="-111" dirty="0">
                <a:latin typeface="Arial"/>
                <a:cs typeface="Arial"/>
              </a:rPr>
              <a:t>i</a:t>
            </a:r>
            <a:r>
              <a:rPr sz="1385" b="1" spc="-321" baseline="-5847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924" b="1" spc="-374" dirty="0">
                <a:latin typeface="Arial"/>
                <a:cs typeface="Arial"/>
              </a:rPr>
              <a:t>c</a:t>
            </a:r>
            <a:r>
              <a:rPr sz="1385" b="1" spc="-211" baseline="-5847" dirty="0">
                <a:solidFill>
                  <a:srgbClr val="786950"/>
                </a:solidFill>
                <a:latin typeface="Arial"/>
                <a:cs typeface="Arial"/>
              </a:rPr>
              <a:t>c</a:t>
            </a:r>
            <a:r>
              <a:rPr sz="924" b="1" spc="-369" dirty="0">
                <a:latin typeface="Arial"/>
                <a:cs typeface="Arial"/>
              </a:rPr>
              <a:t>e</a:t>
            </a:r>
            <a:r>
              <a:rPr sz="1385" b="1" baseline="-5847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endParaRPr sz="1385" baseline="-5847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70287" y="5898621"/>
            <a:ext cx="787753" cy="377208"/>
          </a:xfrm>
          <a:custGeom>
            <a:avLst/>
            <a:gdLst/>
            <a:ahLst/>
            <a:cxnLst/>
            <a:rect l="l" t="t" r="r" b="b"/>
            <a:pathLst>
              <a:path w="810260" h="387985">
                <a:moveTo>
                  <a:pt x="746760" y="0"/>
                </a:moveTo>
                <a:lnTo>
                  <a:pt x="63246" y="0"/>
                </a:lnTo>
                <a:lnTo>
                  <a:pt x="38576" y="5083"/>
                </a:lnTo>
                <a:lnTo>
                  <a:pt x="18478" y="18954"/>
                </a:lnTo>
                <a:lnTo>
                  <a:pt x="4953" y="39540"/>
                </a:lnTo>
                <a:lnTo>
                  <a:pt x="0" y="64770"/>
                </a:lnTo>
                <a:lnTo>
                  <a:pt x="0" y="323088"/>
                </a:lnTo>
                <a:lnTo>
                  <a:pt x="4952" y="348317"/>
                </a:lnTo>
                <a:lnTo>
                  <a:pt x="18478" y="368903"/>
                </a:lnTo>
                <a:lnTo>
                  <a:pt x="38576" y="382774"/>
                </a:lnTo>
                <a:lnTo>
                  <a:pt x="63246" y="387858"/>
                </a:lnTo>
                <a:lnTo>
                  <a:pt x="746760" y="387858"/>
                </a:lnTo>
                <a:lnTo>
                  <a:pt x="771429" y="382774"/>
                </a:lnTo>
                <a:lnTo>
                  <a:pt x="791527" y="368903"/>
                </a:lnTo>
                <a:lnTo>
                  <a:pt x="805052" y="348317"/>
                </a:lnTo>
                <a:lnTo>
                  <a:pt x="810006" y="323088"/>
                </a:lnTo>
                <a:lnTo>
                  <a:pt x="810006" y="64770"/>
                </a:lnTo>
                <a:lnTo>
                  <a:pt x="805053" y="39540"/>
                </a:lnTo>
                <a:lnTo>
                  <a:pt x="791527" y="18954"/>
                </a:lnTo>
                <a:lnTo>
                  <a:pt x="771429" y="5083"/>
                </a:lnTo>
                <a:lnTo>
                  <a:pt x="746760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5262138" y="5886026"/>
            <a:ext cx="787753" cy="377825"/>
          </a:xfrm>
          <a:custGeom>
            <a:avLst/>
            <a:gdLst/>
            <a:ahLst/>
            <a:cxnLst/>
            <a:rect l="l" t="t" r="r" b="b"/>
            <a:pathLst>
              <a:path w="810260" h="388620">
                <a:moveTo>
                  <a:pt x="747522" y="0"/>
                </a:moveTo>
                <a:lnTo>
                  <a:pt x="63246" y="0"/>
                </a:lnTo>
                <a:lnTo>
                  <a:pt x="38576" y="5083"/>
                </a:lnTo>
                <a:lnTo>
                  <a:pt x="18478" y="18954"/>
                </a:lnTo>
                <a:lnTo>
                  <a:pt x="4953" y="39540"/>
                </a:lnTo>
                <a:lnTo>
                  <a:pt x="0" y="64769"/>
                </a:lnTo>
                <a:lnTo>
                  <a:pt x="0" y="323850"/>
                </a:lnTo>
                <a:lnTo>
                  <a:pt x="4952" y="349079"/>
                </a:lnTo>
                <a:lnTo>
                  <a:pt x="18478" y="369665"/>
                </a:lnTo>
                <a:lnTo>
                  <a:pt x="38576" y="383536"/>
                </a:lnTo>
                <a:lnTo>
                  <a:pt x="63246" y="388619"/>
                </a:lnTo>
                <a:lnTo>
                  <a:pt x="747522" y="388619"/>
                </a:lnTo>
                <a:lnTo>
                  <a:pt x="771751" y="383536"/>
                </a:lnTo>
                <a:lnTo>
                  <a:pt x="791622" y="369665"/>
                </a:lnTo>
                <a:lnTo>
                  <a:pt x="805064" y="349079"/>
                </a:lnTo>
                <a:lnTo>
                  <a:pt x="810005" y="323850"/>
                </a:lnTo>
                <a:lnTo>
                  <a:pt x="810005" y="64769"/>
                </a:lnTo>
                <a:lnTo>
                  <a:pt x="805064" y="39540"/>
                </a:lnTo>
                <a:lnTo>
                  <a:pt x="791622" y="18954"/>
                </a:lnTo>
                <a:lnTo>
                  <a:pt x="771751" y="5083"/>
                </a:lnTo>
                <a:lnTo>
                  <a:pt x="747522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5262138" y="5886026"/>
            <a:ext cx="787753" cy="377825"/>
          </a:xfrm>
          <a:custGeom>
            <a:avLst/>
            <a:gdLst/>
            <a:ahLst/>
            <a:cxnLst/>
            <a:rect l="l" t="t" r="r" b="b"/>
            <a:pathLst>
              <a:path w="810260" h="388620">
                <a:moveTo>
                  <a:pt x="63246" y="0"/>
                </a:moveTo>
                <a:lnTo>
                  <a:pt x="38576" y="5083"/>
                </a:lnTo>
                <a:lnTo>
                  <a:pt x="18478" y="18954"/>
                </a:lnTo>
                <a:lnTo>
                  <a:pt x="4953" y="39540"/>
                </a:lnTo>
                <a:lnTo>
                  <a:pt x="0" y="64769"/>
                </a:lnTo>
                <a:lnTo>
                  <a:pt x="0" y="323850"/>
                </a:lnTo>
                <a:lnTo>
                  <a:pt x="4952" y="349079"/>
                </a:lnTo>
                <a:lnTo>
                  <a:pt x="18478" y="369665"/>
                </a:lnTo>
                <a:lnTo>
                  <a:pt x="38576" y="383536"/>
                </a:lnTo>
                <a:lnTo>
                  <a:pt x="63246" y="388619"/>
                </a:lnTo>
                <a:lnTo>
                  <a:pt x="747522" y="388619"/>
                </a:lnTo>
                <a:lnTo>
                  <a:pt x="771751" y="383536"/>
                </a:lnTo>
                <a:lnTo>
                  <a:pt x="791622" y="369665"/>
                </a:lnTo>
                <a:lnTo>
                  <a:pt x="805064" y="349079"/>
                </a:lnTo>
                <a:lnTo>
                  <a:pt x="810005" y="323850"/>
                </a:lnTo>
                <a:lnTo>
                  <a:pt x="810005" y="64769"/>
                </a:lnTo>
                <a:lnTo>
                  <a:pt x="805064" y="39540"/>
                </a:lnTo>
                <a:lnTo>
                  <a:pt x="791622" y="18954"/>
                </a:lnTo>
                <a:lnTo>
                  <a:pt x="771751" y="5083"/>
                </a:lnTo>
                <a:lnTo>
                  <a:pt x="747522" y="0"/>
                </a:lnTo>
                <a:lnTo>
                  <a:pt x="63246" y="0"/>
                </a:lnTo>
                <a:close/>
              </a:path>
            </a:pathLst>
          </a:custGeom>
          <a:ln w="6184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5372770" y="6012462"/>
            <a:ext cx="574146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85" b="1" spc="-269" baseline="5847" dirty="0">
                <a:latin typeface="Arial"/>
                <a:cs typeface="Arial"/>
              </a:rPr>
              <a:t>T</a:t>
            </a:r>
            <a:r>
              <a:rPr sz="924" b="1" spc="-180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1385" b="1" spc="-269" baseline="5847" dirty="0">
                <a:latin typeface="Arial"/>
                <a:cs typeface="Arial"/>
              </a:rPr>
              <a:t>e</a:t>
            </a:r>
            <a:r>
              <a:rPr sz="924" b="1" spc="-180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1385" b="1" spc="-269" baseline="5847" dirty="0">
                <a:latin typeface="Arial"/>
                <a:cs typeface="Arial"/>
              </a:rPr>
              <a:t>lev</a:t>
            </a:r>
            <a:r>
              <a:rPr sz="924" b="1" spc="-180" dirty="0">
                <a:solidFill>
                  <a:srgbClr val="786950"/>
                </a:solidFill>
                <a:latin typeface="Arial"/>
                <a:cs typeface="Arial"/>
              </a:rPr>
              <a:t>v</a:t>
            </a:r>
            <a:r>
              <a:rPr sz="1385" b="1" spc="-269" baseline="5847" dirty="0">
                <a:latin typeface="Arial"/>
                <a:cs typeface="Arial"/>
              </a:rPr>
              <a:t>i</a:t>
            </a:r>
            <a:r>
              <a:rPr sz="924" b="1" spc="-180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1385" b="1" spc="-269" baseline="5847" dirty="0">
                <a:latin typeface="Arial"/>
                <a:cs typeface="Arial"/>
              </a:rPr>
              <a:t>s</a:t>
            </a:r>
            <a:r>
              <a:rPr sz="924" b="1" spc="-180" dirty="0">
                <a:solidFill>
                  <a:srgbClr val="786950"/>
                </a:solidFill>
                <a:latin typeface="Arial"/>
                <a:cs typeface="Arial"/>
              </a:rPr>
              <a:t>s</a:t>
            </a:r>
            <a:r>
              <a:rPr sz="1385" b="1" spc="-269" baseline="5847" dirty="0">
                <a:latin typeface="Arial"/>
                <a:cs typeface="Arial"/>
              </a:rPr>
              <a:t>i</a:t>
            </a:r>
            <a:r>
              <a:rPr sz="924" b="1" spc="-180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1385" b="1" spc="-269" baseline="5847" dirty="0">
                <a:latin typeface="Arial"/>
                <a:cs typeface="Arial"/>
              </a:rPr>
              <a:t>on</a:t>
            </a:r>
            <a:endParaRPr sz="1385" baseline="5847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30823" y="5082963"/>
            <a:ext cx="787753" cy="377825"/>
          </a:xfrm>
          <a:custGeom>
            <a:avLst/>
            <a:gdLst/>
            <a:ahLst/>
            <a:cxnLst/>
            <a:rect l="l" t="t" r="r" b="b"/>
            <a:pathLst>
              <a:path w="810260" h="388620">
                <a:moveTo>
                  <a:pt x="747522" y="0"/>
                </a:moveTo>
                <a:lnTo>
                  <a:pt x="63246" y="0"/>
                </a:lnTo>
                <a:lnTo>
                  <a:pt x="38576" y="5083"/>
                </a:lnTo>
                <a:lnTo>
                  <a:pt x="18478" y="18954"/>
                </a:lnTo>
                <a:lnTo>
                  <a:pt x="4953" y="39540"/>
                </a:lnTo>
                <a:lnTo>
                  <a:pt x="0" y="64770"/>
                </a:lnTo>
                <a:lnTo>
                  <a:pt x="0" y="323850"/>
                </a:lnTo>
                <a:lnTo>
                  <a:pt x="4952" y="349079"/>
                </a:lnTo>
                <a:lnTo>
                  <a:pt x="18478" y="369665"/>
                </a:lnTo>
                <a:lnTo>
                  <a:pt x="38576" y="383536"/>
                </a:lnTo>
                <a:lnTo>
                  <a:pt x="63246" y="388620"/>
                </a:lnTo>
                <a:lnTo>
                  <a:pt x="747522" y="388620"/>
                </a:lnTo>
                <a:lnTo>
                  <a:pt x="771751" y="383536"/>
                </a:lnTo>
                <a:lnTo>
                  <a:pt x="791622" y="369665"/>
                </a:lnTo>
                <a:lnTo>
                  <a:pt x="805064" y="349079"/>
                </a:lnTo>
                <a:lnTo>
                  <a:pt x="810005" y="323850"/>
                </a:lnTo>
                <a:lnTo>
                  <a:pt x="810005" y="64770"/>
                </a:lnTo>
                <a:lnTo>
                  <a:pt x="805064" y="39540"/>
                </a:lnTo>
                <a:lnTo>
                  <a:pt x="791622" y="18954"/>
                </a:lnTo>
                <a:lnTo>
                  <a:pt x="771751" y="5083"/>
                </a:lnTo>
                <a:lnTo>
                  <a:pt x="747522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630823" y="5062219"/>
            <a:ext cx="787753" cy="377825"/>
          </a:xfrm>
          <a:custGeom>
            <a:avLst/>
            <a:gdLst/>
            <a:ahLst/>
            <a:cxnLst/>
            <a:rect l="l" t="t" r="r" b="b"/>
            <a:pathLst>
              <a:path w="810260" h="388620">
                <a:moveTo>
                  <a:pt x="747522" y="0"/>
                </a:moveTo>
                <a:lnTo>
                  <a:pt x="63246" y="0"/>
                </a:lnTo>
                <a:lnTo>
                  <a:pt x="38576" y="5083"/>
                </a:lnTo>
                <a:lnTo>
                  <a:pt x="18478" y="18954"/>
                </a:lnTo>
                <a:lnTo>
                  <a:pt x="4953" y="39540"/>
                </a:lnTo>
                <a:lnTo>
                  <a:pt x="0" y="64770"/>
                </a:lnTo>
                <a:lnTo>
                  <a:pt x="0" y="323850"/>
                </a:lnTo>
                <a:lnTo>
                  <a:pt x="4952" y="349079"/>
                </a:lnTo>
                <a:lnTo>
                  <a:pt x="18478" y="369665"/>
                </a:lnTo>
                <a:lnTo>
                  <a:pt x="38576" y="383536"/>
                </a:lnTo>
                <a:lnTo>
                  <a:pt x="63246" y="388620"/>
                </a:lnTo>
                <a:lnTo>
                  <a:pt x="747522" y="388620"/>
                </a:lnTo>
                <a:lnTo>
                  <a:pt x="771751" y="383536"/>
                </a:lnTo>
                <a:lnTo>
                  <a:pt x="791622" y="369665"/>
                </a:lnTo>
                <a:lnTo>
                  <a:pt x="805064" y="349079"/>
                </a:lnTo>
                <a:lnTo>
                  <a:pt x="810005" y="323850"/>
                </a:lnTo>
                <a:lnTo>
                  <a:pt x="810005" y="64770"/>
                </a:lnTo>
                <a:lnTo>
                  <a:pt x="805064" y="39540"/>
                </a:lnTo>
                <a:lnTo>
                  <a:pt x="791622" y="18954"/>
                </a:lnTo>
                <a:lnTo>
                  <a:pt x="771751" y="5083"/>
                </a:lnTo>
                <a:lnTo>
                  <a:pt x="747522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630823" y="5062219"/>
            <a:ext cx="787753" cy="377825"/>
          </a:xfrm>
          <a:custGeom>
            <a:avLst/>
            <a:gdLst/>
            <a:ahLst/>
            <a:cxnLst/>
            <a:rect l="l" t="t" r="r" b="b"/>
            <a:pathLst>
              <a:path w="810260" h="388620">
                <a:moveTo>
                  <a:pt x="63246" y="0"/>
                </a:moveTo>
                <a:lnTo>
                  <a:pt x="38576" y="5083"/>
                </a:lnTo>
                <a:lnTo>
                  <a:pt x="18478" y="18954"/>
                </a:lnTo>
                <a:lnTo>
                  <a:pt x="4953" y="39540"/>
                </a:lnTo>
                <a:lnTo>
                  <a:pt x="0" y="64770"/>
                </a:lnTo>
                <a:lnTo>
                  <a:pt x="0" y="323850"/>
                </a:lnTo>
                <a:lnTo>
                  <a:pt x="4952" y="349079"/>
                </a:lnTo>
                <a:lnTo>
                  <a:pt x="18478" y="369665"/>
                </a:lnTo>
                <a:lnTo>
                  <a:pt x="38576" y="383536"/>
                </a:lnTo>
                <a:lnTo>
                  <a:pt x="63246" y="388620"/>
                </a:lnTo>
                <a:lnTo>
                  <a:pt x="747522" y="388620"/>
                </a:lnTo>
                <a:lnTo>
                  <a:pt x="771751" y="383536"/>
                </a:lnTo>
                <a:lnTo>
                  <a:pt x="791622" y="369665"/>
                </a:lnTo>
                <a:lnTo>
                  <a:pt x="805064" y="349079"/>
                </a:lnTo>
                <a:lnTo>
                  <a:pt x="810005" y="323850"/>
                </a:lnTo>
                <a:lnTo>
                  <a:pt x="810005" y="64770"/>
                </a:lnTo>
                <a:lnTo>
                  <a:pt x="805064" y="39540"/>
                </a:lnTo>
                <a:lnTo>
                  <a:pt x="791622" y="18954"/>
                </a:lnTo>
                <a:lnTo>
                  <a:pt x="771751" y="5083"/>
                </a:lnTo>
                <a:lnTo>
                  <a:pt x="747522" y="0"/>
                </a:lnTo>
                <a:lnTo>
                  <a:pt x="63246" y="0"/>
                </a:lnTo>
                <a:close/>
              </a:path>
            </a:pathLst>
          </a:custGeom>
          <a:ln w="6184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3735528" y="5176060"/>
            <a:ext cx="59266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dirty="0">
                <a:latin typeface="Arial"/>
                <a:cs typeface="Arial"/>
              </a:rPr>
              <a:t>Te</a:t>
            </a:r>
            <a:r>
              <a:rPr sz="924" b="1" spc="-68" dirty="0">
                <a:latin typeface="Arial"/>
                <a:cs typeface="Arial"/>
              </a:rPr>
              <a:t>l</a:t>
            </a:r>
            <a:r>
              <a:rPr sz="924" b="1" dirty="0">
                <a:latin typeface="Arial"/>
                <a:cs typeface="Arial"/>
              </a:rPr>
              <a:t>e</a:t>
            </a:r>
            <a:r>
              <a:rPr sz="924" b="1" spc="-49" dirty="0">
                <a:latin typeface="Arial"/>
                <a:cs typeface="Arial"/>
              </a:rPr>
              <a:t>p</a:t>
            </a:r>
            <a:r>
              <a:rPr sz="924" b="1" dirty="0">
                <a:latin typeface="Arial"/>
                <a:cs typeface="Arial"/>
              </a:rPr>
              <a:t>h</a:t>
            </a:r>
            <a:r>
              <a:rPr sz="924" b="1" spc="-49" dirty="0">
                <a:latin typeface="Arial"/>
                <a:cs typeface="Arial"/>
              </a:rPr>
              <a:t>o</a:t>
            </a:r>
            <a:r>
              <a:rPr sz="924" b="1" dirty="0">
                <a:latin typeface="Arial"/>
                <a:cs typeface="Arial"/>
              </a:rPr>
              <a:t>n</a:t>
            </a:r>
            <a:r>
              <a:rPr sz="924" b="1" spc="-29" dirty="0">
                <a:latin typeface="Arial"/>
                <a:cs typeface="Arial"/>
              </a:rPr>
              <a:t>e</a:t>
            </a:r>
            <a:endParaRPr sz="924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04945" y="5898621"/>
            <a:ext cx="787135" cy="377208"/>
          </a:xfrm>
          <a:custGeom>
            <a:avLst/>
            <a:gdLst/>
            <a:ahLst/>
            <a:cxnLst/>
            <a:rect l="l" t="t" r="r" b="b"/>
            <a:pathLst>
              <a:path w="809625" h="387985">
                <a:moveTo>
                  <a:pt x="746760" y="0"/>
                </a:moveTo>
                <a:lnTo>
                  <a:pt x="62483" y="0"/>
                </a:lnTo>
                <a:lnTo>
                  <a:pt x="38254" y="5083"/>
                </a:lnTo>
                <a:lnTo>
                  <a:pt x="18383" y="18954"/>
                </a:lnTo>
                <a:lnTo>
                  <a:pt x="4941" y="39540"/>
                </a:lnTo>
                <a:lnTo>
                  <a:pt x="0" y="64770"/>
                </a:lnTo>
                <a:lnTo>
                  <a:pt x="0" y="323088"/>
                </a:lnTo>
                <a:lnTo>
                  <a:pt x="4941" y="348317"/>
                </a:lnTo>
                <a:lnTo>
                  <a:pt x="18383" y="368903"/>
                </a:lnTo>
                <a:lnTo>
                  <a:pt x="38254" y="382774"/>
                </a:lnTo>
                <a:lnTo>
                  <a:pt x="62483" y="387858"/>
                </a:lnTo>
                <a:lnTo>
                  <a:pt x="746760" y="387858"/>
                </a:lnTo>
                <a:lnTo>
                  <a:pt x="770989" y="382774"/>
                </a:lnTo>
                <a:lnTo>
                  <a:pt x="790860" y="368903"/>
                </a:lnTo>
                <a:lnTo>
                  <a:pt x="804302" y="348317"/>
                </a:lnTo>
                <a:lnTo>
                  <a:pt x="809243" y="323088"/>
                </a:lnTo>
                <a:lnTo>
                  <a:pt x="809243" y="64770"/>
                </a:lnTo>
                <a:lnTo>
                  <a:pt x="804302" y="39540"/>
                </a:lnTo>
                <a:lnTo>
                  <a:pt x="790860" y="18954"/>
                </a:lnTo>
                <a:lnTo>
                  <a:pt x="770989" y="5083"/>
                </a:lnTo>
                <a:lnTo>
                  <a:pt x="746760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996796" y="5886026"/>
            <a:ext cx="787753" cy="377825"/>
          </a:xfrm>
          <a:custGeom>
            <a:avLst/>
            <a:gdLst/>
            <a:ahLst/>
            <a:cxnLst/>
            <a:rect l="l" t="t" r="r" b="b"/>
            <a:pathLst>
              <a:path w="810260" h="388620">
                <a:moveTo>
                  <a:pt x="746760" y="0"/>
                </a:moveTo>
                <a:lnTo>
                  <a:pt x="62484" y="0"/>
                </a:lnTo>
                <a:lnTo>
                  <a:pt x="38254" y="5083"/>
                </a:lnTo>
                <a:lnTo>
                  <a:pt x="18383" y="18954"/>
                </a:lnTo>
                <a:lnTo>
                  <a:pt x="4941" y="39540"/>
                </a:lnTo>
                <a:lnTo>
                  <a:pt x="0" y="64769"/>
                </a:lnTo>
                <a:lnTo>
                  <a:pt x="0" y="323850"/>
                </a:lnTo>
                <a:lnTo>
                  <a:pt x="4941" y="349079"/>
                </a:lnTo>
                <a:lnTo>
                  <a:pt x="18383" y="369665"/>
                </a:lnTo>
                <a:lnTo>
                  <a:pt x="38254" y="383536"/>
                </a:lnTo>
                <a:lnTo>
                  <a:pt x="62484" y="388619"/>
                </a:lnTo>
                <a:lnTo>
                  <a:pt x="746760" y="388619"/>
                </a:lnTo>
                <a:lnTo>
                  <a:pt x="771429" y="383536"/>
                </a:lnTo>
                <a:lnTo>
                  <a:pt x="791527" y="369665"/>
                </a:lnTo>
                <a:lnTo>
                  <a:pt x="805052" y="349079"/>
                </a:lnTo>
                <a:lnTo>
                  <a:pt x="810006" y="323850"/>
                </a:lnTo>
                <a:lnTo>
                  <a:pt x="810006" y="64769"/>
                </a:lnTo>
                <a:lnTo>
                  <a:pt x="805053" y="39540"/>
                </a:lnTo>
                <a:lnTo>
                  <a:pt x="791527" y="18954"/>
                </a:lnTo>
                <a:lnTo>
                  <a:pt x="771429" y="5083"/>
                </a:lnTo>
                <a:lnTo>
                  <a:pt x="74676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996796" y="5886026"/>
            <a:ext cx="787753" cy="377825"/>
          </a:xfrm>
          <a:custGeom>
            <a:avLst/>
            <a:gdLst/>
            <a:ahLst/>
            <a:cxnLst/>
            <a:rect l="l" t="t" r="r" b="b"/>
            <a:pathLst>
              <a:path w="810260" h="388620">
                <a:moveTo>
                  <a:pt x="62484" y="0"/>
                </a:moveTo>
                <a:lnTo>
                  <a:pt x="38254" y="5083"/>
                </a:lnTo>
                <a:lnTo>
                  <a:pt x="18383" y="18954"/>
                </a:lnTo>
                <a:lnTo>
                  <a:pt x="4941" y="39540"/>
                </a:lnTo>
                <a:lnTo>
                  <a:pt x="0" y="64769"/>
                </a:lnTo>
                <a:lnTo>
                  <a:pt x="0" y="323850"/>
                </a:lnTo>
                <a:lnTo>
                  <a:pt x="4941" y="349079"/>
                </a:lnTo>
                <a:lnTo>
                  <a:pt x="18383" y="369665"/>
                </a:lnTo>
                <a:lnTo>
                  <a:pt x="38254" y="383536"/>
                </a:lnTo>
                <a:lnTo>
                  <a:pt x="62484" y="388619"/>
                </a:lnTo>
                <a:lnTo>
                  <a:pt x="746760" y="388619"/>
                </a:lnTo>
                <a:lnTo>
                  <a:pt x="771429" y="383536"/>
                </a:lnTo>
                <a:lnTo>
                  <a:pt x="791527" y="369665"/>
                </a:lnTo>
                <a:lnTo>
                  <a:pt x="805052" y="349079"/>
                </a:lnTo>
                <a:lnTo>
                  <a:pt x="810006" y="323850"/>
                </a:lnTo>
                <a:lnTo>
                  <a:pt x="810006" y="64769"/>
                </a:lnTo>
                <a:lnTo>
                  <a:pt x="805053" y="39540"/>
                </a:lnTo>
                <a:lnTo>
                  <a:pt x="791527" y="18954"/>
                </a:lnTo>
                <a:lnTo>
                  <a:pt x="771429" y="5083"/>
                </a:lnTo>
                <a:lnTo>
                  <a:pt x="746760" y="0"/>
                </a:lnTo>
                <a:lnTo>
                  <a:pt x="62484" y="0"/>
                </a:lnTo>
                <a:close/>
              </a:path>
            </a:pathLst>
          </a:custGeom>
          <a:ln w="6184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4222996" y="6000608"/>
            <a:ext cx="33954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53" dirty="0">
                <a:latin typeface="Arial"/>
                <a:cs typeface="Arial"/>
              </a:rPr>
              <a:t>R</a:t>
            </a:r>
            <a:r>
              <a:rPr sz="924" b="1" dirty="0">
                <a:latin typeface="Arial"/>
                <a:cs typeface="Arial"/>
              </a:rPr>
              <a:t>ad</a:t>
            </a:r>
            <a:r>
              <a:rPr sz="924" b="1" spc="-24" dirty="0">
                <a:latin typeface="Arial"/>
                <a:cs typeface="Arial"/>
              </a:rPr>
              <a:t>i</a:t>
            </a:r>
            <a:r>
              <a:rPr sz="924" b="1" spc="-34" dirty="0">
                <a:latin typeface="Arial"/>
                <a:cs typeface="Arial"/>
              </a:rPr>
              <a:t>o</a:t>
            </a:r>
            <a:endParaRPr sz="924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76906" y="6037897"/>
            <a:ext cx="337079" cy="55563"/>
          </a:xfrm>
          <a:custGeom>
            <a:avLst/>
            <a:gdLst/>
            <a:ahLst/>
            <a:cxnLst/>
            <a:rect l="l" t="t" r="r" b="b"/>
            <a:pathLst>
              <a:path w="346710" h="57150">
                <a:moveTo>
                  <a:pt x="291083" y="0"/>
                </a:moveTo>
                <a:lnTo>
                  <a:pt x="291083" y="57150"/>
                </a:lnTo>
                <a:lnTo>
                  <a:pt x="328669" y="38100"/>
                </a:lnTo>
                <a:lnTo>
                  <a:pt x="300227" y="38100"/>
                </a:lnTo>
                <a:lnTo>
                  <a:pt x="300227" y="19050"/>
                </a:lnTo>
                <a:lnTo>
                  <a:pt x="327680" y="19050"/>
                </a:lnTo>
                <a:lnTo>
                  <a:pt x="291083" y="0"/>
                </a:lnTo>
                <a:close/>
              </a:path>
              <a:path w="346710" h="57150">
                <a:moveTo>
                  <a:pt x="291083" y="19050"/>
                </a:moveTo>
                <a:lnTo>
                  <a:pt x="0" y="19050"/>
                </a:lnTo>
                <a:lnTo>
                  <a:pt x="0" y="38100"/>
                </a:lnTo>
                <a:lnTo>
                  <a:pt x="291083" y="38100"/>
                </a:lnTo>
                <a:lnTo>
                  <a:pt x="291083" y="19050"/>
                </a:lnTo>
                <a:close/>
              </a:path>
              <a:path w="346710" h="57150">
                <a:moveTo>
                  <a:pt x="327680" y="19050"/>
                </a:moveTo>
                <a:lnTo>
                  <a:pt x="300227" y="19050"/>
                </a:lnTo>
                <a:lnTo>
                  <a:pt x="300227" y="38100"/>
                </a:lnTo>
                <a:lnTo>
                  <a:pt x="328669" y="38100"/>
                </a:lnTo>
                <a:lnTo>
                  <a:pt x="346709" y="28955"/>
                </a:lnTo>
                <a:lnTo>
                  <a:pt x="327680" y="1905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4868757" y="6029748"/>
            <a:ext cx="338314" cy="55563"/>
          </a:xfrm>
          <a:custGeom>
            <a:avLst/>
            <a:gdLst/>
            <a:ahLst/>
            <a:cxnLst/>
            <a:rect l="l" t="t" r="r" b="b"/>
            <a:pathLst>
              <a:path w="347979" h="57150">
                <a:moveTo>
                  <a:pt x="291084" y="0"/>
                </a:moveTo>
                <a:lnTo>
                  <a:pt x="291084" y="57150"/>
                </a:lnTo>
                <a:lnTo>
                  <a:pt x="329184" y="38100"/>
                </a:lnTo>
                <a:lnTo>
                  <a:pt x="300989" y="38100"/>
                </a:lnTo>
                <a:lnTo>
                  <a:pt x="300989" y="19050"/>
                </a:lnTo>
                <a:lnTo>
                  <a:pt x="328181" y="19050"/>
                </a:lnTo>
                <a:lnTo>
                  <a:pt x="291084" y="0"/>
                </a:lnTo>
                <a:close/>
              </a:path>
              <a:path w="347979" h="57150">
                <a:moveTo>
                  <a:pt x="291084" y="19050"/>
                </a:moveTo>
                <a:lnTo>
                  <a:pt x="0" y="19050"/>
                </a:lnTo>
                <a:lnTo>
                  <a:pt x="0" y="38100"/>
                </a:lnTo>
                <a:lnTo>
                  <a:pt x="291084" y="38100"/>
                </a:lnTo>
                <a:lnTo>
                  <a:pt x="291084" y="19050"/>
                </a:lnTo>
                <a:close/>
              </a:path>
              <a:path w="347979" h="57150">
                <a:moveTo>
                  <a:pt x="328181" y="19050"/>
                </a:moveTo>
                <a:lnTo>
                  <a:pt x="300989" y="19050"/>
                </a:lnTo>
                <a:lnTo>
                  <a:pt x="300989" y="38100"/>
                </a:lnTo>
                <a:lnTo>
                  <a:pt x="329184" y="38100"/>
                </a:lnTo>
                <a:lnTo>
                  <a:pt x="347472" y="28956"/>
                </a:lnTo>
                <a:lnTo>
                  <a:pt x="328181" y="1905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5685155" y="5517091"/>
            <a:ext cx="260526" cy="349426"/>
          </a:xfrm>
          <a:custGeom>
            <a:avLst/>
            <a:gdLst/>
            <a:ahLst/>
            <a:cxnLst/>
            <a:rect l="l" t="t" r="r" b="b"/>
            <a:pathLst>
              <a:path w="267970" h="359410">
                <a:moveTo>
                  <a:pt x="226593" y="39898"/>
                </a:moveTo>
                <a:lnTo>
                  <a:pt x="0" y="347472"/>
                </a:lnTo>
                <a:lnTo>
                  <a:pt x="14477" y="358901"/>
                </a:lnTo>
                <a:lnTo>
                  <a:pt x="241047" y="51361"/>
                </a:lnTo>
                <a:lnTo>
                  <a:pt x="226593" y="39898"/>
                </a:lnTo>
                <a:close/>
              </a:path>
              <a:path w="267970" h="359410">
                <a:moveTo>
                  <a:pt x="261678" y="32003"/>
                </a:moveTo>
                <a:lnTo>
                  <a:pt x="232410" y="32003"/>
                </a:lnTo>
                <a:lnTo>
                  <a:pt x="246887" y="43434"/>
                </a:lnTo>
                <a:lnTo>
                  <a:pt x="241047" y="51361"/>
                </a:lnTo>
                <a:lnTo>
                  <a:pt x="256032" y="63245"/>
                </a:lnTo>
                <a:lnTo>
                  <a:pt x="261678" y="32003"/>
                </a:lnTo>
                <a:close/>
              </a:path>
              <a:path w="267970" h="359410">
                <a:moveTo>
                  <a:pt x="232410" y="32003"/>
                </a:moveTo>
                <a:lnTo>
                  <a:pt x="226593" y="39898"/>
                </a:lnTo>
                <a:lnTo>
                  <a:pt x="241047" y="51361"/>
                </a:lnTo>
                <a:lnTo>
                  <a:pt x="246887" y="43434"/>
                </a:lnTo>
                <a:lnTo>
                  <a:pt x="232410" y="32003"/>
                </a:lnTo>
                <a:close/>
              </a:path>
              <a:path w="267970" h="359410">
                <a:moveTo>
                  <a:pt x="267462" y="0"/>
                </a:moveTo>
                <a:lnTo>
                  <a:pt x="211836" y="28193"/>
                </a:lnTo>
                <a:lnTo>
                  <a:pt x="226593" y="39898"/>
                </a:lnTo>
                <a:lnTo>
                  <a:pt x="232410" y="32003"/>
                </a:lnTo>
                <a:lnTo>
                  <a:pt x="261678" y="32003"/>
                </a:lnTo>
                <a:lnTo>
                  <a:pt x="26746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5677005" y="5508943"/>
            <a:ext cx="260526" cy="349426"/>
          </a:xfrm>
          <a:custGeom>
            <a:avLst/>
            <a:gdLst/>
            <a:ahLst/>
            <a:cxnLst/>
            <a:rect l="l" t="t" r="r" b="b"/>
            <a:pathLst>
              <a:path w="267970" h="359410">
                <a:moveTo>
                  <a:pt x="226713" y="39736"/>
                </a:moveTo>
                <a:lnTo>
                  <a:pt x="0" y="347472"/>
                </a:lnTo>
                <a:lnTo>
                  <a:pt x="14478" y="358901"/>
                </a:lnTo>
                <a:lnTo>
                  <a:pt x="241283" y="51041"/>
                </a:lnTo>
                <a:lnTo>
                  <a:pt x="226713" y="39736"/>
                </a:lnTo>
                <a:close/>
              </a:path>
              <a:path w="267970" h="359410">
                <a:moveTo>
                  <a:pt x="261607" y="32004"/>
                </a:moveTo>
                <a:lnTo>
                  <a:pt x="232410" y="32004"/>
                </a:lnTo>
                <a:lnTo>
                  <a:pt x="246888" y="43434"/>
                </a:lnTo>
                <a:lnTo>
                  <a:pt x="241283" y="51041"/>
                </a:lnTo>
                <a:lnTo>
                  <a:pt x="256032" y="62484"/>
                </a:lnTo>
                <a:lnTo>
                  <a:pt x="261607" y="32004"/>
                </a:lnTo>
                <a:close/>
              </a:path>
              <a:path w="267970" h="359410">
                <a:moveTo>
                  <a:pt x="232410" y="32004"/>
                </a:moveTo>
                <a:lnTo>
                  <a:pt x="226713" y="39736"/>
                </a:lnTo>
                <a:lnTo>
                  <a:pt x="241283" y="51041"/>
                </a:lnTo>
                <a:lnTo>
                  <a:pt x="246888" y="43434"/>
                </a:lnTo>
                <a:lnTo>
                  <a:pt x="232410" y="32004"/>
                </a:lnTo>
                <a:close/>
              </a:path>
              <a:path w="267970" h="359410">
                <a:moveTo>
                  <a:pt x="267462" y="0"/>
                </a:moveTo>
                <a:lnTo>
                  <a:pt x="211836" y="28194"/>
                </a:lnTo>
                <a:lnTo>
                  <a:pt x="226713" y="39736"/>
                </a:lnTo>
                <a:lnTo>
                  <a:pt x="232410" y="32004"/>
                </a:lnTo>
                <a:lnTo>
                  <a:pt x="261607" y="32004"/>
                </a:lnTo>
                <a:lnTo>
                  <a:pt x="267462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5495501" y="4693285"/>
            <a:ext cx="454995" cy="316706"/>
          </a:xfrm>
          <a:custGeom>
            <a:avLst/>
            <a:gdLst/>
            <a:ahLst/>
            <a:cxnLst/>
            <a:rect l="l" t="t" r="r" b="b"/>
            <a:pathLst>
              <a:path w="467995" h="325754">
                <a:moveTo>
                  <a:pt x="51911" y="23588"/>
                </a:moveTo>
                <a:lnTo>
                  <a:pt x="41486" y="39747"/>
                </a:lnTo>
                <a:lnTo>
                  <a:pt x="457962" y="325374"/>
                </a:lnTo>
                <a:lnTo>
                  <a:pt x="467868" y="309372"/>
                </a:lnTo>
                <a:lnTo>
                  <a:pt x="51911" y="23588"/>
                </a:lnTo>
                <a:close/>
              </a:path>
              <a:path w="467995" h="325754">
                <a:moveTo>
                  <a:pt x="0" y="0"/>
                </a:moveTo>
                <a:lnTo>
                  <a:pt x="31242" y="55625"/>
                </a:lnTo>
                <a:lnTo>
                  <a:pt x="41486" y="39747"/>
                </a:lnTo>
                <a:lnTo>
                  <a:pt x="33528" y="34289"/>
                </a:lnTo>
                <a:lnTo>
                  <a:pt x="44196" y="18287"/>
                </a:lnTo>
                <a:lnTo>
                  <a:pt x="55331" y="18287"/>
                </a:lnTo>
                <a:lnTo>
                  <a:pt x="61722" y="8382"/>
                </a:lnTo>
                <a:lnTo>
                  <a:pt x="0" y="0"/>
                </a:lnTo>
                <a:close/>
              </a:path>
              <a:path w="467995" h="325754">
                <a:moveTo>
                  <a:pt x="44196" y="18287"/>
                </a:moveTo>
                <a:lnTo>
                  <a:pt x="33528" y="34289"/>
                </a:lnTo>
                <a:lnTo>
                  <a:pt x="41486" y="39747"/>
                </a:lnTo>
                <a:lnTo>
                  <a:pt x="51911" y="23588"/>
                </a:lnTo>
                <a:lnTo>
                  <a:pt x="44196" y="18287"/>
                </a:lnTo>
                <a:close/>
              </a:path>
              <a:path w="467995" h="325754">
                <a:moveTo>
                  <a:pt x="55331" y="18287"/>
                </a:moveTo>
                <a:lnTo>
                  <a:pt x="44196" y="18287"/>
                </a:lnTo>
                <a:lnTo>
                  <a:pt x="51911" y="23588"/>
                </a:lnTo>
                <a:lnTo>
                  <a:pt x="55331" y="1828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5487353" y="4685136"/>
            <a:ext cx="454995" cy="316706"/>
          </a:xfrm>
          <a:custGeom>
            <a:avLst/>
            <a:gdLst/>
            <a:ahLst/>
            <a:cxnLst/>
            <a:rect l="l" t="t" r="r" b="b"/>
            <a:pathLst>
              <a:path w="467995" h="325754">
                <a:moveTo>
                  <a:pt x="51682" y="23431"/>
                </a:moveTo>
                <a:lnTo>
                  <a:pt x="41372" y="39670"/>
                </a:lnTo>
                <a:lnTo>
                  <a:pt x="457962" y="325374"/>
                </a:lnTo>
                <a:lnTo>
                  <a:pt x="467867" y="309371"/>
                </a:lnTo>
                <a:lnTo>
                  <a:pt x="51682" y="23431"/>
                </a:lnTo>
                <a:close/>
              </a:path>
              <a:path w="467995" h="325754">
                <a:moveTo>
                  <a:pt x="0" y="0"/>
                </a:moveTo>
                <a:lnTo>
                  <a:pt x="31241" y="55625"/>
                </a:lnTo>
                <a:lnTo>
                  <a:pt x="41372" y="39670"/>
                </a:lnTo>
                <a:lnTo>
                  <a:pt x="33527" y="34289"/>
                </a:lnTo>
                <a:lnTo>
                  <a:pt x="44195" y="18287"/>
                </a:lnTo>
                <a:lnTo>
                  <a:pt x="54948" y="18287"/>
                </a:lnTo>
                <a:lnTo>
                  <a:pt x="61721" y="7619"/>
                </a:lnTo>
                <a:lnTo>
                  <a:pt x="0" y="0"/>
                </a:lnTo>
                <a:close/>
              </a:path>
              <a:path w="467995" h="325754">
                <a:moveTo>
                  <a:pt x="44195" y="18287"/>
                </a:moveTo>
                <a:lnTo>
                  <a:pt x="33527" y="34289"/>
                </a:lnTo>
                <a:lnTo>
                  <a:pt x="41372" y="39670"/>
                </a:lnTo>
                <a:lnTo>
                  <a:pt x="51682" y="23431"/>
                </a:lnTo>
                <a:lnTo>
                  <a:pt x="44195" y="18287"/>
                </a:lnTo>
                <a:close/>
              </a:path>
              <a:path w="467995" h="325754">
                <a:moveTo>
                  <a:pt x="54948" y="18287"/>
                </a:moveTo>
                <a:lnTo>
                  <a:pt x="44195" y="18287"/>
                </a:lnTo>
                <a:lnTo>
                  <a:pt x="51682" y="23431"/>
                </a:lnTo>
                <a:lnTo>
                  <a:pt x="54948" y="18287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4033097" y="4719214"/>
            <a:ext cx="482776" cy="250031"/>
          </a:xfrm>
          <a:custGeom>
            <a:avLst/>
            <a:gdLst/>
            <a:ahLst/>
            <a:cxnLst/>
            <a:rect l="l" t="t" r="r" b="b"/>
            <a:pathLst>
              <a:path w="496570" h="257175">
                <a:moveTo>
                  <a:pt x="37337" y="204977"/>
                </a:moveTo>
                <a:lnTo>
                  <a:pt x="0" y="256031"/>
                </a:lnTo>
                <a:lnTo>
                  <a:pt x="61722" y="256793"/>
                </a:lnTo>
                <a:lnTo>
                  <a:pt x="55625" y="243839"/>
                </a:lnTo>
                <a:lnTo>
                  <a:pt x="45720" y="243839"/>
                </a:lnTo>
                <a:lnTo>
                  <a:pt x="37337" y="226313"/>
                </a:lnTo>
                <a:lnTo>
                  <a:pt x="45458" y="222233"/>
                </a:lnTo>
                <a:lnTo>
                  <a:pt x="37337" y="204977"/>
                </a:lnTo>
                <a:close/>
              </a:path>
              <a:path w="496570" h="257175">
                <a:moveTo>
                  <a:pt x="45458" y="222233"/>
                </a:moveTo>
                <a:lnTo>
                  <a:pt x="37337" y="226313"/>
                </a:lnTo>
                <a:lnTo>
                  <a:pt x="45720" y="243839"/>
                </a:lnTo>
                <a:lnTo>
                  <a:pt x="53726" y="239803"/>
                </a:lnTo>
                <a:lnTo>
                  <a:pt x="45458" y="222233"/>
                </a:lnTo>
                <a:close/>
              </a:path>
              <a:path w="496570" h="257175">
                <a:moveTo>
                  <a:pt x="53726" y="239803"/>
                </a:moveTo>
                <a:lnTo>
                  <a:pt x="45720" y="243839"/>
                </a:lnTo>
                <a:lnTo>
                  <a:pt x="55625" y="243839"/>
                </a:lnTo>
                <a:lnTo>
                  <a:pt x="53726" y="239803"/>
                </a:lnTo>
                <a:close/>
              </a:path>
              <a:path w="496570" h="257175">
                <a:moveTo>
                  <a:pt x="487680" y="0"/>
                </a:moveTo>
                <a:lnTo>
                  <a:pt x="45458" y="222233"/>
                </a:lnTo>
                <a:lnTo>
                  <a:pt x="53726" y="239803"/>
                </a:lnTo>
                <a:lnTo>
                  <a:pt x="496062" y="16763"/>
                </a:lnTo>
                <a:lnTo>
                  <a:pt x="48768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4024948" y="4711065"/>
            <a:ext cx="482776" cy="250031"/>
          </a:xfrm>
          <a:custGeom>
            <a:avLst/>
            <a:gdLst/>
            <a:ahLst/>
            <a:cxnLst/>
            <a:rect l="l" t="t" r="r" b="b"/>
            <a:pathLst>
              <a:path w="496570" h="257175">
                <a:moveTo>
                  <a:pt x="37337" y="204978"/>
                </a:moveTo>
                <a:lnTo>
                  <a:pt x="0" y="256032"/>
                </a:lnTo>
                <a:lnTo>
                  <a:pt x="61721" y="256794"/>
                </a:lnTo>
                <a:lnTo>
                  <a:pt x="55267" y="243078"/>
                </a:lnTo>
                <a:lnTo>
                  <a:pt x="45719" y="243078"/>
                </a:lnTo>
                <a:lnTo>
                  <a:pt x="37337" y="226313"/>
                </a:lnTo>
                <a:lnTo>
                  <a:pt x="45458" y="222233"/>
                </a:lnTo>
                <a:lnTo>
                  <a:pt x="37337" y="204978"/>
                </a:lnTo>
                <a:close/>
              </a:path>
              <a:path w="496570" h="257175">
                <a:moveTo>
                  <a:pt x="45458" y="222233"/>
                </a:moveTo>
                <a:lnTo>
                  <a:pt x="37337" y="226313"/>
                </a:lnTo>
                <a:lnTo>
                  <a:pt x="45719" y="243078"/>
                </a:lnTo>
                <a:lnTo>
                  <a:pt x="53441" y="239197"/>
                </a:lnTo>
                <a:lnTo>
                  <a:pt x="45458" y="222233"/>
                </a:lnTo>
                <a:close/>
              </a:path>
              <a:path w="496570" h="257175">
                <a:moveTo>
                  <a:pt x="53441" y="239197"/>
                </a:moveTo>
                <a:lnTo>
                  <a:pt x="45719" y="243078"/>
                </a:lnTo>
                <a:lnTo>
                  <a:pt x="55267" y="243078"/>
                </a:lnTo>
                <a:lnTo>
                  <a:pt x="53441" y="239197"/>
                </a:lnTo>
                <a:close/>
              </a:path>
              <a:path w="496570" h="257175">
                <a:moveTo>
                  <a:pt x="487679" y="0"/>
                </a:moveTo>
                <a:lnTo>
                  <a:pt x="45458" y="222233"/>
                </a:lnTo>
                <a:lnTo>
                  <a:pt x="53441" y="239197"/>
                </a:lnTo>
                <a:lnTo>
                  <a:pt x="496062" y="16763"/>
                </a:lnTo>
                <a:lnTo>
                  <a:pt x="487679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4026429" y="5510424"/>
            <a:ext cx="316089" cy="316089"/>
          </a:xfrm>
          <a:custGeom>
            <a:avLst/>
            <a:gdLst/>
            <a:ahLst/>
            <a:cxnLst/>
            <a:rect l="l" t="t" r="r" b="b"/>
            <a:pathLst>
              <a:path w="325120" h="325120">
                <a:moveTo>
                  <a:pt x="278121" y="291093"/>
                </a:moveTo>
                <a:lnTo>
                  <a:pt x="265175" y="304800"/>
                </a:lnTo>
                <a:lnTo>
                  <a:pt x="324612" y="324612"/>
                </a:lnTo>
                <a:lnTo>
                  <a:pt x="315610" y="297942"/>
                </a:lnTo>
                <a:lnTo>
                  <a:pt x="284988" y="297942"/>
                </a:lnTo>
                <a:lnTo>
                  <a:pt x="278121" y="291093"/>
                </a:lnTo>
                <a:close/>
              </a:path>
              <a:path w="325120" h="325120">
                <a:moveTo>
                  <a:pt x="291075" y="277377"/>
                </a:moveTo>
                <a:lnTo>
                  <a:pt x="278121" y="291093"/>
                </a:lnTo>
                <a:lnTo>
                  <a:pt x="284988" y="297942"/>
                </a:lnTo>
                <a:lnTo>
                  <a:pt x="297941" y="284225"/>
                </a:lnTo>
                <a:lnTo>
                  <a:pt x="291075" y="277377"/>
                </a:lnTo>
                <a:close/>
              </a:path>
              <a:path w="325120" h="325120">
                <a:moveTo>
                  <a:pt x="304038" y="263651"/>
                </a:moveTo>
                <a:lnTo>
                  <a:pt x="291075" y="277377"/>
                </a:lnTo>
                <a:lnTo>
                  <a:pt x="297941" y="284225"/>
                </a:lnTo>
                <a:lnTo>
                  <a:pt x="284988" y="297942"/>
                </a:lnTo>
                <a:lnTo>
                  <a:pt x="315610" y="297942"/>
                </a:lnTo>
                <a:lnTo>
                  <a:pt x="304038" y="263651"/>
                </a:lnTo>
                <a:close/>
              </a:path>
              <a:path w="325120" h="325120">
                <a:moveTo>
                  <a:pt x="12953" y="0"/>
                </a:moveTo>
                <a:lnTo>
                  <a:pt x="0" y="13715"/>
                </a:lnTo>
                <a:lnTo>
                  <a:pt x="278121" y="291093"/>
                </a:lnTo>
                <a:lnTo>
                  <a:pt x="291075" y="277377"/>
                </a:lnTo>
                <a:lnTo>
                  <a:pt x="1295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4018280" y="5502275"/>
            <a:ext cx="316089" cy="314854"/>
          </a:xfrm>
          <a:custGeom>
            <a:avLst/>
            <a:gdLst/>
            <a:ahLst/>
            <a:cxnLst/>
            <a:rect l="l" t="t" r="r" b="b"/>
            <a:pathLst>
              <a:path w="325120" h="323850">
                <a:moveTo>
                  <a:pt x="278121" y="291093"/>
                </a:moveTo>
                <a:lnTo>
                  <a:pt x="265175" y="304800"/>
                </a:lnTo>
                <a:lnTo>
                  <a:pt x="324612" y="323850"/>
                </a:lnTo>
                <a:lnTo>
                  <a:pt x="315757" y="297941"/>
                </a:lnTo>
                <a:lnTo>
                  <a:pt x="284988" y="297941"/>
                </a:lnTo>
                <a:lnTo>
                  <a:pt x="278121" y="291093"/>
                </a:lnTo>
                <a:close/>
              </a:path>
              <a:path w="325120" h="323850">
                <a:moveTo>
                  <a:pt x="291075" y="277377"/>
                </a:moveTo>
                <a:lnTo>
                  <a:pt x="278121" y="291093"/>
                </a:lnTo>
                <a:lnTo>
                  <a:pt x="284988" y="297941"/>
                </a:lnTo>
                <a:lnTo>
                  <a:pt x="297941" y="284225"/>
                </a:lnTo>
                <a:lnTo>
                  <a:pt x="291075" y="277377"/>
                </a:lnTo>
                <a:close/>
              </a:path>
              <a:path w="325120" h="323850">
                <a:moveTo>
                  <a:pt x="304038" y="263651"/>
                </a:moveTo>
                <a:lnTo>
                  <a:pt x="291075" y="277377"/>
                </a:lnTo>
                <a:lnTo>
                  <a:pt x="297941" y="284225"/>
                </a:lnTo>
                <a:lnTo>
                  <a:pt x="284988" y="297941"/>
                </a:lnTo>
                <a:lnTo>
                  <a:pt x="315757" y="297941"/>
                </a:lnTo>
                <a:lnTo>
                  <a:pt x="304038" y="263651"/>
                </a:lnTo>
                <a:close/>
              </a:path>
              <a:path w="325120" h="323850">
                <a:moveTo>
                  <a:pt x="12953" y="0"/>
                </a:moveTo>
                <a:lnTo>
                  <a:pt x="0" y="13715"/>
                </a:lnTo>
                <a:lnTo>
                  <a:pt x="278121" y="291093"/>
                </a:lnTo>
                <a:lnTo>
                  <a:pt x="291075" y="277377"/>
                </a:lnTo>
                <a:lnTo>
                  <a:pt x="12953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698852" y="1058756"/>
            <a:ext cx="5714912" cy="354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42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After </a:t>
            </a:r>
            <a:r>
              <a:rPr sz="1167" dirty="0">
                <a:latin typeface="Garamond"/>
                <a:cs typeface="Garamond"/>
              </a:rPr>
              <a:t>today’s Lesson students should </a:t>
            </a:r>
            <a:r>
              <a:rPr sz="1167" spc="-5" dirty="0">
                <a:latin typeface="Garamond"/>
                <a:cs typeface="Garamond"/>
              </a:rPr>
              <a:t>be able </a:t>
            </a:r>
            <a:r>
              <a:rPr sz="1167" dirty="0">
                <a:latin typeface="Garamond"/>
                <a:cs typeface="Garamond"/>
              </a:rPr>
              <a:t>to explain the importance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E. Marketing,  benefits of </a:t>
            </a:r>
            <a:r>
              <a:rPr sz="1167" dirty="0">
                <a:latin typeface="Garamond"/>
                <a:cs typeface="Garamond"/>
              </a:rPr>
              <a:t>using </a:t>
            </a:r>
            <a:r>
              <a:rPr sz="1167" spc="-5" dirty="0">
                <a:latin typeface="Garamond"/>
                <a:cs typeface="Garamond"/>
              </a:rPr>
              <a:t>internet 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tool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reach </a:t>
            </a:r>
            <a:r>
              <a:rPr sz="1167" dirty="0">
                <a:latin typeface="Garamond"/>
                <a:cs typeface="Garamond"/>
              </a:rPr>
              <a:t>the customers, </a:t>
            </a:r>
            <a:r>
              <a:rPr sz="1167" spc="-5" dirty="0">
                <a:latin typeface="Garamond"/>
                <a:cs typeface="Garamond"/>
              </a:rPr>
              <a:t>and at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same </a:t>
            </a:r>
            <a:r>
              <a:rPr sz="1167" dirty="0">
                <a:latin typeface="Garamond"/>
                <a:cs typeface="Garamond"/>
              </a:rPr>
              <a:t>time a tool to </a:t>
            </a:r>
            <a:r>
              <a:rPr sz="1167" spc="-5" dirty="0">
                <a:latin typeface="Garamond"/>
                <a:cs typeface="Garamond"/>
              </a:rPr>
              <a:t>do  business in more </a:t>
            </a:r>
            <a:r>
              <a:rPr sz="1167" dirty="0">
                <a:latin typeface="Garamond"/>
                <a:cs typeface="Garamond"/>
              </a:rPr>
              <a:t>effective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time saving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way.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444490" algn="just">
              <a:buAutoNum type="alphaUcPeriod"/>
              <a:tabLst>
                <a:tab pos="457453" algn="l"/>
              </a:tabLst>
            </a:pPr>
            <a:r>
              <a:rPr sz="1167" b="1" spc="-5" dirty="0">
                <a:latin typeface="Garamond"/>
                <a:cs typeface="Garamond"/>
              </a:rPr>
              <a:t>E-MARKETING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  <a:buFont typeface="Garamond"/>
              <a:buAutoNum type="alphaUcPeriod"/>
            </a:pPr>
            <a:endParaRPr sz="1021">
              <a:latin typeface="Times New Roman"/>
              <a:cs typeface="Times New Roman"/>
            </a:endParaRPr>
          </a:p>
          <a:p>
            <a:pPr marL="456837" lvl="1" indent="-222245">
              <a:lnSpc>
                <a:spcPts val="1356"/>
              </a:lnSpc>
              <a:buAutoNum type="alphaLcPeriod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Internet</a:t>
            </a:r>
            <a:r>
              <a:rPr sz="1167" b="1" spc="-49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Marketing: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Internet </a:t>
            </a:r>
            <a:r>
              <a:rPr sz="1167" dirty="0">
                <a:latin typeface="Garamond"/>
                <a:cs typeface="Garamond"/>
              </a:rPr>
              <a:t>was used for the first time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1982. </a:t>
            </a:r>
            <a:r>
              <a:rPr sz="1167" spc="-5" dirty="0">
                <a:latin typeface="Garamond"/>
                <a:cs typeface="Garamond"/>
              </a:rPr>
              <a:t>It began </a:t>
            </a:r>
            <a:r>
              <a:rPr sz="1167" dirty="0">
                <a:latin typeface="Garamond"/>
                <a:cs typeface="Garamond"/>
              </a:rPr>
              <a:t>to expand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1991 with the </a:t>
            </a:r>
            <a:r>
              <a:rPr sz="1167" spc="-5" dirty="0">
                <a:latin typeface="Garamond"/>
                <a:cs typeface="Garamond"/>
              </a:rPr>
              <a:t>World Wide Web.  Internet technologies pose managerial implications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business. Marketers are </a:t>
            </a:r>
            <a:r>
              <a:rPr sz="1167" dirty="0">
                <a:latin typeface="Garamond"/>
                <a:cs typeface="Garamond"/>
              </a:rPr>
              <a:t>using internet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very  effective tool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lnSpc>
                <a:spcPts val="1240"/>
              </a:lnSpc>
              <a:buAutoNum type="alphaLcPeriod" startAt="2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Major Forces </a:t>
            </a:r>
            <a:r>
              <a:rPr sz="1167" b="1" spc="-5" dirty="0">
                <a:latin typeface="Garamond"/>
                <a:cs typeface="Garamond"/>
              </a:rPr>
              <a:t>Shaping </a:t>
            </a: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Digital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Age: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Digitalization and Connectivity: </a:t>
            </a:r>
            <a:r>
              <a:rPr sz="1167" dirty="0">
                <a:latin typeface="Garamond"/>
                <a:cs typeface="Garamond"/>
              </a:rPr>
              <a:t>The flow </a:t>
            </a:r>
            <a:r>
              <a:rPr sz="1167" spc="-5" dirty="0">
                <a:latin typeface="Garamond"/>
                <a:cs typeface="Garamond"/>
              </a:rPr>
              <a:t>of digital information requires </a:t>
            </a:r>
            <a:r>
              <a:rPr sz="1167" dirty="0">
                <a:latin typeface="Garamond"/>
                <a:cs typeface="Garamond"/>
              </a:rPr>
              <a:t>connectivity which </a:t>
            </a:r>
            <a:r>
              <a:rPr sz="1167" spc="-5" dirty="0">
                <a:latin typeface="Garamond"/>
                <a:cs typeface="Garamond"/>
              </a:rPr>
              <a:t>is best  provided by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Intranets, Extranets,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Internet. </a:t>
            </a:r>
            <a:r>
              <a:rPr sz="1167" dirty="0">
                <a:latin typeface="Garamond"/>
                <a:cs typeface="Garamond"/>
              </a:rPr>
              <a:t>The Internet </a:t>
            </a:r>
            <a:r>
              <a:rPr sz="1167" spc="-5" dirty="0">
                <a:latin typeface="Garamond"/>
                <a:cs typeface="Garamond"/>
              </a:rPr>
              <a:t>explosion </a:t>
            </a:r>
            <a:r>
              <a:rPr sz="1167" dirty="0">
                <a:latin typeface="Garamond"/>
                <a:cs typeface="Garamond"/>
              </a:rPr>
              <a:t>is the key driver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the “new economy”.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types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intermediaries are also playing important role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shaping  </a:t>
            </a:r>
            <a:r>
              <a:rPr sz="1167" dirty="0">
                <a:latin typeface="Garamond"/>
                <a:cs typeface="Garamond"/>
              </a:rPr>
              <a:t>of digital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age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lnSpc>
                <a:spcPts val="1240"/>
              </a:lnSpc>
              <a:buAutoNum type="alphaLcPeriod" startAt="3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The Role of the Internet </a:t>
            </a:r>
            <a:r>
              <a:rPr sz="1167" b="1" spc="-5" dirty="0">
                <a:latin typeface="Garamond"/>
                <a:cs typeface="Garamond"/>
              </a:rPr>
              <a:t>in</a:t>
            </a:r>
            <a:r>
              <a:rPr sz="1167" b="1" spc="-111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Marketing:</a:t>
            </a:r>
            <a:endParaRPr sz="1167">
              <a:latin typeface="Garamond"/>
              <a:cs typeface="Garamond"/>
            </a:endParaRPr>
          </a:p>
          <a:p>
            <a:pPr marL="12347" marR="303302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Internet is very important </a:t>
            </a:r>
            <a:r>
              <a:rPr sz="1167" dirty="0">
                <a:latin typeface="Garamond"/>
                <a:cs typeface="Garamond"/>
              </a:rPr>
              <a:t>tool </a:t>
            </a:r>
            <a:r>
              <a:rPr sz="1167" spc="-5" dirty="0">
                <a:latin typeface="Garamond"/>
                <a:cs typeface="Garamond"/>
              </a:rPr>
              <a:t>in marketing.  </a:t>
            </a:r>
            <a:r>
              <a:rPr sz="1167" dirty="0">
                <a:latin typeface="Garamond"/>
                <a:cs typeface="Garamond"/>
              </a:rPr>
              <a:t>It is useful for </a:t>
            </a:r>
            <a:r>
              <a:rPr sz="1167" spc="-5" dirty="0">
                <a:latin typeface="Garamond"/>
                <a:cs typeface="Garamond"/>
              </a:rPr>
              <a:t>marketers </a:t>
            </a:r>
            <a:r>
              <a:rPr sz="1167" dirty="0">
                <a:latin typeface="Garamond"/>
                <a:cs typeface="Garamond"/>
              </a:rPr>
              <a:t>in different ways  like: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21102" y="4569565"/>
            <a:ext cx="246450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indent="-222245">
              <a:buFont typeface="Times New Roman"/>
              <a:buChar char="•"/>
              <a:tabLst>
                <a:tab pos="233975" algn="l"/>
                <a:tab pos="234592" algn="l"/>
                <a:tab pos="585245" algn="l"/>
                <a:tab pos="929107" algn="l"/>
                <a:tab pos="1364954" algn="l"/>
                <a:tab pos="1985388" algn="l"/>
              </a:tabLst>
            </a:pPr>
            <a:r>
              <a:rPr sz="1167" spc="-5" dirty="0">
                <a:latin typeface="Garamond"/>
                <a:cs typeface="Garamond"/>
              </a:rPr>
              <a:t>I</a:t>
            </a:r>
            <a:r>
              <a:rPr sz="1167" dirty="0">
                <a:latin typeface="Garamond"/>
                <a:cs typeface="Garamond"/>
              </a:rPr>
              <a:t>t	</a:t>
            </a:r>
            <a:r>
              <a:rPr sz="1167" spc="-5" dirty="0">
                <a:latin typeface="Garamond"/>
                <a:cs typeface="Garamond"/>
              </a:rPr>
              <a:t>i</a:t>
            </a:r>
            <a:r>
              <a:rPr sz="1167" dirty="0">
                <a:latin typeface="Garamond"/>
                <a:cs typeface="Garamond"/>
              </a:rPr>
              <a:t>s	the	fastest	growing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21102" y="4736253"/>
            <a:ext cx="2464506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>
              <a:lnSpc>
                <a:spcPts val="1395"/>
              </a:lnSpc>
            </a:pPr>
            <a:r>
              <a:rPr sz="1167" spc="-5" dirty="0">
                <a:latin typeface="Garamond"/>
                <a:cs typeface="Garamond"/>
              </a:rPr>
              <a:t>communication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technology.</a:t>
            </a:r>
            <a:endParaRPr sz="1167">
              <a:latin typeface="Garamond"/>
              <a:cs typeface="Garamond"/>
            </a:endParaRPr>
          </a:p>
          <a:p>
            <a:pPr marL="234592" marR="4939" indent="-222245">
              <a:lnSpc>
                <a:spcPts val="1322"/>
              </a:lnSpc>
              <a:spcBef>
                <a:spcPts val="102"/>
              </a:spcBef>
              <a:buFont typeface="Times New Roman"/>
              <a:buChar char="•"/>
              <a:tabLst>
                <a:tab pos="233975" algn="l"/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Within </a:t>
            </a:r>
            <a:r>
              <a:rPr sz="1167" dirty="0">
                <a:latin typeface="Garamond"/>
                <a:cs typeface="Garamond"/>
              </a:rPr>
              <a:t>the first five years, 50 </a:t>
            </a:r>
            <a:r>
              <a:rPr sz="1167" spc="-5" dirty="0">
                <a:latin typeface="Garamond"/>
                <a:cs typeface="Garamond"/>
              </a:rPr>
              <a:t>million  people </a:t>
            </a:r>
            <a:r>
              <a:rPr sz="1167" dirty="0">
                <a:latin typeface="Garamond"/>
                <a:cs typeface="Garamond"/>
              </a:rPr>
              <a:t>were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connected.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1102" y="5272617"/>
            <a:ext cx="2464506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marR="4939" indent="-222245">
              <a:lnSpc>
                <a:spcPts val="1312"/>
              </a:lnSpc>
              <a:buFont typeface="Times New Roman"/>
              <a:buChar char="•"/>
              <a:tabLst>
                <a:tab pos="233975" algn="l"/>
                <a:tab pos="234592" algn="l"/>
                <a:tab pos="871077" algn="l"/>
                <a:tab pos="1171107" algn="l"/>
                <a:tab pos="2036010" algn="l"/>
              </a:tabLst>
            </a:pPr>
            <a:r>
              <a:rPr sz="1167" spc="-5" dirty="0">
                <a:latin typeface="Garamond"/>
                <a:cs typeface="Garamond"/>
              </a:rPr>
              <a:t>Capabl</a:t>
            </a:r>
            <a:r>
              <a:rPr sz="1167" dirty="0">
                <a:latin typeface="Garamond"/>
                <a:cs typeface="Garamond"/>
              </a:rPr>
              <a:t>e	</a:t>
            </a:r>
            <a:r>
              <a:rPr sz="1167" spc="5" dirty="0">
                <a:latin typeface="Garamond"/>
                <a:cs typeface="Garamond"/>
              </a:rPr>
              <a:t>o</a:t>
            </a:r>
            <a:r>
              <a:rPr sz="1167" dirty="0">
                <a:latin typeface="Garamond"/>
                <a:cs typeface="Garamond"/>
              </a:rPr>
              <a:t>f	</a:t>
            </a:r>
            <a:r>
              <a:rPr sz="1167" spc="-5" dirty="0">
                <a:latin typeface="Garamond"/>
                <a:cs typeface="Garamond"/>
              </a:rPr>
              <a:t>interactivel</a:t>
            </a:r>
            <a:r>
              <a:rPr sz="1167" dirty="0">
                <a:latin typeface="Garamond"/>
                <a:cs typeface="Garamond"/>
              </a:rPr>
              <a:t>y	sharing  </a:t>
            </a:r>
            <a:r>
              <a:rPr sz="1167" spc="-5" dirty="0">
                <a:latin typeface="Garamond"/>
                <a:cs typeface="Garamond"/>
              </a:rPr>
              <a:t>information in real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time</a:t>
            </a:r>
            <a:r>
              <a:rPr sz="1167" b="1" dirty="0">
                <a:latin typeface="Garamond"/>
                <a:cs typeface="Garamond"/>
              </a:rPr>
              <a:t>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8852" y="5772679"/>
            <a:ext cx="2686756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Internet 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tool to </a:t>
            </a:r>
            <a:r>
              <a:rPr sz="1167" spc="-5" dirty="0">
                <a:latin typeface="Garamond"/>
                <a:cs typeface="Garamond"/>
              </a:rPr>
              <a:t>reach consumers  </a:t>
            </a:r>
            <a:r>
              <a:rPr sz="1167" dirty="0">
                <a:latin typeface="Garamond"/>
                <a:cs typeface="Garamond"/>
              </a:rPr>
              <a:t>initially </a:t>
            </a:r>
            <a:r>
              <a:rPr sz="1167" spc="-5" dirty="0">
                <a:latin typeface="Garamond"/>
                <a:cs typeface="Garamond"/>
              </a:rPr>
              <a:t>different </a:t>
            </a:r>
            <a:r>
              <a:rPr sz="1167" dirty="0">
                <a:latin typeface="Garamond"/>
                <a:cs typeface="Garamond"/>
              </a:rPr>
              <a:t>tools like telephone, postal  services, </a:t>
            </a:r>
            <a:r>
              <a:rPr sz="1167" spc="-5" dirty="0">
                <a:latin typeface="Garamond"/>
                <a:cs typeface="Garamond"/>
              </a:rPr>
              <a:t>radio and televisions </a:t>
            </a:r>
            <a:r>
              <a:rPr sz="1167" dirty="0">
                <a:latin typeface="Garamond"/>
                <a:cs typeface="Garamond"/>
              </a:rPr>
              <a:t>were used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 source to communicate to consumers </a:t>
            </a:r>
            <a:r>
              <a:rPr sz="1167" spc="-5" dirty="0">
                <a:latin typeface="Garamond"/>
                <a:cs typeface="Garamond"/>
              </a:rPr>
              <a:t>but  now  days  along  </a:t>
            </a:r>
            <a:r>
              <a:rPr sz="1167" dirty="0">
                <a:latin typeface="Garamond"/>
                <a:cs typeface="Garamond"/>
              </a:rPr>
              <a:t>with  these  tools  </a:t>
            </a:r>
            <a:r>
              <a:rPr sz="1167" spc="-5" dirty="0">
                <a:latin typeface="Garamond"/>
                <a:cs typeface="Garamond"/>
              </a:rPr>
              <a:t>internet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98852" y="6606116"/>
            <a:ext cx="5716147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also being </a:t>
            </a:r>
            <a:r>
              <a:rPr sz="1167" dirty="0">
                <a:latin typeface="Garamond"/>
                <a:cs typeface="Garamond"/>
              </a:rPr>
              <a:t>used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source to </a:t>
            </a:r>
            <a:r>
              <a:rPr sz="1167" spc="-5" dirty="0">
                <a:latin typeface="Garamond"/>
                <a:cs typeface="Garamond"/>
              </a:rPr>
              <a:t>reach </a:t>
            </a:r>
            <a:r>
              <a:rPr sz="1167" dirty="0">
                <a:latin typeface="Garamond"/>
                <a:cs typeface="Garamond"/>
              </a:rPr>
              <a:t>and to </a:t>
            </a:r>
            <a:r>
              <a:rPr sz="1167" spc="-5" dirty="0">
                <a:latin typeface="Garamond"/>
                <a:cs typeface="Garamond"/>
              </a:rPr>
              <a:t>communicate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customers/consumers. Using internet  </a:t>
            </a:r>
            <a:r>
              <a:rPr sz="1167" dirty="0">
                <a:latin typeface="Garamond"/>
                <a:cs typeface="Garamond"/>
              </a:rPr>
              <a:t>companies can </a:t>
            </a:r>
            <a:r>
              <a:rPr sz="1167" spc="-5" dirty="0">
                <a:latin typeface="Garamond"/>
                <a:cs typeface="Garamond"/>
              </a:rPr>
              <a:t>provide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information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customers </a:t>
            </a:r>
            <a:r>
              <a:rPr sz="1167" dirty="0">
                <a:latin typeface="Garamond"/>
                <a:cs typeface="Garamond"/>
              </a:rPr>
              <a:t>through websites, search engines can be  used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coordinate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consumers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and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producers,</a:t>
            </a:r>
            <a:r>
              <a:rPr sz="1167" spc="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customers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can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used</a:t>
            </a:r>
            <a:r>
              <a:rPr sz="1167" spc="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e.</a:t>
            </a:r>
            <a:r>
              <a:rPr sz="1167" spc="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mails</a:t>
            </a:r>
            <a:r>
              <a:rPr sz="1167" spc="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connect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endParaRPr sz="1167">
              <a:latin typeface="Garamond"/>
              <a:cs typeface="Garamond"/>
            </a:endParaRPr>
          </a:p>
          <a:p>
            <a:pPr marL="4049796" marR="6173" algn="r">
              <a:lnSpc>
                <a:spcPts val="1312"/>
              </a:lnSpc>
              <a:tabLst>
                <a:tab pos="4386868" algn="l"/>
                <a:tab pos="5082618" algn="l"/>
                <a:tab pos="5133240" algn="l"/>
                <a:tab pos="5454878" algn="l"/>
              </a:tabLst>
            </a:pP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producers</a:t>
            </a:r>
            <a:r>
              <a:rPr sz="1167" dirty="0">
                <a:latin typeface="Garamond"/>
                <a:cs typeface="Garamond"/>
              </a:rPr>
              <a:t>.	</a:t>
            </a:r>
            <a:r>
              <a:rPr sz="1167" spc="-5" dirty="0">
                <a:latin typeface="Garamond"/>
                <a:cs typeface="Garamond"/>
              </a:rPr>
              <a:t>Customers  an</a:t>
            </a:r>
            <a:r>
              <a:rPr sz="1167" dirty="0">
                <a:latin typeface="Garamond"/>
                <a:cs typeface="Garamond"/>
              </a:rPr>
              <a:t>d	consumers		</a:t>
            </a:r>
            <a:r>
              <a:rPr sz="1167" spc="-5" dirty="0">
                <a:latin typeface="Garamond"/>
                <a:cs typeface="Garamond"/>
              </a:rPr>
              <a:t>no</a:t>
            </a:r>
            <a:r>
              <a:rPr sz="1167" dirty="0">
                <a:latin typeface="Garamond"/>
                <a:cs typeface="Garamond"/>
              </a:rPr>
              <a:t>t	</a:t>
            </a:r>
            <a:r>
              <a:rPr sz="1167" spc="-5" dirty="0">
                <a:latin typeface="Garamond"/>
                <a:cs typeface="Garamond"/>
              </a:rPr>
              <a:t>only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36394" y="7439554"/>
            <a:ext cx="1677988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acquire </a:t>
            </a:r>
            <a:r>
              <a:rPr sz="1167" dirty="0">
                <a:latin typeface="Garamond"/>
                <a:cs typeface="Garamond"/>
              </a:rPr>
              <a:t>information through  </a:t>
            </a:r>
            <a:r>
              <a:rPr sz="1167" spc="-5" dirty="0">
                <a:latin typeface="Garamond"/>
                <a:cs typeface="Garamond"/>
              </a:rPr>
              <a:t>internet but also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make  online purchases by placing  orders </a:t>
            </a:r>
            <a:r>
              <a:rPr sz="1167" dirty="0">
                <a:latin typeface="Garamond"/>
                <a:cs typeface="Garamond"/>
              </a:rPr>
              <a:t>to desired </a:t>
            </a:r>
            <a:r>
              <a:rPr sz="1167" spc="-5" dirty="0">
                <a:latin typeface="Garamond"/>
                <a:cs typeface="Garamond"/>
              </a:rPr>
              <a:t>producers,  it provides convenience and  </a:t>
            </a:r>
            <a:r>
              <a:rPr sz="1167" dirty="0">
                <a:latin typeface="Garamond"/>
                <a:cs typeface="Garamond"/>
              </a:rPr>
              <a:t>time saving for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both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0074" y="2009245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600074" y="2320395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748241" y="7197302"/>
            <a:ext cx="3884930" cy="2164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 txBox="1"/>
          <p:nvPr/>
        </p:nvSpPr>
        <p:spPr>
          <a:xfrm>
            <a:off x="1456725" y="7367446"/>
            <a:ext cx="2501547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b="1" spc="292" dirty="0">
                <a:solidFill>
                  <a:srgbClr val="FDFD5D"/>
                </a:solidFill>
                <a:latin typeface="Arial"/>
                <a:cs typeface="Arial"/>
              </a:rPr>
              <a:t>The </a:t>
            </a:r>
            <a:r>
              <a:rPr sz="1361" b="1" spc="219" dirty="0">
                <a:solidFill>
                  <a:srgbClr val="FDFD5D"/>
                </a:solidFill>
                <a:latin typeface="Arial"/>
                <a:cs typeface="Arial"/>
              </a:rPr>
              <a:t>Internet</a:t>
            </a:r>
            <a:r>
              <a:rPr sz="1361" b="1" spc="5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272" dirty="0">
                <a:solidFill>
                  <a:srgbClr val="FDFD5D"/>
                </a:solidFill>
                <a:latin typeface="Arial"/>
                <a:cs typeface="Arial"/>
              </a:rPr>
              <a:t>Presence</a:t>
            </a:r>
            <a:endParaRPr sz="1361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03830" y="7772929"/>
            <a:ext cx="3370174" cy="179536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75934">
              <a:spcBef>
                <a:spcPts val="525"/>
              </a:spcBef>
            </a:pPr>
            <a:r>
              <a:rPr sz="729" b="1" spc="180" dirty="0">
                <a:solidFill>
                  <a:srgbClr val="786950"/>
                </a:solidFill>
                <a:latin typeface="Arial"/>
                <a:cs typeface="Arial"/>
              </a:rPr>
              <a:t>Engage </a:t>
            </a:r>
            <a:r>
              <a:rPr sz="729" b="1" spc="102" dirty="0">
                <a:solidFill>
                  <a:srgbClr val="786950"/>
                </a:solidFill>
                <a:latin typeface="Arial"/>
                <a:cs typeface="Arial"/>
              </a:rPr>
              <a:t>in </a:t>
            </a:r>
            <a:r>
              <a:rPr sz="729" b="1" spc="117" dirty="0">
                <a:solidFill>
                  <a:srgbClr val="786950"/>
                </a:solidFill>
                <a:latin typeface="Arial"/>
                <a:cs typeface="Arial"/>
              </a:rPr>
              <a:t>interactive, </a:t>
            </a:r>
            <a:r>
              <a:rPr sz="729" b="1" spc="146" dirty="0">
                <a:solidFill>
                  <a:srgbClr val="786950"/>
                </a:solidFill>
                <a:latin typeface="Arial"/>
                <a:cs typeface="Arial"/>
              </a:rPr>
              <a:t>personalized</a:t>
            </a:r>
            <a:r>
              <a:rPr sz="729" b="1" spc="-39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729" b="1" spc="160" dirty="0">
                <a:solidFill>
                  <a:srgbClr val="786950"/>
                </a:solidFill>
                <a:latin typeface="Arial"/>
                <a:cs typeface="Arial"/>
              </a:rPr>
              <a:t>communications</a:t>
            </a:r>
            <a:endParaRPr sz="729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003830" y="7772929"/>
            <a:ext cx="3370174" cy="242622"/>
          </a:xfrm>
          <a:custGeom>
            <a:avLst/>
            <a:gdLst/>
            <a:ahLst/>
            <a:cxnLst/>
            <a:rect l="l" t="t" r="r" b="b"/>
            <a:pathLst>
              <a:path w="3466465" h="249554">
                <a:moveTo>
                  <a:pt x="0" y="249174"/>
                </a:moveTo>
                <a:lnTo>
                  <a:pt x="3466338" y="249174"/>
                </a:lnTo>
                <a:lnTo>
                  <a:pt x="3466338" y="0"/>
                </a:lnTo>
                <a:lnTo>
                  <a:pt x="0" y="0"/>
                </a:lnTo>
                <a:lnTo>
                  <a:pt x="0" y="249174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971233" y="7748482"/>
            <a:ext cx="3370174" cy="242622"/>
          </a:xfrm>
          <a:custGeom>
            <a:avLst/>
            <a:gdLst/>
            <a:ahLst/>
            <a:cxnLst/>
            <a:rect l="l" t="t" r="r" b="b"/>
            <a:pathLst>
              <a:path w="3466465" h="249554">
                <a:moveTo>
                  <a:pt x="0" y="249174"/>
                </a:moveTo>
                <a:lnTo>
                  <a:pt x="3466338" y="249174"/>
                </a:lnTo>
                <a:lnTo>
                  <a:pt x="3466338" y="0"/>
                </a:lnTo>
                <a:lnTo>
                  <a:pt x="0" y="0"/>
                </a:lnTo>
                <a:lnTo>
                  <a:pt x="0" y="249174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971233" y="7748482"/>
            <a:ext cx="3370174" cy="242622"/>
          </a:xfrm>
          <a:custGeom>
            <a:avLst/>
            <a:gdLst/>
            <a:ahLst/>
            <a:cxnLst/>
            <a:rect l="l" t="t" r="r" b="b"/>
            <a:pathLst>
              <a:path w="3466465" h="249554">
                <a:moveTo>
                  <a:pt x="3466338" y="0"/>
                </a:moveTo>
                <a:lnTo>
                  <a:pt x="0" y="0"/>
                </a:lnTo>
                <a:lnTo>
                  <a:pt x="0" y="249174"/>
                </a:lnTo>
                <a:lnTo>
                  <a:pt x="3466338" y="249174"/>
                </a:lnTo>
                <a:lnTo>
                  <a:pt x="3466338" y="0"/>
                </a:lnTo>
                <a:close/>
              </a:path>
            </a:pathLst>
          </a:custGeom>
          <a:ln w="8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/>
          <p:nvPr/>
        </p:nvSpPr>
        <p:spPr>
          <a:xfrm>
            <a:off x="1035932" y="7815156"/>
            <a:ext cx="3258431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spc="180" dirty="0">
                <a:latin typeface="Arial"/>
                <a:cs typeface="Arial"/>
              </a:rPr>
              <a:t>Engage </a:t>
            </a:r>
            <a:r>
              <a:rPr sz="729" b="1" spc="102" dirty="0">
                <a:latin typeface="Arial"/>
                <a:cs typeface="Arial"/>
              </a:rPr>
              <a:t>in </a:t>
            </a:r>
            <a:r>
              <a:rPr sz="729" b="1" spc="117" dirty="0">
                <a:latin typeface="Arial"/>
                <a:cs typeface="Arial"/>
              </a:rPr>
              <a:t>interactive, </a:t>
            </a:r>
            <a:r>
              <a:rPr sz="729" b="1" spc="151" dirty="0">
                <a:latin typeface="Arial"/>
                <a:cs typeface="Arial"/>
              </a:rPr>
              <a:t>personalized</a:t>
            </a:r>
            <a:r>
              <a:rPr sz="729" b="1" spc="-49" dirty="0">
                <a:latin typeface="Arial"/>
                <a:cs typeface="Arial"/>
              </a:rPr>
              <a:t> </a:t>
            </a:r>
            <a:r>
              <a:rPr sz="729" b="1" spc="160" dirty="0">
                <a:latin typeface="Arial"/>
                <a:cs typeface="Arial"/>
              </a:rPr>
              <a:t>communications</a:t>
            </a:r>
            <a:endParaRPr sz="729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36426" y="8084820"/>
            <a:ext cx="972344" cy="180159"/>
          </a:xfrm>
          <a:prstGeom prst="rect">
            <a:avLst/>
          </a:prstGeom>
        </p:spPr>
        <p:txBody>
          <a:bodyPr vert="horz" wrap="square" lIns="0" tIns="67292" rIns="0" bIns="0" rtlCol="0">
            <a:spAutoFit/>
          </a:bodyPr>
          <a:lstStyle/>
          <a:p>
            <a:pPr marL="294475">
              <a:spcBef>
                <a:spcPts val="530"/>
              </a:spcBef>
            </a:pPr>
            <a:r>
              <a:rPr sz="729" b="1" spc="136" dirty="0">
                <a:solidFill>
                  <a:srgbClr val="786950"/>
                </a:solidFill>
                <a:latin typeface="Arial"/>
                <a:cs typeface="Arial"/>
              </a:rPr>
              <a:t>E-mail</a:t>
            </a:r>
            <a:endParaRPr sz="729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036426" y="8084820"/>
            <a:ext cx="972344" cy="242006"/>
          </a:xfrm>
          <a:custGeom>
            <a:avLst/>
            <a:gdLst/>
            <a:ahLst/>
            <a:cxnLst/>
            <a:rect l="l" t="t" r="r" b="b"/>
            <a:pathLst>
              <a:path w="1000125" h="248920">
                <a:moveTo>
                  <a:pt x="0" y="248412"/>
                </a:moveTo>
                <a:lnTo>
                  <a:pt x="999744" y="248412"/>
                </a:lnTo>
                <a:lnTo>
                  <a:pt x="999744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1003830" y="8060372"/>
            <a:ext cx="972344" cy="242622"/>
          </a:xfrm>
          <a:custGeom>
            <a:avLst/>
            <a:gdLst/>
            <a:ahLst/>
            <a:cxnLst/>
            <a:rect l="l" t="t" r="r" b="b"/>
            <a:pathLst>
              <a:path w="1000125" h="249554">
                <a:moveTo>
                  <a:pt x="0" y="249174"/>
                </a:moveTo>
                <a:lnTo>
                  <a:pt x="999743" y="249174"/>
                </a:lnTo>
                <a:lnTo>
                  <a:pt x="999743" y="0"/>
                </a:lnTo>
                <a:lnTo>
                  <a:pt x="0" y="0"/>
                </a:lnTo>
                <a:lnTo>
                  <a:pt x="0" y="249174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1003830" y="8060372"/>
            <a:ext cx="972344" cy="242622"/>
          </a:xfrm>
          <a:custGeom>
            <a:avLst/>
            <a:gdLst/>
            <a:ahLst/>
            <a:cxnLst/>
            <a:rect l="l" t="t" r="r" b="b"/>
            <a:pathLst>
              <a:path w="1000125" h="249554">
                <a:moveTo>
                  <a:pt x="999744" y="0"/>
                </a:moveTo>
                <a:lnTo>
                  <a:pt x="0" y="0"/>
                </a:lnTo>
                <a:lnTo>
                  <a:pt x="0" y="249174"/>
                </a:lnTo>
                <a:lnTo>
                  <a:pt x="999744" y="249174"/>
                </a:lnTo>
                <a:lnTo>
                  <a:pt x="999744" y="0"/>
                </a:lnTo>
                <a:close/>
              </a:path>
            </a:pathLst>
          </a:custGeom>
          <a:ln w="8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 txBox="1"/>
          <p:nvPr/>
        </p:nvSpPr>
        <p:spPr>
          <a:xfrm>
            <a:off x="2235095" y="8084820"/>
            <a:ext cx="972344" cy="180159"/>
          </a:xfrm>
          <a:prstGeom prst="rect">
            <a:avLst/>
          </a:prstGeom>
        </p:spPr>
        <p:txBody>
          <a:bodyPr vert="horz" wrap="square" lIns="0" tIns="67292" rIns="0" bIns="0" rtlCol="0">
            <a:spAutoFit/>
          </a:bodyPr>
          <a:lstStyle/>
          <a:p>
            <a:pPr marL="182117">
              <a:spcBef>
                <a:spcPts val="530"/>
              </a:spcBef>
            </a:pPr>
            <a:r>
              <a:rPr sz="729" b="1" spc="194" dirty="0">
                <a:solidFill>
                  <a:srgbClr val="786950"/>
                </a:solidFill>
                <a:latin typeface="Arial"/>
                <a:cs typeface="Arial"/>
              </a:rPr>
              <a:t>Web</a:t>
            </a:r>
            <a:r>
              <a:rPr sz="729" b="1" spc="10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729" b="1" spc="126" dirty="0">
                <a:solidFill>
                  <a:srgbClr val="786950"/>
                </a:solidFill>
                <a:latin typeface="Arial"/>
                <a:cs typeface="Arial"/>
              </a:rPr>
              <a:t>Sites</a:t>
            </a:r>
            <a:endParaRPr sz="729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287074" y="8128528"/>
            <a:ext cx="1902090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097026" algn="l"/>
              </a:tabLst>
            </a:pPr>
            <a:r>
              <a:rPr sz="729" b="1" spc="136" dirty="0">
                <a:latin typeface="Arial"/>
                <a:cs typeface="Arial"/>
              </a:rPr>
              <a:t>E-mail	</a:t>
            </a:r>
            <a:r>
              <a:rPr sz="729" b="1" spc="194" dirty="0">
                <a:latin typeface="Arial"/>
                <a:cs typeface="Arial"/>
              </a:rPr>
              <a:t>Web</a:t>
            </a:r>
            <a:r>
              <a:rPr sz="729" b="1" spc="15" dirty="0">
                <a:latin typeface="Arial"/>
                <a:cs typeface="Arial"/>
              </a:rPr>
              <a:t> </a:t>
            </a:r>
            <a:r>
              <a:rPr sz="729" b="1" spc="126" dirty="0">
                <a:latin typeface="Arial"/>
                <a:cs typeface="Arial"/>
              </a:rPr>
              <a:t>Sites</a:t>
            </a:r>
            <a:endParaRPr sz="729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401906" y="8061854"/>
            <a:ext cx="972344" cy="252562"/>
          </a:xfrm>
          <a:prstGeom prst="rect">
            <a:avLst/>
          </a:prstGeom>
        </p:spPr>
        <p:txBody>
          <a:bodyPr vert="horz" wrap="square" lIns="0" tIns="46919" rIns="0" bIns="0" rtlCol="0">
            <a:spAutoFit/>
          </a:bodyPr>
          <a:lstStyle/>
          <a:p>
            <a:pPr marL="124704" marR="112975" indent="145694">
              <a:lnSpc>
                <a:spcPts val="807"/>
              </a:lnSpc>
              <a:spcBef>
                <a:spcPts val="369"/>
              </a:spcBef>
            </a:pPr>
            <a:r>
              <a:rPr sz="729" b="1" spc="126" dirty="0">
                <a:solidFill>
                  <a:srgbClr val="786950"/>
                </a:solidFill>
                <a:latin typeface="Arial"/>
                <a:cs typeface="Arial"/>
              </a:rPr>
              <a:t>On-line  </a:t>
            </a:r>
            <a:r>
              <a:rPr sz="729" b="1" spc="175" dirty="0">
                <a:solidFill>
                  <a:srgbClr val="786950"/>
                </a:solidFill>
                <a:latin typeface="Arial"/>
                <a:cs typeface="Arial"/>
              </a:rPr>
              <a:t>Banner</a:t>
            </a:r>
            <a:r>
              <a:rPr sz="729" b="1" spc="-39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729" b="1" spc="165" dirty="0">
                <a:solidFill>
                  <a:srgbClr val="786950"/>
                </a:solidFill>
                <a:latin typeface="Arial"/>
                <a:cs typeface="Arial"/>
              </a:rPr>
              <a:t>Ads</a:t>
            </a:r>
            <a:endParaRPr sz="729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401906" y="8061854"/>
            <a:ext cx="972344" cy="288925"/>
          </a:xfrm>
          <a:custGeom>
            <a:avLst/>
            <a:gdLst/>
            <a:ahLst/>
            <a:cxnLst/>
            <a:rect l="l" t="t" r="r" b="b"/>
            <a:pathLst>
              <a:path w="1000125" h="297179">
                <a:moveTo>
                  <a:pt x="0" y="297180"/>
                </a:moveTo>
                <a:lnTo>
                  <a:pt x="999744" y="297180"/>
                </a:lnTo>
                <a:lnTo>
                  <a:pt x="999744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3369310" y="8037406"/>
            <a:ext cx="972344" cy="288925"/>
          </a:xfrm>
          <a:custGeom>
            <a:avLst/>
            <a:gdLst/>
            <a:ahLst/>
            <a:cxnLst/>
            <a:rect l="l" t="t" r="r" b="b"/>
            <a:pathLst>
              <a:path w="1000125" h="297179">
                <a:moveTo>
                  <a:pt x="0" y="297180"/>
                </a:moveTo>
                <a:lnTo>
                  <a:pt x="999744" y="297180"/>
                </a:lnTo>
                <a:lnTo>
                  <a:pt x="999744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3369310" y="8037406"/>
            <a:ext cx="972344" cy="288925"/>
          </a:xfrm>
          <a:custGeom>
            <a:avLst/>
            <a:gdLst/>
            <a:ahLst/>
            <a:cxnLst/>
            <a:rect l="l" t="t" r="r" b="b"/>
            <a:pathLst>
              <a:path w="1000125" h="297179">
                <a:moveTo>
                  <a:pt x="999744" y="0"/>
                </a:moveTo>
                <a:lnTo>
                  <a:pt x="0" y="0"/>
                </a:lnTo>
                <a:lnTo>
                  <a:pt x="0" y="297180"/>
                </a:lnTo>
                <a:lnTo>
                  <a:pt x="999744" y="297180"/>
                </a:lnTo>
                <a:lnTo>
                  <a:pt x="999744" y="0"/>
                </a:lnTo>
                <a:close/>
              </a:path>
            </a:pathLst>
          </a:custGeom>
          <a:ln w="8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 txBox="1"/>
          <p:nvPr/>
        </p:nvSpPr>
        <p:spPr>
          <a:xfrm>
            <a:off x="3383584" y="8074448"/>
            <a:ext cx="97234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6051" algn="ctr">
              <a:lnSpc>
                <a:spcPts val="841"/>
              </a:lnSpc>
            </a:pPr>
            <a:r>
              <a:rPr sz="729" b="1" spc="126" dirty="0">
                <a:latin typeface="Arial"/>
                <a:cs typeface="Arial"/>
              </a:rPr>
              <a:t>On-line</a:t>
            </a:r>
            <a:endParaRPr sz="729">
              <a:latin typeface="Arial"/>
              <a:cs typeface="Arial"/>
            </a:endParaRPr>
          </a:p>
          <a:p>
            <a:pPr marR="16051" algn="ctr">
              <a:lnSpc>
                <a:spcPts val="841"/>
              </a:lnSpc>
            </a:pPr>
            <a:r>
              <a:rPr sz="729" b="1" spc="175" dirty="0">
                <a:latin typeface="Arial"/>
                <a:cs typeface="Arial"/>
              </a:rPr>
              <a:t>Banner</a:t>
            </a:r>
            <a:r>
              <a:rPr sz="729" b="1" spc="-53" dirty="0">
                <a:latin typeface="Arial"/>
                <a:cs typeface="Arial"/>
              </a:rPr>
              <a:t> </a:t>
            </a:r>
            <a:r>
              <a:rPr sz="729" b="1" spc="170" dirty="0">
                <a:latin typeface="Arial"/>
                <a:cs typeface="Arial"/>
              </a:rPr>
              <a:t>Ads</a:t>
            </a:r>
            <a:endParaRPr sz="729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036426" y="8470794"/>
            <a:ext cx="3370174" cy="179536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08065">
              <a:spcBef>
                <a:spcPts val="525"/>
              </a:spcBef>
            </a:pPr>
            <a:r>
              <a:rPr sz="729" b="1" spc="122" dirty="0">
                <a:solidFill>
                  <a:srgbClr val="786950"/>
                </a:solidFill>
                <a:latin typeface="Arial"/>
                <a:cs typeface="Arial"/>
              </a:rPr>
              <a:t>Virtual</a:t>
            </a:r>
            <a:r>
              <a:rPr sz="729" b="1" spc="24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729" b="1" spc="136" dirty="0">
                <a:solidFill>
                  <a:srgbClr val="786950"/>
                </a:solidFill>
                <a:latin typeface="Arial"/>
                <a:cs typeface="Arial"/>
              </a:rPr>
              <a:t>storefronts</a:t>
            </a:r>
            <a:r>
              <a:rPr sz="729" b="1" spc="73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729" b="1" spc="170" dirty="0">
                <a:solidFill>
                  <a:srgbClr val="786950"/>
                </a:solidFill>
                <a:latin typeface="Arial"/>
                <a:cs typeface="Arial"/>
              </a:rPr>
              <a:t>and</a:t>
            </a:r>
            <a:r>
              <a:rPr sz="729" b="1" spc="78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729" b="1" spc="141" dirty="0">
                <a:solidFill>
                  <a:srgbClr val="786950"/>
                </a:solidFill>
                <a:latin typeface="Arial"/>
                <a:cs typeface="Arial"/>
              </a:rPr>
              <a:t>inventory</a:t>
            </a:r>
            <a:r>
              <a:rPr sz="729" b="1" spc="73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729" b="1" spc="170" dirty="0">
                <a:solidFill>
                  <a:srgbClr val="786950"/>
                </a:solidFill>
                <a:latin typeface="Arial"/>
                <a:cs typeface="Arial"/>
              </a:rPr>
              <a:t>systems</a:t>
            </a:r>
            <a:endParaRPr sz="729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018103" y="8456916"/>
            <a:ext cx="3370174" cy="165199"/>
          </a:xfrm>
          <a:prstGeom prst="rect">
            <a:avLst/>
          </a:prstGeom>
          <a:solidFill>
            <a:srgbClr val="FDFD5D"/>
          </a:solidFill>
          <a:ln w="8331">
            <a:solidFill>
              <a:srgbClr val="000000"/>
            </a:solidFill>
          </a:ln>
        </p:spPr>
        <p:txBody>
          <a:bodyPr vert="horz" wrap="square" lIns="0" tIns="52476" rIns="0" bIns="0" rtlCol="0">
            <a:spAutoFit/>
          </a:bodyPr>
          <a:lstStyle/>
          <a:p>
            <a:pPr marL="390163">
              <a:spcBef>
                <a:spcPts val="413"/>
              </a:spcBef>
            </a:pPr>
            <a:r>
              <a:rPr sz="729" b="1" spc="122" dirty="0">
                <a:latin typeface="Arial"/>
                <a:cs typeface="Arial"/>
              </a:rPr>
              <a:t>Virtual</a:t>
            </a:r>
            <a:r>
              <a:rPr sz="729" b="1" spc="24" dirty="0">
                <a:latin typeface="Arial"/>
                <a:cs typeface="Arial"/>
              </a:rPr>
              <a:t> </a:t>
            </a:r>
            <a:r>
              <a:rPr sz="729" b="1" spc="136" dirty="0">
                <a:latin typeface="Arial"/>
                <a:cs typeface="Arial"/>
              </a:rPr>
              <a:t>storefronts</a:t>
            </a:r>
            <a:r>
              <a:rPr sz="729" b="1" spc="68" dirty="0">
                <a:latin typeface="Arial"/>
                <a:cs typeface="Arial"/>
              </a:rPr>
              <a:t> </a:t>
            </a:r>
            <a:r>
              <a:rPr sz="729" b="1" spc="170" dirty="0">
                <a:latin typeface="Arial"/>
                <a:cs typeface="Arial"/>
              </a:rPr>
              <a:t>and</a:t>
            </a:r>
            <a:r>
              <a:rPr sz="729" b="1" spc="73" dirty="0">
                <a:latin typeface="Arial"/>
                <a:cs typeface="Arial"/>
              </a:rPr>
              <a:t> </a:t>
            </a:r>
            <a:r>
              <a:rPr sz="729" b="1" spc="141" dirty="0">
                <a:latin typeface="Arial"/>
                <a:cs typeface="Arial"/>
              </a:rPr>
              <a:t>inventory</a:t>
            </a:r>
            <a:r>
              <a:rPr sz="729" b="1" spc="68" dirty="0">
                <a:latin typeface="Arial"/>
                <a:cs typeface="Arial"/>
              </a:rPr>
              <a:t> </a:t>
            </a:r>
            <a:r>
              <a:rPr sz="729" b="1" spc="165" dirty="0">
                <a:latin typeface="Arial"/>
                <a:cs typeface="Arial"/>
              </a:rPr>
              <a:t>systems</a:t>
            </a:r>
            <a:endParaRPr sz="729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401906" y="8784167"/>
            <a:ext cx="972344" cy="228249"/>
          </a:xfrm>
          <a:prstGeom prst="rect">
            <a:avLst/>
          </a:prstGeom>
        </p:spPr>
        <p:txBody>
          <a:bodyPr vert="horz" wrap="square" lIns="0" tIns="22842" rIns="0" bIns="0" rtlCol="0">
            <a:spAutoFit/>
          </a:bodyPr>
          <a:lstStyle/>
          <a:p>
            <a:pPr marL="108653" marR="8643" indent="-80872">
              <a:lnSpc>
                <a:spcPts val="807"/>
              </a:lnSpc>
              <a:spcBef>
                <a:spcPts val="180"/>
              </a:spcBef>
            </a:pPr>
            <a:r>
              <a:rPr sz="729" b="1" spc="170" dirty="0">
                <a:solidFill>
                  <a:srgbClr val="786950"/>
                </a:solidFill>
                <a:latin typeface="Arial"/>
                <a:cs typeface="Arial"/>
              </a:rPr>
              <a:t>Easy </a:t>
            </a:r>
            <a:r>
              <a:rPr sz="729" b="1" spc="160" dirty="0">
                <a:solidFill>
                  <a:srgbClr val="786950"/>
                </a:solidFill>
                <a:latin typeface="Arial"/>
                <a:cs typeface="Arial"/>
              </a:rPr>
              <a:t>access</a:t>
            </a:r>
            <a:r>
              <a:rPr sz="729" b="1" spc="-92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729" b="1" spc="117" dirty="0">
                <a:solidFill>
                  <a:srgbClr val="786950"/>
                </a:solidFill>
                <a:latin typeface="Arial"/>
                <a:cs typeface="Arial"/>
              </a:rPr>
              <a:t>to  </a:t>
            </a:r>
            <a:r>
              <a:rPr sz="729" b="1" spc="126" dirty="0">
                <a:solidFill>
                  <a:srgbClr val="786950"/>
                </a:solidFill>
                <a:latin typeface="Arial"/>
                <a:cs typeface="Arial"/>
              </a:rPr>
              <a:t>delivery</a:t>
            </a:r>
            <a:r>
              <a:rPr sz="729" b="1" spc="5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729" b="1" spc="117" dirty="0">
                <a:solidFill>
                  <a:srgbClr val="786950"/>
                </a:solidFill>
                <a:latin typeface="Arial"/>
                <a:cs typeface="Arial"/>
              </a:rPr>
              <a:t>info</a:t>
            </a:r>
            <a:endParaRPr sz="729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383584" y="8770289"/>
            <a:ext cx="972344" cy="213912"/>
          </a:xfrm>
          <a:prstGeom prst="rect">
            <a:avLst/>
          </a:prstGeom>
          <a:solidFill>
            <a:srgbClr val="FDFD5D"/>
          </a:solidFill>
          <a:ln w="8331">
            <a:solidFill>
              <a:srgbClr val="000000"/>
            </a:solidFill>
          </a:ln>
        </p:spPr>
        <p:txBody>
          <a:bodyPr vert="horz" wrap="square" lIns="0" tIns="8643" rIns="0" bIns="0" rtlCol="0">
            <a:spAutoFit/>
          </a:bodyPr>
          <a:lstStyle/>
          <a:p>
            <a:pPr marL="90133" marR="19138" indent="-80872">
              <a:lnSpc>
                <a:spcPts val="807"/>
              </a:lnSpc>
              <a:spcBef>
                <a:spcPts val="68"/>
              </a:spcBef>
            </a:pPr>
            <a:r>
              <a:rPr sz="729" b="1" spc="170" dirty="0">
                <a:latin typeface="Arial"/>
                <a:cs typeface="Arial"/>
              </a:rPr>
              <a:t>Easy </a:t>
            </a:r>
            <a:r>
              <a:rPr sz="729" b="1" spc="160" dirty="0">
                <a:latin typeface="Arial"/>
                <a:cs typeface="Arial"/>
              </a:rPr>
              <a:t>access</a:t>
            </a:r>
            <a:r>
              <a:rPr sz="729" b="1" spc="-87" dirty="0">
                <a:latin typeface="Arial"/>
                <a:cs typeface="Arial"/>
              </a:rPr>
              <a:t> </a:t>
            </a:r>
            <a:r>
              <a:rPr sz="729" b="1" spc="117" dirty="0">
                <a:latin typeface="Arial"/>
                <a:cs typeface="Arial"/>
              </a:rPr>
              <a:t>to  </a:t>
            </a:r>
            <a:r>
              <a:rPr sz="729" b="1" spc="126" dirty="0">
                <a:latin typeface="Arial"/>
                <a:cs typeface="Arial"/>
              </a:rPr>
              <a:t>delivery</a:t>
            </a:r>
            <a:r>
              <a:rPr sz="729" b="1" spc="5" dirty="0">
                <a:latin typeface="Arial"/>
                <a:cs typeface="Arial"/>
              </a:rPr>
              <a:t> </a:t>
            </a:r>
            <a:r>
              <a:rPr sz="729" b="1" spc="117" dirty="0">
                <a:latin typeface="Arial"/>
                <a:cs typeface="Arial"/>
              </a:rPr>
              <a:t>info</a:t>
            </a:r>
            <a:endParaRPr sz="729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235095" y="8784167"/>
            <a:ext cx="972344" cy="228249"/>
          </a:xfrm>
          <a:prstGeom prst="rect">
            <a:avLst/>
          </a:prstGeom>
        </p:spPr>
        <p:txBody>
          <a:bodyPr vert="horz" wrap="square" lIns="0" tIns="22842" rIns="0" bIns="0" rtlCol="0">
            <a:spAutoFit/>
          </a:bodyPr>
          <a:lstStyle/>
          <a:p>
            <a:pPr marL="319786" marR="32102" indent="-275954">
              <a:lnSpc>
                <a:spcPts val="807"/>
              </a:lnSpc>
              <a:spcBef>
                <a:spcPts val="180"/>
              </a:spcBef>
            </a:pPr>
            <a:r>
              <a:rPr sz="729" b="1" spc="180" dirty="0">
                <a:solidFill>
                  <a:srgbClr val="786950"/>
                </a:solidFill>
                <a:latin typeface="Arial"/>
                <a:cs typeface="Arial"/>
              </a:rPr>
              <a:t>Lower</a:t>
            </a:r>
            <a:r>
              <a:rPr sz="729" b="1" spc="-24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729" b="1" spc="146" dirty="0">
                <a:solidFill>
                  <a:srgbClr val="786950"/>
                </a:solidFill>
                <a:latin typeface="Arial"/>
                <a:cs typeface="Arial"/>
              </a:rPr>
              <a:t>storage  costs</a:t>
            </a:r>
            <a:endParaRPr sz="729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216771" y="8770289"/>
            <a:ext cx="972344" cy="213912"/>
          </a:xfrm>
          <a:prstGeom prst="rect">
            <a:avLst/>
          </a:prstGeom>
          <a:solidFill>
            <a:srgbClr val="FDFD5D"/>
          </a:solidFill>
          <a:ln w="8331">
            <a:solidFill>
              <a:srgbClr val="000000"/>
            </a:solidFill>
          </a:ln>
        </p:spPr>
        <p:txBody>
          <a:bodyPr vert="horz" wrap="square" lIns="0" tIns="8643" rIns="0" bIns="0" rtlCol="0">
            <a:spAutoFit/>
          </a:bodyPr>
          <a:lstStyle/>
          <a:p>
            <a:pPr marL="301265" marR="41980" indent="-275954">
              <a:lnSpc>
                <a:spcPts val="807"/>
              </a:lnSpc>
              <a:spcBef>
                <a:spcPts val="68"/>
              </a:spcBef>
            </a:pPr>
            <a:r>
              <a:rPr sz="729" b="1" spc="180" dirty="0">
                <a:latin typeface="Arial"/>
                <a:cs typeface="Arial"/>
              </a:rPr>
              <a:t>Lower</a:t>
            </a:r>
            <a:r>
              <a:rPr sz="729" b="1" spc="-5" dirty="0">
                <a:latin typeface="Arial"/>
                <a:cs typeface="Arial"/>
              </a:rPr>
              <a:t> </a:t>
            </a:r>
            <a:r>
              <a:rPr sz="729" b="1" spc="146" dirty="0">
                <a:latin typeface="Arial"/>
                <a:cs typeface="Arial"/>
              </a:rPr>
              <a:t>storage  costs</a:t>
            </a:r>
            <a:endParaRPr sz="729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36426" y="8784167"/>
            <a:ext cx="972344" cy="228249"/>
          </a:xfrm>
          <a:prstGeom prst="rect">
            <a:avLst/>
          </a:prstGeom>
        </p:spPr>
        <p:txBody>
          <a:bodyPr vert="horz" wrap="square" lIns="0" tIns="22842" rIns="0" bIns="0" rtlCol="0">
            <a:spAutoFit/>
          </a:bodyPr>
          <a:lstStyle/>
          <a:p>
            <a:pPr marL="197551" marR="185821" indent="24077">
              <a:lnSpc>
                <a:spcPts val="807"/>
              </a:lnSpc>
              <a:spcBef>
                <a:spcPts val="180"/>
              </a:spcBef>
            </a:pPr>
            <a:r>
              <a:rPr sz="729" b="1" spc="233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729" b="1" spc="165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729" b="1" spc="180" dirty="0">
                <a:solidFill>
                  <a:srgbClr val="786950"/>
                </a:solidFill>
                <a:latin typeface="Arial"/>
                <a:cs typeface="Arial"/>
              </a:rPr>
              <a:t>duc</a:t>
            </a:r>
            <a:r>
              <a:rPr sz="729" b="1" spc="156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729" b="1" spc="92" dirty="0">
                <a:solidFill>
                  <a:srgbClr val="786950"/>
                </a:solidFill>
                <a:latin typeface="Arial"/>
                <a:cs typeface="Arial"/>
              </a:rPr>
              <a:t>s  </a:t>
            </a:r>
            <a:r>
              <a:rPr sz="729" b="1" spc="49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729" b="1" spc="185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729" b="1" spc="170" dirty="0">
                <a:solidFill>
                  <a:srgbClr val="786950"/>
                </a:solidFill>
                <a:latin typeface="Arial"/>
                <a:cs typeface="Arial"/>
              </a:rPr>
              <a:t>v</a:t>
            </a:r>
            <a:r>
              <a:rPr sz="729" b="1" spc="156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729" b="1" spc="185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729" b="1" spc="73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729" b="1" spc="185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729" b="1" spc="92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729" b="1" spc="141" dirty="0">
                <a:solidFill>
                  <a:srgbClr val="786950"/>
                </a:solidFill>
                <a:latin typeface="Arial"/>
                <a:cs typeface="Arial"/>
              </a:rPr>
              <a:t>y</a:t>
            </a:r>
            <a:endParaRPr sz="729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18103" y="8770289"/>
            <a:ext cx="972344" cy="213912"/>
          </a:xfrm>
          <a:prstGeom prst="rect">
            <a:avLst/>
          </a:prstGeom>
          <a:solidFill>
            <a:srgbClr val="FDFD5D"/>
          </a:solidFill>
          <a:ln w="8331">
            <a:solidFill>
              <a:srgbClr val="000000"/>
            </a:solidFill>
          </a:ln>
        </p:spPr>
        <p:txBody>
          <a:bodyPr vert="horz" wrap="square" lIns="0" tIns="8643" rIns="0" bIns="0" rtlCol="0">
            <a:spAutoFit/>
          </a:bodyPr>
          <a:lstStyle/>
          <a:p>
            <a:pPr marL="179031" marR="196316" indent="24077">
              <a:lnSpc>
                <a:spcPts val="807"/>
              </a:lnSpc>
              <a:spcBef>
                <a:spcPts val="68"/>
              </a:spcBef>
            </a:pPr>
            <a:r>
              <a:rPr sz="729" b="1" spc="180" dirty="0">
                <a:latin typeface="Arial"/>
                <a:cs typeface="Arial"/>
              </a:rPr>
              <a:t>Reduces  </a:t>
            </a:r>
            <a:r>
              <a:rPr sz="729" b="1" spc="49" dirty="0">
                <a:latin typeface="Arial"/>
                <a:cs typeface="Arial"/>
              </a:rPr>
              <a:t>I</a:t>
            </a:r>
            <a:r>
              <a:rPr sz="729" b="1" spc="190" dirty="0">
                <a:latin typeface="Arial"/>
                <a:cs typeface="Arial"/>
              </a:rPr>
              <a:t>n</a:t>
            </a:r>
            <a:r>
              <a:rPr sz="729" b="1" spc="156" dirty="0">
                <a:latin typeface="Arial"/>
                <a:cs typeface="Arial"/>
              </a:rPr>
              <a:t>ve</a:t>
            </a:r>
            <a:r>
              <a:rPr sz="729" b="1" spc="190" dirty="0">
                <a:latin typeface="Arial"/>
                <a:cs typeface="Arial"/>
              </a:rPr>
              <a:t>n</a:t>
            </a:r>
            <a:r>
              <a:rPr sz="729" b="1" spc="68" dirty="0">
                <a:latin typeface="Arial"/>
                <a:cs typeface="Arial"/>
              </a:rPr>
              <a:t>t</a:t>
            </a:r>
            <a:r>
              <a:rPr sz="729" b="1" spc="190" dirty="0">
                <a:latin typeface="Arial"/>
                <a:cs typeface="Arial"/>
              </a:rPr>
              <a:t>o</a:t>
            </a:r>
            <a:r>
              <a:rPr sz="729" b="1" spc="87" dirty="0">
                <a:latin typeface="Arial"/>
                <a:cs typeface="Arial"/>
              </a:rPr>
              <a:t>r</a:t>
            </a:r>
            <a:r>
              <a:rPr sz="729" b="1" spc="141" dirty="0">
                <a:latin typeface="Arial"/>
                <a:cs typeface="Arial"/>
              </a:rPr>
              <a:t>y</a:t>
            </a:r>
            <a:endParaRPr sz="72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269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213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674533" y="7318798"/>
            <a:ext cx="3059642" cy="1986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4523528" y="7959619"/>
            <a:ext cx="920485" cy="384616"/>
          </a:xfrm>
          <a:custGeom>
            <a:avLst/>
            <a:gdLst/>
            <a:ahLst/>
            <a:cxnLst/>
            <a:rect l="l" t="t" r="r" b="b"/>
            <a:pathLst>
              <a:path w="946785" h="395604">
                <a:moveTo>
                  <a:pt x="946403" y="0"/>
                </a:moveTo>
                <a:lnTo>
                  <a:pt x="413003" y="0"/>
                </a:lnTo>
                <a:lnTo>
                  <a:pt x="0" y="395477"/>
                </a:lnTo>
              </a:path>
            </a:pathLst>
          </a:custGeom>
          <a:ln w="6565">
            <a:solidFill>
              <a:srgbClr val="3399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523528" y="8285586"/>
            <a:ext cx="920485" cy="379677"/>
          </a:xfrm>
          <a:custGeom>
            <a:avLst/>
            <a:gdLst/>
            <a:ahLst/>
            <a:cxnLst/>
            <a:rect l="l" t="t" r="r" b="b"/>
            <a:pathLst>
              <a:path w="946785" h="390525">
                <a:moveTo>
                  <a:pt x="946403" y="390144"/>
                </a:moveTo>
                <a:lnTo>
                  <a:pt x="413003" y="390144"/>
                </a:lnTo>
                <a:lnTo>
                  <a:pt x="0" y="0"/>
                </a:lnTo>
              </a:path>
            </a:pathLst>
          </a:custGeom>
          <a:ln w="6565">
            <a:solidFill>
              <a:srgbClr val="3399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4523528" y="7732924"/>
            <a:ext cx="920485" cy="325967"/>
          </a:xfrm>
          <a:custGeom>
            <a:avLst/>
            <a:gdLst/>
            <a:ahLst/>
            <a:cxnLst/>
            <a:rect l="l" t="t" r="r" b="b"/>
            <a:pathLst>
              <a:path w="946785" h="335279">
                <a:moveTo>
                  <a:pt x="946403" y="0"/>
                </a:moveTo>
                <a:lnTo>
                  <a:pt x="413003" y="0"/>
                </a:lnTo>
                <a:lnTo>
                  <a:pt x="0" y="335280"/>
                </a:lnTo>
              </a:path>
            </a:pathLst>
          </a:custGeom>
          <a:ln w="6565">
            <a:solidFill>
              <a:srgbClr val="3399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523528" y="8544137"/>
            <a:ext cx="920485" cy="325967"/>
          </a:xfrm>
          <a:custGeom>
            <a:avLst/>
            <a:gdLst/>
            <a:ahLst/>
            <a:cxnLst/>
            <a:rect l="l" t="t" r="r" b="b"/>
            <a:pathLst>
              <a:path w="946785" h="335279">
                <a:moveTo>
                  <a:pt x="946403" y="335279"/>
                </a:moveTo>
                <a:lnTo>
                  <a:pt x="413003" y="335279"/>
                </a:lnTo>
                <a:lnTo>
                  <a:pt x="0" y="0"/>
                </a:lnTo>
              </a:path>
            </a:pathLst>
          </a:custGeom>
          <a:ln w="6565">
            <a:solidFill>
              <a:srgbClr val="3399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4523528" y="8015922"/>
            <a:ext cx="920485" cy="416719"/>
          </a:xfrm>
          <a:custGeom>
            <a:avLst/>
            <a:gdLst/>
            <a:ahLst/>
            <a:cxnLst/>
            <a:rect l="l" t="t" r="r" b="b"/>
            <a:pathLst>
              <a:path w="946785" h="428625">
                <a:moveTo>
                  <a:pt x="946403" y="428243"/>
                </a:moveTo>
                <a:lnTo>
                  <a:pt x="413003" y="428243"/>
                </a:lnTo>
                <a:lnTo>
                  <a:pt x="0" y="0"/>
                </a:lnTo>
              </a:path>
            </a:pathLst>
          </a:custGeom>
          <a:ln w="6565">
            <a:solidFill>
              <a:srgbClr val="3399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786400" y="7816637"/>
            <a:ext cx="1007532" cy="808743"/>
          </a:xfrm>
          <a:custGeom>
            <a:avLst/>
            <a:gdLst/>
            <a:ahLst/>
            <a:cxnLst/>
            <a:rect l="l" t="t" r="r" b="b"/>
            <a:pathLst>
              <a:path w="1036320" h="831850">
                <a:moveTo>
                  <a:pt x="518159" y="0"/>
                </a:moveTo>
                <a:lnTo>
                  <a:pt x="465125" y="2152"/>
                </a:lnTo>
                <a:lnTo>
                  <a:pt x="413635" y="8469"/>
                </a:lnTo>
                <a:lnTo>
                  <a:pt x="363948" y="18740"/>
                </a:lnTo>
                <a:lnTo>
                  <a:pt x="316325" y="32754"/>
                </a:lnTo>
                <a:lnTo>
                  <a:pt x="271023" y="50299"/>
                </a:lnTo>
                <a:lnTo>
                  <a:pt x="228302" y="71165"/>
                </a:lnTo>
                <a:lnTo>
                  <a:pt x="188420" y="95140"/>
                </a:lnTo>
                <a:lnTo>
                  <a:pt x="151637" y="122015"/>
                </a:lnTo>
                <a:lnTo>
                  <a:pt x="118212" y="151577"/>
                </a:lnTo>
                <a:lnTo>
                  <a:pt x="88403" y="183616"/>
                </a:lnTo>
                <a:lnTo>
                  <a:pt x="62470" y="217921"/>
                </a:lnTo>
                <a:lnTo>
                  <a:pt x="40671" y="254281"/>
                </a:lnTo>
                <a:lnTo>
                  <a:pt x="23266" y="292485"/>
                </a:lnTo>
                <a:lnTo>
                  <a:pt x="10513" y="332322"/>
                </a:lnTo>
                <a:lnTo>
                  <a:pt x="2671" y="373581"/>
                </a:lnTo>
                <a:lnTo>
                  <a:pt x="0" y="416052"/>
                </a:lnTo>
                <a:lnTo>
                  <a:pt x="2671" y="458513"/>
                </a:lnTo>
                <a:lnTo>
                  <a:pt x="10513" y="499748"/>
                </a:lnTo>
                <a:lnTo>
                  <a:pt x="23266" y="539547"/>
                </a:lnTo>
                <a:lnTo>
                  <a:pt x="40671" y="577703"/>
                </a:lnTo>
                <a:lnTo>
                  <a:pt x="62470" y="614005"/>
                </a:lnTo>
                <a:lnTo>
                  <a:pt x="88403" y="648246"/>
                </a:lnTo>
                <a:lnTo>
                  <a:pt x="118212" y="680216"/>
                </a:lnTo>
                <a:lnTo>
                  <a:pt x="151637" y="709707"/>
                </a:lnTo>
                <a:lnTo>
                  <a:pt x="188420" y="736511"/>
                </a:lnTo>
                <a:lnTo>
                  <a:pt x="228302" y="760417"/>
                </a:lnTo>
                <a:lnTo>
                  <a:pt x="271023" y="781219"/>
                </a:lnTo>
                <a:lnTo>
                  <a:pt x="316325" y="798706"/>
                </a:lnTo>
                <a:lnTo>
                  <a:pt x="363948" y="812671"/>
                </a:lnTo>
                <a:lnTo>
                  <a:pt x="413635" y="822904"/>
                </a:lnTo>
                <a:lnTo>
                  <a:pt x="465125" y="829197"/>
                </a:lnTo>
                <a:lnTo>
                  <a:pt x="518159" y="831342"/>
                </a:lnTo>
                <a:lnTo>
                  <a:pt x="571069" y="829197"/>
                </a:lnTo>
                <a:lnTo>
                  <a:pt x="622466" y="822904"/>
                </a:lnTo>
                <a:lnTo>
                  <a:pt x="672088" y="812671"/>
                </a:lnTo>
                <a:lnTo>
                  <a:pt x="719673" y="798706"/>
                </a:lnTo>
                <a:lnTo>
                  <a:pt x="764958" y="781219"/>
                </a:lnTo>
                <a:lnTo>
                  <a:pt x="807682" y="760417"/>
                </a:lnTo>
                <a:lnTo>
                  <a:pt x="847582" y="736511"/>
                </a:lnTo>
                <a:lnTo>
                  <a:pt x="884396" y="709707"/>
                </a:lnTo>
                <a:lnTo>
                  <a:pt x="917861" y="680216"/>
                </a:lnTo>
                <a:lnTo>
                  <a:pt x="947715" y="648246"/>
                </a:lnTo>
                <a:lnTo>
                  <a:pt x="973695" y="614005"/>
                </a:lnTo>
                <a:lnTo>
                  <a:pt x="995541" y="577703"/>
                </a:lnTo>
                <a:lnTo>
                  <a:pt x="1012988" y="539547"/>
                </a:lnTo>
                <a:lnTo>
                  <a:pt x="1025775" y="499748"/>
                </a:lnTo>
                <a:lnTo>
                  <a:pt x="1033640" y="458513"/>
                </a:lnTo>
                <a:lnTo>
                  <a:pt x="1036319" y="416052"/>
                </a:lnTo>
                <a:lnTo>
                  <a:pt x="1033640" y="373581"/>
                </a:lnTo>
                <a:lnTo>
                  <a:pt x="1025775" y="332322"/>
                </a:lnTo>
                <a:lnTo>
                  <a:pt x="1012988" y="292485"/>
                </a:lnTo>
                <a:lnTo>
                  <a:pt x="995541" y="254281"/>
                </a:lnTo>
                <a:lnTo>
                  <a:pt x="973695" y="217921"/>
                </a:lnTo>
                <a:lnTo>
                  <a:pt x="947715" y="183616"/>
                </a:lnTo>
                <a:lnTo>
                  <a:pt x="917861" y="151577"/>
                </a:lnTo>
                <a:lnTo>
                  <a:pt x="884396" y="122015"/>
                </a:lnTo>
                <a:lnTo>
                  <a:pt x="847582" y="95140"/>
                </a:lnTo>
                <a:lnTo>
                  <a:pt x="807682" y="71165"/>
                </a:lnTo>
                <a:lnTo>
                  <a:pt x="764958" y="50299"/>
                </a:lnTo>
                <a:lnTo>
                  <a:pt x="719673" y="32754"/>
                </a:lnTo>
                <a:lnTo>
                  <a:pt x="672088" y="18740"/>
                </a:lnTo>
                <a:lnTo>
                  <a:pt x="622466" y="8469"/>
                </a:lnTo>
                <a:lnTo>
                  <a:pt x="571069" y="2152"/>
                </a:lnTo>
                <a:lnTo>
                  <a:pt x="518159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773805" y="7801822"/>
            <a:ext cx="1006916" cy="808743"/>
          </a:xfrm>
          <a:custGeom>
            <a:avLst/>
            <a:gdLst/>
            <a:ahLst/>
            <a:cxnLst/>
            <a:rect l="l" t="t" r="r" b="b"/>
            <a:pathLst>
              <a:path w="1035685" h="831850">
                <a:moveTo>
                  <a:pt x="518160" y="0"/>
                </a:moveTo>
                <a:lnTo>
                  <a:pt x="465125" y="2152"/>
                </a:lnTo>
                <a:lnTo>
                  <a:pt x="413635" y="8469"/>
                </a:lnTo>
                <a:lnTo>
                  <a:pt x="363948" y="18740"/>
                </a:lnTo>
                <a:lnTo>
                  <a:pt x="316325" y="32754"/>
                </a:lnTo>
                <a:lnTo>
                  <a:pt x="271023" y="50299"/>
                </a:lnTo>
                <a:lnTo>
                  <a:pt x="228302" y="71165"/>
                </a:lnTo>
                <a:lnTo>
                  <a:pt x="188420" y="95140"/>
                </a:lnTo>
                <a:lnTo>
                  <a:pt x="151637" y="122015"/>
                </a:lnTo>
                <a:lnTo>
                  <a:pt x="118212" y="151577"/>
                </a:lnTo>
                <a:lnTo>
                  <a:pt x="88403" y="183616"/>
                </a:lnTo>
                <a:lnTo>
                  <a:pt x="62470" y="217921"/>
                </a:lnTo>
                <a:lnTo>
                  <a:pt x="40671" y="254281"/>
                </a:lnTo>
                <a:lnTo>
                  <a:pt x="23266" y="292485"/>
                </a:lnTo>
                <a:lnTo>
                  <a:pt x="10513" y="332322"/>
                </a:lnTo>
                <a:lnTo>
                  <a:pt x="2671" y="373581"/>
                </a:lnTo>
                <a:lnTo>
                  <a:pt x="0" y="416051"/>
                </a:lnTo>
                <a:lnTo>
                  <a:pt x="2671" y="458513"/>
                </a:lnTo>
                <a:lnTo>
                  <a:pt x="10513" y="499748"/>
                </a:lnTo>
                <a:lnTo>
                  <a:pt x="23266" y="539547"/>
                </a:lnTo>
                <a:lnTo>
                  <a:pt x="40671" y="577703"/>
                </a:lnTo>
                <a:lnTo>
                  <a:pt x="62470" y="614005"/>
                </a:lnTo>
                <a:lnTo>
                  <a:pt x="88403" y="648246"/>
                </a:lnTo>
                <a:lnTo>
                  <a:pt x="118212" y="680216"/>
                </a:lnTo>
                <a:lnTo>
                  <a:pt x="151638" y="709707"/>
                </a:lnTo>
                <a:lnTo>
                  <a:pt x="188420" y="736511"/>
                </a:lnTo>
                <a:lnTo>
                  <a:pt x="228302" y="760417"/>
                </a:lnTo>
                <a:lnTo>
                  <a:pt x="271023" y="781219"/>
                </a:lnTo>
                <a:lnTo>
                  <a:pt x="316325" y="798706"/>
                </a:lnTo>
                <a:lnTo>
                  <a:pt x="363948" y="812671"/>
                </a:lnTo>
                <a:lnTo>
                  <a:pt x="413635" y="822904"/>
                </a:lnTo>
                <a:lnTo>
                  <a:pt x="465125" y="829197"/>
                </a:lnTo>
                <a:lnTo>
                  <a:pt x="518160" y="831341"/>
                </a:lnTo>
                <a:lnTo>
                  <a:pt x="571060" y="829197"/>
                </a:lnTo>
                <a:lnTo>
                  <a:pt x="622433" y="822904"/>
                </a:lnTo>
                <a:lnTo>
                  <a:pt x="672017" y="812671"/>
                </a:lnTo>
                <a:lnTo>
                  <a:pt x="719554" y="798706"/>
                </a:lnTo>
                <a:lnTo>
                  <a:pt x="764782" y="781219"/>
                </a:lnTo>
                <a:lnTo>
                  <a:pt x="807441" y="760417"/>
                </a:lnTo>
                <a:lnTo>
                  <a:pt x="847272" y="736511"/>
                </a:lnTo>
                <a:lnTo>
                  <a:pt x="884015" y="709707"/>
                </a:lnTo>
                <a:lnTo>
                  <a:pt x="917409" y="680216"/>
                </a:lnTo>
                <a:lnTo>
                  <a:pt x="947194" y="648246"/>
                </a:lnTo>
                <a:lnTo>
                  <a:pt x="973110" y="614005"/>
                </a:lnTo>
                <a:lnTo>
                  <a:pt x="994898" y="577703"/>
                </a:lnTo>
                <a:lnTo>
                  <a:pt x="1012296" y="539547"/>
                </a:lnTo>
                <a:lnTo>
                  <a:pt x="1025046" y="499748"/>
                </a:lnTo>
                <a:lnTo>
                  <a:pt x="1032886" y="458513"/>
                </a:lnTo>
                <a:lnTo>
                  <a:pt x="1035558" y="416051"/>
                </a:lnTo>
                <a:lnTo>
                  <a:pt x="1032886" y="373581"/>
                </a:lnTo>
                <a:lnTo>
                  <a:pt x="1025046" y="332322"/>
                </a:lnTo>
                <a:lnTo>
                  <a:pt x="1012296" y="292485"/>
                </a:lnTo>
                <a:lnTo>
                  <a:pt x="994898" y="254281"/>
                </a:lnTo>
                <a:lnTo>
                  <a:pt x="973110" y="217921"/>
                </a:lnTo>
                <a:lnTo>
                  <a:pt x="947194" y="183616"/>
                </a:lnTo>
                <a:lnTo>
                  <a:pt x="917409" y="151577"/>
                </a:lnTo>
                <a:lnTo>
                  <a:pt x="884015" y="122015"/>
                </a:lnTo>
                <a:lnTo>
                  <a:pt x="847272" y="95140"/>
                </a:lnTo>
                <a:lnTo>
                  <a:pt x="807441" y="71165"/>
                </a:lnTo>
                <a:lnTo>
                  <a:pt x="764782" y="50299"/>
                </a:lnTo>
                <a:lnTo>
                  <a:pt x="719554" y="32754"/>
                </a:lnTo>
                <a:lnTo>
                  <a:pt x="672017" y="18740"/>
                </a:lnTo>
                <a:lnTo>
                  <a:pt x="622433" y="8469"/>
                </a:lnTo>
                <a:lnTo>
                  <a:pt x="571060" y="2152"/>
                </a:lnTo>
                <a:lnTo>
                  <a:pt x="51816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773805" y="7801822"/>
            <a:ext cx="1006916" cy="808743"/>
          </a:xfrm>
          <a:custGeom>
            <a:avLst/>
            <a:gdLst/>
            <a:ahLst/>
            <a:cxnLst/>
            <a:rect l="l" t="t" r="r" b="b"/>
            <a:pathLst>
              <a:path w="1035685" h="831850">
                <a:moveTo>
                  <a:pt x="518160" y="0"/>
                </a:moveTo>
                <a:lnTo>
                  <a:pt x="465125" y="2152"/>
                </a:lnTo>
                <a:lnTo>
                  <a:pt x="413635" y="8469"/>
                </a:lnTo>
                <a:lnTo>
                  <a:pt x="363948" y="18740"/>
                </a:lnTo>
                <a:lnTo>
                  <a:pt x="316325" y="32754"/>
                </a:lnTo>
                <a:lnTo>
                  <a:pt x="271023" y="50299"/>
                </a:lnTo>
                <a:lnTo>
                  <a:pt x="228302" y="71165"/>
                </a:lnTo>
                <a:lnTo>
                  <a:pt x="188420" y="95140"/>
                </a:lnTo>
                <a:lnTo>
                  <a:pt x="151637" y="122015"/>
                </a:lnTo>
                <a:lnTo>
                  <a:pt x="118212" y="151577"/>
                </a:lnTo>
                <a:lnTo>
                  <a:pt x="88403" y="183616"/>
                </a:lnTo>
                <a:lnTo>
                  <a:pt x="62470" y="217921"/>
                </a:lnTo>
                <a:lnTo>
                  <a:pt x="40671" y="254281"/>
                </a:lnTo>
                <a:lnTo>
                  <a:pt x="23266" y="292485"/>
                </a:lnTo>
                <a:lnTo>
                  <a:pt x="10513" y="332322"/>
                </a:lnTo>
                <a:lnTo>
                  <a:pt x="2671" y="373581"/>
                </a:lnTo>
                <a:lnTo>
                  <a:pt x="0" y="416051"/>
                </a:lnTo>
                <a:lnTo>
                  <a:pt x="2671" y="458513"/>
                </a:lnTo>
                <a:lnTo>
                  <a:pt x="10513" y="499748"/>
                </a:lnTo>
                <a:lnTo>
                  <a:pt x="23266" y="539547"/>
                </a:lnTo>
                <a:lnTo>
                  <a:pt x="40671" y="577703"/>
                </a:lnTo>
                <a:lnTo>
                  <a:pt x="62470" y="614005"/>
                </a:lnTo>
                <a:lnTo>
                  <a:pt x="88403" y="648246"/>
                </a:lnTo>
                <a:lnTo>
                  <a:pt x="118212" y="680216"/>
                </a:lnTo>
                <a:lnTo>
                  <a:pt x="151638" y="709707"/>
                </a:lnTo>
                <a:lnTo>
                  <a:pt x="188420" y="736511"/>
                </a:lnTo>
                <a:lnTo>
                  <a:pt x="228302" y="760417"/>
                </a:lnTo>
                <a:lnTo>
                  <a:pt x="271023" y="781219"/>
                </a:lnTo>
                <a:lnTo>
                  <a:pt x="316325" y="798706"/>
                </a:lnTo>
                <a:lnTo>
                  <a:pt x="363948" y="812671"/>
                </a:lnTo>
                <a:lnTo>
                  <a:pt x="413635" y="822904"/>
                </a:lnTo>
                <a:lnTo>
                  <a:pt x="465125" y="829197"/>
                </a:lnTo>
                <a:lnTo>
                  <a:pt x="518160" y="831341"/>
                </a:lnTo>
                <a:lnTo>
                  <a:pt x="571060" y="829197"/>
                </a:lnTo>
                <a:lnTo>
                  <a:pt x="622433" y="822904"/>
                </a:lnTo>
                <a:lnTo>
                  <a:pt x="672017" y="812671"/>
                </a:lnTo>
                <a:lnTo>
                  <a:pt x="719554" y="798706"/>
                </a:lnTo>
                <a:lnTo>
                  <a:pt x="764782" y="781219"/>
                </a:lnTo>
                <a:lnTo>
                  <a:pt x="807441" y="760417"/>
                </a:lnTo>
                <a:lnTo>
                  <a:pt x="847272" y="736511"/>
                </a:lnTo>
                <a:lnTo>
                  <a:pt x="884015" y="709707"/>
                </a:lnTo>
                <a:lnTo>
                  <a:pt x="917409" y="680216"/>
                </a:lnTo>
                <a:lnTo>
                  <a:pt x="947194" y="648246"/>
                </a:lnTo>
                <a:lnTo>
                  <a:pt x="973110" y="614005"/>
                </a:lnTo>
                <a:lnTo>
                  <a:pt x="994898" y="577703"/>
                </a:lnTo>
                <a:lnTo>
                  <a:pt x="1012296" y="539547"/>
                </a:lnTo>
                <a:lnTo>
                  <a:pt x="1025046" y="499748"/>
                </a:lnTo>
                <a:lnTo>
                  <a:pt x="1032886" y="458513"/>
                </a:lnTo>
                <a:lnTo>
                  <a:pt x="1035558" y="416051"/>
                </a:lnTo>
                <a:lnTo>
                  <a:pt x="1032886" y="373581"/>
                </a:lnTo>
                <a:lnTo>
                  <a:pt x="1025046" y="332322"/>
                </a:lnTo>
                <a:lnTo>
                  <a:pt x="1012296" y="292485"/>
                </a:lnTo>
                <a:lnTo>
                  <a:pt x="994898" y="254281"/>
                </a:lnTo>
                <a:lnTo>
                  <a:pt x="973110" y="217921"/>
                </a:lnTo>
                <a:lnTo>
                  <a:pt x="947194" y="183616"/>
                </a:lnTo>
                <a:lnTo>
                  <a:pt x="917409" y="151577"/>
                </a:lnTo>
                <a:lnTo>
                  <a:pt x="884015" y="122015"/>
                </a:lnTo>
                <a:lnTo>
                  <a:pt x="847272" y="95140"/>
                </a:lnTo>
                <a:lnTo>
                  <a:pt x="807441" y="71165"/>
                </a:lnTo>
                <a:lnTo>
                  <a:pt x="764782" y="50299"/>
                </a:lnTo>
                <a:lnTo>
                  <a:pt x="719554" y="32754"/>
                </a:lnTo>
                <a:lnTo>
                  <a:pt x="672017" y="18740"/>
                </a:lnTo>
                <a:lnTo>
                  <a:pt x="622433" y="8469"/>
                </a:lnTo>
                <a:lnTo>
                  <a:pt x="571060" y="2152"/>
                </a:lnTo>
                <a:lnTo>
                  <a:pt x="518160" y="0"/>
                </a:lnTo>
                <a:close/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3968138" y="8041038"/>
            <a:ext cx="632795" cy="335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82724">
              <a:lnSpc>
                <a:spcPct val="87900"/>
              </a:lnSpc>
            </a:pPr>
            <a:r>
              <a:rPr sz="826" b="1" spc="-136" dirty="0">
                <a:latin typeface="Arial"/>
                <a:cs typeface="Arial"/>
              </a:rPr>
              <a:t>I</a:t>
            </a:r>
            <a:r>
              <a:rPr sz="1240" b="1" spc="-203" baseline="-9803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826" b="1" spc="-136" dirty="0">
                <a:latin typeface="Arial"/>
                <a:cs typeface="Arial"/>
              </a:rPr>
              <a:t>n</a:t>
            </a:r>
            <a:r>
              <a:rPr sz="1240" b="1" spc="-203" baseline="-9803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826" b="1" spc="-136" dirty="0">
                <a:latin typeface="Arial"/>
                <a:cs typeface="Arial"/>
              </a:rPr>
              <a:t>t</a:t>
            </a:r>
            <a:r>
              <a:rPr sz="1240" b="1" spc="-203" baseline="-9803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826" b="1" spc="-136" dirty="0">
                <a:latin typeface="Arial"/>
                <a:cs typeface="Arial"/>
              </a:rPr>
              <a:t>e</a:t>
            </a:r>
            <a:r>
              <a:rPr sz="1240" b="1" spc="-203" baseline="-9803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826" b="1" spc="-136" dirty="0">
                <a:latin typeface="Arial"/>
                <a:cs typeface="Arial"/>
              </a:rPr>
              <a:t>r</a:t>
            </a:r>
            <a:r>
              <a:rPr sz="1240" b="1" spc="-203" baseline="-9803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826" b="1" spc="-136" dirty="0">
                <a:latin typeface="Arial"/>
                <a:cs typeface="Arial"/>
              </a:rPr>
              <a:t>n</a:t>
            </a:r>
            <a:r>
              <a:rPr sz="1240" b="1" spc="-203" baseline="-9803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826" b="1" spc="-136" dirty="0">
                <a:latin typeface="Arial"/>
                <a:cs typeface="Arial"/>
              </a:rPr>
              <a:t>et  </a:t>
            </a:r>
            <a:r>
              <a:rPr sz="826" b="1" spc="53" dirty="0">
                <a:latin typeface="Arial"/>
                <a:cs typeface="Arial"/>
              </a:rPr>
              <a:t>Marketing  </a:t>
            </a:r>
            <a:r>
              <a:rPr sz="826" b="1" spc="97" dirty="0">
                <a:latin typeface="Arial"/>
                <a:cs typeface="Arial"/>
              </a:rPr>
              <a:t>Ob</a:t>
            </a:r>
            <a:r>
              <a:rPr sz="826" b="1" spc="15" dirty="0">
                <a:latin typeface="Arial"/>
                <a:cs typeface="Arial"/>
              </a:rPr>
              <a:t>j</a:t>
            </a:r>
            <a:r>
              <a:rPr sz="826" b="1" spc="39" dirty="0">
                <a:latin typeface="Arial"/>
                <a:cs typeface="Arial"/>
              </a:rPr>
              <a:t>e</a:t>
            </a:r>
            <a:r>
              <a:rPr sz="826" b="1" spc="92" dirty="0">
                <a:latin typeface="Arial"/>
                <a:cs typeface="Arial"/>
              </a:rPr>
              <a:t>c</a:t>
            </a:r>
            <a:r>
              <a:rPr sz="826" b="1" spc="24" dirty="0">
                <a:latin typeface="Arial"/>
                <a:cs typeface="Arial"/>
              </a:rPr>
              <a:t>t</a:t>
            </a:r>
            <a:r>
              <a:rPr sz="826" b="1" spc="15" dirty="0">
                <a:latin typeface="Arial"/>
                <a:cs typeface="Arial"/>
              </a:rPr>
              <a:t>i</a:t>
            </a:r>
            <a:r>
              <a:rPr sz="826" b="1" spc="39" dirty="0">
                <a:latin typeface="Arial"/>
                <a:cs typeface="Arial"/>
              </a:rPr>
              <a:t>v</a:t>
            </a:r>
            <a:r>
              <a:rPr sz="826" b="1" spc="83" dirty="0">
                <a:latin typeface="Arial"/>
                <a:cs typeface="Arial"/>
              </a:rPr>
              <a:t>e</a:t>
            </a:r>
            <a:r>
              <a:rPr sz="826" b="1" spc="53" dirty="0">
                <a:latin typeface="Arial"/>
                <a:cs typeface="Arial"/>
              </a:rPr>
              <a:t>s</a:t>
            </a:r>
            <a:endParaRPr sz="826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80597" y="8201130"/>
            <a:ext cx="464873" cy="0"/>
          </a:xfrm>
          <a:custGeom>
            <a:avLst/>
            <a:gdLst/>
            <a:ahLst/>
            <a:cxnLst/>
            <a:rect l="l" t="t" r="r" b="b"/>
            <a:pathLst>
              <a:path w="478154">
                <a:moveTo>
                  <a:pt x="477774" y="0"/>
                </a:moveTo>
                <a:lnTo>
                  <a:pt x="0" y="0"/>
                </a:lnTo>
              </a:path>
            </a:pathLst>
          </a:custGeom>
          <a:ln w="6565">
            <a:solidFill>
              <a:srgbClr val="3399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5262138" y="7893685"/>
            <a:ext cx="1253243" cy="139682"/>
          </a:xfrm>
          <a:prstGeom prst="rect">
            <a:avLst/>
          </a:prstGeom>
        </p:spPr>
        <p:txBody>
          <a:bodyPr vert="horz" wrap="square" lIns="0" tIns="34572" rIns="0" bIns="0" rtlCol="0">
            <a:spAutoFit/>
          </a:bodyPr>
          <a:lstStyle/>
          <a:p>
            <a:pPr marL="351888">
              <a:spcBef>
                <a:spcPts val="272"/>
              </a:spcBef>
            </a:pPr>
            <a:r>
              <a:rPr sz="681" b="1" spc="58" dirty="0">
                <a:solidFill>
                  <a:srgbClr val="786950"/>
                </a:solidFill>
                <a:latin typeface="Arial"/>
                <a:cs typeface="Arial"/>
              </a:rPr>
              <a:t>Sales</a:t>
            </a:r>
            <a:r>
              <a:rPr sz="681" b="1" spc="-39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681" b="1" spc="63" dirty="0">
                <a:solidFill>
                  <a:srgbClr val="786950"/>
                </a:solidFill>
                <a:latin typeface="Arial"/>
                <a:cs typeface="Arial"/>
              </a:rPr>
              <a:t>Level</a:t>
            </a:r>
            <a:endParaRPr sz="681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62138" y="7893685"/>
            <a:ext cx="1253243" cy="175948"/>
          </a:xfrm>
          <a:custGeom>
            <a:avLst/>
            <a:gdLst/>
            <a:ahLst/>
            <a:cxnLst/>
            <a:rect l="l" t="t" r="r" b="b"/>
            <a:pathLst>
              <a:path w="1289050" h="180975">
                <a:moveTo>
                  <a:pt x="0" y="180594"/>
                </a:moveTo>
                <a:lnTo>
                  <a:pt x="1288541" y="180594"/>
                </a:lnTo>
                <a:lnTo>
                  <a:pt x="1288541" y="0"/>
                </a:lnTo>
                <a:lnTo>
                  <a:pt x="0" y="0"/>
                </a:lnTo>
                <a:lnTo>
                  <a:pt x="0" y="180594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5245099" y="7875165"/>
            <a:ext cx="1253243" cy="175948"/>
          </a:xfrm>
          <a:custGeom>
            <a:avLst/>
            <a:gdLst/>
            <a:ahLst/>
            <a:cxnLst/>
            <a:rect l="l" t="t" r="r" b="b"/>
            <a:pathLst>
              <a:path w="1289050" h="180975">
                <a:moveTo>
                  <a:pt x="0" y="180594"/>
                </a:moveTo>
                <a:lnTo>
                  <a:pt x="1288541" y="180594"/>
                </a:lnTo>
                <a:lnTo>
                  <a:pt x="1288541" y="0"/>
                </a:lnTo>
                <a:lnTo>
                  <a:pt x="0" y="0"/>
                </a:lnTo>
                <a:lnTo>
                  <a:pt x="0" y="180594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5245099" y="7875165"/>
            <a:ext cx="1253243" cy="175948"/>
          </a:xfrm>
          <a:custGeom>
            <a:avLst/>
            <a:gdLst/>
            <a:ahLst/>
            <a:cxnLst/>
            <a:rect l="l" t="t" r="r" b="b"/>
            <a:pathLst>
              <a:path w="1289050" h="180975">
                <a:moveTo>
                  <a:pt x="1288541" y="0"/>
                </a:moveTo>
                <a:lnTo>
                  <a:pt x="0" y="0"/>
                </a:lnTo>
                <a:lnTo>
                  <a:pt x="0" y="180594"/>
                </a:lnTo>
                <a:lnTo>
                  <a:pt x="1288541" y="180594"/>
                </a:lnTo>
                <a:lnTo>
                  <a:pt x="1288541" y="0"/>
                </a:lnTo>
                <a:close/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5582425" y="7911711"/>
            <a:ext cx="582172" cy="104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81" b="1" spc="58" dirty="0">
                <a:latin typeface="Arial"/>
                <a:cs typeface="Arial"/>
              </a:rPr>
              <a:t>Sales</a:t>
            </a:r>
            <a:r>
              <a:rPr sz="681" b="1" spc="-39" dirty="0">
                <a:latin typeface="Arial"/>
                <a:cs typeface="Arial"/>
              </a:rPr>
              <a:t> </a:t>
            </a:r>
            <a:r>
              <a:rPr sz="681" b="1" spc="63" dirty="0">
                <a:latin typeface="Arial"/>
                <a:cs typeface="Arial"/>
              </a:rPr>
              <a:t>Level</a:t>
            </a:r>
            <a:endParaRPr sz="681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66584" y="8135937"/>
            <a:ext cx="1252008" cy="134695"/>
          </a:xfrm>
          <a:prstGeom prst="rect">
            <a:avLst/>
          </a:prstGeom>
        </p:spPr>
        <p:txBody>
          <a:bodyPr vert="horz" wrap="square" lIns="0" tIns="29633" rIns="0" bIns="0" rtlCol="0">
            <a:spAutoFit/>
          </a:bodyPr>
          <a:lstStyle/>
          <a:p>
            <a:pPr marL="212985">
              <a:spcBef>
                <a:spcPts val="233"/>
              </a:spcBef>
            </a:pPr>
            <a:r>
              <a:rPr sz="681" b="1" spc="73" dirty="0">
                <a:solidFill>
                  <a:srgbClr val="786950"/>
                </a:solidFill>
                <a:latin typeface="Arial"/>
                <a:cs typeface="Arial"/>
              </a:rPr>
              <a:t>Repeat</a:t>
            </a:r>
            <a:r>
              <a:rPr sz="681" b="1" spc="-58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681" b="1" spc="68" dirty="0">
                <a:solidFill>
                  <a:srgbClr val="786950"/>
                </a:solidFill>
                <a:latin typeface="Arial"/>
                <a:cs typeface="Arial"/>
              </a:rPr>
              <a:t>Purchase</a:t>
            </a:r>
            <a:endParaRPr sz="681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66584" y="8135937"/>
            <a:ext cx="1252008" cy="175331"/>
          </a:xfrm>
          <a:custGeom>
            <a:avLst/>
            <a:gdLst/>
            <a:ahLst/>
            <a:cxnLst/>
            <a:rect l="l" t="t" r="r" b="b"/>
            <a:pathLst>
              <a:path w="1287779" h="180340">
                <a:moveTo>
                  <a:pt x="0" y="179832"/>
                </a:moveTo>
                <a:lnTo>
                  <a:pt x="1287780" y="179832"/>
                </a:lnTo>
                <a:lnTo>
                  <a:pt x="1287780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5245099" y="8117416"/>
            <a:ext cx="1253243" cy="175331"/>
          </a:xfrm>
          <a:custGeom>
            <a:avLst/>
            <a:gdLst/>
            <a:ahLst/>
            <a:cxnLst/>
            <a:rect l="l" t="t" r="r" b="b"/>
            <a:pathLst>
              <a:path w="1289050" h="180340">
                <a:moveTo>
                  <a:pt x="0" y="179832"/>
                </a:moveTo>
                <a:lnTo>
                  <a:pt x="1288541" y="179832"/>
                </a:lnTo>
                <a:lnTo>
                  <a:pt x="1288541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5245099" y="8117416"/>
            <a:ext cx="1253243" cy="175331"/>
          </a:xfrm>
          <a:custGeom>
            <a:avLst/>
            <a:gdLst/>
            <a:ahLst/>
            <a:cxnLst/>
            <a:rect l="l" t="t" r="r" b="b"/>
            <a:pathLst>
              <a:path w="1289050" h="180340">
                <a:moveTo>
                  <a:pt x="1288541" y="0"/>
                </a:moveTo>
                <a:lnTo>
                  <a:pt x="0" y="0"/>
                </a:lnTo>
                <a:lnTo>
                  <a:pt x="0" y="179832"/>
                </a:lnTo>
                <a:lnTo>
                  <a:pt x="1288541" y="179832"/>
                </a:lnTo>
                <a:lnTo>
                  <a:pt x="1288541" y="0"/>
                </a:lnTo>
                <a:close/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5449076" y="8149519"/>
            <a:ext cx="858132" cy="104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81" b="1" spc="73" dirty="0">
                <a:latin typeface="Arial"/>
                <a:cs typeface="Arial"/>
              </a:rPr>
              <a:t>Repeat</a:t>
            </a:r>
            <a:r>
              <a:rPr sz="681" b="1" spc="-63" dirty="0">
                <a:latin typeface="Arial"/>
                <a:cs typeface="Arial"/>
              </a:rPr>
              <a:t> </a:t>
            </a:r>
            <a:r>
              <a:rPr sz="681" b="1" spc="68" dirty="0">
                <a:latin typeface="Arial"/>
                <a:cs typeface="Arial"/>
              </a:rPr>
              <a:t>Purchase</a:t>
            </a:r>
            <a:endParaRPr sz="681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66584" y="8362632"/>
            <a:ext cx="1252008" cy="140929"/>
          </a:xfrm>
          <a:prstGeom prst="rect">
            <a:avLst/>
          </a:prstGeom>
        </p:spPr>
        <p:txBody>
          <a:bodyPr vert="horz" wrap="square" lIns="0" tIns="35807" rIns="0" bIns="0" rtlCol="0">
            <a:spAutoFit/>
          </a:bodyPr>
          <a:lstStyle/>
          <a:p>
            <a:pPr marL="168536">
              <a:spcBef>
                <a:spcPts val="282"/>
              </a:spcBef>
            </a:pPr>
            <a:r>
              <a:rPr sz="681" b="1" spc="58" dirty="0">
                <a:solidFill>
                  <a:srgbClr val="786950"/>
                </a:solidFill>
                <a:latin typeface="Arial"/>
                <a:cs typeface="Arial"/>
              </a:rPr>
              <a:t>Market</a:t>
            </a:r>
            <a:r>
              <a:rPr sz="681" b="1" spc="-49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681" b="1" spc="58" dirty="0">
                <a:solidFill>
                  <a:srgbClr val="786950"/>
                </a:solidFill>
                <a:latin typeface="Arial"/>
                <a:cs typeface="Arial"/>
              </a:rPr>
              <a:t>Positioning</a:t>
            </a:r>
            <a:endParaRPr sz="681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54246" y="8352146"/>
            <a:ext cx="1252626" cy="130954"/>
          </a:xfrm>
          <a:prstGeom prst="rect">
            <a:avLst/>
          </a:prstGeom>
          <a:solidFill>
            <a:srgbClr val="FDFD5D"/>
          </a:solidFill>
          <a:ln w="6565">
            <a:solidFill>
              <a:srgbClr val="000000"/>
            </a:solidFill>
          </a:ln>
        </p:spPr>
        <p:txBody>
          <a:bodyPr vert="horz" wrap="square" lIns="0" tIns="25929" rIns="0" bIns="0" rtlCol="0">
            <a:spAutoFit/>
          </a:bodyPr>
          <a:lstStyle/>
          <a:p>
            <a:pPr marL="158658">
              <a:spcBef>
                <a:spcPts val="204"/>
              </a:spcBef>
            </a:pPr>
            <a:r>
              <a:rPr sz="681" b="1" spc="58" dirty="0">
                <a:latin typeface="Arial"/>
                <a:cs typeface="Arial"/>
              </a:rPr>
              <a:t>Market</a:t>
            </a:r>
            <a:r>
              <a:rPr sz="681" b="1" spc="-78" dirty="0">
                <a:latin typeface="Arial"/>
                <a:cs typeface="Arial"/>
              </a:rPr>
              <a:t> </a:t>
            </a:r>
            <a:r>
              <a:rPr sz="681" b="1" spc="63" dirty="0">
                <a:latin typeface="Arial"/>
                <a:cs typeface="Arial"/>
              </a:rPr>
              <a:t>Positioning</a:t>
            </a:r>
            <a:endParaRPr sz="681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66584" y="8589326"/>
            <a:ext cx="1252008" cy="140929"/>
          </a:xfrm>
          <a:prstGeom prst="rect">
            <a:avLst/>
          </a:prstGeom>
        </p:spPr>
        <p:txBody>
          <a:bodyPr vert="horz" wrap="square" lIns="0" tIns="35807" rIns="0" bIns="0" rtlCol="0">
            <a:spAutoFit/>
          </a:bodyPr>
          <a:lstStyle/>
          <a:p>
            <a:pPr marL="1852" algn="ctr">
              <a:spcBef>
                <a:spcPts val="282"/>
              </a:spcBef>
            </a:pPr>
            <a:r>
              <a:rPr sz="681" b="1" spc="63" dirty="0">
                <a:solidFill>
                  <a:srgbClr val="786950"/>
                </a:solidFill>
                <a:latin typeface="Arial"/>
                <a:cs typeface="Arial"/>
              </a:rPr>
              <a:t>Image</a:t>
            </a:r>
            <a:endParaRPr sz="681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54246" y="8578471"/>
            <a:ext cx="1252626" cy="131579"/>
          </a:xfrm>
          <a:prstGeom prst="rect">
            <a:avLst/>
          </a:prstGeom>
          <a:solidFill>
            <a:srgbClr val="FDFD5D"/>
          </a:solidFill>
          <a:ln w="6565">
            <a:solidFill>
              <a:srgbClr val="000000"/>
            </a:solidFill>
          </a:ln>
        </p:spPr>
        <p:txBody>
          <a:bodyPr vert="horz" wrap="square" lIns="0" tIns="26547" rIns="0" bIns="0" rtlCol="0">
            <a:spAutoFit/>
          </a:bodyPr>
          <a:lstStyle/>
          <a:p>
            <a:pPr marR="4321" algn="ctr">
              <a:spcBef>
                <a:spcPts val="209"/>
              </a:spcBef>
            </a:pPr>
            <a:r>
              <a:rPr sz="681" b="1" spc="63" dirty="0">
                <a:latin typeface="Arial"/>
                <a:cs typeface="Arial"/>
              </a:rPr>
              <a:t>Image</a:t>
            </a:r>
            <a:endParaRPr sz="681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66584" y="8816762"/>
            <a:ext cx="1252008" cy="139059"/>
          </a:xfrm>
          <a:prstGeom prst="rect">
            <a:avLst/>
          </a:prstGeom>
        </p:spPr>
        <p:txBody>
          <a:bodyPr vert="horz" wrap="square" lIns="0" tIns="33955" rIns="0" bIns="0" rtlCol="0">
            <a:spAutoFit/>
          </a:bodyPr>
          <a:lstStyle/>
          <a:p>
            <a:pPr marL="194464">
              <a:spcBef>
                <a:spcPts val="267"/>
              </a:spcBef>
            </a:pPr>
            <a:r>
              <a:rPr sz="681" b="1" spc="68" dirty="0">
                <a:solidFill>
                  <a:srgbClr val="786950"/>
                </a:solidFill>
                <a:latin typeface="Arial"/>
                <a:cs typeface="Arial"/>
              </a:rPr>
              <a:t>Brand</a:t>
            </a:r>
            <a:r>
              <a:rPr sz="681" b="1" spc="-15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681" b="1" spc="68" dirty="0">
                <a:solidFill>
                  <a:srgbClr val="786950"/>
                </a:solidFill>
                <a:latin typeface="Arial"/>
                <a:cs typeface="Arial"/>
              </a:rPr>
              <a:t>Awareness</a:t>
            </a:r>
            <a:endParaRPr sz="681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54246" y="8805907"/>
            <a:ext cx="1252626" cy="130330"/>
          </a:xfrm>
          <a:prstGeom prst="rect">
            <a:avLst/>
          </a:prstGeom>
          <a:solidFill>
            <a:srgbClr val="FDFD5D"/>
          </a:solidFill>
          <a:ln w="6565">
            <a:solidFill>
              <a:srgbClr val="000000"/>
            </a:solidFill>
          </a:ln>
        </p:spPr>
        <p:txBody>
          <a:bodyPr vert="horz" wrap="square" lIns="0" tIns="25311" rIns="0" bIns="0" rtlCol="0">
            <a:spAutoFit/>
          </a:bodyPr>
          <a:lstStyle/>
          <a:p>
            <a:pPr marL="184587">
              <a:spcBef>
                <a:spcPts val="198"/>
              </a:spcBef>
            </a:pPr>
            <a:r>
              <a:rPr sz="681" b="1" spc="68" dirty="0">
                <a:latin typeface="Arial"/>
                <a:cs typeface="Arial"/>
              </a:rPr>
              <a:t>Brand</a:t>
            </a:r>
            <a:r>
              <a:rPr sz="681" b="1" spc="-10" dirty="0">
                <a:latin typeface="Arial"/>
                <a:cs typeface="Arial"/>
              </a:rPr>
              <a:t> </a:t>
            </a:r>
            <a:r>
              <a:rPr sz="681" b="1" spc="68" dirty="0">
                <a:latin typeface="Arial"/>
                <a:cs typeface="Arial"/>
              </a:rPr>
              <a:t>Awareness</a:t>
            </a:r>
            <a:endParaRPr sz="681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72511" y="7666248"/>
            <a:ext cx="1253860" cy="140929"/>
          </a:xfrm>
          <a:prstGeom prst="rect">
            <a:avLst/>
          </a:prstGeom>
        </p:spPr>
        <p:txBody>
          <a:bodyPr vert="horz" wrap="square" lIns="0" tIns="35807" rIns="0" bIns="0" rtlCol="0">
            <a:spAutoFit/>
          </a:bodyPr>
          <a:lstStyle/>
          <a:p>
            <a:pPr marL="98776">
              <a:spcBef>
                <a:spcPts val="282"/>
              </a:spcBef>
            </a:pPr>
            <a:r>
              <a:rPr sz="681" b="1" spc="58" dirty="0">
                <a:solidFill>
                  <a:srgbClr val="786950"/>
                </a:solidFill>
                <a:latin typeface="Arial"/>
                <a:cs typeface="Arial"/>
              </a:rPr>
              <a:t>On-Line Market</a:t>
            </a:r>
            <a:r>
              <a:rPr sz="681" b="1" spc="-63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681" b="1" spc="68" dirty="0">
                <a:solidFill>
                  <a:srgbClr val="786950"/>
                </a:solidFill>
                <a:latin typeface="Arial"/>
                <a:cs typeface="Arial"/>
              </a:rPr>
              <a:t>Share</a:t>
            </a:r>
            <a:endParaRPr sz="681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72511" y="7666248"/>
            <a:ext cx="1253860" cy="176565"/>
          </a:xfrm>
          <a:custGeom>
            <a:avLst/>
            <a:gdLst/>
            <a:ahLst/>
            <a:cxnLst/>
            <a:rect l="l" t="t" r="r" b="b"/>
            <a:pathLst>
              <a:path w="1289684" h="181609">
                <a:moveTo>
                  <a:pt x="0" y="181355"/>
                </a:moveTo>
                <a:lnTo>
                  <a:pt x="1289303" y="181355"/>
                </a:lnTo>
                <a:lnTo>
                  <a:pt x="1289303" y="0"/>
                </a:lnTo>
                <a:lnTo>
                  <a:pt x="0" y="0"/>
                </a:lnTo>
                <a:lnTo>
                  <a:pt x="0" y="181355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5251026" y="7647728"/>
            <a:ext cx="1253860" cy="176565"/>
          </a:xfrm>
          <a:custGeom>
            <a:avLst/>
            <a:gdLst/>
            <a:ahLst/>
            <a:cxnLst/>
            <a:rect l="l" t="t" r="r" b="b"/>
            <a:pathLst>
              <a:path w="1289684" h="181609">
                <a:moveTo>
                  <a:pt x="0" y="181355"/>
                </a:moveTo>
                <a:lnTo>
                  <a:pt x="1289303" y="181355"/>
                </a:lnTo>
                <a:lnTo>
                  <a:pt x="1289303" y="0"/>
                </a:lnTo>
                <a:lnTo>
                  <a:pt x="0" y="0"/>
                </a:lnTo>
                <a:lnTo>
                  <a:pt x="0" y="181355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5251026" y="7647728"/>
            <a:ext cx="1253860" cy="176565"/>
          </a:xfrm>
          <a:custGeom>
            <a:avLst/>
            <a:gdLst/>
            <a:ahLst/>
            <a:cxnLst/>
            <a:rect l="l" t="t" r="r" b="b"/>
            <a:pathLst>
              <a:path w="1289684" h="181609">
                <a:moveTo>
                  <a:pt x="1289303" y="0"/>
                </a:moveTo>
                <a:lnTo>
                  <a:pt x="0" y="0"/>
                </a:lnTo>
                <a:lnTo>
                  <a:pt x="0" y="181356"/>
                </a:lnTo>
                <a:lnTo>
                  <a:pt x="1289303" y="181356"/>
                </a:lnTo>
                <a:lnTo>
                  <a:pt x="1289303" y="0"/>
                </a:lnTo>
                <a:close/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5340174" y="7685758"/>
            <a:ext cx="1075443" cy="104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81" b="1" spc="58" dirty="0">
                <a:latin typeface="Arial"/>
                <a:cs typeface="Arial"/>
              </a:rPr>
              <a:t>On-Line Market</a:t>
            </a:r>
            <a:r>
              <a:rPr sz="681" b="1" spc="-53" dirty="0">
                <a:latin typeface="Arial"/>
                <a:cs typeface="Arial"/>
              </a:rPr>
              <a:t> </a:t>
            </a:r>
            <a:r>
              <a:rPr sz="681" b="1" spc="68" dirty="0">
                <a:latin typeface="Arial"/>
                <a:cs typeface="Arial"/>
              </a:rPr>
              <a:t>Share</a:t>
            </a:r>
            <a:endParaRPr sz="681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43352" y="1073573"/>
            <a:ext cx="2649714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consumers </a:t>
            </a:r>
            <a:r>
              <a:rPr sz="1167" spc="-5" dirty="0">
                <a:latin typeface="Garamond"/>
                <a:cs typeface="Garamond"/>
              </a:rPr>
              <a:t>and producers, as </a:t>
            </a:r>
            <a:r>
              <a:rPr sz="1167" dirty="0">
                <a:latin typeface="Garamond"/>
                <a:cs typeface="Garamond"/>
              </a:rPr>
              <a:t>shown in the  fig. </a:t>
            </a: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reduce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need of  </a:t>
            </a:r>
            <a:r>
              <a:rPr sz="1167" dirty="0">
                <a:latin typeface="Garamond"/>
                <a:cs typeface="Garamond"/>
              </a:rPr>
              <a:t>inventory stocks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using the inventory  systems. </a:t>
            </a:r>
            <a:r>
              <a:rPr sz="1167" spc="-5" dirty="0">
                <a:latin typeface="Garamond"/>
                <a:cs typeface="Garamond"/>
              </a:rPr>
              <a:t>Online banners, ads, </a:t>
            </a:r>
            <a:r>
              <a:rPr sz="1167" dirty="0">
                <a:latin typeface="Garamond"/>
                <a:cs typeface="Garamond"/>
              </a:rPr>
              <a:t>website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43352" y="1725506"/>
            <a:ext cx="264847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87704" algn="l"/>
                <a:tab pos="864286" algn="l"/>
                <a:tab pos="1180985" algn="l"/>
                <a:tab pos="1623004" algn="l"/>
                <a:tab pos="1916862" algn="l"/>
              </a:tabLst>
            </a:pPr>
            <a:r>
              <a:rPr sz="1167" dirty="0">
                <a:latin typeface="Garamond"/>
                <a:cs typeface="Garamond"/>
              </a:rPr>
              <a:t>mails	can	</a:t>
            </a:r>
            <a:r>
              <a:rPr sz="1167" spc="-5" dirty="0">
                <a:latin typeface="Garamond"/>
                <a:cs typeface="Garamond"/>
              </a:rPr>
              <a:t>be	</a:t>
            </a:r>
            <a:r>
              <a:rPr sz="1167" dirty="0">
                <a:latin typeface="Garamond"/>
                <a:cs typeface="Garamond"/>
              </a:rPr>
              <a:t>used	</a:t>
            </a:r>
            <a:r>
              <a:rPr sz="1167" spc="-5" dirty="0">
                <a:latin typeface="Garamond"/>
                <a:cs typeface="Garamond"/>
              </a:rPr>
              <a:t>as	personalized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43352" y="1892194"/>
            <a:ext cx="127546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communication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tools.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65602" y="2392256"/>
            <a:ext cx="162057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95"/>
              </a:lnSpc>
            </a:pPr>
            <a:r>
              <a:rPr sz="1167" b="1" spc="-5" dirty="0">
                <a:latin typeface="Garamond"/>
                <a:cs typeface="Garamond"/>
              </a:rPr>
              <a:t>d.   Electronic</a:t>
            </a:r>
            <a:r>
              <a:rPr sz="1167" b="1" spc="-141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Commerce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395"/>
              </a:lnSpc>
            </a:pPr>
            <a:r>
              <a:rPr sz="1167" spc="-5" dirty="0">
                <a:latin typeface="Times New Roman"/>
                <a:cs typeface="Times New Roman"/>
              </a:rPr>
              <a:t>•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87853" y="2569315"/>
            <a:ext cx="131312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071097" algn="l"/>
              </a:tabLst>
            </a:pPr>
            <a:r>
              <a:rPr sz="1167" b="1" dirty="0">
                <a:latin typeface="Garamond"/>
                <a:cs typeface="Garamond"/>
              </a:rPr>
              <a:t>E-</a:t>
            </a:r>
            <a:r>
              <a:rPr sz="1167" b="1" spc="-5" dirty="0">
                <a:latin typeface="Garamond"/>
                <a:cs typeface="Garamond"/>
              </a:rPr>
              <a:t>C</a:t>
            </a:r>
            <a:r>
              <a:rPr sz="1167" b="1" dirty="0">
                <a:latin typeface="Garamond"/>
                <a:cs typeface="Garamond"/>
              </a:rPr>
              <a:t>ommerce-	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43797" y="2569315"/>
            <a:ext cx="74824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12408" algn="l"/>
              </a:tabLst>
            </a:pPr>
            <a:r>
              <a:rPr sz="1167" spc="-5" dirty="0">
                <a:latin typeface="Garamond"/>
                <a:cs typeface="Garamond"/>
              </a:rPr>
              <a:t>proces</a:t>
            </a:r>
            <a:r>
              <a:rPr sz="1167" dirty="0">
                <a:latin typeface="Garamond"/>
                <a:cs typeface="Garamond"/>
              </a:rPr>
              <a:t>s	</a:t>
            </a:r>
            <a:r>
              <a:rPr sz="1167" spc="-5" dirty="0">
                <a:latin typeface="Garamond"/>
                <a:cs typeface="Garamond"/>
              </a:rPr>
              <a:t>of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43352" y="2736002"/>
            <a:ext cx="5715529" cy="4232911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456837" marR="3069449" algn="just">
              <a:lnSpc>
                <a:spcPts val="1312"/>
              </a:lnSpc>
              <a:spcBef>
                <a:spcPts val="117"/>
              </a:spcBef>
            </a:pPr>
            <a:r>
              <a:rPr sz="1167" dirty="0">
                <a:latin typeface="Garamond"/>
                <a:cs typeface="Garamond"/>
              </a:rPr>
              <a:t>conducting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transactions </a:t>
            </a:r>
            <a:r>
              <a:rPr sz="1167" spc="-5" dirty="0">
                <a:latin typeface="Garamond"/>
                <a:cs typeface="Garamond"/>
              </a:rPr>
              <a:t>over  </a:t>
            </a:r>
            <a:r>
              <a:rPr sz="1167" dirty="0">
                <a:latin typeface="Garamond"/>
                <a:cs typeface="Garamond"/>
              </a:rPr>
              <a:t>electronic </a:t>
            </a:r>
            <a:r>
              <a:rPr sz="1167" spc="-5" dirty="0">
                <a:latin typeface="Garamond"/>
                <a:cs typeface="Garamond"/>
              </a:rPr>
              <a:t>networks, mostly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Internet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L="456837" marR="4939" indent="-222245" algn="just">
              <a:lnSpc>
                <a:spcPct val="94000"/>
              </a:lnSpc>
              <a:buFont typeface="Times New Roman"/>
              <a:buChar char="•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E-Marketing </a:t>
            </a:r>
            <a:r>
              <a:rPr sz="1167" b="1" dirty="0">
                <a:latin typeface="Garamond"/>
                <a:cs typeface="Garamond"/>
              </a:rPr>
              <a:t>: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process of </a:t>
            </a:r>
            <a:r>
              <a:rPr sz="1167" dirty="0">
                <a:latin typeface="Garamond"/>
                <a:cs typeface="Garamond"/>
              </a:rPr>
              <a:t>utilizing Information Technology in the </a:t>
            </a:r>
            <a:r>
              <a:rPr sz="1167" spc="-5" dirty="0">
                <a:latin typeface="Garamond"/>
                <a:cs typeface="Garamond"/>
              </a:rPr>
              <a:t>conception,  </a:t>
            </a:r>
            <a:r>
              <a:rPr sz="1167" dirty="0">
                <a:latin typeface="Garamond"/>
                <a:cs typeface="Garamond"/>
              </a:rPr>
              <a:t>distribution, </a:t>
            </a:r>
            <a:r>
              <a:rPr sz="1167" spc="-5" dirty="0">
                <a:latin typeface="Garamond"/>
                <a:cs typeface="Garamond"/>
              </a:rPr>
              <a:t>promotion, and pricing of </a:t>
            </a:r>
            <a:r>
              <a:rPr sz="1167" dirty="0">
                <a:latin typeface="Garamond"/>
                <a:cs typeface="Garamond"/>
              </a:rPr>
              <a:t>goods, services, </a:t>
            </a:r>
            <a:r>
              <a:rPr sz="1167" spc="-5" dirty="0">
                <a:latin typeface="Garamond"/>
                <a:cs typeface="Garamond"/>
              </a:rPr>
              <a:t>and ideas </a:t>
            </a:r>
            <a:r>
              <a:rPr sz="1167" dirty="0">
                <a:latin typeface="Garamond"/>
                <a:cs typeface="Garamond"/>
              </a:rPr>
              <a:t>to create exchanges </a:t>
            </a:r>
            <a:r>
              <a:rPr sz="1167" spc="-5" dirty="0">
                <a:latin typeface="Garamond"/>
                <a:cs typeface="Garamond"/>
              </a:rPr>
              <a:t>that  </a:t>
            </a:r>
            <a:r>
              <a:rPr sz="1167" dirty="0">
                <a:latin typeface="Garamond"/>
                <a:cs typeface="Garamond"/>
              </a:rPr>
              <a:t>satisfy </a:t>
            </a:r>
            <a:r>
              <a:rPr sz="1167" spc="-5" dirty="0">
                <a:latin typeface="Garamond"/>
                <a:cs typeface="Garamond"/>
              </a:rPr>
              <a:t>individual and organizational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  <a:buFont typeface="Times New Roman"/>
              <a:buChar char="•"/>
            </a:pPr>
            <a:endParaRPr sz="1215">
              <a:latin typeface="Times New Roman"/>
              <a:cs typeface="Times New Roman"/>
            </a:endParaRPr>
          </a:p>
          <a:p>
            <a:pPr marL="456837" marR="4939" indent="-222245">
              <a:lnSpc>
                <a:spcPts val="1312"/>
              </a:lnSpc>
              <a:buFont typeface="Times New Roman"/>
              <a:buChar char="•"/>
              <a:tabLst>
                <a:tab pos="456219" algn="l"/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E-Business: </a:t>
            </a:r>
            <a:r>
              <a:rPr sz="1167" dirty="0">
                <a:latin typeface="Garamond"/>
                <a:cs typeface="Garamond"/>
              </a:rPr>
              <a:t>The use </a:t>
            </a:r>
            <a:r>
              <a:rPr sz="1167" spc="-5" dirty="0">
                <a:latin typeface="Garamond"/>
                <a:cs typeface="Garamond"/>
              </a:rPr>
              <a:t>of Information </a:t>
            </a:r>
            <a:r>
              <a:rPr sz="1167" dirty="0">
                <a:latin typeface="Garamond"/>
                <a:cs typeface="Garamond"/>
              </a:rPr>
              <a:t>Technology </a:t>
            </a:r>
            <a:r>
              <a:rPr sz="1167" spc="-5" dirty="0">
                <a:latin typeface="Garamond"/>
                <a:cs typeface="Garamond"/>
              </a:rPr>
              <a:t>in all business tasks including  production, marketing, accounting, </a:t>
            </a:r>
            <a:r>
              <a:rPr sz="1167" dirty="0">
                <a:latin typeface="Garamond"/>
                <a:cs typeface="Garamond"/>
              </a:rPr>
              <a:t>finance, </a:t>
            </a:r>
            <a:r>
              <a:rPr sz="1167" spc="-5" dirty="0">
                <a:latin typeface="Garamond"/>
                <a:cs typeface="Garamond"/>
              </a:rPr>
              <a:t>and human resources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management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Basic </a:t>
            </a:r>
            <a:r>
              <a:rPr sz="1167" spc="-5" dirty="0">
                <a:latin typeface="Garamond"/>
                <a:cs typeface="Garamond"/>
              </a:rPr>
              <a:t>objective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is </a:t>
            </a:r>
            <a:r>
              <a:rPr sz="1167" dirty="0">
                <a:latin typeface="Garamond"/>
                <a:cs typeface="Garamond"/>
              </a:rPr>
              <a:t>to use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4 </a:t>
            </a:r>
            <a:r>
              <a:rPr sz="1167" spc="-5" dirty="0">
                <a:latin typeface="Garamond"/>
                <a:cs typeface="Garamond"/>
              </a:rPr>
              <a:t>“P’s”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meet </a:t>
            </a:r>
            <a:r>
              <a:rPr sz="1167" dirty="0">
                <a:latin typeface="Garamond"/>
                <a:cs typeface="Garamond"/>
              </a:rPr>
              <a:t>customer’s </a:t>
            </a:r>
            <a:r>
              <a:rPr sz="1167" spc="-5" dirty="0">
                <a:latin typeface="Garamond"/>
                <a:cs typeface="Garamond"/>
              </a:rPr>
              <a:t>needs.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objective is  best achieved by </a:t>
            </a:r>
            <a:r>
              <a:rPr sz="1167" dirty="0">
                <a:latin typeface="Garamond"/>
                <a:cs typeface="Garamond"/>
              </a:rPr>
              <a:t>using </a:t>
            </a:r>
            <a:r>
              <a:rPr sz="1167" spc="-5" dirty="0">
                <a:latin typeface="Garamond"/>
                <a:cs typeface="Garamond"/>
              </a:rPr>
              <a:t>E. marketing in Supply Chain Management. </a:t>
            </a:r>
            <a:r>
              <a:rPr sz="1167" dirty="0">
                <a:latin typeface="Garamond"/>
                <a:cs typeface="Garamond"/>
              </a:rPr>
              <a:t>Technology 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used to  </a:t>
            </a:r>
            <a:r>
              <a:rPr sz="1167" spc="-5" dirty="0">
                <a:latin typeface="Garamond"/>
                <a:cs typeface="Garamond"/>
              </a:rPr>
              <a:t>increase </a:t>
            </a:r>
            <a:r>
              <a:rPr sz="1167" dirty="0">
                <a:latin typeface="Garamond"/>
                <a:cs typeface="Garamond"/>
              </a:rPr>
              <a:t>efficiency </a:t>
            </a:r>
            <a:r>
              <a:rPr sz="1167" spc="-5" dirty="0">
                <a:latin typeface="Garamond"/>
                <a:cs typeface="Garamond"/>
              </a:rPr>
              <a:t>of marketing and increases company profitability and adds </a:t>
            </a:r>
            <a:r>
              <a:rPr sz="1167" dirty="0">
                <a:latin typeface="Garamond"/>
                <a:cs typeface="Garamond"/>
              </a:rPr>
              <a:t>customer</a:t>
            </a:r>
            <a:r>
              <a:rPr sz="1167" spc="-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value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3565796" indent="222245">
              <a:lnSpc>
                <a:spcPts val="1312"/>
              </a:lnSpc>
              <a:buAutoNum type="alphaLcPeriod" startAt="5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Rules </a:t>
            </a:r>
            <a:r>
              <a:rPr sz="1167" b="1" spc="-5" dirty="0">
                <a:latin typeface="Garamond"/>
                <a:cs typeface="Garamond"/>
              </a:rPr>
              <a:t>of E-Marketing:  </a:t>
            </a:r>
            <a:r>
              <a:rPr sz="1167" b="1" dirty="0">
                <a:latin typeface="Garamond"/>
                <a:cs typeface="Garamond"/>
              </a:rPr>
              <a:t>General rules of </a:t>
            </a:r>
            <a:r>
              <a:rPr sz="1167" b="1" spc="-5" dirty="0">
                <a:latin typeface="Garamond"/>
                <a:cs typeface="Garamond"/>
              </a:rPr>
              <a:t>E. </a:t>
            </a: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are: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lnSpc>
                <a:spcPts val="1240"/>
              </a:lnSpc>
              <a:buAutoNum type="arabicPeriod"/>
              <a:tabLst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Power Shift from sellers to</a:t>
            </a:r>
            <a:r>
              <a:rPr sz="1167" spc="-12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buyers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lnSpc>
                <a:spcPts val="1312"/>
              </a:lnSpc>
              <a:buAutoNum type="arabicPeriod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Increasing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Velocity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lnSpc>
                <a:spcPts val="1312"/>
              </a:lnSpc>
              <a:buAutoNum type="arabicPeriod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Death of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Distance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lnSpc>
                <a:spcPts val="1312"/>
              </a:lnSpc>
              <a:buAutoNum type="arabicPeriod"/>
              <a:tabLst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Global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reach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lnSpc>
                <a:spcPts val="1312"/>
              </a:lnSpc>
              <a:buAutoNum type="arabicPeriod"/>
              <a:tabLst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Time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compression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lnSpc>
                <a:spcPts val="1312"/>
              </a:lnSpc>
              <a:buAutoNum type="arabicPeriod"/>
              <a:tabLst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Knowledge </a:t>
            </a:r>
            <a:r>
              <a:rPr sz="1167" spc="-5" dirty="0">
                <a:latin typeface="Garamond"/>
                <a:cs typeface="Garamond"/>
              </a:rPr>
              <a:t>management is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key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lnSpc>
                <a:spcPts val="1312"/>
              </a:lnSpc>
              <a:buAutoNum type="arabicPeriod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Market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deconstruction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lnSpc>
                <a:spcPts val="1356"/>
              </a:lnSpc>
              <a:buAutoNum type="arabicPeriod"/>
              <a:tabLst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Intellectual capital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rules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65602" y="7091362"/>
            <a:ext cx="2208301" cy="1071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95"/>
              </a:lnSpc>
              <a:tabLst>
                <a:tab pos="233975" algn="l"/>
              </a:tabLst>
            </a:pPr>
            <a:r>
              <a:rPr sz="1167" b="1" spc="-5" dirty="0">
                <a:latin typeface="Garamond"/>
                <a:cs typeface="Garamond"/>
              </a:rPr>
              <a:t>f.	Buyer Benefits </a:t>
            </a:r>
            <a:r>
              <a:rPr sz="1167" b="1" dirty="0">
                <a:latin typeface="Garamond"/>
                <a:cs typeface="Garamond"/>
              </a:rPr>
              <a:t>of</a:t>
            </a:r>
            <a:r>
              <a:rPr sz="1167" b="1" spc="-7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E-Commerce</a:t>
            </a:r>
            <a:endParaRPr sz="1167">
              <a:latin typeface="Garamond"/>
              <a:cs typeface="Garamond"/>
            </a:endParaRPr>
          </a:p>
          <a:p>
            <a:pPr marL="234592" indent="-222245">
              <a:lnSpc>
                <a:spcPts val="1395"/>
              </a:lnSpc>
              <a:buFont typeface="Times New Roman"/>
              <a:buChar char="•"/>
              <a:tabLst>
                <a:tab pos="233975" algn="l"/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Convenience</a:t>
            </a:r>
            <a:endParaRPr sz="1167">
              <a:latin typeface="Garamond"/>
              <a:cs typeface="Garamond"/>
            </a:endParaRPr>
          </a:p>
          <a:p>
            <a:pPr marL="234592" indent="-222245">
              <a:lnSpc>
                <a:spcPts val="1395"/>
              </a:lnSpc>
              <a:buFont typeface="Times New Roman"/>
              <a:buChar char="•"/>
              <a:tabLst>
                <a:tab pos="233975" algn="l"/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Easy and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private</a:t>
            </a:r>
            <a:endParaRPr sz="1167">
              <a:latin typeface="Garamond"/>
              <a:cs typeface="Garamond"/>
            </a:endParaRPr>
          </a:p>
          <a:p>
            <a:pPr marL="234592" indent="-222245">
              <a:lnSpc>
                <a:spcPts val="1395"/>
              </a:lnSpc>
              <a:buFont typeface="Times New Roman"/>
              <a:buChar char="•"/>
              <a:tabLst>
                <a:tab pos="233975" algn="l"/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Greater product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access/selection</a:t>
            </a:r>
            <a:endParaRPr sz="1167">
              <a:latin typeface="Garamond"/>
              <a:cs typeface="Garamond"/>
            </a:endParaRPr>
          </a:p>
          <a:p>
            <a:pPr marL="234592" marR="8026" indent="-222245">
              <a:lnSpc>
                <a:spcPts val="1312"/>
              </a:lnSpc>
              <a:spcBef>
                <a:spcPts val="111"/>
              </a:spcBef>
              <a:buFont typeface="Times New Roman"/>
              <a:buChar char="•"/>
              <a:tabLst>
                <a:tab pos="233975" algn="l"/>
                <a:tab pos="234592" algn="l"/>
                <a:tab pos="998249" algn="l"/>
                <a:tab pos="1486572" algn="l"/>
              </a:tabLst>
            </a:pPr>
            <a:r>
              <a:rPr sz="1167" spc="-5" dirty="0">
                <a:latin typeface="Garamond"/>
                <a:cs typeface="Garamond"/>
              </a:rPr>
              <a:t>Acces</a:t>
            </a:r>
            <a:r>
              <a:rPr sz="1167" dirty="0">
                <a:latin typeface="Garamond"/>
                <a:cs typeface="Garamond"/>
              </a:rPr>
              <a:t>s	to	compar</a:t>
            </a:r>
            <a:r>
              <a:rPr sz="1167" spc="-5" dirty="0">
                <a:latin typeface="Garamond"/>
                <a:cs typeface="Garamond"/>
              </a:rPr>
              <a:t>ative  </a:t>
            </a:r>
            <a:r>
              <a:rPr sz="1167" dirty="0">
                <a:latin typeface="Garamond"/>
                <a:cs typeface="Garamond"/>
              </a:rPr>
              <a:t>information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65602" y="8144086"/>
            <a:ext cx="1740958" cy="363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indent="-222245">
              <a:lnSpc>
                <a:spcPts val="1361"/>
              </a:lnSpc>
              <a:buFont typeface="Times New Roman"/>
              <a:buChar char="•"/>
              <a:tabLst>
                <a:tab pos="233975" algn="l"/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Interactive and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immediate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361"/>
              </a:lnSpc>
            </a:pPr>
            <a:r>
              <a:rPr sz="1167" b="1" spc="-5" dirty="0">
                <a:latin typeface="Garamond"/>
                <a:cs typeface="Garamond"/>
              </a:rPr>
              <a:t>g.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587853" y="8311515"/>
            <a:ext cx="198234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29077" algn="l"/>
                <a:tab pos="1418663" algn="l"/>
                <a:tab pos="1815000" algn="l"/>
              </a:tabLst>
            </a:pPr>
            <a:r>
              <a:rPr sz="1167" b="1" spc="-5" dirty="0">
                <a:latin typeface="Garamond"/>
                <a:cs typeface="Garamond"/>
              </a:rPr>
              <a:t>Selle</a:t>
            </a:r>
            <a:r>
              <a:rPr sz="1167" b="1" dirty="0">
                <a:latin typeface="Garamond"/>
                <a:cs typeface="Garamond"/>
              </a:rPr>
              <a:t>r	</a:t>
            </a:r>
            <a:r>
              <a:rPr sz="1167" b="1" spc="-5" dirty="0">
                <a:latin typeface="Garamond"/>
                <a:cs typeface="Garamond"/>
              </a:rPr>
              <a:t>Benefit</a:t>
            </a:r>
            <a:r>
              <a:rPr sz="1167" b="1" dirty="0">
                <a:latin typeface="Garamond"/>
                <a:cs typeface="Garamond"/>
              </a:rPr>
              <a:t>s	of	</a:t>
            </a:r>
            <a:r>
              <a:rPr sz="1167" b="1" spc="-5" dirty="0">
                <a:latin typeface="Garamond"/>
                <a:cs typeface="Garamond"/>
              </a:rPr>
              <a:t>E-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65602" y="8478201"/>
            <a:ext cx="1995311" cy="1081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>
              <a:lnSpc>
                <a:spcPts val="1395"/>
              </a:lnSpc>
            </a:pPr>
            <a:r>
              <a:rPr sz="1167" b="1" dirty="0">
                <a:latin typeface="Garamond"/>
                <a:cs typeface="Garamond"/>
              </a:rPr>
              <a:t>Commerce:</a:t>
            </a:r>
            <a:endParaRPr sz="1167">
              <a:latin typeface="Garamond"/>
              <a:cs typeface="Garamond"/>
            </a:endParaRPr>
          </a:p>
          <a:p>
            <a:pPr marL="234592" indent="-222245">
              <a:lnSpc>
                <a:spcPts val="1395"/>
              </a:lnSpc>
              <a:buFont typeface="Times New Roman"/>
              <a:buChar char="•"/>
              <a:tabLst>
                <a:tab pos="233975" algn="l"/>
                <a:tab pos="234592" algn="l"/>
              </a:tabLst>
            </a:pPr>
            <a:r>
              <a:rPr sz="1167" dirty="0">
                <a:latin typeface="Garamond"/>
                <a:cs typeface="Garamond"/>
              </a:rPr>
              <a:t>Relationship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building</a:t>
            </a:r>
            <a:endParaRPr sz="1167">
              <a:latin typeface="Garamond"/>
              <a:cs typeface="Garamond"/>
            </a:endParaRPr>
          </a:p>
          <a:p>
            <a:pPr marL="234592" indent="-222245">
              <a:lnSpc>
                <a:spcPts val="1395"/>
              </a:lnSpc>
              <a:buFont typeface="Times New Roman"/>
              <a:buChar char="•"/>
              <a:tabLst>
                <a:tab pos="233975" algn="l"/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Reduced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costs</a:t>
            </a:r>
            <a:endParaRPr sz="1167">
              <a:latin typeface="Garamond"/>
              <a:cs typeface="Garamond"/>
            </a:endParaRPr>
          </a:p>
          <a:p>
            <a:pPr marL="234592" indent="-222245">
              <a:lnSpc>
                <a:spcPts val="1395"/>
              </a:lnSpc>
              <a:buFont typeface="Times New Roman"/>
              <a:buChar char="•"/>
              <a:tabLst>
                <a:tab pos="233975" algn="l"/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Increased </a:t>
            </a:r>
            <a:r>
              <a:rPr sz="1167" dirty="0">
                <a:latin typeface="Garamond"/>
                <a:cs typeface="Garamond"/>
              </a:rPr>
              <a:t>speed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efficiency</a:t>
            </a:r>
            <a:endParaRPr sz="1167">
              <a:latin typeface="Garamond"/>
              <a:cs typeface="Garamond"/>
            </a:endParaRPr>
          </a:p>
          <a:p>
            <a:pPr marL="234592" indent="-222245">
              <a:lnSpc>
                <a:spcPts val="1395"/>
              </a:lnSpc>
              <a:buFont typeface="Times New Roman"/>
              <a:buChar char="•"/>
              <a:tabLst>
                <a:tab pos="233975" algn="l"/>
                <a:tab pos="234592" algn="l"/>
              </a:tabLst>
            </a:pPr>
            <a:r>
              <a:rPr sz="1167" dirty="0">
                <a:latin typeface="Garamond"/>
                <a:cs typeface="Garamond"/>
              </a:rPr>
              <a:t>Flexibility</a:t>
            </a:r>
            <a:endParaRPr sz="1167">
              <a:latin typeface="Garamond"/>
              <a:cs typeface="Garamond"/>
            </a:endParaRPr>
          </a:p>
          <a:p>
            <a:pPr marL="234592" indent="-222245">
              <a:lnSpc>
                <a:spcPts val="1395"/>
              </a:lnSpc>
              <a:buFont typeface="Times New Roman"/>
              <a:buChar char="•"/>
              <a:tabLst>
                <a:tab pos="233975" algn="l"/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Global access, </a:t>
            </a:r>
            <a:r>
              <a:rPr sz="1167" dirty="0">
                <a:latin typeface="Garamond"/>
                <a:cs typeface="Garamond"/>
              </a:rPr>
              <a:t>global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reach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896784" y="1092093"/>
            <a:ext cx="2996670" cy="1997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 txBox="1"/>
          <p:nvPr/>
        </p:nvSpPr>
        <p:spPr>
          <a:xfrm>
            <a:off x="5199910" y="1555856"/>
            <a:ext cx="1450181" cy="290054"/>
          </a:xfrm>
          <a:prstGeom prst="rect">
            <a:avLst/>
          </a:prstGeom>
        </p:spPr>
        <p:txBody>
          <a:bodyPr vert="horz" wrap="square" lIns="0" tIns="58649" rIns="0" bIns="0" rtlCol="0">
            <a:spAutoFit/>
          </a:bodyPr>
          <a:lstStyle/>
          <a:p>
            <a:pPr marL="571663" marR="69760" indent="-487704">
              <a:lnSpc>
                <a:spcPts val="924"/>
              </a:lnSpc>
              <a:spcBef>
                <a:spcPts val="462"/>
              </a:spcBef>
            </a:pPr>
            <a:r>
              <a:rPr sz="826" b="1" spc="83" dirty="0">
                <a:solidFill>
                  <a:srgbClr val="786950"/>
                </a:solidFill>
                <a:latin typeface="Arial"/>
                <a:cs typeface="Arial"/>
              </a:rPr>
              <a:t>B</a:t>
            </a:r>
            <a:r>
              <a:rPr sz="826" b="1" spc="34" dirty="0">
                <a:solidFill>
                  <a:srgbClr val="786950"/>
                </a:solidFill>
                <a:latin typeface="Arial"/>
                <a:cs typeface="Arial"/>
              </a:rPr>
              <a:t>u</a:t>
            </a:r>
            <a:r>
              <a:rPr sz="826" b="1" spc="73" dirty="0">
                <a:solidFill>
                  <a:srgbClr val="786950"/>
                </a:solidFill>
                <a:latin typeface="Arial"/>
                <a:cs typeface="Arial"/>
              </a:rPr>
              <a:t>s</a:t>
            </a:r>
            <a:r>
              <a:rPr sz="826" b="1" spc="15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826" b="1" spc="29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826" b="1" spc="73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826" b="1" spc="34" dirty="0">
                <a:solidFill>
                  <a:srgbClr val="786950"/>
                </a:solidFill>
                <a:latin typeface="Arial"/>
                <a:cs typeface="Arial"/>
              </a:rPr>
              <a:t>s</a:t>
            </a:r>
            <a:r>
              <a:rPr sz="826" b="1" spc="73" dirty="0">
                <a:solidFill>
                  <a:srgbClr val="786950"/>
                </a:solidFill>
                <a:latin typeface="Arial"/>
                <a:cs typeface="Arial"/>
              </a:rPr>
              <a:t>s</a:t>
            </a:r>
            <a:r>
              <a:rPr sz="826" b="1" spc="15" dirty="0">
                <a:solidFill>
                  <a:srgbClr val="786950"/>
                </a:solidFill>
                <a:latin typeface="Arial"/>
                <a:cs typeface="Arial"/>
              </a:rPr>
              <a:t>-t</a:t>
            </a:r>
            <a:r>
              <a:rPr sz="826" b="1" spc="83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826" b="1" spc="10" dirty="0">
                <a:solidFill>
                  <a:srgbClr val="786950"/>
                </a:solidFill>
                <a:latin typeface="Arial"/>
                <a:cs typeface="Arial"/>
              </a:rPr>
              <a:t>-</a:t>
            </a:r>
            <a:r>
              <a:rPr sz="826" b="1" spc="39" dirty="0">
                <a:solidFill>
                  <a:srgbClr val="786950"/>
                </a:solidFill>
                <a:latin typeface="Arial"/>
                <a:cs typeface="Arial"/>
              </a:rPr>
              <a:t>C</a:t>
            </a:r>
            <a:r>
              <a:rPr sz="826" b="1" spc="83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826" b="1" spc="34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826" b="1" spc="73" dirty="0">
                <a:solidFill>
                  <a:srgbClr val="786950"/>
                </a:solidFill>
                <a:latin typeface="Arial"/>
                <a:cs typeface="Arial"/>
              </a:rPr>
              <a:t>s</a:t>
            </a:r>
            <a:r>
              <a:rPr sz="826" b="1" spc="34" dirty="0">
                <a:solidFill>
                  <a:srgbClr val="786950"/>
                </a:solidFill>
                <a:latin typeface="Arial"/>
                <a:cs typeface="Arial"/>
              </a:rPr>
              <a:t>u</a:t>
            </a:r>
            <a:r>
              <a:rPr sz="826" b="1" spc="92" dirty="0">
                <a:solidFill>
                  <a:srgbClr val="786950"/>
                </a:solidFill>
                <a:latin typeface="Arial"/>
                <a:cs typeface="Arial"/>
              </a:rPr>
              <a:t>m</a:t>
            </a:r>
            <a:r>
              <a:rPr sz="826" b="1" spc="29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826" b="1" spc="24" dirty="0">
                <a:solidFill>
                  <a:srgbClr val="786950"/>
                </a:solidFill>
                <a:latin typeface="Arial"/>
                <a:cs typeface="Arial"/>
              </a:rPr>
              <a:t>r  </a:t>
            </a:r>
            <a:r>
              <a:rPr sz="826" b="1" spc="53" dirty="0">
                <a:solidFill>
                  <a:srgbClr val="786950"/>
                </a:solidFill>
                <a:latin typeface="Arial"/>
                <a:cs typeface="Arial"/>
              </a:rPr>
              <a:t>(B2C)</a:t>
            </a:r>
            <a:endParaRPr sz="826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064952" y="1736619"/>
            <a:ext cx="916164" cy="748242"/>
          </a:xfrm>
          <a:custGeom>
            <a:avLst/>
            <a:gdLst/>
            <a:ahLst/>
            <a:cxnLst/>
            <a:rect l="l" t="t" r="r" b="b"/>
            <a:pathLst>
              <a:path w="942339" h="769619">
                <a:moveTo>
                  <a:pt x="470915" y="0"/>
                </a:moveTo>
                <a:lnTo>
                  <a:pt x="419513" y="2257"/>
                </a:lnTo>
                <a:lnTo>
                  <a:pt x="369735" y="8872"/>
                </a:lnTo>
                <a:lnTo>
                  <a:pt x="321868" y="19610"/>
                </a:lnTo>
                <a:lnTo>
                  <a:pt x="276196" y="34238"/>
                </a:lnTo>
                <a:lnTo>
                  <a:pt x="233002" y="52521"/>
                </a:lnTo>
                <a:lnTo>
                  <a:pt x="192572" y="74224"/>
                </a:lnTo>
                <a:lnTo>
                  <a:pt x="155190" y="99114"/>
                </a:lnTo>
                <a:lnTo>
                  <a:pt x="121141" y="126955"/>
                </a:lnTo>
                <a:lnTo>
                  <a:pt x="90708" y="157514"/>
                </a:lnTo>
                <a:lnTo>
                  <a:pt x="64177" y="190556"/>
                </a:lnTo>
                <a:lnTo>
                  <a:pt x="41832" y="225847"/>
                </a:lnTo>
                <a:lnTo>
                  <a:pt x="23957" y="263152"/>
                </a:lnTo>
                <a:lnTo>
                  <a:pt x="10837" y="302237"/>
                </a:lnTo>
                <a:lnTo>
                  <a:pt x="2756" y="342867"/>
                </a:lnTo>
                <a:lnTo>
                  <a:pt x="0" y="384809"/>
                </a:lnTo>
                <a:lnTo>
                  <a:pt x="2756" y="426752"/>
                </a:lnTo>
                <a:lnTo>
                  <a:pt x="10837" y="467382"/>
                </a:lnTo>
                <a:lnTo>
                  <a:pt x="23957" y="506467"/>
                </a:lnTo>
                <a:lnTo>
                  <a:pt x="41832" y="543772"/>
                </a:lnTo>
                <a:lnTo>
                  <a:pt x="64177" y="579063"/>
                </a:lnTo>
                <a:lnTo>
                  <a:pt x="90708" y="612105"/>
                </a:lnTo>
                <a:lnTo>
                  <a:pt x="121141" y="642664"/>
                </a:lnTo>
                <a:lnTo>
                  <a:pt x="155190" y="670505"/>
                </a:lnTo>
                <a:lnTo>
                  <a:pt x="192572" y="695395"/>
                </a:lnTo>
                <a:lnTo>
                  <a:pt x="233002" y="717098"/>
                </a:lnTo>
                <a:lnTo>
                  <a:pt x="276196" y="735381"/>
                </a:lnTo>
                <a:lnTo>
                  <a:pt x="321868" y="750009"/>
                </a:lnTo>
                <a:lnTo>
                  <a:pt x="369735" y="760747"/>
                </a:lnTo>
                <a:lnTo>
                  <a:pt x="419513" y="767362"/>
                </a:lnTo>
                <a:lnTo>
                  <a:pt x="470915" y="769620"/>
                </a:lnTo>
                <a:lnTo>
                  <a:pt x="522186" y="767362"/>
                </a:lnTo>
                <a:lnTo>
                  <a:pt x="571867" y="760747"/>
                </a:lnTo>
                <a:lnTo>
                  <a:pt x="619670" y="750009"/>
                </a:lnTo>
                <a:lnTo>
                  <a:pt x="665307" y="735381"/>
                </a:lnTo>
                <a:lnTo>
                  <a:pt x="708490" y="717098"/>
                </a:lnTo>
                <a:lnTo>
                  <a:pt x="748930" y="695395"/>
                </a:lnTo>
                <a:lnTo>
                  <a:pt x="786337" y="670505"/>
                </a:lnTo>
                <a:lnTo>
                  <a:pt x="820425" y="642664"/>
                </a:lnTo>
                <a:lnTo>
                  <a:pt x="850904" y="612105"/>
                </a:lnTo>
                <a:lnTo>
                  <a:pt x="877485" y="579063"/>
                </a:lnTo>
                <a:lnTo>
                  <a:pt x="899880" y="543772"/>
                </a:lnTo>
                <a:lnTo>
                  <a:pt x="917801" y="506467"/>
                </a:lnTo>
                <a:lnTo>
                  <a:pt x="930959" y="467382"/>
                </a:lnTo>
                <a:lnTo>
                  <a:pt x="939065" y="426752"/>
                </a:lnTo>
                <a:lnTo>
                  <a:pt x="941831" y="384809"/>
                </a:lnTo>
                <a:lnTo>
                  <a:pt x="939065" y="342867"/>
                </a:lnTo>
                <a:lnTo>
                  <a:pt x="930959" y="302237"/>
                </a:lnTo>
                <a:lnTo>
                  <a:pt x="917801" y="263152"/>
                </a:lnTo>
                <a:lnTo>
                  <a:pt x="899880" y="225847"/>
                </a:lnTo>
                <a:lnTo>
                  <a:pt x="877485" y="190556"/>
                </a:lnTo>
                <a:lnTo>
                  <a:pt x="850904" y="157514"/>
                </a:lnTo>
                <a:lnTo>
                  <a:pt x="820425" y="126955"/>
                </a:lnTo>
                <a:lnTo>
                  <a:pt x="786337" y="99114"/>
                </a:lnTo>
                <a:lnTo>
                  <a:pt x="748930" y="74224"/>
                </a:lnTo>
                <a:lnTo>
                  <a:pt x="708490" y="52521"/>
                </a:lnTo>
                <a:lnTo>
                  <a:pt x="665307" y="34238"/>
                </a:lnTo>
                <a:lnTo>
                  <a:pt x="619670" y="19610"/>
                </a:lnTo>
                <a:lnTo>
                  <a:pt x="571867" y="8872"/>
                </a:lnTo>
                <a:lnTo>
                  <a:pt x="522186" y="2257"/>
                </a:lnTo>
                <a:lnTo>
                  <a:pt x="470915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4044210" y="1718098"/>
            <a:ext cx="914928" cy="748242"/>
          </a:xfrm>
          <a:custGeom>
            <a:avLst/>
            <a:gdLst/>
            <a:ahLst/>
            <a:cxnLst/>
            <a:rect l="l" t="t" r="r" b="b"/>
            <a:pathLst>
              <a:path w="941070" h="769619">
                <a:moveTo>
                  <a:pt x="470915" y="0"/>
                </a:moveTo>
                <a:lnTo>
                  <a:pt x="419513" y="2257"/>
                </a:lnTo>
                <a:lnTo>
                  <a:pt x="369735" y="8872"/>
                </a:lnTo>
                <a:lnTo>
                  <a:pt x="321868" y="19610"/>
                </a:lnTo>
                <a:lnTo>
                  <a:pt x="276196" y="34238"/>
                </a:lnTo>
                <a:lnTo>
                  <a:pt x="233002" y="52521"/>
                </a:lnTo>
                <a:lnTo>
                  <a:pt x="192572" y="74224"/>
                </a:lnTo>
                <a:lnTo>
                  <a:pt x="155190" y="99114"/>
                </a:lnTo>
                <a:lnTo>
                  <a:pt x="121141" y="126955"/>
                </a:lnTo>
                <a:lnTo>
                  <a:pt x="90708" y="157514"/>
                </a:lnTo>
                <a:lnTo>
                  <a:pt x="64177" y="190556"/>
                </a:lnTo>
                <a:lnTo>
                  <a:pt x="41832" y="225847"/>
                </a:lnTo>
                <a:lnTo>
                  <a:pt x="23957" y="263152"/>
                </a:lnTo>
                <a:lnTo>
                  <a:pt x="10837" y="302237"/>
                </a:lnTo>
                <a:lnTo>
                  <a:pt x="2756" y="342867"/>
                </a:lnTo>
                <a:lnTo>
                  <a:pt x="0" y="384809"/>
                </a:lnTo>
                <a:lnTo>
                  <a:pt x="2756" y="426752"/>
                </a:lnTo>
                <a:lnTo>
                  <a:pt x="10837" y="467382"/>
                </a:lnTo>
                <a:lnTo>
                  <a:pt x="23957" y="506467"/>
                </a:lnTo>
                <a:lnTo>
                  <a:pt x="41832" y="543772"/>
                </a:lnTo>
                <a:lnTo>
                  <a:pt x="64177" y="579063"/>
                </a:lnTo>
                <a:lnTo>
                  <a:pt x="90708" y="612105"/>
                </a:lnTo>
                <a:lnTo>
                  <a:pt x="121141" y="642664"/>
                </a:lnTo>
                <a:lnTo>
                  <a:pt x="155190" y="670505"/>
                </a:lnTo>
                <a:lnTo>
                  <a:pt x="192572" y="695395"/>
                </a:lnTo>
                <a:lnTo>
                  <a:pt x="233002" y="717098"/>
                </a:lnTo>
                <a:lnTo>
                  <a:pt x="276196" y="735381"/>
                </a:lnTo>
                <a:lnTo>
                  <a:pt x="321868" y="750009"/>
                </a:lnTo>
                <a:lnTo>
                  <a:pt x="369735" y="760747"/>
                </a:lnTo>
                <a:lnTo>
                  <a:pt x="419513" y="767362"/>
                </a:lnTo>
                <a:lnTo>
                  <a:pt x="470915" y="769620"/>
                </a:lnTo>
                <a:lnTo>
                  <a:pt x="522176" y="767362"/>
                </a:lnTo>
                <a:lnTo>
                  <a:pt x="571830" y="760747"/>
                </a:lnTo>
                <a:lnTo>
                  <a:pt x="619591" y="750009"/>
                </a:lnTo>
                <a:lnTo>
                  <a:pt x="665174" y="735381"/>
                </a:lnTo>
                <a:lnTo>
                  <a:pt x="708293" y="717098"/>
                </a:lnTo>
                <a:lnTo>
                  <a:pt x="748661" y="695395"/>
                </a:lnTo>
                <a:lnTo>
                  <a:pt x="785994" y="670505"/>
                </a:lnTo>
                <a:lnTo>
                  <a:pt x="820006" y="642664"/>
                </a:lnTo>
                <a:lnTo>
                  <a:pt x="850410" y="612105"/>
                </a:lnTo>
                <a:lnTo>
                  <a:pt x="876920" y="579063"/>
                </a:lnTo>
                <a:lnTo>
                  <a:pt x="899252" y="543772"/>
                </a:lnTo>
                <a:lnTo>
                  <a:pt x="917118" y="506467"/>
                </a:lnTo>
                <a:lnTo>
                  <a:pt x="930234" y="467382"/>
                </a:lnTo>
                <a:lnTo>
                  <a:pt x="938313" y="426752"/>
                </a:lnTo>
                <a:lnTo>
                  <a:pt x="941069" y="384809"/>
                </a:lnTo>
                <a:lnTo>
                  <a:pt x="938313" y="342867"/>
                </a:lnTo>
                <a:lnTo>
                  <a:pt x="930234" y="302237"/>
                </a:lnTo>
                <a:lnTo>
                  <a:pt x="917118" y="263152"/>
                </a:lnTo>
                <a:lnTo>
                  <a:pt x="899252" y="225847"/>
                </a:lnTo>
                <a:lnTo>
                  <a:pt x="876920" y="190556"/>
                </a:lnTo>
                <a:lnTo>
                  <a:pt x="850410" y="157514"/>
                </a:lnTo>
                <a:lnTo>
                  <a:pt x="820006" y="126955"/>
                </a:lnTo>
                <a:lnTo>
                  <a:pt x="785994" y="99114"/>
                </a:lnTo>
                <a:lnTo>
                  <a:pt x="748661" y="74224"/>
                </a:lnTo>
                <a:lnTo>
                  <a:pt x="708293" y="52521"/>
                </a:lnTo>
                <a:lnTo>
                  <a:pt x="665174" y="34238"/>
                </a:lnTo>
                <a:lnTo>
                  <a:pt x="619591" y="19610"/>
                </a:lnTo>
                <a:lnTo>
                  <a:pt x="571830" y="8872"/>
                </a:lnTo>
                <a:lnTo>
                  <a:pt x="522176" y="2257"/>
                </a:lnTo>
                <a:lnTo>
                  <a:pt x="470915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4044210" y="1718098"/>
            <a:ext cx="914928" cy="748242"/>
          </a:xfrm>
          <a:custGeom>
            <a:avLst/>
            <a:gdLst/>
            <a:ahLst/>
            <a:cxnLst/>
            <a:rect l="l" t="t" r="r" b="b"/>
            <a:pathLst>
              <a:path w="941070" h="769619">
                <a:moveTo>
                  <a:pt x="470915" y="0"/>
                </a:moveTo>
                <a:lnTo>
                  <a:pt x="419513" y="2257"/>
                </a:lnTo>
                <a:lnTo>
                  <a:pt x="369735" y="8872"/>
                </a:lnTo>
                <a:lnTo>
                  <a:pt x="321868" y="19610"/>
                </a:lnTo>
                <a:lnTo>
                  <a:pt x="276196" y="34238"/>
                </a:lnTo>
                <a:lnTo>
                  <a:pt x="233002" y="52521"/>
                </a:lnTo>
                <a:lnTo>
                  <a:pt x="192572" y="74224"/>
                </a:lnTo>
                <a:lnTo>
                  <a:pt x="155190" y="99114"/>
                </a:lnTo>
                <a:lnTo>
                  <a:pt x="121141" y="126955"/>
                </a:lnTo>
                <a:lnTo>
                  <a:pt x="90708" y="157514"/>
                </a:lnTo>
                <a:lnTo>
                  <a:pt x="64177" y="190556"/>
                </a:lnTo>
                <a:lnTo>
                  <a:pt x="41832" y="225847"/>
                </a:lnTo>
                <a:lnTo>
                  <a:pt x="23957" y="263152"/>
                </a:lnTo>
                <a:lnTo>
                  <a:pt x="10837" y="302237"/>
                </a:lnTo>
                <a:lnTo>
                  <a:pt x="2756" y="342867"/>
                </a:lnTo>
                <a:lnTo>
                  <a:pt x="0" y="384809"/>
                </a:lnTo>
                <a:lnTo>
                  <a:pt x="2756" y="426752"/>
                </a:lnTo>
                <a:lnTo>
                  <a:pt x="10837" y="467382"/>
                </a:lnTo>
                <a:lnTo>
                  <a:pt x="23957" y="506467"/>
                </a:lnTo>
                <a:lnTo>
                  <a:pt x="41832" y="543772"/>
                </a:lnTo>
                <a:lnTo>
                  <a:pt x="64177" y="579063"/>
                </a:lnTo>
                <a:lnTo>
                  <a:pt x="90708" y="612105"/>
                </a:lnTo>
                <a:lnTo>
                  <a:pt x="121141" y="642664"/>
                </a:lnTo>
                <a:lnTo>
                  <a:pt x="155190" y="670505"/>
                </a:lnTo>
                <a:lnTo>
                  <a:pt x="192572" y="695395"/>
                </a:lnTo>
                <a:lnTo>
                  <a:pt x="233002" y="717098"/>
                </a:lnTo>
                <a:lnTo>
                  <a:pt x="276196" y="735381"/>
                </a:lnTo>
                <a:lnTo>
                  <a:pt x="321868" y="750009"/>
                </a:lnTo>
                <a:lnTo>
                  <a:pt x="369735" y="760747"/>
                </a:lnTo>
                <a:lnTo>
                  <a:pt x="419513" y="767362"/>
                </a:lnTo>
                <a:lnTo>
                  <a:pt x="470915" y="769620"/>
                </a:lnTo>
                <a:lnTo>
                  <a:pt x="522176" y="767362"/>
                </a:lnTo>
                <a:lnTo>
                  <a:pt x="571830" y="760747"/>
                </a:lnTo>
                <a:lnTo>
                  <a:pt x="619591" y="750009"/>
                </a:lnTo>
                <a:lnTo>
                  <a:pt x="665174" y="735381"/>
                </a:lnTo>
                <a:lnTo>
                  <a:pt x="708293" y="717098"/>
                </a:lnTo>
                <a:lnTo>
                  <a:pt x="748661" y="695395"/>
                </a:lnTo>
                <a:lnTo>
                  <a:pt x="785994" y="670505"/>
                </a:lnTo>
                <a:lnTo>
                  <a:pt x="820006" y="642664"/>
                </a:lnTo>
                <a:lnTo>
                  <a:pt x="850410" y="612105"/>
                </a:lnTo>
                <a:lnTo>
                  <a:pt x="876920" y="579063"/>
                </a:lnTo>
                <a:lnTo>
                  <a:pt x="899252" y="543772"/>
                </a:lnTo>
                <a:lnTo>
                  <a:pt x="917118" y="506467"/>
                </a:lnTo>
                <a:lnTo>
                  <a:pt x="930234" y="467382"/>
                </a:lnTo>
                <a:lnTo>
                  <a:pt x="938313" y="426752"/>
                </a:lnTo>
                <a:lnTo>
                  <a:pt x="941069" y="384809"/>
                </a:lnTo>
                <a:lnTo>
                  <a:pt x="938313" y="342867"/>
                </a:lnTo>
                <a:lnTo>
                  <a:pt x="930234" y="302237"/>
                </a:lnTo>
                <a:lnTo>
                  <a:pt x="917118" y="263152"/>
                </a:lnTo>
                <a:lnTo>
                  <a:pt x="899252" y="225847"/>
                </a:lnTo>
                <a:lnTo>
                  <a:pt x="876920" y="190556"/>
                </a:lnTo>
                <a:lnTo>
                  <a:pt x="850410" y="157514"/>
                </a:lnTo>
                <a:lnTo>
                  <a:pt x="820006" y="126955"/>
                </a:lnTo>
                <a:lnTo>
                  <a:pt x="785994" y="99114"/>
                </a:lnTo>
                <a:lnTo>
                  <a:pt x="748661" y="74224"/>
                </a:lnTo>
                <a:lnTo>
                  <a:pt x="708293" y="52521"/>
                </a:lnTo>
                <a:lnTo>
                  <a:pt x="665174" y="34238"/>
                </a:lnTo>
                <a:lnTo>
                  <a:pt x="619591" y="19610"/>
                </a:lnTo>
                <a:lnTo>
                  <a:pt x="571830" y="8872"/>
                </a:lnTo>
                <a:lnTo>
                  <a:pt x="522176" y="2257"/>
                </a:lnTo>
                <a:lnTo>
                  <a:pt x="470915" y="0"/>
                </a:lnTo>
                <a:close/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 txBox="1"/>
          <p:nvPr/>
        </p:nvSpPr>
        <p:spPr>
          <a:xfrm>
            <a:off x="4159285" y="1867016"/>
            <a:ext cx="726634" cy="479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51"/>
              </a:lnSpc>
            </a:pPr>
            <a:r>
              <a:rPr sz="826" b="1" spc="-170" dirty="0">
                <a:latin typeface="Arial"/>
                <a:cs typeface="Arial"/>
              </a:rPr>
              <a:t>B</a:t>
            </a:r>
            <a:r>
              <a:rPr sz="1240" b="1" spc="-255" baseline="-9803" dirty="0">
                <a:solidFill>
                  <a:srgbClr val="786950"/>
                </a:solidFill>
                <a:latin typeface="Arial"/>
                <a:cs typeface="Arial"/>
              </a:rPr>
              <a:t>B</a:t>
            </a:r>
            <a:r>
              <a:rPr sz="826" b="1" spc="-170" dirty="0">
                <a:latin typeface="Arial"/>
                <a:cs typeface="Arial"/>
              </a:rPr>
              <a:t>a</a:t>
            </a:r>
            <a:r>
              <a:rPr sz="1240" b="1" spc="-255" baseline="-9803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826" b="1" spc="-170" dirty="0">
                <a:latin typeface="Arial"/>
                <a:cs typeface="Arial"/>
              </a:rPr>
              <a:t>s</a:t>
            </a:r>
            <a:r>
              <a:rPr sz="1240" b="1" spc="-255" baseline="-9803" dirty="0">
                <a:solidFill>
                  <a:srgbClr val="786950"/>
                </a:solidFill>
                <a:latin typeface="Arial"/>
                <a:cs typeface="Arial"/>
              </a:rPr>
              <a:t>s</a:t>
            </a:r>
            <a:r>
              <a:rPr sz="826" b="1" spc="-170" dirty="0">
                <a:latin typeface="Arial"/>
                <a:cs typeface="Arial"/>
              </a:rPr>
              <a:t>i</a:t>
            </a:r>
            <a:r>
              <a:rPr sz="1240" b="1" spc="-255" baseline="-9803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826" b="1" spc="-170" dirty="0">
                <a:latin typeface="Arial"/>
                <a:cs typeface="Arial"/>
              </a:rPr>
              <a:t>c   </a:t>
            </a:r>
            <a:r>
              <a:rPr sz="826" b="1" spc="-165" dirty="0">
                <a:latin typeface="Arial"/>
                <a:cs typeface="Arial"/>
              </a:rPr>
              <a:t> </a:t>
            </a:r>
            <a:r>
              <a:rPr sz="826" b="1" spc="-122" dirty="0">
                <a:latin typeface="Arial"/>
                <a:cs typeface="Arial"/>
              </a:rPr>
              <a:t>For</a:t>
            </a:r>
            <a:r>
              <a:rPr sz="1240" b="1" spc="-182" baseline="-9803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826" b="1" spc="-122" dirty="0">
                <a:latin typeface="Arial"/>
                <a:cs typeface="Arial"/>
              </a:rPr>
              <a:t>m</a:t>
            </a:r>
            <a:r>
              <a:rPr sz="1240" b="1" spc="-182" baseline="-9803" dirty="0">
                <a:solidFill>
                  <a:srgbClr val="786950"/>
                </a:solidFill>
                <a:latin typeface="Arial"/>
                <a:cs typeface="Arial"/>
              </a:rPr>
              <a:t>m</a:t>
            </a:r>
            <a:r>
              <a:rPr sz="826" b="1" spc="-122" dirty="0">
                <a:latin typeface="Arial"/>
                <a:cs typeface="Arial"/>
              </a:rPr>
              <a:t>s</a:t>
            </a:r>
            <a:endParaRPr sz="826">
              <a:latin typeface="Arial"/>
              <a:cs typeface="Arial"/>
            </a:endParaRPr>
          </a:p>
          <a:p>
            <a:pPr marL="43214" marR="67908" indent="16668" algn="ctr">
              <a:lnSpc>
                <a:spcPts val="875"/>
              </a:lnSpc>
              <a:spcBef>
                <a:spcPts val="87"/>
              </a:spcBef>
            </a:pPr>
            <a:r>
              <a:rPr sz="826" b="1" spc="-126" dirty="0">
                <a:latin typeface="Arial"/>
                <a:cs typeface="Arial"/>
              </a:rPr>
              <a:t>o</a:t>
            </a:r>
            <a:r>
              <a:rPr sz="1240" b="1" spc="-190" baseline="-9803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826" b="1" spc="-126" dirty="0">
                <a:latin typeface="Arial"/>
                <a:cs typeface="Arial"/>
              </a:rPr>
              <a:t>f</a:t>
            </a:r>
            <a:r>
              <a:rPr sz="1240" b="1" spc="-190" baseline="-9803" dirty="0">
                <a:solidFill>
                  <a:srgbClr val="786950"/>
                </a:solidFill>
                <a:latin typeface="Arial"/>
                <a:cs typeface="Arial"/>
              </a:rPr>
              <a:t>f          </a:t>
            </a:r>
            <a:r>
              <a:rPr sz="826" b="1" spc="-111" dirty="0">
                <a:latin typeface="Arial"/>
                <a:cs typeface="Arial"/>
              </a:rPr>
              <a:t>E</a:t>
            </a:r>
            <a:r>
              <a:rPr sz="1240" b="1" spc="-167" baseline="-9803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826" b="1" spc="-111" dirty="0">
                <a:latin typeface="Arial"/>
                <a:cs typeface="Arial"/>
              </a:rPr>
              <a:t>l</a:t>
            </a:r>
            <a:r>
              <a:rPr sz="1240" b="1" spc="-167" baseline="-9803" dirty="0">
                <a:solidFill>
                  <a:srgbClr val="786950"/>
                </a:solidFill>
                <a:latin typeface="Arial"/>
                <a:cs typeface="Arial"/>
              </a:rPr>
              <a:t>l</a:t>
            </a:r>
            <a:r>
              <a:rPr sz="826" b="1" spc="-111" dirty="0">
                <a:latin typeface="Arial"/>
                <a:cs typeface="Arial"/>
              </a:rPr>
              <a:t>ectro</a:t>
            </a:r>
            <a:r>
              <a:rPr sz="1240" b="1" spc="-167" baseline="-9803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826" b="1" spc="-111" dirty="0">
                <a:latin typeface="Arial"/>
                <a:cs typeface="Arial"/>
              </a:rPr>
              <a:t>n</a:t>
            </a:r>
            <a:r>
              <a:rPr sz="1240" b="1" spc="-167" baseline="-9803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826" b="1" spc="-111" dirty="0">
                <a:latin typeface="Arial"/>
                <a:cs typeface="Arial"/>
              </a:rPr>
              <a:t>i</a:t>
            </a:r>
            <a:r>
              <a:rPr sz="1240" b="1" spc="-167" baseline="-9803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826" b="1" spc="-111" dirty="0">
                <a:latin typeface="Arial"/>
                <a:cs typeface="Arial"/>
              </a:rPr>
              <a:t>c  </a:t>
            </a:r>
            <a:r>
              <a:rPr sz="826" b="1" spc="-452" dirty="0">
                <a:latin typeface="Arial"/>
                <a:cs typeface="Arial"/>
              </a:rPr>
              <a:t>C</a:t>
            </a:r>
            <a:r>
              <a:rPr sz="1240" b="1" spc="-101" baseline="-9803" dirty="0">
                <a:solidFill>
                  <a:srgbClr val="786950"/>
                </a:solidFill>
                <a:latin typeface="Arial"/>
                <a:cs typeface="Arial"/>
              </a:rPr>
              <a:t>C</a:t>
            </a:r>
            <a:r>
              <a:rPr sz="826" b="1" spc="-355" dirty="0">
                <a:latin typeface="Arial"/>
                <a:cs typeface="Arial"/>
              </a:rPr>
              <a:t>o</a:t>
            </a:r>
            <a:r>
              <a:rPr sz="1240" b="1" spc="-94" baseline="-9803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826" b="1" spc="-593" dirty="0">
                <a:latin typeface="Arial"/>
                <a:cs typeface="Arial"/>
              </a:rPr>
              <a:t>m</a:t>
            </a:r>
            <a:r>
              <a:rPr sz="1240" b="1" spc="-146" baseline="-9803" dirty="0">
                <a:solidFill>
                  <a:srgbClr val="786950"/>
                </a:solidFill>
                <a:latin typeface="Arial"/>
                <a:cs typeface="Arial"/>
              </a:rPr>
              <a:t>m</a:t>
            </a:r>
            <a:r>
              <a:rPr sz="826" b="1" spc="92" dirty="0">
                <a:latin typeface="Arial"/>
                <a:cs typeface="Arial"/>
              </a:rPr>
              <a:t>m</a:t>
            </a:r>
            <a:r>
              <a:rPr sz="826" b="1" spc="29" dirty="0">
                <a:latin typeface="Arial"/>
                <a:cs typeface="Arial"/>
              </a:rPr>
              <a:t>e</a:t>
            </a:r>
            <a:r>
              <a:rPr sz="826" b="1" spc="19" dirty="0">
                <a:latin typeface="Arial"/>
                <a:cs typeface="Arial"/>
              </a:rPr>
              <a:t>r</a:t>
            </a:r>
            <a:r>
              <a:rPr sz="826" b="1" spc="73" dirty="0">
                <a:latin typeface="Arial"/>
                <a:cs typeface="Arial"/>
              </a:rPr>
              <a:t>c</a:t>
            </a:r>
            <a:r>
              <a:rPr sz="826" b="1" spc="44" dirty="0">
                <a:latin typeface="Arial"/>
                <a:cs typeface="Arial"/>
              </a:rPr>
              <a:t>e</a:t>
            </a:r>
            <a:endParaRPr sz="826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199910" y="2392997"/>
            <a:ext cx="1450181" cy="296288"/>
          </a:xfrm>
          <a:prstGeom prst="rect">
            <a:avLst/>
          </a:prstGeom>
        </p:spPr>
        <p:txBody>
          <a:bodyPr vert="horz" wrap="square" lIns="0" tIns="64823" rIns="0" bIns="0" rtlCol="0">
            <a:spAutoFit/>
          </a:bodyPr>
          <a:lstStyle/>
          <a:p>
            <a:pPr marL="571663" marR="94454" indent="-456837">
              <a:lnSpc>
                <a:spcPts val="875"/>
              </a:lnSpc>
              <a:spcBef>
                <a:spcPts val="510"/>
              </a:spcBef>
            </a:pPr>
            <a:r>
              <a:rPr sz="826" b="1" spc="44" dirty="0">
                <a:solidFill>
                  <a:srgbClr val="786950"/>
                </a:solidFill>
                <a:latin typeface="Arial"/>
                <a:cs typeface="Arial"/>
              </a:rPr>
              <a:t>Business-to-Business  </a:t>
            </a:r>
            <a:r>
              <a:rPr sz="826" b="1" spc="53" dirty="0">
                <a:solidFill>
                  <a:srgbClr val="786950"/>
                </a:solidFill>
                <a:latin typeface="Arial"/>
                <a:cs typeface="Arial"/>
              </a:rPr>
              <a:t>(B2B)</a:t>
            </a:r>
            <a:endParaRPr sz="826">
              <a:latin typeface="Arial"/>
              <a:cs typeface="Arial"/>
            </a:endParaRPr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4956014" y="1540058"/>
          <a:ext cx="1687248" cy="1192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545">
                <a:tc gridSpan="2"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426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572770" marR="81915" indent="-501650">
                        <a:lnSpc>
                          <a:spcPts val="950"/>
                        </a:lnSpc>
                        <a:spcBef>
                          <a:spcPts val="370"/>
                        </a:spcBef>
                      </a:pPr>
                      <a:r>
                        <a:rPr sz="800" b="1" spc="3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b="1" spc="3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800" b="1" spc="2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er  </a:t>
                      </a:r>
                      <a:r>
                        <a:rPr sz="800" b="1" spc="60" dirty="0">
                          <a:latin typeface="Arial"/>
                          <a:cs typeface="Arial"/>
                        </a:rPr>
                        <a:t>(B2C)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426">
                      <a:solidFill>
                        <a:srgbClr val="000000"/>
                      </a:solidFill>
                      <a:prstDash val="solid"/>
                    </a:lnL>
                    <a:lnR w="6426">
                      <a:solidFill>
                        <a:srgbClr val="000000"/>
                      </a:solidFill>
                      <a:prstDash val="solid"/>
                    </a:lnR>
                    <a:lnT w="6426">
                      <a:solidFill>
                        <a:srgbClr val="000000"/>
                      </a:solidFill>
                      <a:prstDash val="solid"/>
                    </a:lnT>
                    <a:lnB w="6426">
                      <a:solidFill>
                        <a:srgbClr val="000000"/>
                      </a:solidFill>
                      <a:prstDash val="solid"/>
                    </a:lnB>
                    <a:solidFill>
                      <a:srgbClr val="FDFD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646">
                <a:tc rowSpan="2"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852">
                      <a:solidFill>
                        <a:srgbClr val="786950"/>
                      </a:solidFill>
                      <a:prstDash val="solid"/>
                    </a:lnR>
                    <a:lnB w="12852">
                      <a:solidFill>
                        <a:srgbClr val="7869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852">
                      <a:solidFill>
                        <a:srgbClr val="786950"/>
                      </a:solidFill>
                      <a:prstDash val="solid"/>
                    </a:lnL>
                    <a:lnR w="6426">
                      <a:solidFill>
                        <a:srgbClr val="000000"/>
                      </a:solidFill>
                      <a:prstDash val="solid"/>
                    </a:lnR>
                    <a:lnT w="12852">
                      <a:solidFill>
                        <a:srgbClr val="78695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426">
                      <a:solidFill>
                        <a:srgbClr val="000000"/>
                      </a:solidFill>
                      <a:prstDash val="solid"/>
                    </a:lnL>
                    <a:lnR w="6426">
                      <a:solidFill>
                        <a:srgbClr val="000000"/>
                      </a:solidFill>
                      <a:prstDash val="solid"/>
                    </a:lnR>
                    <a:lnT w="6426">
                      <a:solidFill>
                        <a:srgbClr val="000000"/>
                      </a:solidFill>
                      <a:prstDash val="solid"/>
                    </a:lnT>
                    <a:lnB w="6426">
                      <a:solidFill>
                        <a:srgbClr val="000000"/>
                      </a:solidFill>
                      <a:prstDash val="solid"/>
                    </a:lnB>
                    <a:solidFill>
                      <a:srgbClr val="FDFD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84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852">
                      <a:solidFill>
                        <a:srgbClr val="786950"/>
                      </a:solidFill>
                      <a:prstDash val="solid"/>
                    </a:lnR>
                    <a:lnB w="12852">
                      <a:solidFill>
                        <a:srgbClr val="78695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852">
                      <a:solidFill>
                        <a:srgbClr val="786950"/>
                      </a:solidFill>
                      <a:prstDash val="solid"/>
                    </a:ln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103">
                <a:tc rowSpan="2"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852">
                      <a:solidFill>
                        <a:srgbClr val="786950"/>
                      </a:solidFill>
                      <a:prstDash val="solid"/>
                    </a:lnR>
                    <a:lnT w="12852">
                      <a:solidFill>
                        <a:srgbClr val="78695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852">
                      <a:solidFill>
                        <a:srgbClr val="78695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5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852">
                      <a:solidFill>
                        <a:srgbClr val="786950"/>
                      </a:solidFill>
                      <a:prstDash val="solid"/>
                    </a:lnR>
                    <a:lnT w="12852">
                      <a:solidFill>
                        <a:srgbClr val="7869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852">
                      <a:solidFill>
                        <a:srgbClr val="786950"/>
                      </a:solidFill>
                      <a:prstDash val="solid"/>
                    </a:lnL>
                    <a:lnR w="6426">
                      <a:solidFill>
                        <a:srgbClr val="000000"/>
                      </a:solidFill>
                      <a:prstDash val="solid"/>
                    </a:lnR>
                    <a:lnB w="12852">
                      <a:solidFill>
                        <a:srgbClr val="78695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72770" marR="100965" indent="-469900">
                        <a:lnSpc>
                          <a:spcPts val="900"/>
                        </a:lnSpc>
                        <a:spcBef>
                          <a:spcPts val="425"/>
                        </a:spcBef>
                      </a:pPr>
                      <a:r>
                        <a:rPr sz="800" b="1" spc="3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b="1" spc="-6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ss  </a:t>
                      </a:r>
                      <a:r>
                        <a:rPr sz="800" b="1" spc="60" dirty="0">
                          <a:latin typeface="Arial"/>
                          <a:cs typeface="Arial"/>
                        </a:rPr>
                        <a:t>(B2B)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426">
                      <a:solidFill>
                        <a:srgbClr val="000000"/>
                      </a:solidFill>
                      <a:prstDash val="solid"/>
                    </a:lnL>
                    <a:lnR w="6426">
                      <a:solidFill>
                        <a:srgbClr val="000000"/>
                      </a:solidFill>
                      <a:prstDash val="solid"/>
                    </a:lnR>
                    <a:lnT w="6426">
                      <a:solidFill>
                        <a:srgbClr val="000000"/>
                      </a:solidFill>
                      <a:prstDash val="solid"/>
                    </a:lnT>
                    <a:lnB w="6426">
                      <a:solidFill>
                        <a:srgbClr val="000000"/>
                      </a:solidFill>
                      <a:prstDash val="solid"/>
                    </a:lnB>
                    <a:solidFill>
                      <a:srgbClr val="FDFD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646">
                <a:tc gridSpan="2"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426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426">
                      <a:solidFill>
                        <a:srgbClr val="000000"/>
                      </a:solidFill>
                      <a:prstDash val="solid"/>
                    </a:lnL>
                    <a:lnR w="6426">
                      <a:solidFill>
                        <a:srgbClr val="000000"/>
                      </a:solidFill>
                      <a:prstDash val="solid"/>
                    </a:lnR>
                    <a:lnT w="6426">
                      <a:solidFill>
                        <a:srgbClr val="000000"/>
                      </a:solidFill>
                      <a:prstDash val="solid"/>
                    </a:lnT>
                    <a:lnB w="6426">
                      <a:solidFill>
                        <a:srgbClr val="000000"/>
                      </a:solidFill>
                      <a:prstDash val="solid"/>
                    </a:lnB>
                    <a:solidFill>
                      <a:srgbClr val="FDFD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70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214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081867" y="1246188"/>
            <a:ext cx="3287817" cy="2147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698852" y="1058756"/>
            <a:ext cx="5716764" cy="55297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 indent="-222245">
              <a:buAutoNum type="alphaLcPeriod" startAt="8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Basic-Forms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  <a:buFont typeface="Garamond"/>
              <a:buAutoNum type="alphaLcPeriod" startAt="8"/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LcPeriod" startAt="8"/>
              <a:tabLst>
                <a:tab pos="456219" algn="l"/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Virtual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Business:</a:t>
            </a:r>
            <a:endParaRPr sz="1167">
              <a:latin typeface="Garamond"/>
              <a:cs typeface="Garamond"/>
            </a:endParaRPr>
          </a:p>
          <a:p>
            <a:pPr marL="12347" marR="3442327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two types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electronic  commerce one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termed </a:t>
            </a:r>
            <a:r>
              <a:rPr sz="1167" spc="-5" dirty="0">
                <a:latin typeface="Garamond"/>
                <a:cs typeface="Garamond"/>
              </a:rPr>
              <a:t>as business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business and </a:t>
            </a:r>
            <a:r>
              <a:rPr sz="1167" dirty="0">
                <a:latin typeface="Garamond"/>
                <a:cs typeface="Garamond"/>
              </a:rPr>
              <a:t>second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termed </a:t>
            </a:r>
            <a:r>
              <a:rPr sz="1167" spc="-5" dirty="0">
                <a:latin typeface="Garamond"/>
                <a:cs typeface="Garamond"/>
              </a:rPr>
              <a:t>as  business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electronic  </a:t>
            </a:r>
            <a:r>
              <a:rPr sz="1167" spc="-5" dirty="0">
                <a:latin typeface="Garamond"/>
                <a:cs typeface="Garamond"/>
              </a:rPr>
              <a:t>commerce. As </a:t>
            </a:r>
            <a:r>
              <a:rPr sz="1167" dirty="0">
                <a:latin typeface="Garamond"/>
                <a:cs typeface="Garamond"/>
              </a:rPr>
              <a:t>the term </a:t>
            </a:r>
            <a:r>
              <a:rPr sz="1167" spc="-5" dirty="0">
                <a:latin typeface="Garamond"/>
                <a:cs typeface="Garamond"/>
              </a:rPr>
              <a:t>indicates  business </a:t>
            </a:r>
            <a:r>
              <a:rPr sz="1167" dirty="0">
                <a:latin typeface="Garamond"/>
                <a:cs typeface="Garamond"/>
              </a:rPr>
              <a:t>to consumer commerce </a:t>
            </a:r>
            <a:r>
              <a:rPr sz="1167" spc="-5" dirty="0">
                <a:latin typeface="Garamond"/>
                <a:cs typeface="Garamond"/>
              </a:rPr>
              <a:t>mean 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acquires product </a:t>
            </a:r>
            <a:r>
              <a:rPr sz="1167" dirty="0">
                <a:latin typeface="Garamond"/>
                <a:cs typeface="Garamond"/>
              </a:rPr>
              <a:t>through  electronic </a:t>
            </a:r>
            <a:r>
              <a:rPr sz="1167" spc="-5" dirty="0">
                <a:latin typeface="Garamond"/>
                <a:cs typeface="Garamond"/>
              </a:rPr>
              <a:t>commerce </a:t>
            </a:r>
            <a:r>
              <a:rPr sz="1167" dirty="0">
                <a:latin typeface="Garamond"/>
                <a:cs typeface="Garamond"/>
              </a:rPr>
              <a:t>for consumption  </a:t>
            </a:r>
            <a:r>
              <a:rPr sz="1167" spc="-5" dirty="0">
                <a:latin typeface="Garamond"/>
                <a:cs typeface="Garamond"/>
              </a:rPr>
              <a:t>purpose </a:t>
            </a:r>
            <a:r>
              <a:rPr sz="1167" dirty="0">
                <a:latin typeface="Garamond"/>
                <a:cs typeface="Garamond"/>
              </a:rPr>
              <a:t>while for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business  </a:t>
            </a:r>
            <a:r>
              <a:rPr sz="1167" dirty="0">
                <a:latin typeface="Garamond"/>
                <a:cs typeface="Garamond"/>
              </a:rPr>
              <a:t>commerce is used to sale the product  for  further  </a:t>
            </a:r>
            <a:r>
              <a:rPr sz="1167" spc="-5" dirty="0">
                <a:latin typeface="Garamond"/>
                <a:cs typeface="Garamond"/>
              </a:rPr>
              <a:t>business  processes. </a:t>
            </a:r>
            <a:r>
              <a:rPr sz="1167" spc="1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What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ever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type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commerce </a:t>
            </a:r>
            <a:r>
              <a:rPr sz="1167" spc="-5" dirty="0">
                <a:latin typeface="Garamond"/>
                <a:cs typeface="Garamond"/>
              </a:rPr>
              <a:t>it requires connection between </a:t>
            </a:r>
            <a:r>
              <a:rPr sz="1167" dirty="0">
                <a:latin typeface="Garamond"/>
                <a:cs typeface="Garamond"/>
              </a:rPr>
              <a:t>the two </a:t>
            </a:r>
            <a:r>
              <a:rPr sz="1167" spc="-5" dirty="0">
                <a:latin typeface="Garamond"/>
                <a:cs typeface="Garamond"/>
              </a:rPr>
              <a:t>parties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are buyer and  </a:t>
            </a:r>
            <a:r>
              <a:rPr sz="1167" dirty="0">
                <a:latin typeface="Garamond"/>
                <a:cs typeface="Garamond"/>
              </a:rPr>
              <a:t>the seller. This connection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interaction are provided by </a:t>
            </a:r>
            <a:r>
              <a:rPr sz="1167" dirty="0">
                <a:latin typeface="Garamond"/>
                <a:cs typeface="Garamond"/>
              </a:rPr>
              <a:t>the virtual communities.  </a:t>
            </a:r>
            <a:r>
              <a:rPr sz="1167" spc="-5" dirty="0">
                <a:latin typeface="Garamond"/>
                <a:cs typeface="Garamond"/>
              </a:rPr>
              <a:t>Manufacturers or </a:t>
            </a:r>
            <a:r>
              <a:rPr sz="1167" dirty="0">
                <a:latin typeface="Garamond"/>
                <a:cs typeface="Garamond"/>
              </a:rPr>
              <a:t>sellers can use the </a:t>
            </a:r>
            <a:r>
              <a:rPr sz="1167" spc="-5" dirty="0">
                <a:latin typeface="Garamond"/>
                <a:cs typeface="Garamond"/>
              </a:rPr>
              <a:t>bulletin boards, </a:t>
            </a:r>
            <a:r>
              <a:rPr sz="1167" dirty="0">
                <a:latin typeface="Garamond"/>
                <a:cs typeface="Garamond"/>
              </a:rPr>
              <a:t>chat </a:t>
            </a:r>
            <a:r>
              <a:rPr sz="1167" spc="-5" dirty="0">
                <a:latin typeface="Garamond"/>
                <a:cs typeface="Garamond"/>
              </a:rPr>
              <a:t>rooms, newsletters and </a:t>
            </a:r>
            <a:r>
              <a:rPr sz="1167" dirty="0">
                <a:latin typeface="Garamond"/>
                <a:cs typeface="Garamond"/>
              </a:rPr>
              <a:t>discussion lists  for communication </a:t>
            </a:r>
            <a:r>
              <a:rPr sz="1167" spc="-5" dirty="0">
                <a:latin typeface="Garamond"/>
                <a:cs typeface="Garamond"/>
              </a:rPr>
              <a:t>process </a:t>
            </a:r>
            <a:r>
              <a:rPr sz="1167" dirty="0">
                <a:latin typeface="Garamond"/>
                <a:cs typeface="Garamond"/>
              </a:rPr>
              <a:t>that can facilitate the exchange </a:t>
            </a:r>
            <a:r>
              <a:rPr sz="1167" spc="-5" dirty="0">
                <a:latin typeface="Garamond"/>
                <a:cs typeface="Garamond"/>
              </a:rPr>
              <a:t>process between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buyers and </a:t>
            </a:r>
            <a:r>
              <a:rPr sz="1167" dirty="0">
                <a:latin typeface="Garamond"/>
                <a:cs typeface="Garamond"/>
              </a:rPr>
              <a:t>the  sellers. </a:t>
            </a: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source </a:t>
            </a:r>
            <a:r>
              <a:rPr sz="1167" spc="-5" dirty="0">
                <a:latin typeface="Garamond"/>
                <a:cs typeface="Garamond"/>
              </a:rPr>
              <a:t>of effectiveness of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system is dependent upon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internet </a:t>
            </a:r>
            <a:r>
              <a:rPr sz="1167" dirty="0">
                <a:latin typeface="Garamond"/>
                <a:cs typeface="Garamond"/>
              </a:rPr>
              <a:t>technology that  is changed the world into global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village.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LcPeriod" startAt="10"/>
              <a:tabLst>
                <a:tab pos="456219" algn="l"/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Key Success </a:t>
            </a:r>
            <a:r>
              <a:rPr sz="1167" b="1" dirty="0">
                <a:latin typeface="Garamond"/>
                <a:cs typeface="Garamond"/>
              </a:rPr>
              <a:t>Factor </a:t>
            </a:r>
            <a:r>
              <a:rPr sz="1167" b="1" spc="-5" dirty="0">
                <a:latin typeface="Garamond"/>
                <a:cs typeface="Garamond"/>
              </a:rPr>
              <a:t>for Internet</a:t>
            </a:r>
            <a:r>
              <a:rPr sz="1167" b="1" spc="-6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Businesses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Success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internet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depends upon the </a:t>
            </a:r>
            <a:r>
              <a:rPr sz="1167" spc="-5" dirty="0">
                <a:latin typeface="Garamond"/>
                <a:cs typeface="Garamond"/>
              </a:rPr>
              <a:t>offer of </a:t>
            </a:r>
            <a:r>
              <a:rPr sz="1167" dirty="0">
                <a:latin typeface="Garamond"/>
                <a:cs typeface="Garamond"/>
              </a:rPr>
              <a:t>value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customer driven </a:t>
            </a:r>
            <a:r>
              <a:rPr sz="1167" spc="-5" dirty="0">
                <a:latin typeface="Garamond"/>
                <a:cs typeface="Garamond"/>
              </a:rPr>
              <a:t>products  adjusting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prices according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products values, </a:t>
            </a:r>
            <a:r>
              <a:rPr sz="1167" dirty="0">
                <a:latin typeface="Garamond"/>
                <a:cs typeface="Garamond"/>
              </a:rPr>
              <a:t>going for specific </a:t>
            </a:r>
            <a:r>
              <a:rPr sz="1167" spc="-5" dirty="0">
                <a:latin typeface="Garamond"/>
                <a:cs typeface="Garamond"/>
              </a:rPr>
              <a:t>customers </a:t>
            </a:r>
            <a:r>
              <a:rPr sz="1167" dirty="0">
                <a:latin typeface="Garamond"/>
                <a:cs typeface="Garamond"/>
              </a:rPr>
              <a:t>instead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mass  marketing, distributing the </a:t>
            </a:r>
            <a:r>
              <a:rPr sz="1167" spc="-5" dirty="0">
                <a:latin typeface="Garamond"/>
                <a:cs typeface="Garamond"/>
              </a:rPr>
              <a:t>products according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customer’s </a:t>
            </a:r>
            <a:r>
              <a:rPr sz="1167" dirty="0">
                <a:latin typeface="Garamond"/>
                <a:cs typeface="Garamond"/>
              </a:rPr>
              <a:t>convenience. Designing the  </a:t>
            </a:r>
            <a:r>
              <a:rPr sz="1167" spc="-5" dirty="0">
                <a:latin typeface="Garamond"/>
                <a:cs typeface="Garamond"/>
              </a:rPr>
              <a:t>marketing mix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4ps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that way which </a:t>
            </a:r>
            <a:r>
              <a:rPr sz="1167" spc="-5" dirty="0">
                <a:latin typeface="Garamond"/>
                <a:cs typeface="Garamond"/>
              </a:rPr>
              <a:t>is beneficent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both </a:t>
            </a: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producers.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AutoNum type="alphaLcPeriod" startAt="11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Internet </a:t>
            </a:r>
            <a:r>
              <a:rPr sz="1167" b="1" spc="-5" dirty="0">
                <a:latin typeface="Garamond"/>
                <a:cs typeface="Garamond"/>
              </a:rPr>
              <a:t>Marketing</a:t>
            </a:r>
            <a:r>
              <a:rPr sz="1167" b="1" spc="-6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Objectives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shown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fig the </a:t>
            </a:r>
            <a:r>
              <a:rPr sz="1167" spc="-5" dirty="0">
                <a:latin typeface="Garamond"/>
                <a:cs typeface="Garamond"/>
              </a:rPr>
              <a:t>main objectives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internet marketing are, </a:t>
            </a:r>
            <a:r>
              <a:rPr sz="1167" dirty="0">
                <a:latin typeface="Garamond"/>
                <a:cs typeface="Garamond"/>
              </a:rPr>
              <a:t>to have </a:t>
            </a:r>
            <a:r>
              <a:rPr sz="1167" spc="-5" dirty="0">
                <a:latin typeface="Garamond"/>
                <a:cs typeface="Garamond"/>
              </a:rPr>
              <a:t>online market </a:t>
            </a:r>
            <a:r>
              <a:rPr sz="1167" dirty="0">
                <a:latin typeface="Garamond"/>
                <a:cs typeface="Garamond"/>
              </a:rPr>
              <a:t>share,  to </a:t>
            </a:r>
            <a:r>
              <a:rPr sz="1167" spc="-5" dirty="0">
                <a:latin typeface="Garamond"/>
                <a:cs typeface="Garamond"/>
              </a:rPr>
              <a:t>increase </a:t>
            </a:r>
            <a:r>
              <a:rPr sz="1167" dirty="0">
                <a:latin typeface="Garamond"/>
                <a:cs typeface="Garamond"/>
              </a:rPr>
              <a:t>the sales </a:t>
            </a:r>
            <a:r>
              <a:rPr sz="1167" spc="-5" dirty="0">
                <a:latin typeface="Garamond"/>
                <a:cs typeface="Garamond"/>
              </a:rPr>
              <a:t>level, make </a:t>
            </a:r>
            <a:r>
              <a:rPr sz="1167" dirty="0">
                <a:latin typeface="Garamond"/>
                <a:cs typeface="Garamond"/>
              </a:rPr>
              <a:t>customers to </a:t>
            </a:r>
            <a:r>
              <a:rPr sz="1167" spc="-5" dirty="0">
                <a:latin typeface="Garamond"/>
                <a:cs typeface="Garamond"/>
              </a:rPr>
              <a:t>make repeat purchases, market positioning, image  building of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and creation of awareness regarding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brand of </a:t>
            </a:r>
            <a:r>
              <a:rPr sz="1167" dirty="0">
                <a:latin typeface="Garamond"/>
                <a:cs typeface="Garamond"/>
              </a:rPr>
              <a:t>the company this can </a:t>
            </a:r>
            <a:r>
              <a:rPr sz="1167" spc="-5" dirty="0">
                <a:latin typeface="Garamond"/>
                <a:cs typeface="Garamond"/>
              </a:rPr>
              <a:t>be  </a:t>
            </a:r>
            <a:r>
              <a:rPr sz="1167" dirty="0">
                <a:latin typeface="Garamond"/>
                <a:cs typeface="Garamond"/>
              </a:rPr>
              <a:t>created </a:t>
            </a:r>
            <a:r>
              <a:rPr sz="1167" spc="-5" dirty="0">
                <a:latin typeface="Garamond"/>
                <a:cs typeface="Garamond"/>
              </a:rPr>
              <a:t>by using different online promotional tools on internet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include bulletin advertisement,  button advertisement, </a:t>
            </a:r>
            <a:r>
              <a:rPr sz="1167" dirty="0">
                <a:latin typeface="Garamond"/>
                <a:cs typeface="Garamond"/>
              </a:rPr>
              <a:t>targeted </a:t>
            </a:r>
            <a:r>
              <a:rPr sz="1167" spc="-5" dirty="0">
                <a:latin typeface="Garamond"/>
                <a:cs typeface="Garamond"/>
              </a:rPr>
              <a:t>E. mail </a:t>
            </a:r>
            <a:r>
              <a:rPr sz="1167" dirty="0">
                <a:latin typeface="Garamond"/>
                <a:cs typeface="Garamond"/>
              </a:rPr>
              <a:t>etc. By using these tools </a:t>
            </a:r>
            <a:r>
              <a:rPr sz="1167" spc="-5" dirty="0">
                <a:latin typeface="Garamond"/>
                <a:cs typeface="Garamond"/>
              </a:rPr>
              <a:t>phenomenon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digital </a:t>
            </a:r>
            <a:r>
              <a:rPr sz="1167" dirty="0">
                <a:latin typeface="Garamond"/>
                <a:cs typeface="Garamond"/>
              </a:rPr>
              <a:t>world </a:t>
            </a:r>
            <a:r>
              <a:rPr sz="1167" spc="-5" dirty="0">
                <a:latin typeface="Garamond"/>
                <a:cs typeface="Garamond"/>
              </a:rPr>
              <a:t>is  being </a:t>
            </a:r>
            <a:r>
              <a:rPr sz="1167" dirty="0">
                <a:latin typeface="Garamond"/>
                <a:cs typeface="Garamond"/>
              </a:rPr>
              <a:t>created. Basic concept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phenomenon 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provide </a:t>
            </a:r>
            <a:r>
              <a:rPr sz="1167" dirty="0">
                <a:latin typeface="Garamond"/>
                <a:cs typeface="Garamond"/>
              </a:rPr>
              <a:t>the value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to the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3406" y="6559445"/>
            <a:ext cx="128164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technologies  for </a:t>
            </a:r>
            <a:r>
              <a:rPr sz="1167" spc="16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852" y="6574261"/>
            <a:ext cx="4367213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with speed. Pakistani </a:t>
            </a:r>
            <a:r>
              <a:rPr sz="1167" spc="-5" dirty="0">
                <a:latin typeface="Garamond"/>
                <a:cs typeface="Garamond"/>
              </a:rPr>
              <a:t>manufacturers/ producers </a:t>
            </a:r>
            <a:r>
              <a:rPr sz="1167" dirty="0">
                <a:latin typeface="Garamond"/>
                <a:cs typeface="Garamond"/>
              </a:rPr>
              <a:t>can use the internet  development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businesses.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283"/>
              </a:lnSpc>
            </a:pPr>
            <a:r>
              <a:rPr sz="1167" spc="-5" dirty="0">
                <a:latin typeface="Garamond"/>
                <a:cs typeface="Garamond"/>
              </a:rPr>
              <a:t>Some advantages </a:t>
            </a:r>
            <a:r>
              <a:rPr sz="1167" dirty="0">
                <a:latin typeface="Garamond"/>
                <a:cs typeface="Garamond"/>
              </a:rPr>
              <a:t>that can </a:t>
            </a:r>
            <a:r>
              <a:rPr sz="1167" spc="-5" dirty="0">
                <a:latin typeface="Garamond"/>
                <a:cs typeface="Garamond"/>
              </a:rPr>
              <a:t>be achieved by </a:t>
            </a:r>
            <a:r>
              <a:rPr sz="1167" dirty="0">
                <a:latin typeface="Garamond"/>
                <a:cs typeface="Garamond"/>
              </a:rPr>
              <a:t>using </a:t>
            </a:r>
            <a:r>
              <a:rPr sz="1167" spc="-5" dirty="0">
                <a:latin typeface="Garamond"/>
                <a:cs typeface="Garamond"/>
              </a:rPr>
              <a:t>internet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1102" y="7064693"/>
            <a:ext cx="4142493" cy="1256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indent="-222245">
              <a:lnSpc>
                <a:spcPts val="1376"/>
              </a:lnSpc>
              <a:buFont typeface="Meiryo"/>
              <a:buChar char="▪"/>
              <a:tabLst>
                <a:tab pos="233975" algn="l"/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used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tool to </a:t>
            </a:r>
            <a:r>
              <a:rPr sz="1167" spc="-5" dirty="0">
                <a:latin typeface="Garamond"/>
                <a:cs typeface="Garamond"/>
              </a:rPr>
              <a:t>do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business</a:t>
            </a:r>
            <a:endParaRPr sz="1167">
              <a:latin typeface="Garamond"/>
              <a:cs typeface="Garamond"/>
            </a:endParaRPr>
          </a:p>
          <a:p>
            <a:pPr marL="234592" indent="-222245">
              <a:lnSpc>
                <a:spcPts val="1356"/>
              </a:lnSpc>
              <a:buFont typeface="Meiryo"/>
              <a:buChar char="▪"/>
              <a:tabLst>
                <a:tab pos="233975" algn="l"/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increase </a:t>
            </a:r>
            <a:r>
              <a:rPr sz="1167" dirty="0">
                <a:latin typeface="Garamond"/>
                <a:cs typeface="Garamond"/>
              </a:rPr>
              <a:t>your customers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base</a:t>
            </a:r>
            <a:endParaRPr sz="1167">
              <a:latin typeface="Garamond"/>
              <a:cs typeface="Garamond"/>
            </a:endParaRPr>
          </a:p>
          <a:p>
            <a:pPr marL="234592" indent="-222245">
              <a:lnSpc>
                <a:spcPts val="1356"/>
              </a:lnSpc>
              <a:buFont typeface="Meiryo"/>
              <a:buChar char="▪"/>
              <a:tabLst>
                <a:tab pos="233975" algn="l"/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increase </a:t>
            </a:r>
            <a:r>
              <a:rPr sz="1167" dirty="0">
                <a:latin typeface="Garamond"/>
                <a:cs typeface="Garamond"/>
              </a:rPr>
              <a:t>your efficiency and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effectiveness</a:t>
            </a:r>
            <a:endParaRPr sz="1167">
              <a:latin typeface="Garamond"/>
              <a:cs typeface="Garamond"/>
            </a:endParaRPr>
          </a:p>
          <a:p>
            <a:pPr marL="234592" indent="-222245">
              <a:lnSpc>
                <a:spcPts val="1356"/>
              </a:lnSpc>
              <a:buFont typeface="Meiryo"/>
              <a:buChar char="▪"/>
              <a:tabLst>
                <a:tab pos="233975" algn="l"/>
                <a:tab pos="234592" algn="l"/>
              </a:tabLst>
            </a:pPr>
            <a:r>
              <a:rPr sz="1167" dirty="0">
                <a:latin typeface="Garamond"/>
                <a:cs typeface="Garamond"/>
              </a:rPr>
              <a:t>cost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effective</a:t>
            </a:r>
            <a:endParaRPr sz="1167">
              <a:latin typeface="Garamond"/>
              <a:cs typeface="Garamond"/>
            </a:endParaRPr>
          </a:p>
          <a:p>
            <a:pPr marL="234592" indent="-222245">
              <a:lnSpc>
                <a:spcPts val="1356"/>
              </a:lnSpc>
              <a:buFont typeface="Meiryo"/>
              <a:buChar char="▪"/>
              <a:tabLst>
                <a:tab pos="233975" algn="l"/>
                <a:tab pos="234592" algn="l"/>
              </a:tabLst>
            </a:pPr>
            <a:r>
              <a:rPr sz="1167" dirty="0">
                <a:latin typeface="Garamond"/>
                <a:cs typeface="Garamond"/>
              </a:rPr>
              <a:t>time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saving</a:t>
            </a:r>
            <a:endParaRPr sz="1167">
              <a:latin typeface="Garamond"/>
              <a:cs typeface="Garamond"/>
            </a:endParaRPr>
          </a:p>
          <a:p>
            <a:pPr marL="234592" indent="-222245">
              <a:lnSpc>
                <a:spcPts val="1356"/>
              </a:lnSpc>
              <a:buFont typeface="Meiryo"/>
              <a:buChar char="▪"/>
              <a:tabLst>
                <a:tab pos="233975" algn="l"/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open new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venue</a:t>
            </a:r>
            <a:endParaRPr sz="1167">
              <a:latin typeface="Garamond"/>
              <a:cs typeface="Garamond"/>
            </a:endParaRPr>
          </a:p>
          <a:p>
            <a:pPr marL="234592" indent="-222245">
              <a:lnSpc>
                <a:spcPts val="1381"/>
              </a:lnSpc>
              <a:buFont typeface="Meiryo"/>
              <a:buChar char="▪"/>
              <a:tabLst>
                <a:tab pos="233975" algn="l"/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Can become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part of </a:t>
            </a:r>
            <a:r>
              <a:rPr sz="1167" dirty="0">
                <a:latin typeface="Garamond"/>
                <a:cs typeface="Garamond"/>
              </a:rPr>
              <a:t>global economy through internet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68004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10165</Words>
  <Application>Microsoft Office PowerPoint</Application>
  <PresentationFormat>Custom</PresentationFormat>
  <Paragraphs>1097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Bookman Old Style</vt:lpstr>
      <vt:lpstr>Calibri</vt:lpstr>
      <vt:lpstr>Garamond</vt:lpstr>
      <vt:lpstr>Meiryo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2016-11-22T15:47:55Z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