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6" id="{AECCB8BC-6F07-4352-A9B5-C8219A92BD8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07" id="{58E6E18A-2A6B-4524-B7D3-C960763B5FCE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08" id="{505C2656-A2A0-429A-9353-AFD4C7198D55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9" id="{41206473-D6C3-43BD-8A5B-40C250E07011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10" id="{AF1C7FEF-0335-4B8B-B192-433DE72CF487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26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06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52968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4916" y="2326816"/>
            <a:ext cx="1198298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3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Chapter.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 marL="4691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3.3.2,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3.3.3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(Postfix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expressions)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223718"/>
            <a:ext cx="766763" cy="1293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59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82" y="3485465"/>
            <a:ext cx="2484261" cy="104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28459">
              <a:lnSpc>
                <a:spcPct val="104099"/>
              </a:lnSpc>
            </a:pP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Previous </a:t>
            </a:r>
            <a:r>
              <a:rPr sz="1069" spc="10" dirty="0">
                <a:latin typeface="Times New Roman"/>
                <a:cs typeface="Times New Roman"/>
              </a:rPr>
              <a:t>Lecture  Stack Using Linked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5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Stack Implementation: </a:t>
            </a:r>
            <a:r>
              <a:rPr sz="1069" spc="5" dirty="0">
                <a:latin typeface="Times New Roman"/>
                <a:cs typeface="Times New Roman"/>
              </a:rPr>
              <a:t>Array or </a:t>
            </a:r>
            <a:r>
              <a:rPr sz="1069" spc="10" dirty="0">
                <a:latin typeface="Times New Roman"/>
                <a:cs typeface="Times New Roman"/>
              </a:rPr>
              <a:t>Linked List 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endParaRPr sz="1069">
              <a:latin typeface="Times New Roman"/>
              <a:cs typeface="Times New Roman"/>
            </a:endParaRPr>
          </a:p>
          <a:p>
            <a:pPr marL="12347" marR="884658">
              <a:lnSpc>
                <a:spcPts val="1351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Precedence of </a:t>
            </a:r>
            <a:r>
              <a:rPr sz="1069" spc="5" dirty="0">
                <a:latin typeface="Times New Roman"/>
                <a:cs typeface="Times New Roman"/>
              </a:rPr>
              <a:t>Operators  </a:t>
            </a:r>
            <a:r>
              <a:rPr sz="1069" spc="10" dirty="0">
                <a:latin typeface="Times New Roman"/>
                <a:cs typeface="Times New Roman"/>
              </a:rPr>
              <a:t>Examples of Infix to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Postfix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822437"/>
            <a:ext cx="4853076" cy="464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Stack From the Previous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12347" marR="5556" indent="-617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discussing </a:t>
            </a:r>
            <a:r>
              <a:rPr sz="1069" i="1" spc="10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 lecture.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stack structure using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wrote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for its  </a:t>
            </a:r>
            <a:r>
              <a:rPr sz="1069" i="1" spc="5" dirty="0">
                <a:latin typeface="Times New Roman"/>
                <a:cs typeface="Times New Roman"/>
              </a:rPr>
              <a:t>push(), </a:t>
            </a:r>
            <a:r>
              <a:rPr sz="1069" i="1" spc="10" dirty="0">
                <a:latin typeface="Times New Roman"/>
                <a:cs typeface="Times New Roman"/>
              </a:rPr>
              <a:t>pop()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top() </a:t>
            </a:r>
            <a:r>
              <a:rPr sz="1069" spc="5" dirty="0">
                <a:latin typeface="Times New Roman"/>
                <a:cs typeface="Times New Roman"/>
              </a:rPr>
              <a:t>operations.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realized that </a:t>
            </a:r>
            <a:r>
              <a:rPr sz="1069" spc="10" dirty="0">
                <a:latin typeface="Times New Roman"/>
                <a:cs typeface="Times New Roman"/>
              </a:rPr>
              <a:t>we have to </a:t>
            </a:r>
            <a:r>
              <a:rPr sz="1069" spc="5" dirty="0">
                <a:latin typeface="Times New Roman"/>
                <a:cs typeface="Times New Roman"/>
              </a:rPr>
              <a:t>specify the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before using it </a:t>
            </a:r>
            <a:r>
              <a:rPr sz="1069" spc="10" dirty="0">
                <a:latin typeface="Times New Roman"/>
                <a:cs typeface="Times New Roman"/>
              </a:rPr>
              <a:t>whether we </a:t>
            </a:r>
            <a:r>
              <a:rPr sz="1069" spc="5" dirty="0">
                <a:latin typeface="Times New Roman"/>
                <a:cs typeface="Times New Roman"/>
              </a:rPr>
              <a:t>declare it statically or </a:t>
            </a:r>
            <a:r>
              <a:rPr sz="1069" spc="10" dirty="0">
                <a:latin typeface="Times New Roman"/>
                <a:cs typeface="Times New Roman"/>
              </a:rPr>
              <a:t>dynamically. Arrays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fixed size </a:t>
            </a:r>
            <a:r>
              <a:rPr sz="1069" spc="10" dirty="0">
                <a:latin typeface="Times New Roman"/>
                <a:cs typeface="Times New Roman"/>
              </a:rPr>
              <a:t>and when </a:t>
            </a:r>
            <a:r>
              <a:rPr sz="1069" spc="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full, </a:t>
            </a:r>
            <a:r>
              <a:rPr sz="1069" spc="10" dirty="0">
                <a:latin typeface="Times New Roman"/>
                <a:cs typeface="Times New Roman"/>
              </a:rPr>
              <a:t>no more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can be added </a:t>
            </a:r>
            <a:r>
              <a:rPr sz="1069" spc="5" dirty="0">
                <a:latin typeface="Times New Roman"/>
                <a:cs typeface="Times New Roman"/>
              </a:rPr>
              <a:t>to them.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order to get 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the array has </a:t>
            </a:r>
            <a:r>
              <a:rPr sz="1069" spc="10" dirty="0">
                <a:latin typeface="Times New Roman"/>
                <a:cs typeface="Times New Roman"/>
              </a:rPr>
              <a:t>gone </a:t>
            </a:r>
            <a:r>
              <a:rPr sz="1069" spc="5" dirty="0">
                <a:latin typeface="Times New Roman"/>
                <a:cs typeface="Times New Roman"/>
              </a:rPr>
              <a:t>full,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wrote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became the </a:t>
            </a:r>
            <a:r>
              <a:rPr sz="1069" spc="5" dirty="0">
                <a:latin typeface="Times New Roman"/>
                <a:cs typeface="Times New Roman"/>
              </a:rPr>
              <a:t>responsibility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structure to call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trying 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push()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otherwise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whole  </a:t>
            </a:r>
            <a:r>
              <a:rPr sz="1069" spc="10" dirty="0">
                <a:latin typeface="Times New Roman"/>
                <a:cs typeface="Times New Roman"/>
              </a:rPr>
              <a:t>program could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crash.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i="1" spc="10" dirty="0">
                <a:latin typeface="Times New Roman"/>
                <a:cs typeface="Times New Roman"/>
              </a:rPr>
              <a:t>isEmpty() </a:t>
            </a:r>
            <a:r>
              <a:rPr sz="1069" spc="5" dirty="0">
                <a:latin typeface="Times New Roman"/>
                <a:cs typeface="Times New Roman"/>
              </a:rPr>
              <a:t>method is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can be empty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set</a:t>
            </a:r>
            <a:r>
              <a:rPr sz="1069" i="1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It is important </a:t>
            </a:r>
            <a:r>
              <a:rPr sz="1069" spc="10" dirty="0">
                <a:latin typeface="Times New Roman"/>
                <a:cs typeface="Times New Roman"/>
              </a:rPr>
              <a:t>to understand that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there in stack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because of </a:t>
            </a:r>
            <a:r>
              <a:rPr sz="1069" spc="5" dirty="0">
                <a:latin typeface="Times New Roman"/>
                <a:cs typeface="Times New Roman"/>
              </a:rPr>
              <a:t>limitation </a:t>
            </a:r>
            <a:r>
              <a:rPr sz="1069" spc="10" dirty="0">
                <a:latin typeface="Times New Roman"/>
                <a:cs typeface="Times New Roman"/>
              </a:rPr>
              <a:t>of array but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part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characteristics 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functionality.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previously in the implementation of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structure,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while  </a:t>
            </a:r>
            <a:r>
              <a:rPr sz="1069" spc="5" dirty="0">
                <a:latin typeface="Times New Roman"/>
                <a:cs typeface="Times New Roman"/>
              </a:rPr>
              <a:t>allocating </a:t>
            </a:r>
            <a:r>
              <a:rPr sz="1069" spc="10" dirty="0">
                <a:latin typeface="Times New Roman"/>
                <a:cs typeface="Times New Roman"/>
              </a:rPr>
              <a:t>nodes dynamicallyin </a:t>
            </a:r>
            <a:r>
              <a:rPr sz="1069" spc="5" dirty="0">
                <a:latin typeface="Times New Roman"/>
                <a:cs typeface="Times New Roman"/>
              </a:rPr>
              <a:t>order to avoid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fixed sized </a:t>
            </a:r>
            <a:r>
              <a:rPr sz="1069" spc="10" dirty="0">
                <a:latin typeface="Times New Roman"/>
                <a:cs typeface="Times New Roman"/>
              </a:rPr>
              <a:t>limitation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array. Now  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case also, again to overcome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limitation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array, we are going to make use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place of array </a:t>
            </a:r>
            <a:r>
              <a:rPr sz="1069" spc="10" dirty="0">
                <a:latin typeface="Times New Roman"/>
                <a:cs typeface="Times New Roman"/>
              </a:rPr>
              <a:t>to implement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see,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implement 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structure using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implementation code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 look </a:t>
            </a:r>
            <a:r>
              <a:rPr sz="1069" spc="5" dirty="0">
                <a:latin typeface="Times New Roman"/>
                <a:cs typeface="Times New Roman"/>
              </a:rPr>
              <a:t>like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internally.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758"/>
              </a:spcBef>
            </a:pPr>
            <a:r>
              <a:rPr sz="1264" b="1" spc="5" dirty="0">
                <a:latin typeface="Arial"/>
                <a:cs typeface="Arial"/>
              </a:rPr>
              <a:t>Stack Using Linked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6791" algn="just">
              <a:lnSpc>
                <a:spcPts val="1264"/>
              </a:lnSpc>
              <a:spcBef>
                <a:spcPts val="57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avoid the </a:t>
            </a:r>
            <a:r>
              <a:rPr sz="1069" spc="5" dirty="0">
                <a:latin typeface="Times New Roman"/>
                <a:cs typeface="Times New Roman"/>
              </a:rPr>
              <a:t>size limitation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implemented with </a:t>
            </a:r>
            <a:r>
              <a:rPr sz="1069" spc="5" dirty="0">
                <a:latin typeface="Times New Roman"/>
                <a:cs typeface="Times New Roman"/>
              </a:rPr>
              <a:t>an array, with </a:t>
            </a:r>
            <a:r>
              <a:rPr sz="1069" spc="10" dirty="0">
                <a:latin typeface="Times New Roman"/>
                <a:cs typeface="Times New Roman"/>
              </a:rPr>
              <a:t>the help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list to </a:t>
            </a:r>
            <a:r>
              <a:rPr sz="1069" spc="10" dirty="0">
                <a:latin typeface="Times New Roman"/>
                <a:cs typeface="Times New Roman"/>
              </a:rPr>
              <a:t>hold the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3294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43" y="1286686"/>
            <a:ext cx="4853693" cy="7971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result i.e.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10" dirty="0">
                <a:latin typeface="Arial"/>
                <a:cs typeface="Arial"/>
              </a:rPr>
              <a:t>An</a:t>
            </a:r>
            <a:r>
              <a:rPr sz="1264" b="1" spc="-6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Example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ts val="1264"/>
              </a:lnSpc>
              <a:spcBef>
                <a:spcPts val="574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earlier example, we have </a:t>
            </a:r>
            <a:r>
              <a:rPr sz="1069" spc="5" dirty="0">
                <a:latin typeface="Times New Roman"/>
                <a:cs typeface="Times New Roman"/>
              </a:rPr>
              <a:t>used the stack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solve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expression. Let’s  </a:t>
            </a:r>
            <a:r>
              <a:rPr sz="1069" spc="5" dirty="0">
                <a:latin typeface="Times New Roman"/>
                <a:cs typeface="Times New Roman"/>
              </a:rPr>
              <a:t>see another </a:t>
            </a:r>
            <a:r>
              <a:rPr sz="1069" spc="10" dirty="0">
                <a:latin typeface="Times New Roman"/>
                <a:cs typeface="Times New Roman"/>
              </a:rPr>
              <a:t>comprehensive example. The </a:t>
            </a:r>
            <a:r>
              <a:rPr sz="1069" spc="5" dirty="0">
                <a:latin typeface="Times New Roman"/>
                <a:cs typeface="Times New Roman"/>
              </a:rPr>
              <a:t>postfix expression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1069" spc="10" dirty="0">
                <a:latin typeface="Times New Roman"/>
                <a:cs typeface="Times New Roman"/>
              </a:rPr>
              <a:t>6 2 3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- </a:t>
            </a:r>
            <a:r>
              <a:rPr sz="1069" spc="10" dirty="0">
                <a:latin typeface="Times New Roman"/>
                <a:cs typeface="Times New Roman"/>
              </a:rPr>
              <a:t>3 8 2 </a:t>
            </a:r>
            <a:r>
              <a:rPr sz="1069" spc="5" dirty="0">
                <a:latin typeface="Times New Roman"/>
                <a:cs typeface="Times New Roman"/>
              </a:rPr>
              <a:t>/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* 2 </a:t>
            </a:r>
            <a:r>
              <a:rPr sz="1069" spc="15" dirty="0">
                <a:latin typeface="Symbol"/>
                <a:cs typeface="Symbol"/>
              </a:rPr>
              <a:t>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evaluate </a:t>
            </a:r>
            <a:r>
              <a:rPr sz="1069" spc="5" dirty="0">
                <a:latin typeface="Times New Roman"/>
                <a:cs typeface="Times New Roman"/>
              </a:rPr>
              <a:t>this long expression using stack.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solve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paper.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here i.e. input, op1, op2, </a:t>
            </a:r>
            <a:r>
              <a:rPr sz="1069" spc="10" dirty="0">
                <a:latin typeface="Times New Roman"/>
                <a:cs typeface="Times New Roman"/>
              </a:rPr>
              <a:t>value and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run </a:t>
            </a:r>
            <a:r>
              <a:rPr sz="1069" spc="10" dirty="0">
                <a:latin typeface="Times New Roman"/>
                <a:cs typeface="Times New Roman"/>
              </a:rPr>
              <a:t>our  </a:t>
            </a:r>
            <a:r>
              <a:rPr sz="1069" spc="5" dirty="0">
                <a:latin typeface="Times New Roman"/>
                <a:cs typeface="Times New Roman"/>
              </a:rPr>
              <a:t>pseudo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program.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the input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we get number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0" dirty="0">
                <a:latin typeface="Times New Roman"/>
                <a:cs typeface="Times New Roman"/>
              </a:rPr>
              <a:t>As 6  </a:t>
            </a:r>
            <a:r>
              <a:rPr sz="1069" spc="5" dirty="0">
                <a:latin typeface="Times New Roman"/>
                <a:cs typeface="Times New Roman"/>
              </a:rPr>
              <a:t>is operand,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pushed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Then we have number 2 which will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pushed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most </a:t>
            </a:r>
            <a:r>
              <a:rPr sz="1069" spc="10" dirty="0">
                <a:latin typeface="Times New Roman"/>
                <a:cs typeface="Times New Roman"/>
              </a:rPr>
              <a:t>recent element. The next element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number 3 </a:t>
            </a:r>
            <a:r>
              <a:rPr sz="1069" spc="5" dirty="0">
                <a:latin typeface="Times New Roman"/>
                <a:cs typeface="Times New Roman"/>
              </a:rPr>
              <a:t>that will also </a:t>
            </a:r>
            <a:r>
              <a:rPr sz="1069" spc="10" dirty="0">
                <a:latin typeface="Times New Roman"/>
                <a:cs typeface="Times New Roman"/>
              </a:rPr>
              <a:t>be pushed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there are three elements </a:t>
            </a:r>
            <a:r>
              <a:rPr sz="1069" spc="10" dirty="0">
                <a:latin typeface="Times New Roman"/>
                <a:cs typeface="Times New Roman"/>
              </a:rPr>
              <a:t>on the  </a:t>
            </a:r>
            <a:r>
              <a:rPr sz="1069" spc="5" dirty="0">
                <a:latin typeface="Times New Roman"/>
                <a:cs typeface="Times New Roman"/>
              </a:rPr>
              <a:t>stack i.e. 3, </a:t>
            </a:r>
            <a:r>
              <a:rPr sz="1069" spc="10" dirty="0">
                <a:latin typeface="Times New Roman"/>
                <a:cs typeface="Times New Roman"/>
              </a:rPr>
              <a:t>2 and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most recent.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popping,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get the  </a:t>
            </a:r>
            <a:r>
              <a:rPr sz="1069" spc="10" dirty="0">
                <a:latin typeface="Times New Roman"/>
                <a:cs typeface="Times New Roman"/>
              </a:rPr>
              <a:t>number 3 </a:t>
            </a:r>
            <a:r>
              <a:rPr sz="1069" spc="5" dirty="0">
                <a:latin typeface="Times New Roman"/>
                <a:cs typeface="Times New Roman"/>
              </a:rPr>
              <a:t>first of all.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element </a:t>
            </a:r>
            <a:r>
              <a:rPr sz="1069" spc="5" dirty="0">
                <a:latin typeface="Times New Roman"/>
                <a:cs typeface="Times New Roman"/>
              </a:rPr>
              <a:t>is ‘+’, </a:t>
            </a:r>
            <a:r>
              <a:rPr sz="1069" spc="10" dirty="0">
                <a:latin typeface="Times New Roman"/>
                <a:cs typeface="Times New Roman"/>
              </a:rPr>
              <a:t>an operator.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else 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our  </a:t>
            </a:r>
            <a:r>
              <a:rPr sz="1069" spc="5" dirty="0">
                <a:latin typeface="Times New Roman"/>
                <a:cs typeface="Times New Roman"/>
              </a:rPr>
              <a:t>pseudo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two operands from the stack and apply </a:t>
            </a:r>
            <a:r>
              <a:rPr sz="1069" spc="5" dirty="0">
                <a:latin typeface="Times New Roman"/>
                <a:cs typeface="Times New Roman"/>
              </a:rPr>
              <a:t>the  operator (+)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these.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in variable </a:t>
            </a:r>
            <a:r>
              <a:rPr sz="1069" i="1" spc="10" dirty="0">
                <a:latin typeface="Times New Roman"/>
                <a:cs typeface="Times New Roman"/>
              </a:rPr>
              <a:t>op2 </a:t>
            </a:r>
            <a:r>
              <a:rPr sz="1069" spc="10" dirty="0">
                <a:latin typeface="Times New Roman"/>
                <a:cs typeface="Times New Roman"/>
              </a:rPr>
              <a:t>and number 2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op1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spc="5" dirty="0">
                <a:latin typeface="Times New Roman"/>
                <a:cs typeface="Times New Roman"/>
              </a:rPr>
              <a:t>operator (+)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applied </a:t>
            </a:r>
            <a:r>
              <a:rPr sz="1069" spc="10" dirty="0">
                <a:latin typeface="Times New Roman"/>
                <a:cs typeface="Times New Roman"/>
              </a:rPr>
              <a:t>on these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2+3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result is </a:t>
            </a:r>
            <a:r>
              <a:rPr sz="1069" spc="10" dirty="0">
                <a:latin typeface="Times New Roman"/>
                <a:cs typeface="Times New Roman"/>
              </a:rPr>
              <a:t>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value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(i.e. 5)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two numbers on the  </a:t>
            </a:r>
            <a:r>
              <a:rPr sz="1069" spc="5" dirty="0">
                <a:latin typeface="Times New Roman"/>
                <a:cs typeface="Times New Roman"/>
              </a:rPr>
              <a:t>stack i.e.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0" dirty="0">
                <a:latin typeface="Times New Roman"/>
                <a:cs typeface="Times New Roman"/>
              </a:rPr>
              <a:t>The number 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most recent element.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element </a:t>
            </a:r>
            <a:r>
              <a:rPr sz="1069" spc="5" dirty="0">
                <a:latin typeface="Times New Roman"/>
                <a:cs typeface="Times New Roman"/>
              </a:rPr>
              <a:t>is ‘-‘.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5" dirty="0">
                <a:latin typeface="Times New Roman"/>
                <a:cs typeface="Times New Roman"/>
              </a:rPr>
              <a:t>also an operator,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the two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from the stack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5 and 6. 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5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op2 and 6 in op1.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applying the operator </a:t>
            </a:r>
            <a:r>
              <a:rPr sz="1069" spc="5" dirty="0">
                <a:latin typeface="Times New Roman"/>
                <a:cs typeface="Times New Roman"/>
              </a:rPr>
              <a:t>(-), </a:t>
            </a:r>
            <a:r>
              <a:rPr sz="1069" spc="10" dirty="0">
                <a:latin typeface="Times New Roman"/>
                <a:cs typeface="Times New Roman"/>
              </a:rPr>
              <a:t>we will get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result as </a:t>
            </a:r>
            <a:r>
              <a:rPr sz="1069" spc="10" dirty="0">
                <a:latin typeface="Times New Roman"/>
                <a:cs typeface="Times New Roman"/>
              </a:rPr>
              <a:t>1 (6-5).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can’t say </a:t>
            </a:r>
            <a:r>
              <a:rPr sz="1069" spc="10" dirty="0">
                <a:latin typeface="Times New Roman"/>
                <a:cs typeface="Times New Roman"/>
              </a:rPr>
              <a:t>op2 </a:t>
            </a:r>
            <a:r>
              <a:rPr sz="1069" spc="5" dirty="0">
                <a:latin typeface="Times New Roman"/>
                <a:cs typeface="Times New Roman"/>
              </a:rPr>
              <a:t>- op1.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(1)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pushed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Now  on </a:t>
            </a:r>
            <a:r>
              <a:rPr sz="1069" spc="5" dirty="0">
                <a:latin typeface="Times New Roman"/>
                <a:cs typeface="Times New Roman"/>
              </a:rPr>
              <a:t>the stack,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only one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three elements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operands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pushed </a:t>
            </a:r>
            <a:r>
              <a:rPr sz="1069" spc="10" dirty="0">
                <a:latin typeface="Times New Roman"/>
                <a:cs typeface="Times New Roman"/>
              </a:rPr>
              <a:t>3, 8 and 2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recent element </a:t>
            </a:r>
            <a:r>
              <a:rPr sz="1069" spc="5" dirty="0">
                <a:latin typeface="Times New Roman"/>
                <a:cs typeface="Times New Roman"/>
              </a:rPr>
              <a:t>is 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input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 </a:t>
            </a:r>
            <a:r>
              <a:rPr sz="1069" spc="5" dirty="0">
                <a:latin typeface="Times New Roman"/>
                <a:cs typeface="Times New Roman"/>
              </a:rPr>
              <a:t>operator in the expression i.e. </a:t>
            </a:r>
            <a:r>
              <a:rPr sz="1069" dirty="0">
                <a:latin typeface="Times New Roman"/>
                <a:cs typeface="Times New Roman"/>
              </a:rPr>
              <a:t>‘/’,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two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number 2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op2 </a:t>
            </a:r>
            <a:r>
              <a:rPr sz="1069" spc="10" dirty="0">
                <a:latin typeface="Times New Roman"/>
                <a:cs typeface="Times New Roman"/>
              </a:rPr>
              <a:t>while number 8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op1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the operator (/) on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op1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op2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(op1/op2), the </a:t>
            </a:r>
            <a:r>
              <a:rPr sz="1069" spc="5" dirty="0">
                <a:latin typeface="Times New Roman"/>
                <a:cs typeface="Times New Roman"/>
              </a:rPr>
              <a:t>result is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8/2).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the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on the 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have, now, three elements </a:t>
            </a:r>
            <a:r>
              <a:rPr sz="1069" spc="5" dirty="0">
                <a:latin typeface="Times New Roman"/>
                <a:cs typeface="Times New Roman"/>
              </a:rPr>
              <a:t>i.e. 4, 3,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1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element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plus </a:t>
            </a:r>
            <a:r>
              <a:rPr sz="1069" spc="5" dirty="0">
                <a:latin typeface="Times New Roman"/>
                <a:cs typeface="Times New Roman"/>
              </a:rPr>
              <a:t>(+).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the two </a:t>
            </a:r>
            <a:r>
              <a:rPr sz="1069" spc="5" dirty="0">
                <a:latin typeface="Times New Roman"/>
                <a:cs typeface="Times New Roman"/>
              </a:rPr>
              <a:t>elements i.e. </a:t>
            </a:r>
            <a:r>
              <a:rPr sz="1069" spc="10" dirty="0">
                <a:latin typeface="Times New Roman"/>
                <a:cs typeface="Times New Roman"/>
              </a:rPr>
              <a:t>4 and 3 and </a:t>
            </a:r>
            <a:r>
              <a:rPr sz="1069" spc="5" dirty="0">
                <a:latin typeface="Times New Roman"/>
                <a:cs typeface="Times New Roman"/>
              </a:rPr>
              <a:t>will apply the  operator (+).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(7)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pushed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0" dirty="0">
                <a:latin typeface="Times New Roman"/>
                <a:cs typeface="Times New Roman"/>
              </a:rPr>
              <a:t>The next input element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operator multiply (*).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elements i.e. </a:t>
            </a:r>
            <a:r>
              <a:rPr sz="1069" spc="10" dirty="0">
                <a:latin typeface="Times New Roman"/>
                <a:cs typeface="Times New Roman"/>
              </a:rPr>
              <a:t>7 and 1 and </a:t>
            </a:r>
            <a:r>
              <a:rPr sz="1069" spc="5" dirty="0">
                <a:latin typeface="Times New Roman"/>
                <a:cs typeface="Times New Roman"/>
              </a:rPr>
              <a:t>the result </a:t>
            </a:r>
            <a:r>
              <a:rPr sz="1069" spc="10" dirty="0">
                <a:latin typeface="Times New Roman"/>
                <a:cs typeface="Times New Roman"/>
              </a:rPr>
              <a:t>(7*1 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7)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pushed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noted that </a:t>
            </a:r>
            <a:r>
              <a:rPr sz="1069" spc="10" dirty="0">
                <a:latin typeface="Times New Roman"/>
                <a:cs typeface="Times New Roman"/>
              </a:rPr>
              <a:t>whenever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 </a:t>
            </a:r>
            <a:r>
              <a:rPr sz="1069" spc="5" dirty="0">
                <a:latin typeface="Times New Roman"/>
                <a:cs typeface="Times New Roman"/>
              </a:rPr>
              <a:t>operator in </a:t>
            </a:r>
            <a:r>
              <a:rPr sz="1069" spc="10" dirty="0">
                <a:latin typeface="Times New Roman"/>
                <a:cs typeface="Times New Roman"/>
              </a:rPr>
              <a:t>the  input </a:t>
            </a:r>
            <a:r>
              <a:rPr sz="1069" spc="5" dirty="0">
                <a:latin typeface="Times New Roman"/>
                <a:cs typeface="Times New Roman"/>
              </a:rPr>
              <a:t>expression,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two or more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operators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using are binary </a:t>
            </a:r>
            <a:r>
              <a:rPr sz="1069" spc="10" dirty="0">
                <a:latin typeface="Times New Roman"/>
                <a:cs typeface="Times New Roman"/>
              </a:rPr>
              <a:t>and we need two </a:t>
            </a:r>
            <a:r>
              <a:rPr sz="1069" spc="5" dirty="0">
                <a:latin typeface="Times New Roman"/>
                <a:cs typeface="Times New Roman"/>
              </a:rPr>
              <a:t>operands for them.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never </a:t>
            </a:r>
            <a:r>
              <a:rPr sz="1069" spc="10" dirty="0">
                <a:latin typeface="Times New Roman"/>
                <a:cs typeface="Times New Roman"/>
              </a:rPr>
              <a:t>be the case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want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pop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only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stack. If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happens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error </a:t>
            </a:r>
            <a:r>
              <a:rPr sz="1069" spc="10" dirty="0">
                <a:latin typeface="Times New Roman"/>
                <a:cs typeface="Times New Roman"/>
              </a:rPr>
              <a:t>in the program and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popped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more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required.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input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pushed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19"/>
              </a:spcBef>
            </a:pP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have, now, the operator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Symbol"/>
                <a:cs typeface="Symbol"/>
              </a:rPr>
              <a:t>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input.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the two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elements,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9600"/>
              </a:lnSpc>
              <a:spcBef>
                <a:spcPts val="68"/>
              </a:spcBef>
            </a:pPr>
            <a:r>
              <a:rPr sz="1069" i="1" spc="10" dirty="0">
                <a:latin typeface="Times New Roman"/>
                <a:cs typeface="Times New Roman"/>
              </a:rPr>
              <a:t>op2 </a:t>
            </a:r>
            <a:r>
              <a:rPr sz="1069" spc="5" dirty="0">
                <a:latin typeface="Times New Roman"/>
                <a:cs typeface="Times New Roman"/>
              </a:rPr>
              <a:t>will hold </a:t>
            </a:r>
            <a:r>
              <a:rPr sz="1069" spc="10" dirty="0">
                <a:latin typeface="Times New Roman"/>
                <a:cs typeface="Times New Roman"/>
              </a:rPr>
              <a:t>2 and </a:t>
            </a:r>
            <a:r>
              <a:rPr sz="1069" i="1" spc="10" dirty="0">
                <a:latin typeface="Times New Roman"/>
                <a:cs typeface="Times New Roman"/>
              </a:rPr>
              <a:t>op1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the number </a:t>
            </a:r>
            <a:r>
              <a:rPr sz="1069" spc="5" dirty="0">
                <a:latin typeface="Times New Roman"/>
                <a:cs typeface="Times New Roman"/>
              </a:rPr>
              <a:t>7. </a:t>
            </a:r>
            <a:r>
              <a:rPr sz="1069" spc="10" dirty="0">
                <a:latin typeface="Times New Roman"/>
                <a:cs typeface="Times New Roman"/>
              </a:rPr>
              <a:t>The operator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Symbol"/>
                <a:cs typeface="Symbol"/>
              </a:rPr>
              <a:t>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applied </a:t>
            </a:r>
            <a:r>
              <a:rPr sz="1069" spc="10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operands </a:t>
            </a:r>
            <a:r>
              <a:rPr sz="1069" spc="5" dirty="0">
                <a:latin typeface="Times New Roman"/>
                <a:cs typeface="Times New Roman"/>
              </a:rPr>
              <a:t>i.e. (7 </a:t>
            </a:r>
            <a:r>
              <a:rPr sz="1069" spc="15" dirty="0">
                <a:latin typeface="Symbol"/>
                <a:cs typeface="Symbol"/>
              </a:rPr>
              <a:t>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2)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(49) </a:t>
            </a:r>
            <a:r>
              <a:rPr sz="1069" spc="5" dirty="0">
                <a:latin typeface="Times New Roman"/>
                <a:cs typeface="Times New Roman"/>
              </a:rPr>
              <a:t>is pushed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have, </a:t>
            </a:r>
            <a:r>
              <a:rPr sz="1069" spc="10" dirty="0">
                <a:latin typeface="Times New Roman"/>
                <a:cs typeface="Times New Roman"/>
              </a:rPr>
              <a:t>now, the  number 3 </a:t>
            </a:r>
            <a:r>
              <a:rPr sz="1069" spc="5" dirty="0">
                <a:latin typeface="Times New Roman"/>
                <a:cs typeface="Times New Roman"/>
              </a:rPr>
              <a:t>in the element being pushed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is the operator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plus (+).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pop the two elements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49 and 2 and apply </a:t>
            </a:r>
            <a:r>
              <a:rPr sz="1069" spc="5" dirty="0">
                <a:latin typeface="Times New Roman"/>
                <a:cs typeface="Times New Roman"/>
              </a:rPr>
              <a:t>the operator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these.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(49+3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52) is </a:t>
            </a:r>
            <a:r>
              <a:rPr sz="1069" spc="10" dirty="0">
                <a:latin typeface="Times New Roman"/>
                <a:cs typeface="Times New Roman"/>
              </a:rPr>
              <a:t>pushed 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expression is finished,  resulting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final result i.e.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52.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tabular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evaluation </a:t>
            </a:r>
            <a:r>
              <a:rPr sz="1069" spc="5" dirty="0">
                <a:latin typeface="Times New Roman"/>
                <a:cs typeface="Times New Roman"/>
              </a:rPr>
              <a:t>of the postfix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expression.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0228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07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7686" y="1293601"/>
          <a:ext cx="3103474" cy="5078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576"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15" dirty="0">
                          <a:latin typeface="Times New Roman"/>
                          <a:cs typeface="Times New Roman"/>
                        </a:rPr>
                        <a:t>op1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op2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36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357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36"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36"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357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58">
                <a:tc>
                  <a:txBody>
                    <a:bodyPr/>
                    <a:lstStyle/>
                    <a:p>
                      <a:pPr marL="60960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356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/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316"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336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Symbol"/>
                          <a:cs typeface="Symbol"/>
                        </a:rPr>
                        <a:t>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31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316"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52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52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2267" y="6527726"/>
            <a:ext cx="4853076" cy="2764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help of stack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easily solve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very big postfix expression. Suppose </a:t>
            </a:r>
            <a:r>
              <a:rPr sz="1069" spc="10" dirty="0">
                <a:latin typeface="Times New Roman"/>
                <a:cs typeface="Times New Roman"/>
              </a:rPr>
              <a:t>you 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a calculator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part of some application e.g. some spreadsheet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program.  This  calculator 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be  used  to  </a:t>
            </a:r>
            <a:r>
              <a:rPr sz="1069" spc="5" dirty="0">
                <a:latin typeface="Times New Roman"/>
                <a:cs typeface="Times New Roman"/>
              </a:rPr>
              <a:t>evaluate  expressions.  </a:t>
            </a:r>
            <a:r>
              <a:rPr sz="1069" spc="10" dirty="0">
                <a:latin typeface="Times New Roman"/>
                <a:cs typeface="Times New Roman"/>
              </a:rPr>
              <a:t>You  may  want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cell after evaluating different cells. Evaluation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programmatically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difficult but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done.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another data  structure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used to solve the </a:t>
            </a:r>
            <a:r>
              <a:rPr sz="1069" spc="5" dirty="0">
                <a:latin typeface="Times New Roman"/>
                <a:cs typeface="Times New Roman"/>
              </a:rPr>
              <a:t>expressions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infix form. Currently,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evaluate </a:t>
            </a:r>
            <a:r>
              <a:rPr sz="1069" spc="5" dirty="0">
                <a:latin typeface="Times New Roman"/>
                <a:cs typeface="Times New Roman"/>
              </a:rPr>
              <a:t>the values in different cells </a:t>
            </a:r>
            <a:r>
              <a:rPr sz="1069" spc="10" dirty="0">
                <a:latin typeface="Times New Roman"/>
                <a:cs typeface="Times New Roman"/>
              </a:rPr>
              <a:t>and put </a:t>
            </a:r>
            <a:r>
              <a:rPr sz="1069" spc="5" dirty="0">
                <a:latin typeface="Times New Roman"/>
                <a:cs typeface="Times New Roman"/>
              </a:rPr>
              <a:t>this value in another cell.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that?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expression associated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that cell. 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apply the above algorithm to solve 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final  result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placed at that cell.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usages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Infix to postfix</a:t>
            </a:r>
            <a:r>
              <a:rPr sz="1264" b="1" spc="-3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Conversion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how to </a:t>
            </a:r>
            <a:r>
              <a:rPr sz="1069" spc="5" dirty="0">
                <a:latin typeface="Times New Roman"/>
                <a:cs typeface="Times New Roman"/>
              </a:rPr>
              <a:t>evaluate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expressions </a:t>
            </a:r>
            <a:r>
              <a:rPr sz="1069" spc="5" dirty="0">
                <a:latin typeface="Times New Roman"/>
                <a:cs typeface="Times New Roman"/>
              </a:rPr>
              <a:t>while 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convert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expression into postfix form? </a:t>
            </a:r>
            <a:r>
              <a:rPr sz="1069" spc="10" dirty="0">
                <a:latin typeface="Times New Roman"/>
                <a:cs typeface="Times New Roman"/>
              </a:rPr>
              <a:t>Consider the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spreadsheet.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to evaluate </a:t>
            </a:r>
            <a:r>
              <a:rPr sz="1069" spc="5" dirty="0">
                <a:latin typeface="Times New Roman"/>
                <a:cs typeface="Times New Roman"/>
              </a:rPr>
              <a:t>expressions.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users of this spreadsheet will  </a:t>
            </a:r>
            <a:r>
              <a:rPr sz="1069" spc="10" dirty="0">
                <a:latin typeface="Times New Roman"/>
                <a:cs typeface="Times New Roman"/>
              </a:rPr>
              <a:t>employ the infix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expressions.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infix expressions </a:t>
            </a:r>
            <a:r>
              <a:rPr sz="1069" spc="10" dirty="0">
                <a:latin typeface="Times New Roman"/>
                <a:cs typeface="Times New Roman"/>
              </a:rPr>
              <a:t>‘A+B*C’ and  ‘(A+B)*C’.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postfix versions are </a:t>
            </a:r>
            <a:r>
              <a:rPr sz="1069" spc="15" dirty="0">
                <a:latin typeface="Times New Roman"/>
                <a:cs typeface="Times New Roman"/>
              </a:rPr>
              <a:t>‘ABC*+’ </a:t>
            </a:r>
            <a:r>
              <a:rPr sz="1069" spc="10" dirty="0">
                <a:latin typeface="Times New Roman"/>
                <a:cs typeface="Times New Roman"/>
              </a:rPr>
              <a:t>and ‘AB+C*’ respectively.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8102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8379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of operands in postfix is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as that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infix. In both the </a:t>
            </a:r>
            <a:r>
              <a:rPr sz="1069" spc="10" dirty="0">
                <a:latin typeface="Times New Roman"/>
                <a:cs typeface="Times New Roman"/>
              </a:rPr>
              <a:t>infix </a:t>
            </a:r>
            <a:r>
              <a:rPr sz="1069" spc="5" dirty="0">
                <a:latin typeface="Times New Roman"/>
                <a:cs typeface="Times New Roman"/>
              </a:rPr>
              <a:t>expressions,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the order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operands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A,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then C.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expressions </a:t>
            </a:r>
            <a:r>
              <a:rPr sz="1069" spc="5" dirty="0">
                <a:latin typeface="Times New Roman"/>
                <a:cs typeface="Times New Roman"/>
              </a:rPr>
              <a:t>too,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order is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A, B, </a:t>
            </a:r>
            <a:r>
              <a:rPr sz="1069" spc="5" dirty="0">
                <a:latin typeface="Times New Roman"/>
                <a:cs typeface="Times New Roman"/>
              </a:rPr>
              <a:t>followed by </a:t>
            </a:r>
            <a:r>
              <a:rPr sz="1069" spc="10" dirty="0">
                <a:latin typeface="Times New Roman"/>
                <a:cs typeface="Times New Roman"/>
              </a:rPr>
              <a:t>C. The </a:t>
            </a:r>
            <a:r>
              <a:rPr sz="1069" spc="5" dirty="0">
                <a:latin typeface="Times New Roman"/>
                <a:cs typeface="Times New Roman"/>
              </a:rPr>
              <a:t>order of operands is </a:t>
            </a:r>
            <a:r>
              <a:rPr sz="1069" spc="10" dirty="0">
                <a:latin typeface="Times New Roman"/>
                <a:cs typeface="Times New Roman"/>
              </a:rPr>
              <a:t>not changed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postfix form. However, the order of operators may be changed. In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expression  </a:t>
            </a:r>
            <a:r>
              <a:rPr sz="1069" spc="15" dirty="0">
                <a:latin typeface="Times New Roman"/>
                <a:cs typeface="Times New Roman"/>
              </a:rPr>
              <a:t>‘A+B*C’, </a:t>
            </a:r>
            <a:r>
              <a:rPr sz="1069" spc="10" dirty="0">
                <a:latin typeface="Times New Roman"/>
                <a:cs typeface="Times New Roman"/>
              </a:rPr>
              <a:t>the postfix expression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‘ABC*+’. In the postfix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multiplication  comes before the plus operator. In </a:t>
            </a:r>
            <a:r>
              <a:rPr sz="1069" spc="5" dirty="0">
                <a:latin typeface="Times New Roman"/>
                <a:cs typeface="Times New Roman"/>
              </a:rPr>
              <a:t>scanning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right, </a:t>
            </a:r>
            <a:r>
              <a:rPr sz="1069" spc="10" dirty="0">
                <a:latin typeface="Times New Roman"/>
                <a:cs typeface="Times New Roman"/>
              </a:rPr>
              <a:t>the operand </a:t>
            </a:r>
            <a:r>
              <a:rPr sz="1069" spc="15" dirty="0">
                <a:latin typeface="Times New Roman"/>
                <a:cs typeface="Times New Roman"/>
              </a:rPr>
              <a:t>‘A’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inserted into postfix expression. First rule of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the </a:t>
            </a:r>
            <a:r>
              <a:rPr sz="1069" spc="10" dirty="0">
                <a:latin typeface="Times New Roman"/>
                <a:cs typeface="Times New Roman"/>
              </a:rPr>
              <a:t>operand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form, put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form.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rules for operators are different.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‘+’ </a:t>
            </a:r>
            <a:r>
              <a:rPr sz="1069" spc="5" dirty="0">
                <a:latin typeface="Times New Roman"/>
                <a:cs typeface="Times New Roman"/>
              </a:rPr>
              <a:t>cannot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postfix expression until its second operand has been  </a:t>
            </a:r>
            <a:r>
              <a:rPr sz="1069" spc="10" dirty="0">
                <a:latin typeface="Times New Roman"/>
                <a:cs typeface="Times New Roman"/>
              </a:rPr>
              <a:t>scanned </a:t>
            </a:r>
            <a:r>
              <a:rPr sz="1069" spc="5" dirty="0">
                <a:latin typeface="Times New Roman"/>
                <a:cs typeface="Times New Roman"/>
              </a:rPr>
              <a:t>and inserted.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the expression </a:t>
            </a:r>
            <a:r>
              <a:rPr sz="1069" spc="10" dirty="0">
                <a:latin typeface="Times New Roman"/>
                <a:cs typeface="Times New Roman"/>
              </a:rPr>
              <a:t>A+B*C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mind.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second  </a:t>
            </a:r>
            <a:r>
              <a:rPr sz="1069" spc="5" dirty="0">
                <a:latin typeface="Times New Roman"/>
                <a:cs typeface="Times New Roman"/>
              </a:rPr>
              <a:t>operand of the plus?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operand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second operand is the result </a:t>
            </a:r>
            <a:r>
              <a:rPr sz="1069" spc="10" dirty="0">
                <a:latin typeface="Times New Roman"/>
                <a:cs typeface="Times New Roman"/>
              </a:rPr>
              <a:t>of  B*C.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‘+’ has to </a:t>
            </a:r>
            <a:r>
              <a:rPr sz="1069" spc="10" dirty="0">
                <a:latin typeface="Times New Roman"/>
                <a:cs typeface="Times New Roman"/>
              </a:rPr>
              <a:t>wait </a:t>
            </a:r>
            <a:r>
              <a:rPr sz="1069" spc="5" dirty="0">
                <a:latin typeface="Times New Roman"/>
                <a:cs typeface="Times New Roman"/>
              </a:rPr>
              <a:t>until the ‘*’ has not </a:t>
            </a:r>
            <a:r>
              <a:rPr sz="1069" spc="10" dirty="0">
                <a:latin typeface="Times New Roman"/>
                <a:cs typeface="Times New Roman"/>
              </a:rPr>
              <a:t>been performed.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do the same </a:t>
            </a:r>
            <a:r>
              <a:rPr sz="1069" spc="5" dirty="0">
                <a:latin typeface="Times New Roman"/>
                <a:cs typeface="Times New Roman"/>
              </a:rPr>
              <a:t>thing  while using the calculator. First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multiply the </a:t>
            </a:r>
            <a:r>
              <a:rPr sz="1069" spc="10" dirty="0">
                <a:latin typeface="Times New Roman"/>
                <a:cs typeface="Times New Roman"/>
              </a:rPr>
              <a:t>B*C 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into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‘+’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to be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away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proper </a:t>
            </a:r>
            <a:r>
              <a:rPr sz="1069" spc="5" dirty="0">
                <a:latin typeface="Times New Roman"/>
                <a:cs typeface="Times New Roman"/>
              </a:rPr>
              <a:t>position is </a:t>
            </a:r>
            <a:r>
              <a:rPr sz="1069" spc="10" dirty="0">
                <a:latin typeface="Times New Roman"/>
                <a:cs typeface="Times New Roman"/>
              </a:rPr>
              <a:t>found. When </a:t>
            </a:r>
            <a:r>
              <a:rPr sz="1069" spc="5" dirty="0">
                <a:latin typeface="Times New Roman"/>
                <a:cs typeface="Times New Roman"/>
              </a:rPr>
              <a:t>‘B’ is  seen,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immediately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into 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‘B’ is </a:t>
            </a:r>
            <a:r>
              <a:rPr sz="1069" spc="10" dirty="0">
                <a:latin typeface="Times New Roman"/>
                <a:cs typeface="Times New Roman"/>
              </a:rPr>
              <a:t>the operand,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send the operand </a:t>
            </a:r>
            <a:r>
              <a:rPr sz="1069" spc="5" dirty="0">
                <a:latin typeface="Times New Roman"/>
                <a:cs typeface="Times New Roman"/>
              </a:rPr>
              <a:t>to the postfix form.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the ‘+’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now? </a:t>
            </a:r>
            <a:r>
              <a:rPr sz="1069" spc="5" dirty="0">
                <a:latin typeface="Times New Roman"/>
                <a:cs typeface="Times New Roman"/>
              </a:rPr>
              <a:t>In case </a:t>
            </a:r>
            <a:r>
              <a:rPr sz="1069" spc="10" dirty="0">
                <a:latin typeface="Times New Roman"/>
                <a:cs typeface="Times New Roman"/>
              </a:rPr>
              <a:t>of  ‘A+B*C’,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cannot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‘+’ because </a:t>
            </a:r>
            <a:r>
              <a:rPr sz="1069" spc="5" dirty="0">
                <a:latin typeface="Times New Roman"/>
                <a:cs typeface="Times New Roman"/>
              </a:rPr>
              <a:t>‘*’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precedence.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 perform  </a:t>
            </a:r>
            <a:r>
              <a:rPr sz="1069" spc="5" dirty="0">
                <a:latin typeface="Times New Roman"/>
                <a:cs typeface="Times New Roman"/>
              </a:rPr>
              <a:t>multiplication, </a:t>
            </a:r>
            <a:r>
              <a:rPr sz="1069" spc="10" dirty="0">
                <a:latin typeface="Times New Roman"/>
                <a:cs typeface="Times New Roman"/>
              </a:rPr>
              <a:t>we need 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operand.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operand of </a:t>
            </a:r>
            <a:r>
              <a:rPr sz="1069" spc="5" dirty="0">
                <a:latin typeface="Times New Roman"/>
                <a:cs typeface="Times New Roman"/>
              </a:rPr>
              <a:t>multiplication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‘B’ 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‘C’.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the multiplication before  </a:t>
            </a:r>
            <a:r>
              <a:rPr sz="1069" spc="10" dirty="0">
                <a:latin typeface="Times New Roman"/>
                <a:cs typeface="Times New Roman"/>
              </a:rPr>
              <a:t>adding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‘A’.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In case of ‘(A+B)*C’, the closing </a:t>
            </a:r>
            <a:r>
              <a:rPr sz="1069" spc="5" dirty="0">
                <a:latin typeface="Times New Roman"/>
                <a:cs typeface="Times New Roman"/>
              </a:rPr>
              <a:t>parenthesis indicates that </a:t>
            </a:r>
            <a:r>
              <a:rPr sz="1069" spc="10" dirty="0">
                <a:latin typeface="Times New Roman"/>
                <a:cs typeface="Times New Roman"/>
              </a:rPr>
              <a:t>‘+’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performed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5" dirty="0">
                <a:latin typeface="Times New Roman"/>
                <a:cs typeface="Times New Roman"/>
              </a:rPr>
              <a:t>After sending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postfix perform,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perform the </a:t>
            </a:r>
            <a:r>
              <a:rPr sz="1069" spc="5" dirty="0">
                <a:latin typeface="Times New Roman"/>
                <a:cs typeface="Times New Roman"/>
              </a:rPr>
              <a:t>addition </a:t>
            </a:r>
            <a:r>
              <a:rPr sz="1069" spc="10" dirty="0">
                <a:latin typeface="Times New Roman"/>
                <a:cs typeface="Times New Roman"/>
              </a:rPr>
              <a:t>due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presence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parenthesis.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sent to the postfix expression.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 be </a:t>
            </a:r>
            <a:r>
              <a:rPr sz="1069" spc="5" dirty="0">
                <a:latin typeface="Times New Roman"/>
                <a:cs typeface="Times New Roman"/>
              </a:rPr>
              <a:t>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multiplication of the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result 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B.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of  this expression is </a:t>
            </a:r>
            <a:r>
              <a:rPr sz="1069" spc="15" dirty="0">
                <a:latin typeface="Times New Roman"/>
                <a:cs typeface="Times New Roman"/>
              </a:rPr>
              <a:t>AB+C*. </a:t>
            </a:r>
            <a:r>
              <a:rPr sz="1069" spc="10" dirty="0">
                <a:latin typeface="Times New Roman"/>
                <a:cs typeface="Times New Roman"/>
              </a:rPr>
              <a:t>Sometimes,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operators </a:t>
            </a:r>
            <a:r>
              <a:rPr sz="1069" spc="10" dirty="0">
                <a:latin typeface="Times New Roman"/>
                <a:cs typeface="Times New Roman"/>
              </a:rPr>
              <a:t>and need </a:t>
            </a:r>
            <a:r>
              <a:rPr sz="1069" spc="5" dirty="0">
                <a:latin typeface="Times New Roman"/>
                <a:cs typeface="Times New Roman"/>
              </a:rPr>
              <a:t>to decide  </a:t>
            </a:r>
            <a:r>
              <a:rPr sz="1069" spc="10" dirty="0">
                <a:latin typeface="Times New Roman"/>
                <a:cs typeface="Times New Roman"/>
              </a:rPr>
              <a:t>which to apply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case </a:t>
            </a:r>
            <a:r>
              <a:rPr sz="1069" spc="5" dirty="0">
                <a:latin typeface="Times New Roman"/>
                <a:cs typeface="Times New Roman"/>
              </a:rPr>
              <a:t>‘+’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‘*’.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operator has higher </a:t>
            </a:r>
            <a:r>
              <a:rPr sz="1069" spc="10" dirty="0">
                <a:latin typeface="Times New Roman"/>
                <a:cs typeface="Times New Roman"/>
              </a:rPr>
              <a:t>precedence. Assume that we have a function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prcd(op1,op2)</a:t>
            </a:r>
            <a:r>
              <a:rPr sz="1069" spc="5" dirty="0">
                <a:latin typeface="Times New Roman"/>
                <a:cs typeface="Times New Roman"/>
              </a:rPr>
              <a:t>’ 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i="1" spc="10" dirty="0">
                <a:latin typeface="Times New Roman"/>
                <a:cs typeface="Times New Roman"/>
              </a:rPr>
              <a:t>op1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op2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operators.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‘</a:t>
            </a:r>
            <a:r>
              <a:rPr sz="1069" i="1" spc="5" dirty="0">
                <a:latin typeface="Times New Roman"/>
                <a:cs typeface="Times New Roman"/>
              </a:rPr>
              <a:t>prcd(op1,op2)</a:t>
            </a:r>
            <a:r>
              <a:rPr sz="1069" spc="5" dirty="0">
                <a:latin typeface="Times New Roman"/>
                <a:cs typeface="Times New Roman"/>
              </a:rPr>
              <a:t>’ will return </a:t>
            </a:r>
            <a:r>
              <a:rPr sz="1069" spc="19" dirty="0">
                <a:latin typeface="Times New Roman"/>
                <a:cs typeface="Times New Roman"/>
              </a:rPr>
              <a:t>TRUE 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op1 </a:t>
            </a:r>
            <a:r>
              <a:rPr sz="1069" spc="10" dirty="0">
                <a:latin typeface="Times New Roman"/>
                <a:cs typeface="Times New Roman"/>
              </a:rPr>
              <a:t>has precedence over </a:t>
            </a:r>
            <a:r>
              <a:rPr sz="1069" i="1" spc="5" dirty="0">
                <a:latin typeface="Times New Roman"/>
                <a:cs typeface="Times New Roman"/>
              </a:rPr>
              <a:t>op2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FASLE </a:t>
            </a:r>
            <a:r>
              <a:rPr sz="1069" spc="10" dirty="0">
                <a:latin typeface="Times New Roman"/>
                <a:cs typeface="Times New Roman"/>
              </a:rPr>
              <a:t>otherwise.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we call this </a:t>
            </a:r>
            <a:r>
              <a:rPr sz="1069" spc="5" dirty="0">
                <a:latin typeface="Times New Roman"/>
                <a:cs typeface="Times New Roman"/>
              </a:rPr>
              <a:t>function with  </a:t>
            </a:r>
            <a:r>
              <a:rPr sz="1069" spc="10" dirty="0">
                <a:latin typeface="Times New Roman"/>
                <a:cs typeface="Times New Roman"/>
              </a:rPr>
              <a:t>the arguments </a:t>
            </a:r>
            <a:r>
              <a:rPr sz="1069" spc="5" dirty="0">
                <a:latin typeface="Times New Roman"/>
                <a:cs typeface="Times New Roman"/>
              </a:rPr>
              <a:t>‘*’ and ‘+’ i.e. prcd(*, +),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return true. It will also return </a:t>
            </a:r>
            <a:r>
              <a:rPr sz="1069" spc="10" dirty="0">
                <a:latin typeface="Times New Roman"/>
                <a:cs typeface="Times New Roman"/>
              </a:rPr>
              <a:t>true in  </a:t>
            </a:r>
            <a:r>
              <a:rPr sz="1069" spc="5" dirty="0">
                <a:latin typeface="Times New Roman"/>
                <a:cs typeface="Times New Roman"/>
              </a:rPr>
              <a:t>case both </a:t>
            </a:r>
            <a:r>
              <a:rPr sz="1069" i="1" spc="10" dirty="0">
                <a:latin typeface="Times New Roman"/>
                <a:cs typeface="Times New Roman"/>
              </a:rPr>
              <a:t>op1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op2 </a:t>
            </a:r>
            <a:r>
              <a:rPr sz="1069" spc="10" dirty="0">
                <a:latin typeface="Times New Roman"/>
                <a:cs typeface="Times New Roman"/>
              </a:rPr>
              <a:t>are ‘+’ e.g.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A+B+C, then </a:t>
            </a:r>
            <a:r>
              <a:rPr sz="1069" spc="5" dirty="0">
                <a:latin typeface="Times New Roman"/>
                <a:cs typeface="Times New Roman"/>
              </a:rPr>
              <a:t>it does not matter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+  we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first.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prcd(+ </a:t>
            </a:r>
            <a:r>
              <a:rPr sz="1069" i="1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*) </a:t>
            </a:r>
            <a:r>
              <a:rPr sz="1069" spc="5" dirty="0">
                <a:latin typeface="Times New Roman"/>
                <a:cs typeface="Times New Roman"/>
              </a:rPr>
              <a:t>will return </a:t>
            </a:r>
            <a:r>
              <a:rPr sz="1069" spc="10" dirty="0">
                <a:latin typeface="Times New Roman"/>
                <a:cs typeface="Times New Roman"/>
              </a:rPr>
              <a:t>false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precedence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is higher 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operator.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‘+’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wait until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performed.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try to form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algorithm to </a:t>
            </a:r>
            <a:r>
              <a:rPr sz="1069" spc="5" dirty="0">
                <a:latin typeface="Times New Roman"/>
                <a:cs typeface="Times New Roman"/>
              </a:rPr>
              <a:t>convert infix </a:t>
            </a:r>
            <a:r>
              <a:rPr sz="1069" spc="10" dirty="0">
                <a:latin typeface="Times New Roman"/>
                <a:cs typeface="Times New Roman"/>
              </a:rPr>
              <a:t>form into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form. For </a:t>
            </a:r>
            <a:r>
              <a:rPr sz="1069" spc="5" dirty="0">
                <a:latin typeface="Times New Roman"/>
                <a:cs typeface="Times New Roman"/>
              </a:rPr>
              <a:t>this  purpose, </a:t>
            </a:r>
            <a:r>
              <a:rPr sz="1069" spc="10" dirty="0">
                <a:latin typeface="Times New Roman"/>
                <a:cs typeface="Times New Roman"/>
              </a:rPr>
              <a:t>a pseudo code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also </a:t>
            </a:r>
            <a:r>
              <a:rPr sz="1069" spc="10" dirty="0">
                <a:latin typeface="Times New Roman"/>
                <a:cs typeface="Times New Roman"/>
              </a:rPr>
              <a:t>write the </a:t>
            </a:r>
            <a:r>
              <a:rPr sz="1069" spc="5" dirty="0">
                <a:latin typeface="Times New Roman"/>
                <a:cs typeface="Times New Roman"/>
              </a:rPr>
              <a:t>loops and if conditions.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pseudo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independent of </a:t>
            </a:r>
            <a:r>
              <a:rPr sz="1069" spc="5" dirty="0">
                <a:latin typeface="Times New Roman"/>
                <a:cs typeface="Times New Roman"/>
              </a:rPr>
              <a:t>languages.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in this  algorithm. Here,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expression is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algorithm is as  follows: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72270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s;</a:t>
            </a:r>
            <a:endParaRPr sz="1069">
              <a:latin typeface="Times New Roman"/>
              <a:cs typeface="Times New Roman"/>
            </a:endParaRPr>
          </a:p>
          <a:p>
            <a:pPr marL="611174" marR="2877454" indent="-139520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while( not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{  c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next input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character;  if( </a:t>
            </a:r>
            <a:r>
              <a:rPr sz="1069" spc="10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operand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611174" marR="2840414" indent="13952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add </a:t>
            </a:r>
            <a:r>
              <a:rPr sz="1069" spc="10" dirty="0">
                <a:latin typeface="Times New Roman"/>
                <a:cs typeface="Times New Roman"/>
              </a:rPr>
              <a:t>c to </a:t>
            </a:r>
            <a:r>
              <a:rPr sz="1069" spc="5" dirty="0">
                <a:latin typeface="Times New Roman"/>
                <a:cs typeface="Times New Roman"/>
              </a:rPr>
              <a:t>postfix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string;  else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925403" marR="1894021" indent="-17409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while( !s.empty() </a:t>
            </a:r>
            <a:r>
              <a:rPr sz="1069" spc="19" dirty="0">
                <a:latin typeface="Times New Roman"/>
                <a:cs typeface="Times New Roman"/>
              </a:rPr>
              <a:t>&amp;&amp; </a:t>
            </a:r>
            <a:r>
              <a:rPr sz="1069" spc="10" dirty="0">
                <a:latin typeface="Times New Roman"/>
                <a:cs typeface="Times New Roman"/>
              </a:rPr>
              <a:t>prcd(s.top(),c)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){  op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s.pop();</a:t>
            </a:r>
            <a:endParaRPr sz="1069">
              <a:latin typeface="Times New Roman"/>
              <a:cs typeface="Times New Roman"/>
            </a:endParaRPr>
          </a:p>
          <a:p>
            <a:pPr marL="925403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add op to the </a:t>
            </a:r>
            <a:r>
              <a:rPr sz="1069" spc="5" dirty="0">
                <a:latin typeface="Times New Roman"/>
                <a:cs typeface="Times New Roman"/>
              </a:rPr>
              <a:t>postfix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string;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7922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286686"/>
            <a:ext cx="4853076" cy="8091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650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78650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s.push( </a:t>
            </a: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61117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751311" marR="3082414" indent="-140138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while( !s.empty()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  op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s.pop();</a:t>
            </a:r>
            <a:endParaRPr sz="1069">
              <a:latin typeface="Times New Roman"/>
              <a:cs typeface="Times New Roman"/>
            </a:endParaRPr>
          </a:p>
          <a:p>
            <a:pPr marL="751311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add </a:t>
            </a:r>
            <a:r>
              <a:rPr sz="1069" spc="10" dirty="0">
                <a:latin typeface="Times New Roman"/>
                <a:cs typeface="Times New Roman"/>
              </a:rPr>
              <a:t>op </a:t>
            </a:r>
            <a:r>
              <a:rPr sz="1069" spc="5" dirty="0">
                <a:latin typeface="Times New Roman"/>
                <a:cs typeface="Times New Roman"/>
              </a:rPr>
              <a:t>to postfix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string;</a:t>
            </a:r>
            <a:endParaRPr sz="1069">
              <a:latin typeface="Times New Roman"/>
              <a:cs typeface="Times New Roman"/>
            </a:endParaRPr>
          </a:p>
          <a:p>
            <a:pPr marL="61117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declare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‘</a:t>
            </a:r>
            <a:r>
              <a:rPr sz="1069" i="1" spc="5" dirty="0">
                <a:latin typeface="Times New Roman"/>
                <a:cs typeface="Times New Roman"/>
              </a:rPr>
              <a:t>s’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‘while </a:t>
            </a:r>
            <a:r>
              <a:rPr sz="1069" spc="10" dirty="0">
                <a:latin typeface="Times New Roman"/>
                <a:cs typeface="Times New Roman"/>
              </a:rPr>
              <a:t>loop’ </a:t>
            </a:r>
            <a:r>
              <a:rPr sz="1069" spc="5" dirty="0">
                <a:latin typeface="Times New Roman"/>
                <a:cs typeface="Times New Roman"/>
              </a:rPr>
              <a:t>will continue 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 of </a:t>
            </a:r>
            <a:r>
              <a:rPr sz="1069" spc="10" dirty="0">
                <a:latin typeface="Times New Roman"/>
                <a:cs typeface="Times New Roman"/>
              </a:rPr>
              <a:t>input.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the input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store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c</a:t>
            </a:r>
            <a:r>
              <a:rPr sz="1069" spc="5" dirty="0">
                <a:latin typeface="Times New Roman"/>
                <a:cs typeface="Times New Roman"/>
              </a:rPr>
              <a:t>’. </a:t>
            </a:r>
            <a:r>
              <a:rPr sz="1069" spc="10" dirty="0">
                <a:latin typeface="Times New Roman"/>
                <a:cs typeface="Times New Roman"/>
              </a:rPr>
              <a:t>Here the input character </a:t>
            </a:r>
            <a:r>
              <a:rPr sz="1069" spc="5" dirty="0">
                <a:latin typeface="Times New Roman"/>
                <a:cs typeface="Times New Roman"/>
              </a:rPr>
              <a:t>does not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mean one </a:t>
            </a:r>
            <a:r>
              <a:rPr sz="1069" spc="5" dirty="0">
                <a:latin typeface="Times New Roman"/>
                <a:cs typeface="Times New Roman"/>
              </a:rPr>
              <a:t>character, but </a:t>
            </a:r>
            <a:r>
              <a:rPr sz="1069" spc="10" dirty="0">
                <a:latin typeface="Times New Roman"/>
                <a:cs typeface="Times New Roman"/>
              </a:rPr>
              <a:t>an operand </a:t>
            </a:r>
            <a:r>
              <a:rPr sz="1069" spc="5" dirty="0">
                <a:latin typeface="Times New Roman"/>
                <a:cs typeface="Times New Roman"/>
              </a:rPr>
              <a:t>or an operator. </a:t>
            </a:r>
            <a:r>
              <a:rPr sz="1069" spc="10" dirty="0">
                <a:latin typeface="Times New Roman"/>
                <a:cs typeface="Times New Roman"/>
              </a:rPr>
              <a:t>Then we have a </a:t>
            </a:r>
            <a:r>
              <a:rPr sz="1069" spc="5" dirty="0">
                <a:latin typeface="Times New Roman"/>
                <a:cs typeface="Times New Roman"/>
              </a:rPr>
              <a:t>conditional </a:t>
            </a: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5" dirty="0">
                <a:latin typeface="Times New Roman"/>
                <a:cs typeface="Times New Roman"/>
              </a:rPr>
              <a:t>statement. If ‘</a:t>
            </a:r>
            <a:r>
              <a:rPr sz="1069" i="1" spc="5" dirty="0">
                <a:latin typeface="Times New Roman"/>
                <a:cs typeface="Times New Roman"/>
              </a:rPr>
              <a:t>c</a:t>
            </a:r>
            <a:r>
              <a:rPr sz="1069" spc="5" dirty="0">
                <a:latin typeface="Times New Roman"/>
                <a:cs typeface="Times New Roman"/>
              </a:rPr>
              <a:t>’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operand,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it to postfix string. </a:t>
            </a:r>
            <a:r>
              <a:rPr sz="1069" spc="10" dirty="0">
                <a:latin typeface="Times New Roman"/>
                <a:cs typeface="Times New Roman"/>
              </a:rPr>
              <a:t>Whenever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an operand in the infix form,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added to 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form.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operands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conversion.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in this case, the order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operators </a:t>
            </a:r>
            <a:r>
              <a:rPr sz="1069" spc="10" dirty="0">
                <a:latin typeface="Times New Roman"/>
                <a:cs typeface="Times New Roman"/>
              </a:rPr>
              <a:t>may change. </a:t>
            </a:r>
            <a:r>
              <a:rPr sz="1069" spc="5" dirty="0">
                <a:latin typeface="Times New Roman"/>
                <a:cs typeface="Times New Roman"/>
              </a:rPr>
              <a:t>If ‘</a:t>
            </a:r>
            <a:r>
              <a:rPr sz="1069" i="1" spc="5" dirty="0">
                <a:latin typeface="Times New Roman"/>
                <a:cs typeface="Times New Roman"/>
              </a:rPr>
              <a:t>c</a:t>
            </a:r>
            <a:r>
              <a:rPr sz="1069" spc="5" dirty="0">
                <a:latin typeface="Times New Roman"/>
                <a:cs typeface="Times New Roman"/>
              </a:rPr>
              <a:t>’ is the operator, then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will, 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5" dirty="0">
                <a:latin typeface="Times New Roman"/>
                <a:cs typeface="Times New Roman"/>
              </a:rPr>
              <a:t>check that stack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besides identifying the </a:t>
            </a:r>
            <a:r>
              <a:rPr sz="1069" spc="10" dirty="0">
                <a:latin typeface="Times New Roman"/>
                <a:cs typeface="Times New Roman"/>
              </a:rPr>
              <a:t>precedence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operators between the input 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operator </a:t>
            </a:r>
            <a:r>
              <a:rPr sz="1069" spc="5" dirty="0">
                <a:latin typeface="Times New Roman"/>
                <a:cs typeface="Times New Roman"/>
              </a:rPr>
              <a:t>that 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precedence of  </a:t>
            </a:r>
            <a:r>
              <a:rPr sz="1069" spc="5" dirty="0">
                <a:latin typeface="Times New Roman"/>
                <a:cs typeface="Times New Roman"/>
              </a:rPr>
              <a:t>the operator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 the stack </a:t>
            </a:r>
            <a:r>
              <a:rPr sz="1069" spc="5" dirty="0">
                <a:latin typeface="Times New Roman"/>
                <a:cs typeface="Times New Roman"/>
              </a:rPr>
              <a:t>is higher,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send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postfix string. For example if </a:t>
            </a:r>
            <a:r>
              <a:rPr sz="1069" spc="10" dirty="0">
                <a:latin typeface="Times New Roman"/>
                <a:cs typeface="Times New Roman"/>
              </a:rPr>
              <a:t>we have *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the new input operator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+. 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precedence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operator 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operator, </a:t>
            </a:r>
            <a:r>
              <a:rPr sz="1069" spc="10" dirty="0">
                <a:latin typeface="Times New Roman"/>
                <a:cs typeface="Times New Roman"/>
              </a:rPr>
              <a:t>the operands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multiplication has </a:t>
            </a:r>
            <a:r>
              <a:rPr sz="1069" spc="10" dirty="0">
                <a:latin typeface="Times New Roman"/>
                <a:cs typeface="Times New Roman"/>
              </a:rPr>
              <a:t>already been </a:t>
            </a:r>
            <a:r>
              <a:rPr sz="1069" spc="5" dirty="0">
                <a:latin typeface="Times New Roman"/>
                <a:cs typeface="Times New Roman"/>
              </a:rPr>
              <a:t>sent to the postfix expression. </a:t>
            </a:r>
            <a:r>
              <a:rPr sz="1069" spc="10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send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operator to the postfix form.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plus operator </a:t>
            </a:r>
            <a:r>
              <a:rPr sz="1069" spc="10" dirty="0">
                <a:latin typeface="Times New Roman"/>
                <a:cs typeface="Times New Roman"/>
              </a:rPr>
              <a:t>(+) </a:t>
            </a:r>
            <a:r>
              <a:rPr sz="1069" spc="5" dirty="0">
                <a:latin typeface="Times New Roman"/>
                <a:cs typeface="Times New Roman"/>
              </a:rPr>
              <a:t>will wait. </a:t>
            </a:r>
            <a:r>
              <a:rPr sz="1069" spc="10" dirty="0">
                <a:latin typeface="Times New Roman"/>
                <a:cs typeface="Times New Roman"/>
              </a:rPr>
              <a:t>When the while  loop </a:t>
            </a:r>
            <a:r>
              <a:rPr sz="1069" spc="5" dirty="0">
                <a:latin typeface="Times New Roman"/>
                <a:cs typeface="Times New Roman"/>
              </a:rPr>
              <a:t>sends all </a:t>
            </a:r>
            <a:r>
              <a:rPr sz="1069" spc="10" dirty="0">
                <a:latin typeface="Times New Roman"/>
                <a:cs typeface="Times New Roman"/>
              </a:rPr>
              <a:t>such operators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postfix </a:t>
            </a:r>
            <a:r>
              <a:rPr sz="1069" spc="5" dirty="0">
                <a:latin typeface="Times New Roman"/>
                <a:cs typeface="Times New Roman"/>
              </a:rPr>
              <a:t>string,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push the new operator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stack that is in ‘</a:t>
            </a:r>
            <a:r>
              <a:rPr sz="1069" i="1" spc="5" dirty="0">
                <a:latin typeface="Times New Roman"/>
                <a:cs typeface="Times New Roman"/>
              </a:rPr>
              <a:t>c</a:t>
            </a:r>
            <a:r>
              <a:rPr sz="1069" spc="5" dirty="0">
                <a:latin typeface="Times New Roman"/>
                <a:cs typeface="Times New Roman"/>
              </a:rPr>
              <a:t>’. It has to wait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operand.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again 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input.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completion </a:t>
            </a:r>
            <a:r>
              <a:rPr sz="1069" spc="5" dirty="0">
                <a:latin typeface="Times New Roman"/>
                <a:cs typeface="Times New Roman"/>
              </a:rPr>
              <a:t>of the input, </a:t>
            </a:r>
            <a:r>
              <a:rPr sz="1069" spc="10" dirty="0">
                <a:latin typeface="Times New Roman"/>
                <a:cs typeface="Times New Roman"/>
              </a:rPr>
              <a:t>the while </a:t>
            </a:r>
            <a:r>
              <a:rPr sz="1069" spc="5" dirty="0">
                <a:latin typeface="Times New Roman"/>
                <a:cs typeface="Times New Roman"/>
              </a:rPr>
              <a:t>loop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finished. </a:t>
            </a:r>
            <a:r>
              <a:rPr sz="1069" spc="10" dirty="0">
                <a:latin typeface="Times New Roman"/>
                <a:cs typeface="Times New Roman"/>
              </a:rPr>
              <a:t>There  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case that </a:t>
            </a:r>
            <a:r>
              <a:rPr sz="1069" spc="10" dirty="0">
                <a:latin typeface="Times New Roman"/>
                <a:cs typeface="Times New Roman"/>
              </a:rPr>
              <a:t>input may be completed even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there are still </a:t>
            </a:r>
            <a:r>
              <a:rPr sz="1069" spc="10" dirty="0">
                <a:latin typeface="Times New Roman"/>
                <a:cs typeface="Times New Roman"/>
              </a:rPr>
              <a:t>some  elements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These are operators.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while loop.  This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checks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not empty, pops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operator and put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 string. </a:t>
            </a:r>
            <a:r>
              <a:rPr sz="1069" spc="10" dirty="0">
                <a:latin typeface="Times New Roman"/>
                <a:cs typeface="Times New Roman"/>
              </a:rPr>
              <a:t>Let’s take a look at a comprehensive example </a:t>
            </a:r>
            <a:r>
              <a:rPr sz="1069" spc="5" dirty="0">
                <a:latin typeface="Times New Roman"/>
                <a:cs typeface="Times New Roman"/>
              </a:rPr>
              <a:t>to understand it.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infix expression,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+ B </a:t>
            </a:r>
            <a:r>
              <a:rPr sz="1069" spc="10" dirty="0">
                <a:latin typeface="Times New Roman"/>
                <a:cs typeface="Times New Roman"/>
              </a:rPr>
              <a:t>* C,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columns, one each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input symbol, the  postfix expression and the stack respectively.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execute </a:t>
            </a:r>
            <a:r>
              <a:rPr sz="1069" spc="10" dirty="0">
                <a:latin typeface="Times New Roman"/>
                <a:cs typeface="Times New Roman"/>
              </a:rPr>
              <a:t>the pseudo </a:t>
            </a:r>
            <a:r>
              <a:rPr sz="1069" spc="5" dirty="0">
                <a:latin typeface="Times New Roman"/>
                <a:cs typeface="Times New Roman"/>
              </a:rPr>
              <a:t>code. First  of all, </a:t>
            </a:r>
            <a:r>
              <a:rPr sz="1069" spc="10" dirty="0">
                <a:latin typeface="Times New Roman"/>
                <a:cs typeface="Times New Roman"/>
              </a:rPr>
              <a:t>we get the ‘A’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input.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operand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put it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postfix string.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plus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(+) which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pushed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an  operator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we need two operands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a look at the </a:t>
            </a:r>
            <a:r>
              <a:rPr sz="1069" spc="5" dirty="0">
                <a:latin typeface="Times New Roman"/>
                <a:cs typeface="Times New Roman"/>
              </a:rPr>
              <a:t>expression, </a:t>
            </a:r>
            <a:r>
              <a:rPr sz="1069" spc="15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figure out </a:t>
            </a:r>
            <a:r>
              <a:rPr sz="1069" spc="10" dirty="0">
                <a:latin typeface="Times New Roman"/>
                <a:cs typeface="Times New Roman"/>
              </a:rPr>
              <a:t>that the second </a:t>
            </a:r>
            <a:r>
              <a:rPr sz="1069" spc="5" dirty="0">
                <a:latin typeface="Times New Roman"/>
                <a:cs typeface="Times New Roman"/>
              </a:rPr>
              <a:t>operand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plus operator is </a:t>
            </a:r>
            <a:r>
              <a:rPr sz="1069" spc="10" dirty="0">
                <a:latin typeface="Times New Roman"/>
                <a:cs typeface="Times New Roman"/>
              </a:rPr>
              <a:t>B*C. </a:t>
            </a:r>
            <a:r>
              <a:rPr sz="1069" spc="15" dirty="0">
                <a:latin typeface="Times New Roman"/>
                <a:cs typeface="Times New Roman"/>
              </a:rPr>
              <a:t>The next  </a:t>
            </a:r>
            <a:r>
              <a:rPr sz="1069" spc="5" dirty="0">
                <a:latin typeface="Times New Roman"/>
                <a:cs typeface="Times New Roman"/>
              </a:rPr>
              <a:t>input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operand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being sent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expression form.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thing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get is </a:t>
            </a:r>
            <a:r>
              <a:rPr sz="1069" spc="10" dirty="0">
                <a:latin typeface="Times New Roman"/>
                <a:cs typeface="Times New Roman"/>
              </a:rPr>
              <a:t>the input </a:t>
            </a:r>
            <a:r>
              <a:rPr sz="1069" spc="5" dirty="0">
                <a:latin typeface="Times New Roman"/>
                <a:cs typeface="Times New Roman"/>
              </a:rPr>
              <a:t>element as ‘*’. </a:t>
            </a:r>
            <a:r>
              <a:rPr sz="1069" spc="15" dirty="0">
                <a:latin typeface="Times New Roman"/>
                <a:cs typeface="Times New Roman"/>
              </a:rPr>
              <a:t>We know </a:t>
            </a:r>
            <a:r>
              <a:rPr sz="1069" spc="10" dirty="0">
                <a:latin typeface="Times New Roman"/>
                <a:cs typeface="Times New Roman"/>
              </a:rPr>
              <a:t>that the precedence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is higher than that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the +. 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how we </a:t>
            </a:r>
            <a:r>
              <a:rPr sz="1069" spc="10" dirty="0">
                <a:latin typeface="Times New Roman"/>
                <a:cs typeface="Times New Roman"/>
              </a:rPr>
              <a:t>can do that according to our pseudo code.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prcd(s.top(),  op)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operands.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get </a:t>
            </a:r>
            <a:r>
              <a:rPr sz="1069" spc="5" dirty="0">
                <a:latin typeface="Times New Roman"/>
                <a:cs typeface="Times New Roman"/>
              </a:rPr>
              <a:t>the top element of </a:t>
            </a:r>
            <a:r>
              <a:rPr sz="1069" spc="10" dirty="0">
                <a:latin typeface="Times New Roman"/>
                <a:cs typeface="Times New Roman"/>
              </a:rPr>
              <a:t>the stack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argument.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argument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operator i.e. *. </a:t>
            </a:r>
            <a:r>
              <a:rPr sz="1069" spc="10" dirty="0">
                <a:latin typeface="Times New Roman"/>
                <a:cs typeface="Times New Roman"/>
              </a:rPr>
              <a:t>So 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call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prcd(+, </a:t>
            </a:r>
            <a:r>
              <a:rPr sz="1069" i="1" spc="5" dirty="0">
                <a:latin typeface="Times New Roman"/>
                <a:cs typeface="Times New Roman"/>
              </a:rPr>
              <a:t>*) </a:t>
            </a:r>
            <a:r>
              <a:rPr sz="1069" spc="10" dirty="0">
                <a:latin typeface="Times New Roman"/>
                <a:cs typeface="Times New Roman"/>
              </a:rPr>
              <a:t>while the function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false because the precedence of the  </a:t>
            </a:r>
            <a:r>
              <a:rPr sz="1069" spc="5" dirty="0">
                <a:latin typeface="Times New Roman"/>
                <a:cs typeface="Times New Roman"/>
              </a:rPr>
              <a:t>plus operator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higher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multiplication operator.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far,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 operand for </a:t>
            </a:r>
            <a:r>
              <a:rPr sz="1069" spc="5" dirty="0">
                <a:latin typeface="Times New Roman"/>
                <a:cs typeface="Times New Roman"/>
              </a:rPr>
              <a:t>multiplication i.e. </a:t>
            </a:r>
            <a:r>
              <a:rPr sz="1069" spc="10" dirty="0">
                <a:latin typeface="Times New Roman"/>
                <a:cs typeface="Times New Roman"/>
              </a:rPr>
              <a:t>B. As </a:t>
            </a:r>
            <a:r>
              <a:rPr sz="1069" spc="5" dirty="0">
                <a:latin typeface="Times New Roman"/>
                <a:cs typeface="Times New Roman"/>
              </a:rPr>
              <a:t>multiplication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 binary operator,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wait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operand. It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wait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waiting </a:t>
            </a:r>
            <a:r>
              <a:rPr sz="1069" spc="15" dirty="0">
                <a:latin typeface="Times New Roman"/>
                <a:cs typeface="Times New Roman"/>
              </a:rPr>
              <a:t>room </a:t>
            </a:r>
            <a:r>
              <a:rPr sz="1069" spc="5" dirty="0">
                <a:latin typeface="Times New Roman"/>
                <a:cs typeface="Times New Roman"/>
              </a:rPr>
              <a:t>is stack.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top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the stack is *. </a:t>
            </a:r>
            <a:r>
              <a:rPr sz="1069" spc="10" dirty="0">
                <a:latin typeface="Times New Roman"/>
                <a:cs typeface="Times New Roman"/>
              </a:rPr>
              <a:t>The next  symbol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‘C’.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operand,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added to the postfix expression.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this  point, our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expression has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completed.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first ‘while </a:t>
            </a:r>
            <a:r>
              <a:rPr sz="1069" spc="10" dirty="0">
                <a:latin typeface="Times New Roman"/>
                <a:cs typeface="Times New Roman"/>
              </a:rPr>
              <a:t>loop’ executes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input. After 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input, </a:t>
            </a:r>
            <a:r>
              <a:rPr sz="1069" spc="10" dirty="0">
                <a:latin typeface="Times New Roman"/>
                <a:cs typeface="Times New Roman"/>
              </a:rPr>
              <a:t>the 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terminated.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control  goes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second while loop which says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something on the stack, pop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 add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expression. In this case,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* and </a:t>
            </a:r>
            <a:r>
              <a:rPr sz="1069" spc="15" dirty="0">
                <a:latin typeface="Times New Roman"/>
                <a:cs typeface="Times New Roman"/>
              </a:rPr>
              <a:t>+ 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8297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1074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top </a:t>
            </a:r>
            <a:r>
              <a:rPr sz="1069" spc="5" dirty="0">
                <a:latin typeface="Times New Roman"/>
                <a:cs typeface="Times New Roman"/>
              </a:rPr>
              <a:t>of the stack.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pop,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* 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the top </a:t>
            </a:r>
            <a:r>
              <a:rPr sz="1069" spc="5" dirty="0">
                <a:latin typeface="Times New Roman"/>
                <a:cs typeface="Times New Roman"/>
              </a:rPr>
              <a:t>of the 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will  </a:t>
            </a:r>
            <a:r>
              <a:rPr sz="1069" spc="10" dirty="0">
                <a:latin typeface="Times New Roman"/>
                <a:cs typeface="Times New Roman"/>
              </a:rPr>
              <a:t>be added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expression.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of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pop, </a:t>
            </a:r>
            <a:r>
              <a:rPr sz="1069" spc="10" dirty="0">
                <a:latin typeface="Times New Roman"/>
                <a:cs typeface="Times New Roman"/>
              </a:rPr>
              <a:t>we get the </a:t>
            </a:r>
            <a:r>
              <a:rPr sz="1069" spc="5" dirty="0">
                <a:latin typeface="Times New Roman"/>
                <a:cs typeface="Times New Roman"/>
              </a:rPr>
              <a:t>plus  operator (+)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added to 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now.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while 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terminated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postfix expression is </a:t>
            </a:r>
            <a:r>
              <a:rPr sz="1069" spc="10" dirty="0">
                <a:latin typeface="Times New Roman"/>
                <a:cs typeface="Times New Roman"/>
              </a:rPr>
              <a:t>formed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ABC*+.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6191" y="2095183"/>
          <a:ext cx="3305969" cy="165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postfix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L="635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6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7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ABC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ABC*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ABC*+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67" y="3906820"/>
            <a:ext cx="4852458" cy="5379746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to </a:t>
            </a:r>
            <a:r>
              <a:rPr sz="1069" spc="5" dirty="0">
                <a:latin typeface="Times New Roman"/>
                <a:cs typeface="Times New Roman"/>
              </a:rPr>
              <a:t>convert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expression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the postfix </a:t>
            </a:r>
            <a:r>
              <a:rPr sz="1069" spc="10" dirty="0">
                <a:latin typeface="Times New Roman"/>
                <a:cs typeface="Times New Roman"/>
              </a:rPr>
              <a:t>form, </a:t>
            </a:r>
            <a:r>
              <a:rPr sz="1069" spc="5" dirty="0">
                <a:latin typeface="Times New Roman"/>
                <a:cs typeface="Times New Roman"/>
              </a:rPr>
              <a:t>the job is easily done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 the  help  </a:t>
            </a:r>
            <a:r>
              <a:rPr sz="1069" spc="5" dirty="0">
                <a:latin typeface="Times New Roman"/>
                <a:cs typeface="Times New Roman"/>
              </a:rPr>
              <a:t>of  stack.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above  algorithm  can  </a:t>
            </a:r>
            <a:r>
              <a:rPr sz="1069" spc="5" dirty="0">
                <a:latin typeface="Times New Roman"/>
                <a:cs typeface="Times New Roman"/>
              </a:rPr>
              <a:t>easily 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written 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C++ 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language, </a:t>
            </a:r>
            <a:r>
              <a:rPr sz="1069" spc="5" dirty="0">
                <a:latin typeface="Times New Roman"/>
                <a:cs typeface="Times New Roman"/>
              </a:rPr>
              <a:t>specially, 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the stack class.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convert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big  </a:t>
            </a:r>
            <a:r>
              <a:rPr sz="1069" spc="10" dirty="0">
                <a:latin typeface="Times New Roman"/>
                <a:cs typeface="Times New Roman"/>
              </a:rPr>
              <a:t>infix expressions into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expressions. </a:t>
            </a:r>
            <a:r>
              <a:rPr sz="1069" spc="15" dirty="0">
                <a:latin typeface="Times New Roman"/>
                <a:cs typeface="Times New Roman"/>
              </a:rPr>
              <a:t>Why we </a:t>
            </a:r>
            <a:r>
              <a:rPr sz="1069" spc="10" dirty="0">
                <a:latin typeface="Times New Roman"/>
                <a:cs typeface="Times New Roman"/>
              </a:rPr>
              <a:t>have done </a:t>
            </a:r>
            <a:r>
              <a:rPr sz="1069" spc="5" dirty="0">
                <a:latin typeface="Times New Roman"/>
                <a:cs typeface="Times New Roman"/>
              </a:rPr>
              <a:t>this? This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understood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spreadsheet programming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of cell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evaluation </a:t>
            </a:r>
            <a:r>
              <a:rPr sz="1069" spc="10" dirty="0">
                <a:latin typeface="Times New Roman"/>
                <a:cs typeface="Times New Roman"/>
              </a:rPr>
              <a:t>of some </a:t>
            </a:r>
            <a:r>
              <a:rPr sz="1069" spc="5" dirty="0">
                <a:latin typeface="Times New Roman"/>
                <a:cs typeface="Times New Roman"/>
              </a:rPr>
              <a:t>expression.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of the spreadsheets </a:t>
            </a:r>
            <a:r>
              <a:rPr sz="1069" spc="10" dirty="0">
                <a:latin typeface="Times New Roman"/>
                <a:cs typeface="Times New Roman"/>
              </a:rPr>
              <a:t>will use the  </a:t>
            </a:r>
            <a:r>
              <a:rPr sz="1069" spc="5" dirty="0">
                <a:latin typeface="Times New Roman"/>
                <a:cs typeface="Times New Roman"/>
              </a:rPr>
              <a:t>infix expressions as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Sometimes we do need the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infix form.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evaluate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lower precedence </a:t>
            </a:r>
            <a:r>
              <a:rPr sz="1069" spc="5" dirty="0">
                <a:latin typeface="Times New Roman"/>
                <a:cs typeface="Times New Roman"/>
              </a:rPr>
              <a:t>operator 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higher </a:t>
            </a:r>
            <a:r>
              <a:rPr sz="1069" spc="10" dirty="0">
                <a:latin typeface="Times New Roman"/>
                <a:cs typeface="Times New Roman"/>
              </a:rPr>
              <a:t>precedence </a:t>
            </a:r>
            <a:r>
              <a:rPr sz="1069" spc="5" dirty="0">
                <a:latin typeface="Times New Roman"/>
                <a:cs typeface="Times New Roman"/>
              </a:rPr>
              <a:t>operator.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the 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(A+B) *C, </a:t>
            </a:r>
            <a:r>
              <a:rPr sz="1069" spc="5" dirty="0">
                <a:latin typeface="Times New Roman"/>
                <a:cs typeface="Times New Roman"/>
              </a:rPr>
              <a:t>this means that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evaluate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multiplication.  </a:t>
            </a:r>
            <a:r>
              <a:rPr sz="1069" spc="10" dirty="0">
                <a:latin typeface="Times New Roman"/>
                <a:cs typeface="Times New Roman"/>
              </a:rPr>
              <a:t>The objective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parenthesis is to establish </a:t>
            </a:r>
            <a:r>
              <a:rPr sz="1069" spc="10" dirty="0">
                <a:latin typeface="Times New Roman"/>
                <a:cs typeface="Times New Roman"/>
              </a:rPr>
              <a:t>precedence. </a:t>
            </a:r>
            <a:r>
              <a:rPr sz="1069" spc="5" dirty="0">
                <a:latin typeface="Times New Roman"/>
                <a:cs typeface="Times New Roman"/>
              </a:rPr>
              <a:t>It forces to </a:t>
            </a:r>
            <a:r>
              <a:rPr sz="1069" spc="10" dirty="0">
                <a:latin typeface="Times New Roman"/>
                <a:cs typeface="Times New Roman"/>
              </a:rPr>
              <a:t>evaluate the  </a:t>
            </a:r>
            <a:r>
              <a:rPr sz="1069" spc="5" dirty="0">
                <a:latin typeface="Times New Roman"/>
                <a:cs typeface="Times New Roman"/>
              </a:rPr>
              <a:t>expression first of </a:t>
            </a:r>
            <a:r>
              <a:rPr sz="1069" dirty="0">
                <a:latin typeface="Times New Roman"/>
                <a:cs typeface="Times New Roman"/>
              </a:rPr>
              <a:t>all.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handle </a:t>
            </a:r>
            <a:r>
              <a:rPr sz="1069" spc="5" dirty="0">
                <a:latin typeface="Times New Roman"/>
                <a:cs typeface="Times New Roman"/>
              </a:rPr>
              <a:t>parenthesis while converting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 expression into postfix one.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open </a:t>
            </a:r>
            <a:r>
              <a:rPr sz="1069" spc="5" dirty="0">
                <a:latin typeface="Times New Roman"/>
                <a:cs typeface="Times New Roman"/>
              </a:rPr>
              <a:t>parenthesis ‘(‘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read, it </a:t>
            </a:r>
            <a:r>
              <a:rPr sz="1069" spc="10" dirty="0">
                <a:latin typeface="Times New Roman"/>
                <a:cs typeface="Times New Roman"/>
              </a:rPr>
              <a:t>must be pushed  on </a:t>
            </a:r>
            <a:r>
              <a:rPr sz="1069" spc="5" dirty="0">
                <a:latin typeface="Times New Roman"/>
                <a:cs typeface="Times New Roman"/>
              </a:rPr>
              <a:t>the stack. This </a:t>
            </a:r>
            <a:r>
              <a:rPr sz="1069" spc="10" dirty="0">
                <a:latin typeface="Times New Roman"/>
                <a:cs typeface="Times New Roman"/>
              </a:rPr>
              <a:t>can be done by </a:t>
            </a:r>
            <a:r>
              <a:rPr sz="1069" spc="5" dirty="0">
                <a:latin typeface="Times New Roman"/>
                <a:cs typeface="Times New Roman"/>
              </a:rPr>
              <a:t>setting </a:t>
            </a:r>
            <a:r>
              <a:rPr sz="1069" i="1" spc="10" dirty="0">
                <a:latin typeface="Times New Roman"/>
                <a:cs typeface="Times New Roman"/>
              </a:rPr>
              <a:t>prcd(op,‘(‘ </a:t>
            </a:r>
            <a:r>
              <a:rPr sz="1069" i="1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to be </a:t>
            </a:r>
            <a:r>
              <a:rPr sz="1069" spc="15" dirty="0">
                <a:latin typeface="Times New Roman"/>
                <a:cs typeface="Times New Roman"/>
              </a:rPr>
              <a:t>FALSE. 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reason to </a:t>
            </a:r>
            <a:r>
              <a:rPr sz="1069" spc="10" dirty="0">
                <a:latin typeface="Times New Roman"/>
                <a:cs typeface="Times New Roman"/>
              </a:rPr>
              <a:t>put the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stack? It is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that as long 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closing parenthesis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found, the </a:t>
            </a:r>
            <a:r>
              <a:rPr sz="1069" spc="10" dirty="0">
                <a:latin typeface="Times New Roman"/>
                <a:cs typeface="Times New Roman"/>
              </a:rPr>
              <a:t>open </a:t>
            </a:r>
            <a:r>
              <a:rPr sz="1069" spc="5" dirty="0">
                <a:latin typeface="Times New Roman"/>
                <a:cs typeface="Times New Roman"/>
              </a:rPr>
              <a:t>parenthesis has to wait. It is </a:t>
            </a:r>
            <a:r>
              <a:rPr sz="1069" spc="10" dirty="0">
                <a:latin typeface="Times New Roman"/>
                <a:cs typeface="Times New Roman"/>
              </a:rPr>
              <a:t>not a </a:t>
            </a:r>
            <a:r>
              <a:rPr sz="1069" spc="5" dirty="0">
                <a:latin typeface="Times New Roman"/>
                <a:cs typeface="Times New Roman"/>
              </a:rPr>
              <a:t>unary or  binary operator. Actually, it is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or write precedence.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handle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extra functionality in our </a:t>
            </a:r>
            <a:r>
              <a:rPr sz="1069" i="1" spc="10" dirty="0">
                <a:latin typeface="Times New Roman"/>
                <a:cs typeface="Times New Roman"/>
              </a:rPr>
              <a:t>prcd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call  </a:t>
            </a:r>
            <a:r>
              <a:rPr sz="1069" i="1" spc="5" dirty="0">
                <a:latin typeface="Times New Roman"/>
                <a:cs typeface="Times New Roman"/>
              </a:rPr>
              <a:t>prcd(op, ‘(‘)</a:t>
            </a:r>
            <a:r>
              <a:rPr sz="1069" spc="5" dirty="0">
                <a:latin typeface="Times New Roman"/>
                <a:cs typeface="Times New Roman"/>
              </a:rPr>
              <a:t>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return false for all </a:t>
            </a:r>
            <a:r>
              <a:rPr sz="1069" spc="10" dirty="0">
                <a:latin typeface="Times New Roman"/>
                <a:cs typeface="Times New Roman"/>
              </a:rPr>
              <a:t>the operators and be pushed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Also,  </a:t>
            </a:r>
            <a:r>
              <a:rPr sz="1069" i="1" spc="5" dirty="0">
                <a:latin typeface="Times New Roman"/>
                <a:cs typeface="Times New Roman"/>
              </a:rPr>
              <a:t>prcd( ‘(‘,op 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FALSE </a:t>
            </a:r>
            <a:r>
              <a:rPr sz="1069" spc="10" dirty="0">
                <a:latin typeface="Times New Roman"/>
                <a:cs typeface="Times New Roman"/>
              </a:rPr>
              <a:t>which ensures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operator after ‘(‘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pushed on the stack.  When a </a:t>
            </a:r>
            <a:r>
              <a:rPr sz="1069" spc="5" dirty="0">
                <a:latin typeface="Times New Roman"/>
                <a:cs typeface="Times New Roman"/>
              </a:rPr>
              <a:t>‘)’ is read.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operators </a:t>
            </a:r>
            <a:r>
              <a:rPr sz="1069" spc="10" dirty="0">
                <a:latin typeface="Times New Roman"/>
                <a:cs typeface="Times New Roman"/>
              </a:rPr>
              <a:t>up to the </a:t>
            </a:r>
            <a:r>
              <a:rPr sz="1069" spc="5" dirty="0">
                <a:latin typeface="Times New Roman"/>
                <a:cs typeface="Times New Roman"/>
              </a:rPr>
              <a:t>first ‘(‘ </a:t>
            </a:r>
            <a:r>
              <a:rPr sz="1069" spc="10" dirty="0">
                <a:latin typeface="Times New Roman"/>
                <a:cs typeface="Times New Roman"/>
              </a:rPr>
              <a:t>must be popped and placed in the  postfix string.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achieve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our function </a:t>
            </a:r>
            <a:r>
              <a:rPr sz="1069" i="1" spc="10" dirty="0">
                <a:latin typeface="Times New Roman"/>
                <a:cs typeface="Times New Roman"/>
              </a:rPr>
              <a:t>prcd( op,’)’ </a:t>
            </a:r>
            <a:r>
              <a:rPr sz="1069" i="1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should return true for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 operators. Both the ‘(‘ and the’)’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go to the postfix expression. In postfix  expression, we 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parenthesis.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precedence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operators is established  in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that there is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parenthesis. </a:t>
            </a:r>
            <a:r>
              <a:rPr sz="1069" spc="10" dirty="0">
                <a:latin typeface="Times New Roman"/>
                <a:cs typeface="Times New Roman"/>
              </a:rPr>
              <a:t>To include the </a:t>
            </a:r>
            <a:r>
              <a:rPr sz="1069" spc="5" dirty="0">
                <a:latin typeface="Times New Roman"/>
                <a:cs typeface="Times New Roman"/>
              </a:rPr>
              <a:t>handling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parenthesis,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solidFill>
                  <a:srgbClr val="008000"/>
                </a:solidFill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the </a:t>
            </a:r>
            <a:r>
              <a:rPr sz="1069" spc="5" dirty="0">
                <a:latin typeface="Times New Roman"/>
                <a:cs typeface="Times New Roman"/>
              </a:rPr>
              <a:t>line s.push(c)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848235" marR="2720648" indent="-334602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s.empty() </a:t>
            </a:r>
            <a:r>
              <a:rPr sz="1069" dirty="0">
                <a:latin typeface="Times New Roman"/>
                <a:cs typeface="Times New Roman"/>
              </a:rPr>
              <a:t>|| </a:t>
            </a:r>
            <a:r>
              <a:rPr sz="1069" spc="10" dirty="0">
                <a:latin typeface="Times New Roman"/>
                <a:cs typeface="Times New Roman"/>
              </a:rPr>
              <a:t>symb != </a:t>
            </a:r>
            <a:r>
              <a:rPr sz="1069" spc="5" dirty="0">
                <a:latin typeface="Times New Roman"/>
                <a:cs typeface="Times New Roman"/>
              </a:rPr>
              <a:t>‘)’ )  s.push( </a:t>
            </a: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14250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s.pop();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discard 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‘(‘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8396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91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input symbol </a:t>
            </a:r>
            <a:r>
              <a:rPr sz="1069" spc="5" dirty="0">
                <a:latin typeface="Times New Roman"/>
                <a:cs typeface="Times New Roman"/>
              </a:rPr>
              <a:t>is not ‘)’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not empty,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push the operator on 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Otherwise,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advisable to pop the stack and discard the </a:t>
            </a:r>
            <a:r>
              <a:rPr sz="1069" spc="5" dirty="0">
                <a:latin typeface="Times New Roman"/>
                <a:cs typeface="Times New Roman"/>
              </a:rPr>
              <a:t>‘(‘.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 </a:t>
            </a:r>
            <a:r>
              <a:rPr sz="1069" spc="5" dirty="0">
                <a:latin typeface="Times New Roman"/>
                <a:cs typeface="Times New Roman"/>
              </a:rPr>
              <a:t>functionality has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prcd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5304" y="1890138"/>
          <a:ext cx="4137554" cy="74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44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prcd(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‘(‘,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for any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13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prcd( op,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‘)’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21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for any operator other than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‘)’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78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prcd( op,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‘)’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21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for any operator other than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‘(‘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prcd(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‘)’,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for any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operator.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80" y="2729792"/>
            <a:ext cx="47018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in detail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regarding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parenthesis.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6619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08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in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2797" y="2486836"/>
            <a:ext cx="6050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7236" y="2807604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3.3.3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383750"/>
            <a:ext cx="76676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789" y="3812915"/>
            <a:ext cx="88900" cy="684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8607" y="3806232"/>
            <a:ext cx="1837884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099"/>
              </a:lnSpc>
            </a:pPr>
            <a:r>
              <a:rPr sz="1069" spc="10" dirty="0">
                <a:latin typeface="Times New Roman"/>
                <a:cs typeface="Times New Roman"/>
              </a:rPr>
              <a:t>Conversion from </a:t>
            </a:r>
            <a:r>
              <a:rPr sz="1069" spc="5" dirty="0">
                <a:latin typeface="Times New Roman"/>
                <a:cs typeface="Times New Roman"/>
              </a:rPr>
              <a:t>infix to </a:t>
            </a:r>
            <a:r>
              <a:rPr sz="1069" spc="10" dirty="0">
                <a:latin typeface="Times New Roman"/>
                <a:cs typeface="Times New Roman"/>
              </a:rPr>
              <a:t>postfix 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Templates</a:t>
            </a:r>
            <a:endParaRPr sz="1069">
              <a:latin typeface="Times New Roman"/>
              <a:cs typeface="Times New Roman"/>
            </a:endParaRPr>
          </a:p>
          <a:p>
            <a:pPr marL="12347" marR="439551">
              <a:lnSpc>
                <a:spcPct val="104099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Implementation of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  Function Call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267" y="4989866"/>
            <a:ext cx="4853076" cy="358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spc="5" dirty="0">
                <a:latin typeface="Arial"/>
                <a:cs typeface="Arial"/>
              </a:rPr>
              <a:t>Conversion from infix to</a:t>
            </a:r>
            <a:r>
              <a:rPr sz="1264" b="1" spc="-2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postfix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convert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infix notation into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postfix notation. During the process </a:t>
            </a:r>
            <a:r>
              <a:rPr sz="1069" spc="10" dirty="0">
                <a:latin typeface="Times New Roman"/>
                <a:cs typeface="Times New Roman"/>
              </a:rPr>
              <a:t>of conversion, we saw </a:t>
            </a:r>
            <a:r>
              <a:rPr sz="1069" spc="5" dirty="0">
                <a:latin typeface="Times New Roman"/>
                <a:cs typeface="Times New Roman"/>
              </a:rPr>
              <a:t>that there </a:t>
            </a:r>
            <a:r>
              <a:rPr sz="1069" spc="10" dirty="0">
                <a:latin typeface="Times New Roman"/>
                <a:cs typeface="Times New Roman"/>
              </a:rPr>
              <a:t>may be need of 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infix especially at </a:t>
            </a:r>
            <a:r>
              <a:rPr sz="1069" spc="10" dirty="0">
                <a:latin typeface="Times New Roman"/>
                <a:cs typeface="Times New Roman"/>
              </a:rPr>
              <a:t>the times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give a </a:t>
            </a:r>
            <a:r>
              <a:rPr sz="1069" spc="5" dirty="0">
                <a:latin typeface="Times New Roman"/>
                <a:cs typeface="Times New Roman"/>
              </a:rPr>
              <a:t>higher  </a:t>
            </a:r>
            <a:r>
              <a:rPr sz="1069" spc="10" dirty="0">
                <a:latin typeface="Times New Roman"/>
                <a:cs typeface="Times New Roman"/>
              </a:rPr>
              <a:t>precedence to an operator </a:t>
            </a:r>
            <a:r>
              <a:rPr sz="1069" spc="5" dirty="0">
                <a:latin typeface="Times New Roman"/>
                <a:cs typeface="Times New Roman"/>
              </a:rPr>
              <a:t>of lower </a:t>
            </a:r>
            <a:r>
              <a:rPr sz="1069" spc="10" dirty="0">
                <a:latin typeface="Times New Roman"/>
                <a:cs typeface="Times New Roman"/>
              </a:rPr>
              <a:t>precedence. For example, </a:t>
            </a:r>
            <a:r>
              <a:rPr sz="1069" spc="5" dirty="0">
                <a:latin typeface="Times New Roman"/>
                <a:cs typeface="Times New Roman"/>
              </a:rPr>
              <a:t>if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operator  and * operator in </a:t>
            </a:r>
            <a:r>
              <a:rPr sz="1069" spc="5" dirty="0">
                <a:latin typeface="Times New Roman"/>
                <a:cs typeface="Times New Roman"/>
              </a:rPr>
              <a:t>an expression </a:t>
            </a:r>
            <a:r>
              <a:rPr sz="1069" spc="10" dirty="0">
                <a:latin typeface="Times New Roman"/>
                <a:cs typeface="Times New Roman"/>
              </a:rPr>
              <a:t>and a programmer wants the execution </a:t>
            </a:r>
            <a:r>
              <a:rPr sz="1069" spc="5" dirty="0">
                <a:latin typeface="Times New Roman"/>
                <a:cs typeface="Times New Roman"/>
              </a:rPr>
              <a:t>of addition  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multiplication.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achieve this object,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necessary to put </a:t>
            </a:r>
            <a:r>
              <a:rPr sz="1069" spc="10" dirty="0">
                <a:latin typeface="Times New Roman"/>
                <a:cs typeface="Times New Roman"/>
              </a:rPr>
              <a:t>parentheses  </a:t>
            </a:r>
            <a:r>
              <a:rPr sz="1069" spc="5" dirty="0">
                <a:latin typeface="Times New Roman"/>
                <a:cs typeface="Times New Roman"/>
              </a:rPr>
              <a:t>around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operands of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operator. </a:t>
            </a:r>
            <a:r>
              <a:rPr sz="1069" spc="10" dirty="0">
                <a:latin typeface="Times New Roman"/>
                <a:cs typeface="Times New Roman"/>
              </a:rPr>
              <a:t>Suppose,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i="1" spc="15" dirty="0">
                <a:latin typeface="Times New Roman"/>
                <a:cs typeface="Times New Roman"/>
              </a:rPr>
              <a:t>A + B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1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give the precedence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over * </a:t>
            </a:r>
            <a:r>
              <a:rPr sz="1069" spc="5" dirty="0">
                <a:latin typeface="Times New Roman"/>
                <a:cs typeface="Times New Roman"/>
              </a:rPr>
              <a:t>operator. This  expression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written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(A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B)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i="1" spc="5" dirty="0">
                <a:latin typeface="Times New Roman"/>
                <a:cs typeface="Times New Roman"/>
              </a:rPr>
              <a:t>C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discuss the </a:t>
            </a:r>
            <a:r>
              <a:rPr sz="1069" spc="10" dirty="0">
                <a:latin typeface="Times New Roman"/>
                <a:cs typeface="Times New Roman"/>
              </a:rPr>
              <a:t>conversion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infix </a:t>
            </a:r>
            <a:r>
              <a:rPr sz="1069" spc="5" dirty="0">
                <a:latin typeface="Times New Roman"/>
                <a:cs typeface="Times New Roman"/>
              </a:rPr>
              <a:t>expression that includes parentheses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expression.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defined the return values for opening ‘(‘and closing </a:t>
            </a:r>
            <a:r>
              <a:rPr sz="1069" spc="5" dirty="0">
                <a:latin typeface="Times New Roman"/>
                <a:cs typeface="Times New Roman"/>
              </a:rPr>
              <a:t>‘)’ </a:t>
            </a:r>
            <a:r>
              <a:rPr sz="1069" spc="10" dirty="0">
                <a:latin typeface="Times New Roman"/>
                <a:cs typeface="Times New Roman"/>
              </a:rPr>
              <a:t>parentheses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precedence 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try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this process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of  converting the infix expression </a:t>
            </a:r>
            <a:r>
              <a:rPr sz="1069" i="1" spc="10" dirty="0">
                <a:latin typeface="Times New Roman"/>
                <a:cs typeface="Times New Roman"/>
              </a:rPr>
              <a:t>(A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B) *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into a </a:t>
            </a:r>
            <a:r>
              <a:rPr sz="1069" spc="5" dirty="0">
                <a:latin typeface="Times New Roman"/>
                <a:cs typeface="Times New Roman"/>
              </a:rPr>
              <a:t>postfix expression.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our algorithm,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earlier, converts </a:t>
            </a:r>
            <a:r>
              <a:rPr sz="1069" spc="5" dirty="0">
                <a:latin typeface="Times New Roman"/>
                <a:cs typeface="Times New Roman"/>
              </a:rPr>
              <a:t>this infix expression into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postfix  expression.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carry 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process of conversion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three columns symbol,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column symbol has the input symbols from the </a:t>
            </a:r>
            <a:r>
              <a:rPr sz="1069" spc="5" dirty="0">
                <a:latin typeface="Times New Roman"/>
                <a:cs typeface="Times New Roman"/>
              </a:rPr>
              <a:t>expression.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column has the </a:t>
            </a:r>
            <a:r>
              <a:rPr sz="1069" spc="5" dirty="0">
                <a:latin typeface="Times New Roman"/>
                <a:cs typeface="Times New Roman"/>
              </a:rPr>
              <a:t>postfix string (expression)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each step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used  to </a:t>
            </a:r>
            <a:r>
              <a:rPr sz="1069" spc="5" dirty="0">
                <a:latin typeface="Times New Roman"/>
                <a:cs typeface="Times New Roman"/>
              </a:rPr>
              <a:t>put the operators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process of </a:t>
            </a:r>
            <a:r>
              <a:rPr sz="1069" spc="10" dirty="0">
                <a:latin typeface="Times New Roman"/>
                <a:cs typeface="Times New Roman"/>
              </a:rPr>
              <a:t>converting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infix notation into 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in 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table. This </a:t>
            </a:r>
            <a:r>
              <a:rPr sz="1069" spc="5" dirty="0">
                <a:latin typeface="Times New Roman"/>
                <a:cs typeface="Times New Roman"/>
              </a:rPr>
              <a:t>process of conversion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completed in  </a:t>
            </a:r>
            <a:r>
              <a:rPr sz="1069" spc="5" dirty="0">
                <a:latin typeface="Times New Roman"/>
                <a:cs typeface="Times New Roman"/>
              </a:rPr>
              <a:t>eight steps.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rows </a:t>
            </a:r>
            <a:r>
              <a:rPr sz="1069" spc="5" dirty="0">
                <a:latin typeface="Times New Roman"/>
                <a:cs typeface="Times New Roman"/>
              </a:rPr>
              <a:t>of the table depicts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step.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99421" y="8871584"/>
          <a:ext cx="3364001" cy="505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Step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Postfix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(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(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(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6679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9421" y="1293601"/>
          <a:ext cx="3364001" cy="1002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57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(+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AB+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AB+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AB+C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AB+C*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2255" y="2451662"/>
            <a:ext cx="4853076" cy="6946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First of </a:t>
            </a:r>
            <a:r>
              <a:rPr sz="1069" dirty="0">
                <a:latin typeface="Times New Roman"/>
                <a:cs typeface="Times New Roman"/>
              </a:rPr>
              <a:t>all, </a:t>
            </a:r>
            <a:r>
              <a:rPr sz="1069" spc="5" dirty="0">
                <a:latin typeface="Times New Roman"/>
                <a:cs typeface="Times New Roman"/>
              </a:rPr>
              <a:t>there is the input </a:t>
            </a:r>
            <a:r>
              <a:rPr sz="1069" spc="10" dirty="0">
                <a:latin typeface="Times New Roman"/>
                <a:cs typeface="Times New Roman"/>
              </a:rPr>
              <a:t>symbol </a:t>
            </a:r>
            <a:r>
              <a:rPr sz="1069" dirty="0">
                <a:latin typeface="Times New Roman"/>
                <a:cs typeface="Times New Roman"/>
              </a:rPr>
              <a:t>‘(‘(i.e. </a:t>
            </a:r>
            <a:r>
              <a:rPr sz="1069" spc="10" dirty="0">
                <a:latin typeface="Times New Roman"/>
                <a:cs typeface="Times New Roman"/>
              </a:rPr>
              <a:t>opening </a:t>
            </a:r>
            <a:r>
              <a:rPr sz="1069" spc="5" dirty="0">
                <a:latin typeface="Times New Roman"/>
                <a:cs typeface="Times New Roman"/>
              </a:rPr>
              <a:t>parenthesis).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an  operand,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be put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input symbol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‘A’. Being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operand </a:t>
            </a:r>
            <a:r>
              <a:rPr sz="1069" spc="5" dirty="0">
                <a:latin typeface="Times New Roman"/>
                <a:cs typeface="Times New Roman"/>
              </a:rPr>
              <a:t>it  goes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string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stack remains </a:t>
            </a:r>
            <a:r>
              <a:rPr sz="1069" spc="10" dirty="0">
                <a:latin typeface="Times New Roman"/>
                <a:cs typeface="Times New Roman"/>
              </a:rPr>
              <a:t>unchanged. 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operator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binary type. Moreover, there is </a:t>
            </a:r>
            <a:r>
              <a:rPr sz="1069" spc="10" dirty="0">
                <a:latin typeface="Times New Roman"/>
                <a:cs typeface="Times New Roman"/>
              </a:rPr>
              <a:t>one operand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string.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+ 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has to </a:t>
            </a:r>
            <a:r>
              <a:rPr sz="1069" spc="10" dirty="0">
                <a:latin typeface="Times New Roman"/>
                <a:cs typeface="Times New Roman"/>
              </a:rPr>
              <a:t>wait </a:t>
            </a:r>
            <a:r>
              <a:rPr sz="1069" spc="5" dirty="0">
                <a:latin typeface="Times New Roman"/>
                <a:cs typeface="Times New Roman"/>
              </a:rPr>
              <a:t>for its second </a:t>
            </a:r>
            <a:r>
              <a:rPr sz="1069" spc="10" dirty="0">
                <a:latin typeface="Times New Roman"/>
                <a:cs typeface="Times New Roman"/>
              </a:rPr>
              <a:t>operand.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input  symbol, </a:t>
            </a:r>
            <a:r>
              <a:rPr sz="1069" spc="5" dirty="0">
                <a:latin typeface="Times New Roman"/>
                <a:cs typeface="Times New Roman"/>
              </a:rPr>
              <a:t>there is an </a:t>
            </a:r>
            <a:r>
              <a:rPr sz="1069" spc="10" dirty="0">
                <a:latin typeface="Times New Roman"/>
                <a:cs typeface="Times New Roman"/>
              </a:rPr>
              <a:t>operand </a:t>
            </a:r>
            <a:r>
              <a:rPr sz="1069" spc="5" dirty="0">
                <a:latin typeface="Times New Roman"/>
                <a:cs typeface="Times New Roman"/>
              </a:rPr>
              <a:t>‘B’.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his operand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postfix string.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after  this,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closing </a:t>
            </a:r>
            <a:r>
              <a:rPr sz="1069" spc="5" dirty="0">
                <a:latin typeface="Times New Roman"/>
                <a:cs typeface="Times New Roman"/>
              </a:rPr>
              <a:t>parenthesis ‘)’ </a:t>
            </a:r>
            <a:r>
              <a:rPr sz="1069" spc="10" dirty="0">
                <a:latin typeface="Times New Roman"/>
                <a:cs typeface="Times New Roman"/>
              </a:rPr>
              <a:t>in the input symbol.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presence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closing parenthesis in </a:t>
            </a:r>
            <a:r>
              <a:rPr sz="1069" spc="10" dirty="0">
                <a:latin typeface="Times New Roman"/>
                <a:cs typeface="Times New Roman"/>
              </a:rPr>
              <a:t>the input 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expression (within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parentheses) 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completed. </a:t>
            </a:r>
            <a:r>
              <a:rPr sz="1069" spc="10" dirty="0">
                <a:latin typeface="Times New Roman"/>
                <a:cs typeface="Times New Roman"/>
              </a:rPr>
              <a:t>All 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operands and operators are present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in  the </a:t>
            </a:r>
            <a:r>
              <a:rPr sz="1069" spc="5" dirty="0">
                <a:latin typeface="Times New Roman"/>
                <a:cs typeface="Times New Roman"/>
              </a:rPr>
              <a:t>parentheses.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studied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discard </a:t>
            </a:r>
            <a:r>
              <a:rPr sz="1069" spc="10" dirty="0">
                <a:latin typeface="Times New Roman"/>
                <a:cs typeface="Times New Roman"/>
              </a:rPr>
              <a:t>a closing parenthesis when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input.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 operators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stack are </a:t>
            </a:r>
            <a:r>
              <a:rPr sz="1069" spc="10" dirty="0">
                <a:latin typeface="Times New Roman"/>
                <a:cs typeface="Times New Roman"/>
              </a:rPr>
              <a:t>popped up and </a:t>
            </a:r>
            <a:r>
              <a:rPr sz="1069" spc="5" dirty="0">
                <a:latin typeface="Times New Roman"/>
                <a:cs typeface="Times New Roman"/>
              </a:rPr>
              <a:t>put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postfix string.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also pop the opening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and discard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as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no need  </a:t>
            </a:r>
            <a:r>
              <a:rPr sz="1069" spc="5" dirty="0">
                <a:latin typeface="Times New Roman"/>
                <a:cs typeface="Times New Roman"/>
              </a:rPr>
              <a:t>of opening as </a:t>
            </a:r>
            <a:r>
              <a:rPr sz="1069" spc="10" dirty="0">
                <a:latin typeface="Times New Roman"/>
                <a:cs typeface="Times New Roman"/>
              </a:rPr>
              <a:t>well </a:t>
            </a:r>
            <a:r>
              <a:rPr sz="1069" spc="5" dirty="0">
                <a:latin typeface="Times New Roman"/>
                <a:cs typeface="Times New Roman"/>
              </a:rPr>
              <a:t>as closing parenthesis in the postfix </a:t>
            </a:r>
            <a:r>
              <a:rPr sz="1069" spc="10" dirty="0">
                <a:latin typeface="Times New Roman"/>
                <a:cs typeface="Times New Roman"/>
              </a:rPr>
              <a:t>notation </a:t>
            </a:r>
            <a:r>
              <a:rPr sz="1069" spc="5" dirty="0">
                <a:latin typeface="Times New Roman"/>
                <a:cs typeface="Times New Roman"/>
              </a:rPr>
              <a:t>of an expression.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process is carried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dirty="0">
                <a:latin typeface="Times New Roman"/>
                <a:cs typeface="Times New Roman"/>
              </a:rPr>
              <a:t>5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postfix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discard the </a:t>
            </a:r>
            <a:r>
              <a:rPr sz="1069" spc="10" dirty="0">
                <a:latin typeface="Times New Roman"/>
                <a:cs typeface="Times New Roman"/>
              </a:rPr>
              <a:t>opening </a:t>
            </a:r>
            <a:r>
              <a:rPr sz="1069" spc="5" dirty="0">
                <a:latin typeface="Times New Roman"/>
                <a:cs typeface="Times New Roman"/>
              </a:rPr>
              <a:t>parenthesis,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needed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next  input  symbol 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*.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 this  operator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stack.  </a:t>
            </a:r>
            <a:r>
              <a:rPr sz="1069" spc="10" dirty="0">
                <a:latin typeface="Times New Roman"/>
                <a:cs typeface="Times New Roman"/>
              </a:rPr>
              <a:t>There 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operand for </a:t>
            </a:r>
            <a:r>
              <a:rPr sz="1069" spc="10" dirty="0">
                <a:latin typeface="Times New Roman"/>
                <a:cs typeface="Times New Roman"/>
              </a:rPr>
              <a:t>the * </a:t>
            </a:r>
            <a:r>
              <a:rPr sz="1069" spc="5" dirty="0">
                <a:latin typeface="Times New Roman"/>
                <a:cs typeface="Times New Roman"/>
              </a:rPr>
              <a:t>operator i.e. </a:t>
            </a:r>
            <a:r>
              <a:rPr sz="1069" spc="10" dirty="0">
                <a:latin typeface="Times New Roman"/>
                <a:cs typeface="Times New Roman"/>
              </a:rPr>
              <a:t>AB+.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operator being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operator, has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wait </a:t>
            </a:r>
            <a:r>
              <a:rPr sz="1069" spc="5" dirty="0">
                <a:latin typeface="Times New Roman"/>
                <a:cs typeface="Times New Roman"/>
              </a:rPr>
              <a:t>for the second operand. ‘C’ is the </a:t>
            </a:r>
            <a:r>
              <a:rPr sz="1069" spc="10" dirty="0">
                <a:latin typeface="Times New Roman"/>
                <a:cs typeface="Times New Roman"/>
              </a:rPr>
              <a:t>Next input symbol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operand.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postfix string. After this, </a:t>
            </a:r>
            <a:r>
              <a:rPr sz="1069" spc="10" dirty="0">
                <a:latin typeface="Times New Roman"/>
                <a:cs typeface="Times New Roman"/>
              </a:rPr>
              <a:t>the input </a:t>
            </a:r>
            <a:r>
              <a:rPr sz="1069" spc="5" dirty="0">
                <a:latin typeface="Times New Roman"/>
                <a:cs typeface="Times New Roman"/>
              </a:rPr>
              <a:t>string (expression) </a:t>
            </a:r>
            <a:r>
              <a:rPr sz="1069" spc="10" dirty="0">
                <a:latin typeface="Times New Roman"/>
                <a:cs typeface="Times New Roman"/>
              </a:rPr>
              <a:t>ends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out of  </a:t>
            </a:r>
            <a:r>
              <a:rPr sz="1069" spc="5" dirty="0">
                <a:latin typeface="Times New Roman"/>
                <a:cs typeface="Times New Roman"/>
              </a:rPr>
              <a:t>the loop.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if there is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thing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 </a:t>
            </a:r>
            <a:r>
              <a:rPr sz="1069" spc="10" dirty="0">
                <a:latin typeface="Times New Roman"/>
                <a:cs typeface="Times New Roman"/>
              </a:rPr>
              <a:t>now?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operator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We pop </a:t>
            </a:r>
            <a:r>
              <a:rPr sz="1069" spc="5" dirty="0">
                <a:latin typeface="Times New Roman"/>
                <a:cs typeface="Times New Roman"/>
              </a:rPr>
              <a:t>the operator </a:t>
            </a:r>
            <a:r>
              <a:rPr sz="1069" spc="10" dirty="0">
                <a:latin typeface="Times New Roman"/>
                <a:cs typeface="Times New Roman"/>
              </a:rPr>
              <a:t>and put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into the </a:t>
            </a:r>
            <a:r>
              <a:rPr sz="1069" spc="5" dirty="0">
                <a:latin typeface="Times New Roman"/>
                <a:cs typeface="Times New Roman"/>
              </a:rPr>
              <a:t>postfix string. This </a:t>
            </a:r>
            <a:r>
              <a:rPr sz="1069" spc="10" dirty="0">
                <a:latin typeface="Times New Roman"/>
                <a:cs typeface="Times New Roman"/>
              </a:rPr>
              <a:t>way,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 postfix form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given infix expression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becomes </a:t>
            </a:r>
            <a:r>
              <a:rPr sz="1069" i="1" spc="10" dirty="0">
                <a:latin typeface="Times New Roman"/>
                <a:cs typeface="Times New Roman"/>
              </a:rPr>
              <a:t>AB+C*</a:t>
            </a:r>
            <a:r>
              <a:rPr sz="1069" spc="10" dirty="0">
                <a:latin typeface="Times New Roman"/>
                <a:cs typeface="Times New Roman"/>
              </a:rPr>
              <a:t>. 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postfix  </a:t>
            </a:r>
            <a:r>
              <a:rPr sz="1069" spc="5" dirty="0">
                <a:latin typeface="Times New Roman"/>
                <a:cs typeface="Times New Roman"/>
              </a:rPr>
              <a:t>expression,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operator is before </a:t>
            </a:r>
            <a:r>
              <a:rPr sz="1069" spc="10" dirty="0">
                <a:latin typeface="Times New Roman"/>
                <a:cs typeface="Times New Roman"/>
              </a:rPr>
              <a:t>the * </a:t>
            </a:r>
            <a:r>
              <a:rPr sz="1069" spc="5" dirty="0">
                <a:latin typeface="Times New Roman"/>
                <a:cs typeface="Times New Roman"/>
              </a:rPr>
              <a:t>operator.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addition operation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done 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multiplication.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mainly due </a:t>
            </a:r>
            <a:r>
              <a:rPr sz="1069" spc="5" dirty="0">
                <a:latin typeface="Times New Roman"/>
                <a:cs typeface="Times New Roman"/>
              </a:rPr>
              <a:t>to the fact that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expression,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put </a:t>
            </a:r>
            <a:r>
              <a:rPr sz="1069" spc="5" dirty="0">
                <a:latin typeface="Times New Roman"/>
                <a:cs typeface="Times New Roman"/>
              </a:rPr>
              <a:t>parentheses to </a:t>
            </a:r>
            <a:r>
              <a:rPr sz="1069" spc="10" dirty="0">
                <a:latin typeface="Times New Roman"/>
                <a:cs typeface="Times New Roman"/>
              </a:rPr>
              <a:t>give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the precedence higher than the * </a:t>
            </a:r>
            <a:r>
              <a:rPr sz="1069" spc="5" dirty="0">
                <a:latin typeface="Times New Roman"/>
                <a:cs typeface="Times New Roman"/>
              </a:rPr>
              <a:t>operator. 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there are </a:t>
            </a:r>
            <a:r>
              <a:rPr sz="1069" spc="10" dirty="0">
                <a:latin typeface="Times New Roman"/>
                <a:cs typeface="Times New Roman"/>
              </a:rPr>
              <a:t>no parentheses </a:t>
            </a:r>
            <a:r>
              <a:rPr sz="1069" spc="5" dirty="0">
                <a:latin typeface="Times New Roman"/>
                <a:cs typeface="Times New Roman"/>
              </a:rPr>
              <a:t>in the postfix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given infix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expression.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the evaluation </a:t>
            </a:r>
            <a:r>
              <a:rPr sz="1069" spc="10" dirty="0">
                <a:latin typeface="Times New Roman"/>
                <a:cs typeface="Times New Roman"/>
              </a:rPr>
              <a:t>algorithm on </a:t>
            </a:r>
            <a:r>
              <a:rPr sz="1069" spc="5" dirty="0">
                <a:latin typeface="Times New Roman"/>
                <a:cs typeface="Times New Roman"/>
              </a:rPr>
              <a:t>this postfix expression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AB+C*). The  two operands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B,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these operands  from the </a:t>
            </a:r>
            <a:r>
              <a:rPr sz="1069" spc="5" dirty="0">
                <a:latin typeface="Times New Roman"/>
                <a:cs typeface="Times New Roman"/>
              </a:rPr>
              <a:t>stack, will </a:t>
            </a:r>
            <a:r>
              <a:rPr sz="1069" spc="10" dirty="0">
                <a:latin typeface="Times New Roman"/>
                <a:cs typeface="Times New Roman"/>
              </a:rPr>
              <a:t>add them and push </a:t>
            </a:r>
            <a:r>
              <a:rPr sz="1069" spc="5" dirty="0">
                <a:latin typeface="Times New Roman"/>
                <a:cs typeface="Times New Roman"/>
              </a:rPr>
              <a:t>the result </a:t>
            </a:r>
            <a:r>
              <a:rPr sz="1069" spc="10" dirty="0">
                <a:latin typeface="Times New Roman"/>
                <a:cs typeface="Times New Roman"/>
              </a:rPr>
              <a:t>back on </a:t>
            </a:r>
            <a:r>
              <a:rPr sz="1069" spc="5" dirty="0">
                <a:latin typeface="Times New Roman"/>
                <a:cs typeface="Times New Roman"/>
              </a:rPr>
              <a:t>the stack. This result  </a:t>
            </a:r>
            <a:r>
              <a:rPr sz="1069" spc="10" dirty="0">
                <a:latin typeface="Times New Roman"/>
                <a:cs typeface="Times New Roman"/>
              </a:rPr>
              <a:t>becomes an </a:t>
            </a:r>
            <a:r>
              <a:rPr sz="1069" spc="5" dirty="0">
                <a:latin typeface="Times New Roman"/>
                <a:cs typeface="Times New Roman"/>
              </a:rPr>
              <a:t>operand.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‘C’ will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stack and </a:t>
            </a:r>
            <a:r>
              <a:rPr sz="1069" spc="5" dirty="0">
                <a:latin typeface="Times New Roman"/>
                <a:cs typeface="Times New Roman"/>
              </a:rPr>
              <a:t>after this </a:t>
            </a:r>
            <a:r>
              <a:rPr sz="1069" spc="10" dirty="0">
                <a:latin typeface="Times New Roman"/>
                <a:cs typeface="Times New Roman"/>
              </a:rPr>
              <a:t>* operator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pop 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two operands </a:t>
            </a:r>
            <a:r>
              <a:rPr sz="1069" spc="5" dirty="0">
                <a:latin typeface="Times New Roman"/>
                <a:cs typeface="Times New Roman"/>
              </a:rPr>
              <a:t>(result of addition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C). Their multiplication </a:t>
            </a:r>
            <a:r>
              <a:rPr sz="1069" spc="10" dirty="0">
                <a:latin typeface="Times New Roman"/>
                <a:cs typeface="Times New Roman"/>
              </a:rPr>
              <a:t>will lead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final result.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notation is </a:t>
            </a:r>
            <a:r>
              <a:rPr sz="1069" spc="10" dirty="0">
                <a:latin typeface="Times New Roman"/>
                <a:cs typeface="Times New Roman"/>
              </a:rPr>
              <a:t>simple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evaluate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</a:t>
            </a:r>
            <a:r>
              <a:rPr sz="1069" spc="10" dirty="0">
                <a:latin typeface="Times New Roman"/>
                <a:cs typeface="Times New Roman"/>
              </a:rPr>
              <a:t>one. </a:t>
            </a:r>
            <a:r>
              <a:rPr sz="1069" spc="5" dirty="0">
                <a:latin typeface="Times New Roman"/>
                <a:cs typeface="Times New Roman"/>
              </a:rPr>
              <a:t>In  postfix,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not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worry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will be carried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operators 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notation are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of evaluation. However,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notation, </a:t>
            </a:r>
            <a:r>
              <a:rPr sz="1069" spc="10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to force </a:t>
            </a:r>
            <a:r>
              <a:rPr sz="1069" spc="10" dirty="0">
                <a:latin typeface="Times New Roman"/>
                <a:cs typeface="Times New Roman"/>
              </a:rPr>
              <a:t>the precedence </a:t>
            </a:r>
            <a:r>
              <a:rPr sz="1069" spc="5" dirty="0">
                <a:latin typeface="Times New Roman"/>
                <a:cs typeface="Times New Roman"/>
              </a:rPr>
              <a:t>according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our requirement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putting parentheses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expression. 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data structure, </a:t>
            </a:r>
            <a:r>
              <a:rPr sz="1069" spc="10" dirty="0">
                <a:latin typeface="Times New Roman"/>
                <a:cs typeface="Times New Roman"/>
              </a:rPr>
              <a:t>we can do </a:t>
            </a:r>
            <a:r>
              <a:rPr sz="1069" spc="5" dirty="0">
                <a:latin typeface="Times New Roman"/>
                <a:cs typeface="Times New Roman"/>
              </a:rPr>
              <a:t>the conversion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evaluation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expressions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easily.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C++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Templates</a:t>
            </a:r>
            <a:endParaRPr sz="1264">
              <a:latin typeface="Arial"/>
              <a:cs typeface="Arial"/>
            </a:endParaRPr>
          </a:p>
          <a:p>
            <a:pPr marL="12347" marR="6791" algn="just">
              <a:lnSpc>
                <a:spcPts val="1264"/>
              </a:lnSpc>
              <a:spcBef>
                <a:spcPts val="301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C++ templates </a:t>
            </a:r>
            <a:r>
              <a:rPr sz="1069" spc="5" dirty="0">
                <a:latin typeface="Times New Roman"/>
                <a:cs typeface="Times New Roman"/>
              </a:rPr>
              <a:t>for stack </a:t>
            </a:r>
            <a:r>
              <a:rPr sz="1069" spc="10" dirty="0">
                <a:latin typeface="Times New Roman"/>
                <a:cs typeface="Times New Roman"/>
              </a:rPr>
              <a:t>and other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structures.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stack  </a:t>
            </a:r>
            <a:r>
              <a:rPr sz="1069" spc="5" dirty="0">
                <a:latin typeface="Times New Roman"/>
                <a:cs typeface="Times New Roman"/>
              </a:rPr>
              <a:t>is used to store </a:t>
            </a:r>
            <a:r>
              <a:rPr sz="1069" spc="10" dirty="0">
                <a:latin typeface="Times New Roman"/>
                <a:cs typeface="Times New Roman"/>
              </a:rPr>
              <a:t>the operands while evaluating an expression. These operands </a:t>
            </a:r>
            <a:r>
              <a:rPr sz="1069" spc="5" dirty="0">
                <a:latin typeface="Times New Roman"/>
                <a:cs typeface="Times New Roman"/>
              </a:rPr>
              <a:t>may   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1872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6"/>
            <a:ext cx="4852458" cy="5592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integers, floating points </a:t>
            </a:r>
            <a:r>
              <a:rPr sz="1069" spc="10" dirty="0">
                <a:latin typeface="Times New Roman"/>
                <a:cs typeface="Times New Roman"/>
              </a:rPr>
              <a:t>and even </a:t>
            </a:r>
            <a:r>
              <a:rPr sz="1069" spc="5" dirty="0">
                <a:latin typeface="Times New Roman"/>
                <a:cs typeface="Times New Roman"/>
              </a:rPr>
              <a:t>variables.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and pop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operands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and  from the </a:t>
            </a:r>
            <a:r>
              <a:rPr sz="1069" spc="5" dirty="0">
                <a:latin typeface="Times New Roman"/>
                <a:cs typeface="Times New Roman"/>
              </a:rPr>
              <a:t>stack.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conversion </a:t>
            </a:r>
            <a:r>
              <a:rPr sz="1069" spc="10" dirty="0">
                <a:latin typeface="Times New Roman"/>
                <a:cs typeface="Times New Roman"/>
              </a:rPr>
              <a:t>of an </a:t>
            </a:r>
            <a:r>
              <a:rPr sz="1069" spc="5" dirty="0">
                <a:latin typeface="Times New Roman"/>
                <a:cs typeface="Times New Roman"/>
              </a:rPr>
              <a:t>expression,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uses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storing </a:t>
            </a:r>
            <a:r>
              <a:rPr sz="1069" spc="10" dirty="0">
                <a:latin typeface="Times New Roman"/>
                <a:cs typeface="Times New Roman"/>
              </a:rPr>
              <a:t>the operators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+, </a:t>
            </a:r>
            <a:r>
              <a:rPr sz="1069" spc="5" dirty="0">
                <a:latin typeface="Times New Roman"/>
                <a:cs typeface="Times New Roman"/>
              </a:rPr>
              <a:t>*, -,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/ </a:t>
            </a:r>
            <a:r>
              <a:rPr sz="1069" spc="10" dirty="0">
                <a:latin typeface="Times New Roman"/>
                <a:cs typeface="Times New Roman"/>
              </a:rPr>
              <a:t>etc which </a:t>
            </a:r>
            <a:r>
              <a:rPr sz="1069" spc="5" dirty="0">
                <a:latin typeface="Times New Roman"/>
                <a:cs typeface="Times New Roman"/>
              </a:rPr>
              <a:t>are single </a:t>
            </a:r>
            <a:r>
              <a:rPr sz="1069" spc="10" dirty="0">
                <a:latin typeface="Times New Roman"/>
                <a:cs typeface="Times New Roman"/>
              </a:rPr>
              <a:t>characters.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cases,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functionality is </a:t>
            </a:r>
            <a:r>
              <a:rPr sz="1069" spc="10" dirty="0">
                <a:latin typeface="Times New Roman"/>
                <a:cs typeface="Times New Roman"/>
              </a:rPr>
              <a:t>the same.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and pop things on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times,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or not.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identical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while  using stack </a:t>
            </a:r>
            <a:r>
              <a:rPr sz="1069" spc="10" dirty="0">
                <a:latin typeface="Times New Roman"/>
                <a:cs typeface="Times New Roman"/>
              </a:rPr>
              <a:t>in evaluating and converting the </a:t>
            </a:r>
            <a:r>
              <a:rPr sz="1069" spc="5" dirty="0">
                <a:latin typeface="Times New Roman"/>
                <a:cs typeface="Times New Roman"/>
              </a:rPr>
              <a:t>expressions. </a:t>
            </a:r>
            <a:r>
              <a:rPr sz="1069" spc="10" dirty="0">
                <a:latin typeface="Times New Roman"/>
                <a:cs typeface="Times New Roman"/>
              </a:rPr>
              <a:t>However, there may be 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difference in the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(data)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cases.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define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stack, </a:t>
            </a:r>
            <a:r>
              <a:rPr sz="1069" spc="10" dirty="0">
                <a:latin typeface="Times New Roman"/>
                <a:cs typeface="Times New Roman"/>
              </a:rPr>
              <a:t>which can store different types of data but </a:t>
            </a:r>
            <a:r>
              <a:rPr sz="1069" spc="5" dirty="0">
                <a:latin typeface="Times New Roman"/>
                <a:cs typeface="Times New Roman"/>
              </a:rPr>
              <a:t>for the time being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restricting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ourselves to the stack that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store elements of only one type. In </a:t>
            </a:r>
            <a:r>
              <a:rPr sz="1069" spc="10" dirty="0">
                <a:latin typeface="Times New Roman"/>
                <a:cs typeface="Times New Roman"/>
              </a:rPr>
              <a:t>C++ programming,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classes </a:t>
            </a:r>
            <a:r>
              <a:rPr sz="1069" i="1" spc="10" dirty="0">
                <a:latin typeface="Times New Roman"/>
                <a:cs typeface="Times New Roman"/>
              </a:rPr>
              <a:t>FloatStack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CharStack </a:t>
            </a:r>
            <a:r>
              <a:rPr sz="1069" spc="5" dirty="0">
                <a:latin typeface="Times New Roman"/>
                <a:cs typeface="Times New Roman"/>
              </a:rPr>
              <a:t>for operands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operators respectively.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classes of stack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the same </a:t>
            </a:r>
            <a:r>
              <a:rPr sz="1069" spc="10" dirty="0">
                <a:latin typeface="Times New Roman"/>
                <a:cs typeface="Times New Roman"/>
              </a:rPr>
              <a:t>implementation. Thus,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write the same code twice only </a:t>
            </a:r>
            <a:r>
              <a:rPr sz="1069" spc="5" dirty="0">
                <a:latin typeface="Times New Roman"/>
                <a:cs typeface="Times New Roman"/>
              </a:rPr>
              <a:t>with the difference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data type. Is there any 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for the stack </a:t>
            </a:r>
            <a:r>
              <a:rPr sz="1069" spc="10" dirty="0">
                <a:latin typeface="Times New Roman"/>
                <a:cs typeface="Times New Roman"/>
              </a:rPr>
              <a:t>once </a:t>
            </a:r>
            <a:r>
              <a:rPr sz="1069" spc="5" dirty="0">
                <a:latin typeface="Times New Roman"/>
                <a:cs typeface="Times New Roman"/>
              </a:rPr>
              <a:t>and then use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5" dirty="0">
                <a:latin typeface="Times New Roman"/>
                <a:cs typeface="Times New Roman"/>
              </a:rPr>
              <a:t>of data?  This means is there </a:t>
            </a:r>
            <a:r>
              <a:rPr sz="1069" spc="10" dirty="0">
                <a:latin typeface="Times New Roman"/>
                <a:cs typeface="Times New Roman"/>
              </a:rPr>
              <a:t>any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5" dirty="0">
                <a:latin typeface="Times New Roman"/>
                <a:cs typeface="Times New Roman"/>
              </a:rPr>
              <a:t>stack for storing integers, floating  points, characters or </a:t>
            </a:r>
            <a:r>
              <a:rPr sz="1069" spc="10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objects </a:t>
            </a:r>
            <a:r>
              <a:rPr sz="1069" spc="10" dirty="0">
                <a:latin typeface="Times New Roman"/>
                <a:cs typeface="Times New Roman"/>
              </a:rPr>
              <a:t>with the same code written </a:t>
            </a:r>
            <a:r>
              <a:rPr sz="1069" spc="5" dirty="0">
                <a:latin typeface="Times New Roman"/>
                <a:cs typeface="Times New Roman"/>
              </a:rPr>
              <a:t>once.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language </a:t>
            </a:r>
            <a:r>
              <a:rPr sz="1069" spc="15" dirty="0">
                <a:latin typeface="Times New Roman"/>
                <a:cs typeface="Times New Roman"/>
              </a:rPr>
              <a:t>C++  </a:t>
            </a:r>
            <a:r>
              <a:rPr sz="1069" spc="10" dirty="0">
                <a:latin typeface="Times New Roman"/>
                <a:cs typeface="Times New Roman"/>
              </a:rPr>
              <a:t>provides </a:t>
            </a:r>
            <a:r>
              <a:rPr sz="1069" spc="15" dirty="0">
                <a:latin typeface="Times New Roman"/>
                <a:cs typeface="Times New Roman"/>
              </a:rPr>
              <a:t>us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facility </a:t>
            </a:r>
            <a:r>
              <a:rPr sz="1069" spc="10" dirty="0">
                <a:latin typeface="Times New Roman"/>
                <a:cs typeface="Times New Roman"/>
              </a:rPr>
              <a:t>of writing templates.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template can be understood with the 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factory that </a:t>
            </a:r>
            <a:r>
              <a:rPr sz="1069" spc="10" dirty="0">
                <a:latin typeface="Times New Roman"/>
                <a:cs typeface="Times New Roman"/>
              </a:rPr>
              <a:t>bakes </a:t>
            </a:r>
            <a:r>
              <a:rPr sz="1069" spc="5" dirty="0">
                <a:latin typeface="Times New Roman"/>
                <a:cs typeface="Times New Roman"/>
              </a:rPr>
              <a:t>biscuits.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factory </a:t>
            </a:r>
            <a:r>
              <a:rPr sz="1069" spc="10" dirty="0">
                <a:latin typeface="Times New Roman"/>
                <a:cs typeface="Times New Roman"/>
              </a:rPr>
              <a:t>may use </a:t>
            </a:r>
            <a:r>
              <a:rPr sz="1069" spc="5" dirty="0">
                <a:latin typeface="Times New Roman"/>
                <a:cs typeface="Times New Roman"/>
              </a:rPr>
              <a:t>flour, corn or starch as  ingredients of the product. </a:t>
            </a:r>
            <a:r>
              <a:rPr sz="1069" spc="10" dirty="0">
                <a:latin typeface="Times New Roman"/>
                <a:cs typeface="Times New Roman"/>
              </a:rPr>
              <a:t>But the </a:t>
            </a:r>
            <a:r>
              <a:rPr sz="1069" spc="5" dirty="0">
                <a:latin typeface="Times New Roman"/>
                <a:cs typeface="Times New Roman"/>
              </a:rPr>
              <a:t>process of baking biscuits is the </a:t>
            </a:r>
            <a:r>
              <a:rPr sz="1069" spc="10" dirty="0">
                <a:latin typeface="Times New Roman"/>
                <a:cs typeface="Times New Roman"/>
              </a:rPr>
              <a:t>same whatever  </a:t>
            </a:r>
            <a:r>
              <a:rPr sz="1069" spc="5" dirty="0">
                <a:latin typeface="Times New Roman"/>
                <a:cs typeface="Times New Roman"/>
              </a:rPr>
              <a:t>ingredients it uses.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machinery for producing biscuits with  different ingredients.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factory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template for the biscuits. Similarly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language, </a:t>
            </a:r>
            <a:r>
              <a:rPr sz="1069" spc="10" dirty="0">
                <a:latin typeface="Times New Roman"/>
                <a:cs typeface="Times New Roman"/>
              </a:rPr>
              <a:t>a template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or class that is written </a:t>
            </a:r>
            <a:r>
              <a:rPr sz="1069" spc="10" dirty="0">
                <a:latin typeface="Times New Roman"/>
                <a:cs typeface="Times New Roman"/>
              </a:rPr>
              <a:t>with a </a:t>
            </a:r>
            <a:r>
              <a:rPr sz="1069" spc="5" dirty="0">
                <a:latin typeface="Times New Roman"/>
                <a:cs typeface="Times New Roman"/>
              </a:rPr>
              <a:t>generic </a:t>
            </a:r>
            <a:r>
              <a:rPr sz="1069" spc="10" dirty="0">
                <a:latin typeface="Times New Roman"/>
                <a:cs typeface="Times New Roman"/>
              </a:rPr>
              <a:t>data  type. When a programmer </a:t>
            </a:r>
            <a:r>
              <a:rPr sz="1069" spc="5" dirty="0">
                <a:latin typeface="Times New Roman"/>
                <a:cs typeface="Times New Roman"/>
              </a:rPr>
              <a:t>uses this function or class, </a:t>
            </a:r>
            <a:r>
              <a:rPr sz="1069" spc="10" dirty="0">
                <a:latin typeface="Times New Roman"/>
                <a:cs typeface="Times New Roman"/>
              </a:rPr>
              <a:t>the generic data type </a:t>
            </a:r>
            <a:r>
              <a:rPr sz="1069" spc="5" dirty="0">
                <a:latin typeface="Times New Roman"/>
                <a:cs typeface="Times New Roman"/>
              </a:rPr>
              <a:t>is replaced 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data </a:t>
            </a:r>
            <a:r>
              <a:rPr sz="1069" spc="10" dirty="0">
                <a:latin typeface="Times New Roman"/>
                <a:cs typeface="Times New Roman"/>
              </a:rPr>
              <a:t>type, needed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template function </a:t>
            </a:r>
            <a:r>
              <a:rPr sz="1069" spc="5" dirty="0">
                <a:latin typeface="Times New Roman"/>
                <a:cs typeface="Times New Roman"/>
              </a:rPr>
              <a:t>or in </a:t>
            </a:r>
            <a:r>
              <a:rPr sz="1069" spc="10" dirty="0">
                <a:latin typeface="Times New Roman"/>
                <a:cs typeface="Times New Roman"/>
              </a:rPr>
              <a:t>the template </a:t>
            </a:r>
            <a:r>
              <a:rPr sz="1069" spc="5" dirty="0">
                <a:latin typeface="Times New Roman"/>
                <a:cs typeface="Times New Roman"/>
              </a:rPr>
              <a:t>class.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only give </a:t>
            </a:r>
            <a:r>
              <a:rPr sz="1069" spc="10" dirty="0">
                <a:latin typeface="Times New Roman"/>
                <a:cs typeface="Times New Roman"/>
              </a:rPr>
              <a:t>the data type </a:t>
            </a:r>
            <a:r>
              <a:rPr sz="1069" spc="5" dirty="0">
                <a:latin typeface="Times New Roman"/>
                <a:cs typeface="Times New Roman"/>
              </a:rPr>
              <a:t>of our </a:t>
            </a:r>
            <a:r>
              <a:rPr sz="1069" spc="10" dirty="0">
                <a:latin typeface="Times New Roman"/>
                <a:cs typeface="Times New Roman"/>
              </a:rPr>
              <a:t>choice while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a template </a:t>
            </a:r>
            <a:r>
              <a:rPr sz="1069" spc="5" dirty="0">
                <a:latin typeface="Times New Roman"/>
                <a:cs typeface="Times New Roman"/>
              </a:rPr>
              <a:t>function or creating 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object of the </a:t>
            </a: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automatically creates </a:t>
            </a:r>
            <a:r>
              <a:rPr sz="1069" spc="10" dirty="0">
                <a:latin typeface="Times New Roman"/>
                <a:cs typeface="Times New Roman"/>
              </a:rPr>
              <a:t>a version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function or class with that specified data type.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a template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stack,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later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creating </a:t>
            </a:r>
            <a:r>
              <a:rPr sz="1069" spc="10" dirty="0">
                <a:latin typeface="Times New Roman"/>
                <a:cs typeface="Times New Roman"/>
              </a:rPr>
              <a:t>a stack for </a:t>
            </a:r>
            <a:r>
              <a:rPr sz="1069" spc="5" dirty="0">
                <a:latin typeface="Times New Roman"/>
                <a:cs typeface="Times New Roman"/>
              </a:rPr>
              <a:t>integers, </a:t>
            </a:r>
            <a:r>
              <a:rPr sz="1069" spc="10" dirty="0">
                <a:latin typeface="Times New Roman"/>
                <a:cs typeface="Times New Roman"/>
              </a:rPr>
              <a:t>floating </a:t>
            </a:r>
            <a:r>
              <a:rPr sz="1069" spc="5" dirty="0">
                <a:latin typeface="Times New Roman"/>
                <a:cs typeface="Times New Roman"/>
              </a:rPr>
              <a:t>points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characters etc.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instead of writing </a:t>
            </a:r>
            <a:r>
              <a:rPr sz="1069" spc="10" dirty="0">
                <a:latin typeface="Times New Roman"/>
                <a:cs typeface="Times New Roman"/>
              </a:rPr>
              <a:t>code for different stacks of different data types,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write one code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template and </a:t>
            </a:r>
            <a:r>
              <a:rPr sz="1069" spc="5" dirty="0">
                <a:latin typeface="Times New Roman"/>
                <a:cs typeface="Times New Roman"/>
              </a:rPr>
              <a:t>reuse it </a:t>
            </a:r>
            <a:r>
              <a:rPr sz="1069" spc="10" dirty="0">
                <a:latin typeface="Times New Roman"/>
                <a:cs typeface="Times New Roman"/>
              </a:rPr>
              <a:t>for creating different </a:t>
            </a:r>
            <a:r>
              <a:rPr sz="1069" spc="5" dirty="0">
                <a:latin typeface="Times New Roman"/>
                <a:cs typeface="Times New Roman"/>
              </a:rPr>
              <a:t>stacks.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 the </a:t>
            </a: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class in </a:t>
            </a:r>
            <a:r>
              <a:rPr sz="1069" spc="10" dirty="0">
                <a:latin typeface="Times New Roman"/>
                <a:cs typeface="Times New Roman"/>
              </a:rPr>
              <a:t>a separate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addition </a:t>
            </a:r>
            <a:r>
              <a:rPr sz="1069" spc="10" dirty="0">
                <a:latin typeface="Times New Roman"/>
                <a:cs typeface="Times New Roman"/>
              </a:rPr>
              <a:t>to the main program </a:t>
            </a:r>
            <a:r>
              <a:rPr sz="1069" spc="5" dirty="0">
                <a:latin typeface="Times New Roman"/>
                <a:cs typeface="Times New Roman"/>
              </a:rPr>
              <a:t>file. This file </a:t>
            </a:r>
            <a:r>
              <a:rPr sz="1069" spc="10" dirty="0">
                <a:latin typeface="Times New Roman"/>
                <a:cs typeface="Times New Roman"/>
              </a:rPr>
              <a:t>can  be </a:t>
            </a:r>
            <a:r>
              <a:rPr sz="1069" spc="5" dirty="0">
                <a:latin typeface="Times New Roman"/>
                <a:cs typeface="Times New Roman"/>
              </a:rPr>
              <a:t>used in our program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including it in that file. Following is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the  </a:t>
            </a: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class for stack.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written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Stack.h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1776" y="7223576"/>
            <a:ext cx="1867517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1=true,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0=false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1=successful,0=stack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overflow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814" y="6429440"/>
            <a:ext cx="1771826" cy="228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8895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T&gt; 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 marR="474122" indent="-617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public:  </a:t>
            </a:r>
            <a:r>
              <a:rPr sz="1069" spc="5" dirty="0">
                <a:latin typeface="Times New Roman"/>
                <a:cs typeface="Times New Roman"/>
              </a:rPr>
              <a:t>Sta</a:t>
            </a:r>
            <a:r>
              <a:rPr sz="1069" dirty="0">
                <a:latin typeface="Times New Roman"/>
                <a:cs typeface="Times New Roman"/>
              </a:rPr>
              <a:t>c</a:t>
            </a:r>
            <a:r>
              <a:rPr sz="1069" spc="15" dirty="0">
                <a:latin typeface="Times New Roman"/>
                <a:cs typeface="Times New Roman"/>
              </a:rPr>
              <a:t>k</a:t>
            </a:r>
            <a:r>
              <a:rPr sz="1069" dirty="0">
                <a:latin typeface="Times New Roman"/>
                <a:cs typeface="Times New Roman"/>
              </a:rPr>
              <a:t>();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empty(void);</a:t>
            </a:r>
            <a:endParaRPr sz="1069">
              <a:latin typeface="Times New Roman"/>
              <a:cs typeface="Times New Roman"/>
            </a:endParaRPr>
          </a:p>
          <a:p>
            <a:pPr marL="597592" marR="36053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push(T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&amp;);  </a:t>
            </a: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pop(void);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peek(void);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~Stack();</a:t>
            </a:r>
            <a:endParaRPr sz="1069">
              <a:latin typeface="Times New Roman"/>
              <a:cs typeface="Times New Roman"/>
            </a:endParaRPr>
          </a:p>
          <a:p>
            <a:pPr marL="346332" marR="863668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private:  int top;  </a:t>
            </a:r>
            <a:r>
              <a:rPr sz="1069" spc="10" dirty="0">
                <a:latin typeface="Times New Roman"/>
                <a:cs typeface="Times New Roman"/>
              </a:rPr>
              <a:t>T*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421" y="642572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6423131"/>
            <a:ext cx="0" cy="2255838"/>
          </a:xfrm>
          <a:custGeom>
            <a:avLst/>
            <a:gdLst/>
            <a:ahLst/>
            <a:cxnLst/>
            <a:rect l="l" t="t" r="r" b="b"/>
            <a:pathLst>
              <a:path h="2320290">
                <a:moveTo>
                  <a:pt x="0" y="0"/>
                </a:moveTo>
                <a:lnTo>
                  <a:pt x="0" y="232028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867637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6423131"/>
            <a:ext cx="0" cy="2255838"/>
          </a:xfrm>
          <a:custGeom>
            <a:avLst/>
            <a:gdLst/>
            <a:ahLst/>
            <a:cxnLst/>
            <a:rect l="l" t="t" r="r" b="b"/>
            <a:pathLst>
              <a:path h="2320290">
                <a:moveTo>
                  <a:pt x="0" y="0"/>
                </a:moveTo>
                <a:lnTo>
                  <a:pt x="0" y="232028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52267" y="8672054"/>
            <a:ext cx="1924932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In the above </a:t>
            </a:r>
            <a:r>
              <a:rPr sz="1069" spc="10" dirty="0">
                <a:latin typeface="Times New Roman"/>
                <a:cs typeface="Times New Roman"/>
              </a:rPr>
              <a:t>code 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T&gt;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3037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30" y="868857"/>
            <a:ext cx="4853076" cy="487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a </a:t>
            </a:r>
            <a:r>
              <a:rPr sz="1069" spc="5" dirty="0">
                <a:latin typeface="Times New Roman"/>
                <a:cs typeface="Times New Roman"/>
              </a:rPr>
              <a:t>template.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name for generic 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name but </a:t>
            </a:r>
            <a:r>
              <a:rPr sz="1069" spc="5" dirty="0">
                <a:latin typeface="Times New Roman"/>
                <a:cs typeface="Times New Roman"/>
              </a:rPr>
              <a:t>generally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is used </a:t>
            </a:r>
            <a:r>
              <a:rPr sz="1069" spc="10" dirty="0">
                <a:latin typeface="Times New Roman"/>
                <a:cs typeface="Times New Roman"/>
              </a:rPr>
              <a:t>(T evolves from  </a:t>
            </a:r>
            <a:r>
              <a:rPr sz="1069" spc="5" dirty="0">
                <a:latin typeface="Times New Roman"/>
                <a:cs typeface="Times New Roman"/>
              </a:rPr>
              <a:t>template).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will replace this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whenever </a:t>
            </a:r>
            <a:r>
              <a:rPr sz="1069" spc="5" dirty="0">
                <a:latin typeface="Times New Roman"/>
                <a:cs typeface="Times New Roman"/>
              </a:rPr>
              <a:t>template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program. 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functions of the class. </a:t>
            </a:r>
            <a:r>
              <a:rPr sz="1069" spc="10" dirty="0">
                <a:latin typeface="Times New Roman"/>
                <a:cs typeface="Times New Roman"/>
              </a:rPr>
              <a:t>To begin </a:t>
            </a:r>
            <a:r>
              <a:rPr sz="1069" spc="5" dirty="0">
                <a:latin typeface="Times New Roman"/>
                <a:cs typeface="Times New Roman"/>
              </a:rPr>
              <a:t>with,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constructor  of the class with </a:t>
            </a:r>
            <a:r>
              <a:rPr sz="1069" spc="10" dirty="0">
                <a:latin typeface="Times New Roman"/>
                <a:cs typeface="Times New Roman"/>
              </a:rPr>
              <a:t>the same name </a:t>
            </a:r>
            <a:r>
              <a:rPr sz="1069" spc="5" dirty="0">
                <a:latin typeface="Times New Roman"/>
                <a:cs typeface="Times New Roman"/>
              </a:rPr>
              <a:t>as that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i.e. Stack. It is 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empty </a:t>
            </a:r>
            <a:r>
              <a:rPr sz="1069" i="1" spc="5" dirty="0">
                <a:latin typeface="Times New Roman"/>
                <a:cs typeface="Times New Roman"/>
              </a:rPr>
              <a:t>()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and then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that is declared as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push(T </a:t>
            </a:r>
            <a:r>
              <a:rPr sz="1069" spc="15" dirty="0">
                <a:latin typeface="Times New Roman"/>
                <a:cs typeface="Times New Roman"/>
              </a:rPr>
              <a:t>&amp;)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been using the </a:t>
            </a:r>
            <a:r>
              <a:rPr sz="1069" spc="5" dirty="0">
                <a:latin typeface="Times New Roman"/>
                <a:cs typeface="Times New Roman"/>
              </a:rPr>
              <a:t>data (element)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some other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push()  </a:t>
            </a:r>
            <a:r>
              <a:rPr sz="1069" spc="10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written as </a:t>
            </a:r>
            <a:r>
              <a:rPr sz="1069" spc="10" dirty="0">
                <a:latin typeface="Times New Roman"/>
                <a:cs typeface="Times New Roman"/>
              </a:rPr>
              <a:t>the data type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push()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This means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takes an argument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T</a:t>
            </a:r>
            <a:r>
              <a:rPr sz="1069" spc="10" dirty="0">
                <a:latin typeface="Times New Roman"/>
                <a:cs typeface="Times New Roman"/>
              </a:rPr>
              <a:t>, here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generic </a:t>
            </a:r>
            <a:r>
              <a:rPr sz="1069" spc="10" dirty="0">
                <a:latin typeface="Times New Roman"/>
                <a:cs typeface="Times New Roman"/>
              </a:rPr>
              <a:t>data type and we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use a </a:t>
            </a:r>
            <a:r>
              <a:rPr sz="1069" spc="5" dirty="0">
                <a:latin typeface="Times New Roman"/>
                <a:cs typeface="Times New Roman"/>
              </a:rPr>
              <a:t>proper data </a:t>
            </a:r>
            <a:r>
              <a:rPr sz="1069" spc="10" dirty="0">
                <a:latin typeface="Times New Roman"/>
                <a:cs typeface="Times New Roman"/>
              </a:rPr>
              <a:t>type while </a:t>
            </a:r>
            <a:r>
              <a:rPr sz="1069" spc="5" dirty="0">
                <a:latin typeface="Times New Roman"/>
                <a:cs typeface="Times New Roman"/>
              </a:rPr>
              <a:t>calling this function 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0" dirty="0">
                <a:latin typeface="Times New Roman"/>
                <a:cs typeface="Times New Roman"/>
              </a:rPr>
              <a:t>This data type </a:t>
            </a:r>
            <a:r>
              <a:rPr sz="1069" spc="5" dirty="0">
                <a:latin typeface="Times New Roman"/>
                <a:cs typeface="Times New Roman"/>
              </a:rPr>
              <a:t>will  replace </a:t>
            </a:r>
            <a:r>
              <a:rPr sz="1069" i="1" spc="10" dirty="0">
                <a:latin typeface="Times New Roman"/>
                <a:cs typeface="Times New Roman"/>
              </a:rPr>
              <a:t>T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There are also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peek </a:t>
            </a:r>
            <a:r>
              <a:rPr sz="1069" spc="5" dirty="0">
                <a:latin typeface="Times New Roman"/>
                <a:cs typeface="Times New Roman"/>
              </a:rPr>
              <a:t>functions that take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arguments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 value which </a:t>
            </a:r>
            <a:r>
              <a:rPr sz="1069" spc="5" dirty="0">
                <a:latin typeface="Times New Roman"/>
                <a:cs typeface="Times New Roman"/>
              </a:rPr>
              <a:t>is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T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i="1" spc="10" dirty="0">
                <a:latin typeface="Times New Roman"/>
                <a:cs typeface="Times New Roman"/>
              </a:rPr>
              <a:t>peek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is similar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top </a:t>
            </a:r>
            <a:r>
              <a:rPr sz="1069" spc="10" dirty="0">
                <a:latin typeface="Times New Roman"/>
                <a:cs typeface="Times New Roman"/>
              </a:rPr>
              <a:t>function that returns  </a:t>
            </a:r>
            <a:r>
              <a:rPr sz="1069" spc="5" dirty="0">
                <a:latin typeface="Times New Roman"/>
                <a:cs typeface="Times New Roman"/>
              </a:rPr>
              <a:t>(shows) the </a:t>
            </a:r>
            <a:r>
              <a:rPr sz="1069" spc="10" dirty="0">
                <a:latin typeface="Times New Roman"/>
                <a:cs typeface="Times New Roman"/>
              </a:rPr>
              <a:t>element from the top but </a:t>
            </a:r>
            <a:r>
              <a:rPr sz="1069" spc="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not remove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from the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private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section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variables.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variable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top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point </a:t>
            </a:r>
            <a:r>
              <a:rPr sz="1069" spc="10" dirty="0">
                <a:latin typeface="Times New Roman"/>
                <a:cs typeface="Times New Roman"/>
              </a:rPr>
              <a:t>to the top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 pointer </a:t>
            </a:r>
            <a:r>
              <a:rPr sz="1069" i="1" spc="5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is used to point to nodes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T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allocate dynamic memory using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nodes</a:t>
            </a:r>
            <a:r>
              <a:rPr sz="1069" i="1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definition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class,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substitution parameter. While using the 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class in the program,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replace this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 proper </a:t>
            </a:r>
            <a:r>
              <a:rPr sz="1069" spc="5" dirty="0">
                <a:latin typeface="Times New Roman"/>
                <a:cs typeface="Times New Roman"/>
              </a:rPr>
              <a:t>data type.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Implementation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how to implement </a:t>
            </a:r>
            <a:r>
              <a:rPr sz="1069" spc="5" dirty="0">
                <a:latin typeface="Times New Roman"/>
                <a:cs typeface="Times New Roman"/>
              </a:rPr>
              <a:t>this stack class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our program.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save this code in 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named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Stack.cpp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5825649"/>
            <a:ext cx="4951853" cy="363766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&lt;iostream.h&gt;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&lt;stdlib.h&gt;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"Stack.h"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#define </a:t>
            </a:r>
            <a:r>
              <a:rPr sz="1069" spc="15" dirty="0">
                <a:latin typeface="Times New Roman"/>
                <a:cs typeface="Times New Roman"/>
              </a:rPr>
              <a:t>MAXSTACKSIZE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 marR="381458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 </a:t>
            </a:r>
            <a:r>
              <a:rPr sz="1069" spc="15" dirty="0">
                <a:latin typeface="Times New Roman"/>
                <a:cs typeface="Times New Roman"/>
              </a:rPr>
              <a:t>T&gt;  </a:t>
            </a:r>
            <a:r>
              <a:rPr sz="1069" spc="10" dirty="0">
                <a:latin typeface="Times New Roman"/>
                <a:cs typeface="Times New Roman"/>
              </a:rPr>
              <a:t>Stack&lt;T&gt;::Stack()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top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-1;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T[MAXSTACKSIZE];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 marR="377137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 </a:t>
            </a:r>
            <a:r>
              <a:rPr sz="1069" spc="15" dirty="0">
                <a:latin typeface="Times New Roman"/>
                <a:cs typeface="Times New Roman"/>
              </a:rPr>
              <a:t>T&gt;  </a:t>
            </a:r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ack&lt;</a:t>
            </a: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&gt;</a:t>
            </a:r>
            <a:r>
              <a:rPr sz="1069" dirty="0">
                <a:latin typeface="Times New Roman"/>
                <a:cs typeface="Times New Roman"/>
              </a:rPr>
              <a:t>::</a:t>
            </a:r>
            <a:r>
              <a:rPr sz="1069" spc="15" dirty="0">
                <a:latin typeface="Times New Roman"/>
                <a:cs typeface="Times New Roman"/>
              </a:rPr>
              <a:t>~</a:t>
            </a:r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69" dirty="0">
                <a:latin typeface="Times New Roman"/>
                <a:cs typeface="Times New Roman"/>
              </a:rPr>
              <a:t>ta</a:t>
            </a:r>
            <a:r>
              <a:rPr sz="1069" spc="5" dirty="0">
                <a:latin typeface="Times New Roman"/>
                <a:cs typeface="Times New Roman"/>
              </a:rPr>
              <a:t>ck()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delete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Stack&lt;T&gt;::empty(void)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 top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8065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8643599"/>
            <a:ext cx="4852458" cy="671213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5556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There are two </a:t>
            </a:r>
            <a:r>
              <a:rPr sz="1069" spc="5" dirty="0">
                <a:latin typeface="Times New Roman"/>
                <a:cs typeface="Times New Roman"/>
              </a:rPr>
              <a:t>parts of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figure.On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hand, there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implemented  </a:t>
            </a:r>
            <a:r>
              <a:rPr sz="1069" spc="10" dirty="0">
                <a:latin typeface="Times New Roman"/>
                <a:cs typeface="Times New Roman"/>
              </a:rPr>
              <a:t>using an </a:t>
            </a:r>
            <a:r>
              <a:rPr sz="1069" spc="5" dirty="0">
                <a:latin typeface="Times New Roman"/>
                <a:cs typeface="Times New Roman"/>
              </a:rPr>
              <a:t>array.  </a:t>
            </a:r>
            <a:r>
              <a:rPr sz="1069" spc="10" dirty="0">
                <a:latin typeface="Times New Roman"/>
                <a:cs typeface="Times New Roman"/>
              </a:rPr>
              <a:t>The elements </a:t>
            </a:r>
            <a:r>
              <a:rPr sz="1069" spc="5" dirty="0">
                <a:latin typeface="Times New Roman"/>
                <a:cs typeface="Times New Roman"/>
              </a:rPr>
              <a:t>present  inside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stack  are 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,  </a:t>
            </a:r>
            <a:r>
              <a:rPr sz="1069" i="1" spc="10" dirty="0">
                <a:latin typeface="Times New Roman"/>
                <a:cs typeface="Times New Roman"/>
              </a:rPr>
              <a:t>7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most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recent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stack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1.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be removed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pop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) </a:t>
            </a:r>
            <a:r>
              <a:rPr sz="1069" spc="5" dirty="0">
                <a:latin typeface="Times New Roman"/>
                <a:cs typeface="Times New Roman"/>
              </a:rPr>
              <a:t>is called at this point  of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side,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implemented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4508" y="6704289"/>
            <a:ext cx="2191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top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5049" y="6668347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875049" y="6968384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875049" y="6242368"/>
            <a:ext cx="0" cy="1562541"/>
          </a:xfrm>
          <a:custGeom>
            <a:avLst/>
            <a:gdLst/>
            <a:ahLst/>
            <a:cxnLst/>
            <a:rect l="l" t="t" r="r" b="b"/>
            <a:pathLst>
              <a:path h="1607184">
                <a:moveTo>
                  <a:pt x="0" y="0"/>
                </a:moveTo>
                <a:lnTo>
                  <a:pt x="0" y="16070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363257" y="6242368"/>
            <a:ext cx="0" cy="1562541"/>
          </a:xfrm>
          <a:custGeom>
            <a:avLst/>
            <a:gdLst/>
            <a:ahLst/>
            <a:cxnLst/>
            <a:rect l="l" t="t" r="r" b="b"/>
            <a:pathLst>
              <a:path h="1607184">
                <a:moveTo>
                  <a:pt x="0" y="0"/>
                </a:moveTo>
                <a:lnTo>
                  <a:pt x="0" y="16070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875049" y="7804785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875049" y="7520304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92051" y="6775026"/>
            <a:ext cx="283369" cy="69762"/>
          </a:xfrm>
          <a:custGeom>
            <a:avLst/>
            <a:gdLst/>
            <a:ahLst/>
            <a:cxnLst/>
            <a:rect l="l" t="t" r="r" b="b"/>
            <a:pathLst>
              <a:path w="291464" h="71754">
                <a:moveTo>
                  <a:pt x="219456" y="0"/>
                </a:moveTo>
                <a:lnTo>
                  <a:pt x="243839" y="35813"/>
                </a:lnTo>
                <a:lnTo>
                  <a:pt x="219456" y="71627"/>
                </a:lnTo>
                <a:lnTo>
                  <a:pt x="281939" y="40386"/>
                </a:lnTo>
                <a:lnTo>
                  <a:pt x="243839" y="40386"/>
                </a:lnTo>
                <a:lnTo>
                  <a:pt x="246887" y="39624"/>
                </a:lnTo>
                <a:lnTo>
                  <a:pt x="248412" y="35813"/>
                </a:lnTo>
                <a:lnTo>
                  <a:pt x="246887" y="32765"/>
                </a:lnTo>
                <a:lnTo>
                  <a:pt x="243839" y="31241"/>
                </a:lnTo>
                <a:lnTo>
                  <a:pt x="281939" y="31241"/>
                </a:lnTo>
                <a:lnTo>
                  <a:pt x="219456" y="0"/>
                </a:lnTo>
                <a:close/>
              </a:path>
              <a:path w="291464" h="71754">
                <a:moveTo>
                  <a:pt x="240727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9624"/>
                </a:lnTo>
                <a:lnTo>
                  <a:pt x="4572" y="40386"/>
                </a:lnTo>
                <a:lnTo>
                  <a:pt x="240727" y="40386"/>
                </a:lnTo>
                <a:lnTo>
                  <a:pt x="243839" y="35813"/>
                </a:lnTo>
                <a:lnTo>
                  <a:pt x="240727" y="31241"/>
                </a:lnTo>
                <a:close/>
              </a:path>
              <a:path w="291464" h="71754">
                <a:moveTo>
                  <a:pt x="281939" y="31241"/>
                </a:moveTo>
                <a:lnTo>
                  <a:pt x="243839" y="31241"/>
                </a:lnTo>
                <a:lnTo>
                  <a:pt x="246887" y="32765"/>
                </a:lnTo>
                <a:lnTo>
                  <a:pt x="248412" y="35813"/>
                </a:lnTo>
                <a:lnTo>
                  <a:pt x="246887" y="39624"/>
                </a:lnTo>
                <a:lnTo>
                  <a:pt x="243839" y="40386"/>
                </a:lnTo>
                <a:lnTo>
                  <a:pt x="281939" y="40386"/>
                </a:lnTo>
                <a:lnTo>
                  <a:pt x="291084" y="35813"/>
                </a:lnTo>
                <a:lnTo>
                  <a:pt x="281939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875049" y="7236565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085692" y="700369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5692" y="67036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7392" y="6838738"/>
            <a:ext cx="576615" cy="283986"/>
          </a:xfrm>
          <a:custGeom>
            <a:avLst/>
            <a:gdLst/>
            <a:ahLst/>
            <a:cxnLst/>
            <a:rect l="l" t="t" r="r" b="b"/>
            <a:pathLst>
              <a:path w="593089" h="292100">
                <a:moveTo>
                  <a:pt x="445007" y="0"/>
                </a:moveTo>
                <a:lnTo>
                  <a:pt x="445007" y="73152"/>
                </a:lnTo>
                <a:lnTo>
                  <a:pt x="0" y="73152"/>
                </a:lnTo>
                <a:lnTo>
                  <a:pt x="0" y="218694"/>
                </a:lnTo>
                <a:lnTo>
                  <a:pt x="445007" y="218694"/>
                </a:lnTo>
                <a:lnTo>
                  <a:pt x="445007" y="291846"/>
                </a:lnTo>
                <a:lnTo>
                  <a:pt x="592836" y="145542"/>
                </a:lnTo>
                <a:lnTo>
                  <a:pt x="4450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993831" y="6880967"/>
            <a:ext cx="418571" cy="284603"/>
          </a:xfrm>
          <a:custGeom>
            <a:avLst/>
            <a:gdLst/>
            <a:ahLst/>
            <a:cxnLst/>
            <a:rect l="l" t="t" r="r" b="b"/>
            <a:pathLst>
              <a:path w="430529" h="292734">
                <a:moveTo>
                  <a:pt x="430529" y="0"/>
                </a:moveTo>
                <a:lnTo>
                  <a:pt x="0" y="0"/>
                </a:lnTo>
                <a:lnTo>
                  <a:pt x="0" y="292607"/>
                </a:lnTo>
                <a:lnTo>
                  <a:pt x="430529" y="292607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273126" y="6880967"/>
            <a:ext cx="0" cy="284603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065940" y="694072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38320" y="6989868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9021" y="34290"/>
                </a:moveTo>
                <a:lnTo>
                  <a:pt x="217169" y="60198"/>
                </a:lnTo>
                <a:lnTo>
                  <a:pt x="214883" y="63246"/>
                </a:lnTo>
                <a:lnTo>
                  <a:pt x="215645" y="66294"/>
                </a:lnTo>
                <a:lnTo>
                  <a:pt x="218693" y="68580"/>
                </a:lnTo>
                <a:lnTo>
                  <a:pt x="221741" y="67818"/>
                </a:lnTo>
                <a:lnTo>
                  <a:pt x="268466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21" y="34290"/>
                </a:lnTo>
                <a:close/>
              </a:path>
              <a:path w="276225" h="68579">
                <a:moveTo>
                  <a:pt x="251635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251635" y="38862"/>
                </a:lnTo>
                <a:lnTo>
                  <a:pt x="259021" y="34290"/>
                </a:lnTo>
                <a:lnTo>
                  <a:pt x="251635" y="29718"/>
                </a:lnTo>
                <a:close/>
              </a:path>
              <a:path w="276225" h="68579">
                <a:moveTo>
                  <a:pt x="268466" y="29718"/>
                </a:moveTo>
                <a:lnTo>
                  <a:pt x="267462" y="29718"/>
                </a:lnTo>
                <a:lnTo>
                  <a:pt x="270510" y="31242"/>
                </a:lnTo>
                <a:lnTo>
                  <a:pt x="272033" y="34290"/>
                </a:lnTo>
                <a:lnTo>
                  <a:pt x="270510" y="37338"/>
                </a:lnTo>
                <a:lnTo>
                  <a:pt x="267462" y="38862"/>
                </a:lnTo>
                <a:lnTo>
                  <a:pt x="268466" y="38862"/>
                </a:lnTo>
                <a:lnTo>
                  <a:pt x="275843" y="34290"/>
                </a:lnTo>
                <a:lnTo>
                  <a:pt x="268466" y="29718"/>
                </a:lnTo>
                <a:close/>
              </a:path>
              <a:path w="276225" h="68579">
                <a:moveTo>
                  <a:pt x="265175" y="30480"/>
                </a:moveTo>
                <a:lnTo>
                  <a:pt x="259021" y="34290"/>
                </a:lnTo>
                <a:lnTo>
                  <a:pt x="265175" y="38100"/>
                </a:lnTo>
                <a:lnTo>
                  <a:pt x="265175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5175" y="30480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10" y="37338"/>
                </a:lnTo>
                <a:lnTo>
                  <a:pt x="272033" y="34290"/>
                </a:lnTo>
                <a:lnTo>
                  <a:pt x="270510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3" y="0"/>
                </a:moveTo>
                <a:lnTo>
                  <a:pt x="215645" y="2286"/>
                </a:lnTo>
                <a:lnTo>
                  <a:pt x="214883" y="5334"/>
                </a:lnTo>
                <a:lnTo>
                  <a:pt x="217169" y="8382"/>
                </a:lnTo>
                <a:lnTo>
                  <a:pt x="259021" y="34290"/>
                </a:lnTo>
                <a:lnTo>
                  <a:pt x="265175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466" y="29718"/>
                </a:lnTo>
                <a:lnTo>
                  <a:pt x="221741" y="762"/>
                </a:lnTo>
                <a:lnTo>
                  <a:pt x="2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621317" y="6880967"/>
            <a:ext cx="418571" cy="284603"/>
          </a:xfrm>
          <a:custGeom>
            <a:avLst/>
            <a:gdLst/>
            <a:ahLst/>
            <a:cxnLst/>
            <a:rect l="l" t="t" r="r" b="b"/>
            <a:pathLst>
              <a:path w="430529" h="292734">
                <a:moveTo>
                  <a:pt x="430529" y="0"/>
                </a:moveTo>
                <a:lnTo>
                  <a:pt x="0" y="0"/>
                </a:lnTo>
                <a:lnTo>
                  <a:pt x="0" y="292607"/>
                </a:lnTo>
                <a:lnTo>
                  <a:pt x="430529" y="292607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899871" y="6880967"/>
            <a:ext cx="0" cy="284603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693426" y="694072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98402" y="6989868"/>
            <a:ext cx="235832" cy="66675"/>
          </a:xfrm>
          <a:custGeom>
            <a:avLst/>
            <a:gdLst/>
            <a:ahLst/>
            <a:cxnLst/>
            <a:rect l="l" t="t" r="r" b="b"/>
            <a:pathLst>
              <a:path w="242570" h="68579">
                <a:moveTo>
                  <a:pt x="224829" y="34290"/>
                </a:moveTo>
                <a:lnTo>
                  <a:pt x="183641" y="60198"/>
                </a:lnTo>
                <a:lnTo>
                  <a:pt x="181356" y="63246"/>
                </a:lnTo>
                <a:lnTo>
                  <a:pt x="182118" y="66294"/>
                </a:lnTo>
                <a:lnTo>
                  <a:pt x="184403" y="68580"/>
                </a:lnTo>
                <a:lnTo>
                  <a:pt x="188213" y="67818"/>
                </a:lnTo>
                <a:lnTo>
                  <a:pt x="234938" y="38862"/>
                </a:lnTo>
                <a:lnTo>
                  <a:pt x="233172" y="38862"/>
                </a:lnTo>
                <a:lnTo>
                  <a:pt x="235077" y="38100"/>
                </a:lnTo>
                <a:lnTo>
                  <a:pt x="230886" y="38100"/>
                </a:lnTo>
                <a:lnTo>
                  <a:pt x="224829" y="34290"/>
                </a:lnTo>
                <a:close/>
              </a:path>
              <a:path w="242570" h="68579">
                <a:moveTo>
                  <a:pt x="217560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217560" y="38862"/>
                </a:lnTo>
                <a:lnTo>
                  <a:pt x="224829" y="34290"/>
                </a:lnTo>
                <a:lnTo>
                  <a:pt x="217560" y="29718"/>
                </a:lnTo>
                <a:close/>
              </a:path>
              <a:path w="242570" h="68579">
                <a:moveTo>
                  <a:pt x="234938" y="29718"/>
                </a:moveTo>
                <a:lnTo>
                  <a:pt x="233172" y="29718"/>
                </a:lnTo>
                <a:lnTo>
                  <a:pt x="236982" y="31242"/>
                </a:lnTo>
                <a:lnTo>
                  <a:pt x="237744" y="34290"/>
                </a:lnTo>
                <a:lnTo>
                  <a:pt x="236982" y="37338"/>
                </a:lnTo>
                <a:lnTo>
                  <a:pt x="233172" y="38862"/>
                </a:lnTo>
                <a:lnTo>
                  <a:pt x="234938" y="38862"/>
                </a:lnTo>
                <a:lnTo>
                  <a:pt x="242315" y="34290"/>
                </a:lnTo>
                <a:lnTo>
                  <a:pt x="234938" y="29718"/>
                </a:lnTo>
                <a:close/>
              </a:path>
              <a:path w="242570" h="68579">
                <a:moveTo>
                  <a:pt x="230886" y="30480"/>
                </a:moveTo>
                <a:lnTo>
                  <a:pt x="224829" y="34290"/>
                </a:lnTo>
                <a:lnTo>
                  <a:pt x="230886" y="38100"/>
                </a:lnTo>
                <a:lnTo>
                  <a:pt x="230886" y="30480"/>
                </a:lnTo>
                <a:close/>
              </a:path>
              <a:path w="242570" h="68579">
                <a:moveTo>
                  <a:pt x="235077" y="30480"/>
                </a:moveTo>
                <a:lnTo>
                  <a:pt x="230886" y="30480"/>
                </a:lnTo>
                <a:lnTo>
                  <a:pt x="230886" y="38100"/>
                </a:lnTo>
                <a:lnTo>
                  <a:pt x="235077" y="38100"/>
                </a:lnTo>
                <a:lnTo>
                  <a:pt x="236982" y="37338"/>
                </a:lnTo>
                <a:lnTo>
                  <a:pt x="237744" y="34290"/>
                </a:lnTo>
                <a:lnTo>
                  <a:pt x="236982" y="31242"/>
                </a:lnTo>
                <a:lnTo>
                  <a:pt x="235077" y="30480"/>
                </a:lnTo>
                <a:close/>
              </a:path>
              <a:path w="242570" h="68579">
                <a:moveTo>
                  <a:pt x="184403" y="0"/>
                </a:moveTo>
                <a:lnTo>
                  <a:pt x="182118" y="2286"/>
                </a:lnTo>
                <a:lnTo>
                  <a:pt x="181356" y="5334"/>
                </a:lnTo>
                <a:lnTo>
                  <a:pt x="183641" y="8382"/>
                </a:lnTo>
                <a:lnTo>
                  <a:pt x="224829" y="34290"/>
                </a:lnTo>
                <a:lnTo>
                  <a:pt x="230886" y="30480"/>
                </a:lnTo>
                <a:lnTo>
                  <a:pt x="235077" y="30480"/>
                </a:lnTo>
                <a:lnTo>
                  <a:pt x="233172" y="29718"/>
                </a:lnTo>
                <a:lnTo>
                  <a:pt x="234938" y="29718"/>
                </a:lnTo>
                <a:lnTo>
                  <a:pt x="188213" y="762"/>
                </a:lnTo>
                <a:lnTo>
                  <a:pt x="184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248805" y="6880967"/>
            <a:ext cx="417953" cy="284603"/>
          </a:xfrm>
          <a:custGeom>
            <a:avLst/>
            <a:gdLst/>
            <a:ahLst/>
            <a:cxnLst/>
            <a:rect l="l" t="t" r="r" b="b"/>
            <a:pathLst>
              <a:path w="429895" h="292734">
                <a:moveTo>
                  <a:pt x="429767" y="0"/>
                </a:moveTo>
                <a:lnTo>
                  <a:pt x="0" y="0"/>
                </a:lnTo>
                <a:lnTo>
                  <a:pt x="0" y="292607"/>
                </a:lnTo>
                <a:lnTo>
                  <a:pt x="429767" y="292607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527358" y="6880967"/>
            <a:ext cx="0" cy="284603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320172" y="694072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92551" y="6989868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9021" y="34290"/>
                </a:moveTo>
                <a:lnTo>
                  <a:pt x="217170" y="60198"/>
                </a:lnTo>
                <a:lnTo>
                  <a:pt x="215646" y="63246"/>
                </a:lnTo>
                <a:lnTo>
                  <a:pt x="215646" y="66294"/>
                </a:lnTo>
                <a:lnTo>
                  <a:pt x="218694" y="68580"/>
                </a:lnTo>
                <a:lnTo>
                  <a:pt x="222503" y="67818"/>
                </a:lnTo>
                <a:lnTo>
                  <a:pt x="268570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21" y="34290"/>
                </a:lnTo>
                <a:close/>
              </a:path>
              <a:path w="276225" h="68579">
                <a:moveTo>
                  <a:pt x="251635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251635" y="38862"/>
                </a:lnTo>
                <a:lnTo>
                  <a:pt x="259021" y="34290"/>
                </a:lnTo>
                <a:lnTo>
                  <a:pt x="251635" y="29718"/>
                </a:lnTo>
                <a:close/>
              </a:path>
              <a:path w="276225" h="68579">
                <a:moveTo>
                  <a:pt x="268570" y="29718"/>
                </a:moveTo>
                <a:lnTo>
                  <a:pt x="267462" y="29718"/>
                </a:lnTo>
                <a:lnTo>
                  <a:pt x="270510" y="31242"/>
                </a:lnTo>
                <a:lnTo>
                  <a:pt x="272034" y="34290"/>
                </a:lnTo>
                <a:lnTo>
                  <a:pt x="270510" y="37338"/>
                </a:lnTo>
                <a:lnTo>
                  <a:pt x="267462" y="38862"/>
                </a:lnTo>
                <a:lnTo>
                  <a:pt x="268570" y="38862"/>
                </a:lnTo>
                <a:lnTo>
                  <a:pt x="275844" y="34290"/>
                </a:lnTo>
                <a:lnTo>
                  <a:pt x="268570" y="29718"/>
                </a:lnTo>
                <a:close/>
              </a:path>
              <a:path w="276225" h="68579">
                <a:moveTo>
                  <a:pt x="265175" y="30480"/>
                </a:moveTo>
                <a:lnTo>
                  <a:pt x="259021" y="34290"/>
                </a:lnTo>
                <a:lnTo>
                  <a:pt x="265175" y="38100"/>
                </a:lnTo>
                <a:lnTo>
                  <a:pt x="265175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5175" y="30480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10" y="37338"/>
                </a:lnTo>
                <a:lnTo>
                  <a:pt x="272034" y="34290"/>
                </a:lnTo>
                <a:lnTo>
                  <a:pt x="270510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4" y="0"/>
                </a:moveTo>
                <a:lnTo>
                  <a:pt x="215646" y="2286"/>
                </a:lnTo>
                <a:lnTo>
                  <a:pt x="215646" y="5334"/>
                </a:lnTo>
                <a:lnTo>
                  <a:pt x="217170" y="8382"/>
                </a:lnTo>
                <a:lnTo>
                  <a:pt x="259021" y="34290"/>
                </a:lnTo>
                <a:lnTo>
                  <a:pt x="265175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570" y="29718"/>
                </a:lnTo>
                <a:lnTo>
                  <a:pt x="222503" y="762"/>
                </a:lnTo>
                <a:lnTo>
                  <a:pt x="21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875548" y="6880967"/>
            <a:ext cx="418571" cy="284603"/>
          </a:xfrm>
          <a:custGeom>
            <a:avLst/>
            <a:gdLst/>
            <a:ahLst/>
            <a:cxnLst/>
            <a:rect l="l" t="t" r="r" b="b"/>
            <a:pathLst>
              <a:path w="430529" h="292734">
                <a:moveTo>
                  <a:pt x="430529" y="0"/>
                </a:moveTo>
                <a:lnTo>
                  <a:pt x="0" y="0"/>
                </a:lnTo>
                <a:lnTo>
                  <a:pt x="0" y="292607"/>
                </a:lnTo>
                <a:lnTo>
                  <a:pt x="430529" y="292607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6154843" y="6880967"/>
            <a:ext cx="0" cy="284603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947658" y="694072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74105" y="6923933"/>
            <a:ext cx="83961" cy="255588"/>
          </a:xfrm>
          <a:custGeom>
            <a:avLst/>
            <a:gdLst/>
            <a:ahLst/>
            <a:cxnLst/>
            <a:rect l="l" t="t" r="r" b="b"/>
            <a:pathLst>
              <a:path w="86360" h="262890">
                <a:moveTo>
                  <a:pt x="86105" y="0"/>
                </a:moveTo>
                <a:lnTo>
                  <a:pt x="0" y="26288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352267" y="1454115"/>
            <a:ext cx="4853693" cy="5258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decide where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elements in </a:t>
            </a:r>
            <a:r>
              <a:rPr sz="1069" spc="5" dirty="0">
                <a:latin typeface="Times New Roman"/>
                <a:cs typeface="Times New Roman"/>
              </a:rPr>
              <a:t>the list </a:t>
            </a:r>
            <a:r>
              <a:rPr sz="1069" spc="10" dirty="0">
                <a:latin typeface="Times New Roman"/>
                <a:cs typeface="Times New Roman"/>
              </a:rPr>
              <a:t>and  where </a:t>
            </a:r>
            <a:r>
              <a:rPr sz="1069" spc="5" dirty="0">
                <a:latin typeface="Times New Roman"/>
                <a:cs typeface="Times New Roman"/>
              </a:rPr>
              <a:t>to delete </a:t>
            </a:r>
            <a:r>
              <a:rPr sz="1069" spc="10" dirty="0">
                <a:latin typeface="Times New Roman"/>
                <a:cs typeface="Times New Roman"/>
              </a:rPr>
              <a:t>them 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run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fastest.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Primarily,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stack;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push()</a:t>
            </a:r>
            <a:r>
              <a:rPr sz="1069" i="1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pop()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carries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lifo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behavior i.e. last </a:t>
            </a:r>
            <a:r>
              <a:rPr sz="1069" spc="10" dirty="0">
                <a:latin typeface="Times New Roman"/>
                <a:cs typeface="Times New Roman"/>
              </a:rPr>
              <a:t>in,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know </a:t>
            </a:r>
            <a:r>
              <a:rPr sz="1069" spc="10" dirty="0">
                <a:latin typeface="Times New Roman"/>
                <a:cs typeface="Times New Roman"/>
              </a:rPr>
              <a:t>that while implementing stack with </a:t>
            </a:r>
            <a:r>
              <a:rPr sz="1069" spc="5" dirty="0">
                <a:latin typeface="Times New Roman"/>
                <a:cs typeface="Times New Roman"/>
              </a:rPr>
              <a:t>an 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achieve </a:t>
            </a:r>
            <a:r>
              <a:rPr sz="1069" i="1" spc="5" dirty="0">
                <a:latin typeface="Times New Roman"/>
                <a:cs typeface="Times New Roman"/>
              </a:rPr>
              <a:t>lifo </a:t>
            </a:r>
            <a:r>
              <a:rPr sz="1069" spc="10" dirty="0">
                <a:latin typeface="Times New Roman"/>
                <a:cs typeface="Times New Roman"/>
              </a:rPr>
              <a:t>behavior,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elements 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end of the array. Instead of pushing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popping </a:t>
            </a:r>
            <a:r>
              <a:rPr sz="1069" spc="5" dirty="0">
                <a:latin typeface="Times New Roman"/>
                <a:cs typeface="Times New Roman"/>
              </a:rPr>
              <a:t>elements at </a:t>
            </a:r>
            <a:r>
              <a:rPr sz="1069" spc="10" dirty="0">
                <a:latin typeface="Times New Roman"/>
                <a:cs typeface="Times New Roman"/>
              </a:rPr>
              <a:t>the beginning </a:t>
            </a:r>
            <a:r>
              <a:rPr sz="1069" spc="5" dirty="0">
                <a:latin typeface="Times New Roman"/>
                <a:cs typeface="Times New Roman"/>
              </a:rPr>
              <a:t>of the array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overhead </a:t>
            </a:r>
            <a:r>
              <a:rPr sz="1069" spc="5" dirty="0">
                <a:latin typeface="Times New Roman"/>
                <a:cs typeface="Times New Roman"/>
              </a:rPr>
              <a:t>of shifting  </a:t>
            </a:r>
            <a:r>
              <a:rPr sz="1069" spc="10" dirty="0">
                <a:latin typeface="Times New Roman"/>
                <a:cs typeface="Times New Roman"/>
              </a:rPr>
              <a:t>elements towards right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shifting elements towards  left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start.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avoid </a:t>
            </a:r>
            <a:r>
              <a:rPr sz="1069" spc="10" dirty="0">
                <a:latin typeface="Times New Roman"/>
                <a:cs typeface="Times New Roman"/>
              </a:rPr>
              <a:t>this overhead </a:t>
            </a:r>
            <a:r>
              <a:rPr sz="1069" spc="5" dirty="0">
                <a:latin typeface="Times New Roman"/>
                <a:cs typeface="Times New Roman"/>
              </a:rPr>
              <a:t>of shifting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decided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linked </a:t>
            </a:r>
            <a:r>
              <a:rPr sz="1069" spc="5" dirty="0">
                <a:latin typeface="Times New Roman"/>
                <a:cs typeface="Times New Roman"/>
              </a:rPr>
              <a:t>list to </a:t>
            </a:r>
            <a:r>
              <a:rPr sz="1069" spc="10" dirty="0">
                <a:latin typeface="Times New Roman"/>
                <a:cs typeface="Times New Roman"/>
              </a:rPr>
              <a:t>implement the </a:t>
            </a:r>
            <a:r>
              <a:rPr sz="1069" spc="5" dirty="0">
                <a:latin typeface="Times New Roman"/>
                <a:cs typeface="Times New Roman"/>
              </a:rPr>
              <a:t>stack,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from where will we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element?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few </a:t>
            </a:r>
            <a:r>
              <a:rPr sz="1069" spc="5" dirty="0">
                <a:latin typeface="Times New Roman"/>
                <a:cs typeface="Times New Roman"/>
              </a:rPr>
              <a:t>facts </a:t>
            </a:r>
            <a:r>
              <a:rPr sz="1069" spc="10" dirty="0">
                <a:latin typeface="Times New Roman"/>
                <a:cs typeface="Times New Roman"/>
              </a:rPr>
              <a:t>to  consider, before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any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decision: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15"/>
              </a:lnSpc>
              <a:buSzPct val="86363"/>
              <a:buChar char="-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For a </a:t>
            </a:r>
            <a:r>
              <a:rPr sz="1069" i="1" spc="5" dirty="0">
                <a:latin typeface="Times New Roman"/>
                <a:cs typeface="Times New Roman"/>
              </a:rPr>
              <a:t>singly-linked </a:t>
            </a:r>
            <a:r>
              <a:rPr sz="1069" i="1" dirty="0">
                <a:latin typeface="Times New Roman"/>
                <a:cs typeface="Times New Roman"/>
              </a:rPr>
              <a:t>list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at start or end takes constant time using the </a:t>
            </a:r>
            <a:r>
              <a:rPr sz="1069" i="1" spc="10" dirty="0">
                <a:latin typeface="Times New Roman"/>
                <a:cs typeface="Times New Roman"/>
              </a:rPr>
              <a:t>head</a:t>
            </a:r>
            <a:r>
              <a:rPr sz="1069" i="1" spc="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221628" marR="6791">
              <a:lnSpc>
                <a:spcPts val="1264"/>
              </a:lnSpc>
              <a:spcBef>
                <a:spcPts val="44"/>
              </a:spcBef>
            </a:pP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pointers respectively.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far as insertion is </a:t>
            </a:r>
            <a:r>
              <a:rPr sz="1069" spc="10" dirty="0">
                <a:latin typeface="Times New Roman"/>
                <a:cs typeface="Times New Roman"/>
              </a:rPr>
              <a:t>concerned,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workable </a:t>
            </a:r>
            <a:r>
              <a:rPr sz="1069" spc="5" dirty="0">
                <a:latin typeface="Times New Roman"/>
                <a:cs typeface="Times New Roman"/>
              </a:rPr>
              <a:t>and  equally efficient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end.</a:t>
            </a:r>
            <a:endParaRPr sz="1069">
              <a:latin typeface="Times New Roman"/>
              <a:cs typeface="Times New Roman"/>
            </a:endParaRPr>
          </a:p>
          <a:p>
            <a:pPr marL="221628" indent="-209281">
              <a:lnSpc>
                <a:spcPts val="1210"/>
              </a:lnSpc>
              <a:buSzPct val="86363"/>
              <a:buChar char="-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Removing an 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is constant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removal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 </a:t>
            </a:r>
            <a:r>
              <a:rPr sz="1069" spc="26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requires</a:t>
            </a:r>
            <a:endParaRPr sz="1069">
              <a:latin typeface="Times New Roman"/>
              <a:cs typeface="Times New Roman"/>
            </a:endParaRPr>
          </a:p>
          <a:p>
            <a:pPr marL="221628" marR="7408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traversing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to </a:t>
            </a:r>
            <a:r>
              <a:rPr sz="1069" spc="10" dirty="0">
                <a:latin typeface="Times New Roman"/>
                <a:cs typeface="Times New Roman"/>
              </a:rPr>
              <a:t>the node one before </a:t>
            </a:r>
            <a:r>
              <a:rPr sz="1069" spc="5" dirty="0">
                <a:latin typeface="Times New Roman"/>
                <a:cs typeface="Times New Roman"/>
              </a:rPr>
              <a:t>the last.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removing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start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0" dirty="0">
                <a:latin typeface="Times New Roman"/>
                <a:cs typeface="Times New Roman"/>
              </a:rPr>
              <a:t>approach </a:t>
            </a:r>
            <a:r>
              <a:rPr sz="1069" spc="5" dirty="0">
                <a:latin typeface="Times New Roman"/>
                <a:cs typeface="Times New Roman"/>
              </a:rPr>
              <a:t>rather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Therefore, it </a:t>
            </a:r>
            <a:r>
              <a:rPr sz="1069" spc="10" dirty="0">
                <a:latin typeface="Times New Roman"/>
                <a:cs typeface="Times New Roman"/>
              </a:rPr>
              <a:t>makes sense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elements at 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because  insertion and </a:t>
            </a:r>
            <a:r>
              <a:rPr sz="1069" spc="5" dirty="0">
                <a:latin typeface="Times New Roman"/>
                <a:cs typeface="Times New Roman"/>
              </a:rPr>
              <a:t>removal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constant time. </a:t>
            </a:r>
            <a:r>
              <a:rPr sz="1069" spc="15" dirty="0">
                <a:latin typeface="Times New Roman"/>
                <a:cs typeface="Times New Roman"/>
              </a:rPr>
              <a:t>As we </a:t>
            </a:r>
            <a:r>
              <a:rPr sz="1069" spc="10" dirty="0">
                <a:latin typeface="Times New Roman"/>
                <a:cs typeface="Times New Roman"/>
              </a:rPr>
              <a:t>don’t need to move </a:t>
            </a:r>
            <a:r>
              <a:rPr sz="1069" spc="15" dirty="0">
                <a:latin typeface="Times New Roman"/>
                <a:cs typeface="Times New Roman"/>
              </a:rPr>
              <a:t>back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forth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therefore,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requirement of </a:t>
            </a:r>
            <a:r>
              <a:rPr sz="1069" i="1" spc="10" dirty="0">
                <a:latin typeface="Times New Roman"/>
                <a:cs typeface="Times New Roman"/>
              </a:rPr>
              <a:t>doubly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circular linked list.  Singly linked list </a:t>
            </a:r>
            <a:r>
              <a:rPr sz="1069" spc="10" dirty="0">
                <a:latin typeface="Times New Roman"/>
                <a:cs typeface="Times New Roman"/>
              </a:rPr>
              <a:t>can serve the </a:t>
            </a:r>
            <a:r>
              <a:rPr sz="1069" spc="5" dirty="0">
                <a:latin typeface="Times New Roman"/>
                <a:cs typeface="Times New Roman"/>
              </a:rPr>
              <a:t>purpose. Hence, the decision is to insert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5" dirty="0">
                <a:latin typeface="Times New Roman"/>
                <a:cs typeface="Times New Roman"/>
              </a:rPr>
              <a:t>at  the start in the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and remove 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pop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implementation.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12">
              <a:latin typeface="Times New Roman"/>
              <a:cs typeface="Times New Roman"/>
            </a:endParaRPr>
          </a:p>
          <a:p>
            <a:pPr marR="101862" algn="ctr"/>
            <a:r>
              <a:rPr sz="1069" b="1" spc="10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24194" y="6526106"/>
            <a:ext cx="209903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098290" y="6521662"/>
            <a:ext cx="70379" cy="359304"/>
          </a:xfrm>
          <a:custGeom>
            <a:avLst/>
            <a:gdLst/>
            <a:ahLst/>
            <a:cxnLst/>
            <a:rect l="l" t="t" r="r" b="b"/>
            <a:pathLst>
              <a:path w="72389" h="369570">
                <a:moveTo>
                  <a:pt x="0" y="297941"/>
                </a:moveTo>
                <a:lnTo>
                  <a:pt x="36575" y="369569"/>
                </a:lnTo>
                <a:lnTo>
                  <a:pt x="58292" y="326135"/>
                </a:lnTo>
                <a:lnTo>
                  <a:pt x="36575" y="326135"/>
                </a:lnTo>
                <a:lnTo>
                  <a:pt x="32765" y="324612"/>
                </a:lnTo>
                <a:lnTo>
                  <a:pt x="32003" y="321563"/>
                </a:lnTo>
                <a:lnTo>
                  <a:pt x="32003" y="318611"/>
                </a:lnTo>
                <a:lnTo>
                  <a:pt x="0" y="297941"/>
                </a:lnTo>
                <a:close/>
              </a:path>
              <a:path w="72389" h="369570">
                <a:moveTo>
                  <a:pt x="32003" y="318611"/>
                </a:moveTo>
                <a:lnTo>
                  <a:pt x="32003" y="321563"/>
                </a:lnTo>
                <a:lnTo>
                  <a:pt x="32765" y="324612"/>
                </a:lnTo>
                <a:lnTo>
                  <a:pt x="36575" y="326135"/>
                </a:lnTo>
                <a:lnTo>
                  <a:pt x="39624" y="324612"/>
                </a:lnTo>
                <a:lnTo>
                  <a:pt x="40386" y="321563"/>
                </a:lnTo>
                <a:lnTo>
                  <a:pt x="36575" y="321563"/>
                </a:lnTo>
                <a:lnTo>
                  <a:pt x="32003" y="318611"/>
                </a:lnTo>
                <a:close/>
              </a:path>
              <a:path w="72389" h="369570">
                <a:moveTo>
                  <a:pt x="72389" y="297941"/>
                </a:moveTo>
                <a:lnTo>
                  <a:pt x="40386" y="319051"/>
                </a:lnTo>
                <a:lnTo>
                  <a:pt x="40386" y="321563"/>
                </a:lnTo>
                <a:lnTo>
                  <a:pt x="39624" y="324612"/>
                </a:lnTo>
                <a:lnTo>
                  <a:pt x="36575" y="326135"/>
                </a:lnTo>
                <a:lnTo>
                  <a:pt x="58292" y="326135"/>
                </a:lnTo>
                <a:lnTo>
                  <a:pt x="72389" y="297941"/>
                </a:lnTo>
                <a:close/>
              </a:path>
              <a:path w="72389" h="369570">
                <a:moveTo>
                  <a:pt x="36575" y="0"/>
                </a:moveTo>
                <a:lnTo>
                  <a:pt x="32765" y="1523"/>
                </a:lnTo>
                <a:lnTo>
                  <a:pt x="32003" y="4571"/>
                </a:lnTo>
                <a:lnTo>
                  <a:pt x="32003" y="318611"/>
                </a:lnTo>
                <a:lnTo>
                  <a:pt x="36575" y="321563"/>
                </a:lnTo>
                <a:lnTo>
                  <a:pt x="40386" y="319051"/>
                </a:lnTo>
                <a:lnTo>
                  <a:pt x="40386" y="4571"/>
                </a:lnTo>
                <a:lnTo>
                  <a:pt x="39624" y="1523"/>
                </a:lnTo>
                <a:lnTo>
                  <a:pt x="36575" y="0"/>
                </a:lnTo>
                <a:close/>
              </a:path>
              <a:path w="72389" h="369570">
                <a:moveTo>
                  <a:pt x="40386" y="319051"/>
                </a:moveTo>
                <a:lnTo>
                  <a:pt x="36575" y="321563"/>
                </a:lnTo>
                <a:lnTo>
                  <a:pt x="40386" y="321563"/>
                </a:lnTo>
                <a:lnTo>
                  <a:pt x="40386" y="319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819757" y="7300772"/>
            <a:ext cx="3967163" cy="779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770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277189">
              <a:spcBef>
                <a:spcPts val="719"/>
              </a:spcBef>
            </a:pP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1. Stack using array (on </a:t>
            </a:r>
            <a:r>
              <a:rPr sz="1069" b="1" spc="5" dirty="0">
                <a:latin typeface="Times New Roman"/>
                <a:cs typeface="Times New Roman"/>
              </a:rPr>
              <a:t>left side) </a:t>
            </a:r>
            <a:r>
              <a:rPr sz="1069" b="1" spc="15" dirty="0">
                <a:latin typeface="Times New Roman"/>
                <a:cs typeface="Times New Roman"/>
              </a:rPr>
              <a:t>and </a:t>
            </a:r>
            <a:r>
              <a:rPr sz="1069" b="1" spc="10" dirty="0">
                <a:latin typeface="Times New Roman"/>
                <a:cs typeface="Times New Roman"/>
              </a:rPr>
              <a:t>linked </a:t>
            </a:r>
            <a:r>
              <a:rPr sz="1069" b="1" spc="5" dirty="0">
                <a:latin typeface="Times New Roman"/>
                <a:cs typeface="Times New Roman"/>
              </a:rPr>
              <a:t>list </a:t>
            </a:r>
            <a:r>
              <a:rPr sz="1069" b="1" spc="10" dirty="0">
                <a:latin typeface="Times New Roman"/>
                <a:cs typeface="Times New Roman"/>
              </a:rPr>
              <a:t>(on right</a:t>
            </a:r>
            <a:r>
              <a:rPr sz="1069" b="1" spc="1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side)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584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4"/>
            <a:ext cx="4951853" cy="410368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 Stack&lt;T&gt;::push(T&amp;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top </a:t>
            </a:r>
            <a:r>
              <a:rPr sz="1069" spc="15" dirty="0">
                <a:latin typeface="Times New Roman"/>
                <a:cs typeface="Times New Roman"/>
              </a:rPr>
              <a:t>&lt; MAXSTACKSIZE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 marR="3031174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nodes[++top]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x; 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77827" marR="2430495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"stack </a:t>
            </a:r>
            <a:r>
              <a:rPr sz="1069" spc="10" dirty="0">
                <a:latin typeface="Times New Roman"/>
                <a:cs typeface="Times New Roman"/>
              </a:rPr>
              <a:t>overflow in push.\n"; 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Stack&lt;T&gt;::pop(void)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!empty()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 marR="3095378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nodes[top--]; 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77827" marR="2415061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"stack </a:t>
            </a:r>
            <a:r>
              <a:rPr sz="1069" spc="10" dirty="0">
                <a:latin typeface="Times New Roman"/>
                <a:cs typeface="Times New Roman"/>
              </a:rPr>
              <a:t>underflow in </a:t>
            </a:r>
            <a:r>
              <a:rPr sz="1069" spc="5" dirty="0">
                <a:latin typeface="Times New Roman"/>
                <a:cs typeface="Times New Roman"/>
              </a:rPr>
              <a:t>pop.\n";  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5468335"/>
            <a:ext cx="4853076" cy="3908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In this code,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include different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0" dirty="0">
                <a:latin typeface="Times New Roman"/>
                <a:cs typeface="Times New Roman"/>
              </a:rPr>
              <a:t>in which one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Stack.h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written </a:t>
            </a:r>
            <a:r>
              <a:rPr sz="1069" spc="5" dirty="0">
                <a:latin typeface="Times New Roman"/>
                <a:cs typeface="Times New Roman"/>
              </a:rPr>
              <a:t>earlier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declare the </a:t>
            </a: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i="1" spc="10" dirty="0">
                <a:latin typeface="Times New Roman"/>
                <a:cs typeface="Times New Roman"/>
              </a:rPr>
              <a:t>Stack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defined a constant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stack to </a:t>
            </a:r>
            <a:r>
              <a:rPr sz="1069" spc="15" dirty="0">
                <a:latin typeface="Times New Roman"/>
                <a:cs typeface="Times New Roman"/>
              </a:rPr>
              <a:t>50 </a:t>
            </a:r>
            <a:r>
              <a:rPr sz="1069" spc="10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writing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5" dirty="0">
                <a:latin typeface="Times New Roman"/>
                <a:cs typeface="Times New Roman"/>
              </a:rPr>
              <a:t>#define </a:t>
            </a:r>
            <a:r>
              <a:rPr sz="1069" spc="15" dirty="0">
                <a:latin typeface="Times New Roman"/>
                <a:cs typeface="Times New Roman"/>
              </a:rPr>
              <a:t>MAXSTACKSIZE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definition of the constructor.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signature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constructor  function,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written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 marR="240209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 </a:t>
            </a:r>
            <a:r>
              <a:rPr sz="1069" spc="10" dirty="0">
                <a:latin typeface="Times New Roman"/>
                <a:cs typeface="Times New Roman"/>
              </a:rPr>
              <a:t>T&gt;  Stack&lt;T&gt; </a:t>
            </a:r>
            <a:r>
              <a:rPr sz="1069" spc="5" dirty="0">
                <a:latin typeface="Times New Roman"/>
                <a:cs typeface="Times New Roman"/>
              </a:rPr>
              <a:t>:: Stack()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writing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template function that uses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wherever </a:t>
            </a:r>
            <a:r>
              <a:rPr sz="1069" spc="10" dirty="0">
                <a:latin typeface="Times New Roman"/>
                <a:cs typeface="Times New Roman"/>
              </a:rPr>
              <a:t>a data type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written. </a:t>
            </a:r>
            <a:r>
              <a:rPr sz="1069" spc="15" dirty="0">
                <a:latin typeface="Times New Roman"/>
                <a:cs typeface="Times New Roman"/>
              </a:rPr>
              <a:t>As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declared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class as </a:t>
            </a:r>
            <a:r>
              <a:rPr sz="1069" spc="10" dirty="0">
                <a:latin typeface="Times New Roman"/>
                <a:cs typeface="Times New Roman"/>
              </a:rPr>
              <a:t>a template </a:t>
            </a:r>
            <a:r>
              <a:rPr sz="1069" spc="5" dirty="0">
                <a:latin typeface="Times New Roman"/>
                <a:cs typeface="Times New Roman"/>
              </a:rPr>
              <a:t>class, </a:t>
            </a:r>
            <a:r>
              <a:rPr sz="1069" spc="15" dirty="0">
                <a:latin typeface="Times New Roman"/>
                <a:cs typeface="Times New Roman"/>
              </a:rPr>
              <a:t>&lt;T&gt;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 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class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before the </a:t>
            </a:r>
            <a:r>
              <a:rPr sz="1069" spc="10" dirty="0">
                <a:latin typeface="Times New Roman"/>
                <a:cs typeface="Times New Roman"/>
              </a:rPr>
              <a:t>access </a:t>
            </a:r>
            <a:r>
              <a:rPr sz="1069" spc="5" dirty="0">
                <a:latin typeface="Times New Roman"/>
                <a:cs typeface="Times New Roman"/>
              </a:rPr>
              <a:t>specifier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5" dirty="0">
                <a:latin typeface="Times New Roman"/>
                <a:cs typeface="Times New Roman"/>
              </a:rPr>
              <a:t>::)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defining </a:t>
            </a:r>
            <a:r>
              <a:rPr sz="1069" spc="10" dirty="0">
                <a:latin typeface="Times New Roman"/>
                <a:cs typeface="Times New Roman"/>
              </a:rPr>
              <a:t>a 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the implementation </a:t>
            </a:r>
            <a:r>
              <a:rPr sz="1069" spc="5" dirty="0">
                <a:latin typeface="Times New Roman"/>
                <a:cs typeface="Times New Roman"/>
              </a:rPr>
              <a:t>of the constructor in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the  value –1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top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allocate </a:t>
            </a:r>
            <a:r>
              <a:rPr sz="1069" spc="10" dirty="0">
                <a:latin typeface="Times New Roman"/>
                <a:cs typeface="Times New Roman"/>
              </a:rPr>
              <a:t>memory by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i="1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operator for stack of </a:t>
            </a:r>
            <a:r>
              <a:rPr sz="1069" spc="10" dirty="0">
                <a:latin typeface="Times New Roman"/>
                <a:cs typeface="Times New Roman"/>
              </a:rPr>
              <a:t>size  MAXSTACKSIZE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put its starting address in the pointer </a:t>
            </a:r>
            <a:r>
              <a:rPr sz="1069" i="1" spc="10" dirty="0">
                <a:latin typeface="Times New Roman"/>
                <a:cs typeface="Times New Roman"/>
              </a:rPr>
              <a:t>nodes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is  pertinent to note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a generic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type).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define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destructor ~Stack,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frees </a:t>
            </a:r>
            <a:r>
              <a:rPr sz="1069" spc="10" dirty="0">
                <a:latin typeface="Times New Roman"/>
                <a:cs typeface="Times New Roman"/>
              </a:rPr>
              <a:t>the memory by </a:t>
            </a:r>
            <a:r>
              <a:rPr sz="1069" spc="5" dirty="0">
                <a:latin typeface="Times New Roman"/>
                <a:cs typeface="Times New Roman"/>
              </a:rPr>
              <a:t>deleting </a:t>
            </a:r>
            <a:r>
              <a:rPr sz="1069" spc="10" dirty="0">
                <a:latin typeface="Times New Roman"/>
                <a:cs typeface="Times New Roman"/>
              </a:rPr>
              <a:t>the  nodes. Then </a:t>
            </a:r>
            <a:r>
              <a:rPr sz="1069" spc="5" dirty="0">
                <a:latin typeface="Times New Roman"/>
                <a:cs typeface="Times New Roman"/>
              </a:rPr>
              <a:t>there are the different methods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i.e. </a:t>
            </a:r>
            <a:r>
              <a:rPr sz="1069" i="1" spc="5" dirty="0">
                <a:latin typeface="Times New Roman"/>
                <a:cs typeface="Times New Roman"/>
              </a:rPr>
              <a:t>empty()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push()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i="1" spc="5" dirty="0">
                <a:latin typeface="Times New Roman"/>
                <a:cs typeface="Times New Roman"/>
              </a:rPr>
              <a:t>pop()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define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methods in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in case of the constructor.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means that while writing </a:t>
            </a:r>
            <a:r>
              <a:rPr sz="1069" i="1" spc="5" dirty="0">
                <a:latin typeface="Times New Roman"/>
                <a:cs typeface="Times New Roman"/>
              </a:rPr>
              <a:t>template &lt;class </a:t>
            </a:r>
            <a:r>
              <a:rPr sz="1069" i="1" spc="19" dirty="0">
                <a:latin typeface="Times New Roman"/>
                <a:cs typeface="Times New Roman"/>
              </a:rPr>
              <a:t>T&gt;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wherever a data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empty()</a:t>
            </a:r>
            <a:r>
              <a:rPr sz="1069" i="1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returns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Boolean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parameter.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returns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1256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519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means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TRUE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stack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top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less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Otherwise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zero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FALSE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 stack is not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define the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Stack&lt;T&gt;::push(T&amp;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top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MAXSTACKSIZE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 marR="2986107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nodes[++top]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x; 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848235" marR="1967485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"stack </a:t>
            </a:r>
            <a:r>
              <a:rPr sz="1069" spc="10" dirty="0">
                <a:latin typeface="Times New Roman"/>
                <a:cs typeface="Times New Roman"/>
              </a:rPr>
              <a:t>overflow in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push.\n";  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function takes </a:t>
            </a:r>
            <a:r>
              <a:rPr sz="1069" spc="10" dirty="0">
                <a:latin typeface="Times New Roman"/>
                <a:cs typeface="Times New Roman"/>
              </a:rPr>
              <a:t>an argument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reference. It checks whether there is space in </a:t>
            </a:r>
            <a:r>
              <a:rPr sz="1069" spc="10" dirty="0">
                <a:latin typeface="Times New Roman"/>
                <a:cs typeface="Times New Roman"/>
              </a:rPr>
              <a:t>the  stack by checking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the </a:t>
            </a:r>
            <a:r>
              <a:rPr sz="1069" i="1" spc="5" dirty="0">
                <a:latin typeface="Times New Roman"/>
                <a:cs typeface="Times New Roman"/>
              </a:rPr>
              <a:t>top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i="1" spc="5" dirty="0">
                <a:latin typeface="Times New Roman"/>
                <a:cs typeface="Times New Roman"/>
              </a:rPr>
              <a:t>top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MAXSTACKSIZE,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space </a:t>
            </a:r>
            <a:r>
              <a:rPr sz="1069" spc="5" dirty="0">
                <a:latin typeface="Times New Roman"/>
                <a:cs typeface="Times New Roman"/>
              </a:rPr>
              <a:t>available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puts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 and  </a:t>
            </a:r>
            <a:r>
              <a:rPr sz="1069" spc="10" dirty="0">
                <a:latin typeface="Times New Roman"/>
                <a:cs typeface="Times New Roman"/>
              </a:rPr>
              <a:t>returns 1, indicating that push operation has succeeded. </a:t>
            </a:r>
            <a:r>
              <a:rPr sz="1069" spc="5" dirty="0">
                <a:latin typeface="Times New Roman"/>
                <a:cs typeface="Times New Roman"/>
              </a:rPr>
              <a:t>Otherwise, it displays </a:t>
            </a:r>
            <a:r>
              <a:rPr sz="1069" spc="10" dirty="0">
                <a:latin typeface="Times New Roman"/>
                <a:cs typeface="Times New Roman"/>
              </a:rPr>
              <a:t>a  message of </a:t>
            </a:r>
            <a:r>
              <a:rPr sz="1069" spc="5" dirty="0">
                <a:latin typeface="Times New Roman"/>
                <a:cs typeface="Times New Roman"/>
              </a:rPr>
              <a:t>stack overflow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zero which indicates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element was not 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on 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Next comes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returned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this method is 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T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body </a:t>
            </a:r>
            <a:r>
              <a:rPr sz="1069" spc="5" dirty="0">
                <a:latin typeface="Times New Roman"/>
                <a:cs typeface="Times New Roman"/>
              </a:rPr>
              <a:t>of the function,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define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local variable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and check </a:t>
            </a:r>
            <a:r>
              <a:rPr sz="1069" spc="5" dirty="0">
                <a:latin typeface="Times New Roman"/>
                <a:cs typeface="Times New Roman"/>
              </a:rPr>
              <a:t>if  the 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5" dirty="0">
                <a:latin typeface="Times New Roman"/>
                <a:cs typeface="Times New Roman"/>
              </a:rPr>
              <a:t>If it is </a:t>
            </a:r>
            <a:r>
              <a:rPr sz="1069" spc="10" dirty="0">
                <a:latin typeface="Times New Roman"/>
                <a:cs typeface="Times New Roman"/>
              </a:rPr>
              <a:t>not empty, we pop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from </a:t>
            </a:r>
            <a:r>
              <a:rPr sz="1069" spc="5" dirty="0">
                <a:latin typeface="Times New Roman"/>
                <a:cs typeface="Times New Roman"/>
              </a:rPr>
              <a:t>the top in variable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ts val="1254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use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main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separate file </a:t>
            </a:r>
            <a:r>
              <a:rPr sz="1069" spc="10" dirty="0">
                <a:latin typeface="Times New Roman"/>
                <a:cs typeface="Times New Roman"/>
              </a:rPr>
              <a:t>including the </a:t>
            </a:r>
            <a:r>
              <a:rPr sz="1069" spc="5" dirty="0">
                <a:latin typeface="Times New Roman"/>
                <a:cs typeface="Times New Roman"/>
              </a:rPr>
              <a:t>stack.cpp </a:t>
            </a:r>
            <a:r>
              <a:rPr sz="1069" spc="15" dirty="0">
                <a:latin typeface="Times New Roman"/>
                <a:cs typeface="Times New Roman"/>
              </a:rPr>
              <a:t>(we </a:t>
            </a:r>
            <a:r>
              <a:rPr sz="1069" spc="10" dirty="0">
                <a:latin typeface="Times New Roman"/>
                <a:cs typeface="Times New Roman"/>
              </a:rPr>
              <a:t>have written </a:t>
            </a:r>
            <a:r>
              <a:rPr sz="1069" spc="5" dirty="0">
                <a:latin typeface="Times New Roman"/>
                <a:cs typeface="Times New Roman"/>
              </a:rPr>
              <a:t>before shortly) to use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 written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file </a:t>
            </a:r>
            <a:r>
              <a:rPr sz="1069" b="1" spc="10" dirty="0">
                <a:latin typeface="Times New Roman"/>
                <a:cs typeface="Times New Roman"/>
              </a:rPr>
              <a:t>main.cpp</a:t>
            </a:r>
            <a:r>
              <a:rPr sz="1069" spc="10" dirty="0">
                <a:latin typeface="Times New Roman"/>
                <a:cs typeface="Times New Roman"/>
              </a:rPr>
              <a:t>. This program demonstrates the  implementation of 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6104943"/>
            <a:ext cx="4951853" cy="212660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"Stack.cpp"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main(int argc, </a:t>
            </a:r>
            <a:r>
              <a:rPr sz="1069" spc="10" dirty="0">
                <a:latin typeface="Times New Roman"/>
                <a:cs typeface="Times New Roman"/>
              </a:rPr>
              <a:t>char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*argv[])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 marR="3152791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Stack&lt;int&gt; intstack;  </a:t>
            </a:r>
            <a:r>
              <a:rPr sz="1069" spc="10" dirty="0">
                <a:latin typeface="Times New Roman"/>
                <a:cs typeface="Times New Roman"/>
              </a:rPr>
              <a:t>Stack&lt;char&gt; </a:t>
            </a:r>
            <a:r>
              <a:rPr sz="1069" spc="5" dirty="0">
                <a:latin typeface="Times New Roman"/>
                <a:cs typeface="Times New Roman"/>
              </a:rPr>
              <a:t>charstack;  int </a:t>
            </a:r>
            <a:r>
              <a:rPr sz="1069" spc="10" dirty="0">
                <a:latin typeface="Times New Roman"/>
                <a:cs typeface="Times New Roman"/>
              </a:rPr>
              <a:t>x=10,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y=20;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char </a:t>
            </a:r>
            <a:r>
              <a:rPr sz="1069" spc="5" dirty="0">
                <a:latin typeface="Times New Roman"/>
                <a:cs typeface="Times New Roman"/>
              </a:rPr>
              <a:t>c='C',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d='D';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intstack.push(x);  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intstack.push(y);</a:t>
            </a:r>
            <a:endParaRPr sz="1069">
              <a:latin typeface="Times New Roman"/>
              <a:cs typeface="Times New Roman"/>
            </a:endParaRPr>
          </a:p>
          <a:p>
            <a:pPr marL="477827" marR="480913" indent="-61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"intstack: </a:t>
            </a:r>
            <a:r>
              <a:rPr sz="1069" spc="10" dirty="0">
                <a:latin typeface="Times New Roman"/>
                <a:cs typeface="Times New Roman"/>
              </a:rPr>
              <a:t>" &lt;&lt; </a:t>
            </a:r>
            <a:r>
              <a:rPr sz="1069" spc="5" dirty="0">
                <a:latin typeface="Times New Roman"/>
                <a:cs typeface="Times New Roman"/>
              </a:rPr>
              <a:t>intstack.pop() </a:t>
            </a:r>
            <a:r>
              <a:rPr sz="1069" spc="10" dirty="0">
                <a:latin typeface="Times New Roman"/>
                <a:cs typeface="Times New Roman"/>
              </a:rPr>
              <a:t>&lt;&lt; ", " &lt;&lt; </a:t>
            </a:r>
            <a:r>
              <a:rPr sz="1069" spc="5" dirty="0">
                <a:latin typeface="Times New Roman"/>
                <a:cs typeface="Times New Roman"/>
              </a:rPr>
              <a:t>intstack.pop()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"\n";  charstack.push(c);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charstack.push(d);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"charstack: </a:t>
            </a:r>
            <a:r>
              <a:rPr sz="1069" spc="10" dirty="0">
                <a:latin typeface="Times New Roman"/>
                <a:cs typeface="Times New Roman"/>
              </a:rPr>
              <a:t>" &lt;&lt; </a:t>
            </a:r>
            <a:r>
              <a:rPr sz="1069" spc="5" dirty="0">
                <a:latin typeface="Times New Roman"/>
                <a:cs typeface="Times New Roman"/>
              </a:rPr>
              <a:t>charstack.pop()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", </a:t>
            </a:r>
            <a:r>
              <a:rPr sz="1069" spc="10" dirty="0">
                <a:latin typeface="Times New Roman"/>
                <a:cs typeface="Times New Roman"/>
              </a:rPr>
              <a:t>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charstack.pop() </a:t>
            </a:r>
            <a:r>
              <a:rPr sz="1069" spc="10" dirty="0">
                <a:latin typeface="Times New Roman"/>
                <a:cs typeface="Times New Roman"/>
              </a:rPr>
              <a:t>&lt;&lt;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"\n";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8351261"/>
            <a:ext cx="4852458" cy="977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code,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&lt;int&gt; </a:t>
            </a:r>
            <a:r>
              <a:rPr sz="1069" spc="5" dirty="0">
                <a:latin typeface="Times New Roman"/>
                <a:cs typeface="Times New Roman"/>
              </a:rPr>
              <a:t>intstack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This line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creating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i="1" spc="5" dirty="0">
                <a:latin typeface="Times New Roman"/>
                <a:cs typeface="Times New Roman"/>
              </a:rPr>
              <a:t>intstack </a:t>
            </a:r>
            <a:r>
              <a:rPr sz="1069" spc="5" dirty="0">
                <a:latin typeface="Times New Roman"/>
                <a:cs typeface="Times New Roman"/>
              </a:rPr>
              <a:t>of Stack, the </a:t>
            </a:r>
            <a:r>
              <a:rPr sz="1069" spc="10" dirty="0">
                <a:latin typeface="Times New Roman"/>
                <a:cs typeface="Times New Roman"/>
              </a:rPr>
              <a:t>generic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i="1" spc="15" dirty="0">
                <a:latin typeface="Times New Roman"/>
                <a:cs typeface="Times New Roman"/>
              </a:rPr>
              <a:t>T 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replaced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dirty="0">
                <a:latin typeface="Times New Roman"/>
                <a:cs typeface="Times New Roman"/>
              </a:rPr>
              <a:t>int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words,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stack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integers.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will replace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wherever it </a:t>
            </a:r>
            <a:r>
              <a:rPr sz="1069" spc="10" dirty="0">
                <a:latin typeface="Times New Roman"/>
                <a:cs typeface="Times New Roman"/>
              </a:rPr>
              <a:t>exists in the code, </a:t>
            </a:r>
            <a:r>
              <a:rPr sz="1069" spc="5" dirty="0">
                <a:latin typeface="Times New Roman"/>
                <a:cs typeface="Times New Roman"/>
              </a:rPr>
              <a:t>providing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version </a:t>
            </a:r>
            <a:r>
              <a:rPr sz="1069" spc="10" dirty="0">
                <a:latin typeface="Times New Roman"/>
                <a:cs typeface="Times New Roman"/>
              </a:rPr>
              <a:t>of  code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data type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compiler </a:t>
            </a:r>
            <a:r>
              <a:rPr sz="1069" spc="5" dirty="0">
                <a:latin typeface="Times New Roman"/>
                <a:cs typeface="Times New Roman"/>
              </a:rPr>
              <a:t>does this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automatically.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6303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286686"/>
            <a:ext cx="4853076" cy="322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Similarly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&lt;char&gt; </a:t>
            </a:r>
            <a:r>
              <a:rPr sz="1069" spc="5" dirty="0">
                <a:latin typeface="Times New Roman"/>
                <a:cs typeface="Times New Roman"/>
              </a:rPr>
              <a:t>charstack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creates </a:t>
            </a:r>
            <a:r>
              <a:rPr sz="1069" spc="10" dirty="0">
                <a:latin typeface="Times New Roman"/>
                <a:cs typeface="Times New Roman"/>
              </a:rPr>
              <a:t>an object of Stack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name </a:t>
            </a:r>
            <a:r>
              <a:rPr sz="1069" i="1" spc="5" dirty="0">
                <a:latin typeface="Times New Roman"/>
                <a:cs typeface="Times New Roman"/>
              </a:rPr>
              <a:t>charstack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replaces </a:t>
            </a:r>
            <a:r>
              <a:rPr sz="1069" spc="10" dirty="0">
                <a:latin typeface="Times New Roman"/>
                <a:cs typeface="Times New Roman"/>
              </a:rPr>
              <a:t>the type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5" dirty="0">
                <a:latin typeface="Times New Roman"/>
                <a:cs typeface="Times New Roman"/>
              </a:rPr>
              <a:t>char</a:t>
            </a:r>
            <a:r>
              <a:rPr sz="1069" spc="5" dirty="0">
                <a:latin typeface="Times New Roman"/>
                <a:cs typeface="Times New Roman"/>
              </a:rPr>
              <a:t>.  It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of characters.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is replaced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5" dirty="0">
                <a:latin typeface="Times New Roman"/>
                <a:cs typeface="Times New Roman"/>
              </a:rPr>
              <a:t>char </a:t>
            </a:r>
            <a:r>
              <a:rPr sz="1069" spc="10" dirty="0">
                <a:latin typeface="Times New Roman"/>
                <a:cs typeface="Times New Roman"/>
              </a:rPr>
              <a:t>and a  version of code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provided by the </a:t>
            </a:r>
            <a:r>
              <a:rPr sz="1069" spc="5" dirty="0">
                <a:latin typeface="Times New Roman"/>
                <a:cs typeface="Times New Roman"/>
              </a:rPr>
              <a:t>compiler,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i="1" spc="10" dirty="0">
                <a:latin typeface="Times New Roman"/>
                <a:cs typeface="Times New Roman"/>
              </a:rPr>
              <a:t>char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type.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create two objects of two types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int and char) of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template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To demonstrate the implementation of </a:t>
            </a:r>
            <a:r>
              <a:rPr sz="1069" spc="5" dirty="0">
                <a:latin typeface="Times New Roman"/>
                <a:cs typeface="Times New Roman"/>
              </a:rPr>
              <a:t>Stack,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variables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5" dirty="0">
                <a:latin typeface="Times New Roman"/>
                <a:cs typeface="Times New Roman"/>
              </a:rPr>
              <a:t>char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we push and pop these </a:t>
            </a:r>
            <a:r>
              <a:rPr sz="1069" spc="5" dirty="0">
                <a:latin typeface="Times New Roman"/>
                <a:cs typeface="Times New Roman"/>
              </a:rPr>
              <a:t>variables </a:t>
            </a:r>
            <a:r>
              <a:rPr sz="1069" spc="10" dirty="0">
                <a:latin typeface="Times New Roman"/>
                <a:cs typeface="Times New Roman"/>
              </a:rPr>
              <a:t>on and from the </a:t>
            </a:r>
            <a:r>
              <a:rPr sz="1069" spc="5" dirty="0">
                <a:latin typeface="Times New Roman"/>
                <a:cs typeface="Times New Roman"/>
              </a:rPr>
              <a:t>proper stack.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the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intstack </a:t>
            </a:r>
            <a:r>
              <a:rPr sz="1069" spc="10" dirty="0">
                <a:latin typeface="Times New Roman"/>
                <a:cs typeface="Times New Roman"/>
              </a:rPr>
              <a:t>(which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created for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type). The  </a:t>
            </a:r>
            <a:r>
              <a:rPr sz="1069" spc="5" dirty="0">
                <a:latin typeface="Times New Roman"/>
                <a:cs typeface="Times New Roman"/>
              </a:rPr>
              <a:t>values of </a:t>
            </a:r>
            <a:r>
              <a:rPr sz="1069" spc="10" dirty="0">
                <a:latin typeface="Times New Roman"/>
                <a:cs typeface="Times New Roman"/>
              </a:rPr>
              <a:t>type other than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i="1" spc="10" dirty="0">
                <a:latin typeface="Times New Roman"/>
                <a:cs typeface="Times New Roman"/>
              </a:rPr>
              <a:t>intstack </a:t>
            </a:r>
            <a:r>
              <a:rPr sz="1069" spc="10" dirty="0">
                <a:latin typeface="Times New Roman"/>
                <a:cs typeface="Times New Roman"/>
              </a:rPr>
              <a:t>can not be </a:t>
            </a:r>
            <a:r>
              <a:rPr sz="1069" spc="5" dirty="0">
                <a:latin typeface="Times New Roman"/>
                <a:cs typeface="Times New Roman"/>
              </a:rPr>
              <a:t>pushed as </a:t>
            </a:r>
            <a:r>
              <a:rPr sz="1069" spc="10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created it to 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type. 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poop these values from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 show on the </a:t>
            </a:r>
            <a:r>
              <a:rPr sz="1069" spc="5" dirty="0">
                <a:latin typeface="Times New Roman"/>
                <a:cs typeface="Times New Roman"/>
              </a:rPr>
              <a:t>screen.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we push the </a:t>
            </a:r>
            <a:r>
              <a:rPr sz="1069" i="1" spc="10" dirty="0">
                <a:latin typeface="Times New Roman"/>
                <a:cs typeface="Times New Roman"/>
              </a:rPr>
              <a:t>char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i="1" spc="5" dirty="0">
                <a:latin typeface="Times New Roman"/>
                <a:cs typeface="Times New Roman"/>
              </a:rPr>
              <a:t>charstack </a:t>
            </a:r>
            <a:r>
              <a:rPr sz="1069" spc="5" dirty="0">
                <a:latin typeface="Times New Roman"/>
                <a:cs typeface="Times New Roman"/>
              </a:rPr>
              <a:t>(a </a:t>
            </a:r>
            <a:r>
              <a:rPr sz="1069" spc="10" dirty="0">
                <a:latin typeface="Times New Roman"/>
                <a:cs typeface="Times New Roman"/>
              </a:rPr>
              <a:t>stack to 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i="1" spc="5" dirty="0">
                <a:latin typeface="Times New Roman"/>
                <a:cs typeface="Times New Roman"/>
              </a:rPr>
              <a:t>char </a:t>
            </a:r>
            <a:r>
              <a:rPr sz="1069" spc="5" dirty="0">
                <a:latin typeface="Times New Roman"/>
                <a:cs typeface="Times New Roman"/>
              </a:rPr>
              <a:t>values) before displaying </a:t>
            </a:r>
            <a:r>
              <a:rPr sz="1069" spc="10" dirty="0">
                <a:latin typeface="Times New Roman"/>
                <a:cs typeface="Times New Roman"/>
              </a:rPr>
              <a:t>these values on the </a:t>
            </a:r>
            <a:r>
              <a:rPr sz="1069" spc="5" dirty="0">
                <a:latin typeface="Times New Roman"/>
                <a:cs typeface="Times New Roman"/>
              </a:rPr>
              <a:t>screen with the help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method to </a:t>
            </a:r>
            <a:r>
              <a:rPr sz="1069" spc="5" dirty="0">
                <a:latin typeface="Times New Roman"/>
                <a:cs typeface="Times New Roman"/>
              </a:rPr>
              <a:t>get these values </a:t>
            </a:r>
            <a:r>
              <a:rPr sz="1069" spc="10" dirty="0">
                <a:latin typeface="Times New Roman"/>
                <a:cs typeface="Times New Roman"/>
              </a:rPr>
              <a:t>from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the three </a:t>
            </a:r>
            <a:r>
              <a:rPr sz="1069" spc="5" dirty="0">
                <a:latin typeface="Times New Roman"/>
                <a:cs typeface="Times New Roman"/>
              </a:rPr>
              <a:t>files of our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stack.h, </a:t>
            </a:r>
            <a:r>
              <a:rPr sz="1069" i="1" spc="10" dirty="0">
                <a:latin typeface="Times New Roman"/>
                <a:cs typeface="Times New Roman"/>
              </a:rPr>
              <a:t>stack.cpp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main.cpp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Having  </a:t>
            </a:r>
            <a:r>
              <a:rPr sz="1069" spc="5" dirty="0">
                <a:latin typeface="Times New Roman"/>
                <a:cs typeface="Times New Roman"/>
              </a:rPr>
              <a:t>these files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directory, we compile the </a:t>
            </a:r>
            <a:r>
              <a:rPr sz="1069" spc="5" dirty="0">
                <a:latin typeface="Times New Roman"/>
                <a:cs typeface="Times New Roman"/>
              </a:rPr>
              <a:t>main file (main.cpp)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execute it. 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of </a:t>
            </a:r>
            <a:r>
              <a:rPr sz="1069" spc="5" dirty="0">
                <a:latin typeface="Times New Roman"/>
                <a:cs typeface="Times New Roman"/>
              </a:rPr>
              <a:t>the above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4662910"/>
            <a:ext cx="4951853" cy="33342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 marR="401460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intstack: 10, </a:t>
            </a:r>
            <a:r>
              <a:rPr sz="1069" spc="15" dirty="0">
                <a:latin typeface="Times New Roman"/>
                <a:cs typeface="Times New Roman"/>
              </a:rPr>
              <a:t>20  </a:t>
            </a:r>
            <a:r>
              <a:rPr sz="1069" spc="5" dirty="0">
                <a:latin typeface="Times New Roman"/>
                <a:cs typeface="Times New Roman"/>
              </a:rPr>
              <a:t>charstack: </a:t>
            </a:r>
            <a:r>
              <a:rPr sz="1069" spc="10" dirty="0">
                <a:latin typeface="Times New Roman"/>
                <a:cs typeface="Times New Roman"/>
              </a:rPr>
              <a:t>C,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5148282"/>
            <a:ext cx="4853076" cy="4206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example, 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objects of Stack to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5" dirty="0">
                <a:latin typeface="Times New Roman"/>
                <a:cs typeface="Times New Roman"/>
              </a:rPr>
              <a:t>types.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compiler automatically provides </a:t>
            </a:r>
            <a:r>
              <a:rPr sz="1069" spc="10" dirty="0">
                <a:latin typeface="Times New Roman"/>
                <a:cs typeface="Times New Roman"/>
              </a:rPr>
              <a:t>us two </a:t>
            </a:r>
            <a:r>
              <a:rPr sz="1069" spc="5" dirty="0">
                <a:latin typeface="Times New Roman"/>
                <a:cs typeface="Times New Roman"/>
              </a:rPr>
              <a:t>versions of the template </a:t>
            </a:r>
            <a:r>
              <a:rPr sz="1069" spc="10" dirty="0">
                <a:latin typeface="Times New Roman"/>
                <a:cs typeface="Times New Roman"/>
              </a:rPr>
              <a:t>code, one  for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and the other for </a:t>
            </a:r>
            <a:r>
              <a:rPr sz="1069" i="1" spc="10" dirty="0">
                <a:latin typeface="Times New Roman"/>
                <a:cs typeface="Times New Roman"/>
              </a:rPr>
              <a:t>char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spc="10" dirty="0">
                <a:latin typeface="Times New Roman"/>
                <a:cs typeface="Times New Roman"/>
              </a:rPr>
              <a:t>same code, </a:t>
            </a:r>
            <a:r>
              <a:rPr sz="1069" spc="5" dirty="0">
                <a:latin typeface="Times New Roman"/>
                <a:cs typeface="Times New Roman"/>
              </a:rPr>
              <a:t>written as template.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is only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 the template utility, provided by the </a:t>
            </a:r>
            <a:r>
              <a:rPr sz="1069" spc="10" dirty="0">
                <a:latin typeface="Times New Roman"/>
                <a:cs typeface="Times New Roman"/>
              </a:rPr>
              <a:t>C++ language only. </a:t>
            </a:r>
            <a:r>
              <a:rPr sz="1069" spc="19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other  </a:t>
            </a:r>
            <a:r>
              <a:rPr sz="1069" spc="10" dirty="0">
                <a:latin typeface="Times New Roman"/>
                <a:cs typeface="Times New Roman"/>
              </a:rPr>
              <a:t>language </a:t>
            </a:r>
            <a:r>
              <a:rPr sz="1069" spc="5" dirty="0">
                <a:latin typeface="Times New Roman"/>
                <a:cs typeface="Times New Roman"/>
              </a:rPr>
              <a:t>including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provides this utility of templates.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write this </a:t>
            </a:r>
            <a:r>
              <a:rPr sz="1069" spc="10" dirty="0">
                <a:latin typeface="Times New Roman"/>
                <a:cs typeface="Times New Roman"/>
              </a:rPr>
              <a:t>program in </a:t>
            </a:r>
            <a:r>
              <a:rPr sz="1069" spc="5" dirty="0">
                <a:latin typeface="Times New Roman"/>
                <a:cs typeface="Times New Roman"/>
              </a:rPr>
              <a:t>C,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functions of </a:t>
            </a:r>
            <a:r>
              <a:rPr sz="1069" spc="5" dirty="0">
                <a:latin typeface="Times New Roman"/>
                <a:cs typeface="Times New Roman"/>
              </a:rPr>
              <a:t>Stack has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repeatedly </a:t>
            </a:r>
            <a:r>
              <a:rPr sz="1069" spc="5" dirty="0">
                <a:latin typeface="Times New Roman"/>
                <a:cs typeface="Times New Roman"/>
              </a:rPr>
              <a:t>for each data type.  Similarly,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write different </a:t>
            </a:r>
            <a:r>
              <a:rPr sz="1069" spc="10" dirty="0">
                <a:latin typeface="Times New Roman"/>
                <a:cs typeface="Times New Roman"/>
              </a:rPr>
              <a:t>versions for using different data types. But  </a:t>
            </a:r>
            <a:r>
              <a:rPr sz="1069" spc="5" dirty="0">
                <a:latin typeface="Times New Roman"/>
                <a:cs typeface="Times New Roman"/>
              </a:rPr>
              <a:t>in templates,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writes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once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automatically  </a:t>
            </a:r>
            <a:r>
              <a:rPr sz="1069" spc="10" dirty="0">
                <a:latin typeface="Times New Roman"/>
                <a:cs typeface="Times New Roman"/>
              </a:rPr>
              <a:t>produces the version of the code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5" dirty="0">
                <a:latin typeface="Times New Roman"/>
                <a:cs typeface="Times New Roman"/>
              </a:rPr>
              <a:t>data type.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implemented the  stack by using array.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implemented with the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array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does not </a:t>
            </a:r>
            <a:r>
              <a:rPr sz="1069" spc="5" dirty="0">
                <a:latin typeface="Times New Roman"/>
                <a:cs typeface="Times New Roman"/>
              </a:rPr>
              <a:t>matter </a:t>
            </a:r>
            <a:r>
              <a:rPr sz="1069" spc="10" dirty="0">
                <a:latin typeface="Times New Roman"/>
                <a:cs typeface="Times New Roman"/>
              </a:rPr>
              <a:t>here.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implementation of the stack remains the same.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templates are so </a:t>
            </a:r>
            <a:r>
              <a:rPr sz="1069" spc="5" dirty="0">
                <a:latin typeface="Times New Roman"/>
                <a:cs typeface="Times New Roman"/>
              </a:rPr>
              <a:t>important </a:t>
            </a:r>
            <a:r>
              <a:rPr sz="1069" spc="10" dirty="0">
                <a:latin typeface="Times New Roman"/>
                <a:cs typeface="Times New Roman"/>
              </a:rPr>
              <a:t>that C++ provides a </a:t>
            </a:r>
            <a:r>
              <a:rPr sz="1069" spc="5" dirty="0">
                <a:latin typeface="Times New Roman"/>
                <a:cs typeface="Times New Roman"/>
              </a:rPr>
              <a:t>library in </a:t>
            </a:r>
            <a:r>
              <a:rPr sz="1069" spc="10" dirty="0">
                <a:latin typeface="Times New Roman"/>
                <a:cs typeface="Times New Roman"/>
              </a:rPr>
              <a:t>which a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15" dirty="0">
                <a:latin typeface="Times New Roman"/>
                <a:cs typeface="Times New Roman"/>
              </a:rPr>
              <a:t>of  common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functions are provided as templates. This library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official  standard of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5" dirty="0">
                <a:latin typeface="Times New Roman"/>
                <a:cs typeface="Times New Roman"/>
              </a:rPr>
              <a:t>It is called </a:t>
            </a:r>
            <a:r>
              <a:rPr sz="1069" spc="10" dirty="0">
                <a:latin typeface="Times New Roman"/>
                <a:cs typeface="Times New Roman"/>
              </a:rPr>
              <a:t>STL </a:t>
            </a:r>
            <a:r>
              <a:rPr sz="1069" spc="5" dirty="0">
                <a:latin typeface="Times New Roman"/>
                <a:cs typeface="Times New Roman"/>
              </a:rPr>
              <a:t>i.e. Standard </a:t>
            </a:r>
            <a:r>
              <a:rPr sz="1069" spc="10" dirty="0">
                <a:latin typeface="Times New Roman"/>
                <a:cs typeface="Times New Roman"/>
              </a:rPr>
              <a:t>Template Library. As a </a:t>
            </a:r>
            <a:r>
              <a:rPr sz="1069" spc="5" dirty="0">
                <a:latin typeface="Times New Roman"/>
                <a:cs typeface="Times New Roman"/>
              </a:rPr>
              <a:t>library, it is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tested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base.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these </a:t>
            </a:r>
            <a:r>
              <a:rPr sz="1069" spc="5" dirty="0">
                <a:latin typeface="Times New Roman"/>
                <a:cs typeface="Times New Roman"/>
              </a:rPr>
              <a:t>templates </a:t>
            </a:r>
            <a:r>
              <a:rPr sz="1069" spc="10" dirty="0">
                <a:latin typeface="Times New Roman"/>
                <a:cs typeface="Times New Roman"/>
              </a:rPr>
              <a:t>and implement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concepts for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5" dirty="0">
                <a:latin typeface="Times New Roman"/>
                <a:cs typeface="Times New Roman"/>
              </a:rPr>
              <a:t>own </a:t>
            </a:r>
            <a:r>
              <a:rPr sz="1069" spc="5" dirty="0">
                <a:latin typeface="Times New Roman"/>
                <a:cs typeface="Times New Roman"/>
              </a:rPr>
              <a:t>data types. </a:t>
            </a:r>
            <a:r>
              <a:rPr sz="1069" spc="10" dirty="0">
                <a:latin typeface="Times New Roman"/>
                <a:cs typeface="Times New Roman"/>
              </a:rPr>
              <a:t>STL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important </a:t>
            </a:r>
            <a:r>
              <a:rPr sz="1069" spc="5" dirty="0">
                <a:latin typeface="Times New Roman"/>
                <a:cs typeface="Times New Roman"/>
              </a:rPr>
              <a:t>code, </a:t>
            </a:r>
            <a:r>
              <a:rPr sz="1069" spc="10" dirty="0">
                <a:latin typeface="Times New Roman"/>
                <a:cs typeface="Times New Roman"/>
              </a:rPr>
              <a:t>pre-developed for us. </a:t>
            </a:r>
            <a:r>
              <a:rPr sz="1069" spc="5" dirty="0">
                <a:latin typeface="Times New Roman"/>
                <a:cs typeface="Times New Roman"/>
              </a:rPr>
              <a:t>It is available </a:t>
            </a:r>
            <a:r>
              <a:rPr sz="1069" spc="10" dirty="0">
                <a:latin typeface="Times New Roman"/>
                <a:cs typeface="Times New Roman"/>
              </a:rPr>
              <a:t>as  a </a:t>
            </a:r>
            <a:r>
              <a:rPr sz="1069" spc="5" dirty="0">
                <a:latin typeface="Times New Roman"/>
                <a:cs typeface="Times New Roman"/>
              </a:rPr>
              <a:t>library. Different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like stack,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etc is also there in </a:t>
            </a:r>
            <a:r>
              <a:rPr sz="1069" spc="10" dirty="0">
                <a:latin typeface="Times New Roman"/>
                <a:cs typeface="Times New Roman"/>
              </a:rPr>
              <a:t>STL.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write </a:t>
            </a:r>
            <a:r>
              <a:rPr sz="1069" spc="5" dirty="0">
                <a:latin typeface="Times New Roman"/>
                <a:cs typeface="Times New Roman"/>
              </a:rPr>
              <a:t>programs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them. But </a:t>
            </a:r>
            <a:r>
              <a:rPr sz="1069" spc="5" dirty="0">
                <a:latin typeface="Times New Roman"/>
                <a:cs typeface="Times New Roman"/>
              </a:rPr>
              <a:t>here in this course, our goal is to </a:t>
            </a:r>
            <a:r>
              <a:rPr sz="1069" spc="10" dirty="0">
                <a:latin typeface="Times New Roman"/>
                <a:cs typeface="Times New Roman"/>
              </a:rPr>
              <a:t>know what the 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structures </a:t>
            </a:r>
            <a:r>
              <a:rPr sz="1069" spc="5" dirty="0">
                <a:latin typeface="Times New Roman"/>
                <a:cs typeface="Times New Roman"/>
              </a:rPr>
              <a:t>are,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functioning </a:t>
            </a:r>
            <a:r>
              <a:rPr sz="1069" spc="10" dirty="0">
                <a:latin typeface="Times New Roman"/>
                <a:cs typeface="Times New Roman"/>
              </a:rPr>
              <a:t>and 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they be </a:t>
            </a:r>
            <a:r>
              <a:rPr sz="1069" spc="5" dirty="0">
                <a:latin typeface="Times New Roman"/>
                <a:cs typeface="Times New Roman"/>
              </a:rPr>
              <a:t>written?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are  writing and discussing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templates.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use 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STL in  the programming courses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professional life. </a:t>
            </a:r>
            <a:r>
              <a:rPr sz="1069" spc="10" dirty="0">
                <a:latin typeface="Times New Roman"/>
                <a:cs typeface="Times New Roman"/>
              </a:rPr>
              <a:t>You need not to write the stack or  queue from the scratch you can </a:t>
            </a:r>
            <a:r>
              <a:rPr sz="1069" spc="5" dirty="0">
                <a:latin typeface="Times New Roman"/>
                <a:cs typeface="Times New Roman"/>
              </a:rPr>
              <a:t>simply use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programs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STL.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Function Call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Stack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 talk  about  </a:t>
            </a:r>
            <a:r>
              <a:rPr sz="1069" spc="10" dirty="0">
                <a:latin typeface="Times New Roman"/>
                <a:cs typeface="Times New Roman"/>
              </a:rPr>
              <a:t>another example  </a:t>
            </a:r>
            <a:r>
              <a:rPr sz="1069" spc="5" dirty="0">
                <a:latin typeface="Times New Roman"/>
                <a:cs typeface="Times New Roman"/>
              </a:rPr>
              <a:t>of  the  stack.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 functionality  of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26743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3488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function calls. </a:t>
            </a:r>
            <a:r>
              <a:rPr sz="1069" spc="10" dirty="0">
                <a:latin typeface="Times New Roman"/>
                <a:cs typeface="Times New Roman"/>
              </a:rPr>
              <a:t>Whenever a programmer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he or she </a:t>
            </a:r>
            <a:r>
              <a:rPr sz="1069" spc="5" dirty="0">
                <a:latin typeface="Times New Roman"/>
                <a:cs typeface="Times New Roman"/>
              </a:rPr>
              <a:t>passes </a:t>
            </a:r>
            <a:r>
              <a:rPr sz="1069" spc="10" dirty="0">
                <a:latin typeface="Times New Roman"/>
                <a:cs typeface="Times New Roman"/>
              </a:rPr>
              <a:t>some  arguments or </a:t>
            </a:r>
            <a:r>
              <a:rPr sz="1069" spc="5" dirty="0">
                <a:latin typeface="Times New Roman"/>
                <a:cs typeface="Times New Roman"/>
              </a:rPr>
              <a:t>parameters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 does work on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arguments  and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a 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calling function or </a:t>
            </a:r>
            <a:r>
              <a:rPr sz="1069" spc="10" dirty="0">
                <a:latin typeface="Times New Roman"/>
                <a:cs typeface="Times New Roman"/>
              </a:rPr>
              <a:t>program. This </a:t>
            </a:r>
            <a:r>
              <a:rPr sz="1069" spc="5" dirty="0">
                <a:latin typeface="Times New Roman"/>
                <a:cs typeface="Times New Roman"/>
              </a:rPr>
              <a:t>value is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function.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variables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which are  </a:t>
            </a:r>
            <a:r>
              <a:rPr sz="1069" spc="5" dirty="0">
                <a:latin typeface="Times New Roman"/>
                <a:cs typeface="Times New Roman"/>
              </a:rPr>
              <a:t>local variables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variables </a:t>
            </a:r>
            <a:r>
              <a:rPr sz="1069" spc="10" dirty="0">
                <a:latin typeface="Times New Roman"/>
                <a:cs typeface="Times New Roman"/>
              </a:rPr>
              <a:t>are demolished when the </a:t>
            </a:r>
            <a:r>
              <a:rPr sz="1069" spc="5" dirty="0">
                <a:latin typeface="Times New Roman"/>
                <a:cs typeface="Times New Roman"/>
              </a:rPr>
              <a:t>execution </a:t>
            </a:r>
            <a:r>
              <a:rPr sz="1069" spc="10" dirty="0">
                <a:latin typeface="Times New Roman"/>
                <a:cs typeface="Times New Roman"/>
              </a:rPr>
              <a:t>of  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ends.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5" dirty="0">
                <a:latin typeface="Times New Roman"/>
                <a:cs typeface="Times New Roman"/>
              </a:rPr>
              <a:t>variables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function that </a:t>
            </a:r>
            <a:r>
              <a:rPr sz="1069" spc="10" dirty="0">
                <a:latin typeface="Times New Roman"/>
                <a:cs typeface="Times New Roman"/>
              </a:rPr>
              <a:t>need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preserved,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take care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them. 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0" dirty="0">
                <a:latin typeface="Times New Roman"/>
                <a:cs typeface="Times New Roman"/>
              </a:rPr>
              <a:t>we use </a:t>
            </a:r>
            <a:r>
              <a:rPr sz="1069" spc="5" dirty="0">
                <a:latin typeface="Times New Roman"/>
                <a:cs typeface="Times New Roman"/>
              </a:rPr>
              <a:t>global </a:t>
            </a:r>
            <a:r>
              <a:rPr sz="1069" spc="10" dirty="0">
                <a:latin typeface="Times New Roman"/>
                <a:cs typeface="Times New Roman"/>
              </a:rPr>
              <a:t>variables </a:t>
            </a:r>
            <a:r>
              <a:rPr sz="1069" spc="5" dirty="0">
                <a:latin typeface="Times New Roman"/>
                <a:cs typeface="Times New Roman"/>
              </a:rPr>
              <a:t>or return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 to that variable.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how a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function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using  devC++  compiler  </a:t>
            </a:r>
            <a:r>
              <a:rPr sz="1069" spc="5" dirty="0">
                <a:latin typeface="Times New Roman"/>
                <a:cs typeface="Times New Roman"/>
              </a:rPr>
              <a:t>that  actually  </a:t>
            </a:r>
            <a:r>
              <a:rPr sz="1069" spc="10" dirty="0">
                <a:latin typeface="Times New Roman"/>
                <a:cs typeface="Times New Roman"/>
              </a:rPr>
              <a:t>uses  </a:t>
            </a:r>
            <a:r>
              <a:rPr sz="1069" spc="15" dirty="0">
                <a:latin typeface="Times New Roman"/>
                <a:cs typeface="Times New Roman"/>
              </a:rPr>
              <a:t>GCC </a:t>
            </a:r>
            <a:r>
              <a:rPr sz="1069" spc="5" dirty="0">
                <a:latin typeface="Times New Roman"/>
                <a:cs typeface="Times New Roman"/>
              </a:rPr>
              <a:t>(glue  compiler), 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public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domain compiler. Whenever 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function, 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makes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that it  </a:t>
            </a:r>
            <a:r>
              <a:rPr sz="1069" spc="10" dirty="0">
                <a:latin typeface="Times New Roman"/>
                <a:cs typeface="Times New Roman"/>
              </a:rPr>
              <a:t>uses </a:t>
            </a:r>
            <a:r>
              <a:rPr sz="1069" spc="5" dirty="0">
                <a:latin typeface="Times New Roman"/>
                <a:cs typeface="Times New Roman"/>
              </a:rPr>
              <a:t>to fulfill this function call.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compiler puts the entries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way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first of all i.e. </a:t>
            </a:r>
            <a:r>
              <a:rPr sz="1069" spc="10" dirty="0">
                <a:latin typeface="Times New Roman"/>
                <a:cs typeface="Times New Roman"/>
              </a:rPr>
              <a:t>on the top </a:t>
            </a:r>
            <a:r>
              <a:rPr sz="1069" spc="5" dirty="0">
                <a:latin typeface="Times New Roman"/>
                <a:cs typeface="Times New Roman"/>
              </a:rPr>
              <a:t>(i.e. first </a:t>
            </a:r>
            <a:r>
              <a:rPr sz="1069" spc="10" dirty="0">
                <a:latin typeface="Times New Roman"/>
                <a:cs typeface="Times New Roman"/>
              </a:rPr>
              <a:t>entry in the </a:t>
            </a:r>
            <a:r>
              <a:rPr sz="1069" spc="5" dirty="0">
                <a:latin typeface="Times New Roman"/>
                <a:cs typeface="Times New Roman"/>
              </a:rPr>
              <a:t>stack)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address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5" dirty="0">
                <a:latin typeface="Times New Roman"/>
                <a:cs typeface="Times New Roman"/>
              </a:rPr>
              <a:t>control will </a:t>
            </a:r>
            <a:r>
              <a:rPr sz="1069" spc="10" dirty="0">
                <a:latin typeface="Times New Roman"/>
                <a:cs typeface="Times New Roman"/>
              </a:rPr>
              <a:t>go back </a:t>
            </a:r>
            <a:r>
              <a:rPr sz="1069" spc="5" dirty="0">
                <a:latin typeface="Times New Roman"/>
                <a:cs typeface="Times New Roman"/>
              </a:rPr>
              <a:t>after executing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function. After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the next  </a:t>
            </a:r>
            <a:r>
              <a:rPr sz="1069" spc="5" dirty="0">
                <a:latin typeface="Times New Roman"/>
                <a:cs typeface="Times New Roman"/>
              </a:rPr>
              <a:t>entries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 are </a:t>
            </a:r>
            <a:r>
              <a:rPr sz="1069" spc="10" dirty="0">
                <a:latin typeface="Times New Roman"/>
                <a:cs typeface="Times New Roman"/>
              </a:rPr>
              <a:t>the arguments of the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pushes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of the call list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last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of the call list goes to </a:t>
            </a:r>
            <a:r>
              <a:rPr sz="1069" spc="10" dirty="0">
                <a:latin typeface="Times New Roman"/>
                <a:cs typeface="Times New Roman"/>
              </a:rPr>
              <a:t>the  bottom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address.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last  argument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list </a:t>
            </a:r>
            <a:r>
              <a:rPr sz="1069" spc="10" dirty="0">
                <a:latin typeface="Times New Roman"/>
                <a:cs typeface="Times New Roman"/>
              </a:rPr>
              <a:t>to be </a:t>
            </a:r>
            <a:r>
              <a:rPr sz="1069" spc="5" dirty="0">
                <a:latin typeface="Times New Roman"/>
                <a:cs typeface="Times New Roman"/>
              </a:rPr>
              <a:t>pushed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of  the call list </a:t>
            </a:r>
            <a:r>
              <a:rPr sz="1069" spc="10" dirty="0">
                <a:latin typeface="Times New Roman"/>
                <a:cs typeface="Times New Roman"/>
              </a:rPr>
              <a:t>becomes the </a:t>
            </a:r>
            <a:r>
              <a:rPr sz="1069" spc="5" dirty="0">
                <a:latin typeface="Times New Roman"/>
                <a:cs typeface="Times New Roman"/>
              </a:rPr>
              <a:t>first element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This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  figure.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9222" y="4659948"/>
          <a:ext cx="1210645" cy="1002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argument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………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………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argument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argument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55" y="5488694"/>
            <a:ext cx="4852458" cy="313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6490"/>
            <a:r>
              <a:rPr sz="1069" spc="10" dirty="0">
                <a:latin typeface="Times New Roman"/>
                <a:cs typeface="Times New Roman"/>
              </a:rPr>
              <a:t>top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------&gt;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calling function,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execution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function called, </a:t>
            </a:r>
            <a:r>
              <a:rPr sz="1069" spc="10" dirty="0">
                <a:latin typeface="Times New Roman"/>
                <a:cs typeface="Times New Roman"/>
              </a:rPr>
              <a:t>the program  </a:t>
            </a:r>
            <a:r>
              <a:rPr sz="1069" spc="5" dirty="0">
                <a:latin typeface="Times New Roman"/>
                <a:cs typeface="Times New Roman"/>
              </a:rPr>
              <a:t>continues its execution </a:t>
            </a:r>
            <a:r>
              <a:rPr sz="1069" spc="10" dirty="0">
                <a:latin typeface="Times New Roman"/>
                <a:cs typeface="Times New Roman"/>
              </a:rPr>
              <a:t>form the next </a:t>
            </a:r>
            <a:r>
              <a:rPr sz="1069" spc="5" dirty="0">
                <a:latin typeface="Times New Roman"/>
                <a:cs typeface="Times New Roman"/>
              </a:rPr>
              <a:t>line after the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call.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control </a:t>
            </a:r>
            <a:r>
              <a:rPr sz="1069" spc="10" dirty="0">
                <a:latin typeface="Times New Roman"/>
                <a:cs typeface="Times New Roman"/>
              </a:rPr>
              <a:t>comes  back here because 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execution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ends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pops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it has pushed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function call </a:t>
            </a:r>
            <a:r>
              <a:rPr sz="1069" spc="10" dirty="0">
                <a:latin typeface="Times New Roman"/>
                <a:cs typeface="Times New Roman"/>
              </a:rPr>
              <a:t>was made. Thus the  </a:t>
            </a:r>
            <a:r>
              <a:rPr sz="1069" spc="5" dirty="0">
                <a:latin typeface="Times New Roman"/>
                <a:cs typeface="Times New Roman"/>
              </a:rPr>
              <a:t>control </a:t>
            </a:r>
            <a:r>
              <a:rPr sz="1069" spc="10" dirty="0">
                <a:latin typeface="Times New Roman"/>
                <a:cs typeface="Times New Roman"/>
              </a:rPr>
              <a:t>goes </a:t>
            </a:r>
            <a:r>
              <a:rPr sz="1069" spc="5" dirty="0">
                <a:latin typeface="Times New Roman"/>
                <a:cs typeface="Times New Roman"/>
              </a:rPr>
              <a:t>at that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program and the </a:t>
            </a:r>
            <a:r>
              <a:rPr sz="1069" spc="5" dirty="0">
                <a:latin typeface="Times New Roman"/>
                <a:cs typeface="Times New Roman"/>
              </a:rPr>
              <a:t>execution continues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or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Consider 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that </a:t>
            </a:r>
            <a:r>
              <a:rPr sz="1069" spc="10" dirty="0">
                <a:latin typeface="Times New Roman"/>
                <a:cs typeface="Times New Roman"/>
              </a:rPr>
              <a:t>takes two </a:t>
            </a:r>
            <a:r>
              <a:rPr sz="1069" spc="5" dirty="0">
                <a:latin typeface="Times New Roman"/>
                <a:cs typeface="Times New Roman"/>
              </a:rPr>
              <a:t>integer </a:t>
            </a:r>
            <a:r>
              <a:rPr sz="1069" spc="10" dirty="0">
                <a:latin typeface="Times New Roman"/>
                <a:cs typeface="Times New Roman"/>
              </a:rPr>
              <a:t>arguments </a:t>
            </a:r>
            <a:r>
              <a:rPr sz="1069" i="1" spc="5" dirty="0">
                <a:latin typeface="Times New Roman"/>
                <a:cs typeface="Times New Roman"/>
              </a:rPr>
              <a:t>a,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and  returns </a:t>
            </a:r>
            <a:r>
              <a:rPr sz="1069" spc="10" dirty="0">
                <a:latin typeface="Times New Roman"/>
                <a:cs typeface="Times New Roman"/>
              </a:rPr>
              <a:t>the average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30198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i_avg </a:t>
            </a:r>
            <a:r>
              <a:rPr sz="1069" spc="10" dirty="0">
                <a:latin typeface="Times New Roman"/>
                <a:cs typeface="Times New Roman"/>
              </a:rPr>
              <a:t>(int </a:t>
            </a:r>
            <a:r>
              <a:rPr sz="1069" spc="5" dirty="0">
                <a:latin typeface="Times New Roman"/>
                <a:cs typeface="Times New Roman"/>
              </a:rPr>
              <a:t>a, int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516719" algn="ctr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(a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b) </a:t>
            </a:r>
            <a:r>
              <a:rPr sz="1069" spc="5" dirty="0">
                <a:latin typeface="Times New Roman"/>
                <a:cs typeface="Times New Roman"/>
              </a:rPr>
              <a:t>/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2;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 stack,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assembly </a:t>
            </a:r>
            <a:r>
              <a:rPr sz="1069" spc="5" dirty="0">
                <a:latin typeface="Times New Roman"/>
                <a:cs typeface="Times New Roman"/>
              </a:rPr>
              <a:t>language </a:t>
            </a:r>
            <a:r>
              <a:rPr sz="1069" spc="10" dirty="0">
                <a:latin typeface="Times New Roman"/>
                <a:cs typeface="Times New Roman"/>
              </a:rPr>
              <a:t>code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 </a:t>
            </a:r>
            <a:r>
              <a:rPr sz="1069" spc="5" dirty="0">
                <a:latin typeface="Times New Roman"/>
                <a:cs typeface="Times New Roman"/>
              </a:rPr>
              <a:t>function that is written as under.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7225" y="8700860"/>
            <a:ext cx="1607607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globl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_i_avg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_i_avg:</a:t>
            </a:r>
            <a:endParaRPr sz="1069">
              <a:latin typeface="Times New Roman"/>
              <a:cs typeface="Times New Roman"/>
            </a:endParaRPr>
          </a:p>
          <a:p>
            <a:pPr marL="429673" marR="4939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movl 4(%esp),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%eax  </a:t>
            </a:r>
            <a:r>
              <a:rPr sz="1069" spc="5" dirty="0">
                <a:latin typeface="Times New Roman"/>
                <a:cs typeface="Times New Roman"/>
              </a:rPr>
              <a:t>addl </a:t>
            </a:r>
            <a:r>
              <a:rPr sz="1069" spc="10" dirty="0">
                <a:latin typeface="Times New Roman"/>
                <a:cs typeface="Times New Roman"/>
              </a:rPr>
              <a:t>8(%esp),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%eax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953" y="9181639"/>
            <a:ext cx="84269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# </a:t>
            </a:r>
            <a:r>
              <a:rPr sz="1069" spc="15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args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70345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5068" y="1294094"/>
            <a:ext cx="77972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sarl </a:t>
            </a:r>
            <a:r>
              <a:rPr sz="1069" spc="10" dirty="0">
                <a:latin typeface="Times New Roman"/>
                <a:cs typeface="Times New Roman"/>
              </a:rPr>
              <a:t>$1,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%eax  </a:t>
            </a:r>
            <a:r>
              <a:rPr sz="1069" spc="5" dirty="0">
                <a:latin typeface="Times New Roman"/>
                <a:cs typeface="Times New Roman"/>
              </a:rPr>
              <a:t>ret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7491" y="1286686"/>
            <a:ext cx="1461911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 Divide by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 </a:t>
            </a:r>
            <a:r>
              <a:rPr sz="1069" spc="5" dirty="0">
                <a:latin typeface="Times New Roman"/>
                <a:cs typeface="Times New Roman"/>
              </a:rPr>
              <a:t>Return value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%eax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55" y="1774883"/>
            <a:ext cx="4853076" cy="657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statement is </a:t>
            </a:r>
            <a:r>
              <a:rPr sz="1069" i="1" spc="10" dirty="0">
                <a:latin typeface="Times New Roman"/>
                <a:cs typeface="Times New Roman"/>
              </a:rPr>
              <a:t>globl_i_avg </a:t>
            </a:r>
            <a:r>
              <a:rPr sz="1069" spc="10" dirty="0">
                <a:latin typeface="Times New Roman"/>
                <a:cs typeface="Times New Roman"/>
              </a:rPr>
              <a:t>which shows that </a:t>
            </a:r>
            <a:r>
              <a:rPr sz="1069" spc="5" dirty="0">
                <a:latin typeface="Times New Roman"/>
                <a:cs typeface="Times New Roman"/>
              </a:rPr>
              <a:t>it’s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global </a:t>
            </a:r>
            <a:r>
              <a:rPr sz="1069" spc="10" dirty="0">
                <a:latin typeface="Times New Roman"/>
                <a:cs typeface="Times New Roman"/>
              </a:rPr>
              <a:t>function that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other functions or programs. After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label, </a:t>
            </a:r>
            <a:r>
              <a:rPr sz="1069" spc="5" dirty="0">
                <a:latin typeface="Times New Roman"/>
                <a:cs typeface="Times New Roman"/>
              </a:rPr>
              <a:t>written as 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_i_avg: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movl</a:t>
            </a:r>
            <a:r>
              <a:rPr sz="1069" i="1" spc="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4(%esp),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%eax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5" dirty="0">
                <a:latin typeface="Times New Roman"/>
                <a:cs typeface="Times New Roman"/>
              </a:rPr>
              <a:t>esp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register </a:t>
            </a:r>
            <a:r>
              <a:rPr sz="1069" spc="10" dirty="0">
                <a:latin typeface="Times New Roman"/>
                <a:cs typeface="Times New Roman"/>
              </a:rPr>
              <a:t>in assembly language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pointer for us  (i.e. top).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movl </a:t>
            </a:r>
            <a:r>
              <a:rPr sz="1069" spc="10" dirty="0">
                <a:latin typeface="Times New Roman"/>
                <a:cs typeface="Times New Roman"/>
              </a:rPr>
              <a:t>(move long) takes </a:t>
            </a:r>
            <a:r>
              <a:rPr sz="1069" spc="5" dirty="0">
                <a:latin typeface="Times New Roman"/>
                <a:cs typeface="Times New Roman"/>
              </a:rPr>
              <a:t>offset </a:t>
            </a:r>
            <a:r>
              <a:rPr sz="1069" spc="10" dirty="0">
                <a:latin typeface="Times New Roman"/>
                <a:cs typeface="Times New Roman"/>
              </a:rPr>
              <a:t>4 from top </a:t>
            </a:r>
            <a:r>
              <a:rPr sz="1069" spc="5" dirty="0">
                <a:latin typeface="Times New Roman"/>
                <a:cs typeface="Times New Roman"/>
              </a:rPr>
              <a:t>(4 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bytes,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 </a:t>
            </a:r>
            <a:r>
              <a:rPr sz="1069" spc="10" dirty="0">
                <a:latin typeface="Times New Roman"/>
                <a:cs typeface="Times New Roman"/>
              </a:rPr>
              <a:t>4 bytes </a:t>
            </a:r>
            <a:r>
              <a:rPr sz="1069" spc="5" dirty="0">
                <a:latin typeface="Times New Roman"/>
                <a:cs typeface="Times New Roman"/>
              </a:rPr>
              <a:t>as in </a:t>
            </a:r>
            <a:r>
              <a:rPr sz="1069" spc="10" dirty="0">
                <a:latin typeface="Times New Roman"/>
                <a:cs typeface="Times New Roman"/>
              </a:rPr>
              <a:t>C++ an </a:t>
            </a:r>
            <a:r>
              <a:rPr sz="1069" spc="5" dirty="0">
                <a:latin typeface="Times New Roman"/>
                <a:cs typeface="Times New Roman"/>
              </a:rPr>
              <a:t>integer is of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bytes.) that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4 bytes from the top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stack it </a:t>
            </a:r>
            <a:r>
              <a:rPr sz="1069" spc="10" dirty="0">
                <a:latin typeface="Times New Roman"/>
                <a:cs typeface="Times New Roman"/>
              </a:rPr>
              <a:t>gets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and put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eax </a:t>
            </a:r>
            <a:r>
              <a:rPr sz="1069" spc="5" dirty="0">
                <a:latin typeface="Times New Roman"/>
                <a:cs typeface="Times New Roman"/>
              </a:rPr>
              <a:t>register.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compiler pushes  </a:t>
            </a:r>
            <a:r>
              <a:rPr sz="1069" spc="10" dirty="0">
                <a:latin typeface="Times New Roman"/>
                <a:cs typeface="Times New Roman"/>
              </a:rPr>
              <a:t>the arguments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reverse </a:t>
            </a:r>
            <a:r>
              <a:rPr sz="1069" spc="10" dirty="0">
                <a:latin typeface="Times New Roman"/>
                <a:cs typeface="Times New Roman"/>
              </a:rPr>
              <a:t>order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pushes return address 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end. </a:t>
            </a:r>
            <a:r>
              <a:rPr sz="1069" spc="10" dirty="0">
                <a:latin typeface="Times New Roman"/>
                <a:cs typeface="Times New Roman"/>
              </a:rPr>
              <a:t>Thus the order </a:t>
            </a:r>
            <a:r>
              <a:rPr sz="1069" spc="5" dirty="0">
                <a:latin typeface="Times New Roman"/>
                <a:cs typeface="Times New Roman"/>
              </a:rPr>
              <a:t>of stack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on the top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5" dirty="0">
                <a:latin typeface="Times New Roman"/>
                <a:cs typeface="Times New Roman"/>
              </a:rPr>
              <a:t>return address  </a:t>
            </a:r>
            <a:r>
              <a:rPr sz="1069" spc="10" dirty="0">
                <a:latin typeface="Times New Roman"/>
                <a:cs typeface="Times New Roman"/>
              </a:rPr>
              <a:t>and immediately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argument. Here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assembly </a:t>
            </a:r>
            <a:r>
              <a:rPr sz="1069" spc="5" dirty="0">
                <a:latin typeface="Times New Roman"/>
                <a:cs typeface="Times New Roman"/>
              </a:rPr>
              <a:t>code  generated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compiler, the </a:t>
            </a:r>
            <a:r>
              <a:rPr sz="1069" spc="5" dirty="0">
                <a:latin typeface="Times New Roman"/>
                <a:cs typeface="Times New Roman"/>
              </a:rPr>
              <a:t>compiler </a:t>
            </a:r>
            <a:r>
              <a:rPr sz="1069" spc="10" dirty="0">
                <a:latin typeface="Times New Roman"/>
                <a:cs typeface="Times New Roman"/>
              </a:rPr>
              <a:t>pops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argument from </a:t>
            </a:r>
            <a:r>
              <a:rPr sz="1069" spc="5" dirty="0">
                <a:latin typeface="Times New Roman"/>
                <a:cs typeface="Times New Roman"/>
              </a:rPr>
              <a:t>offset </a:t>
            </a:r>
            <a:r>
              <a:rPr sz="1069" spc="10" dirty="0">
                <a:latin typeface="Times New Roman"/>
                <a:cs typeface="Times New Roman"/>
              </a:rPr>
              <a:t>4 and </a:t>
            </a:r>
            <a:r>
              <a:rPr sz="1069" spc="5" dirty="0">
                <a:latin typeface="Times New Roman"/>
                <a:cs typeface="Times New Roman"/>
              </a:rPr>
              <a:t>puts it  in </a:t>
            </a:r>
            <a:r>
              <a:rPr sz="1069" i="1" spc="10" dirty="0">
                <a:latin typeface="Times New Roman"/>
                <a:cs typeface="Times New Roman"/>
              </a:rPr>
              <a:t>eax </a:t>
            </a:r>
            <a:r>
              <a:rPr sz="1069" spc="5" dirty="0">
                <a:latin typeface="Times New Roman"/>
                <a:cs typeface="Times New Roman"/>
              </a:rPr>
              <a:t>register.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statement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5" dirty="0">
                <a:latin typeface="Times New Roman"/>
                <a:cs typeface="Times New Roman"/>
              </a:rPr>
              <a:t>addl 8(%esp),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%eax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addl </a:t>
            </a:r>
            <a:r>
              <a:rPr sz="1069" spc="10" dirty="0">
                <a:latin typeface="Times New Roman"/>
                <a:cs typeface="Times New Roman"/>
              </a:rPr>
              <a:t>takes offset 8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second argument and adds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to  </a:t>
            </a:r>
            <a:r>
              <a:rPr sz="1069" i="1" spc="10" dirty="0">
                <a:latin typeface="Times New Roman"/>
                <a:cs typeface="Times New Roman"/>
              </a:rPr>
              <a:t>eax</a:t>
            </a:r>
            <a:r>
              <a:rPr sz="1069" spc="10" dirty="0">
                <a:latin typeface="Times New Roman"/>
                <a:cs typeface="Times New Roman"/>
              </a:rPr>
              <a:t>. Thus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previous two </a:t>
            </a:r>
            <a:r>
              <a:rPr sz="1069" spc="5" dirty="0">
                <a:latin typeface="Times New Roman"/>
                <a:cs typeface="Times New Roman"/>
              </a:rPr>
              <a:t>statements,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compiler </a:t>
            </a:r>
            <a:r>
              <a:rPr sz="1069" spc="10" dirty="0">
                <a:latin typeface="Times New Roman"/>
                <a:cs typeface="Times New Roman"/>
              </a:rPr>
              <a:t>got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stack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1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from the stack, added them before putting  </a:t>
            </a:r>
            <a:r>
              <a:rPr sz="1069" spc="5" dirty="0">
                <a:latin typeface="Times New Roman"/>
                <a:cs typeface="Times New Roman"/>
              </a:rPr>
              <a:t>the result in </a:t>
            </a:r>
            <a:r>
              <a:rPr sz="1069" i="1" spc="10" dirty="0">
                <a:latin typeface="Times New Roman"/>
                <a:cs typeface="Times New Roman"/>
              </a:rPr>
              <a:t>eax</a:t>
            </a:r>
            <a:r>
              <a:rPr sz="1069" spc="10" dirty="0">
                <a:latin typeface="Times New Roman"/>
                <a:cs typeface="Times New Roman"/>
              </a:rPr>
              <a:t>. The next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5" dirty="0">
                <a:latin typeface="Times New Roman"/>
                <a:cs typeface="Times New Roman"/>
              </a:rPr>
              <a:t>sarl </a:t>
            </a:r>
            <a:r>
              <a:rPr sz="1069" spc="10" dirty="0">
                <a:latin typeface="Times New Roman"/>
                <a:cs typeface="Times New Roman"/>
              </a:rPr>
              <a:t>$1,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%eax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</a:pP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division statement of </a:t>
            </a:r>
            <a:r>
              <a:rPr sz="1069" spc="10" dirty="0">
                <a:latin typeface="Times New Roman"/>
                <a:cs typeface="Times New Roman"/>
              </a:rPr>
              <a:t>assembly language. This </a:t>
            </a:r>
            <a:r>
              <a:rPr sz="1069" spc="5" dirty="0">
                <a:latin typeface="Times New Roman"/>
                <a:cs typeface="Times New Roman"/>
              </a:rPr>
              <a:t>statement divides </a:t>
            </a:r>
            <a:r>
              <a:rPr sz="1069" spc="10" dirty="0">
                <a:latin typeface="Times New Roman"/>
                <a:cs typeface="Times New Roman"/>
              </a:rPr>
              <a:t>the value 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eax </a:t>
            </a:r>
            <a:r>
              <a:rPr sz="1069" spc="10" dirty="0">
                <a:latin typeface="Times New Roman"/>
                <a:cs typeface="Times New Roman"/>
              </a:rPr>
              <a:t>by 2 and </a:t>
            </a:r>
            <a:r>
              <a:rPr sz="1069" spc="5" dirty="0">
                <a:latin typeface="Times New Roman"/>
                <a:cs typeface="Times New Roman"/>
              </a:rPr>
              <a:t>thus </a:t>
            </a:r>
            <a:r>
              <a:rPr sz="1069" i="1" spc="10" dirty="0">
                <a:latin typeface="Times New Roman"/>
                <a:cs typeface="Times New Roman"/>
              </a:rPr>
              <a:t>eax </a:t>
            </a:r>
            <a:r>
              <a:rPr sz="1069" spc="10" dirty="0">
                <a:latin typeface="Times New Roman"/>
                <a:cs typeface="Times New Roman"/>
              </a:rPr>
              <a:t>has the </a:t>
            </a:r>
            <a:r>
              <a:rPr sz="1069" spc="5" dirty="0">
                <a:latin typeface="Times New Roman"/>
                <a:cs typeface="Times New Roman"/>
              </a:rPr>
              <a:t>resultant value.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ret</a:t>
            </a:r>
            <a:r>
              <a:rPr sz="1069" spc="5" dirty="0">
                <a:latin typeface="Times New Roman"/>
                <a:cs typeface="Times New Roman"/>
              </a:rPr>
              <a:t>, returns </a:t>
            </a:r>
            <a:r>
              <a:rPr sz="1069" spc="10" dirty="0">
                <a:latin typeface="Times New Roman"/>
                <a:cs typeface="Times New Roman"/>
              </a:rPr>
              <a:t>the  value on </a:t>
            </a:r>
            <a:r>
              <a:rPr sz="1069" spc="5" dirty="0">
                <a:latin typeface="Times New Roman"/>
                <a:cs typeface="Times New Roman"/>
              </a:rPr>
              <a:t>the top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to the caller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So 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have  seen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use  of  stack  in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execution  of 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function  </a:t>
            </a:r>
            <a:r>
              <a:rPr sz="1069" spc="10" dirty="0">
                <a:latin typeface="Times New Roman"/>
                <a:cs typeface="Times New Roman"/>
              </a:rPr>
              <a:t>and  how 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arguments </a:t>
            </a:r>
            <a:r>
              <a:rPr sz="1069" spc="5" dirty="0">
                <a:latin typeface="Times New Roman"/>
                <a:cs typeface="Times New Roman"/>
              </a:rPr>
              <a:t>are passed to the function, </a:t>
            </a:r>
            <a:r>
              <a:rPr sz="1069" spc="10" dirty="0">
                <a:latin typeface="Times New Roman"/>
                <a:cs typeface="Times New Roman"/>
              </a:rPr>
              <a:t>how the </a:t>
            </a:r>
            <a:r>
              <a:rPr sz="1069" spc="5" dirty="0">
                <a:latin typeface="Times New Roman"/>
                <a:cs typeface="Times New Roman"/>
              </a:rPr>
              <a:t>functions return its return value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finally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 control </a:t>
            </a:r>
            <a:r>
              <a:rPr sz="1069" spc="10" dirty="0">
                <a:latin typeface="Times New Roman"/>
                <a:cs typeface="Times New Roman"/>
              </a:rPr>
              <a:t>goes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caller function .All this process is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5" dirty="0">
                <a:latin typeface="Times New Roman"/>
                <a:cs typeface="Times New Roman"/>
              </a:rPr>
              <a:t>by  </a:t>
            </a:r>
            <a:r>
              <a:rPr sz="1069" spc="10" dirty="0">
                <a:latin typeface="Times New Roman"/>
                <a:cs typeface="Times New Roman"/>
              </a:rPr>
              <a:t>using a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All the things about the functionality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calls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necessary  to </a:t>
            </a:r>
            <a:r>
              <a:rPr sz="1069" spc="10" dirty="0">
                <a:latin typeface="Times New Roman"/>
                <a:cs typeface="Times New Roman"/>
              </a:rPr>
              <a:t>understand </a:t>
            </a:r>
            <a:r>
              <a:rPr sz="1069" spc="5" dirty="0">
                <a:latin typeface="Times New Roman"/>
                <a:cs typeface="Times New Roman"/>
              </a:rPr>
              <a:t>as these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own </a:t>
            </a:r>
            <a:r>
              <a:rPr sz="1069" spc="5" dirty="0">
                <a:latin typeface="Times New Roman"/>
                <a:cs typeface="Times New Roman"/>
              </a:rPr>
              <a:t>compilers.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read this in the </a:t>
            </a:r>
            <a:r>
              <a:rPr sz="1069" spc="10" dirty="0">
                <a:latin typeface="Times New Roman"/>
                <a:cs typeface="Times New Roman"/>
              </a:rPr>
              <a:t>compilers </a:t>
            </a:r>
            <a:r>
              <a:rPr sz="1069" spc="5" dirty="0">
                <a:latin typeface="Times New Roman"/>
                <a:cs typeface="Times New Roman"/>
              </a:rPr>
              <a:t>course.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about the  use of stack in function </a:t>
            </a:r>
            <a:r>
              <a:rPr sz="1069" spc="5" dirty="0">
                <a:latin typeface="Times New Roman"/>
                <a:cs typeface="Times New Roman"/>
              </a:rPr>
              <a:t>calling is </a:t>
            </a:r>
            <a:r>
              <a:rPr sz="1069" spc="15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run </a:t>
            </a:r>
            <a:r>
              <a:rPr sz="1069" spc="5" dirty="0">
                <a:latin typeface="Times New Roman"/>
                <a:cs typeface="Times New Roman"/>
              </a:rPr>
              <a:t>time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environment.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Different data structures are also used in run </a:t>
            </a:r>
            <a:r>
              <a:rPr sz="1069" spc="10" dirty="0">
                <a:latin typeface="Times New Roman"/>
                <a:cs typeface="Times New Roman"/>
              </a:rPr>
              <a:t>time environment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computer.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executable </a:t>
            </a:r>
            <a:r>
              <a:rPr sz="1069" spc="10" dirty="0">
                <a:latin typeface="Times New Roman"/>
                <a:cs typeface="Times New Roman"/>
              </a:rPr>
              <a:t>program while </a:t>
            </a:r>
            <a:r>
              <a:rPr sz="1069" spc="5" dirty="0">
                <a:latin typeface="Times New Roman"/>
                <a:cs typeface="Times New Roman"/>
              </a:rPr>
              <a:t>in run, is </a:t>
            </a:r>
            <a:r>
              <a:rPr sz="1069" spc="10" dirty="0">
                <a:latin typeface="Times New Roman"/>
                <a:cs typeface="Times New Roman"/>
              </a:rPr>
              <a:t>loaded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becomes  a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process is given </a:t>
            </a:r>
            <a:r>
              <a:rPr sz="1069" spc="10" dirty="0">
                <a:latin typeface="Times New Roman"/>
                <a:cs typeface="Times New Roman"/>
              </a:rPr>
              <a:t>a block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memory which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uses </a:t>
            </a:r>
            <a:r>
              <a:rPr sz="1069" spc="5" dirty="0">
                <a:latin typeface="Times New Roman"/>
                <a:cs typeface="Times New Roman"/>
              </a:rPr>
              <a:t>during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execution.  Even the operating </a:t>
            </a:r>
            <a:r>
              <a:rPr sz="1069" spc="5" dirty="0">
                <a:latin typeface="Times New Roman"/>
                <a:cs typeface="Times New Roman"/>
              </a:rPr>
              <a:t>system, </a:t>
            </a:r>
            <a:r>
              <a:rPr sz="1069" spc="10" dirty="0">
                <a:latin typeface="Times New Roman"/>
                <a:cs typeface="Times New Roman"/>
              </a:rPr>
              <a:t>in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working, itself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15" dirty="0">
                <a:latin typeface="Times New Roman"/>
                <a:cs typeface="Times New Roman"/>
              </a:rPr>
              <a:t>memory.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running many programs simultaneously, which for example include browser,  </a:t>
            </a:r>
            <a:r>
              <a:rPr sz="1069" spc="15" dirty="0">
                <a:latin typeface="Times New Roman"/>
                <a:cs typeface="Times New Roman"/>
              </a:rPr>
              <a:t>MS </a:t>
            </a:r>
            <a:r>
              <a:rPr sz="1069" spc="10" dirty="0">
                <a:latin typeface="Times New Roman"/>
                <a:cs typeface="Times New Roman"/>
              </a:rPr>
              <a:t>Word, Excel and dev-C++.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also run programs </a:t>
            </a:r>
            <a:r>
              <a:rPr sz="1069" spc="5" dirty="0">
                <a:latin typeface="Times New Roman"/>
                <a:cs typeface="Times New Roman"/>
              </a:rPr>
              <a:t>written by </a:t>
            </a:r>
            <a:r>
              <a:rPr sz="1069" spc="10" dirty="0">
                <a:latin typeface="Times New Roman"/>
                <a:cs typeface="Times New Roman"/>
              </a:rPr>
              <a:t>us. Every  program which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run </a:t>
            </a:r>
            <a:r>
              <a:rPr sz="1069" spc="10" dirty="0">
                <a:latin typeface="Times New Roman"/>
                <a:cs typeface="Times New Roman"/>
              </a:rPr>
              <a:t>takes a </a:t>
            </a:r>
            <a:r>
              <a:rPr sz="1069" spc="5" dirty="0">
                <a:latin typeface="Times New Roman"/>
                <a:cs typeface="Times New Roman"/>
              </a:rPr>
              <a:t>block of </a:t>
            </a:r>
            <a:r>
              <a:rPr sz="1069" spc="10" dirty="0">
                <a:latin typeface="Times New Roman"/>
                <a:cs typeface="Times New Roman"/>
              </a:rPr>
              <a:t>memory and becomes a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a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memory in which </a:t>
            </a:r>
            <a:r>
              <a:rPr sz="1069" spc="5" dirty="0">
                <a:latin typeface="Times New Roman"/>
                <a:cs typeface="Times New Roman"/>
              </a:rPr>
              <a:t>different programs </a:t>
            </a:r>
            <a:r>
              <a:rPr sz="1069" spc="10" dirty="0">
                <a:latin typeface="Times New Roman"/>
                <a:cs typeface="Times New Roman"/>
              </a:rPr>
              <a:t>occupy a </a:t>
            </a:r>
            <a:r>
              <a:rPr sz="1069" spc="5" dirty="0">
                <a:latin typeface="Times New Roman"/>
                <a:cs typeface="Times New Roman"/>
              </a:rPr>
              <a:t>block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memory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their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7599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533970"/>
            <a:ext cx="4851841" cy="97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details of all </a:t>
            </a:r>
            <a:r>
              <a:rPr sz="1069" spc="10" dirty="0">
                <a:latin typeface="Times New Roman"/>
                <a:cs typeface="Times New Roman"/>
              </a:rPr>
              <a:t>the programs running at a </a:t>
            </a:r>
            <a:r>
              <a:rPr sz="1069" spc="5" dirty="0">
                <a:latin typeface="Times New Roman"/>
                <a:cs typeface="Times New Roman"/>
              </a:rPr>
              <a:t>specific time.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press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 combination </a:t>
            </a:r>
            <a:r>
              <a:rPr sz="1069" i="1" spc="10" dirty="0">
                <a:latin typeface="Times New Roman"/>
                <a:cs typeface="Times New Roman"/>
              </a:rPr>
              <a:t>Ctrl-Alt-Del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appears a window </a:t>
            </a:r>
            <a:r>
              <a:rPr sz="1069" i="1" spc="10" dirty="0">
                <a:latin typeface="Times New Roman"/>
                <a:cs typeface="Times New Roman"/>
              </a:rPr>
              <a:t>task </a:t>
            </a:r>
            <a:r>
              <a:rPr sz="1069" i="1" spc="15" dirty="0">
                <a:latin typeface="Times New Roman"/>
                <a:cs typeface="Times New Roman"/>
              </a:rPr>
              <a:t>manager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 screen.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of the </a:t>
            </a:r>
            <a:r>
              <a:rPr sz="1069" spc="10" dirty="0">
                <a:latin typeface="Times New Roman"/>
                <a:cs typeface="Times New Roman"/>
              </a:rPr>
              <a:t>task manager.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figure, there </a:t>
            </a:r>
            <a:r>
              <a:rPr sz="1069" spc="10" dirty="0">
                <a:latin typeface="Times New Roman"/>
                <a:cs typeface="Times New Roman"/>
              </a:rPr>
              <a:t>are many  columns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PID </a:t>
            </a:r>
            <a:r>
              <a:rPr sz="1069" spc="5" dirty="0">
                <a:latin typeface="Times New Roman"/>
                <a:cs typeface="Times New Roman"/>
              </a:rPr>
              <a:t>(process </a:t>
            </a:r>
            <a:r>
              <a:rPr sz="1069" spc="10" dirty="0">
                <a:latin typeface="Times New Roman"/>
                <a:cs typeface="Times New Roman"/>
              </a:rPr>
              <a:t>ID), CPU,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time,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usage, </a:t>
            </a:r>
            <a:r>
              <a:rPr sz="1069" spc="10" dirty="0">
                <a:latin typeface="Times New Roman"/>
                <a:cs typeface="Times New Roman"/>
              </a:rPr>
              <a:t>page </a:t>
            </a:r>
            <a:r>
              <a:rPr sz="1069" spc="5" dirty="0">
                <a:latin typeface="Times New Roman"/>
                <a:cs typeface="Times New Roman"/>
              </a:rPr>
              <a:t>faults, </a:t>
            </a:r>
            <a:r>
              <a:rPr sz="1069" spc="10" dirty="0">
                <a:latin typeface="Times New Roman"/>
                <a:cs typeface="Times New Roman"/>
              </a:rPr>
              <a:t>I/O  </a:t>
            </a:r>
            <a:r>
              <a:rPr sz="1069" spc="5" dirty="0">
                <a:latin typeface="Times New Roman"/>
                <a:cs typeface="Times New Roman"/>
              </a:rPr>
              <a:t>Reads, I/O Writes, I/O </a:t>
            </a:r>
            <a:r>
              <a:rPr sz="1069" spc="10" dirty="0">
                <a:latin typeface="Times New Roman"/>
                <a:cs typeface="Times New Roman"/>
              </a:rPr>
              <a:t>Read Bytes. These </a:t>
            </a:r>
            <a:r>
              <a:rPr sz="1069" spc="5" dirty="0">
                <a:latin typeface="Times New Roman"/>
                <a:cs typeface="Times New Roman"/>
              </a:rPr>
              <a:t>all things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read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course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Operating Systems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detail.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80" y="9208322"/>
            <a:ext cx="48506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Here the thing </a:t>
            </a:r>
            <a:r>
              <a:rPr sz="1069" spc="5" dirty="0">
                <a:latin typeface="Times New Roman"/>
                <a:cs typeface="Times New Roman"/>
              </a:rPr>
              <a:t>of our interest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first, second and fifth column. </a:t>
            </a:r>
            <a:r>
              <a:rPr sz="1069" spc="10" dirty="0">
                <a:latin typeface="Times New Roman"/>
                <a:cs typeface="Times New Roman"/>
              </a:rPr>
              <a:t>These columns 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2386" y="4659947"/>
            <a:ext cx="5645149" cy="4233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41972" y="1293600"/>
          <a:ext cx="954440" cy="2199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pPr marL="201930" marR="191770" indent="50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(bro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268605" marR="198120" indent="-62230">
                        <a:lnSpc>
                          <a:spcPts val="1310"/>
                        </a:lnSpc>
                        <a:spcBef>
                          <a:spcPts val="33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  (Word)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pPr marL="269240" marR="198120" indent="-628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(Excel)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60655" marR="149860" indent="46355">
                        <a:lnSpc>
                          <a:spcPts val="1310"/>
                        </a:lnSpc>
                        <a:spcBef>
                          <a:spcPts val="33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 2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(Dev-C++)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372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70111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3484" y="4724400"/>
            <a:ext cx="940858" cy="313619"/>
          </a:xfrm>
          <a:custGeom>
            <a:avLst/>
            <a:gdLst/>
            <a:ahLst/>
            <a:cxnLst/>
            <a:rect l="l" t="t" r="r" b="b"/>
            <a:pathLst>
              <a:path w="967739" h="322579">
                <a:moveTo>
                  <a:pt x="967739" y="0"/>
                </a:moveTo>
                <a:lnTo>
                  <a:pt x="0" y="0"/>
                </a:lnTo>
                <a:lnTo>
                  <a:pt x="0" y="322325"/>
                </a:lnTo>
                <a:lnTo>
                  <a:pt x="967739" y="322325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352267" y="4764899"/>
            <a:ext cx="4853076" cy="200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5505"/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part of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of the process is for the </a:t>
            </a:r>
            <a:r>
              <a:rPr sz="1069" spc="10" dirty="0">
                <a:latin typeface="Times New Roman"/>
                <a:cs typeface="Times New Roman"/>
              </a:rPr>
              <a:t>code.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code generated 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C++, JAVA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VB </a:t>
            </a:r>
            <a:r>
              <a:rPr sz="1069" spc="5" dirty="0">
                <a:latin typeface="Times New Roman"/>
                <a:cs typeface="Times New Roman"/>
              </a:rPr>
              <a:t>etc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 the </a:t>
            </a:r>
            <a:r>
              <a:rPr sz="1069" spc="10" dirty="0">
                <a:latin typeface="Times New Roman"/>
                <a:cs typeface="Times New Roman"/>
              </a:rPr>
              <a:t>language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 </a:t>
            </a:r>
            <a:r>
              <a:rPr sz="1069" spc="5" dirty="0">
                <a:latin typeface="Times New Roman"/>
                <a:cs typeface="Times New Roman"/>
              </a:rPr>
              <a:t>actual </a:t>
            </a:r>
            <a:r>
              <a:rPr sz="1069" spc="10" dirty="0">
                <a:latin typeface="Times New Roman"/>
                <a:cs typeface="Times New Roman"/>
              </a:rPr>
              <a:t>code was </a:t>
            </a:r>
            <a:r>
              <a:rPr sz="1069" spc="5" dirty="0">
                <a:latin typeface="Times New Roman"/>
                <a:cs typeface="Times New Roman"/>
              </a:rPr>
              <a:t>written. Then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static data of the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occupies </a:t>
            </a:r>
            <a:r>
              <a:rPr sz="1069" spc="10" dirty="0">
                <a:latin typeface="Times New Roman"/>
                <a:cs typeface="Times New Roman"/>
              </a:rPr>
              <a:t>the  memory. </a:t>
            </a:r>
            <a:r>
              <a:rPr sz="1069" spc="5" dirty="0">
                <a:latin typeface="Times New Roman"/>
                <a:cs typeface="Times New Roman"/>
              </a:rPr>
              <a:t>This holds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global variables and different variables of objects.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memory </a:t>
            </a:r>
            <a:r>
              <a:rPr sz="1069" spc="5" dirty="0">
                <a:latin typeface="Times New Roman"/>
                <a:cs typeface="Times New Roman"/>
              </a:rPr>
              <a:t>of the process, there is stack.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it there is </a:t>
            </a:r>
            <a:r>
              <a:rPr sz="1069" spc="10" dirty="0">
                <a:latin typeface="Times New Roman"/>
                <a:cs typeface="Times New Roman"/>
              </a:rPr>
              <a:t>heap.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heap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 in function calls.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stack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calls. </a:t>
            </a:r>
            <a:r>
              <a:rPr sz="1069" spc="15" dirty="0">
                <a:latin typeface="Times New Roman"/>
                <a:cs typeface="Times New Roman"/>
              </a:rPr>
              <a:t>When we  </a:t>
            </a:r>
            <a:r>
              <a:rPr sz="1069" spc="5" dirty="0">
                <a:latin typeface="Times New Roman"/>
                <a:cs typeface="Times New Roman"/>
              </a:rPr>
              <a:t>allocate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dynamically 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programs,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allocated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heap. </a:t>
            </a:r>
            <a:r>
              <a:rPr sz="1069" spc="10" dirty="0">
                <a:latin typeface="Times New Roman"/>
                <a:cs typeface="Times New Roman"/>
              </a:rPr>
              <a:t>The use  of 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topic related </a:t>
            </a:r>
            <a:r>
              <a:rPr sz="1069" spc="10" dirty="0">
                <a:latin typeface="Times New Roman"/>
                <a:cs typeface="Times New Roman"/>
              </a:rPr>
              <a:t>to some programming </a:t>
            </a:r>
            <a:r>
              <a:rPr sz="1069" spc="5" dirty="0">
                <a:latin typeface="Times New Roman"/>
                <a:cs typeface="Times New Roman"/>
              </a:rPr>
              <a:t>course or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operating </a:t>
            </a:r>
            <a:r>
              <a:rPr sz="1069" spc="10" dirty="0">
                <a:latin typeface="Times New Roman"/>
                <a:cs typeface="Times New Roman"/>
              </a:rPr>
              <a:t>system  course.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3484" y="4201371"/>
            <a:ext cx="940858" cy="523522"/>
          </a:xfrm>
          <a:custGeom>
            <a:avLst/>
            <a:gdLst/>
            <a:ahLst/>
            <a:cxnLst/>
            <a:rect l="l" t="t" r="r" b="b"/>
            <a:pathLst>
              <a:path w="967739" h="538479">
                <a:moveTo>
                  <a:pt x="967739" y="0"/>
                </a:moveTo>
                <a:lnTo>
                  <a:pt x="0" y="0"/>
                </a:lnTo>
                <a:lnTo>
                  <a:pt x="0" y="537972"/>
                </a:lnTo>
                <a:lnTo>
                  <a:pt x="967739" y="537972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163484" y="3470169"/>
            <a:ext cx="940858" cy="313619"/>
          </a:xfrm>
          <a:custGeom>
            <a:avLst/>
            <a:gdLst/>
            <a:ahLst/>
            <a:cxnLst/>
            <a:rect l="l" t="t" r="r" b="b"/>
            <a:pathLst>
              <a:path w="967739" h="322579">
                <a:moveTo>
                  <a:pt x="967739" y="0"/>
                </a:moveTo>
                <a:lnTo>
                  <a:pt x="0" y="0"/>
                </a:lnTo>
                <a:lnTo>
                  <a:pt x="0" y="322325"/>
                </a:lnTo>
                <a:lnTo>
                  <a:pt x="967739" y="322325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163484" y="3783541"/>
            <a:ext cx="940858" cy="417953"/>
          </a:xfrm>
          <a:custGeom>
            <a:avLst/>
            <a:gdLst/>
            <a:ahLst/>
            <a:cxnLst/>
            <a:rect l="l" t="t" r="r" b="b"/>
            <a:pathLst>
              <a:path w="967739" h="429895">
                <a:moveTo>
                  <a:pt x="967739" y="0"/>
                </a:moveTo>
                <a:lnTo>
                  <a:pt x="0" y="0"/>
                </a:lnTo>
                <a:lnTo>
                  <a:pt x="0" y="429768"/>
                </a:lnTo>
                <a:lnTo>
                  <a:pt x="967739" y="429768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163484" y="3051597"/>
            <a:ext cx="940858" cy="418571"/>
          </a:xfrm>
          <a:custGeom>
            <a:avLst/>
            <a:gdLst/>
            <a:ahLst/>
            <a:cxnLst/>
            <a:rect l="l" t="t" r="r" b="b"/>
            <a:pathLst>
              <a:path w="967739" h="430530">
                <a:moveTo>
                  <a:pt x="967739" y="0"/>
                </a:moveTo>
                <a:lnTo>
                  <a:pt x="0" y="0"/>
                </a:lnTo>
                <a:lnTo>
                  <a:pt x="0" y="430529"/>
                </a:lnTo>
                <a:lnTo>
                  <a:pt x="967739" y="430529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868857"/>
            <a:ext cx="4852458" cy="316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Image Name, </a:t>
            </a:r>
            <a:r>
              <a:rPr sz="1069" spc="15" dirty="0">
                <a:latin typeface="Times New Roman"/>
                <a:cs typeface="Times New Roman"/>
              </a:rPr>
              <a:t>PID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Mem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usage).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look at the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where  </a:t>
            </a:r>
            <a:r>
              <a:rPr sz="1069" i="1" spc="10" dirty="0">
                <a:latin typeface="Times New Roman"/>
                <a:cs typeface="Times New Roman"/>
              </a:rPr>
              <a:t>explorer.exe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written in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column. The process </a:t>
            </a:r>
            <a:r>
              <a:rPr sz="1069" spc="15" dirty="0">
                <a:latin typeface="Times New Roman"/>
                <a:cs typeface="Times New Roman"/>
              </a:rPr>
              <a:t>ID </a:t>
            </a:r>
            <a:r>
              <a:rPr sz="1069" spc="10" dirty="0">
                <a:latin typeface="Times New Roman"/>
                <a:cs typeface="Times New Roman"/>
              </a:rPr>
              <a:t>(PID) of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888 and  memory usage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4696K. </a:t>
            </a:r>
            <a:r>
              <a:rPr sz="1069" spc="5" dirty="0">
                <a:latin typeface="Times New Roman"/>
                <a:cs typeface="Times New Roman"/>
              </a:rPr>
              <a:t>This means that the process size of explorer.exe in </a:t>
            </a:r>
            <a:r>
              <a:rPr sz="1069" spc="10" dirty="0">
                <a:latin typeface="Times New Roman"/>
                <a:cs typeface="Times New Roman"/>
              </a:rPr>
              <a:t>the  memory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4696 </a:t>
            </a:r>
            <a:r>
              <a:rPr sz="1069" spc="5" dirty="0">
                <a:latin typeface="Times New Roman"/>
                <a:cs typeface="Times New Roman"/>
              </a:rPr>
              <a:t>Kilo </a:t>
            </a:r>
            <a:r>
              <a:rPr sz="1069" spc="10" dirty="0">
                <a:latin typeface="Times New Roman"/>
                <a:cs typeface="Times New Roman"/>
              </a:rPr>
              <a:t>Bytes (KB). All the </a:t>
            </a:r>
            <a:r>
              <a:rPr sz="1069" spc="5" dirty="0">
                <a:latin typeface="Times New Roman"/>
                <a:cs typeface="Times New Roman"/>
              </a:rPr>
              <a:t>processes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task  manager </a:t>
            </a:r>
            <a:r>
              <a:rPr sz="1069" spc="5" dirty="0">
                <a:latin typeface="Times New Roman"/>
                <a:cs typeface="Times New Roman"/>
              </a:rPr>
              <a:t>are present in </a:t>
            </a:r>
            <a:r>
              <a:rPr sz="1069" spc="10" dirty="0">
                <a:latin typeface="Times New Roman"/>
                <a:cs typeface="Times New Roman"/>
              </a:rPr>
              <a:t>the memory of the computer at that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column Image  name has the names </a:t>
            </a:r>
            <a:r>
              <a:rPr sz="1069" spc="5" dirty="0">
                <a:latin typeface="Times New Roman"/>
                <a:cs typeface="Times New Roman"/>
              </a:rPr>
              <a:t>of the processes being executed. </a:t>
            </a:r>
            <a:r>
              <a:rPr sz="1069" spc="10" dirty="0">
                <a:latin typeface="Times New Roman"/>
                <a:cs typeface="Times New Roman"/>
              </a:rPr>
              <a:t>These have </a:t>
            </a:r>
            <a:r>
              <a:rPr sz="1069" spc="5" dirty="0">
                <a:latin typeface="Times New Roman"/>
                <a:cs typeface="Times New Roman"/>
              </a:rPr>
              <a:t>extension </a:t>
            </a:r>
            <a:r>
              <a:rPr sz="1069" i="1" spc="10" dirty="0">
                <a:latin typeface="Times New Roman"/>
                <a:cs typeface="Times New Roman"/>
              </a:rPr>
              <a:t>.exe </a:t>
            </a:r>
            <a:r>
              <a:rPr sz="1069" spc="10" dirty="0">
                <a:latin typeface="Times New Roman"/>
                <a:cs typeface="Times New Roman"/>
              </a:rPr>
              <a:t>but  </a:t>
            </a:r>
            <a:r>
              <a:rPr sz="1069" spc="5" dirty="0">
                <a:latin typeface="Times New Roman"/>
                <a:cs typeface="Times New Roman"/>
              </a:rPr>
              <a:t>there may </a:t>
            </a:r>
            <a:r>
              <a:rPr sz="1069" spc="10" dirty="0">
                <a:latin typeface="Times New Roman"/>
                <a:cs typeface="Times New Roman"/>
              </a:rPr>
              <a:t>be other </a:t>
            </a:r>
            <a:r>
              <a:rPr sz="1069" spc="5" dirty="0">
                <a:latin typeface="Times New Roman"/>
                <a:cs typeface="Times New Roman"/>
              </a:rPr>
              <a:t>executable </a:t>
            </a:r>
            <a:r>
              <a:rPr sz="1069" spc="10" dirty="0">
                <a:latin typeface="Times New Roman"/>
                <a:cs typeface="Times New Roman"/>
              </a:rPr>
              <a:t>programs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extension other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.exe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internal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organization of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61">
              <a:latin typeface="Times New Roman"/>
              <a:cs typeface="Times New Roman"/>
            </a:endParaRPr>
          </a:p>
          <a:p>
            <a:pPr marL="1712520" algn="ctr"/>
            <a:r>
              <a:rPr sz="1069" spc="10" dirty="0">
                <a:latin typeface="Times New Roman"/>
                <a:cs typeface="Times New Roman"/>
              </a:rPr>
              <a:t>Code</a:t>
            </a:r>
            <a:endParaRPr sz="1069">
              <a:latin typeface="Times New Roman"/>
              <a:cs typeface="Times New Roman"/>
            </a:endParaRPr>
          </a:p>
          <a:p>
            <a:pPr marL="2990429" marR="1269883" algn="ctr">
              <a:lnSpc>
                <a:spcPct val="192700"/>
              </a:lnSpc>
              <a:spcBef>
                <a:spcPts val="817"/>
              </a:spcBef>
            </a:pPr>
            <a:r>
              <a:rPr sz="1069" spc="5" dirty="0">
                <a:latin typeface="Times New Roman"/>
                <a:cs typeface="Times New Roman"/>
              </a:rPr>
              <a:t>Static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 Stack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4795" y="4306570"/>
            <a:ext cx="1358812" cy="731573"/>
          </a:xfrm>
          <a:custGeom>
            <a:avLst/>
            <a:gdLst/>
            <a:ahLst/>
            <a:cxnLst/>
            <a:rect l="l" t="t" r="r" b="b"/>
            <a:pathLst>
              <a:path w="1397635" h="752475">
                <a:moveTo>
                  <a:pt x="0" y="0"/>
                </a:moveTo>
                <a:lnTo>
                  <a:pt x="1397508" y="7520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804795" y="2947141"/>
            <a:ext cx="1358812" cy="940858"/>
          </a:xfrm>
          <a:custGeom>
            <a:avLst/>
            <a:gdLst/>
            <a:ahLst/>
            <a:cxnLst/>
            <a:rect l="l" t="t" r="r" b="b"/>
            <a:pathLst>
              <a:path w="1397635" h="967739">
                <a:moveTo>
                  <a:pt x="0" y="967740"/>
                </a:moveTo>
                <a:lnTo>
                  <a:pt x="1397508" y="107442"/>
                </a:lnTo>
                <a:lnTo>
                  <a:pt x="139750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04341" y="2947141"/>
            <a:ext cx="0" cy="104951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442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163483" y="5037773"/>
            <a:ext cx="0" cy="104951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4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04341" y="5037773"/>
            <a:ext cx="0" cy="104951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4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59577" y="2947141"/>
          <a:ext cx="954440" cy="2199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pPr marL="200660" marR="191770" indent="5080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(browser)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267970" marR="198120" indent="-62230">
                        <a:lnSpc>
                          <a:spcPts val="1310"/>
                        </a:lnSpc>
                        <a:spcBef>
                          <a:spcPts val="33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  (Word)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pPr marL="268605" marR="198120" indent="-62865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  (Excel)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60020" marR="150495" indent="46355">
                        <a:lnSpc>
                          <a:spcPts val="1310"/>
                        </a:lnSpc>
                        <a:spcBef>
                          <a:spcPts val="33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 2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(Dev-C++)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372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756891" y="4515484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4" h="291464">
                <a:moveTo>
                  <a:pt x="35813" y="54863"/>
                </a:moveTo>
                <a:lnTo>
                  <a:pt x="32765" y="56387"/>
                </a:lnTo>
                <a:lnTo>
                  <a:pt x="31242" y="59436"/>
                </a:lnTo>
                <a:lnTo>
                  <a:pt x="30480" y="286512"/>
                </a:lnTo>
                <a:lnTo>
                  <a:pt x="32003" y="289560"/>
                </a:lnTo>
                <a:lnTo>
                  <a:pt x="35051" y="291084"/>
                </a:lnTo>
                <a:lnTo>
                  <a:pt x="38100" y="289560"/>
                </a:lnTo>
                <a:lnTo>
                  <a:pt x="39624" y="286512"/>
                </a:lnTo>
                <a:lnTo>
                  <a:pt x="40386" y="59436"/>
                </a:lnTo>
                <a:lnTo>
                  <a:pt x="38862" y="56387"/>
                </a:lnTo>
                <a:lnTo>
                  <a:pt x="35813" y="54863"/>
                </a:lnTo>
                <a:close/>
              </a:path>
              <a:path w="71754" h="291464">
                <a:moveTo>
                  <a:pt x="35813" y="0"/>
                </a:moveTo>
                <a:lnTo>
                  <a:pt x="0" y="71627"/>
                </a:lnTo>
                <a:lnTo>
                  <a:pt x="31201" y="71627"/>
                </a:lnTo>
                <a:lnTo>
                  <a:pt x="31242" y="59436"/>
                </a:lnTo>
                <a:lnTo>
                  <a:pt x="32765" y="56387"/>
                </a:lnTo>
                <a:lnTo>
                  <a:pt x="35813" y="54863"/>
                </a:lnTo>
                <a:lnTo>
                  <a:pt x="63245" y="54863"/>
                </a:lnTo>
                <a:lnTo>
                  <a:pt x="35813" y="0"/>
                </a:lnTo>
                <a:close/>
              </a:path>
              <a:path w="71754" h="291464">
                <a:moveTo>
                  <a:pt x="63245" y="54863"/>
                </a:moveTo>
                <a:lnTo>
                  <a:pt x="35813" y="54863"/>
                </a:lnTo>
                <a:lnTo>
                  <a:pt x="38862" y="56387"/>
                </a:lnTo>
                <a:lnTo>
                  <a:pt x="40386" y="59436"/>
                </a:lnTo>
                <a:lnTo>
                  <a:pt x="40345" y="71627"/>
                </a:lnTo>
                <a:lnTo>
                  <a:pt x="71627" y="71627"/>
                </a:lnTo>
                <a:lnTo>
                  <a:pt x="63245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756150" y="4092469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60">
                <a:moveTo>
                  <a:pt x="31242" y="256031"/>
                </a:moveTo>
                <a:lnTo>
                  <a:pt x="0" y="256031"/>
                </a:lnTo>
                <a:lnTo>
                  <a:pt x="35813" y="327660"/>
                </a:lnTo>
                <a:lnTo>
                  <a:pt x="63626" y="272033"/>
                </a:lnTo>
                <a:lnTo>
                  <a:pt x="35813" y="272033"/>
                </a:lnTo>
                <a:lnTo>
                  <a:pt x="32765" y="270510"/>
                </a:lnTo>
                <a:lnTo>
                  <a:pt x="31242" y="267462"/>
                </a:lnTo>
                <a:lnTo>
                  <a:pt x="31242" y="256031"/>
                </a:lnTo>
                <a:close/>
              </a:path>
              <a:path w="71754" h="327660">
                <a:moveTo>
                  <a:pt x="35813" y="0"/>
                </a:moveTo>
                <a:lnTo>
                  <a:pt x="32765" y="1524"/>
                </a:lnTo>
                <a:lnTo>
                  <a:pt x="31242" y="4571"/>
                </a:lnTo>
                <a:lnTo>
                  <a:pt x="31242" y="267462"/>
                </a:lnTo>
                <a:lnTo>
                  <a:pt x="32765" y="270510"/>
                </a:lnTo>
                <a:lnTo>
                  <a:pt x="35813" y="272033"/>
                </a:lnTo>
                <a:lnTo>
                  <a:pt x="38862" y="270510"/>
                </a:lnTo>
                <a:lnTo>
                  <a:pt x="40386" y="267462"/>
                </a:lnTo>
                <a:lnTo>
                  <a:pt x="40386" y="4571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327660">
                <a:moveTo>
                  <a:pt x="71627" y="256031"/>
                </a:moveTo>
                <a:lnTo>
                  <a:pt x="40386" y="256031"/>
                </a:lnTo>
                <a:lnTo>
                  <a:pt x="40386" y="267462"/>
                </a:lnTo>
                <a:lnTo>
                  <a:pt x="38862" y="270510"/>
                </a:lnTo>
                <a:lnTo>
                  <a:pt x="35813" y="272033"/>
                </a:lnTo>
                <a:lnTo>
                  <a:pt x="63626" y="272033"/>
                </a:lnTo>
                <a:lnTo>
                  <a:pt x="71627" y="25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9206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09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771" y="2521656"/>
            <a:ext cx="1000742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3.3.3, 3.4.1,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3.4.2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097788"/>
            <a:ext cx="766763" cy="1500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70" y="3366946"/>
            <a:ext cx="2088533" cy="1197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Memory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Organization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351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Stack Layout </a:t>
            </a:r>
            <a:r>
              <a:rPr sz="1069" spc="5" dirty="0">
                <a:latin typeface="Times New Roman"/>
                <a:cs typeface="Times New Roman"/>
              </a:rPr>
              <a:t>During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Call  </a:t>
            </a:r>
            <a:r>
              <a:rPr sz="1069" spc="10" dirty="0">
                <a:latin typeface="Times New Roman"/>
                <a:cs typeface="Times New Roman"/>
              </a:rPr>
              <a:t>Queues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Operations</a:t>
            </a:r>
            <a:endParaRPr sz="1069">
              <a:latin typeface="Times New Roman"/>
              <a:cs typeface="Times New Roman"/>
            </a:endParaRPr>
          </a:p>
          <a:p>
            <a:pPr marL="12347" marR="887745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Implementing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  Queue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Array 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706866"/>
            <a:ext cx="4852458" cy="2002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10" dirty="0">
                <a:latin typeface="Arial"/>
                <a:cs typeface="Arial"/>
              </a:rPr>
              <a:t>Memory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Organization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last 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uses of stack to </a:t>
            </a:r>
            <a:r>
              <a:rPr sz="1069" spc="10" dirty="0">
                <a:latin typeface="Times New Roman"/>
                <a:cs typeface="Times New Roman"/>
              </a:rPr>
              <a:t>develop a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executable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and then </a:t>
            </a:r>
            <a:r>
              <a:rPr sz="1069" spc="5" dirty="0">
                <a:latin typeface="Times New Roman"/>
                <a:cs typeface="Times New Roman"/>
              </a:rPr>
              <a:t>in function calls. </a:t>
            </a:r>
            <a:r>
              <a:rPr sz="1069" spc="10" dirty="0">
                <a:latin typeface="Times New Roman"/>
                <a:cs typeface="Times New Roman"/>
              </a:rPr>
              <a:t>When you </a:t>
            </a:r>
            <a:r>
              <a:rPr sz="1069" spc="5" dirty="0">
                <a:latin typeface="Times New Roman"/>
                <a:cs typeface="Times New Roman"/>
              </a:rPr>
              <a:t>run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executable,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operating  </a:t>
            </a:r>
            <a:r>
              <a:rPr sz="1069" spc="10" dirty="0">
                <a:latin typeface="Times New Roman"/>
                <a:cs typeface="Times New Roman"/>
              </a:rPr>
              <a:t>system makes a </a:t>
            </a:r>
            <a:r>
              <a:rPr sz="1069" spc="5" dirty="0">
                <a:latin typeface="Times New Roman"/>
                <a:cs typeface="Times New Roman"/>
              </a:rPr>
              <a:t>process inside </a:t>
            </a:r>
            <a:r>
              <a:rPr sz="1069" spc="10" dirty="0">
                <a:latin typeface="Times New Roman"/>
                <a:cs typeface="Times New Roman"/>
              </a:rPr>
              <a:t>memory and </a:t>
            </a:r>
            <a:r>
              <a:rPr sz="1069" spc="5" dirty="0">
                <a:latin typeface="Times New Roman"/>
                <a:cs typeface="Times New Roman"/>
              </a:rPr>
              <a:t>constructs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followings for that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purpose.</a:t>
            </a:r>
            <a:endParaRPr sz="1069">
              <a:latin typeface="Times New Roman"/>
              <a:cs typeface="Times New Roman"/>
            </a:endParaRPr>
          </a:p>
          <a:p>
            <a:pPr marL="221628" marR="4939" indent="-209281">
              <a:lnSpc>
                <a:spcPts val="1264"/>
              </a:lnSpc>
              <a:spcBef>
                <a:spcPts val="34"/>
              </a:spcBef>
              <a:buSzPct val="86363"/>
              <a:buChar char="-"/>
              <a:tabLst>
                <a:tab pos="221628" algn="l"/>
                <a:tab pos="222245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code section </a:t>
            </a:r>
            <a:r>
              <a:rPr sz="1069" spc="5" dirty="0">
                <a:latin typeface="Times New Roman"/>
                <a:cs typeface="Times New Roman"/>
              </a:rPr>
              <a:t>that contains </a:t>
            </a:r>
            <a:r>
              <a:rPr sz="1069" spc="10" dirty="0">
                <a:latin typeface="Times New Roman"/>
                <a:cs typeface="Times New Roman"/>
              </a:rPr>
              <a:t>the binary </a:t>
            </a:r>
            <a:r>
              <a:rPr sz="1069" spc="5" dirty="0">
                <a:latin typeface="Times New Roman"/>
                <a:cs typeface="Times New Roman"/>
              </a:rPr>
              <a:t>version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actual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program  </a:t>
            </a:r>
            <a:r>
              <a:rPr sz="1069" spc="5" dirty="0">
                <a:latin typeface="Times New Roman"/>
                <a:cs typeface="Times New Roman"/>
              </a:rPr>
              <a:t>written in </a:t>
            </a:r>
            <a:r>
              <a:rPr sz="1069" spc="10" dirty="0">
                <a:latin typeface="Times New Roman"/>
                <a:cs typeface="Times New Roman"/>
              </a:rPr>
              <a:t>some language </a:t>
            </a:r>
            <a:r>
              <a:rPr sz="1069" spc="5" dirty="0">
                <a:latin typeface="Times New Roman"/>
                <a:cs typeface="Times New Roman"/>
              </a:rPr>
              <a:t>like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C/C++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10"/>
              </a:lnSpc>
              <a:buSzPct val="86363"/>
              <a:buChar char="-"/>
              <a:tabLst>
                <a:tab pos="222245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section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static data including global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variables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59"/>
              </a:lnSpc>
              <a:buSzPct val="86363"/>
              <a:buChar char="-"/>
              <a:tabLst>
                <a:tab pos="222245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74"/>
              </a:lnSpc>
              <a:buSzPct val="86363"/>
              <a:buChar char="-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Finally,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function calling </a:t>
            </a:r>
            <a:r>
              <a:rPr sz="1069" spc="10" dirty="0">
                <a:latin typeface="Times New Roman"/>
                <a:cs typeface="Times New Roman"/>
              </a:rPr>
              <a:t>while heap area </a:t>
            </a:r>
            <a:r>
              <a:rPr sz="1069" spc="5" dirty="0">
                <a:latin typeface="Times New Roman"/>
                <a:cs typeface="Times New Roman"/>
              </a:rPr>
              <a:t>is utilized at </a:t>
            </a:r>
            <a:r>
              <a:rPr sz="1069" spc="10" dirty="0">
                <a:latin typeface="Times New Roman"/>
                <a:cs typeface="Times New Roman"/>
              </a:rPr>
              <a:t>the time of memory  allocation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dynamic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manner.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67" y="9043121"/>
            <a:ext cx="167428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i="1" spc="10" dirty="0">
                <a:latin typeface="Times New Roman"/>
                <a:cs typeface="Times New Roman"/>
              </a:rPr>
              <a:t>Fig </a:t>
            </a:r>
            <a:r>
              <a:rPr sz="1069" b="1" i="1" spc="5" dirty="0">
                <a:latin typeface="Times New Roman"/>
                <a:cs typeface="Times New Roman"/>
              </a:rPr>
              <a:t>1. </a:t>
            </a:r>
            <a:r>
              <a:rPr sz="1069" b="1" i="1" spc="15" dirty="0">
                <a:latin typeface="Times New Roman"/>
                <a:cs typeface="Times New Roman"/>
              </a:rPr>
              <a:t>Memory</a:t>
            </a:r>
            <a:r>
              <a:rPr sz="1069" b="1" i="1" spc="-49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Organization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731" y="7016538"/>
            <a:ext cx="826029" cy="317941"/>
          </a:xfrm>
          <a:custGeom>
            <a:avLst/>
            <a:gdLst/>
            <a:ahLst/>
            <a:cxnLst/>
            <a:rect l="l" t="t" r="r" b="b"/>
            <a:pathLst>
              <a:path w="849629" h="327025">
                <a:moveTo>
                  <a:pt x="849629" y="0"/>
                </a:moveTo>
                <a:lnTo>
                  <a:pt x="0" y="0"/>
                </a:lnTo>
                <a:lnTo>
                  <a:pt x="0" y="326898"/>
                </a:lnTo>
                <a:lnTo>
                  <a:pt x="849629" y="326898"/>
                </a:lnTo>
                <a:lnTo>
                  <a:pt x="8496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779731" y="7334355"/>
            <a:ext cx="826029" cy="318558"/>
          </a:xfrm>
          <a:custGeom>
            <a:avLst/>
            <a:gdLst/>
            <a:ahLst/>
            <a:cxnLst/>
            <a:rect l="l" t="t" r="r" b="b"/>
            <a:pathLst>
              <a:path w="849629" h="327659">
                <a:moveTo>
                  <a:pt x="849629" y="0"/>
                </a:moveTo>
                <a:lnTo>
                  <a:pt x="0" y="0"/>
                </a:lnTo>
                <a:lnTo>
                  <a:pt x="0" y="327659"/>
                </a:lnTo>
                <a:lnTo>
                  <a:pt x="849629" y="327659"/>
                </a:lnTo>
                <a:lnTo>
                  <a:pt x="8496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779731" y="7652915"/>
            <a:ext cx="826029" cy="317941"/>
          </a:xfrm>
          <a:custGeom>
            <a:avLst/>
            <a:gdLst/>
            <a:ahLst/>
            <a:cxnLst/>
            <a:rect l="l" t="t" r="r" b="b"/>
            <a:pathLst>
              <a:path w="849629" h="327025">
                <a:moveTo>
                  <a:pt x="849629" y="0"/>
                </a:moveTo>
                <a:lnTo>
                  <a:pt x="0" y="0"/>
                </a:lnTo>
                <a:lnTo>
                  <a:pt x="0" y="326898"/>
                </a:lnTo>
                <a:lnTo>
                  <a:pt x="849629" y="326898"/>
                </a:lnTo>
                <a:lnTo>
                  <a:pt x="8496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872583" y="7110377"/>
            <a:ext cx="640821" cy="81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Code</a:t>
            </a:r>
            <a:endParaRPr sz="1069">
              <a:latin typeface="Times New Roman"/>
              <a:cs typeface="Times New Roman"/>
            </a:endParaRPr>
          </a:p>
          <a:p>
            <a:pPr algn="ctr">
              <a:spcBef>
                <a:spcPts val="904"/>
              </a:spcBef>
            </a:pPr>
            <a:r>
              <a:rPr sz="1069" spc="5" dirty="0">
                <a:latin typeface="Times New Roman"/>
                <a:cs typeface="Times New Roman"/>
              </a:rPr>
              <a:t>Static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312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Stack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9731" y="7970732"/>
            <a:ext cx="826029" cy="398198"/>
          </a:xfrm>
          <a:custGeom>
            <a:avLst/>
            <a:gdLst/>
            <a:ahLst/>
            <a:cxnLst/>
            <a:rect l="l" t="t" r="r" b="b"/>
            <a:pathLst>
              <a:path w="849629" h="409575">
                <a:moveTo>
                  <a:pt x="849629" y="0"/>
                </a:moveTo>
                <a:lnTo>
                  <a:pt x="0" y="0"/>
                </a:lnTo>
                <a:lnTo>
                  <a:pt x="0" y="409194"/>
                </a:lnTo>
                <a:lnTo>
                  <a:pt x="849629" y="409194"/>
                </a:lnTo>
                <a:lnTo>
                  <a:pt x="8496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779731" y="8368559"/>
            <a:ext cx="826029" cy="317941"/>
          </a:xfrm>
          <a:custGeom>
            <a:avLst/>
            <a:gdLst/>
            <a:ahLst/>
            <a:cxnLst/>
            <a:rect l="l" t="t" r="r" b="b"/>
            <a:pathLst>
              <a:path w="849629" h="327025">
                <a:moveTo>
                  <a:pt x="849629" y="0"/>
                </a:moveTo>
                <a:lnTo>
                  <a:pt x="0" y="0"/>
                </a:lnTo>
                <a:lnTo>
                  <a:pt x="0" y="326897"/>
                </a:lnTo>
                <a:lnTo>
                  <a:pt x="849629" y="326897"/>
                </a:lnTo>
                <a:lnTo>
                  <a:pt x="8496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034085" y="8462397"/>
            <a:ext cx="317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7557" y="7887017"/>
            <a:ext cx="70379" cy="243240"/>
          </a:xfrm>
          <a:custGeom>
            <a:avLst/>
            <a:gdLst/>
            <a:ahLst/>
            <a:cxnLst/>
            <a:rect l="l" t="t" r="r" b="b"/>
            <a:pathLst>
              <a:path w="72389" h="250190">
                <a:moveTo>
                  <a:pt x="0" y="178307"/>
                </a:moveTo>
                <a:lnTo>
                  <a:pt x="35813" y="249935"/>
                </a:lnTo>
                <a:lnTo>
                  <a:pt x="57993" y="206501"/>
                </a:lnTo>
                <a:lnTo>
                  <a:pt x="35813" y="206501"/>
                </a:lnTo>
                <a:lnTo>
                  <a:pt x="32765" y="204977"/>
                </a:lnTo>
                <a:lnTo>
                  <a:pt x="32003" y="201929"/>
                </a:lnTo>
                <a:lnTo>
                  <a:pt x="32003" y="199417"/>
                </a:lnTo>
                <a:lnTo>
                  <a:pt x="0" y="178307"/>
                </a:lnTo>
                <a:close/>
              </a:path>
              <a:path w="72389" h="250190">
                <a:moveTo>
                  <a:pt x="40385" y="198977"/>
                </a:moveTo>
                <a:lnTo>
                  <a:pt x="35813" y="201929"/>
                </a:lnTo>
                <a:lnTo>
                  <a:pt x="32003" y="201929"/>
                </a:lnTo>
                <a:lnTo>
                  <a:pt x="32765" y="204977"/>
                </a:lnTo>
                <a:lnTo>
                  <a:pt x="35813" y="206501"/>
                </a:lnTo>
                <a:lnTo>
                  <a:pt x="39623" y="204977"/>
                </a:lnTo>
                <a:lnTo>
                  <a:pt x="40385" y="201929"/>
                </a:lnTo>
                <a:lnTo>
                  <a:pt x="35813" y="201929"/>
                </a:lnTo>
                <a:lnTo>
                  <a:pt x="32003" y="199417"/>
                </a:lnTo>
                <a:lnTo>
                  <a:pt x="40385" y="199417"/>
                </a:lnTo>
                <a:lnTo>
                  <a:pt x="40385" y="198977"/>
                </a:lnTo>
                <a:close/>
              </a:path>
              <a:path w="72389" h="250190">
                <a:moveTo>
                  <a:pt x="72389" y="178307"/>
                </a:moveTo>
                <a:lnTo>
                  <a:pt x="40385" y="198977"/>
                </a:lnTo>
                <a:lnTo>
                  <a:pt x="40385" y="201929"/>
                </a:lnTo>
                <a:lnTo>
                  <a:pt x="39623" y="204977"/>
                </a:lnTo>
                <a:lnTo>
                  <a:pt x="35813" y="206501"/>
                </a:lnTo>
                <a:lnTo>
                  <a:pt x="57993" y="206501"/>
                </a:lnTo>
                <a:lnTo>
                  <a:pt x="72389" y="178307"/>
                </a:lnTo>
                <a:close/>
              </a:path>
              <a:path w="72389" h="250190">
                <a:moveTo>
                  <a:pt x="35813" y="0"/>
                </a:moveTo>
                <a:lnTo>
                  <a:pt x="32765" y="762"/>
                </a:lnTo>
                <a:lnTo>
                  <a:pt x="32003" y="3809"/>
                </a:lnTo>
                <a:lnTo>
                  <a:pt x="32003" y="199417"/>
                </a:lnTo>
                <a:lnTo>
                  <a:pt x="35813" y="201929"/>
                </a:lnTo>
                <a:lnTo>
                  <a:pt x="40385" y="198977"/>
                </a:lnTo>
                <a:lnTo>
                  <a:pt x="40385" y="3809"/>
                </a:lnTo>
                <a:lnTo>
                  <a:pt x="39623" y="762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57557" y="8209280"/>
            <a:ext cx="70379" cy="243240"/>
          </a:xfrm>
          <a:custGeom>
            <a:avLst/>
            <a:gdLst/>
            <a:ahLst/>
            <a:cxnLst/>
            <a:rect l="l" t="t" r="r" b="b"/>
            <a:pathLst>
              <a:path w="72389" h="250190">
                <a:moveTo>
                  <a:pt x="35813" y="48005"/>
                </a:moveTo>
                <a:lnTo>
                  <a:pt x="32003" y="50518"/>
                </a:lnTo>
                <a:lnTo>
                  <a:pt x="32003" y="245363"/>
                </a:lnTo>
                <a:lnTo>
                  <a:pt x="32765" y="248411"/>
                </a:lnTo>
                <a:lnTo>
                  <a:pt x="35813" y="249935"/>
                </a:lnTo>
                <a:lnTo>
                  <a:pt x="39623" y="248411"/>
                </a:lnTo>
                <a:lnTo>
                  <a:pt x="40385" y="245363"/>
                </a:lnTo>
                <a:lnTo>
                  <a:pt x="40385" y="50958"/>
                </a:lnTo>
                <a:lnTo>
                  <a:pt x="35813" y="48005"/>
                </a:lnTo>
                <a:close/>
              </a:path>
              <a:path w="72389" h="250190">
                <a:moveTo>
                  <a:pt x="35813" y="0"/>
                </a:moveTo>
                <a:lnTo>
                  <a:pt x="0" y="71627"/>
                </a:lnTo>
                <a:lnTo>
                  <a:pt x="32003" y="50518"/>
                </a:lnTo>
                <a:lnTo>
                  <a:pt x="32003" y="48005"/>
                </a:lnTo>
                <a:lnTo>
                  <a:pt x="32765" y="44957"/>
                </a:lnTo>
                <a:lnTo>
                  <a:pt x="35813" y="43433"/>
                </a:lnTo>
                <a:lnTo>
                  <a:pt x="57993" y="43433"/>
                </a:lnTo>
                <a:lnTo>
                  <a:pt x="35813" y="0"/>
                </a:lnTo>
                <a:close/>
              </a:path>
              <a:path w="72389" h="250190">
                <a:moveTo>
                  <a:pt x="57993" y="43433"/>
                </a:moveTo>
                <a:lnTo>
                  <a:pt x="35813" y="43433"/>
                </a:lnTo>
                <a:lnTo>
                  <a:pt x="39623" y="44957"/>
                </a:lnTo>
                <a:lnTo>
                  <a:pt x="40385" y="48005"/>
                </a:lnTo>
                <a:lnTo>
                  <a:pt x="40385" y="50958"/>
                </a:lnTo>
                <a:lnTo>
                  <a:pt x="72389" y="71627"/>
                </a:lnTo>
                <a:lnTo>
                  <a:pt x="57993" y="43433"/>
                </a:lnTo>
                <a:close/>
              </a:path>
              <a:path w="72389" h="250190">
                <a:moveTo>
                  <a:pt x="40385" y="48005"/>
                </a:moveTo>
                <a:lnTo>
                  <a:pt x="35813" y="48005"/>
                </a:lnTo>
                <a:lnTo>
                  <a:pt x="40385" y="50958"/>
                </a:lnTo>
                <a:lnTo>
                  <a:pt x="40385" y="48005"/>
                </a:lnTo>
                <a:close/>
              </a:path>
              <a:path w="72389" h="250190">
                <a:moveTo>
                  <a:pt x="35813" y="43433"/>
                </a:moveTo>
                <a:lnTo>
                  <a:pt x="32765" y="44957"/>
                </a:lnTo>
                <a:lnTo>
                  <a:pt x="32003" y="48005"/>
                </a:lnTo>
                <a:lnTo>
                  <a:pt x="32003" y="50518"/>
                </a:lnTo>
                <a:lnTo>
                  <a:pt x="35813" y="48005"/>
                </a:lnTo>
                <a:lnTo>
                  <a:pt x="40385" y="48005"/>
                </a:lnTo>
                <a:lnTo>
                  <a:pt x="39623" y="44957"/>
                </a:lnTo>
                <a:lnTo>
                  <a:pt x="35813" y="4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622550" y="7016537"/>
            <a:ext cx="1157552" cy="716139"/>
          </a:xfrm>
          <a:custGeom>
            <a:avLst/>
            <a:gdLst/>
            <a:ahLst/>
            <a:cxnLst/>
            <a:rect l="l" t="t" r="r" b="b"/>
            <a:pathLst>
              <a:path w="1190625" h="736600">
                <a:moveTo>
                  <a:pt x="0" y="736091"/>
                </a:moveTo>
                <a:lnTo>
                  <a:pt x="119024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622550" y="8130010"/>
            <a:ext cx="1157552" cy="556860"/>
          </a:xfrm>
          <a:custGeom>
            <a:avLst/>
            <a:gdLst/>
            <a:ahLst/>
            <a:cxnLst/>
            <a:rect l="l" t="t" r="r" b="b"/>
            <a:pathLst>
              <a:path w="1190625" h="572770">
                <a:moveTo>
                  <a:pt x="0" y="0"/>
                </a:moveTo>
                <a:lnTo>
                  <a:pt x="1190244" y="5722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626955" y="6932169"/>
          <a:ext cx="1004446" cy="1918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828">
                <a:tc>
                  <a:txBody>
                    <a:bodyPr/>
                    <a:lstStyle/>
                    <a:p>
                      <a:pPr marL="214629" marR="205740" indent="17145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 1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Brow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marL="294005" marR="224790" indent="-62230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  (Word)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marL="294640" marR="224790" indent="-6286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(Excel)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marL="185420" marR="176530" indent="46355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 2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(Dev-C++)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17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779731" y="8686376"/>
            <a:ext cx="0" cy="239535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605760" y="8686376"/>
            <a:ext cx="0" cy="239535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779731" y="6777249"/>
            <a:ext cx="0" cy="239535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605760" y="6777249"/>
            <a:ext cx="0" cy="239535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7051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632408"/>
            <a:ext cx="27997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Stack Layout during a Function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Call</a:t>
            </a:r>
            <a:endParaRPr sz="1264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0959" y="2087033"/>
            <a:ext cx="1339056" cy="1254478"/>
          </a:xfrm>
          <a:custGeom>
            <a:avLst/>
            <a:gdLst/>
            <a:ahLst/>
            <a:cxnLst/>
            <a:rect l="l" t="t" r="r" b="b"/>
            <a:pathLst>
              <a:path w="1377314" h="1290320">
                <a:moveTo>
                  <a:pt x="1376933" y="0"/>
                </a:moveTo>
                <a:lnTo>
                  <a:pt x="0" y="0"/>
                </a:lnTo>
                <a:lnTo>
                  <a:pt x="0" y="1290066"/>
                </a:lnTo>
                <a:lnTo>
                  <a:pt x="1376933" y="1290066"/>
                </a:lnTo>
                <a:lnTo>
                  <a:pt x="13769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985680" y="2126790"/>
            <a:ext cx="85010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Parameters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(F)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887" y="2447558"/>
            <a:ext cx="10859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Local </a:t>
            </a:r>
            <a:r>
              <a:rPr sz="1069" spc="10" dirty="0">
                <a:latin typeface="Times New Roman"/>
                <a:cs typeface="Times New Roman"/>
              </a:rPr>
              <a:t>variables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(F)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741" y="2767587"/>
            <a:ext cx="106186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Return address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(F)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567" y="3089108"/>
            <a:ext cx="87294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Parameters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(G)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0959" y="3090863"/>
            <a:ext cx="1339056" cy="0"/>
          </a:xfrm>
          <a:custGeom>
            <a:avLst/>
            <a:gdLst/>
            <a:ahLst/>
            <a:cxnLst/>
            <a:rect l="l" t="t" r="r" b="b"/>
            <a:pathLst>
              <a:path w="1377314">
                <a:moveTo>
                  <a:pt x="0" y="0"/>
                </a:moveTo>
                <a:lnTo>
                  <a:pt x="137693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264111" y="2087034"/>
            <a:ext cx="1338439" cy="1589087"/>
          </a:xfrm>
          <a:custGeom>
            <a:avLst/>
            <a:gdLst/>
            <a:ahLst/>
            <a:cxnLst/>
            <a:rect l="l" t="t" r="r" b="b"/>
            <a:pathLst>
              <a:path w="1376679" h="1634489">
                <a:moveTo>
                  <a:pt x="1376172" y="0"/>
                </a:moveTo>
                <a:lnTo>
                  <a:pt x="0" y="0"/>
                </a:lnTo>
                <a:lnTo>
                  <a:pt x="0" y="1634490"/>
                </a:lnTo>
                <a:lnTo>
                  <a:pt x="1376172" y="1634490"/>
                </a:lnTo>
                <a:lnTo>
                  <a:pt x="13761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508833" y="2126790"/>
            <a:ext cx="85010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Parameters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(F)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1042" y="2447558"/>
            <a:ext cx="10859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Local variables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(F)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2154" y="2767587"/>
            <a:ext cx="10624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Return address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(F)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9187" y="3095777"/>
            <a:ext cx="110939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1853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Parameters (G)  Local variables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(G)  </a:t>
            </a:r>
            <a:r>
              <a:rPr sz="1069" spc="5" dirty="0">
                <a:latin typeface="Times New Roman"/>
                <a:cs typeface="Times New Roman"/>
              </a:rPr>
              <a:t>Return address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(G)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55222" y="3090863"/>
            <a:ext cx="1338439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17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896039" y="3594382"/>
            <a:ext cx="8809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i="1" spc="10" dirty="0">
                <a:latin typeface="Times New Roman"/>
                <a:cs typeface="Times New Roman"/>
              </a:rPr>
              <a:t>At point </a:t>
            </a:r>
            <a:r>
              <a:rPr sz="1069" b="1" i="1" spc="5" dirty="0">
                <a:latin typeface="Times New Roman"/>
                <a:cs typeface="Times New Roman"/>
              </a:rPr>
              <a:t>of</a:t>
            </a:r>
            <a:r>
              <a:rPr sz="1069" b="1" i="1" spc="-87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call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4495" y="3212852"/>
            <a:ext cx="15681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69825" y="3306444"/>
            <a:ext cx="171626" cy="69762"/>
          </a:xfrm>
          <a:custGeom>
            <a:avLst/>
            <a:gdLst/>
            <a:ahLst/>
            <a:cxnLst/>
            <a:rect l="l" t="t" r="r" b="b"/>
            <a:pathLst>
              <a:path w="176530" h="71755">
                <a:moveTo>
                  <a:pt x="104394" y="0"/>
                </a:moveTo>
                <a:lnTo>
                  <a:pt x="128778" y="35814"/>
                </a:lnTo>
                <a:lnTo>
                  <a:pt x="104394" y="71627"/>
                </a:lnTo>
                <a:lnTo>
                  <a:pt x="166877" y="40386"/>
                </a:lnTo>
                <a:lnTo>
                  <a:pt x="128778" y="40386"/>
                </a:lnTo>
                <a:lnTo>
                  <a:pt x="131826" y="38862"/>
                </a:lnTo>
                <a:lnTo>
                  <a:pt x="132588" y="35814"/>
                </a:lnTo>
                <a:lnTo>
                  <a:pt x="131826" y="32766"/>
                </a:lnTo>
                <a:lnTo>
                  <a:pt x="128778" y="31242"/>
                </a:lnTo>
                <a:lnTo>
                  <a:pt x="166877" y="31242"/>
                </a:lnTo>
                <a:lnTo>
                  <a:pt x="104394" y="0"/>
                </a:lnTo>
                <a:close/>
              </a:path>
              <a:path w="176530" h="71755">
                <a:moveTo>
                  <a:pt x="125665" y="31242"/>
                </a:moveTo>
                <a:lnTo>
                  <a:pt x="3809" y="31242"/>
                </a:lnTo>
                <a:lnTo>
                  <a:pt x="762" y="32766"/>
                </a:lnTo>
                <a:lnTo>
                  <a:pt x="0" y="35814"/>
                </a:lnTo>
                <a:lnTo>
                  <a:pt x="762" y="38862"/>
                </a:lnTo>
                <a:lnTo>
                  <a:pt x="3809" y="40386"/>
                </a:lnTo>
                <a:lnTo>
                  <a:pt x="125665" y="40386"/>
                </a:lnTo>
                <a:lnTo>
                  <a:pt x="128778" y="35814"/>
                </a:lnTo>
                <a:lnTo>
                  <a:pt x="125665" y="31242"/>
                </a:lnTo>
                <a:close/>
              </a:path>
              <a:path w="176530" h="71755">
                <a:moveTo>
                  <a:pt x="166877" y="31242"/>
                </a:moveTo>
                <a:lnTo>
                  <a:pt x="128778" y="31242"/>
                </a:lnTo>
                <a:lnTo>
                  <a:pt x="131826" y="32766"/>
                </a:lnTo>
                <a:lnTo>
                  <a:pt x="132588" y="35814"/>
                </a:lnTo>
                <a:lnTo>
                  <a:pt x="131826" y="38862"/>
                </a:lnTo>
                <a:lnTo>
                  <a:pt x="128778" y="40386"/>
                </a:lnTo>
                <a:lnTo>
                  <a:pt x="166877" y="40386"/>
                </a:lnTo>
                <a:lnTo>
                  <a:pt x="176022" y="35814"/>
                </a:lnTo>
                <a:lnTo>
                  <a:pt x="16687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899868" y="3546968"/>
            <a:ext cx="15681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75198" y="3641302"/>
            <a:ext cx="171626" cy="69762"/>
          </a:xfrm>
          <a:custGeom>
            <a:avLst/>
            <a:gdLst/>
            <a:ahLst/>
            <a:cxnLst/>
            <a:rect l="l" t="t" r="r" b="b"/>
            <a:pathLst>
              <a:path w="176529" h="71754">
                <a:moveTo>
                  <a:pt x="104393" y="0"/>
                </a:moveTo>
                <a:lnTo>
                  <a:pt x="128777" y="35814"/>
                </a:lnTo>
                <a:lnTo>
                  <a:pt x="104393" y="71627"/>
                </a:lnTo>
                <a:lnTo>
                  <a:pt x="166878" y="40385"/>
                </a:lnTo>
                <a:lnTo>
                  <a:pt x="128777" y="40385"/>
                </a:lnTo>
                <a:lnTo>
                  <a:pt x="131825" y="38862"/>
                </a:lnTo>
                <a:lnTo>
                  <a:pt x="133350" y="35814"/>
                </a:lnTo>
                <a:lnTo>
                  <a:pt x="131825" y="32766"/>
                </a:lnTo>
                <a:lnTo>
                  <a:pt x="128777" y="31242"/>
                </a:lnTo>
                <a:lnTo>
                  <a:pt x="166877" y="31242"/>
                </a:lnTo>
                <a:lnTo>
                  <a:pt x="104393" y="0"/>
                </a:lnTo>
                <a:close/>
              </a:path>
              <a:path w="176529" h="71754">
                <a:moveTo>
                  <a:pt x="125665" y="31242"/>
                </a:moveTo>
                <a:lnTo>
                  <a:pt x="4571" y="31242"/>
                </a:lnTo>
                <a:lnTo>
                  <a:pt x="762" y="32766"/>
                </a:lnTo>
                <a:lnTo>
                  <a:pt x="0" y="35814"/>
                </a:lnTo>
                <a:lnTo>
                  <a:pt x="762" y="38862"/>
                </a:lnTo>
                <a:lnTo>
                  <a:pt x="4571" y="40385"/>
                </a:lnTo>
                <a:lnTo>
                  <a:pt x="125665" y="40385"/>
                </a:lnTo>
                <a:lnTo>
                  <a:pt x="128777" y="35814"/>
                </a:lnTo>
                <a:lnTo>
                  <a:pt x="125665" y="31242"/>
                </a:lnTo>
                <a:close/>
              </a:path>
              <a:path w="176529" h="71754">
                <a:moveTo>
                  <a:pt x="166877" y="31242"/>
                </a:moveTo>
                <a:lnTo>
                  <a:pt x="128777" y="31242"/>
                </a:lnTo>
                <a:lnTo>
                  <a:pt x="131825" y="32766"/>
                </a:lnTo>
                <a:lnTo>
                  <a:pt x="133350" y="35814"/>
                </a:lnTo>
                <a:lnTo>
                  <a:pt x="131825" y="38862"/>
                </a:lnTo>
                <a:lnTo>
                  <a:pt x="128777" y="40385"/>
                </a:lnTo>
                <a:lnTo>
                  <a:pt x="166878" y="40385"/>
                </a:lnTo>
                <a:lnTo>
                  <a:pt x="176022" y="35814"/>
                </a:lnTo>
                <a:lnTo>
                  <a:pt x="16687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076930" y="2087034"/>
            <a:ext cx="1306336" cy="84498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1069" spc="10" dirty="0">
                <a:latin typeface="Times New Roman"/>
                <a:cs typeface="Times New Roman"/>
              </a:rPr>
              <a:t>Parameters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(F)</a:t>
            </a:r>
            <a:endParaRPr sz="1069">
              <a:latin typeface="Times New Roman"/>
              <a:cs typeface="Times New Roman"/>
            </a:endParaRPr>
          </a:p>
          <a:p>
            <a:pPr marL="83342" marR="144459">
              <a:lnSpc>
                <a:spcPct val="196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Local </a:t>
            </a:r>
            <a:r>
              <a:rPr sz="1069" spc="5" dirty="0">
                <a:latin typeface="Times New Roman"/>
                <a:cs typeface="Times New Roman"/>
              </a:rPr>
              <a:t>variables </a:t>
            </a:r>
            <a:r>
              <a:rPr sz="1069" spc="10" dirty="0">
                <a:latin typeface="Times New Roman"/>
                <a:cs typeface="Times New Roman"/>
              </a:rPr>
              <a:t>(F) 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address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(F)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3514" y="3350648"/>
            <a:ext cx="5939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i="1" spc="5" dirty="0">
                <a:latin typeface="Times New Roman"/>
                <a:cs typeface="Times New Roman"/>
              </a:rPr>
              <a:t>After</a:t>
            </a:r>
            <a:r>
              <a:rPr sz="1069" b="1" i="1" spc="-73" dirty="0">
                <a:latin typeface="Times New Roman"/>
                <a:cs typeface="Times New Roman"/>
              </a:rPr>
              <a:t> </a:t>
            </a:r>
            <a:r>
              <a:rPr sz="1069" b="1" i="1" spc="10" dirty="0">
                <a:latin typeface="Times New Roman"/>
                <a:cs typeface="Times New Roman"/>
              </a:rPr>
              <a:t>Call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7127" y="3026162"/>
            <a:ext cx="15681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09502" y="3104198"/>
            <a:ext cx="167922" cy="69762"/>
          </a:xfrm>
          <a:custGeom>
            <a:avLst/>
            <a:gdLst/>
            <a:ahLst/>
            <a:cxnLst/>
            <a:rect l="l" t="t" r="r" b="b"/>
            <a:pathLst>
              <a:path w="172720" h="71755">
                <a:moveTo>
                  <a:pt x="100584" y="0"/>
                </a:moveTo>
                <a:lnTo>
                  <a:pt x="124205" y="35814"/>
                </a:lnTo>
                <a:lnTo>
                  <a:pt x="100584" y="71627"/>
                </a:lnTo>
                <a:lnTo>
                  <a:pt x="163068" y="40385"/>
                </a:lnTo>
                <a:lnTo>
                  <a:pt x="124205" y="40385"/>
                </a:lnTo>
                <a:lnTo>
                  <a:pt x="127253" y="38862"/>
                </a:lnTo>
                <a:lnTo>
                  <a:pt x="128777" y="35814"/>
                </a:lnTo>
                <a:lnTo>
                  <a:pt x="127253" y="32766"/>
                </a:lnTo>
                <a:lnTo>
                  <a:pt x="124205" y="31242"/>
                </a:lnTo>
                <a:lnTo>
                  <a:pt x="163067" y="31242"/>
                </a:lnTo>
                <a:lnTo>
                  <a:pt x="100584" y="0"/>
                </a:lnTo>
                <a:close/>
              </a:path>
              <a:path w="172720" h="71755">
                <a:moveTo>
                  <a:pt x="121190" y="31242"/>
                </a:moveTo>
                <a:lnTo>
                  <a:pt x="3810" y="31242"/>
                </a:lnTo>
                <a:lnTo>
                  <a:pt x="762" y="32766"/>
                </a:lnTo>
                <a:lnTo>
                  <a:pt x="0" y="35814"/>
                </a:lnTo>
                <a:lnTo>
                  <a:pt x="762" y="38862"/>
                </a:lnTo>
                <a:lnTo>
                  <a:pt x="3810" y="40385"/>
                </a:lnTo>
                <a:lnTo>
                  <a:pt x="121190" y="40385"/>
                </a:lnTo>
                <a:lnTo>
                  <a:pt x="124205" y="35814"/>
                </a:lnTo>
                <a:lnTo>
                  <a:pt x="121190" y="31242"/>
                </a:lnTo>
                <a:close/>
              </a:path>
              <a:path w="172720" h="71755">
                <a:moveTo>
                  <a:pt x="163067" y="31242"/>
                </a:moveTo>
                <a:lnTo>
                  <a:pt x="124205" y="31242"/>
                </a:lnTo>
                <a:lnTo>
                  <a:pt x="127253" y="32766"/>
                </a:lnTo>
                <a:lnTo>
                  <a:pt x="128777" y="35814"/>
                </a:lnTo>
                <a:lnTo>
                  <a:pt x="127253" y="38862"/>
                </a:lnTo>
                <a:lnTo>
                  <a:pt x="124205" y="40385"/>
                </a:lnTo>
                <a:lnTo>
                  <a:pt x="163068" y="40385"/>
                </a:lnTo>
                <a:lnTo>
                  <a:pt x="172212" y="35814"/>
                </a:lnTo>
                <a:lnTo>
                  <a:pt x="16306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352267" y="3935905"/>
            <a:ext cx="4853076" cy="5386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842" algn="ctr"/>
            <a:r>
              <a:rPr sz="1069" b="1" i="1" spc="10" dirty="0">
                <a:latin typeface="Times New Roman"/>
                <a:cs typeface="Times New Roman"/>
              </a:rPr>
              <a:t>During </a:t>
            </a:r>
            <a:r>
              <a:rPr sz="1069" b="1" i="1" spc="5" dirty="0">
                <a:latin typeface="Times New Roman"/>
                <a:cs typeface="Times New Roman"/>
              </a:rPr>
              <a:t>Execution of</a:t>
            </a:r>
            <a:r>
              <a:rPr sz="1069" b="1" i="1" spc="-49" dirty="0">
                <a:latin typeface="Times New Roman"/>
                <a:cs typeface="Times New Roman"/>
              </a:rPr>
              <a:t> </a:t>
            </a:r>
            <a:r>
              <a:rPr sz="1069" b="1" i="1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1628">
              <a:spcBef>
                <a:spcPts val="821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2: </a:t>
            </a:r>
            <a:r>
              <a:rPr sz="1069" b="1" spc="10" dirty="0">
                <a:latin typeface="Times New Roman"/>
                <a:cs typeface="Times New Roman"/>
              </a:rPr>
              <a:t>Stack Layout; When </a:t>
            </a:r>
            <a:r>
              <a:rPr sz="1069" b="1" spc="5" dirty="0">
                <a:latin typeface="Times New Roman"/>
                <a:cs typeface="Times New Roman"/>
              </a:rPr>
              <a:t>function </a:t>
            </a:r>
            <a:r>
              <a:rPr sz="1069" b="1" spc="15" dirty="0">
                <a:latin typeface="Times New Roman"/>
                <a:cs typeface="Times New Roman"/>
              </a:rPr>
              <a:t>F </a:t>
            </a:r>
            <a:r>
              <a:rPr sz="1069" b="1" spc="5" dirty="0">
                <a:latin typeface="Times New Roman"/>
                <a:cs typeface="Times New Roman"/>
              </a:rPr>
              <a:t>calls function</a:t>
            </a:r>
            <a:r>
              <a:rPr sz="1069" b="1" spc="24" dirty="0">
                <a:latin typeface="Times New Roman"/>
                <a:cs typeface="Times New Roman"/>
              </a:rPr>
              <a:t> </a:t>
            </a:r>
            <a:r>
              <a:rPr sz="1069" b="1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above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diagrams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depict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layout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F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i="1" spc="15" dirty="0">
                <a:latin typeface="Times New Roman"/>
                <a:cs typeface="Times New Roman"/>
              </a:rPr>
              <a:t>G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b="1" spc="10" dirty="0">
                <a:latin typeface="Times New Roman"/>
                <a:cs typeface="Times New Roman"/>
              </a:rPr>
              <a:t>sp </a:t>
            </a:r>
            <a:r>
              <a:rPr sz="1069" spc="5" dirty="0">
                <a:latin typeface="Times New Roman"/>
                <a:cs typeface="Times New Roman"/>
              </a:rPr>
              <a:t>stands for stack pointer.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left,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find </a:t>
            </a:r>
            <a:r>
              <a:rPr sz="1069" spc="10" dirty="0">
                <a:latin typeface="Times New Roman"/>
                <a:cs typeface="Times New Roman"/>
              </a:rPr>
              <a:t>the layout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before function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G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parameters passed to function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firstly inserted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local variables of the  function </a:t>
            </a:r>
            <a:r>
              <a:rPr sz="1069" i="1" spc="15" dirty="0">
                <a:latin typeface="Times New Roman"/>
                <a:cs typeface="Times New Roman"/>
              </a:rPr>
              <a:t>F and </a:t>
            </a:r>
            <a:r>
              <a:rPr sz="1069" i="1" spc="5" dirty="0">
                <a:latin typeface="Times New Roman"/>
                <a:cs typeface="Times New Roman"/>
              </a:rPr>
              <a:t>finally </a:t>
            </a:r>
            <a:r>
              <a:rPr sz="1069" spc="10" dirty="0">
                <a:latin typeface="Times New Roman"/>
                <a:cs typeface="Times New Roman"/>
              </a:rPr>
              <a:t>the memory address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return back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finishes.  </a:t>
            </a:r>
            <a:r>
              <a:rPr sz="1069" spc="5" dirty="0">
                <a:latin typeface="Times New Roman"/>
                <a:cs typeface="Times New Roman"/>
              </a:rPr>
              <a:t>Just before function is </a:t>
            </a:r>
            <a:r>
              <a:rPr sz="1069" spc="10" dirty="0">
                <a:latin typeface="Times New Roman"/>
                <a:cs typeface="Times New Roman"/>
              </a:rPr>
              <a:t>made to 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5" dirty="0">
                <a:latin typeface="Times New Roman"/>
                <a:cs typeface="Times New Roman"/>
              </a:rPr>
              <a:t>G</a:t>
            </a:r>
            <a:r>
              <a:rPr sz="1069" spc="1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parameters </a:t>
            </a:r>
            <a:r>
              <a:rPr sz="1069" spc="10" dirty="0">
                <a:latin typeface="Times New Roman"/>
                <a:cs typeface="Times New Roman"/>
              </a:rPr>
              <a:t>being passed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G, </a:t>
            </a:r>
            <a:r>
              <a:rPr sz="1069" spc="5" dirty="0">
                <a:latin typeface="Times New Roman"/>
                <a:cs typeface="Times New Roman"/>
              </a:rPr>
              <a:t>are inserted into 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diagram, there is </a:t>
            </a:r>
            <a:r>
              <a:rPr sz="1069" spc="10" dirty="0">
                <a:latin typeface="Times New Roman"/>
                <a:cs typeface="Times New Roman"/>
              </a:rPr>
              <a:t>layout </a:t>
            </a:r>
            <a:r>
              <a:rPr sz="1069" spc="5" dirty="0">
                <a:latin typeface="Times New Roman"/>
                <a:cs typeface="Times New Roman"/>
              </a:rPr>
              <a:t>of the stack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 side after the call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G</a:t>
            </a:r>
            <a:r>
              <a:rPr sz="1069" spc="10" dirty="0">
                <a:latin typeface="Times New Roman"/>
                <a:cs typeface="Times New Roman"/>
              </a:rPr>
              <a:t>. Clearly, </a:t>
            </a:r>
            <a:r>
              <a:rPr sz="1069" spc="5" dirty="0">
                <a:latin typeface="Times New Roman"/>
                <a:cs typeface="Times New Roman"/>
              </a:rPr>
              <a:t>the local variables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5" dirty="0">
                <a:latin typeface="Times New Roman"/>
                <a:cs typeface="Times New Roman"/>
              </a:rPr>
              <a:t>are inserted 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parameters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return </a:t>
            </a:r>
            <a:r>
              <a:rPr sz="1069" spc="5" dirty="0">
                <a:latin typeface="Times New Roman"/>
                <a:cs typeface="Times New Roman"/>
              </a:rPr>
              <a:t>address. If there are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local variables for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is inserted (pushed) </a:t>
            </a:r>
            <a:r>
              <a:rPr sz="1069" spc="10" dirty="0">
                <a:latin typeface="Times New Roman"/>
                <a:cs typeface="Times New Roman"/>
              </a:rPr>
              <a:t>on to the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layout of the stack,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9" dirty="0">
                <a:latin typeface="Times New Roman"/>
                <a:cs typeface="Times New Roman"/>
              </a:rPr>
              <a:t>G </a:t>
            </a:r>
            <a:r>
              <a:rPr sz="1069" spc="5" dirty="0">
                <a:latin typeface="Times New Roman"/>
                <a:cs typeface="Times New Roman"/>
              </a:rPr>
              <a:t>finishes </a:t>
            </a:r>
            <a:r>
              <a:rPr sz="1069" spc="10" dirty="0">
                <a:latin typeface="Times New Roman"/>
                <a:cs typeface="Times New Roman"/>
              </a:rPr>
              <a:t>execution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on </a:t>
            </a:r>
            <a:r>
              <a:rPr sz="1069" spc="5" dirty="0">
                <a:latin typeface="Times New Roman"/>
                <a:cs typeface="Times New Roman"/>
              </a:rPr>
              <a:t>the right.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local variables of function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10" dirty="0">
                <a:latin typeface="Times New Roman"/>
                <a:cs typeface="Times New Roman"/>
              </a:rPr>
              <a:t>are no more in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have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been removed permanently along with the parameters passed 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15" dirty="0">
                <a:latin typeface="Times New Roman"/>
                <a:cs typeface="Times New Roman"/>
              </a:rPr>
              <a:t>G. Now,  </a:t>
            </a:r>
            <a:r>
              <a:rPr sz="1069" spc="5" dirty="0">
                <a:latin typeface="Times New Roman"/>
                <a:cs typeface="Times New Roman"/>
              </a:rPr>
              <a:t>it is clear that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spc="5" dirty="0">
                <a:latin typeface="Times New Roman"/>
                <a:cs typeface="Times New Roman"/>
              </a:rPr>
              <a:t>function call is </a:t>
            </a:r>
            <a:r>
              <a:rPr sz="1069" spc="10" dirty="0">
                <a:latin typeface="Times New Roman"/>
                <a:cs typeface="Times New Roman"/>
              </a:rPr>
              <a:t>made, </a:t>
            </a:r>
            <a:r>
              <a:rPr sz="1069" spc="5" dirty="0">
                <a:latin typeface="Times New Roman"/>
                <a:cs typeface="Times New Roman"/>
              </a:rPr>
              <a:t>all local variables of the called function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parameters  passed  to </a:t>
            </a:r>
            <a:r>
              <a:rPr sz="1069" dirty="0">
                <a:latin typeface="Times New Roman"/>
                <a:cs typeface="Times New Roman"/>
              </a:rPr>
              <a:t>it,  </a:t>
            </a:r>
            <a:r>
              <a:rPr sz="1069" spc="5" dirty="0">
                <a:latin typeface="Times New Roman"/>
                <a:cs typeface="Times New Roman"/>
              </a:rPr>
              <a:t>are  pushed  </a:t>
            </a:r>
            <a:r>
              <a:rPr sz="1069" spc="10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to  the stack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destroyed, </a:t>
            </a:r>
            <a:r>
              <a:rPr sz="1069" spc="5" dirty="0">
                <a:latin typeface="Times New Roman"/>
                <a:cs typeface="Times New Roman"/>
              </a:rPr>
              <a:t>soon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the completion </a:t>
            </a:r>
            <a:r>
              <a:rPr sz="1069" spc="5" dirty="0">
                <a:latin typeface="Times New Roman"/>
                <a:cs typeface="Times New Roman"/>
              </a:rPr>
              <a:t>of the called function’s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execution.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C/C++ </a:t>
            </a:r>
            <a:r>
              <a:rPr sz="1069" spc="5" dirty="0">
                <a:latin typeface="Times New Roman"/>
                <a:cs typeface="Times New Roman"/>
              </a:rPr>
              <a:t>language,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variables declared as </a:t>
            </a:r>
            <a:r>
              <a:rPr sz="1069" i="1" spc="5" dirty="0">
                <a:latin typeface="Times New Roman"/>
                <a:cs typeface="Times New Roman"/>
              </a:rPr>
              <a:t>static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pushed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stack.  </a:t>
            </a:r>
            <a:r>
              <a:rPr sz="1069" spc="5" dirty="0">
                <a:latin typeface="Times New Roman"/>
                <a:cs typeface="Times New Roman"/>
              </a:rPr>
              <a:t>Rather, </a:t>
            </a:r>
            <a:r>
              <a:rPr sz="1069" spc="10" dirty="0">
                <a:latin typeface="Times New Roman"/>
                <a:cs typeface="Times New Roman"/>
              </a:rPr>
              <a:t>these are </a:t>
            </a:r>
            <a:r>
              <a:rPr sz="1069" spc="5" dirty="0">
                <a:latin typeface="Times New Roman"/>
                <a:cs typeface="Times New Roman"/>
              </a:rPr>
              <a:t>stored in another separate section allocated for </a:t>
            </a:r>
            <a:r>
              <a:rPr sz="1069" i="1" spc="10" dirty="0">
                <a:latin typeface="Times New Roman"/>
                <a:cs typeface="Times New Roman"/>
              </a:rPr>
              <a:t>static </a:t>
            </a:r>
            <a:r>
              <a:rPr sz="1069" spc="5" dirty="0">
                <a:latin typeface="Times New Roman"/>
                <a:cs typeface="Times New Roman"/>
              </a:rPr>
              <a:t>data of </a:t>
            </a:r>
            <a:r>
              <a:rPr sz="1069" spc="10" dirty="0">
                <a:latin typeface="Times New Roman"/>
                <a:cs typeface="Times New Roman"/>
              </a:rPr>
              <a:t>a  program. This </a:t>
            </a:r>
            <a:r>
              <a:rPr sz="1069" spc="5" dirty="0">
                <a:latin typeface="Times New Roman"/>
                <a:cs typeface="Times New Roman"/>
              </a:rPr>
              <a:t>section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i="1" spc="5" dirty="0">
                <a:latin typeface="Times New Roman"/>
                <a:cs typeface="Times New Roman"/>
              </a:rPr>
              <a:t>global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static </a:t>
            </a:r>
            <a:r>
              <a:rPr sz="1069" spc="10" dirty="0">
                <a:latin typeface="Times New Roman"/>
                <a:cs typeface="Times New Roman"/>
              </a:rPr>
              <a:t>data can be </a:t>
            </a:r>
            <a:r>
              <a:rPr sz="1069" spc="5" dirty="0">
                <a:latin typeface="Times New Roman"/>
                <a:cs typeface="Times New Roman"/>
              </a:rPr>
              <a:t>seen in the fig </a:t>
            </a:r>
            <a:r>
              <a:rPr sz="1069" spc="10" dirty="0">
                <a:latin typeface="Times New Roman"/>
                <a:cs typeface="Times New Roman"/>
              </a:rPr>
              <a:t>1 of </a:t>
            </a:r>
            <a:r>
              <a:rPr sz="1069" spc="5" dirty="0">
                <a:latin typeface="Times New Roman"/>
                <a:cs typeface="Times New Roman"/>
              </a:rPr>
              <a:t>this lecture.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destroyed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process’s execution. 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variable, </a:t>
            </a:r>
            <a:r>
              <a:rPr sz="1069" spc="10" dirty="0">
                <a:latin typeface="Times New Roman"/>
                <a:cs typeface="Times New Roman"/>
              </a:rPr>
              <a:t>say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declared as </a:t>
            </a:r>
            <a:r>
              <a:rPr sz="1069" i="1" spc="5" dirty="0">
                <a:latin typeface="Times New Roman"/>
                <a:cs typeface="Times New Roman"/>
              </a:rPr>
              <a:t>static </a:t>
            </a:r>
            <a:r>
              <a:rPr sz="1069" spc="10" dirty="0">
                <a:latin typeface="Times New Roman"/>
                <a:cs typeface="Times New Roman"/>
              </a:rPr>
              <a:t>inside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G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static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section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process’s </a:t>
            </a:r>
            <a:r>
              <a:rPr sz="1069" spc="10" dirty="0">
                <a:latin typeface="Times New Roman"/>
                <a:cs typeface="Times New Roman"/>
              </a:rPr>
              <a:t>memory. </a:t>
            </a:r>
            <a:r>
              <a:rPr sz="1069" spc="5" dirty="0">
                <a:latin typeface="Times New Roman"/>
                <a:cs typeface="Times New Roman"/>
              </a:rPr>
              <a:t>Whereas, its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preserved across </a:t>
            </a:r>
            <a:r>
              <a:rPr sz="1069" i="1" spc="19" dirty="0">
                <a:latin typeface="Times New Roman"/>
                <a:cs typeface="Times New Roman"/>
              </a:rPr>
              <a:t>G </a:t>
            </a:r>
            <a:r>
              <a:rPr sz="1069" spc="5" dirty="0">
                <a:latin typeface="Times New Roman"/>
                <a:cs typeface="Times New Roman"/>
              </a:rPr>
              <a:t>function calls.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visibility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restricted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9" dirty="0">
                <a:latin typeface="Times New Roman"/>
                <a:cs typeface="Times New Roman"/>
              </a:rPr>
              <a:t>G </a:t>
            </a:r>
            <a:r>
              <a:rPr sz="1069" spc="10" dirty="0">
                <a:latin typeface="Times New Roman"/>
                <a:cs typeface="Times New Roman"/>
              </a:rPr>
              <a:t>only. But a </a:t>
            </a:r>
            <a:r>
              <a:rPr sz="1069" i="1" spc="5" dirty="0">
                <a:latin typeface="Times New Roman"/>
                <a:cs typeface="Times New Roman"/>
              </a:rPr>
              <a:t>static </a:t>
            </a:r>
            <a:r>
              <a:rPr sz="1069" spc="5" dirty="0">
                <a:latin typeface="Times New Roman"/>
                <a:cs typeface="Times New Roman"/>
              </a:rPr>
              <a:t>variable declared as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i="1" spc="5" dirty="0">
                <a:latin typeface="Times New Roman"/>
                <a:cs typeface="Times New Roman"/>
              </a:rPr>
              <a:t>class </a:t>
            </a:r>
            <a:r>
              <a:rPr sz="1069" spc="5" dirty="0">
                <a:latin typeface="Times New Roman"/>
                <a:cs typeface="Times New Roman"/>
              </a:rPr>
              <a:t>data is available to </a:t>
            </a:r>
            <a:r>
              <a:rPr sz="1069" i="1" spc="5" dirty="0">
                <a:latin typeface="Times New Roman"/>
                <a:cs typeface="Times New Roman"/>
              </a:rPr>
              <a:t>all </a:t>
            </a:r>
            <a:r>
              <a:rPr sz="1069" i="1" spc="10" dirty="0">
                <a:latin typeface="Times New Roman"/>
                <a:cs typeface="Times New Roman"/>
              </a:rPr>
              <a:t>member </a:t>
            </a:r>
            <a:r>
              <a:rPr sz="1069" i="1" spc="5" dirty="0">
                <a:latin typeface="Times New Roman"/>
                <a:cs typeface="Times New Roman"/>
              </a:rPr>
              <a:t>functions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i="1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i="1" spc="10" dirty="0">
                <a:latin typeface="Times New Roman"/>
                <a:cs typeface="Times New Roman"/>
              </a:rPr>
              <a:t>static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declared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globa</a:t>
            </a:r>
            <a:r>
              <a:rPr sz="1069" spc="5" dirty="0">
                <a:latin typeface="Times New Roman"/>
                <a:cs typeface="Times New Roman"/>
              </a:rPr>
              <a:t>l </a:t>
            </a:r>
            <a:r>
              <a:rPr sz="1069" spc="10" dirty="0">
                <a:latin typeface="Times New Roman"/>
                <a:cs typeface="Times New Roman"/>
              </a:rPr>
              <a:t>scope </a:t>
            </a:r>
            <a:r>
              <a:rPr sz="1069" spc="5" dirty="0">
                <a:latin typeface="Times New Roman"/>
                <a:cs typeface="Times New Roman"/>
              </a:rPr>
              <a:t>(outside </a:t>
            </a:r>
            <a:r>
              <a:rPr sz="1069" spc="10" dirty="0">
                <a:latin typeface="Times New Roman"/>
                <a:cs typeface="Times New Roman"/>
              </a:rPr>
              <a:t>of any </a:t>
            </a:r>
            <a:r>
              <a:rPr sz="1069" spc="5" dirty="0">
                <a:latin typeface="Times New Roman"/>
                <a:cs typeface="Times New Roman"/>
              </a:rPr>
              <a:t>class or function </a:t>
            </a:r>
            <a:r>
              <a:rPr sz="1069" spc="10" dirty="0">
                <a:latin typeface="Times New Roman"/>
                <a:cs typeface="Times New Roman"/>
              </a:rPr>
              <a:t>body)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available to </a:t>
            </a:r>
            <a:r>
              <a:rPr sz="1069" dirty="0">
                <a:latin typeface="Times New Roman"/>
                <a:cs typeface="Times New Roman"/>
              </a:rPr>
              <a:t>all  </a:t>
            </a:r>
            <a:r>
              <a:rPr sz="1069" spc="5" dirty="0">
                <a:latin typeface="Times New Roman"/>
                <a:cs typeface="Times New Roman"/>
              </a:rPr>
              <a:t>functions of 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52751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6"/>
            <a:ext cx="4853076" cy="3055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Now, let’s move on to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queue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dirty="0">
                <a:latin typeface="Arial"/>
                <a:cs typeface="Arial"/>
              </a:rPr>
              <a:t>Queues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400"/>
              </a:lnSpc>
              <a:spcBef>
                <a:spcPts val="53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queue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linear data structure into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can only be </a:t>
            </a:r>
            <a:r>
              <a:rPr sz="1069" spc="5" dirty="0">
                <a:latin typeface="Times New Roman"/>
                <a:cs typeface="Times New Roman"/>
              </a:rPr>
              <a:t>inserted at </a:t>
            </a:r>
            <a:r>
              <a:rPr sz="1069" spc="10" dirty="0">
                <a:latin typeface="Times New Roman"/>
                <a:cs typeface="Times New Roman"/>
              </a:rPr>
              <a:t>one end and  removed from the other. In </a:t>
            </a:r>
            <a:r>
              <a:rPr sz="1069" spc="5" dirty="0">
                <a:latin typeface="Times New Roman"/>
                <a:cs typeface="Times New Roman"/>
              </a:rPr>
              <a:t>contrast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LIFO </a:t>
            </a:r>
            <a:r>
              <a:rPr sz="1069" spc="5" dirty="0">
                <a:latin typeface="Times New Roman"/>
                <a:cs typeface="Times New Roman"/>
              </a:rPr>
              <a:t>(Last In First </a:t>
            </a:r>
            <a:r>
              <a:rPr sz="1069" spc="10" dirty="0">
                <a:latin typeface="Times New Roman"/>
                <a:cs typeface="Times New Roman"/>
              </a:rPr>
              <a:t>Out) 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a 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FIFO </a:t>
            </a:r>
            <a:r>
              <a:rPr sz="1069" spc="5" dirty="0">
                <a:latin typeface="Times New Roman"/>
                <a:cs typeface="Times New Roman"/>
              </a:rPr>
              <a:t>(First In First Out)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usage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daily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life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pretty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common.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example,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while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depositing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utility bill or </a:t>
            </a:r>
            <a:r>
              <a:rPr sz="1069" spc="10" dirty="0">
                <a:latin typeface="Times New Roman"/>
                <a:cs typeface="Times New Roman"/>
              </a:rPr>
              <a:t>purchasing a </a:t>
            </a:r>
            <a:r>
              <a:rPr sz="1069" spc="5" dirty="0">
                <a:latin typeface="Times New Roman"/>
                <a:cs typeface="Times New Roman"/>
              </a:rPr>
              <a:t>ticket.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objective of that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to serve  persons in their arrival order;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coming person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served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person, </a:t>
            </a:r>
            <a:r>
              <a:rPr sz="1069" spc="10" dirty="0">
                <a:latin typeface="Times New Roman"/>
                <a:cs typeface="Times New Roman"/>
              </a:rPr>
              <a:t>who  comes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stands at the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followed by the person coming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5" dirty="0">
                <a:latin typeface="Times New Roman"/>
                <a:cs typeface="Times New Roman"/>
              </a:rPr>
              <a:t>him </a:t>
            </a:r>
            <a:r>
              <a:rPr sz="1069" spc="10" dirty="0">
                <a:latin typeface="Times New Roman"/>
                <a:cs typeface="Times New Roman"/>
              </a:rPr>
              <a:t>and so on. </a:t>
            </a:r>
            <a:r>
              <a:rPr sz="1069" spc="15" dirty="0">
                <a:latin typeface="Times New Roman"/>
                <a:cs typeface="Times New Roman"/>
              </a:rPr>
              <a:t>At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serving </a:t>
            </a:r>
            <a:r>
              <a:rPr sz="1069" spc="5" dirty="0">
                <a:latin typeface="Times New Roman"/>
                <a:cs typeface="Times New Roman"/>
              </a:rPr>
              <a:t>side,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 </a:t>
            </a:r>
            <a:r>
              <a:rPr sz="1069" spc="10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joined the queue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served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10" dirty="0">
                <a:latin typeface="Times New Roman"/>
                <a:cs typeface="Times New Roman"/>
              </a:rPr>
              <a:t>If the  requirement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serve the people in some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order,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separate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 structure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supports </a:t>
            </a:r>
            <a:r>
              <a:rPr sz="1069" spc="5" dirty="0">
                <a:latin typeface="Times New Roman"/>
                <a:cs typeface="Times New Roman"/>
              </a:rPr>
              <a:t>priorities.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normal queue </a:t>
            </a:r>
            <a:r>
              <a:rPr sz="1069" spc="5" dirty="0">
                <a:latin typeface="Times New Roman"/>
                <a:cs typeface="Times New Roman"/>
              </a:rPr>
              <a:t>data structure, presently  </a:t>
            </a:r>
            <a:r>
              <a:rPr sz="1069" spc="10" dirty="0">
                <a:latin typeface="Times New Roman"/>
                <a:cs typeface="Times New Roman"/>
              </a:rPr>
              <a:t>under </a:t>
            </a:r>
            <a:r>
              <a:rPr sz="1069" spc="5" dirty="0">
                <a:latin typeface="Times New Roman"/>
                <a:cs typeface="Times New Roman"/>
              </a:rPr>
              <a:t>discussion, only supports </a:t>
            </a:r>
            <a:r>
              <a:rPr sz="1069" spc="10" dirty="0">
                <a:latin typeface="Times New Roman"/>
                <a:cs typeface="Times New Roman"/>
              </a:rPr>
              <a:t>FIFO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behavior.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what </a:t>
            </a:r>
            <a:r>
              <a:rPr sz="1069" spc="5" dirty="0">
                <a:latin typeface="Times New Roman"/>
                <a:cs typeface="Times New Roman"/>
              </a:rPr>
              <a:t>are the </a:t>
            </a:r>
            <a:r>
              <a:rPr sz="1069" spc="10" dirty="0">
                <a:latin typeface="Times New Roman"/>
                <a:cs typeface="Times New Roman"/>
              </a:rPr>
              <a:t>operations </a:t>
            </a:r>
            <a:r>
              <a:rPr sz="1069" spc="5" dirty="0">
                <a:latin typeface="Times New Roman"/>
                <a:cs typeface="Times New Roman"/>
              </a:rPr>
              <a:t>supported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" dirty="0">
                <a:latin typeface="Times New Roman"/>
                <a:cs typeface="Times New Roman"/>
              </a:rPr>
              <a:t> queue.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Queue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Operations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69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 data structure </a:t>
            </a:r>
            <a:r>
              <a:rPr sz="1069" spc="5" dirty="0">
                <a:latin typeface="Times New Roman"/>
                <a:cs typeface="Times New Roman"/>
              </a:rPr>
              <a:t>supports the </a:t>
            </a: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4462144"/>
            <a:ext cx="62970" cy="160514"/>
          </a:xfrm>
          <a:custGeom>
            <a:avLst/>
            <a:gdLst/>
            <a:ahLst/>
            <a:cxnLst/>
            <a:rect l="l" t="t" r="r" b="b"/>
            <a:pathLst>
              <a:path w="64769" h="165100">
                <a:moveTo>
                  <a:pt x="64769" y="0"/>
                </a:moveTo>
                <a:lnTo>
                  <a:pt x="0" y="0"/>
                </a:lnTo>
                <a:lnTo>
                  <a:pt x="0" y="164591"/>
                </a:lnTo>
                <a:lnTo>
                  <a:pt x="64769" y="164591"/>
                </a:lnTo>
                <a:lnTo>
                  <a:pt x="6476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556615" y="4462144"/>
            <a:ext cx="62970" cy="160514"/>
          </a:xfrm>
          <a:custGeom>
            <a:avLst/>
            <a:gdLst/>
            <a:ahLst/>
            <a:cxnLst/>
            <a:rect l="l" t="t" r="r" b="b"/>
            <a:pathLst>
              <a:path w="64769" h="165100">
                <a:moveTo>
                  <a:pt x="64769" y="0"/>
                </a:moveTo>
                <a:lnTo>
                  <a:pt x="0" y="0"/>
                </a:lnTo>
                <a:lnTo>
                  <a:pt x="0" y="164591"/>
                </a:lnTo>
                <a:lnTo>
                  <a:pt x="64769" y="164591"/>
                </a:lnTo>
                <a:lnTo>
                  <a:pt x="6476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427587" y="4462144"/>
            <a:ext cx="1129153" cy="160514"/>
          </a:xfrm>
          <a:custGeom>
            <a:avLst/>
            <a:gdLst/>
            <a:ahLst/>
            <a:cxnLst/>
            <a:rect l="l" t="t" r="r" b="b"/>
            <a:pathLst>
              <a:path w="1161414" h="165100">
                <a:moveTo>
                  <a:pt x="0" y="164591"/>
                </a:moveTo>
                <a:lnTo>
                  <a:pt x="1161288" y="164591"/>
                </a:lnTo>
                <a:lnTo>
                  <a:pt x="116128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619587" y="4462144"/>
            <a:ext cx="62353" cy="160514"/>
          </a:xfrm>
          <a:custGeom>
            <a:avLst/>
            <a:gdLst/>
            <a:ahLst/>
            <a:cxnLst/>
            <a:rect l="l" t="t" r="r" b="b"/>
            <a:pathLst>
              <a:path w="64135" h="165100">
                <a:moveTo>
                  <a:pt x="64007" y="0"/>
                </a:moveTo>
                <a:lnTo>
                  <a:pt x="0" y="0"/>
                </a:lnTo>
                <a:lnTo>
                  <a:pt x="0" y="164591"/>
                </a:lnTo>
                <a:lnTo>
                  <a:pt x="64007" y="164591"/>
                </a:lnTo>
                <a:lnTo>
                  <a:pt x="6400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383020" y="4462144"/>
            <a:ext cx="62970" cy="160514"/>
          </a:xfrm>
          <a:custGeom>
            <a:avLst/>
            <a:gdLst/>
            <a:ahLst/>
            <a:cxnLst/>
            <a:rect l="l" t="t" r="r" b="b"/>
            <a:pathLst>
              <a:path w="64770" h="165100">
                <a:moveTo>
                  <a:pt x="64770" y="0"/>
                </a:moveTo>
                <a:lnTo>
                  <a:pt x="0" y="0"/>
                </a:lnTo>
                <a:lnTo>
                  <a:pt x="0" y="164591"/>
                </a:lnTo>
                <a:lnTo>
                  <a:pt x="64770" y="164591"/>
                </a:lnTo>
                <a:lnTo>
                  <a:pt x="6477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81816" y="4462144"/>
            <a:ext cx="3701697" cy="160514"/>
          </a:xfrm>
          <a:custGeom>
            <a:avLst/>
            <a:gdLst/>
            <a:ahLst/>
            <a:cxnLst/>
            <a:rect l="l" t="t" r="r" b="b"/>
            <a:pathLst>
              <a:path w="3807459" h="165100">
                <a:moveTo>
                  <a:pt x="0" y="164591"/>
                </a:moveTo>
                <a:lnTo>
                  <a:pt x="3806952" y="164591"/>
                </a:lnTo>
                <a:lnTo>
                  <a:pt x="380695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64615" y="4455970"/>
            <a:ext cx="50814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2">
              <a:tabLst>
                <a:tab pos="1316801" algn="l"/>
              </a:tabLst>
            </a:pPr>
            <a:r>
              <a:rPr sz="1069" b="1" spc="5" dirty="0">
                <a:latin typeface="Times New Roman"/>
                <a:cs typeface="Times New Roman"/>
              </a:rPr>
              <a:t>Operation	</a:t>
            </a:r>
            <a:r>
              <a:rPr sz="1069" b="1" spc="10" dirty="0">
                <a:latin typeface="Times New Roman"/>
                <a:cs typeface="Times New Roman"/>
              </a:rPr>
              <a:t>Description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5239" y="4572964"/>
            <a:ext cx="682801" cy="812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26400"/>
              </a:lnSpc>
            </a:pPr>
            <a:r>
              <a:rPr sz="1069" spc="5" dirty="0">
                <a:latin typeface="Times New Roman"/>
                <a:cs typeface="Times New Roman"/>
              </a:rPr>
              <a:t>enq</a:t>
            </a:r>
            <a:r>
              <a:rPr sz="1069" spc="15" dirty="0">
                <a:latin typeface="Times New Roman"/>
                <a:cs typeface="Times New Roman"/>
              </a:rPr>
              <a:t>u</a:t>
            </a:r>
            <a:r>
              <a:rPr sz="1069" spc="5" dirty="0">
                <a:latin typeface="Times New Roman"/>
                <a:cs typeface="Times New Roman"/>
              </a:rPr>
              <a:t>eue(X)  dequeue()  </a:t>
            </a:r>
            <a:r>
              <a:rPr sz="1069" spc="10" dirty="0">
                <a:latin typeface="Times New Roman"/>
                <a:cs typeface="Times New Roman"/>
              </a:rPr>
              <a:t>front()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isEmpty()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9134" y="4586328"/>
            <a:ext cx="2875051" cy="79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52536">
              <a:lnSpc>
                <a:spcPct val="118200"/>
              </a:lnSpc>
            </a:pP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i="1" spc="5" dirty="0">
                <a:latin typeface="Times New Roman"/>
                <a:cs typeface="Times New Roman"/>
              </a:rPr>
              <a:t>rear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queue.  </a:t>
            </a:r>
            <a:r>
              <a:rPr sz="1069" spc="10" dirty="0">
                <a:latin typeface="Times New Roman"/>
                <a:cs typeface="Times New Roman"/>
              </a:rPr>
              <a:t>Remove 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element and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442"/>
              </a:spcBef>
            </a:pP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element without removing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12964">
              <a:spcBef>
                <a:spcPts val="238"/>
              </a:spcBef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5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15" dirty="0">
                <a:latin typeface="Times New Roman"/>
                <a:cs typeface="Times New Roman"/>
              </a:rPr>
              <a:t>FALSE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otherwise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333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651" y="2578947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1364614" y="2575983"/>
            <a:ext cx="0" cy="1454503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80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61651" y="4027275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6445990" y="2575983"/>
            <a:ext cx="0" cy="1454503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80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55" y="868857"/>
            <a:ext cx="4853076" cy="520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four nodes inside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liked in 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fashion that </a:t>
            </a:r>
            <a:r>
              <a:rPr sz="1069" spc="10" dirty="0">
                <a:latin typeface="Times New Roman"/>
                <a:cs typeface="Times New Roman"/>
              </a:rPr>
              <a:t>the very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node  pointed by 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 contains the value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. This first </a:t>
            </a:r>
            <a:r>
              <a:rPr sz="1069" spc="10" dirty="0">
                <a:latin typeface="Times New Roman"/>
                <a:cs typeface="Times New Roman"/>
              </a:rPr>
              <a:t>node with value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pointing to the </a:t>
            </a:r>
            <a:r>
              <a:rPr sz="1069" spc="10" dirty="0">
                <a:latin typeface="Times New Roman"/>
                <a:cs typeface="Times New Roman"/>
              </a:rPr>
              <a:t>node with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node with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pointing to the </a:t>
            </a:r>
            <a:r>
              <a:rPr sz="1069" spc="10" dirty="0">
                <a:latin typeface="Times New Roman"/>
                <a:cs typeface="Times New Roman"/>
              </a:rPr>
              <a:t>node with  value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while the node with value 5 </a:t>
            </a:r>
            <a:r>
              <a:rPr sz="1069" spc="5" dirty="0">
                <a:latin typeface="Times New Roman"/>
                <a:cs typeface="Times New Roman"/>
              </a:rPr>
              <a:t>is pointing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To make  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strcuture </a:t>
            </a:r>
            <a:r>
              <a:rPr sz="1069" spc="10" dirty="0">
                <a:latin typeface="Times New Roman"/>
                <a:cs typeface="Times New Roman"/>
              </a:rPr>
              <a:t>using a </a:t>
            </a:r>
            <a:r>
              <a:rPr sz="1069" spc="5" dirty="0">
                <a:latin typeface="Times New Roman"/>
                <a:cs typeface="Times New Roman"/>
              </a:rPr>
              <a:t>linked list,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75316" marR="1179133" indent="-62968">
              <a:lnSpc>
                <a:spcPct val="1018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code below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i="1" spc="10" dirty="0">
                <a:latin typeface="Times New Roman"/>
                <a:cs typeface="Times New Roman"/>
              </a:rPr>
              <a:t>pop()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 </a:t>
            </a: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pop()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18551" indent="-243235">
              <a:lnSpc>
                <a:spcPts val="1264"/>
              </a:lnSpc>
              <a:buAutoNum type="arabicPeriod"/>
              <a:tabLst>
                <a:tab pos="318551" algn="l"/>
                <a:tab pos="319168" algn="l"/>
              </a:tabLst>
            </a:pPr>
            <a:r>
              <a:rPr sz="1069" spc="10" dirty="0">
                <a:latin typeface="Times New Roman"/>
                <a:cs typeface="Times New Roman"/>
              </a:rPr>
              <a:t>int  x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head-&gt;get();</a:t>
            </a:r>
            <a:endParaRPr sz="1069">
              <a:latin typeface="Times New Roman"/>
              <a:cs typeface="Times New Roman"/>
            </a:endParaRPr>
          </a:p>
          <a:p>
            <a:pPr marL="318551" indent="-243235">
              <a:lnSpc>
                <a:spcPts val="1259"/>
              </a:lnSpc>
              <a:buAutoNum type="arabicPeriod"/>
              <a:tabLst>
                <a:tab pos="318551" algn="l"/>
                <a:tab pos="319168" algn="l"/>
              </a:tabLst>
            </a:pPr>
            <a:r>
              <a:rPr sz="1069" spc="10" dirty="0">
                <a:latin typeface="Times New Roman"/>
                <a:cs typeface="Times New Roman"/>
              </a:rPr>
              <a:t>Node *  p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head;</a:t>
            </a:r>
            <a:endParaRPr sz="1069">
              <a:latin typeface="Times New Roman"/>
              <a:cs typeface="Times New Roman"/>
            </a:endParaRPr>
          </a:p>
          <a:p>
            <a:pPr marL="319168" indent="-243852">
              <a:lnSpc>
                <a:spcPts val="1264"/>
              </a:lnSpc>
              <a:buAutoNum type="arabicPeriod"/>
              <a:tabLst>
                <a:tab pos="319168" algn="l"/>
                <a:tab pos="319786" algn="l"/>
              </a:tabLst>
            </a:pPr>
            <a:r>
              <a:rPr sz="1069" spc="10" dirty="0">
                <a:latin typeface="Times New Roman"/>
                <a:cs typeface="Times New Roman"/>
              </a:rPr>
              <a:t>head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head-&gt;getNext();</a:t>
            </a:r>
            <a:endParaRPr sz="1069">
              <a:latin typeface="Times New Roman"/>
              <a:cs typeface="Times New Roman"/>
            </a:endParaRPr>
          </a:p>
          <a:p>
            <a:pPr marL="319168" indent="-243852">
              <a:lnSpc>
                <a:spcPts val="1264"/>
              </a:lnSpc>
              <a:buAutoNum type="arabicPeriod"/>
              <a:tabLst>
                <a:tab pos="318551" algn="l"/>
                <a:tab pos="319786" algn="l"/>
              </a:tabLst>
            </a:pP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p;</a:t>
            </a:r>
            <a:endParaRPr sz="1069">
              <a:latin typeface="Times New Roman"/>
              <a:cs typeface="Times New Roman"/>
            </a:endParaRPr>
          </a:p>
          <a:p>
            <a:pPr marL="319168" indent="-243852">
              <a:lnSpc>
                <a:spcPts val="1259"/>
              </a:lnSpc>
              <a:buAutoNum type="arabicPeriod"/>
              <a:tabLst>
                <a:tab pos="318551" algn="l"/>
                <a:tab pos="319168" algn="l"/>
              </a:tabLst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1,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declared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and retrieved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of the 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pointed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Remember, the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get()  method </a:t>
            </a:r>
            <a:r>
              <a:rPr sz="1069" spc="5" dirty="0">
                <a:latin typeface="Times New Roman"/>
                <a:cs typeface="Times New Roman"/>
              </a:rPr>
              <a:t>that returns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inside 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2,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declared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and address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saved </a:t>
            </a:r>
            <a:r>
              <a:rPr sz="1069" spc="5" dirty="0">
                <a:latin typeface="Times New Roman"/>
                <a:cs typeface="Times New Roman"/>
              </a:rPr>
              <a:t>inside this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i="1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3, the </a:t>
            </a:r>
            <a:r>
              <a:rPr sz="1069" spc="5" dirty="0">
                <a:latin typeface="Times New Roman"/>
                <a:cs typeface="Times New Roman"/>
              </a:rPr>
              <a:t>address of the </a:t>
            </a:r>
            <a:r>
              <a:rPr sz="1069" spc="10" dirty="0">
                <a:latin typeface="Times New Roman"/>
                <a:cs typeface="Times New Roman"/>
              </a:rPr>
              <a:t>next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retrieved with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getNext()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class and being assigned to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pointer.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this assignment,  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 has </a:t>
            </a:r>
            <a:r>
              <a:rPr sz="1069" spc="15" dirty="0">
                <a:latin typeface="Times New Roman"/>
                <a:cs typeface="Times New Roman"/>
              </a:rPr>
              <a:t>moved </a:t>
            </a:r>
            <a:r>
              <a:rPr sz="1069" spc="10" dirty="0">
                <a:latin typeface="Times New Roman"/>
                <a:cs typeface="Times New Roman"/>
              </a:rPr>
              <a:t>forward and started pointing to the next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 marL="12347" marR="350653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4,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object pointed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deallocated (deleted). 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5,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is returning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retrieved in step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1651" y="8681931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64614" y="8678968"/>
            <a:ext cx="0" cy="653168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32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61651" y="9328679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445990" y="8678968"/>
            <a:ext cx="0" cy="653168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32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10782" y="7077780"/>
            <a:ext cx="2191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top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1335" y="7046172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791335" y="6332748"/>
            <a:ext cx="0" cy="1533525"/>
          </a:xfrm>
          <a:custGeom>
            <a:avLst/>
            <a:gdLst/>
            <a:ahLst/>
            <a:cxnLst/>
            <a:rect l="l" t="t" r="r" b="b"/>
            <a:pathLst>
              <a:path h="1577340">
                <a:moveTo>
                  <a:pt x="0" y="0"/>
                </a:moveTo>
                <a:lnTo>
                  <a:pt x="0" y="15773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279543" y="6332748"/>
            <a:ext cx="0" cy="1533525"/>
          </a:xfrm>
          <a:custGeom>
            <a:avLst/>
            <a:gdLst/>
            <a:ahLst/>
            <a:cxnLst/>
            <a:rect l="l" t="t" r="r" b="b"/>
            <a:pathLst>
              <a:path h="1577340">
                <a:moveTo>
                  <a:pt x="0" y="0"/>
                </a:moveTo>
                <a:lnTo>
                  <a:pt x="0" y="15773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791335" y="7866273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791335" y="7586980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508337" y="7146924"/>
            <a:ext cx="283369" cy="69762"/>
          </a:xfrm>
          <a:custGeom>
            <a:avLst/>
            <a:gdLst/>
            <a:ahLst/>
            <a:cxnLst/>
            <a:rect l="l" t="t" r="r" b="b"/>
            <a:pathLst>
              <a:path w="291464" h="71754">
                <a:moveTo>
                  <a:pt x="219456" y="0"/>
                </a:moveTo>
                <a:lnTo>
                  <a:pt x="243840" y="35814"/>
                </a:lnTo>
                <a:lnTo>
                  <a:pt x="219456" y="71628"/>
                </a:lnTo>
                <a:lnTo>
                  <a:pt x="281940" y="40386"/>
                </a:lnTo>
                <a:lnTo>
                  <a:pt x="243840" y="40386"/>
                </a:lnTo>
                <a:lnTo>
                  <a:pt x="246887" y="38862"/>
                </a:lnTo>
                <a:lnTo>
                  <a:pt x="248412" y="35814"/>
                </a:lnTo>
                <a:lnTo>
                  <a:pt x="246887" y="32766"/>
                </a:lnTo>
                <a:lnTo>
                  <a:pt x="243840" y="31242"/>
                </a:lnTo>
                <a:lnTo>
                  <a:pt x="281939" y="31242"/>
                </a:lnTo>
                <a:lnTo>
                  <a:pt x="219456" y="0"/>
                </a:lnTo>
                <a:close/>
              </a:path>
              <a:path w="291464" h="71754">
                <a:moveTo>
                  <a:pt x="240727" y="31242"/>
                </a:moveTo>
                <a:lnTo>
                  <a:pt x="4571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40386"/>
                </a:lnTo>
                <a:lnTo>
                  <a:pt x="240727" y="40386"/>
                </a:lnTo>
                <a:lnTo>
                  <a:pt x="243840" y="35814"/>
                </a:lnTo>
                <a:lnTo>
                  <a:pt x="240727" y="31242"/>
                </a:lnTo>
                <a:close/>
              </a:path>
              <a:path w="291464" h="71754">
                <a:moveTo>
                  <a:pt x="281939" y="31242"/>
                </a:moveTo>
                <a:lnTo>
                  <a:pt x="243840" y="31242"/>
                </a:lnTo>
                <a:lnTo>
                  <a:pt x="246887" y="32766"/>
                </a:lnTo>
                <a:lnTo>
                  <a:pt x="248412" y="35814"/>
                </a:lnTo>
                <a:lnTo>
                  <a:pt x="246887" y="38862"/>
                </a:lnTo>
                <a:lnTo>
                  <a:pt x="243840" y="40386"/>
                </a:lnTo>
                <a:lnTo>
                  <a:pt x="281940" y="40386"/>
                </a:lnTo>
                <a:lnTo>
                  <a:pt x="291084" y="35814"/>
                </a:lnTo>
                <a:lnTo>
                  <a:pt x="28193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791335" y="7308427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001978" y="708074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53678" y="6918008"/>
            <a:ext cx="576615" cy="279047"/>
          </a:xfrm>
          <a:custGeom>
            <a:avLst/>
            <a:gdLst/>
            <a:ahLst/>
            <a:cxnLst/>
            <a:rect l="l" t="t" r="r" b="b"/>
            <a:pathLst>
              <a:path w="593089" h="287020">
                <a:moveTo>
                  <a:pt x="445007" y="0"/>
                </a:moveTo>
                <a:lnTo>
                  <a:pt x="445007" y="71627"/>
                </a:lnTo>
                <a:lnTo>
                  <a:pt x="0" y="71627"/>
                </a:lnTo>
                <a:lnTo>
                  <a:pt x="0" y="214884"/>
                </a:lnTo>
                <a:lnTo>
                  <a:pt x="445007" y="214884"/>
                </a:lnTo>
                <a:lnTo>
                  <a:pt x="445007" y="286512"/>
                </a:lnTo>
                <a:lnTo>
                  <a:pt x="592835" y="143256"/>
                </a:lnTo>
                <a:lnTo>
                  <a:pt x="4450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910117" y="6960234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20">
                <a:moveTo>
                  <a:pt x="430529" y="0"/>
                </a:moveTo>
                <a:lnTo>
                  <a:pt x="0" y="0"/>
                </a:lnTo>
                <a:lnTo>
                  <a:pt x="0" y="286511"/>
                </a:lnTo>
                <a:lnTo>
                  <a:pt x="430529" y="286511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189412" y="6960234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982226" y="701925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4605" y="7066174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9021" y="34290"/>
                </a:moveTo>
                <a:lnTo>
                  <a:pt x="217170" y="60198"/>
                </a:lnTo>
                <a:lnTo>
                  <a:pt x="214884" y="63246"/>
                </a:lnTo>
                <a:lnTo>
                  <a:pt x="215646" y="66293"/>
                </a:lnTo>
                <a:lnTo>
                  <a:pt x="218694" y="68580"/>
                </a:lnTo>
                <a:lnTo>
                  <a:pt x="221742" y="67818"/>
                </a:lnTo>
                <a:lnTo>
                  <a:pt x="268466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21" y="34290"/>
                </a:lnTo>
                <a:close/>
              </a:path>
              <a:path w="276225" h="68579">
                <a:moveTo>
                  <a:pt x="251635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7"/>
                </a:lnTo>
                <a:lnTo>
                  <a:pt x="4572" y="38862"/>
                </a:lnTo>
                <a:lnTo>
                  <a:pt x="251635" y="38862"/>
                </a:lnTo>
                <a:lnTo>
                  <a:pt x="259021" y="34290"/>
                </a:lnTo>
                <a:lnTo>
                  <a:pt x="251635" y="29718"/>
                </a:lnTo>
                <a:close/>
              </a:path>
              <a:path w="276225" h="68579">
                <a:moveTo>
                  <a:pt x="268466" y="29718"/>
                </a:moveTo>
                <a:lnTo>
                  <a:pt x="267462" y="29718"/>
                </a:lnTo>
                <a:lnTo>
                  <a:pt x="270510" y="31242"/>
                </a:lnTo>
                <a:lnTo>
                  <a:pt x="272034" y="34290"/>
                </a:lnTo>
                <a:lnTo>
                  <a:pt x="270510" y="37337"/>
                </a:lnTo>
                <a:lnTo>
                  <a:pt x="267462" y="38862"/>
                </a:lnTo>
                <a:lnTo>
                  <a:pt x="268466" y="38862"/>
                </a:lnTo>
                <a:lnTo>
                  <a:pt x="275844" y="34290"/>
                </a:lnTo>
                <a:lnTo>
                  <a:pt x="268466" y="29718"/>
                </a:lnTo>
                <a:close/>
              </a:path>
              <a:path w="276225" h="68579">
                <a:moveTo>
                  <a:pt x="265175" y="30480"/>
                </a:moveTo>
                <a:lnTo>
                  <a:pt x="259021" y="34290"/>
                </a:lnTo>
                <a:lnTo>
                  <a:pt x="265175" y="38100"/>
                </a:lnTo>
                <a:lnTo>
                  <a:pt x="265175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5175" y="30480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10" y="37337"/>
                </a:lnTo>
                <a:lnTo>
                  <a:pt x="272034" y="34290"/>
                </a:lnTo>
                <a:lnTo>
                  <a:pt x="270510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4" y="0"/>
                </a:moveTo>
                <a:lnTo>
                  <a:pt x="215646" y="1524"/>
                </a:lnTo>
                <a:lnTo>
                  <a:pt x="214884" y="5334"/>
                </a:lnTo>
                <a:lnTo>
                  <a:pt x="217170" y="8382"/>
                </a:lnTo>
                <a:lnTo>
                  <a:pt x="259021" y="34290"/>
                </a:lnTo>
                <a:lnTo>
                  <a:pt x="265175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466" y="29718"/>
                </a:lnTo>
                <a:lnTo>
                  <a:pt x="221742" y="762"/>
                </a:lnTo>
                <a:lnTo>
                  <a:pt x="21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537604" y="6960234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20">
                <a:moveTo>
                  <a:pt x="430529" y="0"/>
                </a:moveTo>
                <a:lnTo>
                  <a:pt x="0" y="0"/>
                </a:lnTo>
                <a:lnTo>
                  <a:pt x="0" y="286511"/>
                </a:lnTo>
                <a:lnTo>
                  <a:pt x="430529" y="286511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816157" y="6960234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609712" y="701925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14688" y="7066174"/>
            <a:ext cx="235832" cy="66675"/>
          </a:xfrm>
          <a:custGeom>
            <a:avLst/>
            <a:gdLst/>
            <a:ahLst/>
            <a:cxnLst/>
            <a:rect l="l" t="t" r="r" b="b"/>
            <a:pathLst>
              <a:path w="242570" h="68579">
                <a:moveTo>
                  <a:pt x="224829" y="34290"/>
                </a:moveTo>
                <a:lnTo>
                  <a:pt x="183641" y="60198"/>
                </a:lnTo>
                <a:lnTo>
                  <a:pt x="181355" y="63246"/>
                </a:lnTo>
                <a:lnTo>
                  <a:pt x="182117" y="66293"/>
                </a:lnTo>
                <a:lnTo>
                  <a:pt x="185165" y="68580"/>
                </a:lnTo>
                <a:lnTo>
                  <a:pt x="188213" y="67818"/>
                </a:lnTo>
                <a:lnTo>
                  <a:pt x="234938" y="38862"/>
                </a:lnTo>
                <a:lnTo>
                  <a:pt x="233933" y="38862"/>
                </a:lnTo>
                <a:lnTo>
                  <a:pt x="235457" y="38100"/>
                </a:lnTo>
                <a:lnTo>
                  <a:pt x="230886" y="38100"/>
                </a:lnTo>
                <a:lnTo>
                  <a:pt x="224829" y="34290"/>
                </a:lnTo>
                <a:close/>
              </a:path>
              <a:path w="242570" h="68579">
                <a:moveTo>
                  <a:pt x="217560" y="29718"/>
                </a:moveTo>
                <a:lnTo>
                  <a:pt x="4571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7"/>
                </a:lnTo>
                <a:lnTo>
                  <a:pt x="4571" y="38862"/>
                </a:lnTo>
                <a:lnTo>
                  <a:pt x="217560" y="38862"/>
                </a:lnTo>
                <a:lnTo>
                  <a:pt x="224829" y="34290"/>
                </a:lnTo>
                <a:lnTo>
                  <a:pt x="217560" y="29718"/>
                </a:lnTo>
                <a:close/>
              </a:path>
              <a:path w="242570" h="68579">
                <a:moveTo>
                  <a:pt x="234938" y="29718"/>
                </a:moveTo>
                <a:lnTo>
                  <a:pt x="233933" y="29718"/>
                </a:lnTo>
                <a:lnTo>
                  <a:pt x="236981" y="31242"/>
                </a:lnTo>
                <a:lnTo>
                  <a:pt x="237743" y="34290"/>
                </a:lnTo>
                <a:lnTo>
                  <a:pt x="236981" y="37337"/>
                </a:lnTo>
                <a:lnTo>
                  <a:pt x="233933" y="38862"/>
                </a:lnTo>
                <a:lnTo>
                  <a:pt x="234938" y="38862"/>
                </a:lnTo>
                <a:lnTo>
                  <a:pt x="242315" y="34290"/>
                </a:lnTo>
                <a:lnTo>
                  <a:pt x="234938" y="29718"/>
                </a:lnTo>
                <a:close/>
              </a:path>
              <a:path w="242570" h="68579">
                <a:moveTo>
                  <a:pt x="230886" y="30480"/>
                </a:moveTo>
                <a:lnTo>
                  <a:pt x="224829" y="34290"/>
                </a:lnTo>
                <a:lnTo>
                  <a:pt x="230886" y="38100"/>
                </a:lnTo>
                <a:lnTo>
                  <a:pt x="230886" y="30480"/>
                </a:lnTo>
                <a:close/>
              </a:path>
              <a:path w="242570" h="68579">
                <a:moveTo>
                  <a:pt x="235457" y="30480"/>
                </a:moveTo>
                <a:lnTo>
                  <a:pt x="230886" y="30480"/>
                </a:lnTo>
                <a:lnTo>
                  <a:pt x="230886" y="38100"/>
                </a:lnTo>
                <a:lnTo>
                  <a:pt x="235457" y="38100"/>
                </a:lnTo>
                <a:lnTo>
                  <a:pt x="236981" y="37337"/>
                </a:lnTo>
                <a:lnTo>
                  <a:pt x="237743" y="34290"/>
                </a:lnTo>
                <a:lnTo>
                  <a:pt x="236981" y="31242"/>
                </a:lnTo>
                <a:lnTo>
                  <a:pt x="235457" y="30480"/>
                </a:lnTo>
                <a:close/>
              </a:path>
              <a:path w="242570" h="68579">
                <a:moveTo>
                  <a:pt x="185165" y="0"/>
                </a:moveTo>
                <a:lnTo>
                  <a:pt x="182117" y="1524"/>
                </a:lnTo>
                <a:lnTo>
                  <a:pt x="181355" y="5334"/>
                </a:lnTo>
                <a:lnTo>
                  <a:pt x="183641" y="8382"/>
                </a:lnTo>
                <a:lnTo>
                  <a:pt x="224829" y="34290"/>
                </a:lnTo>
                <a:lnTo>
                  <a:pt x="230886" y="30480"/>
                </a:lnTo>
                <a:lnTo>
                  <a:pt x="235457" y="30480"/>
                </a:lnTo>
                <a:lnTo>
                  <a:pt x="233933" y="29718"/>
                </a:lnTo>
                <a:lnTo>
                  <a:pt x="234938" y="29718"/>
                </a:lnTo>
                <a:lnTo>
                  <a:pt x="188213" y="762"/>
                </a:lnTo>
                <a:lnTo>
                  <a:pt x="185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165091" y="6960234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20">
                <a:moveTo>
                  <a:pt x="429767" y="0"/>
                </a:moveTo>
                <a:lnTo>
                  <a:pt x="0" y="0"/>
                </a:lnTo>
                <a:lnTo>
                  <a:pt x="0" y="286511"/>
                </a:lnTo>
                <a:lnTo>
                  <a:pt x="429767" y="286511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443643" y="6960234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237198" y="701925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08837" y="7066174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9021" y="34290"/>
                </a:moveTo>
                <a:lnTo>
                  <a:pt x="217169" y="60198"/>
                </a:lnTo>
                <a:lnTo>
                  <a:pt x="215645" y="63246"/>
                </a:lnTo>
                <a:lnTo>
                  <a:pt x="216407" y="66293"/>
                </a:lnTo>
                <a:lnTo>
                  <a:pt x="218693" y="68580"/>
                </a:lnTo>
                <a:lnTo>
                  <a:pt x="222503" y="67818"/>
                </a:lnTo>
                <a:lnTo>
                  <a:pt x="268570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21" y="34290"/>
                </a:lnTo>
                <a:close/>
              </a:path>
              <a:path w="276225" h="68579">
                <a:moveTo>
                  <a:pt x="251635" y="29718"/>
                </a:moveTo>
                <a:lnTo>
                  <a:pt x="4571" y="29718"/>
                </a:lnTo>
                <a:lnTo>
                  <a:pt x="1523" y="31242"/>
                </a:lnTo>
                <a:lnTo>
                  <a:pt x="0" y="34290"/>
                </a:lnTo>
                <a:lnTo>
                  <a:pt x="1523" y="37337"/>
                </a:lnTo>
                <a:lnTo>
                  <a:pt x="4571" y="38862"/>
                </a:lnTo>
                <a:lnTo>
                  <a:pt x="251635" y="38862"/>
                </a:lnTo>
                <a:lnTo>
                  <a:pt x="259021" y="34290"/>
                </a:lnTo>
                <a:lnTo>
                  <a:pt x="251635" y="29718"/>
                </a:lnTo>
                <a:close/>
              </a:path>
              <a:path w="276225" h="68579">
                <a:moveTo>
                  <a:pt x="268570" y="29718"/>
                </a:moveTo>
                <a:lnTo>
                  <a:pt x="267462" y="29718"/>
                </a:lnTo>
                <a:lnTo>
                  <a:pt x="270509" y="31242"/>
                </a:lnTo>
                <a:lnTo>
                  <a:pt x="272033" y="34290"/>
                </a:lnTo>
                <a:lnTo>
                  <a:pt x="270509" y="37337"/>
                </a:lnTo>
                <a:lnTo>
                  <a:pt x="267462" y="38862"/>
                </a:lnTo>
                <a:lnTo>
                  <a:pt x="268570" y="38862"/>
                </a:lnTo>
                <a:lnTo>
                  <a:pt x="275843" y="34290"/>
                </a:lnTo>
                <a:lnTo>
                  <a:pt x="268570" y="29718"/>
                </a:lnTo>
                <a:close/>
              </a:path>
              <a:path w="276225" h="68579">
                <a:moveTo>
                  <a:pt x="265175" y="30480"/>
                </a:moveTo>
                <a:lnTo>
                  <a:pt x="259021" y="34290"/>
                </a:lnTo>
                <a:lnTo>
                  <a:pt x="265175" y="38100"/>
                </a:lnTo>
                <a:lnTo>
                  <a:pt x="265175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5175" y="30480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09" y="37337"/>
                </a:lnTo>
                <a:lnTo>
                  <a:pt x="272033" y="34290"/>
                </a:lnTo>
                <a:lnTo>
                  <a:pt x="270509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3" y="0"/>
                </a:moveTo>
                <a:lnTo>
                  <a:pt x="216407" y="1524"/>
                </a:lnTo>
                <a:lnTo>
                  <a:pt x="215645" y="5334"/>
                </a:lnTo>
                <a:lnTo>
                  <a:pt x="217169" y="8382"/>
                </a:lnTo>
                <a:lnTo>
                  <a:pt x="259021" y="34290"/>
                </a:lnTo>
                <a:lnTo>
                  <a:pt x="265175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570" y="29718"/>
                </a:lnTo>
                <a:lnTo>
                  <a:pt x="222503" y="762"/>
                </a:lnTo>
                <a:lnTo>
                  <a:pt x="2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792577" y="6960234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20">
                <a:moveTo>
                  <a:pt x="429768" y="0"/>
                </a:moveTo>
                <a:lnTo>
                  <a:pt x="0" y="0"/>
                </a:lnTo>
                <a:lnTo>
                  <a:pt x="0" y="286511"/>
                </a:lnTo>
                <a:lnTo>
                  <a:pt x="429768" y="286511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6071129" y="6960234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5863943" y="701925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90391" y="7001721"/>
            <a:ext cx="83961" cy="251266"/>
          </a:xfrm>
          <a:custGeom>
            <a:avLst/>
            <a:gdLst/>
            <a:ahLst/>
            <a:cxnLst/>
            <a:rect l="l" t="t" r="r" b="b"/>
            <a:pathLst>
              <a:path w="86360" h="258445">
                <a:moveTo>
                  <a:pt x="86106" y="0"/>
                </a:moveTo>
                <a:lnTo>
                  <a:pt x="0" y="25831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4140763" y="6536230"/>
            <a:ext cx="31115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96118" y="6611303"/>
            <a:ext cx="20928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670213" y="6606857"/>
            <a:ext cx="69762" cy="353748"/>
          </a:xfrm>
          <a:custGeom>
            <a:avLst/>
            <a:gdLst/>
            <a:ahLst/>
            <a:cxnLst/>
            <a:rect l="l" t="t" r="r" b="b"/>
            <a:pathLst>
              <a:path w="71754" h="363854">
                <a:moveTo>
                  <a:pt x="0" y="291846"/>
                </a:moveTo>
                <a:lnTo>
                  <a:pt x="35813" y="363474"/>
                </a:lnTo>
                <a:lnTo>
                  <a:pt x="57530" y="320039"/>
                </a:lnTo>
                <a:lnTo>
                  <a:pt x="35813" y="320039"/>
                </a:lnTo>
                <a:lnTo>
                  <a:pt x="32765" y="318515"/>
                </a:lnTo>
                <a:lnTo>
                  <a:pt x="31241" y="315467"/>
                </a:lnTo>
                <a:lnTo>
                  <a:pt x="31241" y="312452"/>
                </a:lnTo>
                <a:lnTo>
                  <a:pt x="0" y="291846"/>
                </a:lnTo>
                <a:close/>
              </a:path>
              <a:path w="71754" h="363854">
                <a:moveTo>
                  <a:pt x="40386" y="312452"/>
                </a:moveTo>
                <a:lnTo>
                  <a:pt x="35813" y="315467"/>
                </a:lnTo>
                <a:lnTo>
                  <a:pt x="31241" y="315467"/>
                </a:lnTo>
                <a:lnTo>
                  <a:pt x="32765" y="318515"/>
                </a:lnTo>
                <a:lnTo>
                  <a:pt x="35813" y="320039"/>
                </a:lnTo>
                <a:lnTo>
                  <a:pt x="38862" y="318515"/>
                </a:lnTo>
                <a:lnTo>
                  <a:pt x="40386" y="315467"/>
                </a:lnTo>
                <a:lnTo>
                  <a:pt x="35813" y="315467"/>
                </a:lnTo>
                <a:lnTo>
                  <a:pt x="31241" y="312452"/>
                </a:lnTo>
                <a:lnTo>
                  <a:pt x="40386" y="312452"/>
                </a:lnTo>
                <a:close/>
              </a:path>
              <a:path w="71754" h="363854">
                <a:moveTo>
                  <a:pt x="71627" y="291846"/>
                </a:moveTo>
                <a:lnTo>
                  <a:pt x="40386" y="312452"/>
                </a:lnTo>
                <a:lnTo>
                  <a:pt x="40386" y="315467"/>
                </a:lnTo>
                <a:lnTo>
                  <a:pt x="38862" y="318515"/>
                </a:lnTo>
                <a:lnTo>
                  <a:pt x="35813" y="320039"/>
                </a:lnTo>
                <a:lnTo>
                  <a:pt x="57530" y="320039"/>
                </a:lnTo>
                <a:lnTo>
                  <a:pt x="71627" y="291846"/>
                </a:lnTo>
                <a:close/>
              </a:path>
              <a:path w="71754" h="363854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312452"/>
                </a:lnTo>
                <a:lnTo>
                  <a:pt x="35813" y="315467"/>
                </a:lnTo>
                <a:lnTo>
                  <a:pt x="40386" y="312452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868632" y="6918008"/>
            <a:ext cx="335227" cy="335227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0" y="0"/>
                </a:moveTo>
                <a:lnTo>
                  <a:pt x="344424" y="3444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868632" y="6918008"/>
            <a:ext cx="335227" cy="335227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0" y="344424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1352267" y="7372632"/>
            <a:ext cx="3799858" cy="198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4143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661179">
              <a:spcBef>
                <a:spcPts val="681"/>
              </a:spcBef>
            </a:pP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58">
              <a:latin typeface="Times New Roman"/>
              <a:cs typeface="Times New Roman"/>
            </a:endParaRPr>
          </a:p>
          <a:p>
            <a:pPr marL="409918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2.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10" dirty="0">
                <a:latin typeface="Times New Roman"/>
                <a:cs typeface="Times New Roman"/>
              </a:rPr>
              <a:t>node removed from </a:t>
            </a:r>
            <a:r>
              <a:rPr sz="1069" b="1" spc="5" dirty="0">
                <a:latin typeface="Times New Roman"/>
                <a:cs typeface="Times New Roman"/>
              </a:rPr>
              <a:t>the stack after </a:t>
            </a:r>
            <a:r>
              <a:rPr sz="1069" b="1" spc="10" dirty="0">
                <a:latin typeface="Times New Roman"/>
                <a:cs typeface="Times New Roman"/>
              </a:rPr>
              <a:t>the </a:t>
            </a:r>
            <a:r>
              <a:rPr sz="1069" b="1" spc="5" dirty="0">
                <a:latin typeface="Times New Roman"/>
                <a:cs typeface="Times New Roman"/>
              </a:rPr>
              <a:t>pop()</a:t>
            </a:r>
            <a:r>
              <a:rPr sz="1069" b="1" spc="1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call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75316" marR="861199" indent="-62968">
              <a:lnSpc>
                <a:spcPct val="1018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code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5" dirty="0">
                <a:latin typeface="Times New Roman"/>
                <a:cs typeface="Times New Roman"/>
              </a:rPr>
              <a:t>push() </a:t>
            </a:r>
            <a:r>
              <a:rPr sz="1069" spc="10" dirty="0">
                <a:latin typeface="Times New Roman"/>
                <a:cs typeface="Times New Roman"/>
              </a:rPr>
              <a:t>method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stack:  void   push(int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x)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18551" indent="-243235">
              <a:lnSpc>
                <a:spcPts val="1264"/>
              </a:lnSpc>
              <a:buAutoNum type="arabicPeriod"/>
              <a:tabLst>
                <a:tab pos="318551" algn="l"/>
                <a:tab pos="319168" algn="l"/>
              </a:tabLst>
            </a:pPr>
            <a:r>
              <a:rPr sz="1069" spc="10" dirty="0">
                <a:latin typeface="Times New Roman"/>
                <a:cs typeface="Times New Roman"/>
              </a:rPr>
              <a:t>Node *   newNode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Node();</a:t>
            </a:r>
            <a:endParaRPr sz="1069">
              <a:latin typeface="Times New Roman"/>
              <a:cs typeface="Times New Roman"/>
            </a:endParaRPr>
          </a:p>
          <a:p>
            <a:pPr marL="319168" indent="-243852">
              <a:lnSpc>
                <a:spcPts val="1274"/>
              </a:lnSpc>
              <a:buAutoNum type="arabicPeriod"/>
              <a:tabLst>
                <a:tab pos="319168" algn="l"/>
                <a:tab pos="319786" algn="l"/>
              </a:tabLst>
            </a:pPr>
            <a:r>
              <a:rPr sz="1069" spc="10" dirty="0">
                <a:latin typeface="Times New Roman"/>
                <a:cs typeface="Times New Roman"/>
              </a:rPr>
              <a:t>newNode-&gt;set(x);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6543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1841" cy="1902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  <a:spcBef>
                <a:spcPts val="763"/>
              </a:spcBef>
            </a:pPr>
            <a:r>
              <a:rPr sz="1264" b="1" spc="5" dirty="0">
                <a:latin typeface="Arial"/>
                <a:cs typeface="Arial"/>
              </a:rPr>
              <a:t>Implementing</a:t>
            </a:r>
            <a:r>
              <a:rPr sz="1264" b="1" spc="-3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Queue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certain points related to the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queue. Suppose we are  </a:t>
            </a:r>
            <a:r>
              <a:rPr sz="1069" spc="5" dirty="0">
                <a:latin typeface="Times New Roman"/>
                <a:cs typeface="Times New Roman"/>
              </a:rPr>
              <a:t>implementing </a:t>
            </a:r>
            <a:r>
              <a:rPr sz="1069" spc="10" dirty="0">
                <a:latin typeface="Times New Roman"/>
                <a:cs typeface="Times New Roman"/>
              </a:rPr>
              <a:t>queue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of </a:t>
            </a:r>
            <a:r>
              <a:rPr sz="1069" spc="5" dirty="0">
                <a:latin typeface="Times New Roman"/>
                <a:cs typeface="Times New Roman"/>
              </a:rPr>
              <a:t>the linked -list structure. </a:t>
            </a:r>
            <a:r>
              <a:rPr sz="1069" spc="10" dirty="0">
                <a:latin typeface="Times New Roman"/>
                <a:cs typeface="Times New Roman"/>
              </a:rPr>
              <a:t>Following are the key  points associated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linked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implementations: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49"/>
              </a:lnSpc>
              <a:buSzPct val="86363"/>
              <a:buChar char="-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Insert works in constant time for </a:t>
            </a:r>
            <a:r>
              <a:rPr sz="1069" spc="5" dirty="0">
                <a:latin typeface="Times New Roman"/>
                <a:cs typeface="Times New Roman"/>
              </a:rPr>
              <a:t>either end </a:t>
            </a:r>
            <a:r>
              <a:rPr sz="1069" spc="10" dirty="0">
                <a:latin typeface="Times New Roman"/>
                <a:cs typeface="Times New Roman"/>
              </a:rPr>
              <a:t>of a linked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4"/>
              </a:lnSpc>
              <a:buSzPct val="86363"/>
              <a:buChar char="-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Remove works </a:t>
            </a:r>
            <a:r>
              <a:rPr sz="1069" spc="5" dirty="0">
                <a:latin typeface="Times New Roman"/>
                <a:cs typeface="Times New Roman"/>
              </a:rPr>
              <a:t>in constant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only.</a:t>
            </a:r>
            <a:endParaRPr sz="1069">
              <a:latin typeface="Times New Roman"/>
              <a:cs typeface="Times New Roman"/>
            </a:endParaRPr>
          </a:p>
          <a:p>
            <a:pPr marL="221628" marR="4939" indent="-209281">
              <a:lnSpc>
                <a:spcPts val="1264"/>
              </a:lnSpc>
              <a:spcBef>
                <a:spcPts val="44"/>
              </a:spcBef>
              <a:buSzPct val="86363"/>
              <a:buChar char="-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Seems best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5" dirty="0">
                <a:latin typeface="Times New Roman"/>
                <a:cs typeface="Times New Roman"/>
              </a:rPr>
              <a:t>front of the </a:t>
            </a:r>
            <a:r>
              <a:rPr sz="1069" spc="10" dirty="0">
                <a:latin typeface="Times New Roman"/>
                <a:cs typeface="Times New Roman"/>
              </a:rPr>
              <a:t>queue so that </a:t>
            </a:r>
            <a:r>
              <a:rPr sz="1069" spc="5" dirty="0">
                <a:latin typeface="Times New Roman"/>
                <a:cs typeface="Times New Roman"/>
              </a:rPr>
              <a:t>all removes 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front.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20"/>
              </a:lnSpc>
              <a:buSzPct val="86363"/>
              <a:buChar char="-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Inserts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1801" y="2971217"/>
            <a:ext cx="69638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74122" algn="l"/>
                <a:tab pos="683403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front	</a:t>
            </a:r>
            <a:r>
              <a:rPr sz="1069" b="1" u="sng" spc="15" dirty="0">
                <a:latin typeface="Times New Roman"/>
                <a:cs typeface="Times New Roman"/>
              </a:rPr>
              <a:t> </a:t>
            </a:r>
            <a:r>
              <a:rPr sz="1069" b="1" u="sng" spc="10" dirty="0">
                <a:latin typeface="Times New Roman"/>
                <a:cs typeface="Times New Roman"/>
              </a:rPr>
              <a:t>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3174" y="2911950"/>
            <a:ext cx="5562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43265" algn="l"/>
              </a:tabLst>
            </a:pPr>
            <a:r>
              <a:rPr sz="1069" b="1" spc="5" dirty="0">
                <a:latin typeface="Times New Roman"/>
                <a:cs typeface="Times New Roman"/>
              </a:rPr>
              <a:t>rear </a:t>
            </a:r>
            <a:r>
              <a:rPr sz="1069" b="1" spc="-5" dirty="0">
                <a:latin typeface="Times New Roman"/>
                <a:cs typeface="Times New Roman"/>
              </a:rPr>
              <a:t> </a:t>
            </a:r>
            <a:r>
              <a:rPr sz="1069" b="1" u="sng" spc="5" dirty="0">
                <a:latin typeface="Times New Roman"/>
                <a:cs typeface="Times New Roman"/>
              </a:rPr>
              <a:t> </a:t>
            </a:r>
            <a:r>
              <a:rPr sz="1069" b="1" u="sng" dirty="0">
                <a:latin typeface="Times New Roman"/>
                <a:cs typeface="Times New Roman"/>
              </a:rPr>
              <a:t>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877" y="3555722"/>
            <a:ext cx="10779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8179" algn="l"/>
                <a:tab pos="646362" algn="l"/>
                <a:tab pos="995162" algn="l"/>
              </a:tabLst>
            </a:pPr>
            <a:r>
              <a:rPr sz="1069" spc="10" dirty="0">
                <a:latin typeface="Times New Roman"/>
                <a:cs typeface="Times New Roman"/>
              </a:rPr>
              <a:t>1	7	5	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4079" y="3405717"/>
            <a:ext cx="627239" cy="365478"/>
          </a:xfrm>
          <a:custGeom>
            <a:avLst/>
            <a:gdLst/>
            <a:ahLst/>
            <a:cxnLst/>
            <a:rect l="l" t="t" r="r" b="b"/>
            <a:pathLst>
              <a:path w="645160" h="375920">
                <a:moveTo>
                  <a:pt x="483869" y="0"/>
                </a:moveTo>
                <a:lnTo>
                  <a:pt x="483869" y="93725"/>
                </a:lnTo>
                <a:lnTo>
                  <a:pt x="0" y="93725"/>
                </a:lnTo>
                <a:lnTo>
                  <a:pt x="0" y="281178"/>
                </a:lnTo>
                <a:lnTo>
                  <a:pt x="483869" y="281178"/>
                </a:lnTo>
                <a:lnTo>
                  <a:pt x="483869" y="375666"/>
                </a:lnTo>
                <a:lnTo>
                  <a:pt x="644651" y="187451"/>
                </a:lnTo>
                <a:lnTo>
                  <a:pt x="4838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996056" y="3478317"/>
            <a:ext cx="417953" cy="292629"/>
          </a:xfrm>
          <a:custGeom>
            <a:avLst/>
            <a:gdLst/>
            <a:ahLst/>
            <a:cxnLst/>
            <a:rect l="l" t="t" r="r" b="b"/>
            <a:pathLst>
              <a:path w="429895" h="300989">
                <a:moveTo>
                  <a:pt x="429768" y="0"/>
                </a:moveTo>
                <a:lnTo>
                  <a:pt x="0" y="0"/>
                </a:lnTo>
                <a:lnTo>
                  <a:pt x="0" y="300990"/>
                </a:lnTo>
                <a:lnTo>
                  <a:pt x="429768" y="300990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274608" y="3478317"/>
            <a:ext cx="0" cy="292629"/>
          </a:xfrm>
          <a:custGeom>
            <a:avLst/>
            <a:gdLst/>
            <a:ahLst/>
            <a:cxnLst/>
            <a:rect l="l" t="t" r="r" b="b"/>
            <a:pathLst>
              <a:path h="300989">
                <a:moveTo>
                  <a:pt x="0" y="0"/>
                </a:moveTo>
                <a:lnTo>
                  <a:pt x="0" y="3009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067423" y="348325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39802" y="3590925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9021" y="34290"/>
                </a:moveTo>
                <a:lnTo>
                  <a:pt x="217169" y="60198"/>
                </a:lnTo>
                <a:lnTo>
                  <a:pt x="215645" y="63246"/>
                </a:lnTo>
                <a:lnTo>
                  <a:pt x="215645" y="66294"/>
                </a:lnTo>
                <a:lnTo>
                  <a:pt x="218693" y="68580"/>
                </a:lnTo>
                <a:lnTo>
                  <a:pt x="221741" y="67818"/>
                </a:lnTo>
                <a:lnTo>
                  <a:pt x="268466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21" y="34290"/>
                </a:lnTo>
                <a:close/>
              </a:path>
              <a:path w="276225" h="68579">
                <a:moveTo>
                  <a:pt x="251635" y="29718"/>
                </a:moveTo>
                <a:lnTo>
                  <a:pt x="4571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1" y="38862"/>
                </a:lnTo>
                <a:lnTo>
                  <a:pt x="251635" y="38862"/>
                </a:lnTo>
                <a:lnTo>
                  <a:pt x="259021" y="34290"/>
                </a:lnTo>
                <a:lnTo>
                  <a:pt x="251635" y="29718"/>
                </a:lnTo>
                <a:close/>
              </a:path>
              <a:path w="276225" h="68579">
                <a:moveTo>
                  <a:pt x="268466" y="29718"/>
                </a:moveTo>
                <a:lnTo>
                  <a:pt x="267462" y="29718"/>
                </a:lnTo>
                <a:lnTo>
                  <a:pt x="270509" y="31242"/>
                </a:lnTo>
                <a:lnTo>
                  <a:pt x="272033" y="34290"/>
                </a:lnTo>
                <a:lnTo>
                  <a:pt x="270509" y="37338"/>
                </a:lnTo>
                <a:lnTo>
                  <a:pt x="267462" y="38862"/>
                </a:lnTo>
                <a:lnTo>
                  <a:pt x="268466" y="38862"/>
                </a:lnTo>
                <a:lnTo>
                  <a:pt x="275843" y="34290"/>
                </a:lnTo>
                <a:lnTo>
                  <a:pt x="268466" y="29718"/>
                </a:lnTo>
                <a:close/>
              </a:path>
              <a:path w="276225" h="68579">
                <a:moveTo>
                  <a:pt x="265175" y="30480"/>
                </a:moveTo>
                <a:lnTo>
                  <a:pt x="259021" y="34290"/>
                </a:lnTo>
                <a:lnTo>
                  <a:pt x="265175" y="38100"/>
                </a:lnTo>
                <a:lnTo>
                  <a:pt x="265175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5175" y="30480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09" y="37338"/>
                </a:lnTo>
                <a:lnTo>
                  <a:pt x="272033" y="34290"/>
                </a:lnTo>
                <a:lnTo>
                  <a:pt x="270509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3" y="0"/>
                </a:moveTo>
                <a:lnTo>
                  <a:pt x="215645" y="2286"/>
                </a:lnTo>
                <a:lnTo>
                  <a:pt x="215645" y="5334"/>
                </a:lnTo>
                <a:lnTo>
                  <a:pt x="217169" y="8382"/>
                </a:lnTo>
                <a:lnTo>
                  <a:pt x="259021" y="34290"/>
                </a:lnTo>
                <a:lnTo>
                  <a:pt x="265175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466" y="29718"/>
                </a:lnTo>
                <a:lnTo>
                  <a:pt x="221741" y="762"/>
                </a:lnTo>
                <a:lnTo>
                  <a:pt x="2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622799" y="3478317"/>
            <a:ext cx="418571" cy="292629"/>
          </a:xfrm>
          <a:custGeom>
            <a:avLst/>
            <a:gdLst/>
            <a:ahLst/>
            <a:cxnLst/>
            <a:rect l="l" t="t" r="r" b="b"/>
            <a:pathLst>
              <a:path w="430529" h="300989">
                <a:moveTo>
                  <a:pt x="430529" y="0"/>
                </a:moveTo>
                <a:lnTo>
                  <a:pt x="0" y="0"/>
                </a:lnTo>
                <a:lnTo>
                  <a:pt x="0" y="300990"/>
                </a:lnTo>
                <a:lnTo>
                  <a:pt x="430529" y="300990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902093" y="3478317"/>
            <a:ext cx="0" cy="292629"/>
          </a:xfrm>
          <a:custGeom>
            <a:avLst/>
            <a:gdLst/>
            <a:ahLst/>
            <a:cxnLst/>
            <a:rect l="l" t="t" r="r" b="b"/>
            <a:pathLst>
              <a:path h="300989">
                <a:moveTo>
                  <a:pt x="0" y="0"/>
                </a:moveTo>
                <a:lnTo>
                  <a:pt x="0" y="3009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694907" y="348325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7287" y="3590925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9021" y="34290"/>
                </a:moveTo>
                <a:lnTo>
                  <a:pt x="217169" y="60198"/>
                </a:lnTo>
                <a:lnTo>
                  <a:pt x="214884" y="63246"/>
                </a:lnTo>
                <a:lnTo>
                  <a:pt x="215645" y="66294"/>
                </a:lnTo>
                <a:lnTo>
                  <a:pt x="218693" y="68580"/>
                </a:lnTo>
                <a:lnTo>
                  <a:pt x="221741" y="67818"/>
                </a:lnTo>
                <a:lnTo>
                  <a:pt x="268466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21" y="34290"/>
                </a:lnTo>
                <a:close/>
              </a:path>
              <a:path w="276225" h="68579">
                <a:moveTo>
                  <a:pt x="251635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251635" y="38862"/>
                </a:lnTo>
                <a:lnTo>
                  <a:pt x="259021" y="34290"/>
                </a:lnTo>
                <a:lnTo>
                  <a:pt x="251635" y="29718"/>
                </a:lnTo>
                <a:close/>
              </a:path>
              <a:path w="276225" h="68579">
                <a:moveTo>
                  <a:pt x="268466" y="29718"/>
                </a:moveTo>
                <a:lnTo>
                  <a:pt x="267462" y="29718"/>
                </a:lnTo>
                <a:lnTo>
                  <a:pt x="270510" y="31242"/>
                </a:lnTo>
                <a:lnTo>
                  <a:pt x="272034" y="34290"/>
                </a:lnTo>
                <a:lnTo>
                  <a:pt x="270510" y="37338"/>
                </a:lnTo>
                <a:lnTo>
                  <a:pt x="267462" y="38862"/>
                </a:lnTo>
                <a:lnTo>
                  <a:pt x="268466" y="38862"/>
                </a:lnTo>
                <a:lnTo>
                  <a:pt x="275843" y="34290"/>
                </a:lnTo>
                <a:lnTo>
                  <a:pt x="268466" y="29718"/>
                </a:lnTo>
                <a:close/>
              </a:path>
              <a:path w="276225" h="68579">
                <a:moveTo>
                  <a:pt x="265175" y="30480"/>
                </a:moveTo>
                <a:lnTo>
                  <a:pt x="259021" y="34290"/>
                </a:lnTo>
                <a:lnTo>
                  <a:pt x="265175" y="38100"/>
                </a:lnTo>
                <a:lnTo>
                  <a:pt x="265175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5175" y="30480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10" y="37338"/>
                </a:lnTo>
                <a:lnTo>
                  <a:pt x="272034" y="34290"/>
                </a:lnTo>
                <a:lnTo>
                  <a:pt x="270510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3" y="0"/>
                </a:moveTo>
                <a:lnTo>
                  <a:pt x="215645" y="2286"/>
                </a:lnTo>
                <a:lnTo>
                  <a:pt x="214884" y="5334"/>
                </a:lnTo>
                <a:lnTo>
                  <a:pt x="217169" y="8382"/>
                </a:lnTo>
                <a:lnTo>
                  <a:pt x="259021" y="34290"/>
                </a:lnTo>
                <a:lnTo>
                  <a:pt x="265175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466" y="29718"/>
                </a:lnTo>
                <a:lnTo>
                  <a:pt x="221741" y="762"/>
                </a:lnTo>
                <a:lnTo>
                  <a:pt x="2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250286" y="3478317"/>
            <a:ext cx="418571" cy="292629"/>
          </a:xfrm>
          <a:custGeom>
            <a:avLst/>
            <a:gdLst/>
            <a:ahLst/>
            <a:cxnLst/>
            <a:rect l="l" t="t" r="r" b="b"/>
            <a:pathLst>
              <a:path w="430529" h="300989">
                <a:moveTo>
                  <a:pt x="430529" y="0"/>
                </a:moveTo>
                <a:lnTo>
                  <a:pt x="0" y="0"/>
                </a:lnTo>
                <a:lnTo>
                  <a:pt x="0" y="300990"/>
                </a:lnTo>
                <a:lnTo>
                  <a:pt x="430529" y="300990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528838" y="3478317"/>
            <a:ext cx="0" cy="292629"/>
          </a:xfrm>
          <a:custGeom>
            <a:avLst/>
            <a:gdLst/>
            <a:ahLst/>
            <a:cxnLst/>
            <a:rect l="l" t="t" r="r" b="b"/>
            <a:pathLst>
              <a:path h="300989">
                <a:moveTo>
                  <a:pt x="0" y="0"/>
                </a:moveTo>
                <a:lnTo>
                  <a:pt x="0" y="3009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5321653" y="348325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4773" y="3590925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8357" y="34290"/>
                </a:moveTo>
                <a:lnTo>
                  <a:pt x="217170" y="60198"/>
                </a:lnTo>
                <a:lnTo>
                  <a:pt x="214884" y="63246"/>
                </a:lnTo>
                <a:lnTo>
                  <a:pt x="215646" y="66294"/>
                </a:lnTo>
                <a:lnTo>
                  <a:pt x="218693" y="68580"/>
                </a:lnTo>
                <a:lnTo>
                  <a:pt x="221741" y="67818"/>
                </a:lnTo>
                <a:lnTo>
                  <a:pt x="268466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4413" y="38100"/>
                </a:lnTo>
                <a:lnTo>
                  <a:pt x="258357" y="34290"/>
                </a:lnTo>
                <a:close/>
              </a:path>
              <a:path w="276225" h="68579">
                <a:moveTo>
                  <a:pt x="251088" y="29718"/>
                </a:moveTo>
                <a:lnTo>
                  <a:pt x="4572" y="29718"/>
                </a:lnTo>
                <a:lnTo>
                  <a:pt x="762" y="31242"/>
                </a:lnTo>
                <a:lnTo>
                  <a:pt x="0" y="34290"/>
                </a:lnTo>
                <a:lnTo>
                  <a:pt x="762" y="37338"/>
                </a:lnTo>
                <a:lnTo>
                  <a:pt x="4572" y="38862"/>
                </a:lnTo>
                <a:lnTo>
                  <a:pt x="251088" y="38862"/>
                </a:lnTo>
                <a:lnTo>
                  <a:pt x="258357" y="34290"/>
                </a:lnTo>
                <a:lnTo>
                  <a:pt x="251088" y="29718"/>
                </a:lnTo>
                <a:close/>
              </a:path>
              <a:path w="276225" h="68579">
                <a:moveTo>
                  <a:pt x="268466" y="29718"/>
                </a:moveTo>
                <a:lnTo>
                  <a:pt x="267462" y="29718"/>
                </a:lnTo>
                <a:lnTo>
                  <a:pt x="270510" y="31242"/>
                </a:lnTo>
                <a:lnTo>
                  <a:pt x="271272" y="34290"/>
                </a:lnTo>
                <a:lnTo>
                  <a:pt x="270510" y="37338"/>
                </a:lnTo>
                <a:lnTo>
                  <a:pt x="267462" y="38862"/>
                </a:lnTo>
                <a:lnTo>
                  <a:pt x="268466" y="38862"/>
                </a:lnTo>
                <a:lnTo>
                  <a:pt x="275843" y="34290"/>
                </a:lnTo>
                <a:lnTo>
                  <a:pt x="268466" y="29718"/>
                </a:lnTo>
                <a:close/>
              </a:path>
              <a:path w="276225" h="68579">
                <a:moveTo>
                  <a:pt x="264413" y="30480"/>
                </a:moveTo>
                <a:lnTo>
                  <a:pt x="258357" y="34290"/>
                </a:lnTo>
                <a:lnTo>
                  <a:pt x="264413" y="38100"/>
                </a:lnTo>
                <a:lnTo>
                  <a:pt x="264413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4413" y="30480"/>
                </a:lnTo>
                <a:lnTo>
                  <a:pt x="264413" y="38100"/>
                </a:lnTo>
                <a:lnTo>
                  <a:pt x="268986" y="38100"/>
                </a:lnTo>
                <a:lnTo>
                  <a:pt x="270510" y="37338"/>
                </a:lnTo>
                <a:lnTo>
                  <a:pt x="271272" y="34290"/>
                </a:lnTo>
                <a:lnTo>
                  <a:pt x="270510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3" y="0"/>
                </a:moveTo>
                <a:lnTo>
                  <a:pt x="215646" y="2286"/>
                </a:lnTo>
                <a:lnTo>
                  <a:pt x="214884" y="5334"/>
                </a:lnTo>
                <a:lnTo>
                  <a:pt x="217170" y="8382"/>
                </a:lnTo>
                <a:lnTo>
                  <a:pt x="258357" y="34290"/>
                </a:lnTo>
                <a:lnTo>
                  <a:pt x="264413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466" y="29718"/>
                </a:lnTo>
                <a:lnTo>
                  <a:pt x="221741" y="762"/>
                </a:lnTo>
                <a:lnTo>
                  <a:pt x="2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877772" y="3478317"/>
            <a:ext cx="417953" cy="292629"/>
          </a:xfrm>
          <a:custGeom>
            <a:avLst/>
            <a:gdLst/>
            <a:ahLst/>
            <a:cxnLst/>
            <a:rect l="l" t="t" r="r" b="b"/>
            <a:pathLst>
              <a:path w="429895" h="300989">
                <a:moveTo>
                  <a:pt x="429768" y="0"/>
                </a:moveTo>
                <a:lnTo>
                  <a:pt x="0" y="0"/>
                </a:lnTo>
                <a:lnTo>
                  <a:pt x="0" y="300990"/>
                </a:lnTo>
                <a:lnTo>
                  <a:pt x="429768" y="300990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156325" y="3478317"/>
            <a:ext cx="0" cy="292629"/>
          </a:xfrm>
          <a:custGeom>
            <a:avLst/>
            <a:gdLst/>
            <a:ahLst/>
            <a:cxnLst/>
            <a:rect l="l" t="t" r="r" b="b"/>
            <a:pathLst>
              <a:path h="300989">
                <a:moveTo>
                  <a:pt x="0" y="0"/>
                </a:moveTo>
                <a:lnTo>
                  <a:pt x="0" y="3009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6139286" y="3521287"/>
            <a:ext cx="139524" cy="218546"/>
          </a:xfrm>
          <a:custGeom>
            <a:avLst/>
            <a:gdLst/>
            <a:ahLst/>
            <a:cxnLst/>
            <a:rect l="l" t="t" r="r" b="b"/>
            <a:pathLst>
              <a:path w="143510" h="224789">
                <a:moveTo>
                  <a:pt x="143255" y="0"/>
                </a:moveTo>
                <a:lnTo>
                  <a:pt x="0" y="2247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100513" y="3108643"/>
            <a:ext cx="69762" cy="369799"/>
          </a:xfrm>
          <a:custGeom>
            <a:avLst/>
            <a:gdLst/>
            <a:ahLst/>
            <a:cxnLst/>
            <a:rect l="l" t="t" r="r" b="b"/>
            <a:pathLst>
              <a:path w="71754" h="380364">
                <a:moveTo>
                  <a:pt x="0" y="308609"/>
                </a:moveTo>
                <a:lnTo>
                  <a:pt x="35813" y="380237"/>
                </a:lnTo>
                <a:lnTo>
                  <a:pt x="57530" y="336803"/>
                </a:lnTo>
                <a:lnTo>
                  <a:pt x="35813" y="336803"/>
                </a:lnTo>
                <a:lnTo>
                  <a:pt x="32765" y="335279"/>
                </a:lnTo>
                <a:lnTo>
                  <a:pt x="31241" y="332231"/>
                </a:lnTo>
                <a:lnTo>
                  <a:pt x="31241" y="329216"/>
                </a:lnTo>
                <a:lnTo>
                  <a:pt x="0" y="308609"/>
                </a:lnTo>
                <a:close/>
              </a:path>
              <a:path w="71754" h="380364">
                <a:moveTo>
                  <a:pt x="40385" y="329216"/>
                </a:moveTo>
                <a:lnTo>
                  <a:pt x="35813" y="332231"/>
                </a:lnTo>
                <a:lnTo>
                  <a:pt x="31241" y="332231"/>
                </a:lnTo>
                <a:lnTo>
                  <a:pt x="32765" y="335279"/>
                </a:lnTo>
                <a:lnTo>
                  <a:pt x="35813" y="336803"/>
                </a:lnTo>
                <a:lnTo>
                  <a:pt x="38862" y="335279"/>
                </a:lnTo>
                <a:lnTo>
                  <a:pt x="40385" y="332231"/>
                </a:lnTo>
                <a:lnTo>
                  <a:pt x="35813" y="332231"/>
                </a:lnTo>
                <a:lnTo>
                  <a:pt x="31241" y="329216"/>
                </a:lnTo>
                <a:lnTo>
                  <a:pt x="40385" y="329216"/>
                </a:lnTo>
                <a:close/>
              </a:path>
              <a:path w="71754" h="380364">
                <a:moveTo>
                  <a:pt x="71627" y="308609"/>
                </a:moveTo>
                <a:lnTo>
                  <a:pt x="40385" y="329216"/>
                </a:lnTo>
                <a:lnTo>
                  <a:pt x="40385" y="332231"/>
                </a:lnTo>
                <a:lnTo>
                  <a:pt x="38862" y="335279"/>
                </a:lnTo>
                <a:lnTo>
                  <a:pt x="35813" y="336803"/>
                </a:lnTo>
                <a:lnTo>
                  <a:pt x="57530" y="336803"/>
                </a:lnTo>
                <a:lnTo>
                  <a:pt x="71627" y="308609"/>
                </a:lnTo>
                <a:close/>
              </a:path>
              <a:path w="71754" h="380364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329216"/>
                </a:lnTo>
                <a:lnTo>
                  <a:pt x="35813" y="332231"/>
                </a:lnTo>
                <a:lnTo>
                  <a:pt x="40385" y="329216"/>
                </a:lnTo>
                <a:lnTo>
                  <a:pt x="40385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394520" y="3002456"/>
            <a:ext cx="13359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67393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front	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20943" y="3254586"/>
            <a:ext cx="69762" cy="297568"/>
          </a:xfrm>
          <a:custGeom>
            <a:avLst/>
            <a:gdLst/>
            <a:ahLst/>
            <a:cxnLst/>
            <a:rect l="l" t="t" r="r" b="b"/>
            <a:pathLst>
              <a:path w="71755" h="306069">
                <a:moveTo>
                  <a:pt x="0" y="233934"/>
                </a:moveTo>
                <a:lnTo>
                  <a:pt x="35813" y="305562"/>
                </a:lnTo>
                <a:lnTo>
                  <a:pt x="57530" y="262128"/>
                </a:lnTo>
                <a:lnTo>
                  <a:pt x="35813" y="262128"/>
                </a:lnTo>
                <a:lnTo>
                  <a:pt x="32766" y="261366"/>
                </a:lnTo>
                <a:lnTo>
                  <a:pt x="31242" y="257556"/>
                </a:lnTo>
                <a:lnTo>
                  <a:pt x="31242" y="254540"/>
                </a:lnTo>
                <a:lnTo>
                  <a:pt x="0" y="233934"/>
                </a:lnTo>
                <a:close/>
              </a:path>
              <a:path w="71755" h="306069">
                <a:moveTo>
                  <a:pt x="40386" y="254540"/>
                </a:moveTo>
                <a:lnTo>
                  <a:pt x="35813" y="257556"/>
                </a:lnTo>
                <a:lnTo>
                  <a:pt x="31242" y="257556"/>
                </a:lnTo>
                <a:lnTo>
                  <a:pt x="32766" y="261366"/>
                </a:lnTo>
                <a:lnTo>
                  <a:pt x="35813" y="262128"/>
                </a:lnTo>
                <a:lnTo>
                  <a:pt x="38862" y="261366"/>
                </a:lnTo>
                <a:lnTo>
                  <a:pt x="40386" y="257556"/>
                </a:lnTo>
                <a:lnTo>
                  <a:pt x="35813" y="257556"/>
                </a:lnTo>
                <a:lnTo>
                  <a:pt x="31242" y="254540"/>
                </a:lnTo>
                <a:lnTo>
                  <a:pt x="40386" y="254540"/>
                </a:lnTo>
                <a:close/>
              </a:path>
              <a:path w="71755" h="306069">
                <a:moveTo>
                  <a:pt x="71627" y="233934"/>
                </a:moveTo>
                <a:lnTo>
                  <a:pt x="40386" y="254540"/>
                </a:lnTo>
                <a:lnTo>
                  <a:pt x="40386" y="257556"/>
                </a:lnTo>
                <a:lnTo>
                  <a:pt x="38862" y="261366"/>
                </a:lnTo>
                <a:lnTo>
                  <a:pt x="35813" y="262128"/>
                </a:lnTo>
                <a:lnTo>
                  <a:pt x="57530" y="262128"/>
                </a:lnTo>
                <a:lnTo>
                  <a:pt x="71627" y="233934"/>
                </a:lnTo>
                <a:close/>
              </a:path>
              <a:path w="71755" h="306069">
                <a:moveTo>
                  <a:pt x="35813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254540"/>
                </a:lnTo>
                <a:lnTo>
                  <a:pt x="35813" y="257556"/>
                </a:lnTo>
                <a:lnTo>
                  <a:pt x="40386" y="254540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596621" y="3254586"/>
            <a:ext cx="69762" cy="297568"/>
          </a:xfrm>
          <a:custGeom>
            <a:avLst/>
            <a:gdLst/>
            <a:ahLst/>
            <a:cxnLst/>
            <a:rect l="l" t="t" r="r" b="b"/>
            <a:pathLst>
              <a:path w="71755" h="306069">
                <a:moveTo>
                  <a:pt x="0" y="233934"/>
                </a:moveTo>
                <a:lnTo>
                  <a:pt x="35813" y="305562"/>
                </a:lnTo>
                <a:lnTo>
                  <a:pt x="57530" y="262128"/>
                </a:lnTo>
                <a:lnTo>
                  <a:pt x="35813" y="262128"/>
                </a:lnTo>
                <a:lnTo>
                  <a:pt x="32765" y="261366"/>
                </a:lnTo>
                <a:lnTo>
                  <a:pt x="31241" y="257556"/>
                </a:lnTo>
                <a:lnTo>
                  <a:pt x="31241" y="254540"/>
                </a:lnTo>
                <a:lnTo>
                  <a:pt x="0" y="233934"/>
                </a:lnTo>
                <a:close/>
              </a:path>
              <a:path w="71755" h="306069">
                <a:moveTo>
                  <a:pt x="40385" y="254540"/>
                </a:moveTo>
                <a:lnTo>
                  <a:pt x="35813" y="257556"/>
                </a:lnTo>
                <a:lnTo>
                  <a:pt x="31241" y="257556"/>
                </a:lnTo>
                <a:lnTo>
                  <a:pt x="32765" y="261366"/>
                </a:lnTo>
                <a:lnTo>
                  <a:pt x="35813" y="262128"/>
                </a:lnTo>
                <a:lnTo>
                  <a:pt x="38862" y="261366"/>
                </a:lnTo>
                <a:lnTo>
                  <a:pt x="40385" y="257556"/>
                </a:lnTo>
                <a:lnTo>
                  <a:pt x="35813" y="257556"/>
                </a:lnTo>
                <a:lnTo>
                  <a:pt x="31241" y="254540"/>
                </a:lnTo>
                <a:lnTo>
                  <a:pt x="40385" y="254540"/>
                </a:lnTo>
                <a:close/>
              </a:path>
              <a:path w="71755" h="306069">
                <a:moveTo>
                  <a:pt x="71627" y="233934"/>
                </a:moveTo>
                <a:lnTo>
                  <a:pt x="40385" y="254540"/>
                </a:lnTo>
                <a:lnTo>
                  <a:pt x="40385" y="257556"/>
                </a:lnTo>
                <a:lnTo>
                  <a:pt x="38862" y="261366"/>
                </a:lnTo>
                <a:lnTo>
                  <a:pt x="35813" y="262128"/>
                </a:lnTo>
                <a:lnTo>
                  <a:pt x="57530" y="262128"/>
                </a:lnTo>
                <a:lnTo>
                  <a:pt x="71627" y="233934"/>
                </a:lnTo>
                <a:close/>
              </a:path>
              <a:path w="71755" h="306069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254540"/>
                </a:lnTo>
                <a:lnTo>
                  <a:pt x="35813" y="257556"/>
                </a:lnTo>
                <a:lnTo>
                  <a:pt x="40385" y="254540"/>
                </a:lnTo>
                <a:lnTo>
                  <a:pt x="40385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6051868" y="3065673"/>
            <a:ext cx="69762" cy="370417"/>
          </a:xfrm>
          <a:custGeom>
            <a:avLst/>
            <a:gdLst/>
            <a:ahLst/>
            <a:cxnLst/>
            <a:rect l="l" t="t" r="r" b="b"/>
            <a:pathLst>
              <a:path w="71754" h="381000">
                <a:moveTo>
                  <a:pt x="0" y="309372"/>
                </a:moveTo>
                <a:lnTo>
                  <a:pt x="35813" y="381000"/>
                </a:lnTo>
                <a:lnTo>
                  <a:pt x="57530" y="337566"/>
                </a:lnTo>
                <a:lnTo>
                  <a:pt x="35813" y="337566"/>
                </a:lnTo>
                <a:lnTo>
                  <a:pt x="32766" y="336803"/>
                </a:lnTo>
                <a:lnTo>
                  <a:pt x="31242" y="332994"/>
                </a:lnTo>
                <a:lnTo>
                  <a:pt x="31242" y="329978"/>
                </a:lnTo>
                <a:lnTo>
                  <a:pt x="0" y="309372"/>
                </a:lnTo>
                <a:close/>
              </a:path>
              <a:path w="71754" h="381000">
                <a:moveTo>
                  <a:pt x="40386" y="329978"/>
                </a:moveTo>
                <a:lnTo>
                  <a:pt x="35813" y="332994"/>
                </a:lnTo>
                <a:lnTo>
                  <a:pt x="31242" y="332994"/>
                </a:lnTo>
                <a:lnTo>
                  <a:pt x="32766" y="336803"/>
                </a:lnTo>
                <a:lnTo>
                  <a:pt x="35813" y="337566"/>
                </a:lnTo>
                <a:lnTo>
                  <a:pt x="38862" y="336803"/>
                </a:lnTo>
                <a:lnTo>
                  <a:pt x="40386" y="332994"/>
                </a:lnTo>
                <a:lnTo>
                  <a:pt x="35813" y="332994"/>
                </a:lnTo>
                <a:lnTo>
                  <a:pt x="31242" y="329978"/>
                </a:lnTo>
                <a:lnTo>
                  <a:pt x="40386" y="329978"/>
                </a:lnTo>
                <a:close/>
              </a:path>
              <a:path w="71754" h="381000">
                <a:moveTo>
                  <a:pt x="71627" y="309372"/>
                </a:moveTo>
                <a:lnTo>
                  <a:pt x="40386" y="329978"/>
                </a:lnTo>
                <a:lnTo>
                  <a:pt x="40386" y="332994"/>
                </a:lnTo>
                <a:lnTo>
                  <a:pt x="38862" y="336803"/>
                </a:lnTo>
                <a:lnTo>
                  <a:pt x="35813" y="337566"/>
                </a:lnTo>
                <a:lnTo>
                  <a:pt x="57530" y="337566"/>
                </a:lnTo>
                <a:lnTo>
                  <a:pt x="71627" y="309372"/>
                </a:lnTo>
                <a:close/>
              </a:path>
              <a:path w="71754" h="381000">
                <a:moveTo>
                  <a:pt x="35813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329978"/>
                </a:lnTo>
                <a:lnTo>
                  <a:pt x="35813" y="332994"/>
                </a:lnTo>
                <a:lnTo>
                  <a:pt x="40386" y="329978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823450" y="6371765"/>
            <a:ext cx="79207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61148" algn="l"/>
                <a:tab pos="709332" algn="l"/>
              </a:tabLst>
            </a:pPr>
            <a:r>
              <a:rPr sz="1069" spc="10" dirty="0">
                <a:latin typeface="Times New Roman"/>
                <a:cs typeface="Times New Roman"/>
              </a:rPr>
              <a:t>7	5	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1492" y="6229772"/>
            <a:ext cx="627856" cy="338314"/>
          </a:xfrm>
          <a:custGeom>
            <a:avLst/>
            <a:gdLst/>
            <a:ahLst/>
            <a:cxnLst/>
            <a:rect l="l" t="t" r="r" b="b"/>
            <a:pathLst>
              <a:path w="645795" h="347979">
                <a:moveTo>
                  <a:pt x="483870" y="0"/>
                </a:moveTo>
                <a:lnTo>
                  <a:pt x="483870" y="86868"/>
                </a:lnTo>
                <a:lnTo>
                  <a:pt x="0" y="86868"/>
                </a:lnTo>
                <a:lnTo>
                  <a:pt x="0" y="260604"/>
                </a:lnTo>
                <a:lnTo>
                  <a:pt x="483870" y="260604"/>
                </a:lnTo>
                <a:lnTo>
                  <a:pt x="483870" y="347472"/>
                </a:lnTo>
                <a:lnTo>
                  <a:pt x="645413" y="173736"/>
                </a:lnTo>
                <a:lnTo>
                  <a:pt x="4838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082732" y="6297189"/>
            <a:ext cx="418571" cy="270404"/>
          </a:xfrm>
          <a:custGeom>
            <a:avLst/>
            <a:gdLst/>
            <a:ahLst/>
            <a:cxnLst/>
            <a:rect l="l" t="t" r="r" b="b"/>
            <a:pathLst>
              <a:path w="430529" h="278129">
                <a:moveTo>
                  <a:pt x="430529" y="0"/>
                </a:moveTo>
                <a:lnTo>
                  <a:pt x="0" y="0"/>
                </a:lnTo>
                <a:lnTo>
                  <a:pt x="0" y="278129"/>
                </a:lnTo>
                <a:lnTo>
                  <a:pt x="430529" y="278129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362026" y="6297189"/>
            <a:ext cx="0" cy="270404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154100" y="63036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27220" y="6399424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9021" y="34289"/>
                </a:moveTo>
                <a:lnTo>
                  <a:pt x="217170" y="60198"/>
                </a:lnTo>
                <a:lnTo>
                  <a:pt x="214884" y="63246"/>
                </a:lnTo>
                <a:lnTo>
                  <a:pt x="215646" y="66294"/>
                </a:lnTo>
                <a:lnTo>
                  <a:pt x="218693" y="68580"/>
                </a:lnTo>
                <a:lnTo>
                  <a:pt x="221741" y="67818"/>
                </a:lnTo>
                <a:lnTo>
                  <a:pt x="268466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21" y="34289"/>
                </a:lnTo>
                <a:close/>
              </a:path>
              <a:path w="276225" h="68579">
                <a:moveTo>
                  <a:pt x="251635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862"/>
                </a:lnTo>
                <a:lnTo>
                  <a:pt x="251635" y="38862"/>
                </a:lnTo>
                <a:lnTo>
                  <a:pt x="259021" y="34290"/>
                </a:lnTo>
                <a:lnTo>
                  <a:pt x="251635" y="29718"/>
                </a:lnTo>
                <a:close/>
              </a:path>
              <a:path w="276225" h="68579">
                <a:moveTo>
                  <a:pt x="268466" y="29718"/>
                </a:moveTo>
                <a:lnTo>
                  <a:pt x="267462" y="29718"/>
                </a:lnTo>
                <a:lnTo>
                  <a:pt x="270510" y="31242"/>
                </a:lnTo>
                <a:lnTo>
                  <a:pt x="272034" y="34289"/>
                </a:lnTo>
                <a:lnTo>
                  <a:pt x="270510" y="37337"/>
                </a:lnTo>
                <a:lnTo>
                  <a:pt x="267462" y="38862"/>
                </a:lnTo>
                <a:lnTo>
                  <a:pt x="268466" y="38862"/>
                </a:lnTo>
                <a:lnTo>
                  <a:pt x="275843" y="34289"/>
                </a:lnTo>
                <a:lnTo>
                  <a:pt x="268466" y="29718"/>
                </a:lnTo>
                <a:close/>
              </a:path>
              <a:path w="276225" h="68579">
                <a:moveTo>
                  <a:pt x="265175" y="30480"/>
                </a:moveTo>
                <a:lnTo>
                  <a:pt x="259021" y="34289"/>
                </a:lnTo>
                <a:lnTo>
                  <a:pt x="265175" y="38100"/>
                </a:lnTo>
                <a:lnTo>
                  <a:pt x="265175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5175" y="30480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10" y="37337"/>
                </a:lnTo>
                <a:lnTo>
                  <a:pt x="272034" y="34289"/>
                </a:lnTo>
                <a:lnTo>
                  <a:pt x="270510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3" y="0"/>
                </a:moveTo>
                <a:lnTo>
                  <a:pt x="215646" y="1524"/>
                </a:lnTo>
                <a:lnTo>
                  <a:pt x="214884" y="5334"/>
                </a:lnTo>
                <a:lnTo>
                  <a:pt x="217170" y="8382"/>
                </a:lnTo>
                <a:lnTo>
                  <a:pt x="259021" y="34289"/>
                </a:lnTo>
                <a:lnTo>
                  <a:pt x="265175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466" y="29718"/>
                </a:lnTo>
                <a:lnTo>
                  <a:pt x="221741" y="762"/>
                </a:lnTo>
                <a:lnTo>
                  <a:pt x="2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710219" y="6297189"/>
            <a:ext cx="417953" cy="270404"/>
          </a:xfrm>
          <a:custGeom>
            <a:avLst/>
            <a:gdLst/>
            <a:ahLst/>
            <a:cxnLst/>
            <a:rect l="l" t="t" r="r" b="b"/>
            <a:pathLst>
              <a:path w="429895" h="278129">
                <a:moveTo>
                  <a:pt x="429767" y="0"/>
                </a:moveTo>
                <a:lnTo>
                  <a:pt x="0" y="0"/>
                </a:lnTo>
                <a:lnTo>
                  <a:pt x="0" y="278129"/>
                </a:lnTo>
                <a:lnTo>
                  <a:pt x="429767" y="278129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988772" y="6297189"/>
            <a:ext cx="0" cy="270404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781586" y="63036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54706" y="6399424"/>
            <a:ext cx="267935" cy="66675"/>
          </a:xfrm>
          <a:custGeom>
            <a:avLst/>
            <a:gdLst/>
            <a:ahLst/>
            <a:cxnLst/>
            <a:rect l="l" t="t" r="r" b="b"/>
            <a:pathLst>
              <a:path w="275589" h="68579">
                <a:moveTo>
                  <a:pt x="258357" y="34290"/>
                </a:moveTo>
                <a:lnTo>
                  <a:pt x="217170" y="60198"/>
                </a:lnTo>
                <a:lnTo>
                  <a:pt x="214884" y="63246"/>
                </a:lnTo>
                <a:lnTo>
                  <a:pt x="215646" y="66294"/>
                </a:lnTo>
                <a:lnTo>
                  <a:pt x="217932" y="68580"/>
                </a:lnTo>
                <a:lnTo>
                  <a:pt x="221741" y="67818"/>
                </a:lnTo>
                <a:lnTo>
                  <a:pt x="267808" y="38862"/>
                </a:lnTo>
                <a:lnTo>
                  <a:pt x="266700" y="38862"/>
                </a:lnTo>
                <a:lnTo>
                  <a:pt x="268604" y="38100"/>
                </a:lnTo>
                <a:lnTo>
                  <a:pt x="264413" y="38100"/>
                </a:lnTo>
                <a:lnTo>
                  <a:pt x="258357" y="34290"/>
                </a:lnTo>
                <a:close/>
              </a:path>
              <a:path w="275589" h="68579">
                <a:moveTo>
                  <a:pt x="251088" y="29718"/>
                </a:moveTo>
                <a:lnTo>
                  <a:pt x="3810" y="29718"/>
                </a:lnTo>
                <a:lnTo>
                  <a:pt x="762" y="31242"/>
                </a:lnTo>
                <a:lnTo>
                  <a:pt x="0" y="34289"/>
                </a:lnTo>
                <a:lnTo>
                  <a:pt x="762" y="37337"/>
                </a:lnTo>
                <a:lnTo>
                  <a:pt x="3810" y="38862"/>
                </a:lnTo>
                <a:lnTo>
                  <a:pt x="251088" y="38862"/>
                </a:lnTo>
                <a:lnTo>
                  <a:pt x="258357" y="34290"/>
                </a:lnTo>
                <a:lnTo>
                  <a:pt x="251088" y="29718"/>
                </a:lnTo>
                <a:close/>
              </a:path>
              <a:path w="275589" h="68579">
                <a:moveTo>
                  <a:pt x="269748" y="37642"/>
                </a:moveTo>
                <a:lnTo>
                  <a:pt x="266700" y="38862"/>
                </a:lnTo>
                <a:lnTo>
                  <a:pt x="267808" y="38862"/>
                </a:lnTo>
                <a:lnTo>
                  <a:pt x="269748" y="37642"/>
                </a:lnTo>
                <a:close/>
              </a:path>
              <a:path w="275589" h="68579">
                <a:moveTo>
                  <a:pt x="264413" y="30480"/>
                </a:moveTo>
                <a:lnTo>
                  <a:pt x="258357" y="34290"/>
                </a:lnTo>
                <a:lnTo>
                  <a:pt x="264413" y="38100"/>
                </a:lnTo>
                <a:lnTo>
                  <a:pt x="264413" y="30480"/>
                </a:lnTo>
                <a:close/>
              </a:path>
              <a:path w="275589" h="68579">
                <a:moveTo>
                  <a:pt x="268604" y="30480"/>
                </a:moveTo>
                <a:lnTo>
                  <a:pt x="264413" y="30480"/>
                </a:lnTo>
                <a:lnTo>
                  <a:pt x="264413" y="38100"/>
                </a:lnTo>
                <a:lnTo>
                  <a:pt x="268604" y="38100"/>
                </a:lnTo>
                <a:lnTo>
                  <a:pt x="269748" y="37642"/>
                </a:lnTo>
                <a:lnTo>
                  <a:pt x="270561" y="37131"/>
                </a:lnTo>
                <a:lnTo>
                  <a:pt x="271272" y="34289"/>
                </a:lnTo>
                <a:lnTo>
                  <a:pt x="270561" y="31448"/>
                </a:lnTo>
                <a:lnTo>
                  <a:pt x="269748" y="30937"/>
                </a:lnTo>
                <a:lnTo>
                  <a:pt x="268604" y="30480"/>
                </a:lnTo>
                <a:close/>
              </a:path>
              <a:path w="275589" h="68579">
                <a:moveTo>
                  <a:pt x="270561" y="37131"/>
                </a:moveTo>
                <a:lnTo>
                  <a:pt x="269748" y="37642"/>
                </a:lnTo>
                <a:lnTo>
                  <a:pt x="270510" y="37337"/>
                </a:lnTo>
                <a:lnTo>
                  <a:pt x="270561" y="37131"/>
                </a:lnTo>
                <a:close/>
              </a:path>
              <a:path w="275589" h="68579">
                <a:moveTo>
                  <a:pt x="270561" y="31448"/>
                </a:moveTo>
                <a:lnTo>
                  <a:pt x="271272" y="34289"/>
                </a:lnTo>
                <a:lnTo>
                  <a:pt x="270561" y="37131"/>
                </a:lnTo>
                <a:lnTo>
                  <a:pt x="275082" y="34289"/>
                </a:lnTo>
                <a:lnTo>
                  <a:pt x="270561" y="31448"/>
                </a:lnTo>
                <a:close/>
              </a:path>
              <a:path w="275589" h="68579">
                <a:moveTo>
                  <a:pt x="217932" y="0"/>
                </a:moveTo>
                <a:lnTo>
                  <a:pt x="215646" y="1524"/>
                </a:lnTo>
                <a:lnTo>
                  <a:pt x="214884" y="5334"/>
                </a:lnTo>
                <a:lnTo>
                  <a:pt x="217170" y="8382"/>
                </a:lnTo>
                <a:lnTo>
                  <a:pt x="258357" y="34290"/>
                </a:lnTo>
                <a:lnTo>
                  <a:pt x="264413" y="30480"/>
                </a:lnTo>
                <a:lnTo>
                  <a:pt x="268604" y="30480"/>
                </a:lnTo>
                <a:lnTo>
                  <a:pt x="266700" y="29718"/>
                </a:lnTo>
                <a:lnTo>
                  <a:pt x="267808" y="29718"/>
                </a:lnTo>
                <a:lnTo>
                  <a:pt x="221741" y="762"/>
                </a:lnTo>
                <a:lnTo>
                  <a:pt x="217932" y="0"/>
                </a:lnTo>
                <a:close/>
              </a:path>
              <a:path w="275589" h="68579">
                <a:moveTo>
                  <a:pt x="269748" y="30937"/>
                </a:moveTo>
                <a:lnTo>
                  <a:pt x="270561" y="31448"/>
                </a:lnTo>
                <a:lnTo>
                  <a:pt x="270510" y="31242"/>
                </a:lnTo>
                <a:lnTo>
                  <a:pt x="269748" y="30937"/>
                </a:lnTo>
                <a:close/>
              </a:path>
              <a:path w="275589" h="68579">
                <a:moveTo>
                  <a:pt x="267808" y="29718"/>
                </a:moveTo>
                <a:lnTo>
                  <a:pt x="266700" y="29718"/>
                </a:lnTo>
                <a:lnTo>
                  <a:pt x="269748" y="30937"/>
                </a:lnTo>
                <a:lnTo>
                  <a:pt x="267808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337704" y="6297189"/>
            <a:ext cx="417953" cy="270404"/>
          </a:xfrm>
          <a:custGeom>
            <a:avLst/>
            <a:gdLst/>
            <a:ahLst/>
            <a:cxnLst/>
            <a:rect l="l" t="t" r="r" b="b"/>
            <a:pathLst>
              <a:path w="429895" h="278129">
                <a:moveTo>
                  <a:pt x="429768" y="0"/>
                </a:moveTo>
                <a:lnTo>
                  <a:pt x="0" y="0"/>
                </a:lnTo>
                <a:lnTo>
                  <a:pt x="0" y="278129"/>
                </a:lnTo>
                <a:lnTo>
                  <a:pt x="429768" y="278129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616257" y="6297189"/>
            <a:ext cx="0" cy="270404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5409071" y="63036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81451" y="6399424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9021" y="34289"/>
                </a:moveTo>
                <a:lnTo>
                  <a:pt x="217170" y="60198"/>
                </a:lnTo>
                <a:lnTo>
                  <a:pt x="215646" y="63246"/>
                </a:lnTo>
                <a:lnTo>
                  <a:pt x="215646" y="66294"/>
                </a:lnTo>
                <a:lnTo>
                  <a:pt x="218694" y="68580"/>
                </a:lnTo>
                <a:lnTo>
                  <a:pt x="222504" y="67818"/>
                </a:lnTo>
                <a:lnTo>
                  <a:pt x="268570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21" y="34289"/>
                </a:lnTo>
                <a:close/>
              </a:path>
              <a:path w="276225" h="68579">
                <a:moveTo>
                  <a:pt x="251635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862"/>
                </a:lnTo>
                <a:lnTo>
                  <a:pt x="251635" y="38862"/>
                </a:lnTo>
                <a:lnTo>
                  <a:pt x="259021" y="34290"/>
                </a:lnTo>
                <a:lnTo>
                  <a:pt x="251635" y="29718"/>
                </a:lnTo>
                <a:close/>
              </a:path>
              <a:path w="276225" h="68579">
                <a:moveTo>
                  <a:pt x="268570" y="29718"/>
                </a:moveTo>
                <a:lnTo>
                  <a:pt x="267462" y="29718"/>
                </a:lnTo>
                <a:lnTo>
                  <a:pt x="270510" y="31242"/>
                </a:lnTo>
                <a:lnTo>
                  <a:pt x="272034" y="34289"/>
                </a:lnTo>
                <a:lnTo>
                  <a:pt x="270510" y="37337"/>
                </a:lnTo>
                <a:lnTo>
                  <a:pt x="267462" y="38862"/>
                </a:lnTo>
                <a:lnTo>
                  <a:pt x="268570" y="38862"/>
                </a:lnTo>
                <a:lnTo>
                  <a:pt x="275844" y="34289"/>
                </a:lnTo>
                <a:lnTo>
                  <a:pt x="268570" y="29718"/>
                </a:lnTo>
                <a:close/>
              </a:path>
              <a:path w="276225" h="68579">
                <a:moveTo>
                  <a:pt x="265175" y="30480"/>
                </a:moveTo>
                <a:lnTo>
                  <a:pt x="259021" y="34289"/>
                </a:lnTo>
                <a:lnTo>
                  <a:pt x="265175" y="38100"/>
                </a:lnTo>
                <a:lnTo>
                  <a:pt x="265175" y="30480"/>
                </a:lnTo>
                <a:close/>
              </a:path>
              <a:path w="276225" h="68579">
                <a:moveTo>
                  <a:pt x="268986" y="30480"/>
                </a:moveTo>
                <a:lnTo>
                  <a:pt x="265175" y="30480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10" y="37337"/>
                </a:lnTo>
                <a:lnTo>
                  <a:pt x="272034" y="34289"/>
                </a:lnTo>
                <a:lnTo>
                  <a:pt x="270510" y="31242"/>
                </a:lnTo>
                <a:lnTo>
                  <a:pt x="268986" y="30480"/>
                </a:lnTo>
                <a:close/>
              </a:path>
              <a:path w="276225" h="68579">
                <a:moveTo>
                  <a:pt x="218694" y="0"/>
                </a:moveTo>
                <a:lnTo>
                  <a:pt x="215646" y="1524"/>
                </a:lnTo>
                <a:lnTo>
                  <a:pt x="215646" y="5334"/>
                </a:lnTo>
                <a:lnTo>
                  <a:pt x="217170" y="8382"/>
                </a:lnTo>
                <a:lnTo>
                  <a:pt x="259021" y="34289"/>
                </a:lnTo>
                <a:lnTo>
                  <a:pt x="265175" y="30480"/>
                </a:lnTo>
                <a:lnTo>
                  <a:pt x="268986" y="30480"/>
                </a:lnTo>
                <a:lnTo>
                  <a:pt x="267462" y="29718"/>
                </a:lnTo>
                <a:lnTo>
                  <a:pt x="268570" y="29718"/>
                </a:lnTo>
                <a:lnTo>
                  <a:pt x="222504" y="762"/>
                </a:lnTo>
                <a:lnTo>
                  <a:pt x="21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964448" y="6297189"/>
            <a:ext cx="418571" cy="270404"/>
          </a:xfrm>
          <a:custGeom>
            <a:avLst/>
            <a:gdLst/>
            <a:ahLst/>
            <a:cxnLst/>
            <a:rect l="l" t="t" r="r" b="b"/>
            <a:pathLst>
              <a:path w="430529" h="278129">
                <a:moveTo>
                  <a:pt x="430529" y="0"/>
                </a:moveTo>
                <a:lnTo>
                  <a:pt x="0" y="0"/>
                </a:lnTo>
                <a:lnTo>
                  <a:pt x="0" y="278129"/>
                </a:lnTo>
                <a:lnTo>
                  <a:pt x="430529" y="278129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6243742" y="6297189"/>
            <a:ext cx="0" cy="270404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6036557" y="63036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25962" y="6336454"/>
            <a:ext cx="139524" cy="203112"/>
          </a:xfrm>
          <a:custGeom>
            <a:avLst/>
            <a:gdLst/>
            <a:ahLst/>
            <a:cxnLst/>
            <a:rect l="l" t="t" r="r" b="b"/>
            <a:pathLst>
              <a:path w="143509" h="208914">
                <a:moveTo>
                  <a:pt x="143255" y="0"/>
                </a:moveTo>
                <a:lnTo>
                  <a:pt x="0" y="2087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710218" y="5959368"/>
            <a:ext cx="139524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814676" y="5954925"/>
            <a:ext cx="69762" cy="342635"/>
          </a:xfrm>
          <a:custGeom>
            <a:avLst/>
            <a:gdLst/>
            <a:ahLst/>
            <a:cxnLst/>
            <a:rect l="l" t="t" r="r" b="b"/>
            <a:pathLst>
              <a:path w="71754" h="352425">
                <a:moveTo>
                  <a:pt x="0" y="280415"/>
                </a:moveTo>
                <a:lnTo>
                  <a:pt x="35813" y="352044"/>
                </a:lnTo>
                <a:lnTo>
                  <a:pt x="57530" y="308610"/>
                </a:lnTo>
                <a:lnTo>
                  <a:pt x="35813" y="308610"/>
                </a:lnTo>
                <a:lnTo>
                  <a:pt x="32765" y="307848"/>
                </a:lnTo>
                <a:lnTo>
                  <a:pt x="31241" y="304038"/>
                </a:lnTo>
                <a:lnTo>
                  <a:pt x="31241" y="301022"/>
                </a:lnTo>
                <a:lnTo>
                  <a:pt x="0" y="280415"/>
                </a:lnTo>
                <a:close/>
              </a:path>
              <a:path w="71754" h="352425">
                <a:moveTo>
                  <a:pt x="40386" y="301022"/>
                </a:moveTo>
                <a:lnTo>
                  <a:pt x="35813" y="304038"/>
                </a:lnTo>
                <a:lnTo>
                  <a:pt x="31241" y="304038"/>
                </a:lnTo>
                <a:lnTo>
                  <a:pt x="32765" y="307848"/>
                </a:lnTo>
                <a:lnTo>
                  <a:pt x="35813" y="308610"/>
                </a:lnTo>
                <a:lnTo>
                  <a:pt x="38862" y="307848"/>
                </a:lnTo>
                <a:lnTo>
                  <a:pt x="40386" y="304038"/>
                </a:lnTo>
                <a:lnTo>
                  <a:pt x="35813" y="304038"/>
                </a:lnTo>
                <a:lnTo>
                  <a:pt x="31241" y="301022"/>
                </a:lnTo>
                <a:lnTo>
                  <a:pt x="40386" y="301022"/>
                </a:lnTo>
                <a:close/>
              </a:path>
              <a:path w="71754" h="352425">
                <a:moveTo>
                  <a:pt x="71627" y="280415"/>
                </a:moveTo>
                <a:lnTo>
                  <a:pt x="40386" y="301022"/>
                </a:lnTo>
                <a:lnTo>
                  <a:pt x="40386" y="304038"/>
                </a:lnTo>
                <a:lnTo>
                  <a:pt x="38862" y="307848"/>
                </a:lnTo>
                <a:lnTo>
                  <a:pt x="35813" y="308610"/>
                </a:lnTo>
                <a:lnTo>
                  <a:pt x="57530" y="308610"/>
                </a:lnTo>
                <a:lnTo>
                  <a:pt x="71627" y="280415"/>
                </a:lnTo>
                <a:close/>
              </a:path>
              <a:path w="71754" h="352425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301022"/>
                </a:lnTo>
                <a:lnTo>
                  <a:pt x="35813" y="304038"/>
                </a:lnTo>
                <a:lnTo>
                  <a:pt x="40386" y="301022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849861" y="6090496"/>
            <a:ext cx="69762" cy="274108"/>
          </a:xfrm>
          <a:custGeom>
            <a:avLst/>
            <a:gdLst/>
            <a:ahLst/>
            <a:cxnLst/>
            <a:rect l="l" t="t" r="r" b="b"/>
            <a:pathLst>
              <a:path w="71755" h="281939">
                <a:moveTo>
                  <a:pt x="0" y="210312"/>
                </a:moveTo>
                <a:lnTo>
                  <a:pt x="35813" y="281939"/>
                </a:lnTo>
                <a:lnTo>
                  <a:pt x="57531" y="238505"/>
                </a:lnTo>
                <a:lnTo>
                  <a:pt x="35813" y="238505"/>
                </a:lnTo>
                <a:lnTo>
                  <a:pt x="32766" y="236981"/>
                </a:lnTo>
                <a:lnTo>
                  <a:pt x="31242" y="233934"/>
                </a:lnTo>
                <a:lnTo>
                  <a:pt x="31242" y="230918"/>
                </a:lnTo>
                <a:lnTo>
                  <a:pt x="0" y="210312"/>
                </a:lnTo>
                <a:close/>
              </a:path>
              <a:path w="71755" h="281939">
                <a:moveTo>
                  <a:pt x="40386" y="230918"/>
                </a:moveTo>
                <a:lnTo>
                  <a:pt x="35813" y="233934"/>
                </a:lnTo>
                <a:lnTo>
                  <a:pt x="31242" y="233934"/>
                </a:lnTo>
                <a:lnTo>
                  <a:pt x="32766" y="236981"/>
                </a:lnTo>
                <a:lnTo>
                  <a:pt x="35813" y="238505"/>
                </a:lnTo>
                <a:lnTo>
                  <a:pt x="38862" y="236981"/>
                </a:lnTo>
                <a:lnTo>
                  <a:pt x="40386" y="233934"/>
                </a:lnTo>
                <a:lnTo>
                  <a:pt x="35813" y="233934"/>
                </a:lnTo>
                <a:lnTo>
                  <a:pt x="31242" y="230918"/>
                </a:lnTo>
                <a:lnTo>
                  <a:pt x="40386" y="230918"/>
                </a:lnTo>
                <a:close/>
              </a:path>
              <a:path w="71755" h="281939">
                <a:moveTo>
                  <a:pt x="71628" y="210312"/>
                </a:moveTo>
                <a:lnTo>
                  <a:pt x="40386" y="230918"/>
                </a:lnTo>
                <a:lnTo>
                  <a:pt x="40386" y="233934"/>
                </a:lnTo>
                <a:lnTo>
                  <a:pt x="38862" y="236981"/>
                </a:lnTo>
                <a:lnTo>
                  <a:pt x="35813" y="238505"/>
                </a:lnTo>
                <a:lnTo>
                  <a:pt x="57531" y="238505"/>
                </a:lnTo>
                <a:lnTo>
                  <a:pt x="71628" y="210312"/>
                </a:lnTo>
                <a:close/>
              </a:path>
              <a:path w="71755" h="281939">
                <a:moveTo>
                  <a:pt x="35813" y="0"/>
                </a:moveTo>
                <a:lnTo>
                  <a:pt x="32766" y="762"/>
                </a:lnTo>
                <a:lnTo>
                  <a:pt x="31242" y="3810"/>
                </a:lnTo>
                <a:lnTo>
                  <a:pt x="31242" y="230918"/>
                </a:lnTo>
                <a:lnTo>
                  <a:pt x="35813" y="233934"/>
                </a:lnTo>
                <a:lnTo>
                  <a:pt x="40386" y="230918"/>
                </a:lnTo>
                <a:lnTo>
                  <a:pt x="40386" y="3810"/>
                </a:lnTo>
                <a:lnTo>
                  <a:pt x="38862" y="762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546984" y="6090496"/>
            <a:ext cx="69762" cy="274108"/>
          </a:xfrm>
          <a:custGeom>
            <a:avLst/>
            <a:gdLst/>
            <a:ahLst/>
            <a:cxnLst/>
            <a:rect l="l" t="t" r="r" b="b"/>
            <a:pathLst>
              <a:path w="71755" h="281939">
                <a:moveTo>
                  <a:pt x="0" y="210312"/>
                </a:moveTo>
                <a:lnTo>
                  <a:pt x="35813" y="281939"/>
                </a:lnTo>
                <a:lnTo>
                  <a:pt x="57531" y="238505"/>
                </a:lnTo>
                <a:lnTo>
                  <a:pt x="35813" y="238505"/>
                </a:lnTo>
                <a:lnTo>
                  <a:pt x="32766" y="236981"/>
                </a:lnTo>
                <a:lnTo>
                  <a:pt x="31242" y="233934"/>
                </a:lnTo>
                <a:lnTo>
                  <a:pt x="31242" y="230918"/>
                </a:lnTo>
                <a:lnTo>
                  <a:pt x="0" y="210312"/>
                </a:lnTo>
                <a:close/>
              </a:path>
              <a:path w="71755" h="281939">
                <a:moveTo>
                  <a:pt x="40386" y="230918"/>
                </a:moveTo>
                <a:lnTo>
                  <a:pt x="35813" y="233934"/>
                </a:lnTo>
                <a:lnTo>
                  <a:pt x="31242" y="233934"/>
                </a:lnTo>
                <a:lnTo>
                  <a:pt x="32766" y="236981"/>
                </a:lnTo>
                <a:lnTo>
                  <a:pt x="35813" y="238505"/>
                </a:lnTo>
                <a:lnTo>
                  <a:pt x="38862" y="236981"/>
                </a:lnTo>
                <a:lnTo>
                  <a:pt x="40386" y="233934"/>
                </a:lnTo>
                <a:lnTo>
                  <a:pt x="35813" y="233934"/>
                </a:lnTo>
                <a:lnTo>
                  <a:pt x="31242" y="230918"/>
                </a:lnTo>
                <a:lnTo>
                  <a:pt x="40386" y="230918"/>
                </a:lnTo>
                <a:close/>
              </a:path>
              <a:path w="71755" h="281939">
                <a:moveTo>
                  <a:pt x="71627" y="210312"/>
                </a:moveTo>
                <a:lnTo>
                  <a:pt x="40386" y="230918"/>
                </a:lnTo>
                <a:lnTo>
                  <a:pt x="40386" y="233934"/>
                </a:lnTo>
                <a:lnTo>
                  <a:pt x="38862" y="236981"/>
                </a:lnTo>
                <a:lnTo>
                  <a:pt x="35813" y="238505"/>
                </a:lnTo>
                <a:lnTo>
                  <a:pt x="57531" y="238505"/>
                </a:lnTo>
                <a:lnTo>
                  <a:pt x="71627" y="210312"/>
                </a:lnTo>
                <a:close/>
              </a:path>
              <a:path w="71755" h="281939">
                <a:moveTo>
                  <a:pt x="35813" y="0"/>
                </a:moveTo>
                <a:lnTo>
                  <a:pt x="32766" y="762"/>
                </a:lnTo>
                <a:lnTo>
                  <a:pt x="31242" y="3810"/>
                </a:lnTo>
                <a:lnTo>
                  <a:pt x="31242" y="230918"/>
                </a:lnTo>
                <a:lnTo>
                  <a:pt x="35813" y="233934"/>
                </a:lnTo>
                <a:lnTo>
                  <a:pt x="40386" y="230918"/>
                </a:lnTo>
                <a:lnTo>
                  <a:pt x="40386" y="3810"/>
                </a:lnTo>
                <a:lnTo>
                  <a:pt x="38862" y="762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5617987" y="5846515"/>
            <a:ext cx="5266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13633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rear </a:t>
            </a:r>
            <a:r>
              <a:rPr sz="1069" b="1" spc="83" dirty="0">
                <a:latin typeface="Times New Roman"/>
                <a:cs typeface="Times New Roman"/>
              </a:rPr>
              <a:t> </a:t>
            </a:r>
            <a:r>
              <a:rPr sz="1069" b="1" u="sng" spc="5" dirty="0">
                <a:latin typeface="Times New Roman"/>
                <a:cs typeface="Times New Roman"/>
              </a:rPr>
              <a:t> </a:t>
            </a:r>
            <a:r>
              <a:rPr sz="1069" b="1" u="sng" dirty="0">
                <a:latin typeface="Times New Roman"/>
                <a:cs typeface="Times New Roman"/>
              </a:rPr>
              <a:t>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082733" y="6161617"/>
            <a:ext cx="349426" cy="540808"/>
          </a:xfrm>
          <a:custGeom>
            <a:avLst/>
            <a:gdLst/>
            <a:ahLst/>
            <a:cxnLst/>
            <a:rect l="l" t="t" r="r" b="b"/>
            <a:pathLst>
              <a:path w="359410" h="556260">
                <a:moveTo>
                  <a:pt x="358901" y="0"/>
                </a:moveTo>
                <a:lnTo>
                  <a:pt x="0" y="556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082732" y="6161617"/>
            <a:ext cx="418571" cy="540808"/>
          </a:xfrm>
          <a:custGeom>
            <a:avLst/>
            <a:gdLst/>
            <a:ahLst/>
            <a:cxnLst/>
            <a:rect l="l" t="t" r="r" b="b"/>
            <a:pathLst>
              <a:path w="430529" h="556260">
                <a:moveTo>
                  <a:pt x="0" y="0"/>
                </a:moveTo>
                <a:lnTo>
                  <a:pt x="430529" y="556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1622671" y="5859850"/>
            <a:ext cx="2984324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88969" algn="l"/>
                <a:tab pos="2669408" algn="l"/>
              </a:tabLst>
            </a:pPr>
            <a:r>
              <a:rPr sz="1069" b="1" spc="5" dirty="0">
                <a:latin typeface="Times New Roman"/>
                <a:cs typeface="Times New Roman"/>
              </a:rPr>
              <a:t>fro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r>
              <a:rPr sz="1069" b="1" dirty="0">
                <a:latin typeface="Times New Roman"/>
                <a:cs typeface="Times New Roman"/>
              </a:rPr>
              <a:t>	</a:t>
            </a: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r>
              <a:rPr sz="1069" b="1" dirty="0">
                <a:latin typeface="Times New Roman"/>
                <a:cs typeface="Times New Roman"/>
              </a:rPr>
              <a:t>	</a:t>
            </a:r>
            <a:r>
              <a:rPr sz="1604" b="1" spc="15" baseline="5050" dirty="0">
                <a:latin typeface="Times New Roman"/>
                <a:cs typeface="Times New Roman"/>
              </a:rPr>
              <a:t>front</a:t>
            </a:r>
            <a:endParaRPr sz="1604" baseline="5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097058" y="5968259"/>
            <a:ext cx="69762" cy="329053"/>
          </a:xfrm>
          <a:custGeom>
            <a:avLst/>
            <a:gdLst/>
            <a:ahLst/>
            <a:cxnLst/>
            <a:rect l="l" t="t" r="r" b="b"/>
            <a:pathLst>
              <a:path w="71754" h="338454">
                <a:moveTo>
                  <a:pt x="0" y="266700"/>
                </a:moveTo>
                <a:lnTo>
                  <a:pt x="35813" y="338328"/>
                </a:lnTo>
                <a:lnTo>
                  <a:pt x="57530" y="294894"/>
                </a:lnTo>
                <a:lnTo>
                  <a:pt x="35813" y="294894"/>
                </a:lnTo>
                <a:lnTo>
                  <a:pt x="32765" y="294132"/>
                </a:lnTo>
                <a:lnTo>
                  <a:pt x="31241" y="290322"/>
                </a:lnTo>
                <a:lnTo>
                  <a:pt x="31241" y="287306"/>
                </a:lnTo>
                <a:lnTo>
                  <a:pt x="0" y="266700"/>
                </a:lnTo>
                <a:close/>
              </a:path>
              <a:path w="71754" h="338454">
                <a:moveTo>
                  <a:pt x="40386" y="287306"/>
                </a:moveTo>
                <a:lnTo>
                  <a:pt x="35813" y="290322"/>
                </a:lnTo>
                <a:lnTo>
                  <a:pt x="31241" y="290322"/>
                </a:lnTo>
                <a:lnTo>
                  <a:pt x="32765" y="294132"/>
                </a:lnTo>
                <a:lnTo>
                  <a:pt x="35813" y="294894"/>
                </a:lnTo>
                <a:lnTo>
                  <a:pt x="38862" y="294132"/>
                </a:lnTo>
                <a:lnTo>
                  <a:pt x="40386" y="290322"/>
                </a:lnTo>
                <a:lnTo>
                  <a:pt x="35813" y="290322"/>
                </a:lnTo>
                <a:lnTo>
                  <a:pt x="31241" y="287306"/>
                </a:lnTo>
                <a:lnTo>
                  <a:pt x="40386" y="287306"/>
                </a:lnTo>
                <a:close/>
              </a:path>
              <a:path w="71754" h="338454">
                <a:moveTo>
                  <a:pt x="71627" y="266700"/>
                </a:moveTo>
                <a:lnTo>
                  <a:pt x="40386" y="287306"/>
                </a:lnTo>
                <a:lnTo>
                  <a:pt x="40386" y="290322"/>
                </a:lnTo>
                <a:lnTo>
                  <a:pt x="38862" y="294132"/>
                </a:lnTo>
                <a:lnTo>
                  <a:pt x="35813" y="294894"/>
                </a:lnTo>
                <a:lnTo>
                  <a:pt x="57530" y="294894"/>
                </a:lnTo>
                <a:lnTo>
                  <a:pt x="71627" y="266700"/>
                </a:lnTo>
                <a:close/>
              </a:path>
              <a:path w="71754" h="338454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287306"/>
                </a:lnTo>
                <a:lnTo>
                  <a:pt x="35813" y="290322"/>
                </a:lnTo>
                <a:lnTo>
                  <a:pt x="40386" y="287306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352280" y="6742182"/>
            <a:ext cx="4852458" cy="11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4. </a:t>
            </a:r>
            <a:r>
              <a:rPr sz="1069" b="1" spc="10" dirty="0">
                <a:latin typeface="Times New Roman"/>
                <a:cs typeface="Times New Roman"/>
              </a:rPr>
              <a:t>Removal </a:t>
            </a:r>
            <a:r>
              <a:rPr sz="1069" b="1" spc="5" dirty="0">
                <a:latin typeface="Times New Roman"/>
                <a:cs typeface="Times New Roman"/>
              </a:rPr>
              <a:t>of </a:t>
            </a:r>
            <a:r>
              <a:rPr sz="1069" b="1" spc="10" dirty="0">
                <a:latin typeface="Times New Roman"/>
                <a:cs typeface="Times New Roman"/>
              </a:rPr>
              <a:t>one element from queue using</a:t>
            </a:r>
            <a:r>
              <a:rPr sz="1069" b="1" spc="-3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dequeue()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at this </a:t>
            </a:r>
            <a:r>
              <a:rPr sz="1069" spc="10" dirty="0">
                <a:latin typeface="Times New Roman"/>
                <a:cs typeface="Times New Roman"/>
              </a:rPr>
              <a:t>stage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queue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enqueue </a:t>
            </a:r>
            <a:r>
              <a:rPr sz="1069" spc="5" dirty="0">
                <a:latin typeface="Times New Roman"/>
                <a:cs typeface="Times New Roman"/>
              </a:rPr>
              <a:t>(9) to insert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i="1" spc="10" dirty="0">
                <a:latin typeface="Times New Roman"/>
                <a:cs typeface="Times New Roman"/>
              </a:rPr>
              <a:t>9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i="1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element is inserted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rear </a:t>
            </a:r>
            <a:r>
              <a:rPr sz="1069" spc="10" dirty="0">
                <a:latin typeface="Times New Roman"/>
                <a:cs typeface="Times New Roman"/>
              </a:rPr>
              <a:t>end and </a:t>
            </a:r>
            <a:r>
              <a:rPr sz="1069" i="1" spc="10" dirty="0">
                <a:latin typeface="Times New Roman"/>
                <a:cs typeface="Times New Roman"/>
              </a:rPr>
              <a:t>rear 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pointing this new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9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of time,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functions of </a:t>
            </a:r>
            <a:r>
              <a:rPr sz="1069" i="1" spc="10" dirty="0">
                <a:latin typeface="Times New Roman"/>
                <a:cs typeface="Times New Roman"/>
              </a:rPr>
              <a:t>dequeue()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enqueue() </a:t>
            </a:r>
            <a:r>
              <a:rPr sz="1069" spc="10" dirty="0">
                <a:latin typeface="Times New Roman"/>
                <a:cs typeface="Times New Roman"/>
              </a:rPr>
              <a:t>should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an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issue.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52255" y="3920349"/>
            <a:ext cx="4853693" cy="1688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990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3. </a:t>
            </a:r>
            <a:r>
              <a:rPr sz="1069" b="1" spc="10" dirty="0">
                <a:latin typeface="Times New Roman"/>
                <a:cs typeface="Times New Roman"/>
              </a:rPr>
              <a:t>Queue implementation using </a:t>
            </a:r>
            <a:r>
              <a:rPr sz="1069" b="1" spc="5" dirty="0">
                <a:latin typeface="Times New Roman"/>
                <a:cs typeface="Times New Roman"/>
              </a:rPr>
              <a:t>linked</a:t>
            </a:r>
            <a:r>
              <a:rPr sz="1069" b="1" spc="-6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92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with two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rear</a:t>
            </a:r>
            <a:r>
              <a:rPr sz="1069" spc="10" dirty="0">
                <a:latin typeface="Times New Roman"/>
                <a:cs typeface="Times New Roman"/>
              </a:rPr>
              <a:t>. 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abstract view of the queue, independent of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implementation method of 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linked list.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,using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rear.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i="1" spc="10" dirty="0">
                <a:latin typeface="Times New Roman"/>
                <a:cs typeface="Times New Roman"/>
              </a:rPr>
              <a:t>dequeue() </a:t>
            </a:r>
            <a:r>
              <a:rPr sz="1069" spc="5" dirty="0">
                <a:latin typeface="Times New Roman"/>
                <a:cs typeface="Times New Roman"/>
              </a:rPr>
              <a:t>function is called </a:t>
            </a:r>
            <a:r>
              <a:rPr sz="1069" spc="10" dirty="0">
                <a:latin typeface="Times New Roman"/>
                <a:cs typeface="Times New Roman"/>
              </a:rPr>
              <a:t>once, 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-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removed.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picture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showing one </a:t>
            </a:r>
            <a:r>
              <a:rPr sz="1069" spc="5" dirty="0">
                <a:latin typeface="Times New Roman"/>
                <a:cs typeface="Times New Roman"/>
              </a:rPr>
              <a:t>element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removal </a:t>
            </a:r>
            <a:r>
              <a:rPr sz="1069" spc="5" dirty="0">
                <a:latin typeface="Times New Roman"/>
                <a:cs typeface="Times New Roman"/>
              </a:rPr>
              <a:t>is also depicted  </a:t>
            </a:r>
            <a:r>
              <a:rPr sz="1069" spc="10" dirty="0">
                <a:latin typeface="Times New Roman"/>
                <a:cs typeface="Times New Roman"/>
              </a:rPr>
              <a:t>below. Note that </a:t>
            </a:r>
            <a:r>
              <a:rPr sz="1069" i="1" spc="10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pointer has </a:t>
            </a:r>
            <a:r>
              <a:rPr sz="1069" spc="10" dirty="0">
                <a:latin typeface="Times New Roman"/>
                <a:cs typeface="Times New Roman"/>
              </a:rPr>
              <a:t>been moved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next element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in the list afer  removing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54327" algn="just">
              <a:spcBef>
                <a:spcPts val="860"/>
              </a:spcBef>
            </a:pPr>
            <a:r>
              <a:rPr sz="1069" i="1" spc="5" dirty="0">
                <a:latin typeface="Times New Roman"/>
                <a:cs typeface="Times New Roman"/>
              </a:rPr>
              <a:t>After dequeue() is </a:t>
            </a:r>
            <a:r>
              <a:rPr sz="1069" i="1" spc="10" dirty="0">
                <a:latin typeface="Times New Roman"/>
                <a:cs typeface="Times New Roman"/>
              </a:rPr>
              <a:t>called </a:t>
            </a:r>
            <a:r>
              <a:rPr sz="1069" i="1" spc="5" dirty="0">
                <a:latin typeface="Times New Roman"/>
                <a:cs typeface="Times New Roman"/>
              </a:rPr>
              <a:t>once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5685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1651" y="3861329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64614" y="3858366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1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61651" y="6752431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445990" y="3858366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1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478184" y="1761511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</a:t>
            </a:r>
            <a:r>
              <a:rPr sz="1069" b="1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4845" y="2087773"/>
            <a:ext cx="627856" cy="349426"/>
          </a:xfrm>
          <a:custGeom>
            <a:avLst/>
            <a:gdLst/>
            <a:ahLst/>
            <a:cxnLst/>
            <a:rect l="l" t="t" r="r" b="b"/>
            <a:pathLst>
              <a:path w="645795" h="359410">
                <a:moveTo>
                  <a:pt x="483870" y="0"/>
                </a:moveTo>
                <a:lnTo>
                  <a:pt x="483870" y="89916"/>
                </a:lnTo>
                <a:lnTo>
                  <a:pt x="0" y="89916"/>
                </a:lnTo>
                <a:lnTo>
                  <a:pt x="0" y="268986"/>
                </a:lnTo>
                <a:lnTo>
                  <a:pt x="483870" y="268986"/>
                </a:lnTo>
                <a:lnTo>
                  <a:pt x="483870" y="358902"/>
                </a:lnTo>
                <a:lnTo>
                  <a:pt x="645413" y="179832"/>
                </a:lnTo>
                <a:lnTo>
                  <a:pt x="4838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922963" y="2158152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19">
                <a:moveTo>
                  <a:pt x="429768" y="0"/>
                </a:moveTo>
                <a:lnTo>
                  <a:pt x="0" y="0"/>
                </a:lnTo>
                <a:lnTo>
                  <a:pt x="0" y="286511"/>
                </a:lnTo>
                <a:lnTo>
                  <a:pt x="429768" y="286511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201516" y="2158152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5994330" y="21638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41246" y="2158152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19">
                <a:moveTo>
                  <a:pt x="429768" y="0"/>
                </a:moveTo>
                <a:lnTo>
                  <a:pt x="0" y="0"/>
                </a:lnTo>
                <a:lnTo>
                  <a:pt x="0" y="286511"/>
                </a:lnTo>
                <a:lnTo>
                  <a:pt x="429768" y="286511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112612" y="21638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4993" y="2264092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80">
                <a:moveTo>
                  <a:pt x="259021" y="34289"/>
                </a:moveTo>
                <a:lnTo>
                  <a:pt x="217170" y="60198"/>
                </a:lnTo>
                <a:lnTo>
                  <a:pt x="215646" y="63246"/>
                </a:lnTo>
                <a:lnTo>
                  <a:pt x="216408" y="66293"/>
                </a:lnTo>
                <a:lnTo>
                  <a:pt x="218694" y="68579"/>
                </a:lnTo>
                <a:lnTo>
                  <a:pt x="222504" y="67817"/>
                </a:lnTo>
                <a:lnTo>
                  <a:pt x="268570" y="38861"/>
                </a:lnTo>
                <a:lnTo>
                  <a:pt x="267462" y="38861"/>
                </a:lnTo>
                <a:lnTo>
                  <a:pt x="268985" y="38100"/>
                </a:lnTo>
                <a:lnTo>
                  <a:pt x="265175" y="38100"/>
                </a:lnTo>
                <a:lnTo>
                  <a:pt x="259021" y="34289"/>
                </a:lnTo>
                <a:close/>
              </a:path>
              <a:path w="276225" h="68580">
                <a:moveTo>
                  <a:pt x="251635" y="29717"/>
                </a:moveTo>
                <a:lnTo>
                  <a:pt x="4572" y="29717"/>
                </a:lnTo>
                <a:lnTo>
                  <a:pt x="1524" y="31241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861"/>
                </a:lnTo>
                <a:lnTo>
                  <a:pt x="251635" y="38861"/>
                </a:lnTo>
                <a:lnTo>
                  <a:pt x="259021" y="34289"/>
                </a:lnTo>
                <a:lnTo>
                  <a:pt x="251635" y="29717"/>
                </a:lnTo>
                <a:close/>
              </a:path>
              <a:path w="276225" h="68580">
                <a:moveTo>
                  <a:pt x="268570" y="29717"/>
                </a:moveTo>
                <a:lnTo>
                  <a:pt x="267462" y="29717"/>
                </a:lnTo>
                <a:lnTo>
                  <a:pt x="270510" y="31241"/>
                </a:lnTo>
                <a:lnTo>
                  <a:pt x="272034" y="34289"/>
                </a:lnTo>
                <a:lnTo>
                  <a:pt x="270510" y="37337"/>
                </a:lnTo>
                <a:lnTo>
                  <a:pt x="267462" y="38861"/>
                </a:lnTo>
                <a:lnTo>
                  <a:pt x="268570" y="38861"/>
                </a:lnTo>
                <a:lnTo>
                  <a:pt x="275844" y="34289"/>
                </a:lnTo>
                <a:lnTo>
                  <a:pt x="268570" y="29717"/>
                </a:lnTo>
                <a:close/>
              </a:path>
              <a:path w="276225" h="68580">
                <a:moveTo>
                  <a:pt x="265175" y="30479"/>
                </a:moveTo>
                <a:lnTo>
                  <a:pt x="259021" y="34289"/>
                </a:lnTo>
                <a:lnTo>
                  <a:pt x="265175" y="38100"/>
                </a:lnTo>
                <a:lnTo>
                  <a:pt x="265175" y="30479"/>
                </a:lnTo>
                <a:close/>
              </a:path>
              <a:path w="276225" h="68580">
                <a:moveTo>
                  <a:pt x="268986" y="30479"/>
                </a:moveTo>
                <a:lnTo>
                  <a:pt x="265175" y="30479"/>
                </a:lnTo>
                <a:lnTo>
                  <a:pt x="265175" y="38100"/>
                </a:lnTo>
                <a:lnTo>
                  <a:pt x="268985" y="38100"/>
                </a:lnTo>
                <a:lnTo>
                  <a:pt x="270510" y="37337"/>
                </a:lnTo>
                <a:lnTo>
                  <a:pt x="272034" y="34289"/>
                </a:lnTo>
                <a:lnTo>
                  <a:pt x="270510" y="31241"/>
                </a:lnTo>
                <a:lnTo>
                  <a:pt x="268986" y="30479"/>
                </a:lnTo>
                <a:close/>
              </a:path>
              <a:path w="276225" h="68580">
                <a:moveTo>
                  <a:pt x="218694" y="0"/>
                </a:moveTo>
                <a:lnTo>
                  <a:pt x="216408" y="1524"/>
                </a:lnTo>
                <a:lnTo>
                  <a:pt x="215646" y="5333"/>
                </a:lnTo>
                <a:lnTo>
                  <a:pt x="217170" y="8381"/>
                </a:lnTo>
                <a:lnTo>
                  <a:pt x="259021" y="34289"/>
                </a:lnTo>
                <a:lnTo>
                  <a:pt x="265175" y="30479"/>
                </a:lnTo>
                <a:lnTo>
                  <a:pt x="268986" y="30479"/>
                </a:lnTo>
                <a:lnTo>
                  <a:pt x="267462" y="29717"/>
                </a:lnTo>
                <a:lnTo>
                  <a:pt x="268570" y="29717"/>
                </a:lnTo>
                <a:lnTo>
                  <a:pt x="222504" y="761"/>
                </a:lnTo>
                <a:lnTo>
                  <a:pt x="21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668731" y="2158152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19">
                <a:moveTo>
                  <a:pt x="429767" y="0"/>
                </a:moveTo>
                <a:lnTo>
                  <a:pt x="0" y="0"/>
                </a:lnTo>
                <a:lnTo>
                  <a:pt x="0" y="286511"/>
                </a:lnTo>
                <a:lnTo>
                  <a:pt x="429767" y="286511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947284" y="2158152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740098" y="21638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12478" y="2264092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80">
                <a:moveTo>
                  <a:pt x="259021" y="34289"/>
                </a:moveTo>
                <a:lnTo>
                  <a:pt x="217170" y="60198"/>
                </a:lnTo>
                <a:lnTo>
                  <a:pt x="215646" y="63246"/>
                </a:lnTo>
                <a:lnTo>
                  <a:pt x="215646" y="66293"/>
                </a:lnTo>
                <a:lnTo>
                  <a:pt x="218694" y="68579"/>
                </a:lnTo>
                <a:lnTo>
                  <a:pt x="221742" y="67817"/>
                </a:lnTo>
                <a:lnTo>
                  <a:pt x="268466" y="38861"/>
                </a:lnTo>
                <a:lnTo>
                  <a:pt x="267462" y="38861"/>
                </a:lnTo>
                <a:lnTo>
                  <a:pt x="268985" y="38100"/>
                </a:lnTo>
                <a:lnTo>
                  <a:pt x="265175" y="38100"/>
                </a:lnTo>
                <a:lnTo>
                  <a:pt x="259021" y="34289"/>
                </a:lnTo>
                <a:close/>
              </a:path>
              <a:path w="276225" h="68580">
                <a:moveTo>
                  <a:pt x="251635" y="29717"/>
                </a:moveTo>
                <a:lnTo>
                  <a:pt x="4572" y="29717"/>
                </a:lnTo>
                <a:lnTo>
                  <a:pt x="1524" y="31241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861"/>
                </a:lnTo>
                <a:lnTo>
                  <a:pt x="251635" y="38861"/>
                </a:lnTo>
                <a:lnTo>
                  <a:pt x="259021" y="34289"/>
                </a:lnTo>
                <a:lnTo>
                  <a:pt x="251635" y="29717"/>
                </a:lnTo>
                <a:close/>
              </a:path>
              <a:path w="276225" h="68580">
                <a:moveTo>
                  <a:pt x="268466" y="29717"/>
                </a:moveTo>
                <a:lnTo>
                  <a:pt x="267462" y="29717"/>
                </a:lnTo>
                <a:lnTo>
                  <a:pt x="270510" y="31241"/>
                </a:lnTo>
                <a:lnTo>
                  <a:pt x="272034" y="34289"/>
                </a:lnTo>
                <a:lnTo>
                  <a:pt x="270510" y="37337"/>
                </a:lnTo>
                <a:lnTo>
                  <a:pt x="267462" y="38861"/>
                </a:lnTo>
                <a:lnTo>
                  <a:pt x="268466" y="38861"/>
                </a:lnTo>
                <a:lnTo>
                  <a:pt x="275844" y="34289"/>
                </a:lnTo>
                <a:lnTo>
                  <a:pt x="268466" y="29717"/>
                </a:lnTo>
                <a:close/>
              </a:path>
              <a:path w="276225" h="68580">
                <a:moveTo>
                  <a:pt x="265175" y="30479"/>
                </a:moveTo>
                <a:lnTo>
                  <a:pt x="259021" y="34289"/>
                </a:lnTo>
                <a:lnTo>
                  <a:pt x="265175" y="38100"/>
                </a:lnTo>
                <a:lnTo>
                  <a:pt x="265175" y="30479"/>
                </a:lnTo>
                <a:close/>
              </a:path>
              <a:path w="276225" h="68580">
                <a:moveTo>
                  <a:pt x="268986" y="30479"/>
                </a:moveTo>
                <a:lnTo>
                  <a:pt x="265175" y="30479"/>
                </a:lnTo>
                <a:lnTo>
                  <a:pt x="265175" y="38100"/>
                </a:lnTo>
                <a:lnTo>
                  <a:pt x="268985" y="38100"/>
                </a:lnTo>
                <a:lnTo>
                  <a:pt x="270510" y="37337"/>
                </a:lnTo>
                <a:lnTo>
                  <a:pt x="272034" y="34289"/>
                </a:lnTo>
                <a:lnTo>
                  <a:pt x="270510" y="31241"/>
                </a:lnTo>
                <a:lnTo>
                  <a:pt x="268986" y="30479"/>
                </a:lnTo>
                <a:close/>
              </a:path>
              <a:path w="276225" h="68580">
                <a:moveTo>
                  <a:pt x="218694" y="0"/>
                </a:moveTo>
                <a:lnTo>
                  <a:pt x="215646" y="1524"/>
                </a:lnTo>
                <a:lnTo>
                  <a:pt x="215646" y="5333"/>
                </a:lnTo>
                <a:lnTo>
                  <a:pt x="217170" y="8381"/>
                </a:lnTo>
                <a:lnTo>
                  <a:pt x="259021" y="34289"/>
                </a:lnTo>
                <a:lnTo>
                  <a:pt x="265175" y="30479"/>
                </a:lnTo>
                <a:lnTo>
                  <a:pt x="268986" y="30479"/>
                </a:lnTo>
                <a:lnTo>
                  <a:pt x="267462" y="29717"/>
                </a:lnTo>
                <a:lnTo>
                  <a:pt x="268466" y="29717"/>
                </a:lnTo>
                <a:lnTo>
                  <a:pt x="221742" y="761"/>
                </a:lnTo>
                <a:lnTo>
                  <a:pt x="21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295477" y="2158152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19">
                <a:moveTo>
                  <a:pt x="430529" y="0"/>
                </a:moveTo>
                <a:lnTo>
                  <a:pt x="0" y="0"/>
                </a:lnTo>
                <a:lnTo>
                  <a:pt x="0" y="286511"/>
                </a:lnTo>
                <a:lnTo>
                  <a:pt x="430529" y="286511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366844" y="21638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01516" y="2198158"/>
            <a:ext cx="139524" cy="209903"/>
          </a:xfrm>
          <a:custGeom>
            <a:avLst/>
            <a:gdLst/>
            <a:ahLst/>
            <a:cxnLst/>
            <a:rect l="l" t="t" r="r" b="b"/>
            <a:pathLst>
              <a:path w="143509" h="215900">
                <a:moveTo>
                  <a:pt x="143255" y="0"/>
                </a:moveTo>
                <a:lnTo>
                  <a:pt x="0" y="2156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145704" y="1818851"/>
            <a:ext cx="69762" cy="339549"/>
          </a:xfrm>
          <a:custGeom>
            <a:avLst/>
            <a:gdLst/>
            <a:ahLst/>
            <a:cxnLst/>
            <a:rect l="l" t="t" r="r" b="b"/>
            <a:pathLst>
              <a:path w="71754" h="349250">
                <a:moveTo>
                  <a:pt x="0" y="276605"/>
                </a:moveTo>
                <a:lnTo>
                  <a:pt x="35813" y="348996"/>
                </a:lnTo>
                <a:lnTo>
                  <a:pt x="57302" y="305562"/>
                </a:lnTo>
                <a:lnTo>
                  <a:pt x="35813" y="305562"/>
                </a:lnTo>
                <a:lnTo>
                  <a:pt x="32765" y="304038"/>
                </a:lnTo>
                <a:lnTo>
                  <a:pt x="31242" y="300990"/>
                </a:lnTo>
                <a:lnTo>
                  <a:pt x="31242" y="297877"/>
                </a:lnTo>
                <a:lnTo>
                  <a:pt x="0" y="276605"/>
                </a:lnTo>
                <a:close/>
              </a:path>
              <a:path w="71754" h="349250">
                <a:moveTo>
                  <a:pt x="40386" y="297877"/>
                </a:moveTo>
                <a:lnTo>
                  <a:pt x="35813" y="300990"/>
                </a:lnTo>
                <a:lnTo>
                  <a:pt x="31242" y="300990"/>
                </a:lnTo>
                <a:lnTo>
                  <a:pt x="32765" y="304038"/>
                </a:lnTo>
                <a:lnTo>
                  <a:pt x="35813" y="305562"/>
                </a:lnTo>
                <a:lnTo>
                  <a:pt x="38862" y="304038"/>
                </a:lnTo>
                <a:lnTo>
                  <a:pt x="40386" y="300990"/>
                </a:lnTo>
                <a:lnTo>
                  <a:pt x="35813" y="300990"/>
                </a:lnTo>
                <a:lnTo>
                  <a:pt x="31242" y="297877"/>
                </a:lnTo>
                <a:lnTo>
                  <a:pt x="40386" y="297877"/>
                </a:lnTo>
                <a:close/>
              </a:path>
              <a:path w="71754" h="349250">
                <a:moveTo>
                  <a:pt x="71627" y="276605"/>
                </a:moveTo>
                <a:lnTo>
                  <a:pt x="40386" y="297877"/>
                </a:lnTo>
                <a:lnTo>
                  <a:pt x="40386" y="300990"/>
                </a:lnTo>
                <a:lnTo>
                  <a:pt x="38862" y="304038"/>
                </a:lnTo>
                <a:lnTo>
                  <a:pt x="35813" y="305562"/>
                </a:lnTo>
                <a:lnTo>
                  <a:pt x="57302" y="305562"/>
                </a:lnTo>
                <a:lnTo>
                  <a:pt x="71627" y="276605"/>
                </a:lnTo>
                <a:close/>
              </a:path>
              <a:path w="71754" h="349250">
                <a:moveTo>
                  <a:pt x="35813" y="0"/>
                </a:moveTo>
                <a:lnTo>
                  <a:pt x="32765" y="1524"/>
                </a:lnTo>
                <a:lnTo>
                  <a:pt x="31242" y="4572"/>
                </a:lnTo>
                <a:lnTo>
                  <a:pt x="31242" y="297877"/>
                </a:lnTo>
                <a:lnTo>
                  <a:pt x="35813" y="300990"/>
                </a:lnTo>
                <a:lnTo>
                  <a:pt x="40386" y="297877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411660" y="1817123"/>
            <a:ext cx="2808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2784" y="1677845"/>
            <a:ext cx="2802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88144" y="1768474"/>
            <a:ext cx="20928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6062240" y="1764029"/>
            <a:ext cx="69762" cy="353748"/>
          </a:xfrm>
          <a:custGeom>
            <a:avLst/>
            <a:gdLst/>
            <a:ahLst/>
            <a:cxnLst/>
            <a:rect l="l" t="t" r="r" b="b"/>
            <a:pathLst>
              <a:path w="71754" h="363855">
                <a:moveTo>
                  <a:pt x="0" y="291846"/>
                </a:moveTo>
                <a:lnTo>
                  <a:pt x="35813" y="363474"/>
                </a:lnTo>
                <a:lnTo>
                  <a:pt x="57531" y="320039"/>
                </a:lnTo>
                <a:lnTo>
                  <a:pt x="35813" y="320039"/>
                </a:lnTo>
                <a:lnTo>
                  <a:pt x="32765" y="318515"/>
                </a:lnTo>
                <a:lnTo>
                  <a:pt x="31241" y="315467"/>
                </a:lnTo>
                <a:lnTo>
                  <a:pt x="31241" y="312452"/>
                </a:lnTo>
                <a:lnTo>
                  <a:pt x="0" y="291846"/>
                </a:lnTo>
                <a:close/>
              </a:path>
              <a:path w="71754" h="363855">
                <a:moveTo>
                  <a:pt x="40386" y="312452"/>
                </a:moveTo>
                <a:lnTo>
                  <a:pt x="35813" y="315467"/>
                </a:lnTo>
                <a:lnTo>
                  <a:pt x="31241" y="315467"/>
                </a:lnTo>
                <a:lnTo>
                  <a:pt x="32765" y="318515"/>
                </a:lnTo>
                <a:lnTo>
                  <a:pt x="35813" y="320039"/>
                </a:lnTo>
                <a:lnTo>
                  <a:pt x="38862" y="318515"/>
                </a:lnTo>
                <a:lnTo>
                  <a:pt x="40386" y="315467"/>
                </a:lnTo>
                <a:lnTo>
                  <a:pt x="35813" y="315467"/>
                </a:lnTo>
                <a:lnTo>
                  <a:pt x="31241" y="312452"/>
                </a:lnTo>
                <a:lnTo>
                  <a:pt x="40386" y="312452"/>
                </a:lnTo>
                <a:close/>
              </a:path>
              <a:path w="71754" h="363855">
                <a:moveTo>
                  <a:pt x="71627" y="291846"/>
                </a:moveTo>
                <a:lnTo>
                  <a:pt x="40386" y="312452"/>
                </a:lnTo>
                <a:lnTo>
                  <a:pt x="40386" y="315467"/>
                </a:lnTo>
                <a:lnTo>
                  <a:pt x="38862" y="318515"/>
                </a:lnTo>
                <a:lnTo>
                  <a:pt x="35813" y="320039"/>
                </a:lnTo>
                <a:lnTo>
                  <a:pt x="57531" y="320039"/>
                </a:lnTo>
                <a:lnTo>
                  <a:pt x="71627" y="291846"/>
                </a:lnTo>
                <a:close/>
              </a:path>
              <a:path w="71754" h="363855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312452"/>
                </a:lnTo>
                <a:lnTo>
                  <a:pt x="35813" y="315467"/>
                </a:lnTo>
                <a:lnTo>
                  <a:pt x="40386" y="312452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478210" y="1425963"/>
            <a:ext cx="15921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i="1" spc="5" dirty="0">
                <a:latin typeface="Times New Roman"/>
                <a:cs typeface="Times New Roman"/>
              </a:rPr>
              <a:t>after </a:t>
            </a:r>
            <a:r>
              <a:rPr sz="1069" i="1" spc="10" dirty="0">
                <a:latin typeface="Times New Roman"/>
                <a:cs typeface="Times New Roman"/>
              </a:rPr>
              <a:t>enqueue(9)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call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7878" y="2288972"/>
            <a:ext cx="10859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59913" algn="l"/>
                <a:tab pos="709332" algn="l"/>
                <a:tab pos="1003189" algn="l"/>
              </a:tabLst>
            </a:pPr>
            <a:r>
              <a:rPr sz="1069" spc="10" dirty="0">
                <a:latin typeface="Times New Roman"/>
                <a:cs typeface="Times New Roman"/>
              </a:rPr>
              <a:t>7	5	2	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39964" y="2264092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80">
                <a:moveTo>
                  <a:pt x="259021" y="34289"/>
                </a:moveTo>
                <a:lnTo>
                  <a:pt x="217170" y="60198"/>
                </a:lnTo>
                <a:lnTo>
                  <a:pt x="214884" y="63246"/>
                </a:lnTo>
                <a:lnTo>
                  <a:pt x="215646" y="66293"/>
                </a:lnTo>
                <a:lnTo>
                  <a:pt x="218694" y="68579"/>
                </a:lnTo>
                <a:lnTo>
                  <a:pt x="221742" y="67817"/>
                </a:lnTo>
                <a:lnTo>
                  <a:pt x="268466" y="38861"/>
                </a:lnTo>
                <a:lnTo>
                  <a:pt x="267462" y="38861"/>
                </a:lnTo>
                <a:lnTo>
                  <a:pt x="268985" y="38100"/>
                </a:lnTo>
                <a:lnTo>
                  <a:pt x="265176" y="38100"/>
                </a:lnTo>
                <a:lnTo>
                  <a:pt x="259021" y="34289"/>
                </a:lnTo>
                <a:close/>
              </a:path>
              <a:path w="276225" h="68580">
                <a:moveTo>
                  <a:pt x="251635" y="29717"/>
                </a:moveTo>
                <a:lnTo>
                  <a:pt x="4572" y="29717"/>
                </a:lnTo>
                <a:lnTo>
                  <a:pt x="1524" y="31241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861"/>
                </a:lnTo>
                <a:lnTo>
                  <a:pt x="251635" y="38861"/>
                </a:lnTo>
                <a:lnTo>
                  <a:pt x="259021" y="34289"/>
                </a:lnTo>
                <a:lnTo>
                  <a:pt x="251635" y="29717"/>
                </a:lnTo>
                <a:close/>
              </a:path>
              <a:path w="276225" h="68580">
                <a:moveTo>
                  <a:pt x="268466" y="29717"/>
                </a:moveTo>
                <a:lnTo>
                  <a:pt x="267462" y="29717"/>
                </a:lnTo>
                <a:lnTo>
                  <a:pt x="270510" y="31241"/>
                </a:lnTo>
                <a:lnTo>
                  <a:pt x="272034" y="34289"/>
                </a:lnTo>
                <a:lnTo>
                  <a:pt x="270510" y="37337"/>
                </a:lnTo>
                <a:lnTo>
                  <a:pt x="267462" y="38861"/>
                </a:lnTo>
                <a:lnTo>
                  <a:pt x="268466" y="38861"/>
                </a:lnTo>
                <a:lnTo>
                  <a:pt x="275844" y="34289"/>
                </a:lnTo>
                <a:lnTo>
                  <a:pt x="268466" y="29717"/>
                </a:lnTo>
                <a:close/>
              </a:path>
              <a:path w="276225" h="68580">
                <a:moveTo>
                  <a:pt x="265176" y="30479"/>
                </a:moveTo>
                <a:lnTo>
                  <a:pt x="259021" y="34289"/>
                </a:lnTo>
                <a:lnTo>
                  <a:pt x="265176" y="38100"/>
                </a:lnTo>
                <a:lnTo>
                  <a:pt x="265176" y="30479"/>
                </a:lnTo>
                <a:close/>
              </a:path>
              <a:path w="276225" h="68580">
                <a:moveTo>
                  <a:pt x="268986" y="30479"/>
                </a:moveTo>
                <a:lnTo>
                  <a:pt x="265176" y="30479"/>
                </a:lnTo>
                <a:lnTo>
                  <a:pt x="265176" y="38100"/>
                </a:lnTo>
                <a:lnTo>
                  <a:pt x="268985" y="38100"/>
                </a:lnTo>
                <a:lnTo>
                  <a:pt x="270510" y="37337"/>
                </a:lnTo>
                <a:lnTo>
                  <a:pt x="272034" y="34289"/>
                </a:lnTo>
                <a:lnTo>
                  <a:pt x="270510" y="31241"/>
                </a:lnTo>
                <a:lnTo>
                  <a:pt x="268986" y="30479"/>
                </a:lnTo>
                <a:close/>
              </a:path>
              <a:path w="276225" h="68580">
                <a:moveTo>
                  <a:pt x="218694" y="0"/>
                </a:moveTo>
                <a:lnTo>
                  <a:pt x="215646" y="1524"/>
                </a:lnTo>
                <a:lnTo>
                  <a:pt x="214884" y="5333"/>
                </a:lnTo>
                <a:lnTo>
                  <a:pt x="217170" y="8381"/>
                </a:lnTo>
                <a:lnTo>
                  <a:pt x="259021" y="34289"/>
                </a:lnTo>
                <a:lnTo>
                  <a:pt x="265176" y="30479"/>
                </a:lnTo>
                <a:lnTo>
                  <a:pt x="268986" y="30479"/>
                </a:lnTo>
                <a:lnTo>
                  <a:pt x="267462" y="29717"/>
                </a:lnTo>
                <a:lnTo>
                  <a:pt x="268466" y="29717"/>
                </a:lnTo>
                <a:lnTo>
                  <a:pt x="221742" y="761"/>
                </a:lnTo>
                <a:lnTo>
                  <a:pt x="21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588105" y="2158152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568842" y="1677845"/>
            <a:ext cx="62415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11174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front  </a:t>
            </a:r>
            <a:r>
              <a:rPr sz="1069" b="1" spc="-111" dirty="0">
                <a:latin typeface="Times New Roman"/>
                <a:cs typeface="Times New Roman"/>
              </a:rPr>
              <a:t> </a:t>
            </a:r>
            <a:r>
              <a:rPr sz="1069" b="1" u="sng" spc="5" dirty="0">
                <a:latin typeface="Times New Roman"/>
                <a:cs typeface="Times New Roman"/>
              </a:rPr>
              <a:t> </a:t>
            </a:r>
            <a:r>
              <a:rPr sz="1069" b="1" u="sng" dirty="0">
                <a:latin typeface="Times New Roman"/>
                <a:cs typeface="Times New Roman"/>
              </a:rPr>
              <a:t>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33875" y="2158152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716636" y="1948497"/>
            <a:ext cx="209903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4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891472" y="1944051"/>
            <a:ext cx="69762" cy="339549"/>
          </a:xfrm>
          <a:custGeom>
            <a:avLst/>
            <a:gdLst/>
            <a:ahLst/>
            <a:cxnLst/>
            <a:rect l="l" t="t" r="r" b="b"/>
            <a:pathLst>
              <a:path w="71755" h="349250">
                <a:moveTo>
                  <a:pt x="0" y="277368"/>
                </a:moveTo>
                <a:lnTo>
                  <a:pt x="35813" y="348996"/>
                </a:lnTo>
                <a:lnTo>
                  <a:pt x="57530" y="305562"/>
                </a:lnTo>
                <a:lnTo>
                  <a:pt x="35813" y="305562"/>
                </a:lnTo>
                <a:lnTo>
                  <a:pt x="32003" y="304038"/>
                </a:lnTo>
                <a:lnTo>
                  <a:pt x="31241" y="300990"/>
                </a:lnTo>
                <a:lnTo>
                  <a:pt x="31241" y="297974"/>
                </a:lnTo>
                <a:lnTo>
                  <a:pt x="0" y="277368"/>
                </a:lnTo>
                <a:close/>
              </a:path>
              <a:path w="71755" h="349250">
                <a:moveTo>
                  <a:pt x="31241" y="297974"/>
                </a:moveTo>
                <a:lnTo>
                  <a:pt x="31241" y="300990"/>
                </a:lnTo>
                <a:lnTo>
                  <a:pt x="32003" y="304038"/>
                </a:lnTo>
                <a:lnTo>
                  <a:pt x="35813" y="305562"/>
                </a:lnTo>
                <a:lnTo>
                  <a:pt x="38862" y="304038"/>
                </a:lnTo>
                <a:lnTo>
                  <a:pt x="39624" y="300990"/>
                </a:lnTo>
                <a:lnTo>
                  <a:pt x="35813" y="300990"/>
                </a:lnTo>
                <a:lnTo>
                  <a:pt x="31241" y="297974"/>
                </a:lnTo>
                <a:close/>
              </a:path>
              <a:path w="71755" h="349250">
                <a:moveTo>
                  <a:pt x="71627" y="277368"/>
                </a:moveTo>
                <a:lnTo>
                  <a:pt x="39624" y="298477"/>
                </a:lnTo>
                <a:lnTo>
                  <a:pt x="39624" y="300990"/>
                </a:lnTo>
                <a:lnTo>
                  <a:pt x="38862" y="304038"/>
                </a:lnTo>
                <a:lnTo>
                  <a:pt x="35813" y="305562"/>
                </a:lnTo>
                <a:lnTo>
                  <a:pt x="57530" y="305562"/>
                </a:lnTo>
                <a:lnTo>
                  <a:pt x="71627" y="277368"/>
                </a:lnTo>
                <a:close/>
              </a:path>
              <a:path w="71755" h="349250">
                <a:moveTo>
                  <a:pt x="35813" y="0"/>
                </a:moveTo>
                <a:lnTo>
                  <a:pt x="32003" y="1524"/>
                </a:lnTo>
                <a:lnTo>
                  <a:pt x="31241" y="4572"/>
                </a:lnTo>
                <a:lnTo>
                  <a:pt x="31241" y="297974"/>
                </a:lnTo>
                <a:lnTo>
                  <a:pt x="35813" y="300990"/>
                </a:lnTo>
                <a:lnTo>
                  <a:pt x="39624" y="298477"/>
                </a:lnTo>
                <a:lnTo>
                  <a:pt x="39624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5" h="349250">
                <a:moveTo>
                  <a:pt x="39624" y="298477"/>
                </a:moveTo>
                <a:lnTo>
                  <a:pt x="35813" y="300990"/>
                </a:lnTo>
                <a:lnTo>
                  <a:pt x="39624" y="300990"/>
                </a:lnTo>
                <a:lnTo>
                  <a:pt x="39624" y="298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713547" y="1948497"/>
            <a:ext cx="20928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887644" y="1944051"/>
            <a:ext cx="69762" cy="339549"/>
          </a:xfrm>
          <a:custGeom>
            <a:avLst/>
            <a:gdLst/>
            <a:ahLst/>
            <a:cxnLst/>
            <a:rect l="l" t="t" r="r" b="b"/>
            <a:pathLst>
              <a:path w="71755" h="349250">
                <a:moveTo>
                  <a:pt x="0" y="277368"/>
                </a:moveTo>
                <a:lnTo>
                  <a:pt x="35813" y="348996"/>
                </a:lnTo>
                <a:lnTo>
                  <a:pt x="57531" y="305562"/>
                </a:lnTo>
                <a:lnTo>
                  <a:pt x="35813" y="305562"/>
                </a:lnTo>
                <a:lnTo>
                  <a:pt x="32766" y="304038"/>
                </a:lnTo>
                <a:lnTo>
                  <a:pt x="31242" y="300990"/>
                </a:lnTo>
                <a:lnTo>
                  <a:pt x="31242" y="297974"/>
                </a:lnTo>
                <a:lnTo>
                  <a:pt x="0" y="277368"/>
                </a:lnTo>
                <a:close/>
              </a:path>
              <a:path w="71755" h="349250">
                <a:moveTo>
                  <a:pt x="40386" y="297974"/>
                </a:moveTo>
                <a:lnTo>
                  <a:pt x="35813" y="300990"/>
                </a:lnTo>
                <a:lnTo>
                  <a:pt x="31242" y="300990"/>
                </a:lnTo>
                <a:lnTo>
                  <a:pt x="32766" y="304038"/>
                </a:lnTo>
                <a:lnTo>
                  <a:pt x="35813" y="305562"/>
                </a:lnTo>
                <a:lnTo>
                  <a:pt x="38862" y="304038"/>
                </a:lnTo>
                <a:lnTo>
                  <a:pt x="40386" y="300990"/>
                </a:lnTo>
                <a:lnTo>
                  <a:pt x="35813" y="300990"/>
                </a:lnTo>
                <a:lnTo>
                  <a:pt x="31242" y="297974"/>
                </a:lnTo>
                <a:lnTo>
                  <a:pt x="40386" y="297974"/>
                </a:lnTo>
                <a:close/>
              </a:path>
              <a:path w="71755" h="349250">
                <a:moveTo>
                  <a:pt x="71628" y="277368"/>
                </a:moveTo>
                <a:lnTo>
                  <a:pt x="40386" y="297974"/>
                </a:lnTo>
                <a:lnTo>
                  <a:pt x="40386" y="300990"/>
                </a:lnTo>
                <a:lnTo>
                  <a:pt x="38862" y="304038"/>
                </a:lnTo>
                <a:lnTo>
                  <a:pt x="35813" y="305562"/>
                </a:lnTo>
                <a:lnTo>
                  <a:pt x="57531" y="305562"/>
                </a:lnTo>
                <a:lnTo>
                  <a:pt x="71628" y="277368"/>
                </a:lnTo>
                <a:close/>
              </a:path>
              <a:path w="71755" h="349250">
                <a:moveTo>
                  <a:pt x="35813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297974"/>
                </a:lnTo>
                <a:lnTo>
                  <a:pt x="35813" y="300990"/>
                </a:lnTo>
                <a:lnTo>
                  <a:pt x="40386" y="297974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1352243" y="2608332"/>
            <a:ext cx="4852458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84092" algn="ctr"/>
            <a:r>
              <a:rPr sz="1069" b="1" spc="10" dirty="0">
                <a:latin typeface="Times New Roman"/>
                <a:cs typeface="Times New Roman"/>
              </a:rPr>
              <a:t>Fig 5. Insertion of one element using</a:t>
            </a:r>
            <a:r>
              <a:rPr sz="1069" b="1" spc="-2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enqueue(9)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953"/>
              </a:spcBef>
            </a:pP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in this </a:t>
            </a:r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the new elements are </a:t>
            </a:r>
            <a:r>
              <a:rPr sz="1069" spc="5" dirty="0">
                <a:latin typeface="Times New Roman"/>
                <a:cs typeface="Times New Roman"/>
              </a:rPr>
              <a:t>inserted at </a:t>
            </a:r>
            <a:r>
              <a:rPr sz="1069" i="1" spc="5" dirty="0">
                <a:latin typeface="Times New Roman"/>
                <a:cs typeface="Times New Roman"/>
              </a:rPr>
              <a:t>rear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removed from the </a:t>
            </a:r>
            <a:r>
              <a:rPr sz="1069" i="1" spc="5" dirty="0">
                <a:latin typeface="Times New Roman"/>
                <a:cs typeface="Times New Roman"/>
              </a:rPr>
              <a:t>front</a:t>
            </a:r>
            <a:r>
              <a:rPr sz="1069" spc="5" dirty="0">
                <a:latin typeface="Times New Roman"/>
                <a:cs typeface="Times New Roman"/>
              </a:rPr>
              <a:t>. This is in contrast to </a:t>
            </a:r>
            <a:r>
              <a:rPr sz="1069" i="1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where the elements are  inserted and removed from the </a:t>
            </a:r>
            <a:r>
              <a:rPr sz="1069" spc="5" dirty="0">
                <a:latin typeface="Times New Roman"/>
                <a:cs typeface="Times New Roman"/>
              </a:rPr>
              <a:t>same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/* Remove element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front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75316" marR="3820142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int dequeue()  </a:t>
            </a:r>
            <a:r>
              <a:rPr sz="1069" spc="5" dirty="0">
                <a:latin typeface="Times New Roman"/>
                <a:cs typeface="Times New Roman"/>
              </a:rPr>
              <a:t>2.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88311" indent="-312995">
              <a:lnSpc>
                <a:spcPts val="1210"/>
              </a:lnSpc>
              <a:buAutoNum type="arabicPeriod" startAt="3"/>
              <a:tabLst>
                <a:tab pos="388311" algn="l"/>
                <a:tab pos="388929" algn="l"/>
              </a:tabLst>
            </a:pPr>
            <a:r>
              <a:rPr sz="1069" spc="10" dirty="0">
                <a:latin typeface="Times New Roman"/>
                <a:cs typeface="Times New Roman"/>
              </a:rPr>
              <a:t>int  x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front-&gt;get();</a:t>
            </a:r>
            <a:endParaRPr sz="1069">
              <a:latin typeface="Times New Roman"/>
              <a:cs typeface="Times New Roman"/>
            </a:endParaRPr>
          </a:p>
          <a:p>
            <a:pPr marL="388311" indent="-312995">
              <a:lnSpc>
                <a:spcPts val="1264"/>
              </a:lnSpc>
              <a:buAutoNum type="arabicPeriod" startAt="3"/>
              <a:tabLst>
                <a:tab pos="388311" algn="l"/>
                <a:tab pos="388929" algn="l"/>
              </a:tabLst>
            </a:pPr>
            <a:r>
              <a:rPr sz="1069" spc="10" dirty="0">
                <a:latin typeface="Times New Roman"/>
                <a:cs typeface="Times New Roman"/>
              </a:rPr>
              <a:t>Node*  p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front;</a:t>
            </a:r>
            <a:endParaRPr sz="1069">
              <a:latin typeface="Times New Roman"/>
              <a:cs typeface="Times New Roman"/>
            </a:endParaRPr>
          </a:p>
          <a:p>
            <a:pPr marL="388929" indent="-313612">
              <a:lnSpc>
                <a:spcPts val="1264"/>
              </a:lnSpc>
              <a:buAutoNum type="arabicPeriod" startAt="3"/>
              <a:tabLst>
                <a:tab pos="388929" algn="l"/>
                <a:tab pos="389546" algn="l"/>
              </a:tabLst>
            </a:pPr>
            <a:r>
              <a:rPr sz="1069" spc="10" dirty="0">
                <a:latin typeface="Times New Roman"/>
                <a:cs typeface="Times New Roman"/>
              </a:rPr>
              <a:t>front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front-&gt;getNext();</a:t>
            </a:r>
            <a:endParaRPr sz="1069">
              <a:latin typeface="Times New Roman"/>
              <a:cs typeface="Times New Roman"/>
            </a:endParaRPr>
          </a:p>
          <a:p>
            <a:pPr marL="388311" indent="-312995">
              <a:lnSpc>
                <a:spcPts val="1264"/>
              </a:lnSpc>
              <a:buAutoNum type="arabicPeriod" startAt="3"/>
              <a:tabLst>
                <a:tab pos="388311" algn="l"/>
                <a:tab pos="388929" algn="l"/>
              </a:tabLst>
            </a:pP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p;</a:t>
            </a:r>
            <a:endParaRPr sz="1069">
              <a:latin typeface="Times New Roman"/>
              <a:cs typeface="Times New Roman"/>
            </a:endParaRPr>
          </a:p>
          <a:p>
            <a:pPr marL="388311" indent="-312995">
              <a:lnSpc>
                <a:spcPts val="1264"/>
              </a:lnSpc>
              <a:buAutoNum type="arabicPeriod" startAt="3"/>
              <a:tabLst>
                <a:tab pos="388311" algn="l"/>
                <a:tab pos="388929" algn="l"/>
              </a:tabLst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8.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/* Insert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9.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void enqueue(int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x)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10.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58071" indent="-382755">
              <a:lnSpc>
                <a:spcPts val="1264"/>
              </a:lnSpc>
              <a:buAutoNum type="arabicPeriod" startAt="11"/>
              <a:tabLst>
                <a:tab pos="458071" algn="l"/>
                <a:tab pos="458689" algn="l"/>
              </a:tabLst>
            </a:pPr>
            <a:r>
              <a:rPr sz="1069" spc="10" dirty="0">
                <a:latin typeface="Times New Roman"/>
                <a:cs typeface="Times New Roman"/>
              </a:rPr>
              <a:t>Node*  newNode 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Node();</a:t>
            </a:r>
            <a:endParaRPr sz="1069">
              <a:latin typeface="Times New Roman"/>
              <a:cs typeface="Times New Roman"/>
            </a:endParaRPr>
          </a:p>
          <a:p>
            <a:pPr marL="458071" indent="-382755">
              <a:lnSpc>
                <a:spcPts val="1259"/>
              </a:lnSpc>
              <a:buAutoNum type="arabicPeriod" startAt="11"/>
              <a:tabLst>
                <a:tab pos="458071" algn="l"/>
                <a:tab pos="458689" algn="l"/>
              </a:tabLst>
            </a:pPr>
            <a:r>
              <a:rPr sz="1069" spc="10" dirty="0">
                <a:latin typeface="Times New Roman"/>
                <a:cs typeface="Times New Roman"/>
              </a:rPr>
              <a:t>newNode-&gt;set(x);</a:t>
            </a:r>
            <a:endParaRPr sz="1069">
              <a:latin typeface="Times New Roman"/>
              <a:cs typeface="Times New Roman"/>
            </a:endParaRPr>
          </a:p>
          <a:p>
            <a:pPr marL="492643" indent="-417326">
              <a:lnSpc>
                <a:spcPts val="1264"/>
              </a:lnSpc>
              <a:buAutoNum type="arabicPeriod" startAt="11"/>
              <a:tabLst>
                <a:tab pos="492643" algn="l"/>
                <a:tab pos="493260" algn="l"/>
              </a:tabLst>
            </a:pPr>
            <a:r>
              <a:rPr sz="1069" spc="10" dirty="0">
                <a:latin typeface="Times New Roman"/>
                <a:cs typeface="Times New Roman"/>
              </a:rPr>
              <a:t>newNode-&gt;setNext(NULL);</a:t>
            </a:r>
            <a:endParaRPr sz="1069">
              <a:latin typeface="Times New Roman"/>
              <a:cs typeface="Times New Roman"/>
            </a:endParaRPr>
          </a:p>
          <a:p>
            <a:pPr marL="458071" indent="-382755">
              <a:lnSpc>
                <a:spcPts val="1264"/>
              </a:lnSpc>
              <a:buAutoNum type="arabicPeriod" startAt="11"/>
              <a:tabLst>
                <a:tab pos="458071" algn="l"/>
                <a:tab pos="458689" algn="l"/>
              </a:tabLst>
            </a:pPr>
            <a:r>
              <a:rPr sz="1069" spc="5" dirty="0">
                <a:latin typeface="Times New Roman"/>
                <a:cs typeface="Times New Roman"/>
              </a:rPr>
              <a:t>rear-&gt;setNext(newNode);</a:t>
            </a:r>
            <a:endParaRPr sz="1069">
              <a:latin typeface="Times New Roman"/>
              <a:cs typeface="Times New Roman"/>
            </a:endParaRPr>
          </a:p>
          <a:p>
            <a:pPr marL="458071" indent="-382755">
              <a:lnSpc>
                <a:spcPts val="1264"/>
              </a:lnSpc>
              <a:buAutoNum type="arabicPeriod" startAt="11"/>
              <a:tabLst>
                <a:tab pos="458071" algn="l"/>
                <a:tab pos="458689" algn="l"/>
              </a:tabLst>
            </a:pPr>
            <a:r>
              <a:rPr sz="1069" spc="5" dirty="0">
                <a:latin typeface="Times New Roman"/>
                <a:cs typeface="Times New Roman"/>
              </a:rPr>
              <a:t>rear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newNode;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16.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dequeue() operation, at line 3,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front 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retrieved </a:t>
            </a:r>
            <a:r>
              <a:rPr sz="1069" spc="10" dirty="0">
                <a:latin typeface="Times New Roman"/>
                <a:cs typeface="Times New Roman"/>
              </a:rPr>
              <a:t>from the queue </a:t>
            </a:r>
            <a:r>
              <a:rPr sz="1069" spc="5" dirty="0">
                <a:latin typeface="Times New Roman"/>
                <a:cs typeface="Times New Roman"/>
              </a:rPr>
              <a:t>and  assigned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variable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In line 4,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saved in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pointer variable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spc="5" dirty="0">
                <a:latin typeface="Times New Roman"/>
                <a:cs typeface="Times New Roman"/>
              </a:rPr>
              <a:t>5,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pointer is </a:t>
            </a:r>
            <a:r>
              <a:rPr sz="1069" spc="10" dirty="0">
                <a:latin typeface="Times New Roman"/>
                <a:cs typeface="Times New Roman"/>
              </a:rPr>
              <a:t>moved forward by </a:t>
            </a:r>
            <a:r>
              <a:rPr sz="1069" spc="5" dirty="0">
                <a:latin typeface="Times New Roman"/>
                <a:cs typeface="Times New Roman"/>
              </a:rPr>
              <a:t>retrieving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node 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i="1" spc="5" dirty="0">
                <a:latin typeface="Times New Roman"/>
                <a:cs typeface="Times New Roman"/>
              </a:rPr>
              <a:t>front-&gt;getNext()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assigning it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fron</a:t>
            </a:r>
            <a:r>
              <a:rPr sz="1069" spc="10" dirty="0">
                <a:latin typeface="Times New Roman"/>
                <a:cs typeface="Times New Roman"/>
              </a:rPr>
              <a:t>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6,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pointed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front</a:t>
            </a:r>
            <a:r>
              <a:rPr sz="1069" i="1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deleted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delete</a:t>
            </a:r>
            <a:r>
              <a:rPr sz="1069" i="1" spc="18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statement.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9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of </a:t>
            </a:r>
            <a:r>
              <a:rPr sz="1069" i="1" spc="5" dirty="0">
                <a:latin typeface="Times New Roman"/>
                <a:cs typeface="Times New Roman"/>
              </a:rPr>
              <a:t>dequeue() </a:t>
            </a:r>
            <a:r>
              <a:rPr sz="1069" spc="10" dirty="0">
                <a:latin typeface="Times New Roman"/>
                <a:cs typeface="Times New Roman"/>
              </a:rPr>
              <a:t>implementation, the value of deleted node that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saved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x, </a:t>
            </a:r>
            <a:r>
              <a:rPr sz="1069" spc="5" dirty="0">
                <a:latin typeface="Times New Roman"/>
                <a:cs typeface="Times New Roman"/>
              </a:rPr>
              <a:t>is returned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back.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enqueue(int 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an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queue</a:t>
            </a:r>
            <a:r>
              <a:rPr sz="1069" spc="10" dirty="0">
                <a:latin typeface="Times New Roman"/>
                <a:cs typeface="Times New Roman"/>
              </a:rPr>
              <a:t>. It </a:t>
            </a:r>
            <a:r>
              <a:rPr sz="1069" spc="5" dirty="0">
                <a:latin typeface="Times New Roman"/>
                <a:cs typeface="Times New Roman"/>
              </a:rPr>
              <a:t>inserts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queue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11,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created using the </a:t>
            </a:r>
            <a:r>
              <a:rPr sz="1069" i="1" spc="10" dirty="0">
                <a:latin typeface="Times New Roman"/>
                <a:cs typeface="Times New Roman"/>
              </a:rPr>
              <a:t>new Node() 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returned starting address of the created object is assigned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10" dirty="0">
                <a:latin typeface="Times New Roman"/>
                <a:cs typeface="Times New Roman"/>
              </a:rPr>
              <a:t>pointer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12,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passed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parameter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x,</a:t>
            </a:r>
            <a:r>
              <a:rPr sz="1069" i="1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newly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created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17192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651" y="2418555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1364614" y="2415963"/>
            <a:ext cx="0" cy="1774295"/>
          </a:xfrm>
          <a:custGeom>
            <a:avLst/>
            <a:gdLst/>
            <a:ahLst/>
            <a:cxnLst/>
            <a:rect l="l" t="t" r="r" b="b"/>
            <a:pathLst>
              <a:path h="1824989">
                <a:moveTo>
                  <a:pt x="0" y="0"/>
                </a:moveTo>
                <a:lnTo>
                  <a:pt x="0" y="182499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61651" y="4187666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6445990" y="2415963"/>
            <a:ext cx="0" cy="1774295"/>
          </a:xfrm>
          <a:custGeom>
            <a:avLst/>
            <a:gdLst/>
            <a:ahLst/>
            <a:cxnLst/>
            <a:rect l="l" t="t" r="r" b="b"/>
            <a:pathLst>
              <a:path h="1824989">
                <a:moveTo>
                  <a:pt x="0" y="0"/>
                </a:moveTo>
                <a:lnTo>
                  <a:pt x="0" y="182499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67" y="868857"/>
            <a:ext cx="4852458" cy="6399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object using the </a:t>
            </a:r>
            <a:r>
              <a:rPr sz="1069" i="1" spc="10" dirty="0">
                <a:latin typeface="Times New Roman"/>
                <a:cs typeface="Times New Roman"/>
              </a:rPr>
              <a:t>set()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line 13,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in the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set 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In line 14, the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set as </a:t>
            </a:r>
            <a:r>
              <a:rPr sz="1069" spc="10" dirty="0">
                <a:latin typeface="Times New Roman"/>
                <a:cs typeface="Times New Roman"/>
              </a:rPr>
              <a:t>the next node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currently pointed 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rear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Ine line 15,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set to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newly </a:t>
            </a:r>
            <a:r>
              <a:rPr sz="1069" spc="5" dirty="0">
                <a:latin typeface="Times New Roman"/>
                <a:cs typeface="Times New Roman"/>
              </a:rPr>
              <a:t>created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functions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75316" marR="2879924">
              <a:lnSpc>
                <a:spcPts val="1264"/>
              </a:lnSpc>
              <a:spcBef>
                <a:spcPts val="78"/>
              </a:spcBef>
            </a:pPr>
            <a:r>
              <a:rPr sz="1069" spc="10" dirty="0">
                <a:latin typeface="Times New Roman"/>
                <a:cs typeface="Times New Roman"/>
              </a:rPr>
              <a:t>/*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retrieve the front element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  int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front()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front-&gt;get();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75316" marR="276324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/* </a:t>
            </a:r>
            <a:r>
              <a:rPr sz="1069" spc="10" dirty="0">
                <a:latin typeface="Times New Roman"/>
                <a:cs typeface="Times New Roman"/>
              </a:rPr>
              <a:t>To check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*/  int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isEmpty()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5" dirty="0">
                <a:latin typeface="Times New Roman"/>
                <a:cs typeface="Times New Roman"/>
              </a:rPr>
              <a:t>( front  </a:t>
            </a:r>
            <a:r>
              <a:rPr sz="1069" spc="15" dirty="0">
                <a:latin typeface="Times New Roman"/>
                <a:cs typeface="Times New Roman"/>
              </a:rPr>
              <a:t>==  NULL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front()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retrieve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front element.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oldest element  inserted in </a:t>
            </a:r>
            <a:r>
              <a:rPr sz="1069" spc="10" dirty="0">
                <a:latin typeface="Times New Roman"/>
                <a:cs typeface="Times New Roman"/>
              </a:rPr>
              <a:t>the queue. </a:t>
            </a:r>
            <a:r>
              <a:rPr sz="1069" spc="5" dirty="0">
                <a:latin typeface="Times New Roman"/>
                <a:cs typeface="Times New Roman"/>
              </a:rPr>
              <a:t>It uses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get() </a:t>
            </a:r>
            <a:r>
              <a:rPr sz="1069" spc="5" dirty="0">
                <a:latin typeface="Times New Roman"/>
                <a:cs typeface="Times New Roman"/>
              </a:rPr>
              <a:t>method of the </a:t>
            </a:r>
            <a:r>
              <a:rPr sz="1069" i="1" spc="10" dirty="0">
                <a:latin typeface="Times New Roman"/>
                <a:cs typeface="Times New Roman"/>
              </a:rPr>
              <a:t>Node</a:t>
            </a:r>
            <a:r>
              <a:rPr sz="1069" i="1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isEmpty()</a:t>
            </a:r>
            <a:r>
              <a:rPr sz="1069" i="1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check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whether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checks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the address inside the </a:t>
            </a:r>
            <a:r>
              <a:rPr sz="1069" i="1" spc="10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pointer, if it is </a:t>
            </a:r>
            <a:r>
              <a:rPr sz="1069" i="1" spc="15" dirty="0">
                <a:latin typeface="Times New Roman"/>
                <a:cs typeface="Times New Roman"/>
              </a:rPr>
              <a:t>NULL. </a:t>
            </a:r>
            <a:r>
              <a:rPr sz="1069" i="1" spc="5" dirty="0">
                <a:latin typeface="Times New Roman"/>
                <a:cs typeface="Times New Roman"/>
              </a:rPr>
              <a:t>It will </a:t>
            </a:r>
            <a:r>
              <a:rPr sz="1069" spc="5" dirty="0">
                <a:latin typeface="Times New Roman"/>
                <a:cs typeface="Times New Roman"/>
              </a:rPr>
              <a:t>return true </a:t>
            </a:r>
            <a:r>
              <a:rPr sz="1069" spc="10" dirty="0">
                <a:latin typeface="Times New Roman"/>
                <a:cs typeface="Times New Roman"/>
              </a:rPr>
              <a:t>indicating that the  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or vice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versa.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While studying stack data structure,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using both array and  </a:t>
            </a:r>
            <a:r>
              <a:rPr sz="1069" spc="5" dirty="0">
                <a:latin typeface="Times New Roman"/>
                <a:cs typeface="Times New Roman"/>
              </a:rPr>
              <a:t>linked list.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queue, until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discussing about </a:t>
            </a:r>
            <a:r>
              <a:rPr sz="1069" spc="10" dirty="0">
                <a:latin typeface="Times New Roman"/>
                <a:cs typeface="Times New Roman"/>
              </a:rPr>
              <a:t>implementing </a:t>
            </a:r>
            <a:r>
              <a:rPr sz="1069" spc="5" dirty="0">
                <a:latin typeface="Times New Roman"/>
                <a:cs typeface="Times New Roman"/>
              </a:rPr>
              <a:t>queue 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linked list.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discuss </a:t>
            </a:r>
            <a:r>
              <a:rPr sz="1069" spc="10" dirty="0">
                <a:latin typeface="Times New Roman"/>
                <a:cs typeface="Times New Roman"/>
              </a:rPr>
              <a:t>implementing queue </a:t>
            </a:r>
            <a:r>
              <a:rPr sz="1069" spc="5" dirty="0">
                <a:latin typeface="Times New Roman"/>
                <a:cs typeface="Times New Roman"/>
              </a:rPr>
              <a:t>with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Queue using</a:t>
            </a:r>
            <a:r>
              <a:rPr sz="1264" b="1" spc="-3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Array</a:t>
            </a:r>
            <a:endParaRPr sz="1264">
              <a:latin typeface="Arial"/>
              <a:cs typeface="Arial"/>
            </a:endParaRPr>
          </a:p>
          <a:p>
            <a:pPr marL="12347" marR="4939">
              <a:lnSpc>
                <a:spcPts val="1264"/>
              </a:lnSpc>
              <a:spcBef>
                <a:spcPts val="39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programmer keeps few important considerations into view account before  implementing a queue with the help of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to </a:t>
            </a:r>
            <a:r>
              <a:rPr sz="1069" spc="10" dirty="0">
                <a:latin typeface="Times New Roman"/>
                <a:cs typeface="Times New Roman"/>
              </a:rPr>
              <a:t>hold the queue elements, </a:t>
            </a: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insertions and removal at the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ts val="1264"/>
              </a:lnSpc>
              <a:spcBef>
                <a:spcPts val="44"/>
              </a:spcBef>
            </a:pPr>
            <a:r>
              <a:rPr sz="1069" dirty="0">
                <a:latin typeface="Times New Roman"/>
                <a:cs typeface="Times New Roman"/>
              </a:rPr>
              <a:t>(start)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array are expensive.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fact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5" dirty="0">
                <a:latin typeface="Times New Roman"/>
                <a:cs typeface="Times New Roman"/>
              </a:rPr>
              <a:t>up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“n”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needed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only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but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queue,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both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required.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around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upon removal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5" dirty="0">
                <a:latin typeface="Times New Roman"/>
                <a:cs typeface="Times New Roman"/>
              </a:rPr>
              <a:t> element.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4119" y="7404413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0562" y="793196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2371" y="793196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8229" y="7931961"/>
            <a:ext cx="3796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6944" algn="l"/>
              </a:tabLst>
            </a:pPr>
            <a:r>
              <a:rPr sz="1069" spc="10" dirty="0">
                <a:latin typeface="Times New Roman"/>
                <a:cs typeface="Times New Roman"/>
              </a:rPr>
              <a:t>1	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3301" y="7772189"/>
            <a:ext cx="459317" cy="349426"/>
          </a:xfrm>
          <a:custGeom>
            <a:avLst/>
            <a:gdLst/>
            <a:ahLst/>
            <a:cxnLst/>
            <a:rect l="l" t="t" r="r" b="b"/>
            <a:pathLst>
              <a:path w="472439" h="359409">
                <a:moveTo>
                  <a:pt x="354330" y="0"/>
                </a:moveTo>
                <a:lnTo>
                  <a:pt x="354330" y="89915"/>
                </a:lnTo>
                <a:lnTo>
                  <a:pt x="0" y="89915"/>
                </a:lnTo>
                <a:lnTo>
                  <a:pt x="0" y="268985"/>
                </a:lnTo>
                <a:lnTo>
                  <a:pt x="354330" y="268985"/>
                </a:lnTo>
                <a:lnTo>
                  <a:pt x="354330" y="358901"/>
                </a:lnTo>
                <a:lnTo>
                  <a:pt x="472439" y="179831"/>
                </a:lnTo>
                <a:lnTo>
                  <a:pt x="354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399806" y="7404488"/>
            <a:ext cx="2802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1308" y="7642543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5">
                <a:moveTo>
                  <a:pt x="0" y="219455"/>
                </a:moveTo>
                <a:lnTo>
                  <a:pt x="35814" y="291083"/>
                </a:lnTo>
                <a:lnTo>
                  <a:pt x="57150" y="248411"/>
                </a:lnTo>
                <a:lnTo>
                  <a:pt x="35814" y="248411"/>
                </a:lnTo>
                <a:lnTo>
                  <a:pt x="32003" y="246887"/>
                </a:lnTo>
                <a:lnTo>
                  <a:pt x="31241" y="243839"/>
                </a:lnTo>
                <a:lnTo>
                  <a:pt x="31241" y="240727"/>
                </a:lnTo>
                <a:lnTo>
                  <a:pt x="0" y="219455"/>
                </a:lnTo>
                <a:close/>
              </a:path>
              <a:path w="71755" h="291465">
                <a:moveTo>
                  <a:pt x="31241" y="240727"/>
                </a:moveTo>
                <a:lnTo>
                  <a:pt x="31241" y="243839"/>
                </a:lnTo>
                <a:lnTo>
                  <a:pt x="32003" y="246887"/>
                </a:lnTo>
                <a:lnTo>
                  <a:pt x="35814" y="248411"/>
                </a:lnTo>
                <a:lnTo>
                  <a:pt x="38861" y="246887"/>
                </a:lnTo>
                <a:lnTo>
                  <a:pt x="39623" y="243839"/>
                </a:lnTo>
                <a:lnTo>
                  <a:pt x="35814" y="243839"/>
                </a:lnTo>
                <a:lnTo>
                  <a:pt x="31241" y="240727"/>
                </a:lnTo>
                <a:close/>
              </a:path>
              <a:path w="71755" h="291465">
                <a:moveTo>
                  <a:pt x="71628" y="219455"/>
                </a:moveTo>
                <a:lnTo>
                  <a:pt x="39623" y="241245"/>
                </a:lnTo>
                <a:lnTo>
                  <a:pt x="39623" y="243839"/>
                </a:lnTo>
                <a:lnTo>
                  <a:pt x="38861" y="246887"/>
                </a:lnTo>
                <a:lnTo>
                  <a:pt x="35814" y="248411"/>
                </a:lnTo>
                <a:lnTo>
                  <a:pt x="57150" y="248411"/>
                </a:lnTo>
                <a:lnTo>
                  <a:pt x="71628" y="219455"/>
                </a:lnTo>
                <a:close/>
              </a:path>
              <a:path w="71755" h="291465">
                <a:moveTo>
                  <a:pt x="35814" y="0"/>
                </a:moveTo>
                <a:lnTo>
                  <a:pt x="32003" y="1523"/>
                </a:lnTo>
                <a:lnTo>
                  <a:pt x="31241" y="4571"/>
                </a:lnTo>
                <a:lnTo>
                  <a:pt x="31241" y="240727"/>
                </a:lnTo>
                <a:lnTo>
                  <a:pt x="35814" y="243839"/>
                </a:lnTo>
                <a:lnTo>
                  <a:pt x="39623" y="241245"/>
                </a:lnTo>
                <a:lnTo>
                  <a:pt x="39623" y="4571"/>
                </a:lnTo>
                <a:lnTo>
                  <a:pt x="38861" y="1523"/>
                </a:lnTo>
                <a:lnTo>
                  <a:pt x="35814" y="0"/>
                </a:lnTo>
                <a:close/>
              </a:path>
              <a:path w="71755" h="291465">
                <a:moveTo>
                  <a:pt x="39623" y="241245"/>
                </a:moveTo>
                <a:lnTo>
                  <a:pt x="35814" y="243839"/>
                </a:lnTo>
                <a:lnTo>
                  <a:pt x="39623" y="243839"/>
                </a:lnTo>
                <a:lnTo>
                  <a:pt x="39623" y="241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46984" y="7642543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5">
                <a:moveTo>
                  <a:pt x="0" y="219455"/>
                </a:moveTo>
                <a:lnTo>
                  <a:pt x="35813" y="291083"/>
                </a:lnTo>
                <a:lnTo>
                  <a:pt x="57150" y="248411"/>
                </a:lnTo>
                <a:lnTo>
                  <a:pt x="35813" y="248411"/>
                </a:lnTo>
                <a:lnTo>
                  <a:pt x="32766" y="246887"/>
                </a:lnTo>
                <a:lnTo>
                  <a:pt x="31242" y="243839"/>
                </a:lnTo>
                <a:lnTo>
                  <a:pt x="31242" y="240727"/>
                </a:lnTo>
                <a:lnTo>
                  <a:pt x="0" y="219455"/>
                </a:lnTo>
                <a:close/>
              </a:path>
              <a:path w="71755" h="291465">
                <a:moveTo>
                  <a:pt x="40386" y="240727"/>
                </a:moveTo>
                <a:lnTo>
                  <a:pt x="35813" y="243839"/>
                </a:lnTo>
                <a:lnTo>
                  <a:pt x="31242" y="243839"/>
                </a:lnTo>
                <a:lnTo>
                  <a:pt x="32766" y="246887"/>
                </a:lnTo>
                <a:lnTo>
                  <a:pt x="35813" y="248411"/>
                </a:lnTo>
                <a:lnTo>
                  <a:pt x="38862" y="246887"/>
                </a:lnTo>
                <a:lnTo>
                  <a:pt x="40386" y="243839"/>
                </a:lnTo>
                <a:lnTo>
                  <a:pt x="35813" y="243839"/>
                </a:lnTo>
                <a:lnTo>
                  <a:pt x="31242" y="240727"/>
                </a:lnTo>
                <a:lnTo>
                  <a:pt x="40386" y="240727"/>
                </a:lnTo>
                <a:close/>
              </a:path>
              <a:path w="71755" h="291465">
                <a:moveTo>
                  <a:pt x="71627" y="219455"/>
                </a:moveTo>
                <a:lnTo>
                  <a:pt x="40386" y="240727"/>
                </a:lnTo>
                <a:lnTo>
                  <a:pt x="40386" y="243839"/>
                </a:lnTo>
                <a:lnTo>
                  <a:pt x="38862" y="246887"/>
                </a:lnTo>
                <a:lnTo>
                  <a:pt x="35813" y="248411"/>
                </a:lnTo>
                <a:lnTo>
                  <a:pt x="57150" y="248411"/>
                </a:lnTo>
                <a:lnTo>
                  <a:pt x="71627" y="219455"/>
                </a:lnTo>
                <a:close/>
              </a:path>
              <a:path w="71755" h="291465">
                <a:moveTo>
                  <a:pt x="35813" y="0"/>
                </a:moveTo>
                <a:lnTo>
                  <a:pt x="32766" y="1523"/>
                </a:lnTo>
                <a:lnTo>
                  <a:pt x="31242" y="4571"/>
                </a:lnTo>
                <a:lnTo>
                  <a:pt x="31242" y="240727"/>
                </a:lnTo>
                <a:lnTo>
                  <a:pt x="35813" y="243839"/>
                </a:lnTo>
                <a:lnTo>
                  <a:pt x="40386" y="240727"/>
                </a:lnTo>
                <a:lnTo>
                  <a:pt x="40386" y="4571"/>
                </a:lnTo>
                <a:lnTo>
                  <a:pt x="38862" y="1523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408821" y="8157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6652" y="8157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5223" y="8157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3053" y="8157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1622" y="8157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9452" y="8157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8023" y="8157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35854" y="8157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241973" y="7698192"/>
          <a:ext cx="3359062" cy="427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4002970" y="8659459"/>
            <a:ext cx="3278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fro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9280" y="887578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14220" y="8658718"/>
            <a:ext cx="2808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6824" y="88750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99019" y="8873807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086561" y="8873807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435982" y="9064694"/>
            <a:ext cx="24904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6. </a:t>
            </a:r>
            <a:r>
              <a:rPr sz="1069" b="1" spc="10" dirty="0">
                <a:latin typeface="Times New Roman"/>
                <a:cs typeface="Times New Roman"/>
              </a:rPr>
              <a:t>Queue implemented using an</a:t>
            </a:r>
            <a:r>
              <a:rPr sz="1069" b="1" spc="-58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2178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2770" y="30632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577" y="30632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0437" y="3063204"/>
            <a:ext cx="3796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6944" algn="l"/>
              </a:tabLst>
            </a:pPr>
            <a:r>
              <a:rPr sz="1069" spc="10" dirty="0">
                <a:latin typeface="Times New Roman"/>
                <a:cs typeface="Times New Roman"/>
              </a:rPr>
              <a:t>1	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2578" y="2904171"/>
            <a:ext cx="460550" cy="348192"/>
          </a:xfrm>
          <a:custGeom>
            <a:avLst/>
            <a:gdLst/>
            <a:ahLst/>
            <a:cxnLst/>
            <a:rect l="l" t="t" r="r" b="b"/>
            <a:pathLst>
              <a:path w="473710" h="358139">
                <a:moveTo>
                  <a:pt x="354330" y="0"/>
                </a:moveTo>
                <a:lnTo>
                  <a:pt x="354330" y="89916"/>
                </a:lnTo>
                <a:lnTo>
                  <a:pt x="0" y="89916"/>
                </a:lnTo>
                <a:lnTo>
                  <a:pt x="0" y="268986"/>
                </a:lnTo>
                <a:lnTo>
                  <a:pt x="354330" y="268986"/>
                </a:lnTo>
                <a:lnTo>
                  <a:pt x="354330" y="358140"/>
                </a:lnTo>
                <a:lnTo>
                  <a:pt x="473202" y="179070"/>
                </a:lnTo>
                <a:lnTo>
                  <a:pt x="354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453515" y="2774526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4">
                <a:moveTo>
                  <a:pt x="0" y="219456"/>
                </a:moveTo>
                <a:lnTo>
                  <a:pt x="35814" y="291084"/>
                </a:lnTo>
                <a:lnTo>
                  <a:pt x="57531" y="247650"/>
                </a:lnTo>
                <a:lnTo>
                  <a:pt x="35814" y="247650"/>
                </a:lnTo>
                <a:lnTo>
                  <a:pt x="32765" y="246125"/>
                </a:lnTo>
                <a:lnTo>
                  <a:pt x="31242" y="243078"/>
                </a:lnTo>
                <a:lnTo>
                  <a:pt x="31242" y="240062"/>
                </a:lnTo>
                <a:lnTo>
                  <a:pt x="0" y="219456"/>
                </a:lnTo>
                <a:close/>
              </a:path>
              <a:path w="71755" h="291464">
                <a:moveTo>
                  <a:pt x="40386" y="240062"/>
                </a:moveTo>
                <a:lnTo>
                  <a:pt x="35814" y="243078"/>
                </a:lnTo>
                <a:lnTo>
                  <a:pt x="31242" y="243078"/>
                </a:lnTo>
                <a:lnTo>
                  <a:pt x="32765" y="246125"/>
                </a:lnTo>
                <a:lnTo>
                  <a:pt x="35814" y="247650"/>
                </a:lnTo>
                <a:lnTo>
                  <a:pt x="38862" y="246125"/>
                </a:lnTo>
                <a:lnTo>
                  <a:pt x="40386" y="243078"/>
                </a:lnTo>
                <a:lnTo>
                  <a:pt x="35814" y="243078"/>
                </a:lnTo>
                <a:lnTo>
                  <a:pt x="31242" y="240062"/>
                </a:lnTo>
                <a:lnTo>
                  <a:pt x="40386" y="240062"/>
                </a:lnTo>
                <a:close/>
              </a:path>
              <a:path w="71755" h="291464">
                <a:moveTo>
                  <a:pt x="71628" y="219456"/>
                </a:moveTo>
                <a:lnTo>
                  <a:pt x="40386" y="240062"/>
                </a:lnTo>
                <a:lnTo>
                  <a:pt x="40386" y="243078"/>
                </a:lnTo>
                <a:lnTo>
                  <a:pt x="38862" y="246125"/>
                </a:lnTo>
                <a:lnTo>
                  <a:pt x="35814" y="247650"/>
                </a:lnTo>
                <a:lnTo>
                  <a:pt x="57531" y="247650"/>
                </a:lnTo>
                <a:lnTo>
                  <a:pt x="71628" y="219456"/>
                </a:lnTo>
                <a:close/>
              </a:path>
              <a:path w="71755" h="291464">
                <a:moveTo>
                  <a:pt x="35814" y="0"/>
                </a:moveTo>
                <a:lnTo>
                  <a:pt x="32765" y="1524"/>
                </a:lnTo>
                <a:lnTo>
                  <a:pt x="31242" y="4572"/>
                </a:lnTo>
                <a:lnTo>
                  <a:pt x="31242" y="240062"/>
                </a:lnTo>
                <a:lnTo>
                  <a:pt x="35814" y="243078"/>
                </a:lnTo>
                <a:lnTo>
                  <a:pt x="40386" y="240062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626254" y="2774526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4">
                <a:moveTo>
                  <a:pt x="0" y="219456"/>
                </a:moveTo>
                <a:lnTo>
                  <a:pt x="35814" y="291084"/>
                </a:lnTo>
                <a:lnTo>
                  <a:pt x="57531" y="247650"/>
                </a:lnTo>
                <a:lnTo>
                  <a:pt x="35814" y="247650"/>
                </a:lnTo>
                <a:lnTo>
                  <a:pt x="32766" y="246125"/>
                </a:lnTo>
                <a:lnTo>
                  <a:pt x="31242" y="243078"/>
                </a:lnTo>
                <a:lnTo>
                  <a:pt x="31242" y="240062"/>
                </a:lnTo>
                <a:lnTo>
                  <a:pt x="0" y="219456"/>
                </a:lnTo>
                <a:close/>
              </a:path>
              <a:path w="71755" h="291464">
                <a:moveTo>
                  <a:pt x="40386" y="240062"/>
                </a:moveTo>
                <a:lnTo>
                  <a:pt x="35814" y="243078"/>
                </a:lnTo>
                <a:lnTo>
                  <a:pt x="31242" y="243078"/>
                </a:lnTo>
                <a:lnTo>
                  <a:pt x="32766" y="246125"/>
                </a:lnTo>
                <a:lnTo>
                  <a:pt x="35814" y="247650"/>
                </a:lnTo>
                <a:lnTo>
                  <a:pt x="38862" y="246125"/>
                </a:lnTo>
                <a:lnTo>
                  <a:pt x="40386" y="243078"/>
                </a:lnTo>
                <a:lnTo>
                  <a:pt x="35814" y="243078"/>
                </a:lnTo>
                <a:lnTo>
                  <a:pt x="31242" y="240062"/>
                </a:lnTo>
                <a:lnTo>
                  <a:pt x="40386" y="240062"/>
                </a:lnTo>
                <a:close/>
              </a:path>
              <a:path w="71755" h="291464">
                <a:moveTo>
                  <a:pt x="71628" y="219456"/>
                </a:moveTo>
                <a:lnTo>
                  <a:pt x="40386" y="240062"/>
                </a:lnTo>
                <a:lnTo>
                  <a:pt x="40386" y="243078"/>
                </a:lnTo>
                <a:lnTo>
                  <a:pt x="38862" y="246125"/>
                </a:lnTo>
                <a:lnTo>
                  <a:pt x="35814" y="247650"/>
                </a:lnTo>
                <a:lnTo>
                  <a:pt x="57531" y="247650"/>
                </a:lnTo>
                <a:lnTo>
                  <a:pt x="71628" y="219456"/>
                </a:lnTo>
                <a:close/>
              </a:path>
              <a:path w="71755" h="291464">
                <a:moveTo>
                  <a:pt x="35814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240062"/>
                </a:lnTo>
                <a:lnTo>
                  <a:pt x="35814" y="243078"/>
                </a:lnTo>
                <a:lnTo>
                  <a:pt x="40386" y="240062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548097" y="32891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5928" y="32891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2329" y="32891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8729" y="32891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7300" y="32891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5130" y="32891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381991" y="2830175"/>
          <a:ext cx="3358444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142246" y="3289158"/>
            <a:ext cx="337079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R="13582" algn="r">
              <a:spcBef>
                <a:spcPts val="627"/>
              </a:spcBef>
            </a:pPr>
            <a:r>
              <a:rPr sz="1069" b="1" spc="5" dirty="0">
                <a:latin typeface="Times New Roman"/>
                <a:cs typeface="Times New Roman"/>
              </a:rPr>
              <a:t>fro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9297" y="374847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0899" y="3289158"/>
            <a:ext cx="313002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44449">
              <a:spcBef>
                <a:spcPts val="627"/>
              </a:spcBef>
            </a:pP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6101" y="374847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39036" y="3747240"/>
            <a:ext cx="33461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66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225838" y="3747240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352267" y="868857"/>
            <a:ext cx="4851224" cy="186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queue implementation </a:t>
            </a:r>
            <a:r>
              <a:rPr sz="1069" spc="5" dirty="0">
                <a:latin typeface="Times New Roman"/>
                <a:cs typeface="Times New Roman"/>
              </a:rPr>
              <a:t>using array is shown. </a:t>
            </a:r>
            <a:r>
              <a:rPr sz="1069" spc="10" dirty="0">
                <a:latin typeface="Times New Roman"/>
                <a:cs typeface="Times New Roman"/>
              </a:rPr>
              <a:t>As the array </a:t>
            </a:r>
            <a:r>
              <a:rPr sz="1069" spc="5" dirty="0">
                <a:latin typeface="Times New Roman"/>
                <a:cs typeface="Times New Roman"/>
              </a:rPr>
              <a:t>size is </a:t>
            </a:r>
            <a:r>
              <a:rPr sz="1069" i="1" spc="5" dirty="0">
                <a:latin typeface="Times New Roman"/>
                <a:cs typeface="Times New Roman"/>
              </a:rPr>
              <a:t>8</a:t>
            </a:r>
            <a:r>
              <a:rPr sz="1069" spc="5" dirty="0">
                <a:latin typeface="Times New Roman"/>
                <a:cs typeface="Times New Roman"/>
              </a:rPr>
              <a:t>,  therefore,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will be from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of elements inside  </a:t>
            </a:r>
            <a:r>
              <a:rPr sz="1069" spc="5" dirty="0">
                <a:latin typeface="Times New Roman"/>
                <a:cs typeface="Times New Roman"/>
              </a:rPr>
              <a:t>array are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2, </a:t>
            </a:r>
            <a:r>
              <a:rPr sz="1069" spc="5" dirty="0">
                <a:latin typeface="Times New Roman"/>
                <a:cs typeface="Times New Roman"/>
              </a:rPr>
              <a:t>placed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rear </a:t>
            </a:r>
            <a:r>
              <a:rPr sz="1069" spc="5" dirty="0">
                <a:latin typeface="Times New Roman"/>
                <a:cs typeface="Times New Roman"/>
              </a:rPr>
              <a:t>in this  </a:t>
            </a:r>
            <a:r>
              <a:rPr sz="1069" spc="10" dirty="0">
                <a:latin typeface="Times New Roman"/>
                <a:cs typeface="Times New Roman"/>
              </a:rPr>
              <a:t>implementation are not pointers but just indexes of </a:t>
            </a:r>
            <a:r>
              <a:rPr sz="1069" spc="5" dirty="0">
                <a:latin typeface="Times New Roman"/>
                <a:cs typeface="Times New Roman"/>
              </a:rPr>
              <a:t>arrays.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contains the starting  index i.e. </a:t>
            </a:r>
            <a:r>
              <a:rPr sz="1069" i="1" spc="10" dirty="0">
                <a:latin typeface="Times New Roman"/>
                <a:cs typeface="Times New Roman"/>
              </a:rPr>
              <a:t>0 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5" dirty="0">
                <a:latin typeface="Times New Roman"/>
                <a:cs typeface="Times New Roman"/>
              </a:rPr>
              <a:t>comprises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Let’s see,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enqueue()</a:t>
            </a:r>
            <a:r>
              <a:rPr sz="1069" i="1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works:</a:t>
            </a:r>
            <a:endParaRPr sz="1069">
              <a:latin typeface="Times New Roman"/>
              <a:cs typeface="Times New Roman"/>
            </a:endParaRPr>
          </a:p>
          <a:p>
            <a:pPr marL="555612">
              <a:spcBef>
                <a:spcPts val="875"/>
              </a:spcBef>
            </a:pPr>
            <a:r>
              <a:rPr sz="1069" spc="5" dirty="0">
                <a:latin typeface="Times New Roman"/>
                <a:cs typeface="Times New Roman"/>
              </a:rPr>
              <a:t>enqueue(6)</a:t>
            </a:r>
            <a:endParaRPr sz="1069">
              <a:latin typeface="Times New Roman"/>
              <a:cs typeface="Times New Roman"/>
            </a:endParaRPr>
          </a:p>
          <a:p>
            <a:pPr marL="54327" algn="just">
              <a:spcBef>
                <a:spcPts val="83"/>
              </a:spcBef>
              <a:tabLst>
                <a:tab pos="1226668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front	rear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7971" y="305653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280" y="3926275"/>
            <a:ext cx="4851841" cy="91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327" algn="just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7. Insertion </a:t>
            </a:r>
            <a:r>
              <a:rPr sz="1069" b="1" spc="10" dirty="0">
                <a:latin typeface="Times New Roman"/>
                <a:cs typeface="Times New Roman"/>
              </a:rPr>
              <a:t>of one element</a:t>
            </a:r>
            <a:r>
              <a:rPr sz="1069" b="1" spc="-3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744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above diagram,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has been inserted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queue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15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while 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has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index. Let’s </a:t>
            </a:r>
            <a:r>
              <a:rPr sz="1069" spc="5" dirty="0">
                <a:latin typeface="Times New Roman"/>
                <a:cs typeface="Times New Roman"/>
              </a:rPr>
              <a:t>see  the figure of the array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i="1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is inserted in 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2994" y="636213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0538" y="636213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8221" y="5147909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</a:t>
            </a:r>
            <a:r>
              <a:rPr sz="1069" b="1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03301" y="5516350"/>
            <a:ext cx="459317" cy="349426"/>
          </a:xfrm>
          <a:custGeom>
            <a:avLst/>
            <a:gdLst/>
            <a:ahLst/>
            <a:cxnLst/>
            <a:rect l="l" t="t" r="r" b="b"/>
            <a:pathLst>
              <a:path w="472439" h="359410">
                <a:moveTo>
                  <a:pt x="354330" y="0"/>
                </a:moveTo>
                <a:lnTo>
                  <a:pt x="354330" y="89915"/>
                </a:lnTo>
                <a:lnTo>
                  <a:pt x="0" y="89915"/>
                </a:lnTo>
                <a:lnTo>
                  <a:pt x="0" y="268986"/>
                </a:lnTo>
                <a:lnTo>
                  <a:pt x="354330" y="268986"/>
                </a:lnTo>
                <a:lnTo>
                  <a:pt x="354330" y="358901"/>
                </a:lnTo>
                <a:lnTo>
                  <a:pt x="472439" y="179831"/>
                </a:lnTo>
                <a:lnTo>
                  <a:pt x="354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840488" y="4974554"/>
            <a:ext cx="753181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enqueue(8)</a:t>
            </a:r>
            <a:endParaRPr sz="1069">
              <a:latin typeface="Times New Roman"/>
              <a:cs typeface="Times New Roman"/>
            </a:endParaRPr>
          </a:p>
          <a:p>
            <a:pPr marL="485852">
              <a:spcBef>
                <a:spcPts val="83"/>
              </a:spcBef>
            </a:pPr>
            <a:r>
              <a:rPr sz="1069" b="1" spc="5" dirty="0">
                <a:latin typeface="Times New Roman"/>
                <a:cs typeface="Times New Roman"/>
              </a:rPr>
              <a:t>rear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38711" y="5386704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4">
                <a:moveTo>
                  <a:pt x="0" y="219455"/>
                </a:moveTo>
                <a:lnTo>
                  <a:pt x="35813" y="291084"/>
                </a:lnTo>
                <a:lnTo>
                  <a:pt x="57149" y="248412"/>
                </a:lnTo>
                <a:lnTo>
                  <a:pt x="35813" y="248412"/>
                </a:lnTo>
                <a:lnTo>
                  <a:pt x="32765" y="246887"/>
                </a:lnTo>
                <a:lnTo>
                  <a:pt x="32003" y="243839"/>
                </a:lnTo>
                <a:lnTo>
                  <a:pt x="32003" y="241245"/>
                </a:lnTo>
                <a:lnTo>
                  <a:pt x="0" y="219455"/>
                </a:lnTo>
                <a:close/>
              </a:path>
              <a:path w="71755" h="291464">
                <a:moveTo>
                  <a:pt x="40385" y="240727"/>
                </a:moveTo>
                <a:lnTo>
                  <a:pt x="35813" y="243839"/>
                </a:lnTo>
                <a:lnTo>
                  <a:pt x="32003" y="243839"/>
                </a:lnTo>
                <a:lnTo>
                  <a:pt x="32765" y="246887"/>
                </a:lnTo>
                <a:lnTo>
                  <a:pt x="35813" y="248412"/>
                </a:lnTo>
                <a:lnTo>
                  <a:pt x="39623" y="246887"/>
                </a:lnTo>
                <a:lnTo>
                  <a:pt x="40385" y="243839"/>
                </a:lnTo>
                <a:lnTo>
                  <a:pt x="35813" y="243839"/>
                </a:lnTo>
                <a:lnTo>
                  <a:pt x="32003" y="241245"/>
                </a:lnTo>
                <a:lnTo>
                  <a:pt x="40385" y="241245"/>
                </a:lnTo>
                <a:lnTo>
                  <a:pt x="40385" y="240727"/>
                </a:lnTo>
                <a:close/>
              </a:path>
              <a:path w="71755" h="291464">
                <a:moveTo>
                  <a:pt x="71627" y="219455"/>
                </a:moveTo>
                <a:lnTo>
                  <a:pt x="40385" y="240727"/>
                </a:lnTo>
                <a:lnTo>
                  <a:pt x="40385" y="243839"/>
                </a:lnTo>
                <a:lnTo>
                  <a:pt x="39623" y="246887"/>
                </a:lnTo>
                <a:lnTo>
                  <a:pt x="35813" y="248412"/>
                </a:lnTo>
                <a:lnTo>
                  <a:pt x="57149" y="248412"/>
                </a:lnTo>
                <a:lnTo>
                  <a:pt x="71627" y="219455"/>
                </a:lnTo>
                <a:close/>
              </a:path>
              <a:path w="71755" h="291464">
                <a:moveTo>
                  <a:pt x="35813" y="0"/>
                </a:moveTo>
                <a:lnTo>
                  <a:pt x="32765" y="1524"/>
                </a:lnTo>
                <a:lnTo>
                  <a:pt x="32003" y="4572"/>
                </a:lnTo>
                <a:lnTo>
                  <a:pt x="32003" y="241245"/>
                </a:lnTo>
                <a:lnTo>
                  <a:pt x="35813" y="243839"/>
                </a:lnTo>
                <a:lnTo>
                  <a:pt x="40385" y="240727"/>
                </a:lnTo>
                <a:lnTo>
                  <a:pt x="40385" y="4572"/>
                </a:lnTo>
                <a:lnTo>
                  <a:pt x="39623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375112" y="5386704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4">
                <a:moveTo>
                  <a:pt x="0" y="219455"/>
                </a:moveTo>
                <a:lnTo>
                  <a:pt x="35813" y="291084"/>
                </a:lnTo>
                <a:lnTo>
                  <a:pt x="57149" y="248412"/>
                </a:lnTo>
                <a:lnTo>
                  <a:pt x="35813" y="248412"/>
                </a:lnTo>
                <a:lnTo>
                  <a:pt x="32765" y="246887"/>
                </a:lnTo>
                <a:lnTo>
                  <a:pt x="32003" y="243839"/>
                </a:lnTo>
                <a:lnTo>
                  <a:pt x="32003" y="241245"/>
                </a:lnTo>
                <a:lnTo>
                  <a:pt x="0" y="219455"/>
                </a:lnTo>
                <a:close/>
              </a:path>
              <a:path w="71755" h="291464">
                <a:moveTo>
                  <a:pt x="40385" y="240727"/>
                </a:moveTo>
                <a:lnTo>
                  <a:pt x="35813" y="243839"/>
                </a:lnTo>
                <a:lnTo>
                  <a:pt x="32003" y="243839"/>
                </a:lnTo>
                <a:lnTo>
                  <a:pt x="32765" y="246887"/>
                </a:lnTo>
                <a:lnTo>
                  <a:pt x="35813" y="248412"/>
                </a:lnTo>
                <a:lnTo>
                  <a:pt x="39623" y="246887"/>
                </a:lnTo>
                <a:lnTo>
                  <a:pt x="40385" y="243839"/>
                </a:lnTo>
                <a:lnTo>
                  <a:pt x="35813" y="243839"/>
                </a:lnTo>
                <a:lnTo>
                  <a:pt x="32003" y="241245"/>
                </a:lnTo>
                <a:lnTo>
                  <a:pt x="40385" y="241245"/>
                </a:lnTo>
                <a:lnTo>
                  <a:pt x="40385" y="240727"/>
                </a:lnTo>
                <a:close/>
              </a:path>
              <a:path w="71755" h="291464">
                <a:moveTo>
                  <a:pt x="71627" y="219455"/>
                </a:moveTo>
                <a:lnTo>
                  <a:pt x="40385" y="240727"/>
                </a:lnTo>
                <a:lnTo>
                  <a:pt x="40385" y="243839"/>
                </a:lnTo>
                <a:lnTo>
                  <a:pt x="39623" y="246887"/>
                </a:lnTo>
                <a:lnTo>
                  <a:pt x="35813" y="248412"/>
                </a:lnTo>
                <a:lnTo>
                  <a:pt x="57149" y="248412"/>
                </a:lnTo>
                <a:lnTo>
                  <a:pt x="71627" y="219455"/>
                </a:lnTo>
                <a:close/>
              </a:path>
              <a:path w="71755" h="291464">
                <a:moveTo>
                  <a:pt x="35813" y="0"/>
                </a:moveTo>
                <a:lnTo>
                  <a:pt x="32765" y="1524"/>
                </a:lnTo>
                <a:lnTo>
                  <a:pt x="32003" y="4572"/>
                </a:lnTo>
                <a:lnTo>
                  <a:pt x="32003" y="241245"/>
                </a:lnTo>
                <a:lnTo>
                  <a:pt x="35813" y="243839"/>
                </a:lnTo>
                <a:lnTo>
                  <a:pt x="40385" y="240727"/>
                </a:lnTo>
                <a:lnTo>
                  <a:pt x="40385" y="4572"/>
                </a:lnTo>
                <a:lnTo>
                  <a:pt x="39623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492535" y="5901337"/>
            <a:ext cx="34510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2372" algn="l"/>
              </a:tabLst>
            </a:pPr>
            <a:r>
              <a:rPr sz="1069" spc="10" dirty="0">
                <a:latin typeface="Times New Roman"/>
                <a:cs typeface="Times New Roman"/>
              </a:rPr>
              <a:t>0	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77794" y="5901338"/>
            <a:ext cx="336462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20990">
              <a:spcBef>
                <a:spcPts val="632"/>
              </a:spcBef>
            </a:pPr>
            <a:r>
              <a:rPr sz="1069" b="1" spc="10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12651" y="590133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46767" y="590133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81622" y="590133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7933" y="5901338"/>
            <a:ext cx="312385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R="37041" algn="r">
              <a:spcBef>
                <a:spcPts val="632"/>
              </a:spcBef>
            </a:pP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0595" y="590133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325687" y="5442355"/>
          <a:ext cx="2689842" cy="427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082733" y="6360159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170275" y="6360159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1541168" y="5676123"/>
            <a:ext cx="930362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1   7   5   2   </a:t>
            </a:r>
            <a:r>
              <a:rPr sz="1604" spc="15" baseline="2525" dirty="0">
                <a:latin typeface="Times New Roman"/>
                <a:cs typeface="Times New Roman"/>
              </a:rPr>
              <a:t>6</a:t>
            </a:r>
            <a:r>
              <a:rPr sz="1604" spc="247" baseline="2525" dirty="0">
                <a:latin typeface="Times New Roman"/>
                <a:cs typeface="Times New Roman"/>
              </a:rPr>
              <a:t> </a:t>
            </a:r>
            <a:r>
              <a:rPr sz="1604" spc="15" baseline="2525" dirty="0">
                <a:latin typeface="Times New Roman"/>
                <a:cs typeface="Times New Roman"/>
              </a:rPr>
              <a:t>8</a:t>
            </a:r>
            <a:endParaRPr sz="1604" baseline="252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2325" y="7650432"/>
            <a:ext cx="3278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fro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47145" y="8178658"/>
            <a:ext cx="4296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7   5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42578" y="8018885"/>
            <a:ext cx="460550" cy="348192"/>
          </a:xfrm>
          <a:custGeom>
            <a:avLst/>
            <a:gdLst/>
            <a:ahLst/>
            <a:cxnLst/>
            <a:rect l="l" t="t" r="r" b="b"/>
            <a:pathLst>
              <a:path w="473710" h="358140">
                <a:moveTo>
                  <a:pt x="354330" y="0"/>
                </a:moveTo>
                <a:lnTo>
                  <a:pt x="354330" y="89154"/>
                </a:lnTo>
                <a:lnTo>
                  <a:pt x="0" y="89154"/>
                </a:lnTo>
                <a:lnTo>
                  <a:pt x="0" y="268986"/>
                </a:lnTo>
                <a:lnTo>
                  <a:pt x="354330" y="268986"/>
                </a:lnTo>
                <a:lnTo>
                  <a:pt x="354330" y="358140"/>
                </a:lnTo>
                <a:lnTo>
                  <a:pt x="473202" y="179070"/>
                </a:lnTo>
                <a:lnTo>
                  <a:pt x="354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537601" y="7650445"/>
            <a:ext cx="2790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rear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73568" y="7889239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5">
                <a:moveTo>
                  <a:pt x="0" y="219456"/>
                </a:moveTo>
                <a:lnTo>
                  <a:pt x="35813" y="291084"/>
                </a:lnTo>
                <a:lnTo>
                  <a:pt x="57531" y="247650"/>
                </a:lnTo>
                <a:lnTo>
                  <a:pt x="35813" y="247650"/>
                </a:lnTo>
                <a:lnTo>
                  <a:pt x="32765" y="246126"/>
                </a:lnTo>
                <a:lnTo>
                  <a:pt x="31241" y="243078"/>
                </a:lnTo>
                <a:lnTo>
                  <a:pt x="31241" y="240062"/>
                </a:lnTo>
                <a:lnTo>
                  <a:pt x="0" y="219456"/>
                </a:lnTo>
                <a:close/>
              </a:path>
              <a:path w="71755" h="291465">
                <a:moveTo>
                  <a:pt x="40385" y="240062"/>
                </a:moveTo>
                <a:lnTo>
                  <a:pt x="35813" y="243078"/>
                </a:lnTo>
                <a:lnTo>
                  <a:pt x="31241" y="243078"/>
                </a:lnTo>
                <a:lnTo>
                  <a:pt x="32765" y="246126"/>
                </a:lnTo>
                <a:lnTo>
                  <a:pt x="35813" y="247650"/>
                </a:lnTo>
                <a:lnTo>
                  <a:pt x="38862" y="246126"/>
                </a:lnTo>
                <a:lnTo>
                  <a:pt x="40385" y="243078"/>
                </a:lnTo>
                <a:lnTo>
                  <a:pt x="35813" y="243078"/>
                </a:lnTo>
                <a:lnTo>
                  <a:pt x="31241" y="240062"/>
                </a:lnTo>
                <a:lnTo>
                  <a:pt x="40385" y="240062"/>
                </a:lnTo>
                <a:close/>
              </a:path>
              <a:path w="71755" h="291465">
                <a:moveTo>
                  <a:pt x="71627" y="219456"/>
                </a:moveTo>
                <a:lnTo>
                  <a:pt x="40385" y="240062"/>
                </a:lnTo>
                <a:lnTo>
                  <a:pt x="40385" y="243078"/>
                </a:lnTo>
                <a:lnTo>
                  <a:pt x="38862" y="246126"/>
                </a:lnTo>
                <a:lnTo>
                  <a:pt x="35813" y="247650"/>
                </a:lnTo>
                <a:lnTo>
                  <a:pt x="57531" y="247650"/>
                </a:lnTo>
                <a:lnTo>
                  <a:pt x="71627" y="219456"/>
                </a:lnTo>
                <a:close/>
              </a:path>
              <a:path w="71755" h="291465">
                <a:moveTo>
                  <a:pt x="35813" y="0"/>
                </a:moveTo>
                <a:lnTo>
                  <a:pt x="32765" y="762"/>
                </a:lnTo>
                <a:lnTo>
                  <a:pt x="31241" y="4572"/>
                </a:lnTo>
                <a:lnTo>
                  <a:pt x="31241" y="240062"/>
                </a:lnTo>
                <a:lnTo>
                  <a:pt x="35813" y="243078"/>
                </a:lnTo>
                <a:lnTo>
                  <a:pt x="40385" y="240062"/>
                </a:lnTo>
                <a:lnTo>
                  <a:pt x="40385" y="4572"/>
                </a:lnTo>
                <a:lnTo>
                  <a:pt x="38862" y="762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542539" y="7889239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5">
                <a:moveTo>
                  <a:pt x="0" y="219456"/>
                </a:moveTo>
                <a:lnTo>
                  <a:pt x="35814" y="291084"/>
                </a:lnTo>
                <a:lnTo>
                  <a:pt x="57531" y="247650"/>
                </a:lnTo>
                <a:lnTo>
                  <a:pt x="35814" y="247650"/>
                </a:lnTo>
                <a:lnTo>
                  <a:pt x="32766" y="246126"/>
                </a:lnTo>
                <a:lnTo>
                  <a:pt x="31242" y="243078"/>
                </a:lnTo>
                <a:lnTo>
                  <a:pt x="31242" y="240062"/>
                </a:lnTo>
                <a:lnTo>
                  <a:pt x="0" y="219456"/>
                </a:lnTo>
                <a:close/>
              </a:path>
              <a:path w="71755" h="291465">
                <a:moveTo>
                  <a:pt x="40386" y="240062"/>
                </a:moveTo>
                <a:lnTo>
                  <a:pt x="35814" y="243078"/>
                </a:lnTo>
                <a:lnTo>
                  <a:pt x="31242" y="243078"/>
                </a:lnTo>
                <a:lnTo>
                  <a:pt x="32766" y="246126"/>
                </a:lnTo>
                <a:lnTo>
                  <a:pt x="35814" y="247650"/>
                </a:lnTo>
                <a:lnTo>
                  <a:pt x="38862" y="246126"/>
                </a:lnTo>
                <a:lnTo>
                  <a:pt x="40386" y="243078"/>
                </a:lnTo>
                <a:lnTo>
                  <a:pt x="35814" y="243078"/>
                </a:lnTo>
                <a:lnTo>
                  <a:pt x="31242" y="240062"/>
                </a:lnTo>
                <a:lnTo>
                  <a:pt x="40386" y="240062"/>
                </a:lnTo>
                <a:close/>
              </a:path>
              <a:path w="71755" h="291465">
                <a:moveTo>
                  <a:pt x="71628" y="219456"/>
                </a:moveTo>
                <a:lnTo>
                  <a:pt x="40386" y="240062"/>
                </a:lnTo>
                <a:lnTo>
                  <a:pt x="40386" y="243078"/>
                </a:lnTo>
                <a:lnTo>
                  <a:pt x="38862" y="246126"/>
                </a:lnTo>
                <a:lnTo>
                  <a:pt x="35814" y="247650"/>
                </a:lnTo>
                <a:lnTo>
                  <a:pt x="57531" y="247650"/>
                </a:lnTo>
                <a:lnTo>
                  <a:pt x="71628" y="219456"/>
                </a:lnTo>
                <a:close/>
              </a:path>
              <a:path w="71755" h="291465">
                <a:moveTo>
                  <a:pt x="35814" y="0"/>
                </a:moveTo>
                <a:lnTo>
                  <a:pt x="32766" y="762"/>
                </a:lnTo>
                <a:lnTo>
                  <a:pt x="31242" y="4572"/>
                </a:lnTo>
                <a:lnTo>
                  <a:pt x="31242" y="240062"/>
                </a:lnTo>
                <a:lnTo>
                  <a:pt x="35814" y="243078"/>
                </a:lnTo>
                <a:lnTo>
                  <a:pt x="40386" y="240062"/>
                </a:lnTo>
                <a:lnTo>
                  <a:pt x="40386" y="4572"/>
                </a:lnTo>
                <a:lnTo>
                  <a:pt x="38862" y="762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3631812" y="8403871"/>
            <a:ext cx="3457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2990" algn="l"/>
              </a:tabLst>
            </a:pPr>
            <a:r>
              <a:rPr sz="1069" spc="10" dirty="0">
                <a:latin typeface="Times New Roman"/>
                <a:cs typeface="Times New Roman"/>
              </a:rPr>
              <a:t>0	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51928" y="840387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86043" y="840387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20899" y="840387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89872" y="840387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3464965" y="7944888"/>
          <a:ext cx="2689842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4217071" y="8403872"/>
            <a:ext cx="336462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20990">
              <a:spcBef>
                <a:spcPts val="627"/>
              </a:spcBef>
            </a:pPr>
            <a:r>
              <a:rPr sz="1069" b="1" spc="5" dirty="0">
                <a:latin typeface="Times New Roman"/>
                <a:cs typeface="Times New Roman"/>
              </a:rPr>
              <a:t>fro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42271" y="886466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7211" y="8403872"/>
            <a:ext cx="313002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R="37658" algn="r">
              <a:spcBef>
                <a:spcPts val="627"/>
              </a:spcBef>
            </a:pP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29815" y="886466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22010" y="8861954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309552" y="8861954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1352305" y="6535489"/>
            <a:ext cx="4530196" cy="1117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49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8. </a:t>
            </a:r>
            <a:r>
              <a:rPr sz="1069" b="1" spc="10" dirty="0">
                <a:latin typeface="Times New Roman"/>
                <a:cs typeface="Times New Roman"/>
              </a:rPr>
              <a:t>Insertion </a:t>
            </a:r>
            <a:r>
              <a:rPr sz="1069" b="1" spc="5" dirty="0">
                <a:latin typeface="Times New Roman"/>
                <a:cs typeface="Times New Roman"/>
              </a:rPr>
              <a:t>of </a:t>
            </a:r>
            <a:r>
              <a:rPr sz="1069" b="1" spc="10" dirty="0">
                <a:latin typeface="Times New Roman"/>
                <a:cs typeface="Times New Roman"/>
              </a:rPr>
              <a:t>another </a:t>
            </a:r>
            <a:r>
              <a:rPr sz="1069" b="1" spc="5" dirty="0">
                <a:latin typeface="Times New Roman"/>
                <a:cs typeface="Times New Roman"/>
              </a:rPr>
              <a:t>element</a:t>
            </a:r>
            <a:r>
              <a:rPr sz="1069" b="1" spc="-3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639571" marR="4939" indent="-627842">
              <a:lnSpc>
                <a:spcPct val="257799"/>
              </a:lnSpc>
              <a:spcBef>
                <a:spcPts val="797"/>
              </a:spcBef>
            </a:pPr>
            <a:r>
              <a:rPr sz="1069" spc="10" dirty="0">
                <a:latin typeface="Times New Roman"/>
                <a:cs typeface="Times New Roman"/>
              </a:rPr>
              <a:t>When an element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 from the queue.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removed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index.  </a:t>
            </a:r>
            <a:r>
              <a:rPr sz="1069" spc="10" dirty="0">
                <a:latin typeface="Times New Roman"/>
                <a:cs typeface="Times New Roman"/>
              </a:rPr>
              <a:t>dequeue(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44897" y="9040989"/>
            <a:ext cx="24175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9. </a:t>
            </a:r>
            <a:r>
              <a:rPr sz="1069" b="1" spc="10" dirty="0">
                <a:latin typeface="Times New Roman"/>
                <a:cs typeface="Times New Roman"/>
              </a:rPr>
              <a:t>Removal </a:t>
            </a:r>
            <a:r>
              <a:rPr sz="1069" b="1" spc="5" dirty="0">
                <a:latin typeface="Times New Roman"/>
                <a:cs typeface="Times New Roman"/>
              </a:rPr>
              <a:t>of </a:t>
            </a:r>
            <a:r>
              <a:rPr sz="1069" b="1" spc="10" dirty="0">
                <a:latin typeface="Times New Roman"/>
                <a:cs typeface="Times New Roman"/>
              </a:rPr>
              <a:t>an element from</a:t>
            </a:r>
            <a:r>
              <a:rPr sz="1069" b="1" spc="-2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49417" y="8171250"/>
            <a:ext cx="26114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03067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4574" y="2338670"/>
            <a:ext cx="2623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2578" y="2179637"/>
            <a:ext cx="460550" cy="348192"/>
          </a:xfrm>
          <a:custGeom>
            <a:avLst/>
            <a:gdLst/>
            <a:ahLst/>
            <a:cxnLst/>
            <a:rect l="l" t="t" r="r" b="b"/>
            <a:pathLst>
              <a:path w="473710" h="358139">
                <a:moveTo>
                  <a:pt x="354330" y="0"/>
                </a:moveTo>
                <a:lnTo>
                  <a:pt x="354330" y="89153"/>
                </a:lnTo>
                <a:lnTo>
                  <a:pt x="0" y="89153"/>
                </a:lnTo>
                <a:lnTo>
                  <a:pt x="0" y="268224"/>
                </a:lnTo>
                <a:lnTo>
                  <a:pt x="354330" y="268224"/>
                </a:lnTo>
                <a:lnTo>
                  <a:pt x="354330" y="358140"/>
                </a:lnTo>
                <a:lnTo>
                  <a:pt x="473202" y="179070"/>
                </a:lnTo>
                <a:lnTo>
                  <a:pt x="354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67" y="1286685"/>
            <a:ext cx="2289792" cy="70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After another </a:t>
            </a:r>
            <a:r>
              <a:rPr sz="1069" spc="5" dirty="0">
                <a:latin typeface="Times New Roman"/>
                <a:cs typeface="Times New Roman"/>
              </a:rPr>
              <a:t>call of </a:t>
            </a:r>
            <a:r>
              <a:rPr sz="1069" i="1" spc="10" dirty="0">
                <a:latin typeface="Times New Roman"/>
                <a:cs typeface="Times New Roman"/>
              </a:rPr>
              <a:t>dequeue()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639571"/>
            <a:r>
              <a:rPr sz="1069" spc="10" dirty="0">
                <a:latin typeface="Times New Roman"/>
                <a:cs typeface="Times New Roman"/>
              </a:rPr>
              <a:t>dequeue(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639571">
              <a:spcBef>
                <a:spcPts val="87"/>
              </a:spcBef>
              <a:tabLst>
                <a:tab pos="1197036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front	</a:t>
            </a:r>
            <a:r>
              <a:rPr sz="1069" b="1" spc="5" dirty="0">
                <a:latin typeface="Times New Roman"/>
                <a:cs typeface="Times New Roman"/>
              </a:rPr>
              <a:t>rear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0996" y="2049251"/>
            <a:ext cx="69762" cy="283986"/>
          </a:xfrm>
          <a:custGeom>
            <a:avLst/>
            <a:gdLst/>
            <a:ahLst/>
            <a:cxnLst/>
            <a:rect l="l" t="t" r="r" b="b"/>
            <a:pathLst>
              <a:path w="71755" h="292100">
                <a:moveTo>
                  <a:pt x="0" y="219455"/>
                </a:moveTo>
                <a:lnTo>
                  <a:pt x="35813" y="291845"/>
                </a:lnTo>
                <a:lnTo>
                  <a:pt x="57302" y="248411"/>
                </a:lnTo>
                <a:lnTo>
                  <a:pt x="35813" y="248411"/>
                </a:lnTo>
                <a:lnTo>
                  <a:pt x="32765" y="246887"/>
                </a:lnTo>
                <a:lnTo>
                  <a:pt x="31241" y="243839"/>
                </a:lnTo>
                <a:lnTo>
                  <a:pt x="31241" y="240727"/>
                </a:lnTo>
                <a:lnTo>
                  <a:pt x="0" y="219455"/>
                </a:lnTo>
                <a:close/>
              </a:path>
              <a:path w="71755" h="292100">
                <a:moveTo>
                  <a:pt x="40385" y="240727"/>
                </a:moveTo>
                <a:lnTo>
                  <a:pt x="35813" y="243839"/>
                </a:lnTo>
                <a:lnTo>
                  <a:pt x="31241" y="243839"/>
                </a:lnTo>
                <a:lnTo>
                  <a:pt x="32765" y="246887"/>
                </a:lnTo>
                <a:lnTo>
                  <a:pt x="35813" y="248411"/>
                </a:lnTo>
                <a:lnTo>
                  <a:pt x="38862" y="246887"/>
                </a:lnTo>
                <a:lnTo>
                  <a:pt x="40385" y="243839"/>
                </a:lnTo>
                <a:lnTo>
                  <a:pt x="35813" y="243839"/>
                </a:lnTo>
                <a:lnTo>
                  <a:pt x="31241" y="240727"/>
                </a:lnTo>
                <a:lnTo>
                  <a:pt x="40385" y="240727"/>
                </a:lnTo>
                <a:close/>
              </a:path>
              <a:path w="71755" h="292100">
                <a:moveTo>
                  <a:pt x="71627" y="219455"/>
                </a:moveTo>
                <a:lnTo>
                  <a:pt x="40385" y="240727"/>
                </a:lnTo>
                <a:lnTo>
                  <a:pt x="40385" y="243839"/>
                </a:lnTo>
                <a:lnTo>
                  <a:pt x="38862" y="246887"/>
                </a:lnTo>
                <a:lnTo>
                  <a:pt x="35813" y="248411"/>
                </a:lnTo>
                <a:lnTo>
                  <a:pt x="57302" y="248411"/>
                </a:lnTo>
                <a:lnTo>
                  <a:pt x="71627" y="219455"/>
                </a:lnTo>
                <a:close/>
              </a:path>
              <a:path w="71755" h="292100">
                <a:moveTo>
                  <a:pt x="35813" y="0"/>
                </a:moveTo>
                <a:lnTo>
                  <a:pt x="32765" y="1523"/>
                </a:lnTo>
                <a:lnTo>
                  <a:pt x="31241" y="4571"/>
                </a:lnTo>
                <a:lnTo>
                  <a:pt x="31241" y="240727"/>
                </a:lnTo>
                <a:lnTo>
                  <a:pt x="35813" y="243839"/>
                </a:lnTo>
                <a:lnTo>
                  <a:pt x="40385" y="240727"/>
                </a:lnTo>
                <a:lnTo>
                  <a:pt x="40385" y="4571"/>
                </a:lnTo>
                <a:lnTo>
                  <a:pt x="38862" y="1523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542539" y="2049251"/>
            <a:ext cx="69762" cy="283986"/>
          </a:xfrm>
          <a:custGeom>
            <a:avLst/>
            <a:gdLst/>
            <a:ahLst/>
            <a:cxnLst/>
            <a:rect l="l" t="t" r="r" b="b"/>
            <a:pathLst>
              <a:path w="71755" h="292100">
                <a:moveTo>
                  <a:pt x="0" y="219455"/>
                </a:moveTo>
                <a:lnTo>
                  <a:pt x="35814" y="291845"/>
                </a:lnTo>
                <a:lnTo>
                  <a:pt x="57302" y="248411"/>
                </a:lnTo>
                <a:lnTo>
                  <a:pt x="35814" y="248411"/>
                </a:lnTo>
                <a:lnTo>
                  <a:pt x="32766" y="246887"/>
                </a:lnTo>
                <a:lnTo>
                  <a:pt x="31242" y="243839"/>
                </a:lnTo>
                <a:lnTo>
                  <a:pt x="31242" y="240727"/>
                </a:lnTo>
                <a:lnTo>
                  <a:pt x="0" y="219455"/>
                </a:lnTo>
                <a:close/>
              </a:path>
              <a:path w="71755" h="292100">
                <a:moveTo>
                  <a:pt x="40386" y="240727"/>
                </a:moveTo>
                <a:lnTo>
                  <a:pt x="35814" y="243839"/>
                </a:lnTo>
                <a:lnTo>
                  <a:pt x="31242" y="243839"/>
                </a:lnTo>
                <a:lnTo>
                  <a:pt x="32766" y="246887"/>
                </a:lnTo>
                <a:lnTo>
                  <a:pt x="35814" y="248411"/>
                </a:lnTo>
                <a:lnTo>
                  <a:pt x="38862" y="246887"/>
                </a:lnTo>
                <a:lnTo>
                  <a:pt x="40386" y="243839"/>
                </a:lnTo>
                <a:lnTo>
                  <a:pt x="35814" y="243839"/>
                </a:lnTo>
                <a:lnTo>
                  <a:pt x="31242" y="240727"/>
                </a:lnTo>
                <a:lnTo>
                  <a:pt x="40386" y="240727"/>
                </a:lnTo>
                <a:close/>
              </a:path>
              <a:path w="71755" h="292100">
                <a:moveTo>
                  <a:pt x="71628" y="219455"/>
                </a:moveTo>
                <a:lnTo>
                  <a:pt x="40386" y="240727"/>
                </a:lnTo>
                <a:lnTo>
                  <a:pt x="40386" y="243839"/>
                </a:lnTo>
                <a:lnTo>
                  <a:pt x="38862" y="246887"/>
                </a:lnTo>
                <a:lnTo>
                  <a:pt x="35814" y="248411"/>
                </a:lnTo>
                <a:lnTo>
                  <a:pt x="57302" y="248411"/>
                </a:lnTo>
                <a:lnTo>
                  <a:pt x="71628" y="219455"/>
                </a:lnTo>
                <a:close/>
              </a:path>
              <a:path w="71755" h="292100">
                <a:moveTo>
                  <a:pt x="35814" y="0"/>
                </a:moveTo>
                <a:lnTo>
                  <a:pt x="32766" y="1523"/>
                </a:lnTo>
                <a:lnTo>
                  <a:pt x="31242" y="4571"/>
                </a:lnTo>
                <a:lnTo>
                  <a:pt x="31242" y="240727"/>
                </a:lnTo>
                <a:lnTo>
                  <a:pt x="35814" y="243839"/>
                </a:lnTo>
                <a:lnTo>
                  <a:pt x="40386" y="240727"/>
                </a:lnTo>
                <a:lnTo>
                  <a:pt x="40386" y="4571"/>
                </a:lnTo>
                <a:lnTo>
                  <a:pt x="38862" y="1523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631812" y="2564623"/>
            <a:ext cx="3457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2990" algn="l"/>
              </a:tabLst>
            </a:pPr>
            <a:r>
              <a:rPr sz="1069" spc="10" dirty="0">
                <a:latin typeface="Times New Roman"/>
                <a:cs typeface="Times New Roman"/>
              </a:rPr>
              <a:t>0	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1928" y="256462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6043" y="256462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0899" y="256462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9872" y="256462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464965" y="2104900"/>
          <a:ext cx="2689842" cy="427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17071" y="2564623"/>
            <a:ext cx="336462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20990">
              <a:spcBef>
                <a:spcPts val="627"/>
              </a:spcBef>
            </a:pPr>
            <a:r>
              <a:rPr sz="1069" b="1" spc="5" dirty="0">
                <a:latin typeface="Times New Roman"/>
                <a:cs typeface="Times New Roman"/>
              </a:rPr>
              <a:t>fro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2271" y="30239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7211" y="2564623"/>
            <a:ext cx="313002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R="37658" algn="r">
              <a:spcBef>
                <a:spcPts val="627"/>
              </a:spcBef>
            </a:pP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9815" y="30239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22010" y="3022705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309552" y="3022705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349429" y="2331261"/>
            <a:ext cx="26114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8221" y="5064924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</a:t>
            </a:r>
            <a:r>
              <a:rPr sz="1069" b="1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91436" y="5433377"/>
            <a:ext cx="460550" cy="349426"/>
          </a:xfrm>
          <a:custGeom>
            <a:avLst/>
            <a:gdLst/>
            <a:ahLst/>
            <a:cxnLst/>
            <a:rect l="l" t="t" r="r" b="b"/>
            <a:pathLst>
              <a:path w="473710" h="359410">
                <a:moveTo>
                  <a:pt x="355092" y="0"/>
                </a:moveTo>
                <a:lnTo>
                  <a:pt x="355092" y="89916"/>
                </a:lnTo>
                <a:lnTo>
                  <a:pt x="0" y="89916"/>
                </a:lnTo>
                <a:lnTo>
                  <a:pt x="0" y="268986"/>
                </a:lnTo>
                <a:lnTo>
                  <a:pt x="355092" y="268986"/>
                </a:lnTo>
                <a:lnTo>
                  <a:pt x="355092" y="358901"/>
                </a:lnTo>
                <a:lnTo>
                  <a:pt x="473201" y="179070"/>
                </a:lnTo>
                <a:lnTo>
                  <a:pt x="35509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316093" y="5064935"/>
            <a:ext cx="2808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8711" y="5303731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4">
                <a:moveTo>
                  <a:pt x="0" y="219456"/>
                </a:moveTo>
                <a:lnTo>
                  <a:pt x="35813" y="291084"/>
                </a:lnTo>
                <a:lnTo>
                  <a:pt x="57531" y="247650"/>
                </a:lnTo>
                <a:lnTo>
                  <a:pt x="35813" y="247650"/>
                </a:lnTo>
                <a:lnTo>
                  <a:pt x="32765" y="246887"/>
                </a:lnTo>
                <a:lnTo>
                  <a:pt x="32003" y="243840"/>
                </a:lnTo>
                <a:lnTo>
                  <a:pt x="32003" y="241245"/>
                </a:lnTo>
                <a:lnTo>
                  <a:pt x="0" y="219456"/>
                </a:lnTo>
                <a:close/>
              </a:path>
              <a:path w="71755" h="291464">
                <a:moveTo>
                  <a:pt x="40385" y="240727"/>
                </a:moveTo>
                <a:lnTo>
                  <a:pt x="35813" y="243840"/>
                </a:lnTo>
                <a:lnTo>
                  <a:pt x="32003" y="243840"/>
                </a:lnTo>
                <a:lnTo>
                  <a:pt x="32765" y="246887"/>
                </a:lnTo>
                <a:lnTo>
                  <a:pt x="35813" y="247650"/>
                </a:lnTo>
                <a:lnTo>
                  <a:pt x="39623" y="246887"/>
                </a:lnTo>
                <a:lnTo>
                  <a:pt x="40385" y="243840"/>
                </a:lnTo>
                <a:lnTo>
                  <a:pt x="35813" y="243840"/>
                </a:lnTo>
                <a:lnTo>
                  <a:pt x="32003" y="241245"/>
                </a:lnTo>
                <a:lnTo>
                  <a:pt x="40385" y="241245"/>
                </a:lnTo>
                <a:lnTo>
                  <a:pt x="40385" y="240727"/>
                </a:lnTo>
                <a:close/>
              </a:path>
              <a:path w="71755" h="291464">
                <a:moveTo>
                  <a:pt x="71627" y="219456"/>
                </a:moveTo>
                <a:lnTo>
                  <a:pt x="40385" y="240727"/>
                </a:lnTo>
                <a:lnTo>
                  <a:pt x="40385" y="243840"/>
                </a:lnTo>
                <a:lnTo>
                  <a:pt x="39623" y="246887"/>
                </a:lnTo>
                <a:lnTo>
                  <a:pt x="35813" y="247650"/>
                </a:lnTo>
                <a:lnTo>
                  <a:pt x="57531" y="247650"/>
                </a:lnTo>
                <a:lnTo>
                  <a:pt x="71627" y="219456"/>
                </a:lnTo>
                <a:close/>
              </a:path>
              <a:path w="71755" h="291464">
                <a:moveTo>
                  <a:pt x="35813" y="0"/>
                </a:moveTo>
                <a:lnTo>
                  <a:pt x="32765" y="1524"/>
                </a:lnTo>
                <a:lnTo>
                  <a:pt x="32003" y="4572"/>
                </a:lnTo>
                <a:lnTo>
                  <a:pt x="32003" y="241245"/>
                </a:lnTo>
                <a:lnTo>
                  <a:pt x="35813" y="243840"/>
                </a:lnTo>
                <a:lnTo>
                  <a:pt x="40385" y="240727"/>
                </a:lnTo>
                <a:lnTo>
                  <a:pt x="40385" y="4572"/>
                </a:lnTo>
                <a:lnTo>
                  <a:pt x="39623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375112" y="5303731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5" h="291464">
                <a:moveTo>
                  <a:pt x="0" y="219456"/>
                </a:moveTo>
                <a:lnTo>
                  <a:pt x="35813" y="291084"/>
                </a:lnTo>
                <a:lnTo>
                  <a:pt x="57531" y="247650"/>
                </a:lnTo>
                <a:lnTo>
                  <a:pt x="35813" y="247650"/>
                </a:lnTo>
                <a:lnTo>
                  <a:pt x="32765" y="246887"/>
                </a:lnTo>
                <a:lnTo>
                  <a:pt x="32003" y="243840"/>
                </a:lnTo>
                <a:lnTo>
                  <a:pt x="32003" y="241245"/>
                </a:lnTo>
                <a:lnTo>
                  <a:pt x="0" y="219456"/>
                </a:lnTo>
                <a:close/>
              </a:path>
              <a:path w="71755" h="291464">
                <a:moveTo>
                  <a:pt x="40385" y="240727"/>
                </a:moveTo>
                <a:lnTo>
                  <a:pt x="35813" y="243840"/>
                </a:lnTo>
                <a:lnTo>
                  <a:pt x="32003" y="243840"/>
                </a:lnTo>
                <a:lnTo>
                  <a:pt x="32765" y="246887"/>
                </a:lnTo>
                <a:lnTo>
                  <a:pt x="35813" y="247650"/>
                </a:lnTo>
                <a:lnTo>
                  <a:pt x="39623" y="246887"/>
                </a:lnTo>
                <a:lnTo>
                  <a:pt x="40385" y="243840"/>
                </a:lnTo>
                <a:lnTo>
                  <a:pt x="35813" y="243840"/>
                </a:lnTo>
                <a:lnTo>
                  <a:pt x="32003" y="241245"/>
                </a:lnTo>
                <a:lnTo>
                  <a:pt x="40385" y="241245"/>
                </a:lnTo>
                <a:lnTo>
                  <a:pt x="40385" y="240727"/>
                </a:lnTo>
                <a:close/>
              </a:path>
              <a:path w="71755" h="291464">
                <a:moveTo>
                  <a:pt x="71627" y="219456"/>
                </a:moveTo>
                <a:lnTo>
                  <a:pt x="40385" y="240727"/>
                </a:lnTo>
                <a:lnTo>
                  <a:pt x="40385" y="243840"/>
                </a:lnTo>
                <a:lnTo>
                  <a:pt x="39623" y="246887"/>
                </a:lnTo>
                <a:lnTo>
                  <a:pt x="35813" y="247650"/>
                </a:lnTo>
                <a:lnTo>
                  <a:pt x="57531" y="247650"/>
                </a:lnTo>
                <a:lnTo>
                  <a:pt x="71627" y="219456"/>
                </a:lnTo>
                <a:close/>
              </a:path>
              <a:path w="71755" h="291464">
                <a:moveTo>
                  <a:pt x="35813" y="0"/>
                </a:moveTo>
                <a:lnTo>
                  <a:pt x="32765" y="1524"/>
                </a:lnTo>
                <a:lnTo>
                  <a:pt x="32003" y="4572"/>
                </a:lnTo>
                <a:lnTo>
                  <a:pt x="32003" y="241245"/>
                </a:lnTo>
                <a:lnTo>
                  <a:pt x="35813" y="243840"/>
                </a:lnTo>
                <a:lnTo>
                  <a:pt x="40385" y="240727"/>
                </a:lnTo>
                <a:lnTo>
                  <a:pt x="40385" y="4572"/>
                </a:lnTo>
                <a:lnTo>
                  <a:pt x="39623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380669" y="5818364"/>
            <a:ext cx="3457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2990" algn="l"/>
              </a:tabLst>
            </a:pPr>
            <a:r>
              <a:rPr sz="1069" spc="10" dirty="0">
                <a:latin typeface="Times New Roman"/>
                <a:cs typeface="Times New Roman"/>
              </a:rPr>
              <a:t>0	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00785" y="581836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5642" y="581836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69758" y="581836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38729" y="581836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214561" y="5359381"/>
          <a:ext cx="2689225" cy="427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3965928" y="5818364"/>
            <a:ext cx="337079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21607">
              <a:spcBef>
                <a:spcPts val="632"/>
              </a:spcBef>
            </a:pPr>
            <a:r>
              <a:rPr sz="1069" b="1" spc="5" dirty="0">
                <a:latin typeface="Times New Roman"/>
                <a:cs typeface="Times New Roman"/>
              </a:rPr>
              <a:t>f</a:t>
            </a:r>
            <a:r>
              <a:rPr sz="1069" b="1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91869" y="627619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86068" y="5818364"/>
            <a:ext cx="313002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R="37041" algn="r">
              <a:spcBef>
                <a:spcPts val="632"/>
              </a:spcBef>
            </a:pP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78673" y="627916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71607" y="6277186"/>
            <a:ext cx="33461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6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058410" y="6277186"/>
            <a:ext cx="335227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352255" y="6702918"/>
            <a:ext cx="4852458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11. Insertion </a:t>
            </a:r>
            <a:r>
              <a:rPr sz="1069" b="1" spc="10" dirty="0">
                <a:latin typeface="Times New Roman"/>
                <a:cs typeface="Times New Roman"/>
              </a:rPr>
              <a:t>of elements </a:t>
            </a:r>
            <a:r>
              <a:rPr sz="1069" b="1" spc="5" dirty="0">
                <a:latin typeface="Times New Roman"/>
                <a:cs typeface="Times New Roman"/>
              </a:rPr>
              <a:t>in the</a:t>
            </a:r>
            <a:r>
              <a:rPr sz="1069" b="1" spc="-15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queue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elements in </a:t>
            </a:r>
            <a:r>
              <a:rPr sz="1069" spc="10" dirty="0">
                <a:latin typeface="Times New Roman"/>
                <a:cs typeface="Times New Roman"/>
              </a:rPr>
              <a:t>the queue, the </a:t>
            </a:r>
            <a:r>
              <a:rPr sz="1069" spc="5" dirty="0">
                <a:latin typeface="Times New Roman"/>
                <a:cs typeface="Times New Roman"/>
              </a:rPr>
              <a:t>array that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5" dirty="0">
                <a:latin typeface="Times New Roman"/>
                <a:cs typeface="Times New Roman"/>
              </a:rPr>
              <a:t>it,  </a:t>
            </a:r>
            <a:r>
              <a:rPr sz="1069" spc="10" dirty="0">
                <a:latin typeface="Times New Roman"/>
                <a:cs typeface="Times New Roman"/>
              </a:rPr>
              <a:t>has reached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limit as the last location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use now.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that there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some problem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after it attained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limit.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observed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similar  problem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implementing a  </a:t>
            </a:r>
            <a:r>
              <a:rPr sz="1069" spc="5" dirty="0">
                <a:latin typeface="Times New Roman"/>
                <a:cs typeface="Times New Roman"/>
              </a:rPr>
              <a:t>stack 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see that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locations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the array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vacant. Therefore,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should can consider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to use </a:t>
            </a:r>
            <a:r>
              <a:rPr sz="1069" spc="5" dirty="0">
                <a:latin typeface="Times New Roman"/>
                <a:cs typeface="Times New Roman"/>
              </a:rPr>
              <a:t>those locations appropriately in to insert </a:t>
            </a:r>
            <a:r>
              <a:rPr sz="1069" spc="10" dirty="0">
                <a:latin typeface="Times New Roman"/>
                <a:cs typeface="Times New Roman"/>
              </a:rPr>
              <a:t>more  elements in 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Although,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removal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running </a:t>
            </a:r>
            <a:r>
              <a:rPr sz="1069" spc="5" dirty="0">
                <a:latin typeface="Times New Roman"/>
                <a:cs typeface="Times New Roman"/>
              </a:rPr>
              <a:t>in constantly,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problem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though there are 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places available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solution to this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lies in </a:t>
            </a:r>
            <a:r>
              <a:rPr sz="1069" spc="10" dirty="0">
                <a:latin typeface="Times New Roman"/>
                <a:cs typeface="Times New Roman"/>
              </a:rPr>
              <a:t>allowing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wrap</a:t>
            </a:r>
            <a:r>
              <a:rPr sz="1069" i="1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around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i="1" spc="10" dirty="0">
                <a:latin typeface="Times New Roman"/>
                <a:cs typeface="Times New Roman"/>
              </a:rPr>
              <a:t>wrap around</a:t>
            </a:r>
            <a:r>
              <a:rPr sz="1069" spc="10" dirty="0">
                <a:latin typeface="Times New Roman"/>
                <a:cs typeface="Times New Roman"/>
              </a:rPr>
              <a:t>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use circular array to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5" dirty="0">
                <a:latin typeface="Times New Roman"/>
                <a:cs typeface="Times New Roman"/>
              </a:rPr>
              <a:t>the queue.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know 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a linked </a:t>
            </a:r>
            <a:r>
              <a:rPr sz="1069" spc="5" dirty="0">
                <a:latin typeface="Times New Roman"/>
                <a:cs typeface="Times New Roman"/>
              </a:rPr>
              <a:t>list circular using </a:t>
            </a:r>
            <a:r>
              <a:rPr sz="1069" spc="10" dirty="0">
                <a:latin typeface="Times New Roman"/>
                <a:cs typeface="Times New Roman"/>
              </a:rPr>
              <a:t>pointers.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how can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5" dirty="0">
                <a:latin typeface="Times New Roman"/>
                <a:cs typeface="Times New Roman"/>
              </a:rPr>
              <a:t>circular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2267" y="3452142"/>
            <a:ext cx="4851224" cy="1608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270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10. </a:t>
            </a:r>
            <a:r>
              <a:rPr sz="1069" b="1" spc="10" dirty="0">
                <a:latin typeface="Times New Roman"/>
                <a:cs typeface="Times New Roman"/>
              </a:rPr>
              <a:t>Removal of another element from</a:t>
            </a:r>
            <a:r>
              <a:rPr sz="1069" b="1" spc="-4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647"/>
              </a:spcBef>
            </a:pPr>
            <a:r>
              <a:rPr sz="1069" spc="10" dirty="0">
                <a:latin typeface="Times New Roman"/>
                <a:cs typeface="Times New Roman"/>
              </a:rPr>
              <a:t>With the removal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element 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queue, we </a:t>
            </a:r>
            <a:r>
              <a:rPr sz="1069" spc="5" dirty="0">
                <a:latin typeface="Times New Roman"/>
                <a:cs typeface="Times New Roman"/>
              </a:rPr>
              <a:t>are not shifting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elements.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shifting of elements </a:t>
            </a:r>
            <a:r>
              <a:rPr sz="1069" spc="10" dirty="0">
                <a:latin typeface="Times New Roman"/>
                <a:cs typeface="Times New Roman"/>
              </a:rPr>
              <a:t>might be </a:t>
            </a:r>
            <a:r>
              <a:rPr sz="1069" spc="5" dirty="0">
                <a:latin typeface="Times New Roman"/>
                <a:cs typeface="Times New Roman"/>
              </a:rPr>
              <a:t>an expensive exercise to </a:t>
            </a:r>
            <a:r>
              <a:rPr sz="1069" spc="10" dirty="0">
                <a:latin typeface="Times New Roman"/>
                <a:cs typeface="Times New Roman"/>
              </a:rPr>
              <a:t>perform and the </a:t>
            </a:r>
            <a:r>
              <a:rPr sz="1069" spc="5" dirty="0">
                <a:latin typeface="Times New Roman"/>
                <a:cs typeface="Times New Roman"/>
              </a:rPr>
              <a:t>cost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increased with the </a:t>
            </a:r>
            <a:r>
              <a:rPr sz="1069" spc="5" dirty="0">
                <a:latin typeface="Times New Roman"/>
                <a:cs typeface="Times New Roman"/>
              </a:rPr>
              <a:t>increase in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array. </a:t>
            </a:r>
            <a:r>
              <a:rPr sz="1069" spc="5" dirty="0">
                <a:latin typeface="Times New Roman"/>
                <a:cs typeface="Times New Roman"/>
              </a:rPr>
              <a:t>Therefore,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leave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as it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507">
              <a:latin typeface="Times New Roman"/>
              <a:cs typeface="Times New Roman"/>
            </a:endParaRPr>
          </a:p>
          <a:p>
            <a:pPr marL="1308776" marR="2837944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enqueue(9)  enq</a:t>
            </a:r>
            <a:r>
              <a:rPr sz="1069" spc="15" dirty="0">
                <a:latin typeface="Times New Roman"/>
                <a:cs typeface="Times New Roman"/>
              </a:rPr>
              <a:t>u</a:t>
            </a:r>
            <a:r>
              <a:rPr sz="1069" spc="5" dirty="0">
                <a:latin typeface="Times New Roman"/>
                <a:cs typeface="Times New Roman"/>
              </a:rPr>
              <a:t>eue(12)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13028" y="5593150"/>
            <a:ext cx="944563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5   2   </a:t>
            </a:r>
            <a:r>
              <a:rPr sz="1604" spc="15" baseline="2525" dirty="0">
                <a:latin typeface="Times New Roman"/>
                <a:cs typeface="Times New Roman"/>
              </a:rPr>
              <a:t>6   8  9</a:t>
            </a:r>
            <a:r>
              <a:rPr sz="1604" spc="7" baseline="2525" dirty="0">
                <a:latin typeface="Times New Roman"/>
                <a:cs typeface="Times New Roman"/>
              </a:rPr>
              <a:t> 12</a:t>
            </a:r>
            <a:endParaRPr sz="1604" baseline="252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70089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052265"/>
            <a:ext cx="4852458" cy="65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locations 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circular array are also eight, starting </a:t>
            </a:r>
            <a:r>
              <a:rPr sz="1069" spc="10" dirty="0">
                <a:latin typeface="Times New Roman"/>
                <a:cs typeface="Times New Roman"/>
              </a:rPr>
              <a:t>from index 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to index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index numbers </a:t>
            </a:r>
            <a:r>
              <a:rPr sz="1069" spc="5" dirty="0">
                <a:latin typeface="Times New Roman"/>
                <a:cs typeface="Times New Roman"/>
              </a:rPr>
              <a:t>are written outside the circle </a:t>
            </a:r>
            <a:r>
              <a:rPr sz="1069" spc="10" dirty="0">
                <a:latin typeface="Times New Roman"/>
                <a:cs typeface="Times New Roman"/>
              </a:rPr>
              <a:t>incremented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clock-wise direction.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i="1" spc="10" dirty="0">
                <a:latin typeface="Times New Roman"/>
                <a:cs typeface="Times New Roman"/>
              </a:rPr>
              <a:t>21 </a:t>
            </a:r>
            <a:r>
              <a:rPr sz="1069" spc="10" dirty="0">
                <a:latin typeface="Times New Roman"/>
                <a:cs typeface="Times New Roman"/>
              </a:rPr>
              <a:t>in the array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this </a:t>
            </a:r>
            <a:r>
              <a:rPr sz="1069" spc="10" dirty="0">
                <a:latin typeface="Times New Roman"/>
                <a:cs typeface="Times New Roman"/>
              </a:rPr>
              <a:t>element in  </a:t>
            </a:r>
            <a:r>
              <a:rPr sz="1069" spc="5" dirty="0">
                <a:latin typeface="Times New Roman"/>
                <a:cs typeface="Times New Roman"/>
              </a:rPr>
              <a:t>the location,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to index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7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80" y="5617306"/>
            <a:ext cx="4852458" cy="837926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maintain four variables.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has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the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8. </a:t>
            </a:r>
            <a:r>
              <a:rPr sz="1069" i="1" spc="5" dirty="0">
                <a:latin typeface="Times New Roman"/>
                <a:cs typeface="Times New Roman"/>
              </a:rPr>
              <a:t>‘ rear’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moved </a:t>
            </a:r>
            <a:r>
              <a:rPr sz="1069" spc="5" dirty="0">
                <a:latin typeface="Times New Roman"/>
                <a:cs typeface="Times New Roman"/>
              </a:rPr>
              <a:t>to index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noElements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rear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index has </a:t>
            </a:r>
            <a:r>
              <a:rPr sz="1069" spc="5" dirty="0">
                <a:latin typeface="Times New Roman"/>
                <a:cs typeface="Times New Roman"/>
              </a:rPr>
              <a:t>decreased </a:t>
            </a:r>
            <a:r>
              <a:rPr sz="1069" spc="10" dirty="0">
                <a:latin typeface="Times New Roman"/>
                <a:cs typeface="Times New Roman"/>
              </a:rPr>
              <a:t>instread of increasing. </a:t>
            </a:r>
            <a:r>
              <a:rPr sz="1069" spc="5" dirty="0">
                <a:latin typeface="Times New Roman"/>
                <a:cs typeface="Times New Roman"/>
              </a:rPr>
              <a:t>It has </a:t>
            </a:r>
            <a:r>
              <a:rPr sz="1069" spc="10" dirty="0">
                <a:latin typeface="Times New Roman"/>
                <a:cs typeface="Times New Roman"/>
              </a:rPr>
              <a:t>moved from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-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5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higher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rear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Let’ see,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enqueue()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615" y="6586114"/>
            <a:ext cx="5081499" cy="98745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void  </a:t>
            </a:r>
            <a:r>
              <a:rPr sz="1069" spc="10" dirty="0">
                <a:latin typeface="Times New Roman"/>
                <a:cs typeface="Times New Roman"/>
              </a:rPr>
              <a:t>enqueue( 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03735" indent="-243852">
              <a:lnSpc>
                <a:spcPts val="1264"/>
              </a:lnSpc>
              <a:buAutoNum type="arabicPeriod"/>
              <a:tabLst>
                <a:tab pos="303735" algn="l"/>
                <a:tab pos="304352" algn="l"/>
              </a:tabLst>
            </a:pPr>
            <a:r>
              <a:rPr sz="1069" spc="10" dirty="0">
                <a:latin typeface="Times New Roman"/>
                <a:cs typeface="Times New Roman"/>
              </a:rPr>
              <a:t>rear 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10" dirty="0">
                <a:latin typeface="Times New Roman"/>
                <a:cs typeface="Times New Roman"/>
              </a:rPr>
              <a:t>(rear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1) </a:t>
            </a:r>
            <a:r>
              <a:rPr sz="1069" spc="19" dirty="0">
                <a:latin typeface="Times New Roman"/>
                <a:cs typeface="Times New Roman"/>
              </a:rPr>
              <a:t>%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size;</a:t>
            </a:r>
            <a:endParaRPr sz="1069">
              <a:latin typeface="Times New Roman"/>
              <a:cs typeface="Times New Roman"/>
            </a:endParaRPr>
          </a:p>
          <a:p>
            <a:pPr marL="303735" indent="-243852">
              <a:lnSpc>
                <a:spcPts val="1264"/>
              </a:lnSpc>
              <a:buAutoNum type="arabicPeriod"/>
              <a:tabLst>
                <a:tab pos="303117" algn="l"/>
                <a:tab pos="303735" algn="l"/>
              </a:tabLst>
            </a:pPr>
            <a:r>
              <a:rPr sz="1069" spc="5" dirty="0">
                <a:latin typeface="Times New Roman"/>
                <a:cs typeface="Times New Roman"/>
              </a:rPr>
              <a:t>array[rear]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303735" indent="-243852">
              <a:lnSpc>
                <a:spcPts val="1259"/>
              </a:lnSpc>
              <a:buAutoNum type="arabicPeriod"/>
              <a:tabLst>
                <a:tab pos="303735" algn="l"/>
                <a:tab pos="304352" algn="l"/>
              </a:tabLst>
            </a:pPr>
            <a:r>
              <a:rPr sz="1069" spc="5" dirty="0">
                <a:latin typeface="Times New Roman"/>
                <a:cs typeface="Times New Roman"/>
              </a:rPr>
              <a:t>noElements 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10" dirty="0">
                <a:latin typeface="Times New Roman"/>
                <a:cs typeface="Times New Roman"/>
              </a:rPr>
              <a:t>noElements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7713211"/>
            <a:ext cx="4852458" cy="1491951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In line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code,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rear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mod </a:t>
            </a:r>
            <a:r>
              <a:rPr sz="1069" spc="5" dirty="0">
                <a:latin typeface="Times New Roman"/>
                <a:cs typeface="Times New Roman"/>
              </a:rPr>
              <a:t>operator (that results in  </a:t>
            </a:r>
            <a:r>
              <a:rPr sz="1069" spc="10" dirty="0">
                <a:latin typeface="Times New Roman"/>
                <a:cs typeface="Times New Roman"/>
              </a:rPr>
              <a:t>remainder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operands)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applied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size</a:t>
            </a:r>
            <a:r>
              <a:rPr sz="1069" i="1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of assignment </a:t>
            </a:r>
            <a:r>
              <a:rPr sz="1069" spc="5" dirty="0">
                <a:latin typeface="Times New Roman"/>
                <a:cs typeface="Times New Roman"/>
              </a:rPr>
              <a:t>in line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can result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size is containing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i="1" spc="5" dirty="0">
                <a:latin typeface="Times New Roman"/>
                <a:cs typeface="Times New Roman"/>
              </a:rPr>
              <a:t>8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operator ensures </a:t>
            </a:r>
            <a:r>
              <a:rPr sz="1069" spc="10" dirty="0">
                <a:latin typeface="Times New Roman"/>
                <a:cs typeface="Times New Roman"/>
              </a:rPr>
              <a:t>that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expression will </a:t>
            </a:r>
            <a:r>
              <a:rPr sz="1069" spc="10" dirty="0">
                <a:latin typeface="Times New Roman"/>
                <a:cs typeface="Times New Roman"/>
              </a:rPr>
              <a:t>always be from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and increase 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decrease from </a:t>
            </a:r>
            <a:r>
              <a:rPr sz="1069" spc="5" dirty="0">
                <a:latin typeface="Times New Roman"/>
                <a:cs typeface="Times New Roman"/>
              </a:rPr>
              <a:t>this.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resultant is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rear</a:t>
            </a:r>
            <a:r>
              <a:rPr sz="1069" i="1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line 2, the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(the value passed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enqueue() </a:t>
            </a:r>
            <a:r>
              <a:rPr sz="1069" spc="5" dirty="0">
                <a:latin typeface="Times New Roman"/>
                <a:cs typeface="Times New Roman"/>
              </a:rPr>
              <a:t>method to insert in the </a:t>
            </a:r>
            <a:r>
              <a:rPr sz="1069" spc="10" dirty="0">
                <a:latin typeface="Times New Roman"/>
                <a:cs typeface="Times New Roman"/>
              </a:rPr>
              <a:t>queue)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inserted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rear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index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Therefore,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i="1" spc="10" dirty="0">
                <a:latin typeface="Times New Roman"/>
                <a:cs typeface="Times New Roman"/>
              </a:rPr>
              <a:t>21 </a:t>
            </a:r>
            <a:r>
              <a:rPr sz="1069" spc="5" dirty="0">
                <a:latin typeface="Times New Roman"/>
                <a:cs typeface="Times New Roman"/>
              </a:rPr>
              <a:t>is inserted at index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 line 3, </a:t>
            </a:r>
            <a:r>
              <a:rPr sz="1069" i="1" spc="10" dirty="0">
                <a:latin typeface="Times New Roman"/>
                <a:cs typeface="Times New Roman"/>
              </a:rPr>
              <a:t>noElements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accumulate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6732" y="2794257"/>
            <a:ext cx="70070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17964" algn="l"/>
              </a:tabLst>
            </a:pPr>
            <a:r>
              <a:rPr sz="1069" spc="10" dirty="0">
                <a:latin typeface="Times New Roman"/>
                <a:cs typeface="Times New Roman"/>
              </a:rPr>
              <a:t>5	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793" y="1720789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8183" y="2052213"/>
            <a:ext cx="545747" cy="304976"/>
          </a:xfrm>
          <a:custGeom>
            <a:avLst/>
            <a:gdLst/>
            <a:ahLst/>
            <a:cxnLst/>
            <a:rect l="l" t="t" r="r" b="b"/>
            <a:pathLst>
              <a:path w="561339" h="313689">
                <a:moveTo>
                  <a:pt x="420624" y="0"/>
                </a:moveTo>
                <a:lnTo>
                  <a:pt x="420624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20624" y="235458"/>
                </a:lnTo>
                <a:lnTo>
                  <a:pt x="420624" y="313182"/>
                </a:lnTo>
                <a:lnTo>
                  <a:pt x="560832" y="156972"/>
                </a:lnTo>
                <a:lnTo>
                  <a:pt x="4206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753924" y="1720815"/>
            <a:ext cx="2808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3519" y="1925531"/>
            <a:ext cx="69762" cy="249414"/>
          </a:xfrm>
          <a:custGeom>
            <a:avLst/>
            <a:gdLst/>
            <a:ahLst/>
            <a:cxnLst/>
            <a:rect l="l" t="t" r="r" b="b"/>
            <a:pathLst>
              <a:path w="71755" h="256539">
                <a:moveTo>
                  <a:pt x="0" y="183642"/>
                </a:moveTo>
                <a:lnTo>
                  <a:pt x="35814" y="256032"/>
                </a:lnTo>
                <a:lnTo>
                  <a:pt x="57302" y="212598"/>
                </a:lnTo>
                <a:lnTo>
                  <a:pt x="35814" y="212598"/>
                </a:lnTo>
                <a:lnTo>
                  <a:pt x="32766" y="211074"/>
                </a:lnTo>
                <a:lnTo>
                  <a:pt x="31242" y="208025"/>
                </a:lnTo>
                <a:lnTo>
                  <a:pt x="31242" y="204913"/>
                </a:lnTo>
                <a:lnTo>
                  <a:pt x="0" y="183642"/>
                </a:lnTo>
                <a:close/>
              </a:path>
              <a:path w="71755" h="256539">
                <a:moveTo>
                  <a:pt x="40386" y="204913"/>
                </a:moveTo>
                <a:lnTo>
                  <a:pt x="35814" y="208025"/>
                </a:lnTo>
                <a:lnTo>
                  <a:pt x="31242" y="208025"/>
                </a:lnTo>
                <a:lnTo>
                  <a:pt x="32766" y="211074"/>
                </a:lnTo>
                <a:lnTo>
                  <a:pt x="35814" y="212598"/>
                </a:lnTo>
                <a:lnTo>
                  <a:pt x="38862" y="211074"/>
                </a:lnTo>
                <a:lnTo>
                  <a:pt x="40386" y="208025"/>
                </a:lnTo>
                <a:lnTo>
                  <a:pt x="35814" y="208025"/>
                </a:lnTo>
                <a:lnTo>
                  <a:pt x="31242" y="204913"/>
                </a:lnTo>
                <a:lnTo>
                  <a:pt x="40386" y="204913"/>
                </a:lnTo>
                <a:close/>
              </a:path>
              <a:path w="71755" h="256539">
                <a:moveTo>
                  <a:pt x="71628" y="183642"/>
                </a:moveTo>
                <a:lnTo>
                  <a:pt x="40386" y="204913"/>
                </a:lnTo>
                <a:lnTo>
                  <a:pt x="40386" y="208025"/>
                </a:lnTo>
                <a:lnTo>
                  <a:pt x="38862" y="211074"/>
                </a:lnTo>
                <a:lnTo>
                  <a:pt x="35814" y="212598"/>
                </a:lnTo>
                <a:lnTo>
                  <a:pt x="57302" y="212598"/>
                </a:lnTo>
                <a:lnTo>
                  <a:pt x="71628" y="183642"/>
                </a:lnTo>
                <a:close/>
              </a:path>
              <a:path w="71755" h="256539">
                <a:moveTo>
                  <a:pt x="35814" y="0"/>
                </a:moveTo>
                <a:lnTo>
                  <a:pt x="32766" y="762"/>
                </a:lnTo>
                <a:lnTo>
                  <a:pt x="31242" y="3810"/>
                </a:lnTo>
                <a:lnTo>
                  <a:pt x="31242" y="204913"/>
                </a:lnTo>
                <a:lnTo>
                  <a:pt x="35814" y="208025"/>
                </a:lnTo>
                <a:lnTo>
                  <a:pt x="40386" y="204913"/>
                </a:lnTo>
                <a:lnTo>
                  <a:pt x="40386" y="3810"/>
                </a:lnTo>
                <a:lnTo>
                  <a:pt x="38862" y="762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867024" y="1925531"/>
            <a:ext cx="69762" cy="249414"/>
          </a:xfrm>
          <a:custGeom>
            <a:avLst/>
            <a:gdLst/>
            <a:ahLst/>
            <a:cxnLst/>
            <a:rect l="l" t="t" r="r" b="b"/>
            <a:pathLst>
              <a:path w="71755" h="256539">
                <a:moveTo>
                  <a:pt x="0" y="183642"/>
                </a:moveTo>
                <a:lnTo>
                  <a:pt x="35814" y="256032"/>
                </a:lnTo>
                <a:lnTo>
                  <a:pt x="57302" y="212598"/>
                </a:lnTo>
                <a:lnTo>
                  <a:pt x="35814" y="212598"/>
                </a:lnTo>
                <a:lnTo>
                  <a:pt x="32766" y="211074"/>
                </a:lnTo>
                <a:lnTo>
                  <a:pt x="32004" y="208025"/>
                </a:lnTo>
                <a:lnTo>
                  <a:pt x="32004" y="205431"/>
                </a:lnTo>
                <a:lnTo>
                  <a:pt x="0" y="183642"/>
                </a:lnTo>
                <a:close/>
              </a:path>
              <a:path w="71755" h="256539">
                <a:moveTo>
                  <a:pt x="40386" y="204913"/>
                </a:moveTo>
                <a:lnTo>
                  <a:pt x="35814" y="208025"/>
                </a:lnTo>
                <a:lnTo>
                  <a:pt x="32004" y="208025"/>
                </a:lnTo>
                <a:lnTo>
                  <a:pt x="32766" y="211074"/>
                </a:lnTo>
                <a:lnTo>
                  <a:pt x="35814" y="212598"/>
                </a:lnTo>
                <a:lnTo>
                  <a:pt x="39624" y="211074"/>
                </a:lnTo>
                <a:lnTo>
                  <a:pt x="40386" y="208025"/>
                </a:lnTo>
                <a:lnTo>
                  <a:pt x="35814" y="208025"/>
                </a:lnTo>
                <a:lnTo>
                  <a:pt x="32004" y="205431"/>
                </a:lnTo>
                <a:lnTo>
                  <a:pt x="40386" y="205431"/>
                </a:lnTo>
                <a:lnTo>
                  <a:pt x="40386" y="204913"/>
                </a:lnTo>
                <a:close/>
              </a:path>
              <a:path w="71755" h="256539">
                <a:moveTo>
                  <a:pt x="71628" y="183642"/>
                </a:moveTo>
                <a:lnTo>
                  <a:pt x="40386" y="204913"/>
                </a:lnTo>
                <a:lnTo>
                  <a:pt x="40386" y="208025"/>
                </a:lnTo>
                <a:lnTo>
                  <a:pt x="39624" y="211074"/>
                </a:lnTo>
                <a:lnTo>
                  <a:pt x="35814" y="212598"/>
                </a:lnTo>
                <a:lnTo>
                  <a:pt x="57302" y="212598"/>
                </a:lnTo>
                <a:lnTo>
                  <a:pt x="71628" y="183642"/>
                </a:lnTo>
                <a:close/>
              </a:path>
              <a:path w="71755" h="256539">
                <a:moveTo>
                  <a:pt x="35814" y="0"/>
                </a:moveTo>
                <a:lnTo>
                  <a:pt x="32766" y="762"/>
                </a:lnTo>
                <a:lnTo>
                  <a:pt x="32004" y="3810"/>
                </a:lnTo>
                <a:lnTo>
                  <a:pt x="32004" y="205431"/>
                </a:lnTo>
                <a:lnTo>
                  <a:pt x="35814" y="208025"/>
                </a:lnTo>
                <a:lnTo>
                  <a:pt x="40386" y="204913"/>
                </a:lnTo>
                <a:lnTo>
                  <a:pt x="40386" y="3810"/>
                </a:lnTo>
                <a:lnTo>
                  <a:pt x="39624" y="762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6218803" y="187861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5824" y="1634878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</a:t>
            </a:r>
            <a:r>
              <a:rPr sz="1069" b="1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1758" y="269870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9154" y="2453486"/>
            <a:ext cx="2808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80019" y="1868488"/>
            <a:ext cx="3642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006677" y="2687849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7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482679" y="2183810"/>
            <a:ext cx="14835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2005" algn="l"/>
                <a:tab pos="574133" algn="l"/>
                <a:tab pos="856259" algn="l"/>
                <a:tab pos="1118015" algn="l"/>
                <a:tab pos="1331617" algn="l"/>
              </a:tabLst>
            </a:pPr>
            <a:r>
              <a:rPr sz="1069" spc="10" dirty="0">
                <a:latin typeface="Times New Roman"/>
                <a:cs typeface="Times New Roman"/>
              </a:rPr>
              <a:t>5	2	6	8	9	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2962" y="23920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2962" y="18423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2646" y="147559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17899" y="147559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6477" y="245274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96477" y="18422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13859" y="1623272"/>
            <a:ext cx="1211263" cy="1223610"/>
          </a:xfrm>
          <a:custGeom>
            <a:avLst/>
            <a:gdLst/>
            <a:ahLst/>
            <a:cxnLst/>
            <a:rect l="l" t="t" r="r" b="b"/>
            <a:pathLst>
              <a:path w="1245870" h="1258570">
                <a:moveTo>
                  <a:pt x="622554" y="0"/>
                </a:moveTo>
                <a:lnTo>
                  <a:pt x="573923" y="1894"/>
                </a:lnTo>
                <a:lnTo>
                  <a:pt x="526312" y="7484"/>
                </a:lnTo>
                <a:lnTo>
                  <a:pt x="479860" y="16630"/>
                </a:lnTo>
                <a:lnTo>
                  <a:pt x="434705" y="29191"/>
                </a:lnTo>
                <a:lnTo>
                  <a:pt x="390986" y="45028"/>
                </a:lnTo>
                <a:lnTo>
                  <a:pt x="348842" y="63999"/>
                </a:lnTo>
                <a:lnTo>
                  <a:pt x="308412" y="85964"/>
                </a:lnTo>
                <a:lnTo>
                  <a:pt x="269834" y="110785"/>
                </a:lnTo>
                <a:lnTo>
                  <a:pt x="233247" y="138319"/>
                </a:lnTo>
                <a:lnTo>
                  <a:pt x="198790" y="168428"/>
                </a:lnTo>
                <a:lnTo>
                  <a:pt x="166601" y="200970"/>
                </a:lnTo>
                <a:lnTo>
                  <a:pt x="136820" y="235806"/>
                </a:lnTo>
                <a:lnTo>
                  <a:pt x="109584" y="272796"/>
                </a:lnTo>
                <a:lnTo>
                  <a:pt x="85033" y="311799"/>
                </a:lnTo>
                <a:lnTo>
                  <a:pt x="63305" y="352674"/>
                </a:lnTo>
                <a:lnTo>
                  <a:pt x="44540" y="395283"/>
                </a:lnTo>
                <a:lnTo>
                  <a:pt x="28875" y="439484"/>
                </a:lnTo>
                <a:lnTo>
                  <a:pt x="16450" y="485138"/>
                </a:lnTo>
                <a:lnTo>
                  <a:pt x="7403" y="532104"/>
                </a:lnTo>
                <a:lnTo>
                  <a:pt x="1874" y="580242"/>
                </a:lnTo>
                <a:lnTo>
                  <a:pt x="0" y="629411"/>
                </a:lnTo>
                <a:lnTo>
                  <a:pt x="1874" y="678576"/>
                </a:lnTo>
                <a:lnTo>
                  <a:pt x="7403" y="726700"/>
                </a:lnTo>
                <a:lnTo>
                  <a:pt x="16450" y="773643"/>
                </a:lnTo>
                <a:lnTo>
                  <a:pt x="28875" y="819266"/>
                </a:lnTo>
                <a:lnTo>
                  <a:pt x="44540" y="863431"/>
                </a:lnTo>
                <a:lnTo>
                  <a:pt x="63305" y="905998"/>
                </a:lnTo>
                <a:lnTo>
                  <a:pt x="85033" y="946827"/>
                </a:lnTo>
                <a:lnTo>
                  <a:pt x="109584" y="985780"/>
                </a:lnTo>
                <a:lnTo>
                  <a:pt x="136820" y="1022717"/>
                </a:lnTo>
                <a:lnTo>
                  <a:pt x="166601" y="1057499"/>
                </a:lnTo>
                <a:lnTo>
                  <a:pt x="198790" y="1089987"/>
                </a:lnTo>
                <a:lnTo>
                  <a:pt x="233247" y="1120042"/>
                </a:lnTo>
                <a:lnTo>
                  <a:pt x="269834" y="1147524"/>
                </a:lnTo>
                <a:lnTo>
                  <a:pt x="308412" y="1172294"/>
                </a:lnTo>
                <a:lnTo>
                  <a:pt x="348842" y="1194213"/>
                </a:lnTo>
                <a:lnTo>
                  <a:pt x="390986" y="1213143"/>
                </a:lnTo>
                <a:lnTo>
                  <a:pt x="434705" y="1228942"/>
                </a:lnTo>
                <a:lnTo>
                  <a:pt x="479860" y="1241473"/>
                </a:lnTo>
                <a:lnTo>
                  <a:pt x="526312" y="1250596"/>
                </a:lnTo>
                <a:lnTo>
                  <a:pt x="573923" y="1256172"/>
                </a:lnTo>
                <a:lnTo>
                  <a:pt x="622554" y="1258061"/>
                </a:lnTo>
                <a:lnTo>
                  <a:pt x="671288" y="1256172"/>
                </a:lnTo>
                <a:lnTo>
                  <a:pt x="718993" y="1250596"/>
                </a:lnTo>
                <a:lnTo>
                  <a:pt x="765530" y="1241473"/>
                </a:lnTo>
                <a:lnTo>
                  <a:pt x="810760" y="1228942"/>
                </a:lnTo>
                <a:lnTo>
                  <a:pt x="854546" y="1213143"/>
                </a:lnTo>
                <a:lnTo>
                  <a:pt x="896749" y="1194213"/>
                </a:lnTo>
                <a:lnTo>
                  <a:pt x="937231" y="1172294"/>
                </a:lnTo>
                <a:lnTo>
                  <a:pt x="975854" y="1147524"/>
                </a:lnTo>
                <a:lnTo>
                  <a:pt x="1012480" y="1120042"/>
                </a:lnTo>
                <a:lnTo>
                  <a:pt x="1046970" y="1089987"/>
                </a:lnTo>
                <a:lnTo>
                  <a:pt x="1079186" y="1057499"/>
                </a:lnTo>
                <a:lnTo>
                  <a:pt x="1108989" y="1022717"/>
                </a:lnTo>
                <a:lnTo>
                  <a:pt x="1136243" y="985780"/>
                </a:lnTo>
                <a:lnTo>
                  <a:pt x="1160808" y="946827"/>
                </a:lnTo>
                <a:lnTo>
                  <a:pt x="1182546" y="905998"/>
                </a:lnTo>
                <a:lnTo>
                  <a:pt x="1201319" y="863431"/>
                </a:lnTo>
                <a:lnTo>
                  <a:pt x="1216988" y="819266"/>
                </a:lnTo>
                <a:lnTo>
                  <a:pt x="1229417" y="773643"/>
                </a:lnTo>
                <a:lnTo>
                  <a:pt x="1238465" y="726700"/>
                </a:lnTo>
                <a:lnTo>
                  <a:pt x="1243995" y="678576"/>
                </a:lnTo>
                <a:lnTo>
                  <a:pt x="1245870" y="629411"/>
                </a:lnTo>
                <a:lnTo>
                  <a:pt x="1243995" y="580242"/>
                </a:lnTo>
                <a:lnTo>
                  <a:pt x="1238465" y="532104"/>
                </a:lnTo>
                <a:lnTo>
                  <a:pt x="1229417" y="485138"/>
                </a:lnTo>
                <a:lnTo>
                  <a:pt x="1216988" y="439484"/>
                </a:lnTo>
                <a:lnTo>
                  <a:pt x="1201319" y="395283"/>
                </a:lnTo>
                <a:lnTo>
                  <a:pt x="1182546" y="352674"/>
                </a:lnTo>
                <a:lnTo>
                  <a:pt x="1160808" y="311799"/>
                </a:lnTo>
                <a:lnTo>
                  <a:pt x="1136243" y="272796"/>
                </a:lnTo>
                <a:lnTo>
                  <a:pt x="1108989" y="235806"/>
                </a:lnTo>
                <a:lnTo>
                  <a:pt x="1079186" y="200970"/>
                </a:lnTo>
                <a:lnTo>
                  <a:pt x="1046970" y="168428"/>
                </a:lnTo>
                <a:lnTo>
                  <a:pt x="1012480" y="138319"/>
                </a:lnTo>
                <a:lnTo>
                  <a:pt x="975854" y="110785"/>
                </a:lnTo>
                <a:lnTo>
                  <a:pt x="937231" y="85964"/>
                </a:lnTo>
                <a:lnTo>
                  <a:pt x="896749" y="63999"/>
                </a:lnTo>
                <a:lnTo>
                  <a:pt x="854546" y="45028"/>
                </a:lnTo>
                <a:lnTo>
                  <a:pt x="810760" y="29191"/>
                </a:lnTo>
                <a:lnTo>
                  <a:pt x="765530" y="16630"/>
                </a:lnTo>
                <a:lnTo>
                  <a:pt x="718993" y="7484"/>
                </a:lnTo>
                <a:lnTo>
                  <a:pt x="671288" y="1894"/>
                </a:lnTo>
                <a:lnTo>
                  <a:pt x="6225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576868" y="1990724"/>
            <a:ext cx="484628" cy="488950"/>
          </a:xfrm>
          <a:custGeom>
            <a:avLst/>
            <a:gdLst/>
            <a:ahLst/>
            <a:cxnLst/>
            <a:rect l="l" t="t" r="r" b="b"/>
            <a:pathLst>
              <a:path w="498475" h="502919">
                <a:moveTo>
                  <a:pt x="249174" y="0"/>
                </a:moveTo>
                <a:lnTo>
                  <a:pt x="204303" y="4057"/>
                </a:lnTo>
                <a:lnTo>
                  <a:pt x="162105" y="15754"/>
                </a:lnTo>
                <a:lnTo>
                  <a:pt x="123274" y="34374"/>
                </a:lnTo>
                <a:lnTo>
                  <a:pt x="88508" y="59203"/>
                </a:lnTo>
                <a:lnTo>
                  <a:pt x="58501" y="89527"/>
                </a:lnTo>
                <a:lnTo>
                  <a:pt x="33951" y="124629"/>
                </a:lnTo>
                <a:lnTo>
                  <a:pt x="15553" y="163795"/>
                </a:lnTo>
                <a:lnTo>
                  <a:pt x="4004" y="206310"/>
                </a:lnTo>
                <a:lnTo>
                  <a:pt x="0" y="251459"/>
                </a:lnTo>
                <a:lnTo>
                  <a:pt x="4004" y="296609"/>
                </a:lnTo>
                <a:lnTo>
                  <a:pt x="15553" y="339124"/>
                </a:lnTo>
                <a:lnTo>
                  <a:pt x="33951" y="378290"/>
                </a:lnTo>
                <a:lnTo>
                  <a:pt x="58501" y="413392"/>
                </a:lnTo>
                <a:lnTo>
                  <a:pt x="88508" y="443716"/>
                </a:lnTo>
                <a:lnTo>
                  <a:pt x="123274" y="468545"/>
                </a:lnTo>
                <a:lnTo>
                  <a:pt x="162105" y="487165"/>
                </a:lnTo>
                <a:lnTo>
                  <a:pt x="204303" y="498862"/>
                </a:lnTo>
                <a:lnTo>
                  <a:pt x="249174" y="502919"/>
                </a:lnTo>
                <a:lnTo>
                  <a:pt x="294044" y="498862"/>
                </a:lnTo>
                <a:lnTo>
                  <a:pt x="336242" y="487165"/>
                </a:lnTo>
                <a:lnTo>
                  <a:pt x="375073" y="468545"/>
                </a:lnTo>
                <a:lnTo>
                  <a:pt x="409839" y="443716"/>
                </a:lnTo>
                <a:lnTo>
                  <a:pt x="439846" y="413392"/>
                </a:lnTo>
                <a:lnTo>
                  <a:pt x="464396" y="378290"/>
                </a:lnTo>
                <a:lnTo>
                  <a:pt x="482794" y="339124"/>
                </a:lnTo>
                <a:lnTo>
                  <a:pt x="494343" y="296609"/>
                </a:lnTo>
                <a:lnTo>
                  <a:pt x="498348" y="251459"/>
                </a:lnTo>
                <a:lnTo>
                  <a:pt x="494343" y="206310"/>
                </a:lnTo>
                <a:lnTo>
                  <a:pt x="482794" y="163795"/>
                </a:lnTo>
                <a:lnTo>
                  <a:pt x="464396" y="124629"/>
                </a:lnTo>
                <a:lnTo>
                  <a:pt x="439846" y="89527"/>
                </a:lnTo>
                <a:lnTo>
                  <a:pt x="409839" y="59203"/>
                </a:lnTo>
                <a:lnTo>
                  <a:pt x="375073" y="34374"/>
                </a:lnTo>
                <a:lnTo>
                  <a:pt x="336242" y="15754"/>
                </a:lnTo>
                <a:lnTo>
                  <a:pt x="294044" y="4057"/>
                </a:lnTo>
                <a:lnTo>
                  <a:pt x="2491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061373" y="2235200"/>
            <a:ext cx="3642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213859" y="2235200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819120" y="1623272"/>
            <a:ext cx="0" cy="367947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819120" y="2479675"/>
            <a:ext cx="0" cy="366713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000625" y="1806998"/>
            <a:ext cx="243240" cy="245709"/>
          </a:xfrm>
          <a:custGeom>
            <a:avLst/>
            <a:gdLst/>
            <a:ahLst/>
            <a:cxnLst/>
            <a:rect l="l" t="t" r="r" b="b"/>
            <a:pathLst>
              <a:path w="250189" h="252730">
                <a:moveTo>
                  <a:pt x="0" y="252221"/>
                </a:moveTo>
                <a:lnTo>
                  <a:pt x="24993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395364" y="1806998"/>
            <a:ext cx="242006" cy="245709"/>
          </a:xfrm>
          <a:custGeom>
            <a:avLst/>
            <a:gdLst/>
            <a:ahLst/>
            <a:cxnLst/>
            <a:rect l="l" t="t" r="r" b="b"/>
            <a:pathLst>
              <a:path w="248920" h="252730">
                <a:moveTo>
                  <a:pt x="248412" y="25222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000625" y="2418186"/>
            <a:ext cx="243240" cy="245709"/>
          </a:xfrm>
          <a:custGeom>
            <a:avLst/>
            <a:gdLst/>
            <a:ahLst/>
            <a:cxnLst/>
            <a:rect l="l" t="t" r="r" b="b"/>
            <a:pathLst>
              <a:path w="250189" h="252730">
                <a:moveTo>
                  <a:pt x="249936" y="25222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395364" y="2418186"/>
            <a:ext cx="242006" cy="245709"/>
          </a:xfrm>
          <a:custGeom>
            <a:avLst/>
            <a:gdLst/>
            <a:ahLst/>
            <a:cxnLst/>
            <a:rect l="l" t="t" r="r" b="b"/>
            <a:pathLst>
              <a:path w="248920" h="252730">
                <a:moveTo>
                  <a:pt x="0" y="252221"/>
                </a:moveTo>
                <a:lnTo>
                  <a:pt x="2484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157928" y="196529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57928" y="23305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88240" y="2514987"/>
            <a:ext cx="3969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4230" algn="l"/>
              </a:tabLst>
            </a:pPr>
            <a:r>
              <a:rPr sz="1069" spc="10" dirty="0">
                <a:latin typeface="Times New Roman"/>
                <a:cs typeface="Times New Roman"/>
              </a:rPr>
              <a:t>8	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45235" y="23305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84486" y="196529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94507" y="2734274"/>
            <a:ext cx="25534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12. </a:t>
            </a:r>
            <a:r>
              <a:rPr sz="1069" b="1" spc="5" dirty="0">
                <a:latin typeface="Times New Roman"/>
                <a:cs typeface="Times New Roman"/>
              </a:rPr>
              <a:t>Circular array </a:t>
            </a:r>
            <a:r>
              <a:rPr sz="1069" b="1" spc="10" dirty="0">
                <a:latin typeface="Times New Roman"/>
                <a:cs typeface="Times New Roman"/>
              </a:rPr>
              <a:t>to implement</a:t>
            </a:r>
            <a:r>
              <a:rPr sz="1069" b="1" spc="2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queue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60038" y="5261244"/>
            <a:ext cx="70070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17964" algn="l"/>
              </a:tabLst>
            </a:pPr>
            <a:r>
              <a:rPr sz="1069" spc="10" dirty="0">
                <a:latin typeface="Times New Roman"/>
                <a:cs typeface="Times New Roman"/>
              </a:rPr>
              <a:t>5	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27116" y="4187790"/>
            <a:ext cx="3278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fro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03363" y="4518449"/>
            <a:ext cx="545747" cy="305594"/>
          </a:xfrm>
          <a:custGeom>
            <a:avLst/>
            <a:gdLst/>
            <a:ahLst/>
            <a:cxnLst/>
            <a:rect l="l" t="t" r="r" b="b"/>
            <a:pathLst>
              <a:path w="561339" h="314325">
                <a:moveTo>
                  <a:pt x="420624" y="0"/>
                </a:moveTo>
                <a:lnTo>
                  <a:pt x="420624" y="78486"/>
                </a:lnTo>
                <a:lnTo>
                  <a:pt x="0" y="78486"/>
                </a:lnTo>
                <a:lnTo>
                  <a:pt x="0" y="235457"/>
                </a:lnTo>
                <a:lnTo>
                  <a:pt x="420624" y="235457"/>
                </a:lnTo>
                <a:lnTo>
                  <a:pt x="420624" y="313943"/>
                </a:lnTo>
                <a:lnTo>
                  <a:pt x="560832" y="156971"/>
                </a:lnTo>
                <a:lnTo>
                  <a:pt x="4206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732440" y="4187790"/>
            <a:ext cx="2802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32797" y="4391766"/>
            <a:ext cx="70379" cy="249414"/>
          </a:xfrm>
          <a:custGeom>
            <a:avLst/>
            <a:gdLst/>
            <a:ahLst/>
            <a:cxnLst/>
            <a:rect l="l" t="t" r="r" b="b"/>
            <a:pathLst>
              <a:path w="72389" h="256539">
                <a:moveTo>
                  <a:pt x="0" y="184403"/>
                </a:moveTo>
                <a:lnTo>
                  <a:pt x="35813" y="256031"/>
                </a:lnTo>
                <a:lnTo>
                  <a:pt x="57993" y="212597"/>
                </a:lnTo>
                <a:lnTo>
                  <a:pt x="35813" y="212597"/>
                </a:lnTo>
                <a:lnTo>
                  <a:pt x="32765" y="211835"/>
                </a:lnTo>
                <a:lnTo>
                  <a:pt x="32003" y="208025"/>
                </a:lnTo>
                <a:lnTo>
                  <a:pt x="32003" y="205513"/>
                </a:lnTo>
                <a:lnTo>
                  <a:pt x="0" y="184403"/>
                </a:lnTo>
                <a:close/>
              </a:path>
              <a:path w="72389" h="256539">
                <a:moveTo>
                  <a:pt x="40385" y="205073"/>
                </a:moveTo>
                <a:lnTo>
                  <a:pt x="35813" y="208025"/>
                </a:lnTo>
                <a:lnTo>
                  <a:pt x="32003" y="208025"/>
                </a:lnTo>
                <a:lnTo>
                  <a:pt x="32765" y="211835"/>
                </a:lnTo>
                <a:lnTo>
                  <a:pt x="35813" y="212597"/>
                </a:lnTo>
                <a:lnTo>
                  <a:pt x="39624" y="211835"/>
                </a:lnTo>
                <a:lnTo>
                  <a:pt x="40385" y="208025"/>
                </a:lnTo>
                <a:lnTo>
                  <a:pt x="35813" y="208025"/>
                </a:lnTo>
                <a:lnTo>
                  <a:pt x="32003" y="205513"/>
                </a:lnTo>
                <a:lnTo>
                  <a:pt x="40385" y="205513"/>
                </a:lnTo>
                <a:lnTo>
                  <a:pt x="40385" y="205073"/>
                </a:lnTo>
                <a:close/>
              </a:path>
              <a:path w="72389" h="256539">
                <a:moveTo>
                  <a:pt x="72389" y="184403"/>
                </a:moveTo>
                <a:lnTo>
                  <a:pt x="40385" y="205073"/>
                </a:lnTo>
                <a:lnTo>
                  <a:pt x="40385" y="208025"/>
                </a:lnTo>
                <a:lnTo>
                  <a:pt x="39624" y="211835"/>
                </a:lnTo>
                <a:lnTo>
                  <a:pt x="35813" y="212597"/>
                </a:lnTo>
                <a:lnTo>
                  <a:pt x="57993" y="212597"/>
                </a:lnTo>
                <a:lnTo>
                  <a:pt x="72389" y="184403"/>
                </a:lnTo>
                <a:close/>
              </a:path>
              <a:path w="72389" h="256539">
                <a:moveTo>
                  <a:pt x="35813" y="0"/>
                </a:moveTo>
                <a:lnTo>
                  <a:pt x="32765" y="1523"/>
                </a:lnTo>
                <a:lnTo>
                  <a:pt x="32003" y="4571"/>
                </a:lnTo>
                <a:lnTo>
                  <a:pt x="32003" y="205513"/>
                </a:lnTo>
                <a:lnTo>
                  <a:pt x="35813" y="208025"/>
                </a:lnTo>
                <a:lnTo>
                  <a:pt x="40385" y="205073"/>
                </a:lnTo>
                <a:lnTo>
                  <a:pt x="40385" y="4571"/>
                </a:lnTo>
                <a:lnTo>
                  <a:pt x="39624" y="1523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793682" y="4391766"/>
            <a:ext cx="69762" cy="249414"/>
          </a:xfrm>
          <a:custGeom>
            <a:avLst/>
            <a:gdLst/>
            <a:ahLst/>
            <a:cxnLst/>
            <a:rect l="l" t="t" r="r" b="b"/>
            <a:pathLst>
              <a:path w="71755" h="256539">
                <a:moveTo>
                  <a:pt x="0" y="184403"/>
                </a:moveTo>
                <a:lnTo>
                  <a:pt x="35814" y="256031"/>
                </a:lnTo>
                <a:lnTo>
                  <a:pt x="57531" y="212597"/>
                </a:lnTo>
                <a:lnTo>
                  <a:pt x="35814" y="212597"/>
                </a:lnTo>
                <a:lnTo>
                  <a:pt x="32766" y="211835"/>
                </a:lnTo>
                <a:lnTo>
                  <a:pt x="31242" y="208025"/>
                </a:lnTo>
                <a:lnTo>
                  <a:pt x="31242" y="205010"/>
                </a:lnTo>
                <a:lnTo>
                  <a:pt x="0" y="184403"/>
                </a:lnTo>
                <a:close/>
              </a:path>
              <a:path w="71755" h="256539">
                <a:moveTo>
                  <a:pt x="40386" y="205010"/>
                </a:moveTo>
                <a:lnTo>
                  <a:pt x="35814" y="208025"/>
                </a:lnTo>
                <a:lnTo>
                  <a:pt x="31242" y="208025"/>
                </a:lnTo>
                <a:lnTo>
                  <a:pt x="32766" y="211835"/>
                </a:lnTo>
                <a:lnTo>
                  <a:pt x="35814" y="212597"/>
                </a:lnTo>
                <a:lnTo>
                  <a:pt x="38862" y="211835"/>
                </a:lnTo>
                <a:lnTo>
                  <a:pt x="40386" y="208025"/>
                </a:lnTo>
                <a:lnTo>
                  <a:pt x="35814" y="208025"/>
                </a:lnTo>
                <a:lnTo>
                  <a:pt x="31242" y="205010"/>
                </a:lnTo>
                <a:lnTo>
                  <a:pt x="40386" y="205010"/>
                </a:lnTo>
                <a:close/>
              </a:path>
              <a:path w="71755" h="256539">
                <a:moveTo>
                  <a:pt x="71628" y="184403"/>
                </a:moveTo>
                <a:lnTo>
                  <a:pt x="40386" y="205010"/>
                </a:lnTo>
                <a:lnTo>
                  <a:pt x="40386" y="208025"/>
                </a:lnTo>
                <a:lnTo>
                  <a:pt x="38862" y="211835"/>
                </a:lnTo>
                <a:lnTo>
                  <a:pt x="35814" y="212597"/>
                </a:lnTo>
                <a:lnTo>
                  <a:pt x="57531" y="212597"/>
                </a:lnTo>
                <a:lnTo>
                  <a:pt x="71628" y="184403"/>
                </a:lnTo>
                <a:close/>
              </a:path>
              <a:path w="71755" h="256539">
                <a:moveTo>
                  <a:pt x="35814" y="0"/>
                </a:moveTo>
                <a:lnTo>
                  <a:pt x="32766" y="1523"/>
                </a:lnTo>
                <a:lnTo>
                  <a:pt x="31242" y="4571"/>
                </a:lnTo>
                <a:lnTo>
                  <a:pt x="31242" y="205010"/>
                </a:lnTo>
                <a:lnTo>
                  <a:pt x="35814" y="208025"/>
                </a:lnTo>
                <a:lnTo>
                  <a:pt x="40386" y="205010"/>
                </a:lnTo>
                <a:lnTo>
                  <a:pt x="40386" y="4571"/>
                </a:lnTo>
                <a:lnTo>
                  <a:pt x="38862" y="1523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5559461" y="434558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35740" y="4101111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</a:t>
            </a:r>
            <a:r>
              <a:rPr sz="1069" b="1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01675" y="516568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20677" y="4335463"/>
            <a:ext cx="3642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346593" y="5154823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3736257" y="485898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36257" y="43092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90513" y="4921215"/>
            <a:ext cx="49944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0269" algn="l"/>
              </a:tabLst>
            </a:pPr>
            <a:r>
              <a:rPr sz="1069" spc="10" dirty="0">
                <a:latin typeface="Times New Roman"/>
                <a:cs typeface="Times New Roman"/>
              </a:rPr>
              <a:t>3	</a:t>
            </a: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90513" y="43092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07155" y="4090246"/>
            <a:ext cx="1211263" cy="1223610"/>
          </a:xfrm>
          <a:custGeom>
            <a:avLst/>
            <a:gdLst/>
            <a:ahLst/>
            <a:cxnLst/>
            <a:rect l="l" t="t" r="r" b="b"/>
            <a:pathLst>
              <a:path w="1245870" h="1258570">
                <a:moveTo>
                  <a:pt x="622553" y="0"/>
                </a:moveTo>
                <a:lnTo>
                  <a:pt x="573923" y="1889"/>
                </a:lnTo>
                <a:lnTo>
                  <a:pt x="526312" y="7465"/>
                </a:lnTo>
                <a:lnTo>
                  <a:pt x="479860" y="16588"/>
                </a:lnTo>
                <a:lnTo>
                  <a:pt x="434705" y="29119"/>
                </a:lnTo>
                <a:lnTo>
                  <a:pt x="390986" y="44918"/>
                </a:lnTo>
                <a:lnTo>
                  <a:pt x="348842" y="63848"/>
                </a:lnTo>
                <a:lnTo>
                  <a:pt x="308412" y="85767"/>
                </a:lnTo>
                <a:lnTo>
                  <a:pt x="269834" y="110537"/>
                </a:lnTo>
                <a:lnTo>
                  <a:pt x="233247" y="138019"/>
                </a:lnTo>
                <a:lnTo>
                  <a:pt x="198790" y="168074"/>
                </a:lnTo>
                <a:lnTo>
                  <a:pt x="166601" y="200562"/>
                </a:lnTo>
                <a:lnTo>
                  <a:pt x="136820" y="235344"/>
                </a:lnTo>
                <a:lnTo>
                  <a:pt x="109584" y="272281"/>
                </a:lnTo>
                <a:lnTo>
                  <a:pt x="85033" y="311234"/>
                </a:lnTo>
                <a:lnTo>
                  <a:pt x="63305" y="352063"/>
                </a:lnTo>
                <a:lnTo>
                  <a:pt x="44540" y="394630"/>
                </a:lnTo>
                <a:lnTo>
                  <a:pt x="28875" y="438795"/>
                </a:lnTo>
                <a:lnTo>
                  <a:pt x="16450" y="484418"/>
                </a:lnTo>
                <a:lnTo>
                  <a:pt x="7403" y="531361"/>
                </a:lnTo>
                <a:lnTo>
                  <a:pt x="1874" y="579485"/>
                </a:lnTo>
                <a:lnTo>
                  <a:pt x="0" y="628650"/>
                </a:lnTo>
                <a:lnTo>
                  <a:pt x="1874" y="677819"/>
                </a:lnTo>
                <a:lnTo>
                  <a:pt x="7403" y="725957"/>
                </a:lnTo>
                <a:lnTo>
                  <a:pt x="16450" y="772923"/>
                </a:lnTo>
                <a:lnTo>
                  <a:pt x="28875" y="818577"/>
                </a:lnTo>
                <a:lnTo>
                  <a:pt x="44540" y="862778"/>
                </a:lnTo>
                <a:lnTo>
                  <a:pt x="63305" y="905387"/>
                </a:lnTo>
                <a:lnTo>
                  <a:pt x="85033" y="946262"/>
                </a:lnTo>
                <a:lnTo>
                  <a:pt x="109584" y="985265"/>
                </a:lnTo>
                <a:lnTo>
                  <a:pt x="136820" y="1022255"/>
                </a:lnTo>
                <a:lnTo>
                  <a:pt x="166601" y="1057091"/>
                </a:lnTo>
                <a:lnTo>
                  <a:pt x="198790" y="1089633"/>
                </a:lnTo>
                <a:lnTo>
                  <a:pt x="233247" y="1119742"/>
                </a:lnTo>
                <a:lnTo>
                  <a:pt x="269834" y="1147276"/>
                </a:lnTo>
                <a:lnTo>
                  <a:pt x="308412" y="1172097"/>
                </a:lnTo>
                <a:lnTo>
                  <a:pt x="348842" y="1194062"/>
                </a:lnTo>
                <a:lnTo>
                  <a:pt x="390986" y="1213033"/>
                </a:lnTo>
                <a:lnTo>
                  <a:pt x="434705" y="1228870"/>
                </a:lnTo>
                <a:lnTo>
                  <a:pt x="479860" y="1241431"/>
                </a:lnTo>
                <a:lnTo>
                  <a:pt x="526312" y="1250577"/>
                </a:lnTo>
                <a:lnTo>
                  <a:pt x="573923" y="1256167"/>
                </a:lnTo>
                <a:lnTo>
                  <a:pt x="622553" y="1258062"/>
                </a:lnTo>
                <a:lnTo>
                  <a:pt x="671288" y="1256167"/>
                </a:lnTo>
                <a:lnTo>
                  <a:pt x="718993" y="1250577"/>
                </a:lnTo>
                <a:lnTo>
                  <a:pt x="765530" y="1241431"/>
                </a:lnTo>
                <a:lnTo>
                  <a:pt x="810760" y="1228870"/>
                </a:lnTo>
                <a:lnTo>
                  <a:pt x="854546" y="1213033"/>
                </a:lnTo>
                <a:lnTo>
                  <a:pt x="896749" y="1194062"/>
                </a:lnTo>
                <a:lnTo>
                  <a:pt x="937231" y="1172097"/>
                </a:lnTo>
                <a:lnTo>
                  <a:pt x="975854" y="1147276"/>
                </a:lnTo>
                <a:lnTo>
                  <a:pt x="1012480" y="1119742"/>
                </a:lnTo>
                <a:lnTo>
                  <a:pt x="1046970" y="1089633"/>
                </a:lnTo>
                <a:lnTo>
                  <a:pt x="1079186" y="1057091"/>
                </a:lnTo>
                <a:lnTo>
                  <a:pt x="1108989" y="1022255"/>
                </a:lnTo>
                <a:lnTo>
                  <a:pt x="1136243" y="985265"/>
                </a:lnTo>
                <a:lnTo>
                  <a:pt x="1160808" y="946262"/>
                </a:lnTo>
                <a:lnTo>
                  <a:pt x="1182546" y="905387"/>
                </a:lnTo>
                <a:lnTo>
                  <a:pt x="1201319" y="862778"/>
                </a:lnTo>
                <a:lnTo>
                  <a:pt x="1216988" y="818577"/>
                </a:lnTo>
                <a:lnTo>
                  <a:pt x="1229417" y="772923"/>
                </a:lnTo>
                <a:lnTo>
                  <a:pt x="1238465" y="725957"/>
                </a:lnTo>
                <a:lnTo>
                  <a:pt x="1243995" y="677819"/>
                </a:lnTo>
                <a:lnTo>
                  <a:pt x="1245870" y="628650"/>
                </a:lnTo>
                <a:lnTo>
                  <a:pt x="1243995" y="579485"/>
                </a:lnTo>
                <a:lnTo>
                  <a:pt x="1238465" y="531361"/>
                </a:lnTo>
                <a:lnTo>
                  <a:pt x="1229417" y="484418"/>
                </a:lnTo>
                <a:lnTo>
                  <a:pt x="1216988" y="438795"/>
                </a:lnTo>
                <a:lnTo>
                  <a:pt x="1201319" y="394630"/>
                </a:lnTo>
                <a:lnTo>
                  <a:pt x="1182546" y="352063"/>
                </a:lnTo>
                <a:lnTo>
                  <a:pt x="1160808" y="311234"/>
                </a:lnTo>
                <a:lnTo>
                  <a:pt x="1136243" y="272281"/>
                </a:lnTo>
                <a:lnTo>
                  <a:pt x="1108989" y="235344"/>
                </a:lnTo>
                <a:lnTo>
                  <a:pt x="1079186" y="200562"/>
                </a:lnTo>
                <a:lnTo>
                  <a:pt x="1046970" y="168074"/>
                </a:lnTo>
                <a:lnTo>
                  <a:pt x="1012480" y="138019"/>
                </a:lnTo>
                <a:lnTo>
                  <a:pt x="975854" y="110537"/>
                </a:lnTo>
                <a:lnTo>
                  <a:pt x="937231" y="85767"/>
                </a:lnTo>
                <a:lnTo>
                  <a:pt x="896749" y="63848"/>
                </a:lnTo>
                <a:lnTo>
                  <a:pt x="854546" y="44918"/>
                </a:lnTo>
                <a:lnTo>
                  <a:pt x="810760" y="29119"/>
                </a:lnTo>
                <a:lnTo>
                  <a:pt x="765530" y="16588"/>
                </a:lnTo>
                <a:lnTo>
                  <a:pt x="718993" y="7465"/>
                </a:lnTo>
                <a:lnTo>
                  <a:pt x="671288" y="1889"/>
                </a:lnTo>
                <a:lnTo>
                  <a:pt x="622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270163" y="4456959"/>
            <a:ext cx="484628" cy="490185"/>
          </a:xfrm>
          <a:custGeom>
            <a:avLst/>
            <a:gdLst/>
            <a:ahLst/>
            <a:cxnLst/>
            <a:rect l="l" t="t" r="r" b="b"/>
            <a:pathLst>
              <a:path w="498475" h="504189">
                <a:moveTo>
                  <a:pt x="249174" y="0"/>
                </a:moveTo>
                <a:lnTo>
                  <a:pt x="204303" y="4057"/>
                </a:lnTo>
                <a:lnTo>
                  <a:pt x="162105" y="15754"/>
                </a:lnTo>
                <a:lnTo>
                  <a:pt x="123274" y="34374"/>
                </a:lnTo>
                <a:lnTo>
                  <a:pt x="88508" y="59203"/>
                </a:lnTo>
                <a:lnTo>
                  <a:pt x="58501" y="89527"/>
                </a:lnTo>
                <a:lnTo>
                  <a:pt x="33951" y="124629"/>
                </a:lnTo>
                <a:lnTo>
                  <a:pt x="15553" y="163795"/>
                </a:lnTo>
                <a:lnTo>
                  <a:pt x="4004" y="206310"/>
                </a:lnTo>
                <a:lnTo>
                  <a:pt x="0" y="251460"/>
                </a:lnTo>
                <a:lnTo>
                  <a:pt x="4004" y="296836"/>
                </a:lnTo>
                <a:lnTo>
                  <a:pt x="15553" y="339527"/>
                </a:lnTo>
                <a:lnTo>
                  <a:pt x="33951" y="378826"/>
                </a:lnTo>
                <a:lnTo>
                  <a:pt x="58501" y="414024"/>
                </a:lnTo>
                <a:lnTo>
                  <a:pt x="88508" y="444411"/>
                </a:lnTo>
                <a:lnTo>
                  <a:pt x="123274" y="469279"/>
                </a:lnTo>
                <a:lnTo>
                  <a:pt x="162105" y="487919"/>
                </a:lnTo>
                <a:lnTo>
                  <a:pt x="204303" y="499623"/>
                </a:lnTo>
                <a:lnTo>
                  <a:pt x="249174" y="503682"/>
                </a:lnTo>
                <a:lnTo>
                  <a:pt x="294044" y="499623"/>
                </a:lnTo>
                <a:lnTo>
                  <a:pt x="336242" y="487919"/>
                </a:lnTo>
                <a:lnTo>
                  <a:pt x="375073" y="469279"/>
                </a:lnTo>
                <a:lnTo>
                  <a:pt x="409839" y="444411"/>
                </a:lnTo>
                <a:lnTo>
                  <a:pt x="439846" y="414024"/>
                </a:lnTo>
                <a:lnTo>
                  <a:pt x="464396" y="378826"/>
                </a:lnTo>
                <a:lnTo>
                  <a:pt x="482794" y="339527"/>
                </a:lnTo>
                <a:lnTo>
                  <a:pt x="494343" y="296836"/>
                </a:lnTo>
                <a:lnTo>
                  <a:pt x="498348" y="251460"/>
                </a:lnTo>
                <a:lnTo>
                  <a:pt x="494343" y="206310"/>
                </a:lnTo>
                <a:lnTo>
                  <a:pt x="482794" y="163795"/>
                </a:lnTo>
                <a:lnTo>
                  <a:pt x="464396" y="124629"/>
                </a:lnTo>
                <a:lnTo>
                  <a:pt x="439846" y="89527"/>
                </a:lnTo>
                <a:lnTo>
                  <a:pt x="409839" y="59203"/>
                </a:lnTo>
                <a:lnTo>
                  <a:pt x="375073" y="34374"/>
                </a:lnTo>
                <a:lnTo>
                  <a:pt x="336242" y="15754"/>
                </a:lnTo>
                <a:lnTo>
                  <a:pt x="294044" y="4057"/>
                </a:lnTo>
                <a:lnTo>
                  <a:pt x="2491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754667" y="4701433"/>
            <a:ext cx="3642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907155" y="4701433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7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512415" y="4090245"/>
            <a:ext cx="0" cy="366713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512415" y="4946650"/>
            <a:ext cx="0" cy="366713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693920" y="4273972"/>
            <a:ext cx="243240" cy="24447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0" y="251460"/>
                </a:moveTo>
                <a:lnTo>
                  <a:pt x="24993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088659" y="4273972"/>
            <a:ext cx="242006" cy="244475"/>
          </a:xfrm>
          <a:custGeom>
            <a:avLst/>
            <a:gdLst/>
            <a:ahLst/>
            <a:cxnLst/>
            <a:rect l="l" t="t" r="r" b="b"/>
            <a:pathLst>
              <a:path w="248920" h="251460">
                <a:moveTo>
                  <a:pt x="248412" y="25146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693920" y="4884419"/>
            <a:ext cx="243240" cy="245709"/>
          </a:xfrm>
          <a:custGeom>
            <a:avLst/>
            <a:gdLst/>
            <a:ahLst/>
            <a:cxnLst/>
            <a:rect l="l" t="t" r="r" b="b"/>
            <a:pathLst>
              <a:path w="250189" h="252729">
                <a:moveTo>
                  <a:pt x="249935" y="252222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088659" y="4884419"/>
            <a:ext cx="242006" cy="245709"/>
          </a:xfrm>
          <a:custGeom>
            <a:avLst/>
            <a:gdLst/>
            <a:ahLst/>
            <a:cxnLst/>
            <a:rect l="l" t="t" r="r" b="b"/>
            <a:pathLst>
              <a:path w="248920" h="252729">
                <a:moveTo>
                  <a:pt x="0" y="252222"/>
                </a:moveTo>
                <a:lnTo>
                  <a:pt x="2484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4851223" y="44315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51223" y="479823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81535" y="4981221"/>
            <a:ext cx="3969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4230" algn="l"/>
              </a:tabLst>
            </a:pPr>
            <a:r>
              <a:rPr sz="1069" spc="10" dirty="0">
                <a:latin typeface="Times New Roman"/>
                <a:cs typeface="Times New Roman"/>
              </a:rPr>
              <a:t>8	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38529" y="479823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78522" y="443152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78221" y="5201250"/>
            <a:ext cx="25639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13. </a:t>
            </a:r>
            <a:r>
              <a:rPr sz="1069" b="1" spc="15" dirty="0">
                <a:latin typeface="Times New Roman"/>
                <a:cs typeface="Times New Roman"/>
              </a:rPr>
              <a:t>An </a:t>
            </a:r>
            <a:r>
              <a:rPr sz="1069" b="1" spc="10" dirty="0">
                <a:latin typeface="Times New Roman"/>
                <a:cs typeface="Times New Roman"/>
              </a:rPr>
              <a:t>element added </a:t>
            </a:r>
            <a:r>
              <a:rPr sz="1069" b="1" spc="5" dirty="0">
                <a:latin typeface="Times New Roman"/>
                <a:cs typeface="Times New Roman"/>
              </a:rPr>
              <a:t>in </a:t>
            </a:r>
            <a:r>
              <a:rPr sz="1069" b="1" spc="10" dirty="0">
                <a:latin typeface="Times New Roman"/>
                <a:cs typeface="Times New Roman"/>
              </a:rPr>
              <a:t>circular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18777" y="435521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94329" y="4110001"/>
            <a:ext cx="2420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s</a:t>
            </a:r>
            <a:r>
              <a:rPr sz="1069" b="1" dirty="0">
                <a:latin typeface="Times New Roman"/>
                <a:cs typeface="Times New Roman"/>
              </a:rPr>
              <a:t>i</a:t>
            </a:r>
            <a:r>
              <a:rPr sz="1069" b="1" spc="5" dirty="0">
                <a:latin typeface="Times New Roman"/>
                <a:cs typeface="Times New Roman"/>
              </a:rPr>
              <a:t>z</a:t>
            </a:r>
            <a:r>
              <a:rPr sz="1069" b="1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922963" y="4325091"/>
            <a:ext cx="3642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/>
          <p:nvPr/>
        </p:nvSpPr>
        <p:spPr>
          <a:xfrm>
            <a:off x="6176574" y="519236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826913" y="4946402"/>
            <a:ext cx="7223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noElements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839248" y="5161492"/>
            <a:ext cx="753181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4166681" y="3942573"/>
            <a:ext cx="638969" cy="418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6230" algn="l"/>
              </a:tabLst>
            </a:pPr>
            <a:r>
              <a:rPr sz="1069" spc="10" dirty="0">
                <a:latin typeface="Times New Roman"/>
                <a:cs typeface="Times New Roman"/>
              </a:rPr>
              <a:t>0	1</a:t>
            </a:r>
            <a:endParaRPr sz="1069">
              <a:latin typeface="Times New Roman"/>
              <a:cs typeface="Times New Roman"/>
            </a:endParaRPr>
          </a:p>
          <a:p>
            <a:pPr marL="83342">
              <a:spcBef>
                <a:spcPts val="700"/>
              </a:spcBef>
            </a:pP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621956" y="4651551"/>
            <a:ext cx="12748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5   2   6   8  9   12 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979766" y="3860340"/>
            <a:ext cx="72169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enqueue(21)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7207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373208"/>
            <a:ext cx="4853076" cy="814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Now, the queue, </a:t>
            </a:r>
            <a:r>
              <a:rPr sz="1069" spc="5" dirty="0">
                <a:latin typeface="Times New Roman"/>
                <a:cs typeface="Times New Roman"/>
              </a:rPr>
              <a:t>rather </a:t>
            </a:r>
            <a:r>
              <a:rPr sz="1069" spc="10" dirty="0">
                <a:latin typeface="Times New Roman"/>
                <a:cs typeface="Times New Roman"/>
              </a:rPr>
              <a:t>the array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full.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important to understand, </a:t>
            </a:r>
            <a:r>
              <a:rPr sz="1069" spc="10" dirty="0">
                <a:latin typeface="Times New Roman"/>
                <a:cs typeface="Times New Roman"/>
              </a:rPr>
              <a:t>that  queue </a:t>
            </a:r>
            <a:r>
              <a:rPr sz="1069" spc="5" dirty="0">
                <a:latin typeface="Times New Roman"/>
                <a:cs typeface="Times New Roman"/>
              </a:rPr>
              <a:t>does not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such characteristic </a:t>
            </a:r>
            <a:r>
              <a:rPr sz="1069" spc="10" dirty="0">
                <a:latin typeface="Times New Roman"/>
                <a:cs typeface="Times New Roman"/>
              </a:rPr>
              <a:t>to become </a:t>
            </a:r>
            <a:r>
              <a:rPr sz="1069" spc="5" dirty="0">
                <a:latin typeface="Times New Roman"/>
                <a:cs typeface="Times New Roman"/>
              </a:rPr>
              <a:t>full.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implementation array  </a:t>
            </a:r>
            <a:r>
              <a:rPr sz="1069" spc="10" dirty="0">
                <a:latin typeface="Times New Roman"/>
                <a:cs typeface="Times New Roman"/>
              </a:rPr>
              <a:t>has become </a:t>
            </a:r>
            <a:r>
              <a:rPr sz="1069" spc="5" dirty="0">
                <a:latin typeface="Times New Roman"/>
                <a:cs typeface="Times New Roman"/>
              </a:rPr>
              <a:t>full.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resolve this problem,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to implement a queue.  For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moment, while working </a:t>
            </a:r>
            <a:r>
              <a:rPr sz="1069" spc="5" dirty="0">
                <a:latin typeface="Times New Roman"/>
                <a:cs typeface="Times New Roman"/>
              </a:rPr>
              <a:t>with array, </a:t>
            </a:r>
            <a:r>
              <a:rPr sz="1069" spc="10" dirty="0">
                <a:latin typeface="Times New Roman"/>
                <a:cs typeface="Times New Roman"/>
              </a:rPr>
              <a:t>we will write </a:t>
            </a:r>
            <a:r>
              <a:rPr sz="1069" spc="5" dirty="0">
                <a:latin typeface="Times New Roman"/>
                <a:cs typeface="Times New Roman"/>
              </a:rPr>
              <a:t>the method </a:t>
            </a:r>
            <a:r>
              <a:rPr sz="1069" i="1" spc="5" dirty="0">
                <a:latin typeface="Times New Roman"/>
                <a:cs typeface="Times New Roman"/>
              </a:rPr>
              <a:t>isFull()</a:t>
            </a:r>
            <a:r>
              <a:rPr sz="1069" spc="5" dirty="0">
                <a:latin typeface="Times New Roman"/>
                <a:cs typeface="Times New Roman"/>
              </a:rPr>
              <a:t>, to  </a:t>
            </a:r>
            <a:r>
              <a:rPr sz="1069" spc="10" dirty="0">
                <a:latin typeface="Times New Roman"/>
                <a:cs typeface="Times New Roman"/>
              </a:rPr>
              <a:t>determine the </a:t>
            </a:r>
            <a:r>
              <a:rPr sz="1069" spc="5" dirty="0">
                <a:latin typeface="Times New Roman"/>
                <a:cs typeface="Times New Roman"/>
              </a:rPr>
              <a:t>fullness of 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615" y="4342129"/>
            <a:ext cx="5081499" cy="148540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isFull()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  noElements  </a:t>
            </a:r>
            <a:r>
              <a:rPr sz="1069" spc="15" dirty="0">
                <a:latin typeface="Times New Roman"/>
                <a:cs typeface="Times New Roman"/>
              </a:rPr>
              <a:t>==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isEmpty()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4820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 </a:t>
            </a:r>
            <a:r>
              <a:rPr sz="1069" spc="10" dirty="0">
                <a:latin typeface="Times New Roman"/>
                <a:cs typeface="Times New Roman"/>
              </a:rPr>
              <a:t>noElements  </a:t>
            </a:r>
            <a:r>
              <a:rPr sz="1069" spc="15" dirty="0">
                <a:latin typeface="Times New Roman"/>
                <a:cs typeface="Times New Roman"/>
              </a:rPr>
              <a:t>==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5948973"/>
            <a:ext cx="4852458" cy="1295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i="1" spc="10" dirty="0">
                <a:latin typeface="Times New Roman"/>
                <a:cs typeface="Times New Roman"/>
              </a:rPr>
              <a:t>isFull()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noElements</a:t>
            </a:r>
            <a:r>
              <a:rPr sz="1069" spc="5" dirty="0">
                <a:latin typeface="Times New Roman"/>
                <a:cs typeface="Times New Roman"/>
              </a:rPr>
              <a:t>) in the array is equal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the array. Otherwise, it </a:t>
            </a:r>
            <a:r>
              <a:rPr sz="1069" spc="10" dirty="0">
                <a:latin typeface="Times New Roman"/>
                <a:cs typeface="Times New Roman"/>
              </a:rPr>
              <a:t>returns </a:t>
            </a:r>
            <a:r>
              <a:rPr sz="1069" spc="5" dirty="0">
                <a:latin typeface="Times New Roman"/>
                <a:cs typeface="Times New Roman"/>
              </a:rPr>
              <a:t>false. It is the responsibility of the caller </a:t>
            </a:r>
            <a:r>
              <a:rPr sz="1069" spc="10" dirty="0">
                <a:latin typeface="Times New Roman"/>
                <a:cs typeface="Times New Roman"/>
              </a:rPr>
              <a:t>of the  queue </a:t>
            </a:r>
            <a:r>
              <a:rPr sz="1069" spc="5" dirty="0">
                <a:latin typeface="Times New Roman"/>
                <a:cs typeface="Times New Roman"/>
              </a:rPr>
              <a:t>structure to call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confirm </a:t>
            </a:r>
            <a:r>
              <a:rPr sz="1069" spc="5" dirty="0">
                <a:latin typeface="Times New Roman"/>
                <a:cs typeface="Times New Roman"/>
              </a:rPr>
              <a:t>that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some space </a:t>
            </a:r>
            <a:r>
              <a:rPr sz="1069" spc="5" dirty="0">
                <a:latin typeface="Times New Roman"/>
                <a:cs typeface="Times New Roman"/>
              </a:rPr>
              <a:t>left in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enqueue() </a:t>
            </a:r>
            <a:r>
              <a:rPr sz="1069" spc="10" dirty="0">
                <a:latin typeface="Times New Roman"/>
                <a:cs typeface="Times New Roman"/>
              </a:rPr>
              <a:t>more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10" dirty="0">
                <a:latin typeface="Times New Roman"/>
                <a:cs typeface="Times New Roman"/>
              </a:rPr>
              <a:t>looks at the number of elements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noElements</a:t>
            </a:r>
            <a:r>
              <a:rPr sz="1069" spc="5" dirty="0">
                <a:latin typeface="Times New Roman"/>
                <a:cs typeface="Times New Roman"/>
              </a:rPr>
              <a:t>) in </a:t>
            </a:r>
            <a:r>
              <a:rPr sz="1069" spc="10" dirty="0">
                <a:latin typeface="Times New Roman"/>
                <a:cs typeface="Times New Roman"/>
              </a:rPr>
              <a:t>the queue. </a:t>
            </a:r>
            <a:r>
              <a:rPr sz="1069" spc="5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element,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returns true </a:t>
            </a:r>
            <a:r>
              <a:rPr sz="1069" spc="5" dirty="0">
                <a:latin typeface="Times New Roman"/>
                <a:cs typeface="Times New Roman"/>
              </a:rPr>
              <a:t>or vice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versa..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i="1" spc="5" dirty="0">
                <a:latin typeface="Times New Roman"/>
                <a:cs typeface="Times New Roman"/>
              </a:rPr>
              <a:t>dequeue()</a:t>
            </a:r>
            <a:r>
              <a:rPr sz="1069" i="1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8601" y="289494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6676" y="2152226"/>
            <a:ext cx="544513" cy="304976"/>
          </a:xfrm>
          <a:custGeom>
            <a:avLst/>
            <a:gdLst/>
            <a:ahLst/>
            <a:cxnLst/>
            <a:rect l="l" t="t" r="r" b="b"/>
            <a:pathLst>
              <a:path w="560070" h="313689">
                <a:moveTo>
                  <a:pt x="419862" y="0"/>
                </a:moveTo>
                <a:lnTo>
                  <a:pt x="419862" y="78486"/>
                </a:lnTo>
                <a:lnTo>
                  <a:pt x="0" y="78486"/>
                </a:lnTo>
                <a:lnTo>
                  <a:pt x="0" y="234696"/>
                </a:lnTo>
                <a:lnTo>
                  <a:pt x="419862" y="234696"/>
                </a:lnTo>
                <a:lnTo>
                  <a:pt x="419862" y="313182"/>
                </a:lnTo>
                <a:lnTo>
                  <a:pt x="560070" y="156210"/>
                </a:lnTo>
                <a:lnTo>
                  <a:pt x="4198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60418" y="1820753"/>
            <a:ext cx="163662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367424" algn="l"/>
              </a:tabLst>
            </a:pPr>
            <a:r>
              <a:rPr sz="1069" b="1" spc="5" dirty="0">
                <a:latin typeface="Times New Roman"/>
                <a:cs typeface="Times New Roman"/>
              </a:rPr>
              <a:t>f</a:t>
            </a:r>
            <a:r>
              <a:rPr sz="1069" b="1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ont</a:t>
            </a:r>
            <a:r>
              <a:rPr sz="1069" b="1" dirty="0">
                <a:latin typeface="Times New Roman"/>
                <a:cs typeface="Times New Roman"/>
              </a:rPr>
              <a:t>	</a:t>
            </a: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6109" y="2024802"/>
            <a:ext cx="69762" cy="249414"/>
          </a:xfrm>
          <a:custGeom>
            <a:avLst/>
            <a:gdLst/>
            <a:ahLst/>
            <a:cxnLst/>
            <a:rect l="l" t="t" r="r" b="b"/>
            <a:pathLst>
              <a:path w="71755" h="256539">
                <a:moveTo>
                  <a:pt x="0" y="184403"/>
                </a:moveTo>
                <a:lnTo>
                  <a:pt x="35814" y="256031"/>
                </a:lnTo>
                <a:lnTo>
                  <a:pt x="57150" y="213359"/>
                </a:lnTo>
                <a:lnTo>
                  <a:pt x="35814" y="213359"/>
                </a:lnTo>
                <a:lnTo>
                  <a:pt x="32765" y="211835"/>
                </a:lnTo>
                <a:lnTo>
                  <a:pt x="31242" y="208787"/>
                </a:lnTo>
                <a:lnTo>
                  <a:pt x="31242" y="205675"/>
                </a:lnTo>
                <a:lnTo>
                  <a:pt x="0" y="184403"/>
                </a:lnTo>
                <a:close/>
              </a:path>
              <a:path w="71755" h="256539">
                <a:moveTo>
                  <a:pt x="40386" y="205675"/>
                </a:moveTo>
                <a:lnTo>
                  <a:pt x="35814" y="208787"/>
                </a:lnTo>
                <a:lnTo>
                  <a:pt x="31242" y="208787"/>
                </a:lnTo>
                <a:lnTo>
                  <a:pt x="32765" y="211835"/>
                </a:lnTo>
                <a:lnTo>
                  <a:pt x="35814" y="213359"/>
                </a:lnTo>
                <a:lnTo>
                  <a:pt x="38862" y="211835"/>
                </a:lnTo>
                <a:lnTo>
                  <a:pt x="40386" y="208787"/>
                </a:lnTo>
                <a:lnTo>
                  <a:pt x="35814" y="208787"/>
                </a:lnTo>
                <a:lnTo>
                  <a:pt x="31242" y="205675"/>
                </a:lnTo>
                <a:lnTo>
                  <a:pt x="40386" y="205675"/>
                </a:lnTo>
                <a:close/>
              </a:path>
              <a:path w="71755" h="256539">
                <a:moveTo>
                  <a:pt x="71628" y="184403"/>
                </a:moveTo>
                <a:lnTo>
                  <a:pt x="40386" y="205675"/>
                </a:lnTo>
                <a:lnTo>
                  <a:pt x="40386" y="208787"/>
                </a:lnTo>
                <a:lnTo>
                  <a:pt x="38862" y="211835"/>
                </a:lnTo>
                <a:lnTo>
                  <a:pt x="35814" y="213359"/>
                </a:lnTo>
                <a:lnTo>
                  <a:pt x="57150" y="213359"/>
                </a:lnTo>
                <a:lnTo>
                  <a:pt x="71628" y="184403"/>
                </a:lnTo>
                <a:close/>
              </a:path>
              <a:path w="71755" h="256539">
                <a:moveTo>
                  <a:pt x="35814" y="0"/>
                </a:moveTo>
                <a:lnTo>
                  <a:pt x="32765" y="1524"/>
                </a:lnTo>
                <a:lnTo>
                  <a:pt x="31242" y="4572"/>
                </a:lnTo>
                <a:lnTo>
                  <a:pt x="31242" y="205675"/>
                </a:lnTo>
                <a:lnTo>
                  <a:pt x="35814" y="208787"/>
                </a:lnTo>
                <a:lnTo>
                  <a:pt x="40386" y="205675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877396" y="2024802"/>
            <a:ext cx="69762" cy="249414"/>
          </a:xfrm>
          <a:custGeom>
            <a:avLst/>
            <a:gdLst/>
            <a:ahLst/>
            <a:cxnLst/>
            <a:rect l="l" t="t" r="r" b="b"/>
            <a:pathLst>
              <a:path w="71755" h="256539">
                <a:moveTo>
                  <a:pt x="0" y="184403"/>
                </a:moveTo>
                <a:lnTo>
                  <a:pt x="35814" y="256031"/>
                </a:lnTo>
                <a:lnTo>
                  <a:pt x="57150" y="213359"/>
                </a:lnTo>
                <a:lnTo>
                  <a:pt x="35814" y="213359"/>
                </a:lnTo>
                <a:lnTo>
                  <a:pt x="32766" y="211835"/>
                </a:lnTo>
                <a:lnTo>
                  <a:pt x="31242" y="208787"/>
                </a:lnTo>
                <a:lnTo>
                  <a:pt x="31242" y="205675"/>
                </a:lnTo>
                <a:lnTo>
                  <a:pt x="0" y="184403"/>
                </a:lnTo>
                <a:close/>
              </a:path>
              <a:path w="71755" h="256539">
                <a:moveTo>
                  <a:pt x="40386" y="205675"/>
                </a:moveTo>
                <a:lnTo>
                  <a:pt x="35814" y="208787"/>
                </a:lnTo>
                <a:lnTo>
                  <a:pt x="31242" y="208787"/>
                </a:lnTo>
                <a:lnTo>
                  <a:pt x="32766" y="211835"/>
                </a:lnTo>
                <a:lnTo>
                  <a:pt x="35814" y="213359"/>
                </a:lnTo>
                <a:lnTo>
                  <a:pt x="38862" y="211835"/>
                </a:lnTo>
                <a:lnTo>
                  <a:pt x="40386" y="208787"/>
                </a:lnTo>
                <a:lnTo>
                  <a:pt x="35814" y="208787"/>
                </a:lnTo>
                <a:lnTo>
                  <a:pt x="31242" y="205675"/>
                </a:lnTo>
                <a:lnTo>
                  <a:pt x="40386" y="205675"/>
                </a:lnTo>
                <a:close/>
              </a:path>
              <a:path w="71755" h="256539">
                <a:moveTo>
                  <a:pt x="71628" y="184403"/>
                </a:moveTo>
                <a:lnTo>
                  <a:pt x="40386" y="205675"/>
                </a:lnTo>
                <a:lnTo>
                  <a:pt x="40386" y="208787"/>
                </a:lnTo>
                <a:lnTo>
                  <a:pt x="38862" y="211835"/>
                </a:lnTo>
                <a:lnTo>
                  <a:pt x="35814" y="213359"/>
                </a:lnTo>
                <a:lnTo>
                  <a:pt x="57150" y="213359"/>
                </a:lnTo>
                <a:lnTo>
                  <a:pt x="71628" y="184403"/>
                </a:lnTo>
                <a:close/>
              </a:path>
              <a:path w="71755" h="256539">
                <a:moveTo>
                  <a:pt x="35814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205675"/>
                </a:lnTo>
                <a:lnTo>
                  <a:pt x="35814" y="208787"/>
                </a:lnTo>
                <a:lnTo>
                  <a:pt x="40386" y="205675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5392033" y="19786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8312" y="1734149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247" y="27987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53248" y="1968500"/>
            <a:ext cx="3642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179165" y="2787861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455255" y="2283045"/>
            <a:ext cx="10322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5   2   6   8  9  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68829" y="249202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8829" y="194158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9994" y="157561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23072" y="2554252"/>
            <a:ext cx="4988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0269" algn="l"/>
              </a:tabLst>
            </a:pPr>
            <a:r>
              <a:rPr sz="1069" spc="10" dirty="0">
                <a:latin typeface="Times New Roman"/>
                <a:cs typeface="Times New Roman"/>
              </a:rPr>
              <a:t>3	</a:t>
            </a: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23072" y="194158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9726" y="1723284"/>
            <a:ext cx="1211263" cy="1223610"/>
          </a:xfrm>
          <a:custGeom>
            <a:avLst/>
            <a:gdLst/>
            <a:ahLst/>
            <a:cxnLst/>
            <a:rect l="l" t="t" r="r" b="b"/>
            <a:pathLst>
              <a:path w="1245870" h="1258570">
                <a:moveTo>
                  <a:pt x="623315" y="0"/>
                </a:moveTo>
                <a:lnTo>
                  <a:pt x="574581" y="1894"/>
                </a:lnTo>
                <a:lnTo>
                  <a:pt x="526876" y="7484"/>
                </a:lnTo>
                <a:lnTo>
                  <a:pt x="480339" y="16630"/>
                </a:lnTo>
                <a:lnTo>
                  <a:pt x="435109" y="29191"/>
                </a:lnTo>
                <a:lnTo>
                  <a:pt x="391323" y="45028"/>
                </a:lnTo>
                <a:lnTo>
                  <a:pt x="349120" y="63999"/>
                </a:lnTo>
                <a:lnTo>
                  <a:pt x="308638" y="85964"/>
                </a:lnTo>
                <a:lnTo>
                  <a:pt x="270015" y="110785"/>
                </a:lnTo>
                <a:lnTo>
                  <a:pt x="233389" y="138319"/>
                </a:lnTo>
                <a:lnTo>
                  <a:pt x="198899" y="168428"/>
                </a:lnTo>
                <a:lnTo>
                  <a:pt x="166683" y="200970"/>
                </a:lnTo>
                <a:lnTo>
                  <a:pt x="136880" y="235806"/>
                </a:lnTo>
                <a:lnTo>
                  <a:pt x="109626" y="272796"/>
                </a:lnTo>
                <a:lnTo>
                  <a:pt x="85061" y="311799"/>
                </a:lnTo>
                <a:lnTo>
                  <a:pt x="63323" y="352674"/>
                </a:lnTo>
                <a:lnTo>
                  <a:pt x="44550" y="395283"/>
                </a:lnTo>
                <a:lnTo>
                  <a:pt x="28881" y="439484"/>
                </a:lnTo>
                <a:lnTo>
                  <a:pt x="16452" y="485138"/>
                </a:lnTo>
                <a:lnTo>
                  <a:pt x="7404" y="532104"/>
                </a:lnTo>
                <a:lnTo>
                  <a:pt x="1874" y="580242"/>
                </a:lnTo>
                <a:lnTo>
                  <a:pt x="0" y="629412"/>
                </a:lnTo>
                <a:lnTo>
                  <a:pt x="1874" y="678576"/>
                </a:lnTo>
                <a:lnTo>
                  <a:pt x="7404" y="726700"/>
                </a:lnTo>
                <a:lnTo>
                  <a:pt x="16452" y="773643"/>
                </a:lnTo>
                <a:lnTo>
                  <a:pt x="28881" y="819266"/>
                </a:lnTo>
                <a:lnTo>
                  <a:pt x="44550" y="863431"/>
                </a:lnTo>
                <a:lnTo>
                  <a:pt x="63323" y="905998"/>
                </a:lnTo>
                <a:lnTo>
                  <a:pt x="85061" y="946827"/>
                </a:lnTo>
                <a:lnTo>
                  <a:pt x="109626" y="985780"/>
                </a:lnTo>
                <a:lnTo>
                  <a:pt x="136880" y="1022717"/>
                </a:lnTo>
                <a:lnTo>
                  <a:pt x="166683" y="1057499"/>
                </a:lnTo>
                <a:lnTo>
                  <a:pt x="198899" y="1089987"/>
                </a:lnTo>
                <a:lnTo>
                  <a:pt x="233389" y="1120042"/>
                </a:lnTo>
                <a:lnTo>
                  <a:pt x="270015" y="1147524"/>
                </a:lnTo>
                <a:lnTo>
                  <a:pt x="308638" y="1172294"/>
                </a:lnTo>
                <a:lnTo>
                  <a:pt x="349120" y="1194213"/>
                </a:lnTo>
                <a:lnTo>
                  <a:pt x="391323" y="1213143"/>
                </a:lnTo>
                <a:lnTo>
                  <a:pt x="435109" y="1228942"/>
                </a:lnTo>
                <a:lnTo>
                  <a:pt x="480339" y="1241473"/>
                </a:lnTo>
                <a:lnTo>
                  <a:pt x="526876" y="1250596"/>
                </a:lnTo>
                <a:lnTo>
                  <a:pt x="574581" y="1256172"/>
                </a:lnTo>
                <a:lnTo>
                  <a:pt x="623315" y="1258062"/>
                </a:lnTo>
                <a:lnTo>
                  <a:pt x="671946" y="1256172"/>
                </a:lnTo>
                <a:lnTo>
                  <a:pt x="719557" y="1250596"/>
                </a:lnTo>
                <a:lnTo>
                  <a:pt x="766009" y="1241473"/>
                </a:lnTo>
                <a:lnTo>
                  <a:pt x="811164" y="1228942"/>
                </a:lnTo>
                <a:lnTo>
                  <a:pt x="854883" y="1213143"/>
                </a:lnTo>
                <a:lnTo>
                  <a:pt x="897027" y="1194213"/>
                </a:lnTo>
                <a:lnTo>
                  <a:pt x="937457" y="1172294"/>
                </a:lnTo>
                <a:lnTo>
                  <a:pt x="976035" y="1147524"/>
                </a:lnTo>
                <a:lnTo>
                  <a:pt x="1012622" y="1120042"/>
                </a:lnTo>
                <a:lnTo>
                  <a:pt x="1047079" y="1089987"/>
                </a:lnTo>
                <a:lnTo>
                  <a:pt x="1079268" y="1057499"/>
                </a:lnTo>
                <a:lnTo>
                  <a:pt x="1109049" y="1022717"/>
                </a:lnTo>
                <a:lnTo>
                  <a:pt x="1136285" y="985780"/>
                </a:lnTo>
                <a:lnTo>
                  <a:pt x="1160836" y="946827"/>
                </a:lnTo>
                <a:lnTo>
                  <a:pt x="1182564" y="905998"/>
                </a:lnTo>
                <a:lnTo>
                  <a:pt x="1201329" y="863431"/>
                </a:lnTo>
                <a:lnTo>
                  <a:pt x="1216994" y="819266"/>
                </a:lnTo>
                <a:lnTo>
                  <a:pt x="1229419" y="773643"/>
                </a:lnTo>
                <a:lnTo>
                  <a:pt x="1238466" y="726700"/>
                </a:lnTo>
                <a:lnTo>
                  <a:pt x="1243995" y="678576"/>
                </a:lnTo>
                <a:lnTo>
                  <a:pt x="1245870" y="629412"/>
                </a:lnTo>
                <a:lnTo>
                  <a:pt x="1243995" y="580242"/>
                </a:lnTo>
                <a:lnTo>
                  <a:pt x="1238466" y="532104"/>
                </a:lnTo>
                <a:lnTo>
                  <a:pt x="1229419" y="485138"/>
                </a:lnTo>
                <a:lnTo>
                  <a:pt x="1216994" y="439484"/>
                </a:lnTo>
                <a:lnTo>
                  <a:pt x="1201329" y="395283"/>
                </a:lnTo>
                <a:lnTo>
                  <a:pt x="1182564" y="352674"/>
                </a:lnTo>
                <a:lnTo>
                  <a:pt x="1160836" y="311799"/>
                </a:lnTo>
                <a:lnTo>
                  <a:pt x="1136285" y="272796"/>
                </a:lnTo>
                <a:lnTo>
                  <a:pt x="1109049" y="235806"/>
                </a:lnTo>
                <a:lnTo>
                  <a:pt x="1079268" y="200970"/>
                </a:lnTo>
                <a:lnTo>
                  <a:pt x="1047079" y="168428"/>
                </a:lnTo>
                <a:lnTo>
                  <a:pt x="1012622" y="138319"/>
                </a:lnTo>
                <a:lnTo>
                  <a:pt x="976035" y="110785"/>
                </a:lnTo>
                <a:lnTo>
                  <a:pt x="937457" y="85964"/>
                </a:lnTo>
                <a:lnTo>
                  <a:pt x="897027" y="63999"/>
                </a:lnTo>
                <a:lnTo>
                  <a:pt x="854883" y="45028"/>
                </a:lnTo>
                <a:lnTo>
                  <a:pt x="811164" y="29191"/>
                </a:lnTo>
                <a:lnTo>
                  <a:pt x="766009" y="16630"/>
                </a:lnTo>
                <a:lnTo>
                  <a:pt x="719557" y="7484"/>
                </a:lnTo>
                <a:lnTo>
                  <a:pt x="671946" y="1894"/>
                </a:lnTo>
                <a:lnTo>
                  <a:pt x="6233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102734" y="2090738"/>
            <a:ext cx="485245" cy="488950"/>
          </a:xfrm>
          <a:custGeom>
            <a:avLst/>
            <a:gdLst/>
            <a:ahLst/>
            <a:cxnLst/>
            <a:rect l="l" t="t" r="r" b="b"/>
            <a:pathLst>
              <a:path w="499110" h="502919">
                <a:moveTo>
                  <a:pt x="249174" y="0"/>
                </a:moveTo>
                <a:lnTo>
                  <a:pt x="204303" y="4032"/>
                </a:lnTo>
                <a:lnTo>
                  <a:pt x="162105" y="15666"/>
                </a:lnTo>
                <a:lnTo>
                  <a:pt x="123274" y="34205"/>
                </a:lnTo>
                <a:lnTo>
                  <a:pt x="88508" y="58953"/>
                </a:lnTo>
                <a:lnTo>
                  <a:pt x="58501" y="89213"/>
                </a:lnTo>
                <a:lnTo>
                  <a:pt x="33951" y="124290"/>
                </a:lnTo>
                <a:lnTo>
                  <a:pt x="15553" y="163488"/>
                </a:lnTo>
                <a:lnTo>
                  <a:pt x="4004" y="206110"/>
                </a:lnTo>
                <a:lnTo>
                  <a:pt x="0" y="251460"/>
                </a:lnTo>
                <a:lnTo>
                  <a:pt x="4004" y="296609"/>
                </a:lnTo>
                <a:lnTo>
                  <a:pt x="15553" y="339124"/>
                </a:lnTo>
                <a:lnTo>
                  <a:pt x="33951" y="378290"/>
                </a:lnTo>
                <a:lnTo>
                  <a:pt x="58501" y="413392"/>
                </a:lnTo>
                <a:lnTo>
                  <a:pt x="88508" y="443716"/>
                </a:lnTo>
                <a:lnTo>
                  <a:pt x="123274" y="468545"/>
                </a:lnTo>
                <a:lnTo>
                  <a:pt x="162105" y="487165"/>
                </a:lnTo>
                <a:lnTo>
                  <a:pt x="204303" y="498862"/>
                </a:lnTo>
                <a:lnTo>
                  <a:pt x="249174" y="502920"/>
                </a:lnTo>
                <a:lnTo>
                  <a:pt x="294070" y="498862"/>
                </a:lnTo>
                <a:lnTo>
                  <a:pt x="336338" y="487165"/>
                </a:lnTo>
                <a:lnTo>
                  <a:pt x="375270" y="468545"/>
                </a:lnTo>
                <a:lnTo>
                  <a:pt x="410157" y="443716"/>
                </a:lnTo>
                <a:lnTo>
                  <a:pt x="440290" y="413392"/>
                </a:lnTo>
                <a:lnTo>
                  <a:pt x="464961" y="378290"/>
                </a:lnTo>
                <a:lnTo>
                  <a:pt x="483460" y="339124"/>
                </a:lnTo>
                <a:lnTo>
                  <a:pt x="495079" y="296609"/>
                </a:lnTo>
                <a:lnTo>
                  <a:pt x="499110" y="251460"/>
                </a:lnTo>
                <a:lnTo>
                  <a:pt x="495079" y="206110"/>
                </a:lnTo>
                <a:lnTo>
                  <a:pt x="483460" y="163488"/>
                </a:lnTo>
                <a:lnTo>
                  <a:pt x="464961" y="124290"/>
                </a:lnTo>
                <a:lnTo>
                  <a:pt x="440290" y="89213"/>
                </a:lnTo>
                <a:lnTo>
                  <a:pt x="410157" y="58953"/>
                </a:lnTo>
                <a:lnTo>
                  <a:pt x="375270" y="34205"/>
                </a:lnTo>
                <a:lnTo>
                  <a:pt x="336338" y="15666"/>
                </a:lnTo>
                <a:lnTo>
                  <a:pt x="294070" y="4032"/>
                </a:lnTo>
                <a:lnTo>
                  <a:pt x="2491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587980" y="2335213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739727" y="2335213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7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344987" y="1723284"/>
            <a:ext cx="0" cy="367947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344987" y="2579686"/>
            <a:ext cx="0" cy="366713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526492" y="1907010"/>
            <a:ext cx="243240" cy="245709"/>
          </a:xfrm>
          <a:custGeom>
            <a:avLst/>
            <a:gdLst/>
            <a:ahLst/>
            <a:cxnLst/>
            <a:rect l="l" t="t" r="r" b="b"/>
            <a:pathLst>
              <a:path w="250189" h="252730">
                <a:moveTo>
                  <a:pt x="0" y="252222"/>
                </a:moveTo>
                <a:lnTo>
                  <a:pt x="24993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921230" y="1907010"/>
            <a:ext cx="242006" cy="245709"/>
          </a:xfrm>
          <a:custGeom>
            <a:avLst/>
            <a:gdLst/>
            <a:ahLst/>
            <a:cxnLst/>
            <a:rect l="l" t="t" r="r" b="b"/>
            <a:pathLst>
              <a:path w="248920" h="252730">
                <a:moveTo>
                  <a:pt x="248412" y="252222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526492" y="2518197"/>
            <a:ext cx="243240" cy="24447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249935" y="25146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921230" y="2518197"/>
            <a:ext cx="242006" cy="244475"/>
          </a:xfrm>
          <a:custGeom>
            <a:avLst/>
            <a:gdLst/>
            <a:ahLst/>
            <a:cxnLst/>
            <a:rect l="l" t="t" r="r" b="b"/>
            <a:pathLst>
              <a:path w="248920" h="251460">
                <a:moveTo>
                  <a:pt x="0" y="251460"/>
                </a:moveTo>
                <a:lnTo>
                  <a:pt x="2484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683795" y="206456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3795" y="243127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14107" y="2614260"/>
            <a:ext cx="3969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4230" algn="l"/>
              </a:tabLst>
            </a:pPr>
            <a:r>
              <a:rPr sz="1069" spc="10" dirty="0">
                <a:latin typeface="Times New Roman"/>
                <a:cs typeface="Times New Roman"/>
              </a:rPr>
              <a:t>8	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71101" y="243127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11094" y="206456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94507" y="2894948"/>
            <a:ext cx="2882459" cy="354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5082" algn="r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209"/>
              </a:spcBef>
            </a:pPr>
            <a:r>
              <a:rPr sz="1069" b="1" spc="10" dirty="0">
                <a:latin typeface="Times New Roman"/>
                <a:cs typeface="Times New Roman"/>
              </a:rPr>
              <a:t>Fig 14. Another element added </a:t>
            </a:r>
            <a:r>
              <a:rPr sz="1069" b="1" spc="5" dirty="0">
                <a:latin typeface="Times New Roman"/>
                <a:cs typeface="Times New Roman"/>
              </a:rPr>
              <a:t>in </a:t>
            </a:r>
            <a:r>
              <a:rPr sz="1069" b="1" spc="10" dirty="0">
                <a:latin typeface="Times New Roman"/>
                <a:cs typeface="Times New Roman"/>
              </a:rPr>
              <a:t>circular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51362" y="198825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26913" y="1743040"/>
            <a:ext cx="2420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s</a:t>
            </a:r>
            <a:r>
              <a:rPr sz="1069" b="1" dirty="0">
                <a:latin typeface="Times New Roman"/>
                <a:cs typeface="Times New Roman"/>
              </a:rPr>
              <a:t>i</a:t>
            </a:r>
            <a:r>
              <a:rPr sz="1069" b="1" spc="5" dirty="0">
                <a:latin typeface="Times New Roman"/>
                <a:cs typeface="Times New Roman"/>
              </a:rPr>
              <a:t>z</a:t>
            </a:r>
            <a:r>
              <a:rPr sz="1069" b="1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55534" y="1958869"/>
            <a:ext cx="3642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6009146" y="282539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60225" y="2579440"/>
            <a:ext cx="7210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noElements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71819" y="2795270"/>
            <a:ext cx="753181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4071126" y="182749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2267" y="1243007"/>
            <a:ext cx="2226204" cy="41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270" marR="4939" indent="-460540">
              <a:lnSpc>
                <a:spcPct val="1268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another element in the queue.  enqueue(7)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88955" y="1575612"/>
            <a:ext cx="149401" cy="418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3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00"/>
              </a:spcBef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65012" y="2286069"/>
            <a:ext cx="3457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21 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3479" y="7372607"/>
            <a:ext cx="58278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dequeue()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32682" y="860683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94545" y="7533380"/>
            <a:ext cx="3278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fro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70753" y="7864052"/>
            <a:ext cx="544513" cy="305594"/>
          </a:xfrm>
          <a:custGeom>
            <a:avLst/>
            <a:gdLst/>
            <a:ahLst/>
            <a:cxnLst/>
            <a:rect l="l" t="t" r="r" b="b"/>
            <a:pathLst>
              <a:path w="560070" h="314325">
                <a:moveTo>
                  <a:pt x="419862" y="0"/>
                </a:moveTo>
                <a:lnTo>
                  <a:pt x="419862" y="78486"/>
                </a:lnTo>
                <a:lnTo>
                  <a:pt x="0" y="78486"/>
                </a:lnTo>
                <a:lnTo>
                  <a:pt x="0" y="235457"/>
                </a:lnTo>
                <a:lnTo>
                  <a:pt x="419862" y="235457"/>
                </a:lnTo>
                <a:lnTo>
                  <a:pt x="419862" y="313944"/>
                </a:lnTo>
                <a:lnTo>
                  <a:pt x="560070" y="156972"/>
                </a:lnTo>
                <a:lnTo>
                  <a:pt x="4198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2751702" y="7533392"/>
            <a:ext cx="2790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rear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73568" y="7737368"/>
            <a:ext cx="69762" cy="249414"/>
          </a:xfrm>
          <a:custGeom>
            <a:avLst/>
            <a:gdLst/>
            <a:ahLst/>
            <a:cxnLst/>
            <a:rect l="l" t="t" r="r" b="b"/>
            <a:pathLst>
              <a:path w="71755" h="256540">
                <a:moveTo>
                  <a:pt x="0" y="184403"/>
                </a:moveTo>
                <a:lnTo>
                  <a:pt x="35813" y="256031"/>
                </a:lnTo>
                <a:lnTo>
                  <a:pt x="57530" y="212598"/>
                </a:lnTo>
                <a:lnTo>
                  <a:pt x="35813" y="212598"/>
                </a:lnTo>
                <a:lnTo>
                  <a:pt x="32765" y="211074"/>
                </a:lnTo>
                <a:lnTo>
                  <a:pt x="31241" y="208025"/>
                </a:lnTo>
                <a:lnTo>
                  <a:pt x="31241" y="205010"/>
                </a:lnTo>
                <a:lnTo>
                  <a:pt x="0" y="184403"/>
                </a:lnTo>
                <a:close/>
              </a:path>
              <a:path w="71755" h="256540">
                <a:moveTo>
                  <a:pt x="40385" y="205010"/>
                </a:moveTo>
                <a:lnTo>
                  <a:pt x="35813" y="208025"/>
                </a:lnTo>
                <a:lnTo>
                  <a:pt x="31241" y="208025"/>
                </a:lnTo>
                <a:lnTo>
                  <a:pt x="32765" y="211074"/>
                </a:lnTo>
                <a:lnTo>
                  <a:pt x="35813" y="212598"/>
                </a:lnTo>
                <a:lnTo>
                  <a:pt x="38862" y="211074"/>
                </a:lnTo>
                <a:lnTo>
                  <a:pt x="40385" y="208025"/>
                </a:lnTo>
                <a:lnTo>
                  <a:pt x="35813" y="208025"/>
                </a:lnTo>
                <a:lnTo>
                  <a:pt x="31241" y="205010"/>
                </a:lnTo>
                <a:lnTo>
                  <a:pt x="40385" y="205010"/>
                </a:lnTo>
                <a:close/>
              </a:path>
              <a:path w="71755" h="256540">
                <a:moveTo>
                  <a:pt x="71627" y="184403"/>
                </a:moveTo>
                <a:lnTo>
                  <a:pt x="40385" y="205010"/>
                </a:lnTo>
                <a:lnTo>
                  <a:pt x="40385" y="208025"/>
                </a:lnTo>
                <a:lnTo>
                  <a:pt x="38862" y="211074"/>
                </a:lnTo>
                <a:lnTo>
                  <a:pt x="35813" y="212598"/>
                </a:lnTo>
                <a:lnTo>
                  <a:pt x="57530" y="212598"/>
                </a:lnTo>
                <a:lnTo>
                  <a:pt x="71627" y="184403"/>
                </a:lnTo>
                <a:close/>
              </a:path>
              <a:path w="71755" h="256540">
                <a:moveTo>
                  <a:pt x="35813" y="0"/>
                </a:moveTo>
                <a:lnTo>
                  <a:pt x="32765" y="1524"/>
                </a:lnTo>
                <a:lnTo>
                  <a:pt x="31241" y="4571"/>
                </a:lnTo>
                <a:lnTo>
                  <a:pt x="31241" y="205010"/>
                </a:lnTo>
                <a:lnTo>
                  <a:pt x="35813" y="208025"/>
                </a:lnTo>
                <a:lnTo>
                  <a:pt x="40385" y="205010"/>
                </a:lnTo>
                <a:lnTo>
                  <a:pt x="40385" y="4571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911475" y="7737368"/>
            <a:ext cx="69762" cy="249414"/>
          </a:xfrm>
          <a:custGeom>
            <a:avLst/>
            <a:gdLst/>
            <a:ahLst/>
            <a:cxnLst/>
            <a:rect l="l" t="t" r="r" b="b"/>
            <a:pathLst>
              <a:path w="71755" h="256540">
                <a:moveTo>
                  <a:pt x="0" y="184403"/>
                </a:moveTo>
                <a:lnTo>
                  <a:pt x="35813" y="256031"/>
                </a:lnTo>
                <a:lnTo>
                  <a:pt x="57530" y="212598"/>
                </a:lnTo>
                <a:lnTo>
                  <a:pt x="35813" y="212598"/>
                </a:lnTo>
                <a:lnTo>
                  <a:pt x="32765" y="211074"/>
                </a:lnTo>
                <a:lnTo>
                  <a:pt x="31241" y="208025"/>
                </a:lnTo>
                <a:lnTo>
                  <a:pt x="31241" y="205010"/>
                </a:lnTo>
                <a:lnTo>
                  <a:pt x="0" y="184403"/>
                </a:lnTo>
                <a:close/>
              </a:path>
              <a:path w="71755" h="256540">
                <a:moveTo>
                  <a:pt x="40385" y="205010"/>
                </a:moveTo>
                <a:lnTo>
                  <a:pt x="35813" y="208025"/>
                </a:lnTo>
                <a:lnTo>
                  <a:pt x="31241" y="208025"/>
                </a:lnTo>
                <a:lnTo>
                  <a:pt x="32765" y="211074"/>
                </a:lnTo>
                <a:lnTo>
                  <a:pt x="35813" y="212598"/>
                </a:lnTo>
                <a:lnTo>
                  <a:pt x="38862" y="211074"/>
                </a:lnTo>
                <a:lnTo>
                  <a:pt x="40385" y="208025"/>
                </a:lnTo>
                <a:lnTo>
                  <a:pt x="35813" y="208025"/>
                </a:lnTo>
                <a:lnTo>
                  <a:pt x="31241" y="205010"/>
                </a:lnTo>
                <a:lnTo>
                  <a:pt x="40385" y="205010"/>
                </a:lnTo>
                <a:close/>
              </a:path>
              <a:path w="71755" h="256540">
                <a:moveTo>
                  <a:pt x="71627" y="184403"/>
                </a:moveTo>
                <a:lnTo>
                  <a:pt x="40385" y="205010"/>
                </a:lnTo>
                <a:lnTo>
                  <a:pt x="40385" y="208025"/>
                </a:lnTo>
                <a:lnTo>
                  <a:pt x="38862" y="211074"/>
                </a:lnTo>
                <a:lnTo>
                  <a:pt x="35813" y="212598"/>
                </a:lnTo>
                <a:lnTo>
                  <a:pt x="57530" y="212598"/>
                </a:lnTo>
                <a:lnTo>
                  <a:pt x="71627" y="184403"/>
                </a:lnTo>
                <a:close/>
              </a:path>
              <a:path w="71755" h="256540">
                <a:moveTo>
                  <a:pt x="35813" y="0"/>
                </a:moveTo>
                <a:lnTo>
                  <a:pt x="32765" y="1524"/>
                </a:lnTo>
                <a:lnTo>
                  <a:pt x="31241" y="4571"/>
                </a:lnTo>
                <a:lnTo>
                  <a:pt x="31241" y="205010"/>
                </a:lnTo>
                <a:lnTo>
                  <a:pt x="35813" y="208025"/>
                </a:lnTo>
                <a:lnTo>
                  <a:pt x="40385" y="205010"/>
                </a:lnTo>
                <a:lnTo>
                  <a:pt x="40385" y="4571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5303132" y="7446715"/>
            <a:ext cx="3272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front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69066" y="851129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213984" y="8500427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3602907" y="820458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02907" y="765489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34072" y="728817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57151" y="8266818"/>
            <a:ext cx="49944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0269" algn="l"/>
              </a:tabLst>
            </a:pPr>
            <a:r>
              <a:rPr sz="1069" spc="10" dirty="0">
                <a:latin typeface="Times New Roman"/>
                <a:cs typeface="Times New Roman"/>
              </a:rPr>
              <a:t>3	</a:t>
            </a:r>
            <a:r>
              <a:rPr sz="1069" b="1" spc="10" dirty="0">
                <a:latin typeface="Times New Roman"/>
                <a:cs typeface="Times New Roman"/>
              </a:rPr>
              <a:t>r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57151" y="765489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73805" y="7435850"/>
            <a:ext cx="1212497" cy="1223610"/>
          </a:xfrm>
          <a:custGeom>
            <a:avLst/>
            <a:gdLst/>
            <a:ahLst/>
            <a:cxnLst/>
            <a:rect l="l" t="t" r="r" b="b"/>
            <a:pathLst>
              <a:path w="1247139" h="1258570">
                <a:moveTo>
                  <a:pt x="623316" y="0"/>
                </a:moveTo>
                <a:lnTo>
                  <a:pt x="574581" y="1889"/>
                </a:lnTo>
                <a:lnTo>
                  <a:pt x="526876" y="7465"/>
                </a:lnTo>
                <a:lnTo>
                  <a:pt x="480339" y="16588"/>
                </a:lnTo>
                <a:lnTo>
                  <a:pt x="435109" y="29119"/>
                </a:lnTo>
                <a:lnTo>
                  <a:pt x="391323" y="44918"/>
                </a:lnTo>
                <a:lnTo>
                  <a:pt x="349120" y="63848"/>
                </a:lnTo>
                <a:lnTo>
                  <a:pt x="308638" y="85767"/>
                </a:lnTo>
                <a:lnTo>
                  <a:pt x="270015" y="110537"/>
                </a:lnTo>
                <a:lnTo>
                  <a:pt x="233389" y="138019"/>
                </a:lnTo>
                <a:lnTo>
                  <a:pt x="198899" y="168074"/>
                </a:lnTo>
                <a:lnTo>
                  <a:pt x="166683" y="200562"/>
                </a:lnTo>
                <a:lnTo>
                  <a:pt x="136880" y="235344"/>
                </a:lnTo>
                <a:lnTo>
                  <a:pt x="109626" y="272281"/>
                </a:lnTo>
                <a:lnTo>
                  <a:pt x="85061" y="311234"/>
                </a:lnTo>
                <a:lnTo>
                  <a:pt x="63323" y="352063"/>
                </a:lnTo>
                <a:lnTo>
                  <a:pt x="44550" y="394630"/>
                </a:lnTo>
                <a:lnTo>
                  <a:pt x="28881" y="438795"/>
                </a:lnTo>
                <a:lnTo>
                  <a:pt x="16452" y="484418"/>
                </a:lnTo>
                <a:lnTo>
                  <a:pt x="7404" y="531361"/>
                </a:lnTo>
                <a:lnTo>
                  <a:pt x="1874" y="579485"/>
                </a:lnTo>
                <a:lnTo>
                  <a:pt x="0" y="628649"/>
                </a:lnTo>
                <a:lnTo>
                  <a:pt x="1874" y="677819"/>
                </a:lnTo>
                <a:lnTo>
                  <a:pt x="7404" y="725957"/>
                </a:lnTo>
                <a:lnTo>
                  <a:pt x="16452" y="772923"/>
                </a:lnTo>
                <a:lnTo>
                  <a:pt x="28881" y="818577"/>
                </a:lnTo>
                <a:lnTo>
                  <a:pt x="44550" y="862778"/>
                </a:lnTo>
                <a:lnTo>
                  <a:pt x="63323" y="905387"/>
                </a:lnTo>
                <a:lnTo>
                  <a:pt x="85061" y="946262"/>
                </a:lnTo>
                <a:lnTo>
                  <a:pt x="109626" y="985265"/>
                </a:lnTo>
                <a:lnTo>
                  <a:pt x="136880" y="1022255"/>
                </a:lnTo>
                <a:lnTo>
                  <a:pt x="166683" y="1057091"/>
                </a:lnTo>
                <a:lnTo>
                  <a:pt x="198899" y="1089633"/>
                </a:lnTo>
                <a:lnTo>
                  <a:pt x="233389" y="1119742"/>
                </a:lnTo>
                <a:lnTo>
                  <a:pt x="270015" y="1147276"/>
                </a:lnTo>
                <a:lnTo>
                  <a:pt x="308638" y="1172097"/>
                </a:lnTo>
                <a:lnTo>
                  <a:pt x="349120" y="1194062"/>
                </a:lnTo>
                <a:lnTo>
                  <a:pt x="391323" y="1213033"/>
                </a:lnTo>
                <a:lnTo>
                  <a:pt x="435109" y="1228870"/>
                </a:lnTo>
                <a:lnTo>
                  <a:pt x="480339" y="1241431"/>
                </a:lnTo>
                <a:lnTo>
                  <a:pt x="526876" y="1250577"/>
                </a:lnTo>
                <a:lnTo>
                  <a:pt x="574581" y="1256167"/>
                </a:lnTo>
                <a:lnTo>
                  <a:pt x="623316" y="1258061"/>
                </a:lnTo>
                <a:lnTo>
                  <a:pt x="672050" y="1256167"/>
                </a:lnTo>
                <a:lnTo>
                  <a:pt x="719755" y="1250577"/>
                </a:lnTo>
                <a:lnTo>
                  <a:pt x="766292" y="1241431"/>
                </a:lnTo>
                <a:lnTo>
                  <a:pt x="811522" y="1228870"/>
                </a:lnTo>
                <a:lnTo>
                  <a:pt x="855308" y="1213033"/>
                </a:lnTo>
                <a:lnTo>
                  <a:pt x="897511" y="1194062"/>
                </a:lnTo>
                <a:lnTo>
                  <a:pt x="937993" y="1172097"/>
                </a:lnTo>
                <a:lnTo>
                  <a:pt x="976616" y="1147276"/>
                </a:lnTo>
                <a:lnTo>
                  <a:pt x="1013242" y="1119742"/>
                </a:lnTo>
                <a:lnTo>
                  <a:pt x="1047732" y="1089633"/>
                </a:lnTo>
                <a:lnTo>
                  <a:pt x="1079948" y="1057091"/>
                </a:lnTo>
                <a:lnTo>
                  <a:pt x="1109751" y="1022255"/>
                </a:lnTo>
                <a:lnTo>
                  <a:pt x="1137005" y="985265"/>
                </a:lnTo>
                <a:lnTo>
                  <a:pt x="1161570" y="946262"/>
                </a:lnTo>
                <a:lnTo>
                  <a:pt x="1183308" y="905387"/>
                </a:lnTo>
                <a:lnTo>
                  <a:pt x="1202081" y="862778"/>
                </a:lnTo>
                <a:lnTo>
                  <a:pt x="1217750" y="818577"/>
                </a:lnTo>
                <a:lnTo>
                  <a:pt x="1230179" y="772923"/>
                </a:lnTo>
                <a:lnTo>
                  <a:pt x="1239227" y="725957"/>
                </a:lnTo>
                <a:lnTo>
                  <a:pt x="1244757" y="677819"/>
                </a:lnTo>
                <a:lnTo>
                  <a:pt x="1246632" y="628649"/>
                </a:lnTo>
                <a:lnTo>
                  <a:pt x="1244757" y="579485"/>
                </a:lnTo>
                <a:lnTo>
                  <a:pt x="1239227" y="531361"/>
                </a:lnTo>
                <a:lnTo>
                  <a:pt x="1230179" y="484418"/>
                </a:lnTo>
                <a:lnTo>
                  <a:pt x="1217750" y="438795"/>
                </a:lnTo>
                <a:lnTo>
                  <a:pt x="1202081" y="394630"/>
                </a:lnTo>
                <a:lnTo>
                  <a:pt x="1183308" y="352063"/>
                </a:lnTo>
                <a:lnTo>
                  <a:pt x="1161570" y="311234"/>
                </a:lnTo>
                <a:lnTo>
                  <a:pt x="1137005" y="272281"/>
                </a:lnTo>
                <a:lnTo>
                  <a:pt x="1109751" y="235344"/>
                </a:lnTo>
                <a:lnTo>
                  <a:pt x="1079948" y="200562"/>
                </a:lnTo>
                <a:lnTo>
                  <a:pt x="1047732" y="168074"/>
                </a:lnTo>
                <a:lnTo>
                  <a:pt x="1013242" y="138019"/>
                </a:lnTo>
                <a:lnTo>
                  <a:pt x="976616" y="110537"/>
                </a:lnTo>
                <a:lnTo>
                  <a:pt x="937993" y="85767"/>
                </a:lnTo>
                <a:lnTo>
                  <a:pt x="897511" y="63848"/>
                </a:lnTo>
                <a:lnTo>
                  <a:pt x="855308" y="44918"/>
                </a:lnTo>
                <a:lnTo>
                  <a:pt x="811522" y="29119"/>
                </a:lnTo>
                <a:lnTo>
                  <a:pt x="766292" y="16588"/>
                </a:lnTo>
                <a:lnTo>
                  <a:pt x="719755" y="7465"/>
                </a:lnTo>
                <a:lnTo>
                  <a:pt x="672050" y="1889"/>
                </a:lnTo>
                <a:lnTo>
                  <a:pt x="62331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136814" y="7802563"/>
            <a:ext cx="485245" cy="488950"/>
          </a:xfrm>
          <a:custGeom>
            <a:avLst/>
            <a:gdLst/>
            <a:ahLst/>
            <a:cxnLst/>
            <a:rect l="l" t="t" r="r" b="b"/>
            <a:pathLst>
              <a:path w="499110" h="502920">
                <a:moveTo>
                  <a:pt x="249936" y="0"/>
                </a:moveTo>
                <a:lnTo>
                  <a:pt x="205039" y="4057"/>
                </a:lnTo>
                <a:lnTo>
                  <a:pt x="162771" y="15754"/>
                </a:lnTo>
                <a:lnTo>
                  <a:pt x="123839" y="34374"/>
                </a:lnTo>
                <a:lnTo>
                  <a:pt x="88952" y="59203"/>
                </a:lnTo>
                <a:lnTo>
                  <a:pt x="58819" y="89527"/>
                </a:lnTo>
                <a:lnTo>
                  <a:pt x="34148" y="124629"/>
                </a:lnTo>
                <a:lnTo>
                  <a:pt x="15649" y="163795"/>
                </a:lnTo>
                <a:lnTo>
                  <a:pt x="4030" y="206310"/>
                </a:lnTo>
                <a:lnTo>
                  <a:pt x="0" y="251460"/>
                </a:lnTo>
                <a:lnTo>
                  <a:pt x="4030" y="296809"/>
                </a:lnTo>
                <a:lnTo>
                  <a:pt x="15649" y="339431"/>
                </a:lnTo>
                <a:lnTo>
                  <a:pt x="34148" y="378629"/>
                </a:lnTo>
                <a:lnTo>
                  <a:pt x="58819" y="413706"/>
                </a:lnTo>
                <a:lnTo>
                  <a:pt x="88952" y="443966"/>
                </a:lnTo>
                <a:lnTo>
                  <a:pt x="123839" y="468714"/>
                </a:lnTo>
                <a:lnTo>
                  <a:pt x="162771" y="487253"/>
                </a:lnTo>
                <a:lnTo>
                  <a:pt x="205039" y="498887"/>
                </a:lnTo>
                <a:lnTo>
                  <a:pt x="249936" y="502920"/>
                </a:lnTo>
                <a:lnTo>
                  <a:pt x="294605" y="498887"/>
                </a:lnTo>
                <a:lnTo>
                  <a:pt x="336697" y="487253"/>
                </a:lnTo>
                <a:lnTo>
                  <a:pt x="375496" y="468714"/>
                </a:lnTo>
                <a:lnTo>
                  <a:pt x="410288" y="443966"/>
                </a:lnTo>
                <a:lnTo>
                  <a:pt x="440357" y="413706"/>
                </a:lnTo>
                <a:lnTo>
                  <a:pt x="464989" y="378629"/>
                </a:lnTo>
                <a:lnTo>
                  <a:pt x="483468" y="339431"/>
                </a:lnTo>
                <a:lnTo>
                  <a:pt x="495080" y="296809"/>
                </a:lnTo>
                <a:lnTo>
                  <a:pt x="499109" y="251460"/>
                </a:lnTo>
                <a:lnTo>
                  <a:pt x="495080" y="206310"/>
                </a:lnTo>
                <a:lnTo>
                  <a:pt x="483468" y="163795"/>
                </a:lnTo>
                <a:lnTo>
                  <a:pt x="464989" y="124629"/>
                </a:lnTo>
                <a:lnTo>
                  <a:pt x="440357" y="89527"/>
                </a:lnTo>
                <a:lnTo>
                  <a:pt x="410288" y="59203"/>
                </a:lnTo>
                <a:lnTo>
                  <a:pt x="375496" y="34374"/>
                </a:lnTo>
                <a:lnTo>
                  <a:pt x="336697" y="15754"/>
                </a:lnTo>
                <a:lnTo>
                  <a:pt x="294605" y="4057"/>
                </a:lnTo>
                <a:lnTo>
                  <a:pt x="2499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622058" y="8047038"/>
            <a:ext cx="3642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773805" y="8047038"/>
            <a:ext cx="363008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379066" y="7435850"/>
            <a:ext cx="0" cy="366713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379066" y="8291513"/>
            <a:ext cx="0" cy="367947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79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561311" y="7618836"/>
            <a:ext cx="242622" cy="245709"/>
          </a:xfrm>
          <a:custGeom>
            <a:avLst/>
            <a:gdLst/>
            <a:ahLst/>
            <a:cxnLst/>
            <a:rect l="l" t="t" r="r" b="b"/>
            <a:pathLst>
              <a:path w="249554" h="252729">
                <a:moveTo>
                  <a:pt x="0" y="252222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956049" y="7618836"/>
            <a:ext cx="242006" cy="245709"/>
          </a:xfrm>
          <a:custGeom>
            <a:avLst/>
            <a:gdLst/>
            <a:ahLst/>
            <a:cxnLst/>
            <a:rect l="l" t="t" r="r" b="b"/>
            <a:pathLst>
              <a:path w="248920" h="252729">
                <a:moveTo>
                  <a:pt x="248412" y="252222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561311" y="8230024"/>
            <a:ext cx="242622" cy="245709"/>
          </a:xfrm>
          <a:custGeom>
            <a:avLst/>
            <a:gdLst/>
            <a:ahLst/>
            <a:cxnLst/>
            <a:rect l="l" t="t" r="r" b="b"/>
            <a:pathLst>
              <a:path w="249554" h="252729">
                <a:moveTo>
                  <a:pt x="249174" y="252222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956049" y="8230024"/>
            <a:ext cx="242006" cy="245709"/>
          </a:xfrm>
          <a:custGeom>
            <a:avLst/>
            <a:gdLst/>
            <a:ahLst/>
            <a:cxnLst/>
            <a:rect l="l" t="t" r="r" b="b"/>
            <a:pathLst>
              <a:path w="248920" h="252729">
                <a:moveTo>
                  <a:pt x="0" y="252222"/>
                </a:moveTo>
                <a:lnTo>
                  <a:pt x="2484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4148172" y="8326824"/>
            <a:ext cx="3969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4230" algn="l"/>
              </a:tabLst>
            </a:pPr>
            <a:r>
              <a:rPr sz="1069" spc="10" dirty="0">
                <a:latin typeface="Times New Roman"/>
                <a:cs typeface="Times New Roman"/>
              </a:rPr>
              <a:t>8	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05933" y="814383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45924" y="777712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28585" y="8606835"/>
            <a:ext cx="2934935" cy="354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6321" algn="r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219"/>
              </a:spcBef>
            </a:pPr>
            <a:r>
              <a:rPr sz="1069" b="1" spc="10" dirty="0">
                <a:latin typeface="Times New Roman"/>
                <a:cs typeface="Times New Roman"/>
              </a:rPr>
              <a:t>Fig 15. Element removed from </a:t>
            </a:r>
            <a:r>
              <a:rPr sz="1069" b="1" spc="5" dirty="0">
                <a:latin typeface="Times New Roman"/>
                <a:cs typeface="Times New Roman"/>
              </a:rPr>
              <a:t>the circular</a:t>
            </a:r>
            <a:r>
              <a:rPr sz="1069" b="1" spc="-1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861719" y="7455604"/>
            <a:ext cx="24077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si</a:t>
            </a:r>
            <a:r>
              <a:rPr sz="1069" b="1" dirty="0">
                <a:latin typeface="Times New Roman"/>
                <a:cs typeface="Times New Roman"/>
              </a:rPr>
              <a:t>z</a:t>
            </a:r>
            <a:r>
              <a:rPr sz="1069" b="1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043225" y="853796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4304" y="8292005"/>
            <a:ext cx="72169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noElements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706638" y="8507095"/>
            <a:ext cx="753181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4105204" y="754006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523035" y="7288177"/>
            <a:ext cx="149401" cy="418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3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00"/>
              </a:spcBef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74981" y="7675881"/>
            <a:ext cx="890852" cy="354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363617" algn="l"/>
                <a:tab pos="501903" algn="l"/>
                <a:tab pos="865520" algn="l"/>
              </a:tabLst>
            </a:pPr>
            <a:r>
              <a:rPr sz="1069" u="sng" spc="5" dirty="0">
                <a:latin typeface="Times New Roman"/>
                <a:cs typeface="Times New Roman"/>
              </a:rPr>
              <a:t> 	</a:t>
            </a:r>
            <a:r>
              <a:rPr sz="1069" spc="5" dirty="0">
                <a:latin typeface="Times New Roman"/>
                <a:cs typeface="Times New Roman"/>
              </a:rPr>
              <a:t>	</a:t>
            </a:r>
            <a:r>
              <a:rPr sz="1069" u="sng" spc="5" dirty="0">
                <a:latin typeface="Times New Roman"/>
                <a:cs typeface="Times New Roman"/>
              </a:rPr>
              <a:t> 	</a:t>
            </a:r>
            <a:endParaRPr sz="1069">
              <a:latin typeface="Times New Roman"/>
              <a:cs typeface="Times New Roman"/>
            </a:endParaRPr>
          </a:p>
          <a:p>
            <a:pPr marL="64821" algn="ctr">
              <a:spcBef>
                <a:spcPts val="194"/>
              </a:spcBef>
              <a:tabLst>
                <a:tab pos="624138" algn="l"/>
              </a:tabLst>
            </a:pPr>
            <a:r>
              <a:rPr sz="1604" b="1" spc="15" baseline="5050" dirty="0">
                <a:latin typeface="Times New Roman"/>
                <a:cs typeface="Times New Roman"/>
              </a:rPr>
              <a:t>4	</a:t>
            </a:r>
            <a:r>
              <a:rPr sz="1069" b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861221" y="7997155"/>
            <a:ext cx="10834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6   8  9   12   21 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73165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1651" y="1296564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64614" y="1293601"/>
            <a:ext cx="0" cy="113471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662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61651" y="2424853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445990" y="1293601"/>
            <a:ext cx="0" cy="113471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662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55" y="1292612"/>
            <a:ext cx="4853076" cy="7185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1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dequeue()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21421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array[front];</a:t>
            </a:r>
            <a:endParaRPr sz="1069">
              <a:latin typeface="Times New Roman"/>
              <a:cs typeface="Times New Roman"/>
            </a:endParaRPr>
          </a:p>
          <a:p>
            <a:pPr marL="563020" marR="2522480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front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(front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1) </a:t>
            </a:r>
            <a:r>
              <a:rPr sz="1069" spc="19" dirty="0">
                <a:latin typeface="Times New Roman"/>
                <a:cs typeface="Times New Roman"/>
              </a:rPr>
              <a:t>% </a:t>
            </a:r>
            <a:r>
              <a:rPr sz="1069" spc="5" dirty="0">
                <a:latin typeface="Times New Roman"/>
                <a:cs typeface="Times New Roman"/>
              </a:rPr>
              <a:t>size;  </a:t>
            </a:r>
            <a:r>
              <a:rPr sz="1069" spc="10" dirty="0">
                <a:latin typeface="Times New Roman"/>
                <a:cs typeface="Times New Roman"/>
              </a:rPr>
              <a:t>noElements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noElements - </a:t>
            </a:r>
            <a:r>
              <a:rPr sz="1069" spc="10" dirty="0">
                <a:latin typeface="Times New Roman"/>
                <a:cs typeface="Times New Roman"/>
              </a:rPr>
              <a:t>1; 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87"/>
              </a:spcBef>
            </a:pPr>
            <a:r>
              <a:rPr sz="1069" spc="5" dirty="0">
                <a:latin typeface="Times New Roman"/>
                <a:cs typeface="Times New Roman"/>
              </a:rPr>
              <a:t>In the first line,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array at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index position and </a:t>
            </a:r>
            <a:r>
              <a:rPr sz="1069" spc="5" dirty="0">
                <a:latin typeface="Times New Roman"/>
                <a:cs typeface="Times New Roman"/>
              </a:rPr>
              <a:t>store  it </a:t>
            </a:r>
            <a:r>
              <a:rPr sz="1069" spc="10" dirty="0">
                <a:latin typeface="Times New Roman"/>
                <a:cs typeface="Times New Roman"/>
              </a:rPr>
              <a:t>in a variable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In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5" dirty="0">
                <a:latin typeface="Times New Roman"/>
                <a:cs typeface="Times New Roman"/>
              </a:rPr>
              <a:t>line,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incremented by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but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circular,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 is </a:t>
            </a:r>
            <a:r>
              <a:rPr sz="1069" spc="10" dirty="0">
                <a:latin typeface="Times New Roman"/>
                <a:cs typeface="Times New Roman"/>
              </a:rPr>
              <a:t>looped from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. That is </a:t>
            </a:r>
            <a:r>
              <a:rPr sz="1069" spc="10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mod </a:t>
            </a:r>
            <a:r>
              <a:rPr sz="1069" i="1" spc="5" dirty="0">
                <a:latin typeface="Times New Roman"/>
                <a:cs typeface="Times New Roman"/>
              </a:rPr>
              <a:t>(%) </a:t>
            </a:r>
            <a:r>
              <a:rPr sz="1069" spc="5" dirty="0">
                <a:latin typeface="Times New Roman"/>
                <a:cs typeface="Times New Roman"/>
              </a:rPr>
              <a:t>is being used. In </a:t>
            </a:r>
            <a:r>
              <a:rPr sz="1069" spc="10" dirty="0">
                <a:latin typeface="Times New Roman"/>
                <a:cs typeface="Times New Roman"/>
              </a:rPr>
              <a:t>the  third </a:t>
            </a:r>
            <a:r>
              <a:rPr sz="1069" spc="5" dirty="0">
                <a:latin typeface="Times New Roman"/>
                <a:cs typeface="Times New Roman"/>
              </a:rPr>
              <a:t>line, </a:t>
            </a:r>
            <a:r>
              <a:rPr sz="1069" spc="10" dirty="0">
                <a:latin typeface="Times New Roman"/>
                <a:cs typeface="Times New Roman"/>
              </a:rPr>
              <a:t>number of elements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noElements</a:t>
            </a:r>
            <a:r>
              <a:rPr sz="1069" spc="5" dirty="0">
                <a:latin typeface="Times New Roman"/>
                <a:cs typeface="Times New Roman"/>
              </a:rPr>
              <a:t>) is </a:t>
            </a:r>
            <a:r>
              <a:rPr sz="1069" spc="10" dirty="0">
                <a:latin typeface="Times New Roman"/>
                <a:cs typeface="Times New Roman"/>
              </a:rPr>
              <a:t>reduced by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and finally the </a:t>
            </a:r>
            <a:r>
              <a:rPr sz="1069" spc="10" dirty="0">
                <a:latin typeface="Times New Roman"/>
                <a:cs typeface="Times New Roman"/>
              </a:rPr>
              <a:t>saved  array element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Use of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Queues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saw the </a:t>
            </a:r>
            <a:r>
              <a:rPr sz="1069" spc="5" dirty="0">
                <a:latin typeface="Times New Roman"/>
                <a:cs typeface="Times New Roman"/>
              </a:rPr>
              <a:t>uses of stack structure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infix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prefix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expressions. Let’s see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Out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numerous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queues,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most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useful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simulation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simulation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attempts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model a real-world phenomenon. Many popular video  games are simulations, e.g., SimCity, Flight Simulator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Each object and action in  </a:t>
            </a:r>
            <a:r>
              <a:rPr sz="1069" spc="5" dirty="0">
                <a:latin typeface="Times New Roman"/>
                <a:cs typeface="Times New Roman"/>
              </a:rPr>
              <a:t>the simulation 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counterpart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real </a:t>
            </a:r>
            <a:r>
              <a:rPr sz="1069" spc="10" dirty="0">
                <a:latin typeface="Times New Roman"/>
                <a:cs typeface="Times New Roman"/>
              </a:rPr>
              <a:t>world. Computer </a:t>
            </a:r>
            <a:r>
              <a:rPr sz="1069" spc="5" dirty="0">
                <a:latin typeface="Times New Roman"/>
                <a:cs typeface="Times New Roman"/>
              </a:rPr>
              <a:t>simulation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 powerful tool and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different high </a:t>
            </a:r>
            <a:r>
              <a:rPr sz="1069" spc="10" dirty="0">
                <a:latin typeface="Times New Roman"/>
                <a:cs typeface="Times New Roman"/>
              </a:rPr>
              <a:t>tech </a:t>
            </a:r>
            <a:r>
              <a:rPr sz="1069" spc="5" dirty="0">
                <a:latin typeface="Times New Roman"/>
                <a:cs typeface="Times New Roman"/>
              </a:rPr>
              <a:t>industries, especially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engineering  projects.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used in </a:t>
            </a:r>
            <a:r>
              <a:rPr sz="1069" spc="5" dirty="0">
                <a:latin typeface="Times New Roman"/>
                <a:cs typeface="Times New Roman"/>
              </a:rPr>
              <a:t>aero plane manufacturing. Actually Computer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Simulation is full-fledged subject of </a:t>
            </a:r>
            <a:r>
              <a:rPr sz="1069" spc="10" dirty="0">
                <a:latin typeface="Times New Roman"/>
                <a:cs typeface="Times New Roman"/>
              </a:rPr>
              <a:t>Computer Science and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very complex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Mathematics, sometimes. For example, simulation of computer networks, </a:t>
            </a:r>
            <a:r>
              <a:rPr sz="1069" spc="5" dirty="0">
                <a:latin typeface="Times New Roman"/>
                <a:cs typeface="Times New Roman"/>
              </a:rPr>
              <a:t>traffic  </a:t>
            </a:r>
            <a:r>
              <a:rPr sz="1069" spc="10" dirty="0">
                <a:latin typeface="Times New Roman"/>
                <a:cs typeface="Times New Roman"/>
              </a:rPr>
              <a:t>networks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etc.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0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 the simulation is accurate,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of the program should </a:t>
            </a:r>
            <a:r>
              <a:rPr sz="1069" spc="5" dirty="0">
                <a:latin typeface="Times New Roman"/>
                <a:cs typeface="Times New Roman"/>
              </a:rPr>
              <a:t>mirror the results </a:t>
            </a:r>
            <a:r>
              <a:rPr sz="1069" spc="10" dirty="0">
                <a:latin typeface="Times New Roman"/>
                <a:cs typeface="Times New Roman"/>
              </a:rPr>
              <a:t>of the  </a:t>
            </a:r>
            <a:r>
              <a:rPr sz="1069" spc="5" dirty="0">
                <a:latin typeface="Times New Roman"/>
                <a:cs typeface="Times New Roman"/>
              </a:rPr>
              <a:t>real-world event.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possible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what occurs </a:t>
            </a:r>
            <a:r>
              <a:rPr sz="1069" spc="5" dirty="0">
                <a:latin typeface="Times New Roman"/>
                <a:cs typeface="Times New Roman"/>
              </a:rPr>
              <a:t>in the real-world  without actually observing its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occurrence.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Let us look </a:t>
            </a:r>
            <a:r>
              <a:rPr sz="1069" spc="5" dirty="0">
                <a:latin typeface="Times New Roman"/>
                <a:cs typeface="Times New Roman"/>
              </a:rPr>
              <a:t>at an </a:t>
            </a:r>
            <a:r>
              <a:rPr sz="1069" spc="10" dirty="0">
                <a:latin typeface="Times New Roman"/>
                <a:cs typeface="Times New Roman"/>
              </a:rPr>
              <a:t>example. Suppose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bank </a:t>
            </a:r>
            <a:r>
              <a:rPr sz="1069" spc="5" dirty="0">
                <a:latin typeface="Times New Roman"/>
                <a:cs typeface="Times New Roman"/>
              </a:rPr>
              <a:t>with four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tellers.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98400"/>
              </a:lnSpc>
              <a:spcBef>
                <a:spcPts val="10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customer enters </a:t>
            </a:r>
            <a:r>
              <a:rPr sz="1069" spc="10" dirty="0">
                <a:latin typeface="Times New Roman"/>
                <a:cs typeface="Times New Roman"/>
              </a:rPr>
              <a:t>the bank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specific time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t</a:t>
            </a:r>
            <a:r>
              <a:rPr sz="1094" i="1" spc="7" baseline="-11111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desiring to conduct a transaction. 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one of the four </a:t>
            </a:r>
            <a:r>
              <a:rPr sz="1069" spc="5" dirty="0">
                <a:latin typeface="Times New Roman"/>
                <a:cs typeface="Times New Roman"/>
              </a:rPr>
              <a:t>tellers </a:t>
            </a:r>
            <a:r>
              <a:rPr sz="1069" spc="10" dirty="0">
                <a:latin typeface="Times New Roman"/>
                <a:cs typeface="Times New Roman"/>
              </a:rPr>
              <a:t>can attend 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customer.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 (withdraws,  deposit) will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0" dirty="0">
                <a:latin typeface="Times New Roman"/>
                <a:cs typeface="Times New Roman"/>
              </a:rPr>
              <a:t>period of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dirty="0">
                <a:latin typeface="Times New Roman"/>
                <a:cs typeface="Times New Roman"/>
              </a:rPr>
              <a:t>(</a:t>
            </a:r>
            <a:r>
              <a:rPr sz="1069" i="1" dirty="0">
                <a:latin typeface="Times New Roman"/>
                <a:cs typeface="Times New Roman"/>
              </a:rPr>
              <a:t>t</a:t>
            </a:r>
            <a:r>
              <a:rPr sz="1094" i="1" baseline="-11111" dirty="0">
                <a:latin typeface="Times New Roman"/>
                <a:cs typeface="Times New Roman"/>
              </a:rPr>
              <a:t>2</a:t>
            </a:r>
            <a:r>
              <a:rPr sz="1069" dirty="0">
                <a:latin typeface="Times New Roman"/>
                <a:cs typeface="Times New Roman"/>
              </a:rPr>
              <a:t>).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teller is free,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process  the customer’s transaction </a:t>
            </a:r>
            <a:r>
              <a:rPr sz="1069" spc="10" dirty="0">
                <a:latin typeface="Times New Roman"/>
                <a:cs typeface="Times New Roman"/>
              </a:rPr>
              <a:t>immediately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leaves </a:t>
            </a:r>
            <a:r>
              <a:rPr sz="1069" spc="10" dirty="0">
                <a:latin typeface="Times New Roman"/>
                <a:cs typeface="Times New Roman"/>
              </a:rPr>
              <a:t>the bank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dirty="0">
                <a:latin typeface="Times New Roman"/>
                <a:cs typeface="Times New Roman"/>
              </a:rPr>
              <a:t>t</a:t>
            </a:r>
            <a:r>
              <a:rPr sz="1094" i="1" baseline="-11111" dirty="0">
                <a:latin typeface="Times New Roman"/>
                <a:cs typeface="Times New Roman"/>
              </a:rPr>
              <a:t>1</a:t>
            </a:r>
            <a:r>
              <a:rPr sz="1069" i="1" dirty="0">
                <a:latin typeface="Times New Roman"/>
                <a:cs typeface="Times New Roman"/>
              </a:rPr>
              <a:t>+t</a:t>
            </a:r>
            <a:r>
              <a:rPr sz="1094" i="1" baseline="-11111" dirty="0">
                <a:latin typeface="Times New Roman"/>
                <a:cs typeface="Times New Roman"/>
              </a:rPr>
              <a:t>2</a:t>
            </a:r>
            <a:r>
              <a:rPr sz="1069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is  possible that </a:t>
            </a:r>
            <a:r>
              <a:rPr sz="1069" spc="10" dirty="0">
                <a:latin typeface="Times New Roman"/>
                <a:cs typeface="Times New Roman"/>
              </a:rPr>
              <a:t>none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tellers </a:t>
            </a:r>
            <a:r>
              <a:rPr sz="1069" spc="5" dirty="0">
                <a:latin typeface="Times New Roman"/>
                <a:cs typeface="Times New Roman"/>
              </a:rPr>
              <a:t>is free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 of customers  at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teller. </a:t>
            </a: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arriving </a:t>
            </a: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proceeds </a:t>
            </a:r>
            <a:r>
              <a:rPr sz="1069" spc="10" dirty="0">
                <a:latin typeface="Times New Roman"/>
                <a:cs typeface="Times New Roman"/>
              </a:rPr>
              <a:t>to the back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shortest line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waits  for his turn. </a:t>
            </a:r>
            <a:r>
              <a:rPr sz="1069" spc="10" dirty="0">
                <a:latin typeface="Times New Roman"/>
                <a:cs typeface="Times New Roman"/>
              </a:rPr>
              <a:t>The customer </a:t>
            </a:r>
            <a:r>
              <a:rPr sz="1069" spc="5" dirty="0">
                <a:latin typeface="Times New Roman"/>
                <a:cs typeface="Times New Roman"/>
              </a:rPr>
              <a:t>leaves </a:t>
            </a:r>
            <a:r>
              <a:rPr sz="1069" spc="10" dirty="0">
                <a:latin typeface="Times New Roman"/>
                <a:cs typeface="Times New Roman"/>
              </a:rPr>
              <a:t>the bank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-5" dirty="0">
                <a:latin typeface="Times New Roman"/>
                <a:cs typeface="Times New Roman"/>
              </a:rPr>
              <a:t>t</a:t>
            </a:r>
            <a:r>
              <a:rPr sz="1094" i="1" spc="-7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time units after </a:t>
            </a:r>
            <a:r>
              <a:rPr sz="1069" spc="10" dirty="0">
                <a:latin typeface="Times New Roman"/>
                <a:cs typeface="Times New Roman"/>
              </a:rPr>
              <a:t>reaching the front of 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spent at the bank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dirty="0">
                <a:latin typeface="Times New Roman"/>
                <a:cs typeface="Times New Roman"/>
              </a:rPr>
              <a:t>t</a:t>
            </a:r>
            <a:r>
              <a:rPr sz="1094" i="1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plus </a:t>
            </a:r>
            <a:r>
              <a:rPr sz="1069" spc="10" dirty="0">
                <a:latin typeface="Times New Roman"/>
                <a:cs typeface="Times New Roman"/>
              </a:rPr>
              <a:t>time waiting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simulate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working environment of the </a:t>
            </a:r>
            <a:r>
              <a:rPr sz="1069" spc="10" dirty="0">
                <a:latin typeface="Times New Roman"/>
                <a:cs typeface="Times New Roman"/>
              </a:rPr>
              <a:t>bank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specific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queues of </a:t>
            </a:r>
            <a:r>
              <a:rPr sz="1069" spc="10" dirty="0">
                <a:latin typeface="Times New Roman"/>
                <a:cs typeface="Times New Roman"/>
              </a:rPr>
              <a:t>customers in the bank in </a:t>
            </a:r>
            <a:r>
              <a:rPr sz="1069" spc="5" dirty="0">
                <a:latin typeface="Times New Roman"/>
                <a:cs typeface="Times New Roman"/>
              </a:rPr>
              <a:t>front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tellers  are </a:t>
            </a:r>
            <a:r>
              <a:rPr sz="1069" spc="5" dirty="0">
                <a:latin typeface="Times New Roman"/>
                <a:cs typeface="Times New Roman"/>
              </a:rPr>
              <a:t>serving customers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wait </a:t>
            </a:r>
            <a:r>
              <a:rPr sz="1069" spc="10" dirty="0">
                <a:latin typeface="Times New Roman"/>
                <a:cs typeface="Times New Roman"/>
              </a:rPr>
              <a:t>for a certain </a:t>
            </a:r>
            <a:r>
              <a:rPr sz="1069" spc="5" dirty="0">
                <a:latin typeface="Times New Roman"/>
                <a:cs typeface="Times New Roman"/>
              </a:rPr>
              <a:t>period of time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gets </a:t>
            </a:r>
            <a:r>
              <a:rPr sz="1069" spc="5" dirty="0">
                <a:latin typeface="Times New Roman"/>
                <a:cs typeface="Times New Roman"/>
              </a:rPr>
              <a:t>served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simulation tool,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average  </a:t>
            </a:r>
            <a:r>
              <a:rPr sz="1069" spc="5" dirty="0">
                <a:latin typeface="Times New Roman"/>
                <a:cs typeface="Times New Roman"/>
              </a:rPr>
              <a:t>waiting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bank </a:t>
            </a:r>
            <a:r>
              <a:rPr sz="1069" spc="5" dirty="0">
                <a:latin typeface="Times New Roman"/>
                <a:cs typeface="Times New Roman"/>
              </a:rPr>
              <a:t>customer.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talk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simulation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  </a:t>
            </a:r>
            <a:r>
              <a:rPr sz="1069" spc="10" dirty="0">
                <a:latin typeface="Times New Roman"/>
                <a:cs typeface="Times New Roman"/>
              </a:rPr>
              <a:t>and will do coding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it </a:t>
            </a:r>
            <a:r>
              <a:rPr sz="1069" spc="10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31937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10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4170" y="2521655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2529065"/>
            <a:ext cx="269046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C++ 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842424"/>
            <a:ext cx="4853693" cy="6487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07490" algn="r"/>
            <a:r>
              <a:rPr sz="1069" spc="5" dirty="0">
                <a:latin typeface="Times New Roman"/>
                <a:cs typeface="Times New Roman"/>
              </a:rPr>
              <a:t>3.4.3,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6.1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848235" indent="-417326">
              <a:lnSpc>
                <a:spcPts val="1274"/>
              </a:lnSpc>
              <a:spcBef>
                <a:spcPts val="243"/>
              </a:spcBef>
              <a:buAutoNum type="arabicParenR" startAt="12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Queues</a:t>
            </a:r>
            <a:endParaRPr sz="1069">
              <a:latin typeface="Times New Roman"/>
              <a:cs typeface="Times New Roman"/>
            </a:endParaRPr>
          </a:p>
          <a:p>
            <a:pPr marL="848235" indent="-417326">
              <a:lnSpc>
                <a:spcPts val="1259"/>
              </a:lnSpc>
              <a:buAutoNum type="arabicParenR" startAt="12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Simulation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Models</a:t>
            </a:r>
            <a:endParaRPr sz="1069">
              <a:latin typeface="Times New Roman"/>
              <a:cs typeface="Times New Roman"/>
            </a:endParaRPr>
          </a:p>
          <a:p>
            <a:pPr marL="848235" indent="-417326">
              <a:lnSpc>
                <a:spcPts val="1264"/>
              </a:lnSpc>
              <a:buAutoNum type="arabicParenR" startAt="12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Priority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endParaRPr sz="1069">
              <a:latin typeface="Times New Roman"/>
              <a:cs typeface="Times New Roman"/>
            </a:endParaRPr>
          </a:p>
          <a:p>
            <a:pPr marL="848235" indent="-417326">
              <a:lnSpc>
                <a:spcPts val="1274"/>
              </a:lnSpc>
              <a:buAutoNum type="arabicParenR" startAt="12"/>
              <a:tabLst>
                <a:tab pos="847617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Bank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simulation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dirty="0">
                <a:latin typeface="Arial"/>
                <a:cs typeface="Arial"/>
              </a:rPr>
              <a:t>Queues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35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queue data structure and demonstrated </a:t>
            </a:r>
            <a:r>
              <a:rPr sz="1069" spc="5" dirty="0">
                <a:latin typeface="Times New Roman"/>
                <a:cs typeface="Times New Roman"/>
              </a:rPr>
              <a:t>its  </a:t>
            </a:r>
            <a:r>
              <a:rPr sz="1069" spc="10" dirty="0">
                <a:latin typeface="Times New Roman"/>
                <a:cs typeface="Times New Roman"/>
              </a:rPr>
              <a:t>implementation by using array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witnessed the usefulness of  queue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simulation </a:t>
            </a:r>
            <a:r>
              <a:rPr sz="1069" spc="10" dirty="0">
                <a:latin typeface="Times New Roman"/>
                <a:cs typeface="Times New Roman"/>
              </a:rPr>
              <a:t>example. This concept can be </a:t>
            </a:r>
            <a:r>
              <a:rPr sz="1069" spc="5" dirty="0">
                <a:latin typeface="Times New Roman"/>
                <a:cs typeface="Times New Roman"/>
              </a:rPr>
              <a:t>further  elaborated 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daily life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relating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banking sector. </a:t>
            </a:r>
            <a:r>
              <a:rPr sz="1069" spc="10" dirty="0">
                <a:latin typeface="Times New Roman"/>
                <a:cs typeface="Times New Roman"/>
              </a:rPr>
              <a:t>Suppose, customers 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deposit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withdraw money from a bank,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four cashiers </a:t>
            </a:r>
            <a:r>
              <a:rPr sz="1069" spc="5" dirty="0">
                <a:latin typeface="Times New Roman"/>
                <a:cs typeface="Times New Roman"/>
              </a:rPr>
              <a:t>or tellers.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teller </a:t>
            </a:r>
            <a:r>
              <a:rPr sz="1069" spc="10" dirty="0">
                <a:latin typeface="Times New Roman"/>
                <a:cs typeface="Times New Roman"/>
              </a:rPr>
              <a:t>helps you </a:t>
            </a:r>
            <a:r>
              <a:rPr sz="1069" spc="5" dirty="0">
                <a:latin typeface="Times New Roman"/>
                <a:cs typeface="Times New Roman"/>
              </a:rPr>
              <a:t>in depositing </a:t>
            </a:r>
            <a:r>
              <a:rPr sz="1069" spc="10" dirty="0">
                <a:latin typeface="Times New Roman"/>
                <a:cs typeface="Times New Roman"/>
              </a:rPr>
              <a:t>the money </a:t>
            </a:r>
            <a:r>
              <a:rPr sz="1069" spc="5" dirty="0">
                <a:latin typeface="Times New Roman"/>
                <a:cs typeface="Times New Roman"/>
              </a:rPr>
              <a:t>or withdrawing </a:t>
            </a:r>
            <a:r>
              <a:rPr sz="1069" spc="10" dirty="0">
                <a:latin typeface="Times New Roman"/>
                <a:cs typeface="Times New Roman"/>
              </a:rPr>
              <a:t>the money from the same  window. This window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known as </a:t>
            </a:r>
            <a:r>
              <a:rPr sz="1069" spc="5" dirty="0">
                <a:latin typeface="Times New Roman"/>
                <a:cs typeface="Times New Roman"/>
              </a:rPr>
              <a:t>teller </a:t>
            </a:r>
            <a:r>
              <a:rPr sz="1069" spc="10" dirty="0">
                <a:latin typeface="Times New Roman"/>
                <a:cs typeface="Times New Roman"/>
              </a:rPr>
              <a:t>window.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customer needs some </a:t>
            </a:r>
            <a:r>
              <a:rPr sz="1069" spc="5" dirty="0">
                <a:latin typeface="Times New Roman"/>
                <a:cs typeface="Times New Roman"/>
              </a:rPr>
              <a:t>service 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bank </a:t>
            </a:r>
            <a:r>
              <a:rPr sz="1069" spc="5" dirty="0">
                <a:latin typeface="Times New Roman"/>
                <a:cs typeface="Times New Roman"/>
              </a:rPr>
              <a:t>like depositing </a:t>
            </a:r>
            <a:r>
              <a:rPr sz="1069" spc="10" dirty="0">
                <a:latin typeface="Times New Roman"/>
                <a:cs typeface="Times New Roman"/>
              </a:rPr>
              <a:t>the money, </a:t>
            </a:r>
            <a:r>
              <a:rPr sz="1069" spc="5" dirty="0">
                <a:latin typeface="Times New Roman"/>
                <a:cs typeface="Times New Roman"/>
              </a:rPr>
              <a:t>bill etc. This transaction </a:t>
            </a:r>
            <a:r>
              <a:rPr sz="1069" spc="10" dirty="0">
                <a:latin typeface="Times New Roman"/>
                <a:cs typeface="Times New Roman"/>
              </a:rPr>
              <a:t>needs some time  that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few minutes.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person </a:t>
            </a:r>
            <a:r>
              <a:rPr sz="1069" spc="5" dirty="0">
                <a:latin typeface="Times New Roman"/>
                <a:cs typeface="Times New Roman"/>
              </a:rPr>
              <a:t>enters </a:t>
            </a:r>
            <a:r>
              <a:rPr sz="1069" spc="10" dirty="0">
                <a:latin typeface="Times New Roman"/>
                <a:cs typeface="Times New Roman"/>
              </a:rPr>
              <a:t>the bank and goes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 </a:t>
            </a:r>
            <a:r>
              <a:rPr sz="1069" spc="10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free  and </a:t>
            </a:r>
            <a:r>
              <a:rPr sz="1069" spc="5" dirty="0">
                <a:latin typeface="Times New Roman"/>
                <a:cs typeface="Times New Roman"/>
              </a:rPr>
              <a:t>requests </a:t>
            </a:r>
            <a:r>
              <a:rPr sz="1069" spc="15" dirty="0">
                <a:latin typeface="Times New Roman"/>
                <a:cs typeface="Times New Roman"/>
              </a:rPr>
              <a:t>him </a:t>
            </a:r>
            <a:r>
              <a:rPr sz="1069" spc="10" dirty="0">
                <a:latin typeface="Times New Roman"/>
                <a:cs typeface="Times New Roman"/>
              </a:rPr>
              <a:t>to do the job.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completion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transaction,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  goes out of the </a:t>
            </a:r>
            <a:r>
              <a:rPr sz="1069" spc="10" dirty="0">
                <a:latin typeface="Times New Roman"/>
                <a:cs typeface="Times New Roman"/>
              </a:rPr>
              <a:t>bank.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scenario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lot of rush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customers.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just four.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tellers </a:t>
            </a:r>
            <a:r>
              <a:rPr sz="1069" spc="10" dirty="0">
                <a:latin typeface="Times New Roman"/>
                <a:cs typeface="Times New Roman"/>
              </a:rPr>
              <a:t>are busy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customers  will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 queue.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example, we need a queue </a:t>
            </a:r>
            <a:r>
              <a:rPr sz="1069" spc="5" dirty="0">
                <a:latin typeface="Times New Roman"/>
                <a:cs typeface="Times New Roman"/>
              </a:rPr>
              <a:t>in front of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of the tellers.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customer enters </a:t>
            </a:r>
            <a:r>
              <a:rPr sz="1069" spc="10" dirty="0">
                <a:latin typeface="Times New Roman"/>
                <a:cs typeface="Times New Roman"/>
              </a:rPr>
              <a:t>the bank and analyzes </a:t>
            </a:r>
            <a:r>
              <a:rPr sz="1069" spc="5" dirty="0">
                <a:latin typeface="Times New Roman"/>
                <a:cs typeface="Times New Roman"/>
              </a:rPr>
              <a:t>the four queues </a:t>
            </a:r>
            <a:r>
              <a:rPr sz="1069" spc="10" dirty="0">
                <a:latin typeface="Times New Roman"/>
                <a:cs typeface="Times New Roman"/>
              </a:rPr>
              <a:t>and wants </a:t>
            </a:r>
            <a:r>
              <a:rPr sz="1069" spc="5" dirty="0">
                <a:latin typeface="Times New Roman"/>
                <a:cs typeface="Times New Roman"/>
              </a:rPr>
              <a:t>to join </a:t>
            </a:r>
            <a:r>
              <a:rPr sz="1069" spc="10" dirty="0">
                <a:latin typeface="Times New Roman"/>
                <a:cs typeface="Times New Roman"/>
              </a:rPr>
              <a:t>the  shortest queue. This person </a:t>
            </a:r>
            <a:r>
              <a:rPr sz="1069" spc="5" dirty="0">
                <a:latin typeface="Times New Roman"/>
                <a:cs typeface="Times New Roman"/>
              </a:rPr>
              <a:t>has to </a:t>
            </a:r>
            <a:r>
              <a:rPr sz="1069" spc="10" dirty="0">
                <a:latin typeface="Times New Roman"/>
                <a:cs typeface="Times New Roman"/>
              </a:rPr>
              <a:t>wait for the persons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front of </a:t>
            </a:r>
            <a:r>
              <a:rPr sz="1069" spc="15" dirty="0">
                <a:latin typeface="Times New Roman"/>
                <a:cs typeface="Times New Roman"/>
              </a:rPr>
              <a:t>him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served.  Another </a:t>
            </a:r>
            <a:r>
              <a:rPr sz="1069" spc="5" dirty="0">
                <a:latin typeface="Times New Roman"/>
                <a:cs typeface="Times New Roman"/>
              </a:rPr>
              <a:t>person </a:t>
            </a:r>
            <a:r>
              <a:rPr sz="1069" spc="10" dirty="0">
                <a:latin typeface="Times New Roman"/>
                <a:cs typeface="Times New Roman"/>
              </a:rPr>
              <a:t>may come behind him.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simulation, we will </a:t>
            </a:r>
            <a:r>
              <a:rPr sz="1069" spc="5" dirty="0">
                <a:latin typeface="Times New Roman"/>
                <a:cs typeface="Times New Roman"/>
              </a:rPr>
              <a:t>restrict </a:t>
            </a:r>
            <a:r>
              <a:rPr sz="1069" spc="10" dirty="0">
                <a:latin typeface="Times New Roman"/>
                <a:cs typeface="Times New Roman"/>
              </a:rPr>
              <a:t>the person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changing the queue.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person comes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bank at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19" dirty="0">
                <a:latin typeface="Times New Roman"/>
                <a:cs typeface="Times New Roman"/>
              </a:rPr>
              <a:t>O </a:t>
            </a:r>
            <a:r>
              <a:rPr sz="1069" spc="5" dirty="0">
                <a:latin typeface="Times New Roman"/>
                <a:cs typeface="Times New Roman"/>
              </a:rPr>
              <a:t>clock. </a:t>
            </a:r>
            <a:r>
              <a:rPr sz="1069" spc="10" dirty="0">
                <a:latin typeface="Times New Roman"/>
                <a:cs typeface="Times New Roman"/>
              </a:rPr>
              <a:t>His transaction  time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minutes. </a:t>
            </a:r>
            <a:r>
              <a:rPr sz="1069" spc="10" dirty="0">
                <a:latin typeface="Times New Roman"/>
                <a:cs typeface="Times New Roman"/>
              </a:rPr>
              <a:t>He has to </a:t>
            </a:r>
            <a:r>
              <a:rPr sz="1069" spc="5" dirty="0">
                <a:latin typeface="Times New Roman"/>
                <a:cs typeface="Times New Roman"/>
              </a:rPr>
              <a:t>wait for another fifteen minutes </a:t>
            </a:r>
            <a:r>
              <a:rPr sz="1069" spc="10" dirty="0">
                <a:latin typeface="Times New Roman"/>
                <a:cs typeface="Times New Roman"/>
              </a:rPr>
              <a:t>in the queue. After </a:t>
            </a:r>
            <a:r>
              <a:rPr sz="1069" spc="5" dirty="0">
                <a:latin typeface="Times New Roman"/>
                <a:cs typeface="Times New Roman"/>
              </a:rPr>
              <a:t>this,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 serves </a:t>
            </a:r>
            <a:r>
              <a:rPr sz="1069" spc="10" dirty="0">
                <a:latin typeface="Times New Roman"/>
                <a:cs typeface="Times New Roman"/>
              </a:rPr>
              <a:t>him in 5 </a:t>
            </a:r>
            <a:r>
              <a:rPr sz="1069" spc="5" dirty="0">
                <a:latin typeface="Times New Roman"/>
                <a:cs typeface="Times New Roman"/>
              </a:rPr>
              <a:t>min.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person </a:t>
            </a:r>
            <a:r>
              <a:rPr sz="1069" spc="10" dirty="0">
                <a:latin typeface="Times New Roman"/>
                <a:cs typeface="Times New Roman"/>
              </a:rPr>
              <a:t>comes at 10 </a:t>
            </a:r>
            <a:r>
              <a:rPr sz="1069" spc="15" dirty="0">
                <a:latin typeface="Times New Roman"/>
                <a:cs typeface="Times New Roman"/>
              </a:rPr>
              <a:t>am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waits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fifteen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minutes. As the transaction </a:t>
            </a:r>
            <a:r>
              <a:rPr sz="1069" spc="5" dirty="0">
                <a:latin typeface="Times New Roman"/>
                <a:cs typeface="Times New Roman"/>
              </a:rPr>
              <a:t>time is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minutes, </a:t>
            </a:r>
            <a:r>
              <a:rPr sz="1069" spc="10" dirty="0">
                <a:latin typeface="Times New Roman"/>
                <a:cs typeface="Times New Roman"/>
              </a:rPr>
              <a:t>so he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leave the bank at </a:t>
            </a:r>
            <a:r>
              <a:rPr sz="1069" spc="5" dirty="0">
                <a:latin typeface="Times New Roman"/>
                <a:cs typeface="Times New Roman"/>
              </a:rPr>
              <a:t>1020. </a:t>
            </a:r>
            <a:r>
              <a:rPr sz="1069" spc="10" dirty="0">
                <a:latin typeface="Times New Roman"/>
                <a:cs typeface="Times New Roman"/>
              </a:rPr>
              <a:t>Now 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situation of simulation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we have to write a program </a:t>
            </a:r>
            <a:r>
              <a:rPr sz="1069" spc="5" dirty="0">
                <a:latin typeface="Times New Roman"/>
                <a:cs typeface="Times New Roman"/>
              </a:rPr>
              <a:t>for this.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go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some bank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analyze </a:t>
            </a:r>
            <a:r>
              <a:rPr sz="1069" spc="5" dirty="0">
                <a:latin typeface="Times New Roman"/>
                <a:cs typeface="Times New Roman"/>
              </a:rPr>
              <a:t>this situation and calculate the time. </a:t>
            </a:r>
            <a:r>
              <a:rPr sz="1069" spc="10" dirty="0">
                <a:latin typeface="Times New Roman"/>
                <a:cs typeface="Times New Roman"/>
              </a:rPr>
              <a:t>At the end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day,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calculate the </a:t>
            </a:r>
            <a:r>
              <a:rPr sz="1069" spc="10" dirty="0">
                <a:latin typeface="Times New Roman"/>
                <a:cs typeface="Times New Roman"/>
              </a:rPr>
              <a:t>average time </a:t>
            </a:r>
            <a:r>
              <a:rPr sz="1069" spc="5" dirty="0">
                <a:latin typeface="Times New Roman"/>
                <a:cs typeface="Times New Roman"/>
              </a:rPr>
              <a:t>for each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customer. This </a:t>
            </a:r>
            <a:r>
              <a:rPr sz="1069" spc="10" dirty="0">
                <a:latin typeface="Times New Roman"/>
                <a:cs typeface="Times New Roman"/>
              </a:rPr>
              <a:t>time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30  minutes.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will simulate this situation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a computer </a:t>
            </a:r>
            <a:r>
              <a:rPr sz="1069" spc="5" dirty="0">
                <a:latin typeface="Times New Roman"/>
                <a:cs typeface="Times New Roman"/>
              </a:rPr>
              <a:t>program.  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real life </a:t>
            </a:r>
            <a:r>
              <a:rPr sz="1069" spc="10" dirty="0">
                <a:latin typeface="Times New Roman"/>
                <a:cs typeface="Times New Roman"/>
              </a:rPr>
              <a:t>example.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picture of simulations to understand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happening </a:t>
            </a:r>
            <a:r>
              <a:rPr sz="1069" spc="5" dirty="0">
                <a:latin typeface="Times New Roman"/>
                <a:cs typeface="Times New Roman"/>
              </a:rPr>
              <a:t>in the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bank.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the picture below, we have four tellers and four </a:t>
            </a:r>
            <a:r>
              <a:rPr sz="1069" spc="5" dirty="0">
                <a:latin typeface="Times New Roman"/>
                <a:cs typeface="Times New Roman"/>
              </a:rPr>
              <a:t>queues,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for each of the </a:t>
            </a:r>
            <a:r>
              <a:rPr sz="1069" spc="5" dirty="0">
                <a:latin typeface="Times New Roman"/>
                <a:cs typeface="Times New Roman"/>
              </a:rPr>
              <a:t>tellers.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teller is serving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customer.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transaction of </a:t>
            </a:r>
            <a:r>
              <a:rPr sz="1069" spc="10" dirty="0">
                <a:latin typeface="Times New Roman"/>
                <a:cs typeface="Times New Roman"/>
              </a:rPr>
              <a:t>a customer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completed, </a:t>
            </a:r>
            <a:r>
              <a:rPr sz="1069" spc="5" dirty="0">
                <a:latin typeface="Times New Roman"/>
                <a:cs typeface="Times New Roman"/>
              </a:rPr>
              <a:t>he  will </a:t>
            </a:r>
            <a:r>
              <a:rPr sz="1069" spc="10" dirty="0">
                <a:latin typeface="Times New Roman"/>
                <a:cs typeface="Times New Roman"/>
              </a:rPr>
              <a:t>leave the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bank.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91802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7913940"/>
            <a:ext cx="4853076" cy="1478807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persons </a:t>
            </a:r>
            <a:r>
              <a:rPr sz="1069" spc="5" dirty="0">
                <a:latin typeface="Times New Roman"/>
                <a:cs typeface="Times New Roman"/>
              </a:rPr>
              <a:t>waiting in </a:t>
            </a:r>
            <a:r>
              <a:rPr sz="1069" spc="10" dirty="0">
                <a:latin typeface="Times New Roman"/>
                <a:cs typeface="Times New Roman"/>
              </a:rPr>
              <a:t>queue no 1 and 3 and two </a:t>
            </a:r>
            <a:r>
              <a:rPr sz="1069" spc="5" dirty="0">
                <a:latin typeface="Times New Roman"/>
                <a:cs typeface="Times New Roman"/>
              </a:rPr>
              <a:t>persons waiting </a:t>
            </a:r>
            <a:r>
              <a:rPr sz="1069" spc="10" dirty="0">
                <a:latin typeface="Times New Roman"/>
                <a:cs typeface="Times New Roman"/>
              </a:rPr>
              <a:t>in  queue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person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no.1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completes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leaves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bank.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person </a:t>
            </a:r>
            <a:r>
              <a:rPr sz="1069" spc="5" dirty="0">
                <a:latin typeface="Times New Roman"/>
                <a:cs typeface="Times New Roman"/>
              </a:rPr>
              <a:t>in the front of the </a:t>
            </a:r>
            <a:r>
              <a:rPr sz="1069" spc="10" dirty="0">
                <a:latin typeface="Times New Roman"/>
                <a:cs typeface="Times New Roman"/>
              </a:rPr>
              <a:t>queue no. 1 </a:t>
            </a:r>
            <a:r>
              <a:rPr sz="1069" spc="5" dirty="0">
                <a:latin typeface="Times New Roman"/>
                <a:cs typeface="Times New Roman"/>
              </a:rPr>
              <a:t>goes to the teller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starts his  </a:t>
            </a:r>
            <a:r>
              <a:rPr sz="1069" spc="10" dirty="0">
                <a:latin typeface="Times New Roman"/>
                <a:cs typeface="Times New Roman"/>
              </a:rPr>
              <a:t>transaction.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person at queue No. 3 finishes his transaction and leaves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premises.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person </a:t>
            </a:r>
            <a:r>
              <a:rPr sz="1069" spc="5" dirty="0">
                <a:latin typeface="Times New Roman"/>
                <a:cs typeface="Times New Roman"/>
              </a:rPr>
              <a:t>in front of </a:t>
            </a:r>
            <a:r>
              <a:rPr sz="1069" spc="10" dirty="0">
                <a:latin typeface="Times New Roman"/>
                <a:cs typeface="Times New Roman"/>
              </a:rPr>
              <a:t>queue number 3 </a:t>
            </a:r>
            <a:r>
              <a:rPr sz="1069" spc="5" dirty="0">
                <a:latin typeface="Times New Roman"/>
                <a:cs typeface="Times New Roman"/>
              </a:rPr>
              <a:t>goes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person enters </a:t>
            </a:r>
            <a:r>
              <a:rPr sz="1069" spc="10" dirty="0">
                <a:latin typeface="Times New Roman"/>
                <a:cs typeface="Times New Roman"/>
              </a:rPr>
              <a:t>the bank and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No. 1. This </a:t>
            </a:r>
            <a:r>
              <a:rPr sz="1069" spc="5" dirty="0">
                <a:latin typeface="Times New Roman"/>
                <a:cs typeface="Times New Roman"/>
              </a:rPr>
              <a:t>activity goes on.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queues become bigger </a:t>
            </a:r>
            <a:r>
              <a:rPr sz="1069" spc="5" dirty="0">
                <a:latin typeface="Times New Roman"/>
                <a:cs typeface="Times New Roman"/>
              </a:rPr>
              <a:t>and shorter.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persons </a:t>
            </a:r>
            <a:r>
              <a:rPr sz="1069" spc="10" dirty="0">
                <a:latin typeface="Times New Roman"/>
                <a:cs typeface="Times New Roman"/>
              </a:rPr>
              <a:t>coming in the </a:t>
            </a:r>
            <a:r>
              <a:rPr sz="1069" spc="5" dirty="0">
                <a:latin typeface="Times New Roman"/>
                <a:cs typeface="Times New Roman"/>
              </a:rPr>
              <a:t>bank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wait. 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queues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shorter, people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wait for less time.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queues</a:t>
            </a:r>
            <a:r>
              <a:rPr sz="1069" spc="28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3505" y="5081481"/>
            <a:ext cx="937153" cy="44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69801" y="5077037"/>
            <a:ext cx="945796" cy="454995"/>
          </a:xfrm>
          <a:custGeom>
            <a:avLst/>
            <a:gdLst/>
            <a:ahLst/>
            <a:cxnLst/>
            <a:rect l="l" t="t" r="r" b="b"/>
            <a:pathLst>
              <a:path w="972819" h="467995">
                <a:moveTo>
                  <a:pt x="0" y="0"/>
                </a:moveTo>
                <a:lnTo>
                  <a:pt x="972312" y="0"/>
                </a:lnTo>
                <a:lnTo>
                  <a:pt x="97231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735157" y="5081481"/>
            <a:ext cx="934932" cy="44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730712" y="5077037"/>
            <a:ext cx="943945" cy="454995"/>
          </a:xfrm>
          <a:custGeom>
            <a:avLst/>
            <a:gdLst/>
            <a:ahLst/>
            <a:cxnLst/>
            <a:rect l="l" t="t" r="r" b="b"/>
            <a:pathLst>
              <a:path w="970914" h="467995">
                <a:moveTo>
                  <a:pt x="0" y="0"/>
                </a:moveTo>
                <a:lnTo>
                  <a:pt x="970788" y="0"/>
                </a:lnTo>
                <a:lnTo>
                  <a:pt x="97078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094585" y="5081481"/>
            <a:ext cx="937153" cy="44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090141" y="5077037"/>
            <a:ext cx="946415" cy="454995"/>
          </a:xfrm>
          <a:custGeom>
            <a:avLst/>
            <a:gdLst/>
            <a:ahLst/>
            <a:cxnLst/>
            <a:rect l="l" t="t" r="r" b="b"/>
            <a:pathLst>
              <a:path w="973454" h="467995">
                <a:moveTo>
                  <a:pt x="0" y="0"/>
                </a:moveTo>
                <a:lnTo>
                  <a:pt x="973074" y="0"/>
                </a:lnTo>
                <a:lnTo>
                  <a:pt x="973074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456237" y="5081481"/>
            <a:ext cx="935672" cy="44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451792" y="5077037"/>
            <a:ext cx="944563" cy="454995"/>
          </a:xfrm>
          <a:custGeom>
            <a:avLst/>
            <a:gdLst/>
            <a:ahLst/>
            <a:cxnLst/>
            <a:rect l="l" t="t" r="r" b="b"/>
            <a:pathLst>
              <a:path w="971550" h="467995">
                <a:moveTo>
                  <a:pt x="0" y="0"/>
                </a:moveTo>
                <a:lnTo>
                  <a:pt x="971549" y="0"/>
                </a:lnTo>
                <a:lnTo>
                  <a:pt x="971549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67" y="4019077"/>
            <a:ext cx="4852458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person enters the </a:t>
            </a:r>
            <a:r>
              <a:rPr sz="1069" spc="10" dirty="0">
                <a:latin typeface="Times New Roman"/>
                <a:cs typeface="Times New Roman"/>
              </a:rPr>
              <a:t>bank.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sees that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tellers are busy and in each </a:t>
            </a:r>
            <a:r>
              <a:rPr sz="1069" spc="5" dirty="0">
                <a:latin typeface="Times New Roman"/>
                <a:cs typeface="Times New Roman"/>
              </a:rPr>
              <a:t>queue 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persons waiting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turn. This person chooses the queue </a:t>
            </a:r>
            <a:r>
              <a:rPr sz="1069" spc="5" dirty="0">
                <a:latin typeface="Times New Roman"/>
                <a:cs typeface="Times New Roman"/>
              </a:rPr>
              <a:t>no. 3.  </a:t>
            </a:r>
            <a:r>
              <a:rPr sz="1069" spc="10" dirty="0">
                <a:latin typeface="Times New Roman"/>
                <a:cs typeface="Times New Roman"/>
              </a:rPr>
              <a:t>Another person </a:t>
            </a:r>
            <a:r>
              <a:rPr sz="1069" spc="5" dirty="0">
                <a:latin typeface="Times New Roman"/>
                <a:cs typeface="Times New Roman"/>
              </a:rPr>
              <a:t>enters the </a:t>
            </a:r>
            <a:r>
              <a:rPr sz="1069" spc="10" dirty="0">
                <a:latin typeface="Times New Roman"/>
                <a:cs typeface="Times New Roman"/>
              </a:rPr>
              <a:t>bank.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analyzed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queues. The queue no 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biggest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are having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persons in </a:t>
            </a:r>
            <a:r>
              <a:rPr sz="1069" spc="10" dirty="0">
                <a:latin typeface="Times New Roman"/>
                <a:cs typeface="Times New Roman"/>
              </a:rPr>
              <a:t>the queue. He chooses the queue no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266077">
              <a:spcBef>
                <a:spcPts val="5"/>
              </a:spcBef>
              <a:tabLst>
                <a:tab pos="1635351" algn="l"/>
                <a:tab pos="3002776" algn="l"/>
                <a:tab pos="4369582" algn="l"/>
              </a:tabLst>
            </a:pPr>
            <a:r>
              <a:rPr sz="1167" b="1" spc="5" dirty="0">
                <a:latin typeface="Arial"/>
                <a:cs typeface="Arial"/>
              </a:rPr>
              <a:t>teller	teller	teller	teller</a:t>
            </a:r>
            <a:endParaRPr sz="1167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9857" y="5565987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560"/>
                </a:lnTo>
                <a:lnTo>
                  <a:pt x="17335" y="17049"/>
                </a:lnTo>
                <a:lnTo>
                  <a:pt x="4667" y="35683"/>
                </a:lnTo>
                <a:lnTo>
                  <a:pt x="0" y="58674"/>
                </a:lnTo>
                <a:lnTo>
                  <a:pt x="4667" y="81343"/>
                </a:lnTo>
                <a:lnTo>
                  <a:pt x="17335" y="100012"/>
                </a:lnTo>
                <a:lnTo>
                  <a:pt x="36004" y="112680"/>
                </a:lnTo>
                <a:lnTo>
                  <a:pt x="58674" y="117348"/>
                </a:lnTo>
                <a:lnTo>
                  <a:pt x="81784" y="112680"/>
                </a:lnTo>
                <a:lnTo>
                  <a:pt x="100679" y="100012"/>
                </a:lnTo>
                <a:lnTo>
                  <a:pt x="113430" y="81343"/>
                </a:lnTo>
                <a:lnTo>
                  <a:pt x="118110" y="58674"/>
                </a:lnTo>
                <a:lnTo>
                  <a:pt x="113430" y="35683"/>
                </a:lnTo>
                <a:lnTo>
                  <a:pt x="100679" y="17049"/>
                </a:lnTo>
                <a:lnTo>
                  <a:pt x="8178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829857" y="5565987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560"/>
                </a:lnTo>
                <a:lnTo>
                  <a:pt x="17335" y="17049"/>
                </a:lnTo>
                <a:lnTo>
                  <a:pt x="4667" y="35683"/>
                </a:lnTo>
                <a:lnTo>
                  <a:pt x="0" y="58674"/>
                </a:lnTo>
                <a:lnTo>
                  <a:pt x="4667" y="81343"/>
                </a:lnTo>
                <a:lnTo>
                  <a:pt x="17335" y="100012"/>
                </a:lnTo>
                <a:lnTo>
                  <a:pt x="36004" y="112680"/>
                </a:lnTo>
                <a:lnTo>
                  <a:pt x="58674" y="117348"/>
                </a:lnTo>
                <a:lnTo>
                  <a:pt x="81784" y="112680"/>
                </a:lnTo>
                <a:lnTo>
                  <a:pt x="100679" y="100012"/>
                </a:lnTo>
                <a:lnTo>
                  <a:pt x="113430" y="81343"/>
                </a:lnTo>
                <a:lnTo>
                  <a:pt x="118110" y="58674"/>
                </a:lnTo>
                <a:lnTo>
                  <a:pt x="113430" y="35683"/>
                </a:lnTo>
                <a:lnTo>
                  <a:pt x="100679" y="17049"/>
                </a:lnTo>
                <a:lnTo>
                  <a:pt x="8178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829857" y="5680075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887644" y="5794163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5" h="176529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829857" y="5737118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829857" y="6374237"/>
            <a:ext cx="114829" cy="113593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58674" y="0"/>
                </a:moveTo>
                <a:lnTo>
                  <a:pt x="36004" y="4548"/>
                </a:lnTo>
                <a:lnTo>
                  <a:pt x="17335" y="16954"/>
                </a:lnTo>
                <a:lnTo>
                  <a:pt x="4667" y="35361"/>
                </a:lnTo>
                <a:lnTo>
                  <a:pt x="0" y="57911"/>
                </a:lnTo>
                <a:lnTo>
                  <a:pt x="4667" y="80902"/>
                </a:lnTo>
                <a:lnTo>
                  <a:pt x="17335" y="99536"/>
                </a:lnTo>
                <a:lnTo>
                  <a:pt x="36004" y="112025"/>
                </a:lnTo>
                <a:lnTo>
                  <a:pt x="58674" y="116585"/>
                </a:lnTo>
                <a:lnTo>
                  <a:pt x="81784" y="112025"/>
                </a:lnTo>
                <a:lnTo>
                  <a:pt x="100679" y="99536"/>
                </a:lnTo>
                <a:lnTo>
                  <a:pt x="113430" y="80902"/>
                </a:lnTo>
                <a:lnTo>
                  <a:pt x="118110" y="57911"/>
                </a:lnTo>
                <a:lnTo>
                  <a:pt x="113430" y="35361"/>
                </a:lnTo>
                <a:lnTo>
                  <a:pt x="100679" y="16954"/>
                </a:lnTo>
                <a:lnTo>
                  <a:pt x="81784" y="4548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829857" y="6374237"/>
            <a:ext cx="114829" cy="113593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58674" y="0"/>
                </a:moveTo>
                <a:lnTo>
                  <a:pt x="36004" y="4548"/>
                </a:lnTo>
                <a:lnTo>
                  <a:pt x="17335" y="16954"/>
                </a:lnTo>
                <a:lnTo>
                  <a:pt x="4667" y="35361"/>
                </a:lnTo>
                <a:lnTo>
                  <a:pt x="0" y="57911"/>
                </a:lnTo>
                <a:lnTo>
                  <a:pt x="4667" y="80902"/>
                </a:lnTo>
                <a:lnTo>
                  <a:pt x="17335" y="99536"/>
                </a:lnTo>
                <a:lnTo>
                  <a:pt x="36004" y="112025"/>
                </a:lnTo>
                <a:lnTo>
                  <a:pt x="58674" y="116585"/>
                </a:lnTo>
                <a:lnTo>
                  <a:pt x="81784" y="112025"/>
                </a:lnTo>
                <a:lnTo>
                  <a:pt x="100679" y="99536"/>
                </a:lnTo>
                <a:lnTo>
                  <a:pt x="113430" y="80902"/>
                </a:lnTo>
                <a:lnTo>
                  <a:pt x="118110" y="57911"/>
                </a:lnTo>
                <a:lnTo>
                  <a:pt x="113430" y="35361"/>
                </a:lnTo>
                <a:lnTo>
                  <a:pt x="100679" y="16954"/>
                </a:lnTo>
                <a:lnTo>
                  <a:pt x="81784" y="4548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829857" y="6487582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8110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887644" y="6602412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5" h="175260">
                <a:moveTo>
                  <a:pt x="0" y="0"/>
                </a:moveTo>
                <a:lnTo>
                  <a:pt x="58674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829857" y="6544627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29857" y="6830589"/>
            <a:ext cx="114829" cy="113593"/>
          </a:xfrm>
          <a:custGeom>
            <a:avLst/>
            <a:gdLst/>
            <a:ahLst/>
            <a:cxnLst/>
            <a:rect l="l" t="t" r="r" b="b"/>
            <a:pathLst>
              <a:path w="118110" h="116840">
                <a:moveTo>
                  <a:pt x="58674" y="0"/>
                </a:moveTo>
                <a:lnTo>
                  <a:pt x="36004" y="4560"/>
                </a:lnTo>
                <a:lnTo>
                  <a:pt x="17335" y="17049"/>
                </a:lnTo>
                <a:lnTo>
                  <a:pt x="4667" y="35683"/>
                </a:lnTo>
                <a:lnTo>
                  <a:pt x="0" y="58673"/>
                </a:lnTo>
                <a:lnTo>
                  <a:pt x="4667" y="81224"/>
                </a:lnTo>
                <a:lnTo>
                  <a:pt x="17335" y="99631"/>
                </a:lnTo>
                <a:lnTo>
                  <a:pt x="36004" y="112037"/>
                </a:lnTo>
                <a:lnTo>
                  <a:pt x="58674" y="116585"/>
                </a:lnTo>
                <a:lnTo>
                  <a:pt x="81784" y="112037"/>
                </a:lnTo>
                <a:lnTo>
                  <a:pt x="100679" y="99631"/>
                </a:lnTo>
                <a:lnTo>
                  <a:pt x="113430" y="81224"/>
                </a:lnTo>
                <a:lnTo>
                  <a:pt x="118110" y="58673"/>
                </a:lnTo>
                <a:lnTo>
                  <a:pt x="113430" y="35683"/>
                </a:lnTo>
                <a:lnTo>
                  <a:pt x="100679" y="17049"/>
                </a:lnTo>
                <a:lnTo>
                  <a:pt x="8178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829857" y="6830589"/>
            <a:ext cx="114829" cy="113593"/>
          </a:xfrm>
          <a:custGeom>
            <a:avLst/>
            <a:gdLst/>
            <a:ahLst/>
            <a:cxnLst/>
            <a:rect l="l" t="t" r="r" b="b"/>
            <a:pathLst>
              <a:path w="118110" h="116840">
                <a:moveTo>
                  <a:pt x="58674" y="0"/>
                </a:moveTo>
                <a:lnTo>
                  <a:pt x="36004" y="4560"/>
                </a:lnTo>
                <a:lnTo>
                  <a:pt x="17335" y="17049"/>
                </a:lnTo>
                <a:lnTo>
                  <a:pt x="4667" y="35683"/>
                </a:lnTo>
                <a:lnTo>
                  <a:pt x="0" y="58673"/>
                </a:lnTo>
                <a:lnTo>
                  <a:pt x="4667" y="81224"/>
                </a:lnTo>
                <a:lnTo>
                  <a:pt x="17335" y="99631"/>
                </a:lnTo>
                <a:lnTo>
                  <a:pt x="36004" y="112037"/>
                </a:lnTo>
                <a:lnTo>
                  <a:pt x="58674" y="116585"/>
                </a:lnTo>
                <a:lnTo>
                  <a:pt x="81784" y="112037"/>
                </a:lnTo>
                <a:lnTo>
                  <a:pt x="100679" y="99631"/>
                </a:lnTo>
                <a:lnTo>
                  <a:pt x="113430" y="81224"/>
                </a:lnTo>
                <a:lnTo>
                  <a:pt x="118110" y="58673"/>
                </a:lnTo>
                <a:lnTo>
                  <a:pt x="113430" y="35683"/>
                </a:lnTo>
                <a:lnTo>
                  <a:pt x="100679" y="17049"/>
                </a:lnTo>
                <a:lnTo>
                  <a:pt x="8178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829857" y="6943936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8110"/>
                </a:lnTo>
                <a:lnTo>
                  <a:pt x="0" y="2933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887644" y="7058765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5" h="175259">
                <a:moveTo>
                  <a:pt x="0" y="0"/>
                </a:moveTo>
                <a:lnTo>
                  <a:pt x="58674" y="17525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829857" y="7000980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027786" y="5565987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8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027786" y="5565987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8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027786" y="5680075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5" h="293370">
                <a:moveTo>
                  <a:pt x="58674" y="0"/>
                </a:moveTo>
                <a:lnTo>
                  <a:pt x="58674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084829" y="5794163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5" h="176529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027786" y="5737118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027786" y="6374237"/>
            <a:ext cx="114212" cy="113593"/>
          </a:xfrm>
          <a:custGeom>
            <a:avLst/>
            <a:gdLst/>
            <a:ahLst/>
            <a:cxnLst/>
            <a:rect l="l" t="t" r="r" b="b"/>
            <a:pathLst>
              <a:path w="117475" h="116839">
                <a:moveTo>
                  <a:pt x="58674" y="0"/>
                </a:moveTo>
                <a:lnTo>
                  <a:pt x="35683" y="4548"/>
                </a:lnTo>
                <a:lnTo>
                  <a:pt x="17049" y="16954"/>
                </a:lnTo>
                <a:lnTo>
                  <a:pt x="4560" y="35361"/>
                </a:lnTo>
                <a:lnTo>
                  <a:pt x="0" y="57911"/>
                </a:lnTo>
                <a:lnTo>
                  <a:pt x="4560" y="80902"/>
                </a:lnTo>
                <a:lnTo>
                  <a:pt x="17049" y="99536"/>
                </a:lnTo>
                <a:lnTo>
                  <a:pt x="35683" y="112025"/>
                </a:lnTo>
                <a:lnTo>
                  <a:pt x="58674" y="116585"/>
                </a:lnTo>
                <a:lnTo>
                  <a:pt x="81664" y="112025"/>
                </a:lnTo>
                <a:lnTo>
                  <a:pt x="100298" y="99536"/>
                </a:lnTo>
                <a:lnTo>
                  <a:pt x="112787" y="80902"/>
                </a:lnTo>
                <a:lnTo>
                  <a:pt x="117348" y="57911"/>
                </a:lnTo>
                <a:lnTo>
                  <a:pt x="112787" y="35361"/>
                </a:lnTo>
                <a:lnTo>
                  <a:pt x="100298" y="16954"/>
                </a:lnTo>
                <a:lnTo>
                  <a:pt x="81664" y="4548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027786" y="6374237"/>
            <a:ext cx="114212" cy="113593"/>
          </a:xfrm>
          <a:custGeom>
            <a:avLst/>
            <a:gdLst/>
            <a:ahLst/>
            <a:cxnLst/>
            <a:rect l="l" t="t" r="r" b="b"/>
            <a:pathLst>
              <a:path w="117475" h="116839">
                <a:moveTo>
                  <a:pt x="58674" y="0"/>
                </a:moveTo>
                <a:lnTo>
                  <a:pt x="35683" y="4548"/>
                </a:lnTo>
                <a:lnTo>
                  <a:pt x="17049" y="16954"/>
                </a:lnTo>
                <a:lnTo>
                  <a:pt x="4560" y="35361"/>
                </a:lnTo>
                <a:lnTo>
                  <a:pt x="0" y="57911"/>
                </a:lnTo>
                <a:lnTo>
                  <a:pt x="4560" y="80902"/>
                </a:lnTo>
                <a:lnTo>
                  <a:pt x="17049" y="99536"/>
                </a:lnTo>
                <a:lnTo>
                  <a:pt x="35683" y="112025"/>
                </a:lnTo>
                <a:lnTo>
                  <a:pt x="58674" y="116585"/>
                </a:lnTo>
                <a:lnTo>
                  <a:pt x="81664" y="112025"/>
                </a:lnTo>
                <a:lnTo>
                  <a:pt x="100298" y="99536"/>
                </a:lnTo>
                <a:lnTo>
                  <a:pt x="112787" y="80902"/>
                </a:lnTo>
                <a:lnTo>
                  <a:pt x="117348" y="57911"/>
                </a:lnTo>
                <a:lnTo>
                  <a:pt x="112787" y="35361"/>
                </a:lnTo>
                <a:lnTo>
                  <a:pt x="100298" y="16954"/>
                </a:lnTo>
                <a:lnTo>
                  <a:pt x="81664" y="4548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027786" y="6487582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5" h="293370">
                <a:moveTo>
                  <a:pt x="58674" y="0"/>
                </a:moveTo>
                <a:lnTo>
                  <a:pt x="58674" y="118110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084829" y="6602412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5" h="175260">
                <a:moveTo>
                  <a:pt x="0" y="0"/>
                </a:moveTo>
                <a:lnTo>
                  <a:pt x="58674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027786" y="6544627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027786" y="6830589"/>
            <a:ext cx="114212" cy="113593"/>
          </a:xfrm>
          <a:custGeom>
            <a:avLst/>
            <a:gdLst/>
            <a:ahLst/>
            <a:cxnLst/>
            <a:rect l="l" t="t" r="r" b="b"/>
            <a:pathLst>
              <a:path w="117475" h="116840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3"/>
                </a:lnTo>
                <a:lnTo>
                  <a:pt x="4560" y="81224"/>
                </a:lnTo>
                <a:lnTo>
                  <a:pt x="17049" y="99631"/>
                </a:lnTo>
                <a:lnTo>
                  <a:pt x="35683" y="112037"/>
                </a:lnTo>
                <a:lnTo>
                  <a:pt x="58674" y="116585"/>
                </a:lnTo>
                <a:lnTo>
                  <a:pt x="81664" y="112037"/>
                </a:lnTo>
                <a:lnTo>
                  <a:pt x="100298" y="99631"/>
                </a:lnTo>
                <a:lnTo>
                  <a:pt x="112787" y="81224"/>
                </a:lnTo>
                <a:lnTo>
                  <a:pt x="117348" y="58673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027786" y="6830589"/>
            <a:ext cx="114212" cy="113593"/>
          </a:xfrm>
          <a:custGeom>
            <a:avLst/>
            <a:gdLst/>
            <a:ahLst/>
            <a:cxnLst/>
            <a:rect l="l" t="t" r="r" b="b"/>
            <a:pathLst>
              <a:path w="117475" h="116840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3"/>
                </a:lnTo>
                <a:lnTo>
                  <a:pt x="4560" y="81224"/>
                </a:lnTo>
                <a:lnTo>
                  <a:pt x="17049" y="99631"/>
                </a:lnTo>
                <a:lnTo>
                  <a:pt x="35683" y="112037"/>
                </a:lnTo>
                <a:lnTo>
                  <a:pt x="58674" y="116585"/>
                </a:lnTo>
                <a:lnTo>
                  <a:pt x="81664" y="112037"/>
                </a:lnTo>
                <a:lnTo>
                  <a:pt x="100298" y="99631"/>
                </a:lnTo>
                <a:lnTo>
                  <a:pt x="112787" y="81224"/>
                </a:lnTo>
                <a:lnTo>
                  <a:pt x="117348" y="58673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027786" y="6943936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5" h="293370">
                <a:moveTo>
                  <a:pt x="58674" y="0"/>
                </a:moveTo>
                <a:lnTo>
                  <a:pt x="58674" y="118110"/>
                </a:lnTo>
                <a:lnTo>
                  <a:pt x="0" y="2933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084829" y="7058765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5" h="175259">
                <a:moveTo>
                  <a:pt x="0" y="0"/>
                </a:moveTo>
                <a:lnTo>
                  <a:pt x="58674" y="17525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027786" y="7000980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510192" y="5565987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560"/>
                </a:lnTo>
                <a:lnTo>
                  <a:pt x="17430" y="17049"/>
                </a:lnTo>
                <a:lnTo>
                  <a:pt x="4679" y="35683"/>
                </a:lnTo>
                <a:lnTo>
                  <a:pt x="0" y="58674"/>
                </a:lnTo>
                <a:lnTo>
                  <a:pt x="4679" y="81343"/>
                </a:lnTo>
                <a:lnTo>
                  <a:pt x="17430" y="100012"/>
                </a:lnTo>
                <a:lnTo>
                  <a:pt x="36325" y="112680"/>
                </a:lnTo>
                <a:lnTo>
                  <a:pt x="59436" y="117348"/>
                </a:lnTo>
                <a:lnTo>
                  <a:pt x="82105" y="112680"/>
                </a:lnTo>
                <a:lnTo>
                  <a:pt x="100774" y="100012"/>
                </a:lnTo>
                <a:lnTo>
                  <a:pt x="113442" y="81343"/>
                </a:lnTo>
                <a:lnTo>
                  <a:pt x="118110" y="58674"/>
                </a:lnTo>
                <a:lnTo>
                  <a:pt x="113442" y="35683"/>
                </a:lnTo>
                <a:lnTo>
                  <a:pt x="100774" y="17049"/>
                </a:lnTo>
                <a:lnTo>
                  <a:pt x="82105" y="456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510192" y="5565987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560"/>
                </a:lnTo>
                <a:lnTo>
                  <a:pt x="17430" y="17049"/>
                </a:lnTo>
                <a:lnTo>
                  <a:pt x="4679" y="35683"/>
                </a:lnTo>
                <a:lnTo>
                  <a:pt x="0" y="58674"/>
                </a:lnTo>
                <a:lnTo>
                  <a:pt x="4679" y="81343"/>
                </a:lnTo>
                <a:lnTo>
                  <a:pt x="17430" y="100012"/>
                </a:lnTo>
                <a:lnTo>
                  <a:pt x="36325" y="112680"/>
                </a:lnTo>
                <a:lnTo>
                  <a:pt x="59436" y="117348"/>
                </a:lnTo>
                <a:lnTo>
                  <a:pt x="82105" y="112680"/>
                </a:lnTo>
                <a:lnTo>
                  <a:pt x="100774" y="100012"/>
                </a:lnTo>
                <a:lnTo>
                  <a:pt x="113442" y="81343"/>
                </a:lnTo>
                <a:lnTo>
                  <a:pt x="118110" y="58674"/>
                </a:lnTo>
                <a:lnTo>
                  <a:pt x="113442" y="35683"/>
                </a:lnTo>
                <a:lnTo>
                  <a:pt x="100774" y="17049"/>
                </a:lnTo>
                <a:lnTo>
                  <a:pt x="82105" y="4560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510192" y="5680075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567978" y="5794163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4" h="176529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510192" y="5737118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510192" y="6374237"/>
            <a:ext cx="114829" cy="113593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59436" y="0"/>
                </a:moveTo>
                <a:lnTo>
                  <a:pt x="36325" y="4548"/>
                </a:lnTo>
                <a:lnTo>
                  <a:pt x="17430" y="16954"/>
                </a:lnTo>
                <a:lnTo>
                  <a:pt x="4679" y="35361"/>
                </a:lnTo>
                <a:lnTo>
                  <a:pt x="0" y="57911"/>
                </a:lnTo>
                <a:lnTo>
                  <a:pt x="4679" y="80902"/>
                </a:lnTo>
                <a:lnTo>
                  <a:pt x="17430" y="99536"/>
                </a:lnTo>
                <a:lnTo>
                  <a:pt x="36325" y="112025"/>
                </a:lnTo>
                <a:lnTo>
                  <a:pt x="59436" y="116585"/>
                </a:lnTo>
                <a:lnTo>
                  <a:pt x="82105" y="112025"/>
                </a:lnTo>
                <a:lnTo>
                  <a:pt x="100774" y="99536"/>
                </a:lnTo>
                <a:lnTo>
                  <a:pt x="113442" y="80902"/>
                </a:lnTo>
                <a:lnTo>
                  <a:pt x="118110" y="57911"/>
                </a:lnTo>
                <a:lnTo>
                  <a:pt x="113442" y="35361"/>
                </a:lnTo>
                <a:lnTo>
                  <a:pt x="100774" y="16954"/>
                </a:lnTo>
                <a:lnTo>
                  <a:pt x="82105" y="4548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510192" y="6374237"/>
            <a:ext cx="114829" cy="113593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59436" y="0"/>
                </a:moveTo>
                <a:lnTo>
                  <a:pt x="36325" y="4548"/>
                </a:lnTo>
                <a:lnTo>
                  <a:pt x="17430" y="16954"/>
                </a:lnTo>
                <a:lnTo>
                  <a:pt x="4679" y="35361"/>
                </a:lnTo>
                <a:lnTo>
                  <a:pt x="0" y="57911"/>
                </a:lnTo>
                <a:lnTo>
                  <a:pt x="4679" y="80902"/>
                </a:lnTo>
                <a:lnTo>
                  <a:pt x="17430" y="99536"/>
                </a:lnTo>
                <a:lnTo>
                  <a:pt x="36325" y="112025"/>
                </a:lnTo>
                <a:lnTo>
                  <a:pt x="59436" y="116585"/>
                </a:lnTo>
                <a:lnTo>
                  <a:pt x="82105" y="112025"/>
                </a:lnTo>
                <a:lnTo>
                  <a:pt x="100774" y="99536"/>
                </a:lnTo>
                <a:lnTo>
                  <a:pt x="113442" y="80902"/>
                </a:lnTo>
                <a:lnTo>
                  <a:pt x="118110" y="57911"/>
                </a:lnTo>
                <a:lnTo>
                  <a:pt x="113442" y="35361"/>
                </a:lnTo>
                <a:lnTo>
                  <a:pt x="100774" y="16954"/>
                </a:lnTo>
                <a:lnTo>
                  <a:pt x="82105" y="4548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510192" y="6487582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8110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567978" y="6602412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4" h="175260">
                <a:moveTo>
                  <a:pt x="0" y="0"/>
                </a:moveTo>
                <a:lnTo>
                  <a:pt x="58674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510192" y="6544627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510192" y="6830589"/>
            <a:ext cx="114829" cy="113593"/>
          </a:xfrm>
          <a:custGeom>
            <a:avLst/>
            <a:gdLst/>
            <a:ahLst/>
            <a:cxnLst/>
            <a:rect l="l" t="t" r="r" b="b"/>
            <a:pathLst>
              <a:path w="118110" h="116840">
                <a:moveTo>
                  <a:pt x="59436" y="0"/>
                </a:moveTo>
                <a:lnTo>
                  <a:pt x="36325" y="4560"/>
                </a:lnTo>
                <a:lnTo>
                  <a:pt x="17430" y="17049"/>
                </a:lnTo>
                <a:lnTo>
                  <a:pt x="4679" y="35683"/>
                </a:lnTo>
                <a:lnTo>
                  <a:pt x="0" y="58673"/>
                </a:lnTo>
                <a:lnTo>
                  <a:pt x="4679" y="81224"/>
                </a:lnTo>
                <a:lnTo>
                  <a:pt x="17430" y="99631"/>
                </a:lnTo>
                <a:lnTo>
                  <a:pt x="36325" y="112037"/>
                </a:lnTo>
                <a:lnTo>
                  <a:pt x="59436" y="116585"/>
                </a:lnTo>
                <a:lnTo>
                  <a:pt x="82105" y="112037"/>
                </a:lnTo>
                <a:lnTo>
                  <a:pt x="100774" y="99631"/>
                </a:lnTo>
                <a:lnTo>
                  <a:pt x="113442" y="81224"/>
                </a:lnTo>
                <a:lnTo>
                  <a:pt x="118110" y="58673"/>
                </a:lnTo>
                <a:lnTo>
                  <a:pt x="113442" y="35683"/>
                </a:lnTo>
                <a:lnTo>
                  <a:pt x="100774" y="17049"/>
                </a:lnTo>
                <a:lnTo>
                  <a:pt x="82105" y="456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510192" y="6830589"/>
            <a:ext cx="114829" cy="113593"/>
          </a:xfrm>
          <a:custGeom>
            <a:avLst/>
            <a:gdLst/>
            <a:ahLst/>
            <a:cxnLst/>
            <a:rect l="l" t="t" r="r" b="b"/>
            <a:pathLst>
              <a:path w="118110" h="116840">
                <a:moveTo>
                  <a:pt x="59436" y="0"/>
                </a:moveTo>
                <a:lnTo>
                  <a:pt x="36325" y="4560"/>
                </a:lnTo>
                <a:lnTo>
                  <a:pt x="17430" y="17049"/>
                </a:lnTo>
                <a:lnTo>
                  <a:pt x="4679" y="35683"/>
                </a:lnTo>
                <a:lnTo>
                  <a:pt x="0" y="58673"/>
                </a:lnTo>
                <a:lnTo>
                  <a:pt x="4679" y="81224"/>
                </a:lnTo>
                <a:lnTo>
                  <a:pt x="17430" y="99631"/>
                </a:lnTo>
                <a:lnTo>
                  <a:pt x="36325" y="112037"/>
                </a:lnTo>
                <a:lnTo>
                  <a:pt x="59436" y="116585"/>
                </a:lnTo>
                <a:lnTo>
                  <a:pt x="82105" y="112037"/>
                </a:lnTo>
                <a:lnTo>
                  <a:pt x="100774" y="99631"/>
                </a:lnTo>
                <a:lnTo>
                  <a:pt x="113442" y="81224"/>
                </a:lnTo>
                <a:lnTo>
                  <a:pt x="118110" y="58673"/>
                </a:lnTo>
                <a:lnTo>
                  <a:pt x="113442" y="35683"/>
                </a:lnTo>
                <a:lnTo>
                  <a:pt x="100774" y="17049"/>
                </a:lnTo>
                <a:lnTo>
                  <a:pt x="82105" y="4560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510192" y="6943936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8110"/>
                </a:lnTo>
                <a:lnTo>
                  <a:pt x="0" y="2933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567978" y="7058765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4" h="175259">
                <a:moveTo>
                  <a:pt x="0" y="0"/>
                </a:moveTo>
                <a:lnTo>
                  <a:pt x="58674" y="17525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510192" y="7000980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822210" y="6830589"/>
            <a:ext cx="114212" cy="113593"/>
          </a:xfrm>
          <a:custGeom>
            <a:avLst/>
            <a:gdLst/>
            <a:ahLst/>
            <a:cxnLst/>
            <a:rect l="l" t="t" r="r" b="b"/>
            <a:pathLst>
              <a:path w="117475" h="116840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3"/>
                </a:lnTo>
                <a:lnTo>
                  <a:pt x="4560" y="81224"/>
                </a:lnTo>
                <a:lnTo>
                  <a:pt x="17049" y="99631"/>
                </a:lnTo>
                <a:lnTo>
                  <a:pt x="35683" y="112037"/>
                </a:lnTo>
                <a:lnTo>
                  <a:pt x="58674" y="116585"/>
                </a:lnTo>
                <a:lnTo>
                  <a:pt x="81343" y="112037"/>
                </a:lnTo>
                <a:lnTo>
                  <a:pt x="100012" y="99631"/>
                </a:lnTo>
                <a:lnTo>
                  <a:pt x="112680" y="81224"/>
                </a:lnTo>
                <a:lnTo>
                  <a:pt x="117347" y="58673"/>
                </a:lnTo>
                <a:lnTo>
                  <a:pt x="112680" y="35683"/>
                </a:lnTo>
                <a:lnTo>
                  <a:pt x="100012" y="17049"/>
                </a:lnTo>
                <a:lnTo>
                  <a:pt x="81343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5822210" y="6830589"/>
            <a:ext cx="114212" cy="113593"/>
          </a:xfrm>
          <a:custGeom>
            <a:avLst/>
            <a:gdLst/>
            <a:ahLst/>
            <a:cxnLst/>
            <a:rect l="l" t="t" r="r" b="b"/>
            <a:pathLst>
              <a:path w="117475" h="116840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3"/>
                </a:lnTo>
                <a:lnTo>
                  <a:pt x="4560" y="81224"/>
                </a:lnTo>
                <a:lnTo>
                  <a:pt x="17049" y="99631"/>
                </a:lnTo>
                <a:lnTo>
                  <a:pt x="35683" y="112037"/>
                </a:lnTo>
                <a:lnTo>
                  <a:pt x="58674" y="116585"/>
                </a:lnTo>
                <a:lnTo>
                  <a:pt x="81343" y="112037"/>
                </a:lnTo>
                <a:lnTo>
                  <a:pt x="100012" y="99631"/>
                </a:lnTo>
                <a:lnTo>
                  <a:pt x="112680" y="81224"/>
                </a:lnTo>
                <a:lnTo>
                  <a:pt x="117347" y="58673"/>
                </a:lnTo>
                <a:lnTo>
                  <a:pt x="112680" y="35683"/>
                </a:lnTo>
                <a:lnTo>
                  <a:pt x="100012" y="17049"/>
                </a:lnTo>
                <a:lnTo>
                  <a:pt x="81343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822209" y="6943936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4" h="293370">
                <a:moveTo>
                  <a:pt x="58674" y="0"/>
                </a:moveTo>
                <a:lnTo>
                  <a:pt x="58674" y="118110"/>
                </a:lnTo>
                <a:lnTo>
                  <a:pt x="0" y="2933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879254" y="7058765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4" h="175259">
                <a:moveTo>
                  <a:pt x="0" y="0"/>
                </a:moveTo>
                <a:lnTo>
                  <a:pt x="58673" y="17525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822210" y="7000980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5822210" y="5565987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343" y="112680"/>
                </a:lnTo>
                <a:lnTo>
                  <a:pt x="100012" y="100012"/>
                </a:lnTo>
                <a:lnTo>
                  <a:pt x="112680" y="81343"/>
                </a:lnTo>
                <a:lnTo>
                  <a:pt x="117347" y="58674"/>
                </a:lnTo>
                <a:lnTo>
                  <a:pt x="112680" y="35683"/>
                </a:lnTo>
                <a:lnTo>
                  <a:pt x="100012" y="17049"/>
                </a:lnTo>
                <a:lnTo>
                  <a:pt x="81343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822210" y="5565987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343" y="112680"/>
                </a:lnTo>
                <a:lnTo>
                  <a:pt x="100012" y="100012"/>
                </a:lnTo>
                <a:lnTo>
                  <a:pt x="112680" y="81343"/>
                </a:lnTo>
                <a:lnTo>
                  <a:pt x="117347" y="58674"/>
                </a:lnTo>
                <a:lnTo>
                  <a:pt x="112680" y="35683"/>
                </a:lnTo>
                <a:lnTo>
                  <a:pt x="100012" y="17049"/>
                </a:lnTo>
                <a:lnTo>
                  <a:pt x="81343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5822209" y="5680075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4" h="293370">
                <a:moveTo>
                  <a:pt x="58674" y="0"/>
                </a:moveTo>
                <a:lnTo>
                  <a:pt x="58674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5879254" y="5794163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4" h="176529">
                <a:moveTo>
                  <a:pt x="0" y="0"/>
                </a:moveTo>
                <a:lnTo>
                  <a:pt x="58673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822210" y="5737118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822210" y="6374237"/>
            <a:ext cx="114212" cy="113593"/>
          </a:xfrm>
          <a:custGeom>
            <a:avLst/>
            <a:gdLst/>
            <a:ahLst/>
            <a:cxnLst/>
            <a:rect l="l" t="t" r="r" b="b"/>
            <a:pathLst>
              <a:path w="117475" h="116839">
                <a:moveTo>
                  <a:pt x="58674" y="0"/>
                </a:moveTo>
                <a:lnTo>
                  <a:pt x="35683" y="4548"/>
                </a:lnTo>
                <a:lnTo>
                  <a:pt x="17049" y="16954"/>
                </a:lnTo>
                <a:lnTo>
                  <a:pt x="4560" y="35361"/>
                </a:lnTo>
                <a:lnTo>
                  <a:pt x="0" y="57911"/>
                </a:lnTo>
                <a:lnTo>
                  <a:pt x="4560" y="80902"/>
                </a:lnTo>
                <a:lnTo>
                  <a:pt x="17049" y="99536"/>
                </a:lnTo>
                <a:lnTo>
                  <a:pt x="35683" y="112025"/>
                </a:lnTo>
                <a:lnTo>
                  <a:pt x="58674" y="116585"/>
                </a:lnTo>
                <a:lnTo>
                  <a:pt x="81343" y="112025"/>
                </a:lnTo>
                <a:lnTo>
                  <a:pt x="100012" y="99536"/>
                </a:lnTo>
                <a:lnTo>
                  <a:pt x="112680" y="80902"/>
                </a:lnTo>
                <a:lnTo>
                  <a:pt x="117347" y="57911"/>
                </a:lnTo>
                <a:lnTo>
                  <a:pt x="112680" y="35361"/>
                </a:lnTo>
                <a:lnTo>
                  <a:pt x="100012" y="16954"/>
                </a:lnTo>
                <a:lnTo>
                  <a:pt x="81343" y="4548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5822210" y="6374237"/>
            <a:ext cx="114212" cy="113593"/>
          </a:xfrm>
          <a:custGeom>
            <a:avLst/>
            <a:gdLst/>
            <a:ahLst/>
            <a:cxnLst/>
            <a:rect l="l" t="t" r="r" b="b"/>
            <a:pathLst>
              <a:path w="117475" h="116839">
                <a:moveTo>
                  <a:pt x="58674" y="0"/>
                </a:moveTo>
                <a:lnTo>
                  <a:pt x="35683" y="4548"/>
                </a:lnTo>
                <a:lnTo>
                  <a:pt x="17049" y="16954"/>
                </a:lnTo>
                <a:lnTo>
                  <a:pt x="4560" y="35361"/>
                </a:lnTo>
                <a:lnTo>
                  <a:pt x="0" y="57911"/>
                </a:lnTo>
                <a:lnTo>
                  <a:pt x="4560" y="80902"/>
                </a:lnTo>
                <a:lnTo>
                  <a:pt x="17049" y="99536"/>
                </a:lnTo>
                <a:lnTo>
                  <a:pt x="35683" y="112025"/>
                </a:lnTo>
                <a:lnTo>
                  <a:pt x="58674" y="116585"/>
                </a:lnTo>
                <a:lnTo>
                  <a:pt x="81343" y="112025"/>
                </a:lnTo>
                <a:lnTo>
                  <a:pt x="100012" y="99536"/>
                </a:lnTo>
                <a:lnTo>
                  <a:pt x="112680" y="80902"/>
                </a:lnTo>
                <a:lnTo>
                  <a:pt x="117347" y="57911"/>
                </a:lnTo>
                <a:lnTo>
                  <a:pt x="112680" y="35361"/>
                </a:lnTo>
                <a:lnTo>
                  <a:pt x="100012" y="16954"/>
                </a:lnTo>
                <a:lnTo>
                  <a:pt x="81343" y="4548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5822209" y="6487582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4" h="293370">
                <a:moveTo>
                  <a:pt x="58674" y="0"/>
                </a:moveTo>
                <a:lnTo>
                  <a:pt x="58674" y="118110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879254" y="6602412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4" h="175260">
                <a:moveTo>
                  <a:pt x="0" y="0"/>
                </a:moveTo>
                <a:lnTo>
                  <a:pt x="58673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822210" y="6544627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510192" y="7352876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667"/>
                </a:lnTo>
                <a:lnTo>
                  <a:pt x="17430" y="17335"/>
                </a:lnTo>
                <a:lnTo>
                  <a:pt x="4679" y="36004"/>
                </a:lnTo>
                <a:lnTo>
                  <a:pt x="0" y="58673"/>
                </a:lnTo>
                <a:lnTo>
                  <a:pt x="4679" y="81664"/>
                </a:lnTo>
                <a:lnTo>
                  <a:pt x="17430" y="100298"/>
                </a:lnTo>
                <a:lnTo>
                  <a:pt x="36325" y="112787"/>
                </a:lnTo>
                <a:lnTo>
                  <a:pt x="59436" y="117347"/>
                </a:lnTo>
                <a:lnTo>
                  <a:pt x="82105" y="112787"/>
                </a:lnTo>
                <a:lnTo>
                  <a:pt x="100774" y="100298"/>
                </a:lnTo>
                <a:lnTo>
                  <a:pt x="113442" y="81664"/>
                </a:lnTo>
                <a:lnTo>
                  <a:pt x="118110" y="58673"/>
                </a:lnTo>
                <a:lnTo>
                  <a:pt x="113442" y="36004"/>
                </a:lnTo>
                <a:lnTo>
                  <a:pt x="100774" y="17335"/>
                </a:lnTo>
                <a:lnTo>
                  <a:pt x="82105" y="4667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4510192" y="7352876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667"/>
                </a:lnTo>
                <a:lnTo>
                  <a:pt x="17430" y="17335"/>
                </a:lnTo>
                <a:lnTo>
                  <a:pt x="4679" y="36004"/>
                </a:lnTo>
                <a:lnTo>
                  <a:pt x="0" y="58673"/>
                </a:lnTo>
                <a:lnTo>
                  <a:pt x="4679" y="81664"/>
                </a:lnTo>
                <a:lnTo>
                  <a:pt x="17430" y="100298"/>
                </a:lnTo>
                <a:lnTo>
                  <a:pt x="36325" y="112787"/>
                </a:lnTo>
                <a:lnTo>
                  <a:pt x="59436" y="117347"/>
                </a:lnTo>
                <a:lnTo>
                  <a:pt x="82105" y="112787"/>
                </a:lnTo>
                <a:lnTo>
                  <a:pt x="100774" y="100298"/>
                </a:lnTo>
                <a:lnTo>
                  <a:pt x="113442" y="81664"/>
                </a:lnTo>
                <a:lnTo>
                  <a:pt x="118110" y="58673"/>
                </a:lnTo>
                <a:lnTo>
                  <a:pt x="113442" y="36004"/>
                </a:lnTo>
                <a:lnTo>
                  <a:pt x="100774" y="17335"/>
                </a:lnTo>
                <a:lnTo>
                  <a:pt x="82105" y="4667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510192" y="7466964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8109"/>
                </a:lnTo>
                <a:lnTo>
                  <a:pt x="0" y="2933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567978" y="7581794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4" h="175259">
                <a:moveTo>
                  <a:pt x="0" y="0"/>
                </a:moveTo>
                <a:lnTo>
                  <a:pt x="58674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510192" y="7524009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792075" y="7352876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667"/>
                </a:lnTo>
                <a:lnTo>
                  <a:pt x="17335" y="17335"/>
                </a:lnTo>
                <a:lnTo>
                  <a:pt x="4667" y="36004"/>
                </a:lnTo>
                <a:lnTo>
                  <a:pt x="0" y="58673"/>
                </a:lnTo>
                <a:lnTo>
                  <a:pt x="4667" y="81664"/>
                </a:lnTo>
                <a:lnTo>
                  <a:pt x="17335" y="100298"/>
                </a:lnTo>
                <a:lnTo>
                  <a:pt x="36004" y="112787"/>
                </a:lnTo>
                <a:lnTo>
                  <a:pt x="58674" y="117347"/>
                </a:lnTo>
                <a:lnTo>
                  <a:pt x="81784" y="112787"/>
                </a:lnTo>
                <a:lnTo>
                  <a:pt x="100679" y="100298"/>
                </a:lnTo>
                <a:lnTo>
                  <a:pt x="113430" y="81664"/>
                </a:lnTo>
                <a:lnTo>
                  <a:pt x="118110" y="58673"/>
                </a:lnTo>
                <a:lnTo>
                  <a:pt x="113430" y="36004"/>
                </a:lnTo>
                <a:lnTo>
                  <a:pt x="100679" y="17335"/>
                </a:lnTo>
                <a:lnTo>
                  <a:pt x="81784" y="4667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792075" y="7352876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667"/>
                </a:lnTo>
                <a:lnTo>
                  <a:pt x="17335" y="17335"/>
                </a:lnTo>
                <a:lnTo>
                  <a:pt x="4667" y="36004"/>
                </a:lnTo>
                <a:lnTo>
                  <a:pt x="0" y="58673"/>
                </a:lnTo>
                <a:lnTo>
                  <a:pt x="4667" y="81664"/>
                </a:lnTo>
                <a:lnTo>
                  <a:pt x="17335" y="100298"/>
                </a:lnTo>
                <a:lnTo>
                  <a:pt x="36004" y="112787"/>
                </a:lnTo>
                <a:lnTo>
                  <a:pt x="58674" y="117347"/>
                </a:lnTo>
                <a:lnTo>
                  <a:pt x="81784" y="112787"/>
                </a:lnTo>
                <a:lnTo>
                  <a:pt x="100679" y="100298"/>
                </a:lnTo>
                <a:lnTo>
                  <a:pt x="113430" y="81664"/>
                </a:lnTo>
                <a:lnTo>
                  <a:pt x="118110" y="58673"/>
                </a:lnTo>
                <a:lnTo>
                  <a:pt x="113430" y="36004"/>
                </a:lnTo>
                <a:lnTo>
                  <a:pt x="100679" y="17335"/>
                </a:lnTo>
                <a:lnTo>
                  <a:pt x="81784" y="4667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792075" y="7466964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8109"/>
                </a:lnTo>
                <a:lnTo>
                  <a:pt x="0" y="2933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849861" y="7581794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5" h="175259">
                <a:moveTo>
                  <a:pt x="0" y="0"/>
                </a:moveTo>
                <a:lnTo>
                  <a:pt x="58674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792075" y="7524009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226079" y="1549929"/>
            <a:ext cx="935672" cy="44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221634" y="1545484"/>
            <a:ext cx="944563" cy="454995"/>
          </a:xfrm>
          <a:custGeom>
            <a:avLst/>
            <a:gdLst/>
            <a:ahLst/>
            <a:cxnLst/>
            <a:rect l="l" t="t" r="r" b="b"/>
            <a:pathLst>
              <a:path w="971550" h="467994">
                <a:moveTo>
                  <a:pt x="0" y="0"/>
                </a:moveTo>
                <a:lnTo>
                  <a:pt x="971550" y="0"/>
                </a:lnTo>
                <a:lnTo>
                  <a:pt x="971550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586249" y="1549929"/>
            <a:ext cx="936413" cy="44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582545" y="1545484"/>
            <a:ext cx="944563" cy="454995"/>
          </a:xfrm>
          <a:custGeom>
            <a:avLst/>
            <a:gdLst/>
            <a:ahLst/>
            <a:cxnLst/>
            <a:rect l="l" t="t" r="r" b="b"/>
            <a:pathLst>
              <a:path w="971550" h="467994">
                <a:moveTo>
                  <a:pt x="0" y="0"/>
                </a:moveTo>
                <a:lnTo>
                  <a:pt x="971549" y="0"/>
                </a:lnTo>
                <a:lnTo>
                  <a:pt x="971549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946418" y="1549929"/>
            <a:ext cx="936413" cy="44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941975" y="1545484"/>
            <a:ext cx="945796" cy="454995"/>
          </a:xfrm>
          <a:custGeom>
            <a:avLst/>
            <a:gdLst/>
            <a:ahLst/>
            <a:cxnLst/>
            <a:rect l="l" t="t" r="r" b="b"/>
            <a:pathLst>
              <a:path w="972820" h="467994">
                <a:moveTo>
                  <a:pt x="0" y="0"/>
                </a:moveTo>
                <a:lnTo>
                  <a:pt x="972312" y="0"/>
                </a:lnTo>
                <a:lnTo>
                  <a:pt x="972312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5308070" y="1549929"/>
            <a:ext cx="936413" cy="44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5303626" y="1545484"/>
            <a:ext cx="945796" cy="454995"/>
          </a:xfrm>
          <a:custGeom>
            <a:avLst/>
            <a:gdLst/>
            <a:ahLst/>
            <a:cxnLst/>
            <a:rect l="l" t="t" r="r" b="b"/>
            <a:pathLst>
              <a:path w="972820" h="467994">
                <a:moveTo>
                  <a:pt x="0" y="0"/>
                </a:moveTo>
                <a:lnTo>
                  <a:pt x="972312" y="0"/>
                </a:lnTo>
                <a:lnTo>
                  <a:pt x="972312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 txBox="1"/>
          <p:nvPr/>
        </p:nvSpPr>
        <p:spPr>
          <a:xfrm>
            <a:off x="2827266" y="1320271"/>
            <a:ext cx="38646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5" dirty="0">
                <a:latin typeface="Arial"/>
                <a:cs typeface="Arial"/>
              </a:rPr>
              <a:t>tel</a:t>
            </a:r>
            <a:r>
              <a:rPr sz="1167" b="1" spc="10" dirty="0">
                <a:latin typeface="Arial"/>
                <a:cs typeface="Arial"/>
              </a:rPr>
              <a:t>l</a:t>
            </a:r>
            <a:r>
              <a:rPr sz="1167" b="1" dirty="0">
                <a:latin typeface="Arial"/>
                <a:cs typeface="Arial"/>
              </a:rPr>
              <a:t>e</a:t>
            </a:r>
            <a:r>
              <a:rPr sz="1167" b="1" spc="5" dirty="0">
                <a:latin typeface="Arial"/>
                <a:cs typeface="Arial"/>
              </a:rPr>
              <a:t>r</a:t>
            </a:r>
            <a:endParaRPr sz="1167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58206" y="1320271"/>
            <a:ext cx="38646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Arial"/>
                <a:cs typeface="Arial"/>
              </a:rPr>
              <a:t>tel</a:t>
            </a:r>
            <a:r>
              <a:rPr sz="1167" b="1" spc="10" dirty="0">
                <a:latin typeface="Arial"/>
                <a:cs typeface="Arial"/>
              </a:rPr>
              <a:t>l</a:t>
            </a:r>
            <a:r>
              <a:rPr sz="1167" b="1" spc="5" dirty="0">
                <a:latin typeface="Arial"/>
                <a:cs typeface="Arial"/>
              </a:rPr>
              <a:t>er</a:t>
            </a:r>
            <a:endParaRPr sz="1167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195585" y="1320271"/>
            <a:ext cx="385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5" dirty="0">
                <a:latin typeface="Arial"/>
                <a:cs typeface="Arial"/>
              </a:rPr>
              <a:t>teller</a:t>
            </a:r>
            <a:endParaRPr sz="1167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562424" y="1320271"/>
            <a:ext cx="385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5" dirty="0">
                <a:latin typeface="Arial"/>
                <a:cs typeface="Arial"/>
              </a:rPr>
              <a:t>teller</a:t>
            </a:r>
            <a:endParaRPr sz="1167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681691" y="2034434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667"/>
                </a:lnTo>
                <a:lnTo>
                  <a:pt x="17335" y="17335"/>
                </a:lnTo>
                <a:lnTo>
                  <a:pt x="4667" y="36004"/>
                </a:lnTo>
                <a:lnTo>
                  <a:pt x="0" y="58674"/>
                </a:lnTo>
                <a:lnTo>
                  <a:pt x="4667" y="81664"/>
                </a:lnTo>
                <a:lnTo>
                  <a:pt x="17335" y="100298"/>
                </a:lnTo>
                <a:lnTo>
                  <a:pt x="36004" y="112787"/>
                </a:lnTo>
                <a:lnTo>
                  <a:pt x="58674" y="117348"/>
                </a:lnTo>
                <a:lnTo>
                  <a:pt x="81784" y="112787"/>
                </a:lnTo>
                <a:lnTo>
                  <a:pt x="100679" y="100298"/>
                </a:lnTo>
                <a:lnTo>
                  <a:pt x="113430" y="81664"/>
                </a:lnTo>
                <a:lnTo>
                  <a:pt x="118110" y="58674"/>
                </a:lnTo>
                <a:lnTo>
                  <a:pt x="113430" y="36004"/>
                </a:lnTo>
                <a:lnTo>
                  <a:pt x="100679" y="17335"/>
                </a:lnTo>
                <a:lnTo>
                  <a:pt x="81784" y="4667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681691" y="2034434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667"/>
                </a:lnTo>
                <a:lnTo>
                  <a:pt x="17335" y="17335"/>
                </a:lnTo>
                <a:lnTo>
                  <a:pt x="4667" y="36004"/>
                </a:lnTo>
                <a:lnTo>
                  <a:pt x="0" y="58674"/>
                </a:lnTo>
                <a:lnTo>
                  <a:pt x="4667" y="81664"/>
                </a:lnTo>
                <a:lnTo>
                  <a:pt x="17335" y="100298"/>
                </a:lnTo>
                <a:lnTo>
                  <a:pt x="36004" y="112787"/>
                </a:lnTo>
                <a:lnTo>
                  <a:pt x="58674" y="117348"/>
                </a:lnTo>
                <a:lnTo>
                  <a:pt x="81784" y="112787"/>
                </a:lnTo>
                <a:lnTo>
                  <a:pt x="100679" y="100298"/>
                </a:lnTo>
                <a:lnTo>
                  <a:pt x="113430" y="81664"/>
                </a:lnTo>
                <a:lnTo>
                  <a:pt x="118110" y="58674"/>
                </a:lnTo>
                <a:lnTo>
                  <a:pt x="113430" y="36004"/>
                </a:lnTo>
                <a:lnTo>
                  <a:pt x="100679" y="17335"/>
                </a:lnTo>
                <a:lnTo>
                  <a:pt x="81784" y="4667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681691" y="2148521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69">
                <a:moveTo>
                  <a:pt x="59436" y="0"/>
                </a:moveTo>
                <a:lnTo>
                  <a:pt x="59436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739477" y="2262611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5" h="176530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681691" y="2205567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681691" y="2842683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560"/>
                </a:lnTo>
                <a:lnTo>
                  <a:pt x="17335" y="17049"/>
                </a:lnTo>
                <a:lnTo>
                  <a:pt x="4667" y="35683"/>
                </a:lnTo>
                <a:lnTo>
                  <a:pt x="0" y="58674"/>
                </a:lnTo>
                <a:lnTo>
                  <a:pt x="4667" y="81343"/>
                </a:lnTo>
                <a:lnTo>
                  <a:pt x="17335" y="100012"/>
                </a:lnTo>
                <a:lnTo>
                  <a:pt x="36004" y="112680"/>
                </a:lnTo>
                <a:lnTo>
                  <a:pt x="58674" y="117348"/>
                </a:lnTo>
                <a:lnTo>
                  <a:pt x="81784" y="112680"/>
                </a:lnTo>
                <a:lnTo>
                  <a:pt x="100679" y="100012"/>
                </a:lnTo>
                <a:lnTo>
                  <a:pt x="113430" y="81343"/>
                </a:lnTo>
                <a:lnTo>
                  <a:pt x="118110" y="58674"/>
                </a:lnTo>
                <a:lnTo>
                  <a:pt x="113430" y="35683"/>
                </a:lnTo>
                <a:lnTo>
                  <a:pt x="100679" y="17049"/>
                </a:lnTo>
                <a:lnTo>
                  <a:pt x="8178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681691" y="2842683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560"/>
                </a:lnTo>
                <a:lnTo>
                  <a:pt x="17335" y="17049"/>
                </a:lnTo>
                <a:lnTo>
                  <a:pt x="4667" y="35683"/>
                </a:lnTo>
                <a:lnTo>
                  <a:pt x="0" y="58674"/>
                </a:lnTo>
                <a:lnTo>
                  <a:pt x="4667" y="81343"/>
                </a:lnTo>
                <a:lnTo>
                  <a:pt x="17335" y="100012"/>
                </a:lnTo>
                <a:lnTo>
                  <a:pt x="36004" y="112680"/>
                </a:lnTo>
                <a:lnTo>
                  <a:pt x="58674" y="117348"/>
                </a:lnTo>
                <a:lnTo>
                  <a:pt x="81784" y="112680"/>
                </a:lnTo>
                <a:lnTo>
                  <a:pt x="100679" y="100012"/>
                </a:lnTo>
                <a:lnTo>
                  <a:pt x="113430" y="81343"/>
                </a:lnTo>
                <a:lnTo>
                  <a:pt x="118110" y="58674"/>
                </a:lnTo>
                <a:lnTo>
                  <a:pt x="113430" y="35683"/>
                </a:lnTo>
                <a:lnTo>
                  <a:pt x="100679" y="17049"/>
                </a:lnTo>
                <a:lnTo>
                  <a:pt x="8178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681691" y="2956772"/>
            <a:ext cx="58032" cy="284603"/>
          </a:xfrm>
          <a:custGeom>
            <a:avLst/>
            <a:gdLst/>
            <a:ahLst/>
            <a:cxnLst/>
            <a:rect l="l" t="t" r="r" b="b"/>
            <a:pathLst>
              <a:path w="59689" h="292735">
                <a:moveTo>
                  <a:pt x="59436" y="0"/>
                </a:moveTo>
                <a:lnTo>
                  <a:pt x="59436" y="117347"/>
                </a:lnTo>
                <a:lnTo>
                  <a:pt x="0" y="2926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739477" y="3070859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5" h="175260">
                <a:moveTo>
                  <a:pt x="0" y="0"/>
                </a:moveTo>
                <a:lnTo>
                  <a:pt x="58674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681691" y="3013075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681691" y="3299037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560"/>
                </a:lnTo>
                <a:lnTo>
                  <a:pt x="17335" y="17049"/>
                </a:lnTo>
                <a:lnTo>
                  <a:pt x="4667" y="35683"/>
                </a:lnTo>
                <a:lnTo>
                  <a:pt x="0" y="58674"/>
                </a:lnTo>
                <a:lnTo>
                  <a:pt x="4667" y="81343"/>
                </a:lnTo>
                <a:lnTo>
                  <a:pt x="17335" y="100012"/>
                </a:lnTo>
                <a:lnTo>
                  <a:pt x="36004" y="112680"/>
                </a:lnTo>
                <a:lnTo>
                  <a:pt x="58674" y="117348"/>
                </a:lnTo>
                <a:lnTo>
                  <a:pt x="81784" y="112680"/>
                </a:lnTo>
                <a:lnTo>
                  <a:pt x="100679" y="100012"/>
                </a:lnTo>
                <a:lnTo>
                  <a:pt x="113430" y="81343"/>
                </a:lnTo>
                <a:lnTo>
                  <a:pt x="118110" y="58674"/>
                </a:lnTo>
                <a:lnTo>
                  <a:pt x="113430" y="35683"/>
                </a:lnTo>
                <a:lnTo>
                  <a:pt x="100679" y="17049"/>
                </a:lnTo>
                <a:lnTo>
                  <a:pt x="8178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681691" y="3299037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8674" y="0"/>
                </a:moveTo>
                <a:lnTo>
                  <a:pt x="36004" y="4560"/>
                </a:lnTo>
                <a:lnTo>
                  <a:pt x="17335" y="17049"/>
                </a:lnTo>
                <a:lnTo>
                  <a:pt x="4667" y="35683"/>
                </a:lnTo>
                <a:lnTo>
                  <a:pt x="0" y="58674"/>
                </a:lnTo>
                <a:lnTo>
                  <a:pt x="4667" y="81343"/>
                </a:lnTo>
                <a:lnTo>
                  <a:pt x="17335" y="100012"/>
                </a:lnTo>
                <a:lnTo>
                  <a:pt x="36004" y="112680"/>
                </a:lnTo>
                <a:lnTo>
                  <a:pt x="58674" y="117348"/>
                </a:lnTo>
                <a:lnTo>
                  <a:pt x="81784" y="112680"/>
                </a:lnTo>
                <a:lnTo>
                  <a:pt x="100679" y="100012"/>
                </a:lnTo>
                <a:lnTo>
                  <a:pt x="113430" y="81343"/>
                </a:lnTo>
                <a:lnTo>
                  <a:pt x="118110" y="58674"/>
                </a:lnTo>
                <a:lnTo>
                  <a:pt x="113430" y="35683"/>
                </a:lnTo>
                <a:lnTo>
                  <a:pt x="100679" y="17049"/>
                </a:lnTo>
                <a:lnTo>
                  <a:pt x="8178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681691" y="3413124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739477" y="3527213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5" h="176529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681691" y="3470169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879620" y="2034434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667"/>
                </a:lnTo>
                <a:lnTo>
                  <a:pt x="17049" y="17335"/>
                </a:lnTo>
                <a:lnTo>
                  <a:pt x="4560" y="36004"/>
                </a:lnTo>
                <a:lnTo>
                  <a:pt x="0" y="58674"/>
                </a:lnTo>
                <a:lnTo>
                  <a:pt x="4560" y="81664"/>
                </a:lnTo>
                <a:lnTo>
                  <a:pt x="17049" y="100298"/>
                </a:lnTo>
                <a:lnTo>
                  <a:pt x="35683" y="112787"/>
                </a:lnTo>
                <a:lnTo>
                  <a:pt x="58674" y="117348"/>
                </a:lnTo>
                <a:lnTo>
                  <a:pt x="81664" y="112787"/>
                </a:lnTo>
                <a:lnTo>
                  <a:pt x="100298" y="100298"/>
                </a:lnTo>
                <a:lnTo>
                  <a:pt x="112787" y="81664"/>
                </a:lnTo>
                <a:lnTo>
                  <a:pt x="117348" y="58674"/>
                </a:lnTo>
                <a:lnTo>
                  <a:pt x="112787" y="36004"/>
                </a:lnTo>
                <a:lnTo>
                  <a:pt x="100298" y="17335"/>
                </a:lnTo>
                <a:lnTo>
                  <a:pt x="81664" y="4667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879620" y="2034434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667"/>
                </a:lnTo>
                <a:lnTo>
                  <a:pt x="17049" y="17335"/>
                </a:lnTo>
                <a:lnTo>
                  <a:pt x="4560" y="36004"/>
                </a:lnTo>
                <a:lnTo>
                  <a:pt x="0" y="58674"/>
                </a:lnTo>
                <a:lnTo>
                  <a:pt x="4560" y="81664"/>
                </a:lnTo>
                <a:lnTo>
                  <a:pt x="17049" y="100298"/>
                </a:lnTo>
                <a:lnTo>
                  <a:pt x="35683" y="112787"/>
                </a:lnTo>
                <a:lnTo>
                  <a:pt x="58674" y="117348"/>
                </a:lnTo>
                <a:lnTo>
                  <a:pt x="81664" y="112787"/>
                </a:lnTo>
                <a:lnTo>
                  <a:pt x="100298" y="100298"/>
                </a:lnTo>
                <a:lnTo>
                  <a:pt x="112787" y="81664"/>
                </a:lnTo>
                <a:lnTo>
                  <a:pt x="117348" y="58674"/>
                </a:lnTo>
                <a:lnTo>
                  <a:pt x="112787" y="36004"/>
                </a:lnTo>
                <a:lnTo>
                  <a:pt x="100298" y="17335"/>
                </a:lnTo>
                <a:lnTo>
                  <a:pt x="81664" y="4667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879619" y="2148521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5" h="293369">
                <a:moveTo>
                  <a:pt x="58674" y="0"/>
                </a:moveTo>
                <a:lnTo>
                  <a:pt x="58674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2936663" y="2262611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5" h="176530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2879620" y="2205567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879620" y="2842683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8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879620" y="2842683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8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879619" y="2956772"/>
            <a:ext cx="57415" cy="284603"/>
          </a:xfrm>
          <a:custGeom>
            <a:avLst/>
            <a:gdLst/>
            <a:ahLst/>
            <a:cxnLst/>
            <a:rect l="l" t="t" r="r" b="b"/>
            <a:pathLst>
              <a:path w="59055" h="292735">
                <a:moveTo>
                  <a:pt x="58674" y="0"/>
                </a:moveTo>
                <a:lnTo>
                  <a:pt x="58674" y="117347"/>
                </a:lnTo>
                <a:lnTo>
                  <a:pt x="0" y="2926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936663" y="3070859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5" h="175260">
                <a:moveTo>
                  <a:pt x="0" y="0"/>
                </a:moveTo>
                <a:lnTo>
                  <a:pt x="58674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2879620" y="3013075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879620" y="3299037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8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2879620" y="3299037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8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879619" y="3413124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5" h="293370">
                <a:moveTo>
                  <a:pt x="58674" y="0"/>
                </a:moveTo>
                <a:lnTo>
                  <a:pt x="58674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2936663" y="3527213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5" h="176529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879620" y="3470169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4362026" y="2034434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667"/>
                </a:lnTo>
                <a:lnTo>
                  <a:pt x="17430" y="17335"/>
                </a:lnTo>
                <a:lnTo>
                  <a:pt x="4679" y="36004"/>
                </a:lnTo>
                <a:lnTo>
                  <a:pt x="0" y="58674"/>
                </a:lnTo>
                <a:lnTo>
                  <a:pt x="4679" y="81664"/>
                </a:lnTo>
                <a:lnTo>
                  <a:pt x="17430" y="100298"/>
                </a:lnTo>
                <a:lnTo>
                  <a:pt x="36325" y="112787"/>
                </a:lnTo>
                <a:lnTo>
                  <a:pt x="59436" y="117348"/>
                </a:lnTo>
                <a:lnTo>
                  <a:pt x="82105" y="112787"/>
                </a:lnTo>
                <a:lnTo>
                  <a:pt x="100774" y="100298"/>
                </a:lnTo>
                <a:lnTo>
                  <a:pt x="113442" y="81664"/>
                </a:lnTo>
                <a:lnTo>
                  <a:pt x="118110" y="58674"/>
                </a:lnTo>
                <a:lnTo>
                  <a:pt x="113442" y="36004"/>
                </a:lnTo>
                <a:lnTo>
                  <a:pt x="100774" y="17335"/>
                </a:lnTo>
                <a:lnTo>
                  <a:pt x="82105" y="4667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4362026" y="2034434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667"/>
                </a:lnTo>
                <a:lnTo>
                  <a:pt x="17430" y="17335"/>
                </a:lnTo>
                <a:lnTo>
                  <a:pt x="4679" y="36004"/>
                </a:lnTo>
                <a:lnTo>
                  <a:pt x="0" y="58674"/>
                </a:lnTo>
                <a:lnTo>
                  <a:pt x="4679" y="81664"/>
                </a:lnTo>
                <a:lnTo>
                  <a:pt x="17430" y="100298"/>
                </a:lnTo>
                <a:lnTo>
                  <a:pt x="36325" y="112787"/>
                </a:lnTo>
                <a:lnTo>
                  <a:pt x="59436" y="117348"/>
                </a:lnTo>
                <a:lnTo>
                  <a:pt x="82105" y="112787"/>
                </a:lnTo>
                <a:lnTo>
                  <a:pt x="100774" y="100298"/>
                </a:lnTo>
                <a:lnTo>
                  <a:pt x="113442" y="81664"/>
                </a:lnTo>
                <a:lnTo>
                  <a:pt x="118110" y="58674"/>
                </a:lnTo>
                <a:lnTo>
                  <a:pt x="113442" y="36004"/>
                </a:lnTo>
                <a:lnTo>
                  <a:pt x="100774" y="17335"/>
                </a:lnTo>
                <a:lnTo>
                  <a:pt x="82105" y="4667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4362026" y="2148521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69">
                <a:moveTo>
                  <a:pt x="59436" y="0"/>
                </a:moveTo>
                <a:lnTo>
                  <a:pt x="59436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4419811" y="2262611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4" h="176530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4362026" y="2205567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362026" y="2842683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560"/>
                </a:lnTo>
                <a:lnTo>
                  <a:pt x="17430" y="17049"/>
                </a:lnTo>
                <a:lnTo>
                  <a:pt x="4679" y="35683"/>
                </a:lnTo>
                <a:lnTo>
                  <a:pt x="0" y="58674"/>
                </a:lnTo>
                <a:lnTo>
                  <a:pt x="4679" y="81343"/>
                </a:lnTo>
                <a:lnTo>
                  <a:pt x="17430" y="100012"/>
                </a:lnTo>
                <a:lnTo>
                  <a:pt x="36325" y="112680"/>
                </a:lnTo>
                <a:lnTo>
                  <a:pt x="59436" y="117348"/>
                </a:lnTo>
                <a:lnTo>
                  <a:pt x="82105" y="112680"/>
                </a:lnTo>
                <a:lnTo>
                  <a:pt x="100774" y="100012"/>
                </a:lnTo>
                <a:lnTo>
                  <a:pt x="113442" y="81343"/>
                </a:lnTo>
                <a:lnTo>
                  <a:pt x="118110" y="58674"/>
                </a:lnTo>
                <a:lnTo>
                  <a:pt x="113442" y="35683"/>
                </a:lnTo>
                <a:lnTo>
                  <a:pt x="100774" y="17049"/>
                </a:lnTo>
                <a:lnTo>
                  <a:pt x="82105" y="456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4362026" y="2842683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560"/>
                </a:lnTo>
                <a:lnTo>
                  <a:pt x="17430" y="17049"/>
                </a:lnTo>
                <a:lnTo>
                  <a:pt x="4679" y="35683"/>
                </a:lnTo>
                <a:lnTo>
                  <a:pt x="0" y="58674"/>
                </a:lnTo>
                <a:lnTo>
                  <a:pt x="4679" y="81343"/>
                </a:lnTo>
                <a:lnTo>
                  <a:pt x="17430" y="100012"/>
                </a:lnTo>
                <a:lnTo>
                  <a:pt x="36325" y="112680"/>
                </a:lnTo>
                <a:lnTo>
                  <a:pt x="59436" y="117348"/>
                </a:lnTo>
                <a:lnTo>
                  <a:pt x="82105" y="112680"/>
                </a:lnTo>
                <a:lnTo>
                  <a:pt x="100774" y="100012"/>
                </a:lnTo>
                <a:lnTo>
                  <a:pt x="113442" y="81343"/>
                </a:lnTo>
                <a:lnTo>
                  <a:pt x="118110" y="58674"/>
                </a:lnTo>
                <a:lnTo>
                  <a:pt x="113442" y="35683"/>
                </a:lnTo>
                <a:lnTo>
                  <a:pt x="100774" y="17049"/>
                </a:lnTo>
                <a:lnTo>
                  <a:pt x="82105" y="4560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4362026" y="2956772"/>
            <a:ext cx="58032" cy="284603"/>
          </a:xfrm>
          <a:custGeom>
            <a:avLst/>
            <a:gdLst/>
            <a:ahLst/>
            <a:cxnLst/>
            <a:rect l="l" t="t" r="r" b="b"/>
            <a:pathLst>
              <a:path w="59689" h="292735">
                <a:moveTo>
                  <a:pt x="59436" y="0"/>
                </a:moveTo>
                <a:lnTo>
                  <a:pt x="59436" y="117347"/>
                </a:lnTo>
                <a:lnTo>
                  <a:pt x="0" y="2926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4419811" y="3070859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4" h="175260">
                <a:moveTo>
                  <a:pt x="0" y="0"/>
                </a:moveTo>
                <a:lnTo>
                  <a:pt x="58674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4362026" y="3013075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4362026" y="3299037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560"/>
                </a:lnTo>
                <a:lnTo>
                  <a:pt x="17430" y="17049"/>
                </a:lnTo>
                <a:lnTo>
                  <a:pt x="4679" y="35683"/>
                </a:lnTo>
                <a:lnTo>
                  <a:pt x="0" y="58674"/>
                </a:lnTo>
                <a:lnTo>
                  <a:pt x="4679" y="81343"/>
                </a:lnTo>
                <a:lnTo>
                  <a:pt x="17430" y="100012"/>
                </a:lnTo>
                <a:lnTo>
                  <a:pt x="36325" y="112680"/>
                </a:lnTo>
                <a:lnTo>
                  <a:pt x="59436" y="117348"/>
                </a:lnTo>
                <a:lnTo>
                  <a:pt x="82105" y="112680"/>
                </a:lnTo>
                <a:lnTo>
                  <a:pt x="100774" y="100012"/>
                </a:lnTo>
                <a:lnTo>
                  <a:pt x="113442" y="81343"/>
                </a:lnTo>
                <a:lnTo>
                  <a:pt x="118110" y="58674"/>
                </a:lnTo>
                <a:lnTo>
                  <a:pt x="113442" y="35683"/>
                </a:lnTo>
                <a:lnTo>
                  <a:pt x="100774" y="17049"/>
                </a:lnTo>
                <a:lnTo>
                  <a:pt x="82105" y="456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362026" y="3299037"/>
            <a:ext cx="114829" cy="114212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59436" y="0"/>
                </a:moveTo>
                <a:lnTo>
                  <a:pt x="36325" y="4560"/>
                </a:lnTo>
                <a:lnTo>
                  <a:pt x="17430" y="17049"/>
                </a:lnTo>
                <a:lnTo>
                  <a:pt x="4679" y="35683"/>
                </a:lnTo>
                <a:lnTo>
                  <a:pt x="0" y="58674"/>
                </a:lnTo>
                <a:lnTo>
                  <a:pt x="4679" y="81343"/>
                </a:lnTo>
                <a:lnTo>
                  <a:pt x="17430" y="100012"/>
                </a:lnTo>
                <a:lnTo>
                  <a:pt x="36325" y="112680"/>
                </a:lnTo>
                <a:lnTo>
                  <a:pt x="59436" y="117348"/>
                </a:lnTo>
                <a:lnTo>
                  <a:pt x="82105" y="112680"/>
                </a:lnTo>
                <a:lnTo>
                  <a:pt x="100774" y="100012"/>
                </a:lnTo>
                <a:lnTo>
                  <a:pt x="113442" y="81343"/>
                </a:lnTo>
                <a:lnTo>
                  <a:pt x="118110" y="58674"/>
                </a:lnTo>
                <a:lnTo>
                  <a:pt x="113442" y="35683"/>
                </a:lnTo>
                <a:lnTo>
                  <a:pt x="100774" y="17049"/>
                </a:lnTo>
                <a:lnTo>
                  <a:pt x="82105" y="4560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4362026" y="3413124"/>
            <a:ext cx="58032" cy="285221"/>
          </a:xfrm>
          <a:custGeom>
            <a:avLst/>
            <a:gdLst/>
            <a:ahLst/>
            <a:cxnLst/>
            <a:rect l="l" t="t" r="r" b="b"/>
            <a:pathLst>
              <a:path w="59689" h="293370">
                <a:moveTo>
                  <a:pt x="59436" y="0"/>
                </a:moveTo>
                <a:lnTo>
                  <a:pt x="59436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419811" y="3527213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4" h="176529">
                <a:moveTo>
                  <a:pt x="0" y="0"/>
                </a:moveTo>
                <a:lnTo>
                  <a:pt x="58674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4362026" y="3470169"/>
            <a:ext cx="114829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5674043" y="3299037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7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5674043" y="3299037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7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5674043" y="3413124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4" h="293370">
                <a:moveTo>
                  <a:pt x="58674" y="0"/>
                </a:moveTo>
                <a:lnTo>
                  <a:pt x="58674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5731087" y="3527213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4" h="176529">
                <a:moveTo>
                  <a:pt x="0" y="0"/>
                </a:moveTo>
                <a:lnTo>
                  <a:pt x="58673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5674043" y="3470169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5674043" y="2034434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667"/>
                </a:lnTo>
                <a:lnTo>
                  <a:pt x="17049" y="17335"/>
                </a:lnTo>
                <a:lnTo>
                  <a:pt x="4560" y="36004"/>
                </a:lnTo>
                <a:lnTo>
                  <a:pt x="0" y="58674"/>
                </a:lnTo>
                <a:lnTo>
                  <a:pt x="4560" y="81664"/>
                </a:lnTo>
                <a:lnTo>
                  <a:pt x="17049" y="100298"/>
                </a:lnTo>
                <a:lnTo>
                  <a:pt x="35683" y="112787"/>
                </a:lnTo>
                <a:lnTo>
                  <a:pt x="58674" y="117348"/>
                </a:lnTo>
                <a:lnTo>
                  <a:pt x="81664" y="112787"/>
                </a:lnTo>
                <a:lnTo>
                  <a:pt x="100298" y="100298"/>
                </a:lnTo>
                <a:lnTo>
                  <a:pt x="112787" y="81664"/>
                </a:lnTo>
                <a:lnTo>
                  <a:pt x="117347" y="58674"/>
                </a:lnTo>
                <a:lnTo>
                  <a:pt x="112787" y="36004"/>
                </a:lnTo>
                <a:lnTo>
                  <a:pt x="100298" y="17335"/>
                </a:lnTo>
                <a:lnTo>
                  <a:pt x="81664" y="4667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5674043" y="2034434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667"/>
                </a:lnTo>
                <a:lnTo>
                  <a:pt x="17049" y="17335"/>
                </a:lnTo>
                <a:lnTo>
                  <a:pt x="4560" y="36004"/>
                </a:lnTo>
                <a:lnTo>
                  <a:pt x="0" y="58674"/>
                </a:lnTo>
                <a:lnTo>
                  <a:pt x="4560" y="81664"/>
                </a:lnTo>
                <a:lnTo>
                  <a:pt x="17049" y="100298"/>
                </a:lnTo>
                <a:lnTo>
                  <a:pt x="35683" y="112787"/>
                </a:lnTo>
                <a:lnTo>
                  <a:pt x="58674" y="117348"/>
                </a:lnTo>
                <a:lnTo>
                  <a:pt x="81664" y="112787"/>
                </a:lnTo>
                <a:lnTo>
                  <a:pt x="100298" y="100298"/>
                </a:lnTo>
                <a:lnTo>
                  <a:pt x="112787" y="81664"/>
                </a:lnTo>
                <a:lnTo>
                  <a:pt x="117347" y="58674"/>
                </a:lnTo>
                <a:lnTo>
                  <a:pt x="112787" y="36004"/>
                </a:lnTo>
                <a:lnTo>
                  <a:pt x="100298" y="17335"/>
                </a:lnTo>
                <a:lnTo>
                  <a:pt x="81664" y="4667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5674043" y="2148521"/>
            <a:ext cx="57415" cy="285221"/>
          </a:xfrm>
          <a:custGeom>
            <a:avLst/>
            <a:gdLst/>
            <a:ahLst/>
            <a:cxnLst/>
            <a:rect l="l" t="t" r="r" b="b"/>
            <a:pathLst>
              <a:path w="59054" h="293369">
                <a:moveTo>
                  <a:pt x="58674" y="0"/>
                </a:moveTo>
                <a:lnTo>
                  <a:pt x="58674" y="117348"/>
                </a:lnTo>
                <a:lnTo>
                  <a:pt x="0" y="2933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5731087" y="2262611"/>
            <a:ext cx="57415" cy="171626"/>
          </a:xfrm>
          <a:custGeom>
            <a:avLst/>
            <a:gdLst/>
            <a:ahLst/>
            <a:cxnLst/>
            <a:rect l="l" t="t" r="r" b="b"/>
            <a:pathLst>
              <a:path w="59054" h="176530">
                <a:moveTo>
                  <a:pt x="0" y="0"/>
                </a:moveTo>
                <a:lnTo>
                  <a:pt x="58673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5674043" y="2205567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5674043" y="2842683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7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5674043" y="2842683"/>
            <a:ext cx="114212" cy="114212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674" y="0"/>
                </a:move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4560" y="81343"/>
                </a:lnTo>
                <a:lnTo>
                  <a:pt x="17049" y="100012"/>
                </a:lnTo>
                <a:lnTo>
                  <a:pt x="35683" y="112680"/>
                </a:lnTo>
                <a:lnTo>
                  <a:pt x="58674" y="117348"/>
                </a:lnTo>
                <a:lnTo>
                  <a:pt x="81664" y="112680"/>
                </a:lnTo>
                <a:lnTo>
                  <a:pt x="100298" y="100012"/>
                </a:lnTo>
                <a:lnTo>
                  <a:pt x="112787" y="81343"/>
                </a:lnTo>
                <a:lnTo>
                  <a:pt x="117347" y="58674"/>
                </a:lnTo>
                <a:lnTo>
                  <a:pt x="112787" y="35683"/>
                </a:lnTo>
                <a:lnTo>
                  <a:pt x="100298" y="17049"/>
                </a:lnTo>
                <a:lnTo>
                  <a:pt x="81664" y="4560"/>
                </a:lnTo>
                <a:lnTo>
                  <a:pt x="58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5674043" y="2956772"/>
            <a:ext cx="57415" cy="284603"/>
          </a:xfrm>
          <a:custGeom>
            <a:avLst/>
            <a:gdLst/>
            <a:ahLst/>
            <a:cxnLst/>
            <a:rect l="l" t="t" r="r" b="b"/>
            <a:pathLst>
              <a:path w="59054" h="292735">
                <a:moveTo>
                  <a:pt x="58674" y="0"/>
                </a:moveTo>
                <a:lnTo>
                  <a:pt x="58674" y="117347"/>
                </a:lnTo>
                <a:lnTo>
                  <a:pt x="0" y="2926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5731087" y="3070859"/>
            <a:ext cx="57415" cy="170392"/>
          </a:xfrm>
          <a:custGeom>
            <a:avLst/>
            <a:gdLst/>
            <a:ahLst/>
            <a:cxnLst/>
            <a:rect l="l" t="t" r="r" b="b"/>
            <a:pathLst>
              <a:path w="59054" h="175260">
                <a:moveTo>
                  <a:pt x="0" y="0"/>
                </a:moveTo>
                <a:lnTo>
                  <a:pt x="58673" y="1752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5674043" y="3013075"/>
            <a:ext cx="114212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4425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1296564"/>
            <a:ext cx="5081499" cy="48731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3735" indent="-243852">
              <a:lnSpc>
                <a:spcPts val="1215"/>
              </a:lnSpc>
              <a:buAutoNum type="arabicPeriod" startAt="3"/>
              <a:tabLst>
                <a:tab pos="303735" algn="l"/>
                <a:tab pos="304352" algn="l"/>
              </a:tabLst>
            </a:pPr>
            <a:r>
              <a:rPr sz="1069" spc="10" dirty="0">
                <a:latin typeface="Times New Roman"/>
                <a:cs typeface="Times New Roman"/>
              </a:rPr>
              <a:t>newNode-&gt;setNext(head);</a:t>
            </a:r>
            <a:endParaRPr sz="1069">
              <a:latin typeface="Times New Roman"/>
              <a:cs typeface="Times New Roman"/>
            </a:endParaRPr>
          </a:p>
          <a:p>
            <a:pPr marL="303735" indent="-243852">
              <a:lnSpc>
                <a:spcPts val="1259"/>
              </a:lnSpc>
              <a:buAutoNum type="arabicPeriod" startAt="3"/>
              <a:tabLst>
                <a:tab pos="303735" algn="l"/>
                <a:tab pos="304352" algn="l"/>
              </a:tabLst>
            </a:pPr>
            <a:r>
              <a:rPr sz="1069" spc="10" dirty="0">
                <a:latin typeface="Times New Roman"/>
                <a:cs typeface="Times New Roman"/>
              </a:rPr>
              <a:t>head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newNode;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2102730"/>
            <a:ext cx="4852458" cy="1134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line 1,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created, using the </a:t>
            </a:r>
            <a:r>
              <a:rPr sz="1069" i="1" spc="10" dirty="0">
                <a:latin typeface="Times New Roman"/>
                <a:cs typeface="Times New Roman"/>
              </a:rPr>
              <a:t>new </a:t>
            </a:r>
            <a:r>
              <a:rPr sz="1069" i="1" spc="5" dirty="0">
                <a:latin typeface="Times New Roman"/>
                <a:cs typeface="Times New Roman"/>
              </a:rPr>
              <a:t>Node() </a:t>
            </a:r>
            <a:r>
              <a:rPr sz="1069" spc="10" dirty="0">
                <a:latin typeface="Times New Roman"/>
                <a:cs typeface="Times New Roman"/>
              </a:rPr>
              <a:t>statement and returned pointer  </a:t>
            </a:r>
            <a:r>
              <a:rPr sz="1069" spc="5" dirty="0">
                <a:latin typeface="Times New Roman"/>
                <a:cs typeface="Times New Roman"/>
              </a:rPr>
              <a:t>is assigned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newNode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5" dirty="0">
                <a:latin typeface="Times New Roman"/>
                <a:cs typeface="Times New Roman"/>
              </a:rPr>
              <a:t>starts pointing to </a:t>
            </a:r>
            <a:r>
              <a:rPr sz="1069" spc="10" dirty="0">
                <a:latin typeface="Times New Roman"/>
                <a:cs typeface="Times New Roman"/>
              </a:rPr>
              <a:t>the newly </a:t>
            </a:r>
            <a:r>
              <a:rPr sz="1069" spc="5" dirty="0">
                <a:latin typeface="Times New Roman"/>
                <a:cs typeface="Times New Roman"/>
              </a:rPr>
              <a:t>created  </a:t>
            </a:r>
            <a:r>
              <a:rPr sz="1069" i="1" spc="10" dirty="0">
                <a:latin typeface="Times New Roman"/>
                <a:cs typeface="Times New Roman"/>
              </a:rPr>
              <a:t>Node</a:t>
            </a:r>
            <a:r>
              <a:rPr sz="1069" i="1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In line 2,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set into </a:t>
            </a:r>
            <a:r>
              <a:rPr sz="1069" spc="10" dirty="0">
                <a:latin typeface="Times New Roman"/>
                <a:cs typeface="Times New Roman"/>
              </a:rPr>
              <a:t>the newly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i="1" spc="10" dirty="0">
                <a:latin typeface="Times New Roman"/>
                <a:cs typeface="Times New Roman"/>
              </a:rPr>
              <a:t>Node</a:t>
            </a:r>
            <a:r>
              <a:rPr sz="1069" i="1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3,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newly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created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pointed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by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 using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setNext(head)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 line 4,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pointer is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to point to </a:t>
            </a:r>
            <a:r>
              <a:rPr sz="1069" spc="10" dirty="0">
                <a:latin typeface="Times New Roman"/>
                <a:cs typeface="Times New Roman"/>
              </a:rPr>
              <a:t>the newly </a:t>
            </a:r>
            <a:r>
              <a:rPr sz="1069" spc="5" dirty="0">
                <a:latin typeface="Times New Roman"/>
                <a:cs typeface="Times New Roman"/>
              </a:rPr>
              <a:t>created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615" y="9002343"/>
            <a:ext cx="5081499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top()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622" y="3978875"/>
            <a:ext cx="2191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top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6176" y="3942820"/>
            <a:ext cx="487715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006176" y="4237672"/>
            <a:ext cx="487715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006176" y="3524249"/>
            <a:ext cx="0" cy="1533525"/>
          </a:xfrm>
          <a:custGeom>
            <a:avLst/>
            <a:gdLst/>
            <a:ahLst/>
            <a:cxnLst/>
            <a:rect l="l" t="t" r="r" b="b"/>
            <a:pathLst>
              <a:path h="1577339">
                <a:moveTo>
                  <a:pt x="0" y="0"/>
                </a:moveTo>
                <a:lnTo>
                  <a:pt x="0" y="15773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493645" y="3524249"/>
            <a:ext cx="0" cy="1533525"/>
          </a:xfrm>
          <a:custGeom>
            <a:avLst/>
            <a:gdLst/>
            <a:ahLst/>
            <a:cxnLst/>
            <a:rect l="l" t="t" r="r" b="b"/>
            <a:pathLst>
              <a:path h="1577339">
                <a:moveTo>
                  <a:pt x="0" y="0"/>
                </a:moveTo>
                <a:lnTo>
                  <a:pt x="0" y="15773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006176" y="5057775"/>
            <a:ext cx="487715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006176" y="4779222"/>
            <a:ext cx="487715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723178" y="4047279"/>
            <a:ext cx="283369" cy="69762"/>
          </a:xfrm>
          <a:custGeom>
            <a:avLst/>
            <a:gdLst/>
            <a:ahLst/>
            <a:cxnLst/>
            <a:rect l="l" t="t" r="r" b="b"/>
            <a:pathLst>
              <a:path w="291464" h="71754">
                <a:moveTo>
                  <a:pt x="219456" y="0"/>
                </a:moveTo>
                <a:lnTo>
                  <a:pt x="243077" y="35813"/>
                </a:lnTo>
                <a:lnTo>
                  <a:pt x="219456" y="71627"/>
                </a:lnTo>
                <a:lnTo>
                  <a:pt x="281939" y="40386"/>
                </a:lnTo>
                <a:lnTo>
                  <a:pt x="243077" y="40386"/>
                </a:lnTo>
                <a:lnTo>
                  <a:pt x="246125" y="38862"/>
                </a:lnTo>
                <a:lnTo>
                  <a:pt x="247650" y="35813"/>
                </a:lnTo>
                <a:lnTo>
                  <a:pt x="246125" y="32765"/>
                </a:lnTo>
                <a:lnTo>
                  <a:pt x="243077" y="31242"/>
                </a:lnTo>
                <a:lnTo>
                  <a:pt x="281940" y="31242"/>
                </a:lnTo>
                <a:lnTo>
                  <a:pt x="219456" y="0"/>
                </a:lnTo>
                <a:close/>
              </a:path>
              <a:path w="291464" h="71754">
                <a:moveTo>
                  <a:pt x="240062" y="31242"/>
                </a:moveTo>
                <a:lnTo>
                  <a:pt x="3810" y="31242"/>
                </a:lnTo>
                <a:lnTo>
                  <a:pt x="762" y="32765"/>
                </a:lnTo>
                <a:lnTo>
                  <a:pt x="0" y="35813"/>
                </a:lnTo>
                <a:lnTo>
                  <a:pt x="762" y="38862"/>
                </a:lnTo>
                <a:lnTo>
                  <a:pt x="3810" y="40386"/>
                </a:lnTo>
                <a:lnTo>
                  <a:pt x="240062" y="40386"/>
                </a:lnTo>
                <a:lnTo>
                  <a:pt x="243077" y="35813"/>
                </a:lnTo>
                <a:lnTo>
                  <a:pt x="240062" y="31242"/>
                </a:lnTo>
                <a:close/>
              </a:path>
              <a:path w="291464" h="71754">
                <a:moveTo>
                  <a:pt x="281940" y="31242"/>
                </a:moveTo>
                <a:lnTo>
                  <a:pt x="243077" y="31242"/>
                </a:lnTo>
                <a:lnTo>
                  <a:pt x="246125" y="32765"/>
                </a:lnTo>
                <a:lnTo>
                  <a:pt x="247650" y="35813"/>
                </a:lnTo>
                <a:lnTo>
                  <a:pt x="246125" y="38862"/>
                </a:lnTo>
                <a:lnTo>
                  <a:pt x="243077" y="40386"/>
                </a:lnTo>
                <a:lnTo>
                  <a:pt x="281939" y="40386"/>
                </a:lnTo>
                <a:lnTo>
                  <a:pt x="291083" y="35813"/>
                </a:lnTo>
                <a:lnTo>
                  <a:pt x="281940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006176" y="4499928"/>
            <a:ext cx="487715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216820" y="427298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6820" y="397813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67779" y="4110248"/>
            <a:ext cx="577233" cy="279047"/>
          </a:xfrm>
          <a:custGeom>
            <a:avLst/>
            <a:gdLst/>
            <a:ahLst/>
            <a:cxnLst/>
            <a:rect l="l" t="t" r="r" b="b"/>
            <a:pathLst>
              <a:path w="593725" h="287020">
                <a:moveTo>
                  <a:pt x="445007" y="0"/>
                </a:moveTo>
                <a:lnTo>
                  <a:pt x="445007" y="71627"/>
                </a:lnTo>
                <a:lnTo>
                  <a:pt x="0" y="71627"/>
                </a:lnTo>
                <a:lnTo>
                  <a:pt x="0" y="214883"/>
                </a:lnTo>
                <a:lnTo>
                  <a:pt x="445007" y="214883"/>
                </a:lnTo>
                <a:lnTo>
                  <a:pt x="445007" y="286512"/>
                </a:lnTo>
                <a:lnTo>
                  <a:pt x="593598" y="143255"/>
                </a:lnTo>
                <a:lnTo>
                  <a:pt x="4450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124960" y="4808114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20">
                <a:moveTo>
                  <a:pt x="429767" y="0"/>
                </a:moveTo>
                <a:lnTo>
                  <a:pt x="0" y="0"/>
                </a:lnTo>
                <a:lnTo>
                  <a:pt x="0" y="286512"/>
                </a:lnTo>
                <a:lnTo>
                  <a:pt x="429767" y="286512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403513" y="4808114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4196327" y="486713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51704" y="4151736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20">
                <a:moveTo>
                  <a:pt x="430529" y="0"/>
                </a:moveTo>
                <a:lnTo>
                  <a:pt x="0" y="0"/>
                </a:lnTo>
                <a:lnTo>
                  <a:pt x="0" y="286512"/>
                </a:lnTo>
                <a:lnTo>
                  <a:pt x="430529" y="286512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030998" y="4151736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823812" y="421149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9530" y="4257674"/>
            <a:ext cx="235215" cy="66675"/>
          </a:xfrm>
          <a:custGeom>
            <a:avLst/>
            <a:gdLst/>
            <a:ahLst/>
            <a:cxnLst/>
            <a:rect l="l" t="t" r="r" b="b"/>
            <a:pathLst>
              <a:path w="241935" h="68579">
                <a:moveTo>
                  <a:pt x="224731" y="34289"/>
                </a:moveTo>
                <a:lnTo>
                  <a:pt x="182879" y="60198"/>
                </a:lnTo>
                <a:lnTo>
                  <a:pt x="180594" y="63245"/>
                </a:lnTo>
                <a:lnTo>
                  <a:pt x="181356" y="66293"/>
                </a:lnTo>
                <a:lnTo>
                  <a:pt x="184403" y="68579"/>
                </a:lnTo>
                <a:lnTo>
                  <a:pt x="187451" y="67817"/>
                </a:lnTo>
                <a:lnTo>
                  <a:pt x="234176" y="38862"/>
                </a:lnTo>
                <a:lnTo>
                  <a:pt x="233172" y="38862"/>
                </a:lnTo>
                <a:lnTo>
                  <a:pt x="234696" y="38100"/>
                </a:lnTo>
                <a:lnTo>
                  <a:pt x="230886" y="38100"/>
                </a:lnTo>
                <a:lnTo>
                  <a:pt x="224731" y="34289"/>
                </a:lnTo>
                <a:close/>
              </a:path>
              <a:path w="241935" h="68579">
                <a:moveTo>
                  <a:pt x="217345" y="29717"/>
                </a:moveTo>
                <a:lnTo>
                  <a:pt x="4572" y="29717"/>
                </a:lnTo>
                <a:lnTo>
                  <a:pt x="762" y="31241"/>
                </a:lnTo>
                <a:lnTo>
                  <a:pt x="0" y="34289"/>
                </a:lnTo>
                <a:lnTo>
                  <a:pt x="762" y="37337"/>
                </a:lnTo>
                <a:lnTo>
                  <a:pt x="4572" y="38862"/>
                </a:lnTo>
                <a:lnTo>
                  <a:pt x="217345" y="38862"/>
                </a:lnTo>
                <a:lnTo>
                  <a:pt x="224731" y="34289"/>
                </a:lnTo>
                <a:lnTo>
                  <a:pt x="217345" y="29717"/>
                </a:lnTo>
                <a:close/>
              </a:path>
              <a:path w="241935" h="68579">
                <a:moveTo>
                  <a:pt x="234176" y="29717"/>
                </a:moveTo>
                <a:lnTo>
                  <a:pt x="233172" y="29717"/>
                </a:lnTo>
                <a:lnTo>
                  <a:pt x="236220" y="31241"/>
                </a:lnTo>
                <a:lnTo>
                  <a:pt x="237744" y="34289"/>
                </a:lnTo>
                <a:lnTo>
                  <a:pt x="236220" y="37337"/>
                </a:lnTo>
                <a:lnTo>
                  <a:pt x="233172" y="38862"/>
                </a:lnTo>
                <a:lnTo>
                  <a:pt x="234176" y="38862"/>
                </a:lnTo>
                <a:lnTo>
                  <a:pt x="241553" y="34289"/>
                </a:lnTo>
                <a:lnTo>
                  <a:pt x="234176" y="29717"/>
                </a:lnTo>
                <a:close/>
              </a:path>
              <a:path w="241935" h="68579">
                <a:moveTo>
                  <a:pt x="230886" y="30479"/>
                </a:moveTo>
                <a:lnTo>
                  <a:pt x="224731" y="34289"/>
                </a:lnTo>
                <a:lnTo>
                  <a:pt x="230886" y="38100"/>
                </a:lnTo>
                <a:lnTo>
                  <a:pt x="230886" y="30479"/>
                </a:lnTo>
                <a:close/>
              </a:path>
              <a:path w="241935" h="68579">
                <a:moveTo>
                  <a:pt x="234696" y="30479"/>
                </a:moveTo>
                <a:lnTo>
                  <a:pt x="230886" y="30479"/>
                </a:lnTo>
                <a:lnTo>
                  <a:pt x="230886" y="38100"/>
                </a:lnTo>
                <a:lnTo>
                  <a:pt x="234696" y="38100"/>
                </a:lnTo>
                <a:lnTo>
                  <a:pt x="236220" y="37337"/>
                </a:lnTo>
                <a:lnTo>
                  <a:pt x="237744" y="34289"/>
                </a:lnTo>
                <a:lnTo>
                  <a:pt x="236220" y="31241"/>
                </a:lnTo>
                <a:lnTo>
                  <a:pt x="234696" y="30479"/>
                </a:lnTo>
                <a:close/>
              </a:path>
              <a:path w="241935" h="68579">
                <a:moveTo>
                  <a:pt x="184403" y="0"/>
                </a:moveTo>
                <a:lnTo>
                  <a:pt x="181356" y="2286"/>
                </a:lnTo>
                <a:lnTo>
                  <a:pt x="180594" y="5334"/>
                </a:lnTo>
                <a:lnTo>
                  <a:pt x="182879" y="8381"/>
                </a:lnTo>
                <a:lnTo>
                  <a:pt x="224731" y="34289"/>
                </a:lnTo>
                <a:lnTo>
                  <a:pt x="230886" y="30479"/>
                </a:lnTo>
                <a:lnTo>
                  <a:pt x="234696" y="30479"/>
                </a:lnTo>
                <a:lnTo>
                  <a:pt x="233172" y="29717"/>
                </a:lnTo>
                <a:lnTo>
                  <a:pt x="234176" y="29717"/>
                </a:lnTo>
                <a:lnTo>
                  <a:pt x="187451" y="762"/>
                </a:lnTo>
                <a:lnTo>
                  <a:pt x="184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379191" y="4151736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20">
                <a:moveTo>
                  <a:pt x="430529" y="0"/>
                </a:moveTo>
                <a:lnTo>
                  <a:pt x="0" y="0"/>
                </a:lnTo>
                <a:lnTo>
                  <a:pt x="0" y="286512"/>
                </a:lnTo>
                <a:lnTo>
                  <a:pt x="430529" y="286512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657744" y="4151736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450558" y="421149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23678" y="4257674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79">
                <a:moveTo>
                  <a:pt x="258357" y="34289"/>
                </a:moveTo>
                <a:lnTo>
                  <a:pt x="217170" y="60198"/>
                </a:lnTo>
                <a:lnTo>
                  <a:pt x="214884" y="63245"/>
                </a:lnTo>
                <a:lnTo>
                  <a:pt x="215646" y="66293"/>
                </a:lnTo>
                <a:lnTo>
                  <a:pt x="218693" y="68579"/>
                </a:lnTo>
                <a:lnTo>
                  <a:pt x="221741" y="67817"/>
                </a:lnTo>
                <a:lnTo>
                  <a:pt x="268466" y="38862"/>
                </a:lnTo>
                <a:lnTo>
                  <a:pt x="267462" y="38862"/>
                </a:lnTo>
                <a:lnTo>
                  <a:pt x="268986" y="38100"/>
                </a:lnTo>
                <a:lnTo>
                  <a:pt x="264413" y="38100"/>
                </a:lnTo>
                <a:lnTo>
                  <a:pt x="258357" y="34289"/>
                </a:lnTo>
                <a:close/>
              </a:path>
              <a:path w="276225" h="68579">
                <a:moveTo>
                  <a:pt x="251088" y="29717"/>
                </a:moveTo>
                <a:lnTo>
                  <a:pt x="4572" y="29717"/>
                </a:lnTo>
                <a:lnTo>
                  <a:pt x="762" y="31241"/>
                </a:lnTo>
                <a:lnTo>
                  <a:pt x="0" y="34289"/>
                </a:lnTo>
                <a:lnTo>
                  <a:pt x="762" y="37337"/>
                </a:lnTo>
                <a:lnTo>
                  <a:pt x="4572" y="38862"/>
                </a:lnTo>
                <a:lnTo>
                  <a:pt x="251088" y="38862"/>
                </a:lnTo>
                <a:lnTo>
                  <a:pt x="258357" y="34289"/>
                </a:lnTo>
                <a:lnTo>
                  <a:pt x="251088" y="29717"/>
                </a:lnTo>
                <a:close/>
              </a:path>
              <a:path w="276225" h="68579">
                <a:moveTo>
                  <a:pt x="268466" y="29717"/>
                </a:moveTo>
                <a:lnTo>
                  <a:pt x="267462" y="29717"/>
                </a:lnTo>
                <a:lnTo>
                  <a:pt x="270510" y="31241"/>
                </a:lnTo>
                <a:lnTo>
                  <a:pt x="271272" y="34289"/>
                </a:lnTo>
                <a:lnTo>
                  <a:pt x="270510" y="37337"/>
                </a:lnTo>
                <a:lnTo>
                  <a:pt x="267462" y="38862"/>
                </a:lnTo>
                <a:lnTo>
                  <a:pt x="268466" y="38862"/>
                </a:lnTo>
                <a:lnTo>
                  <a:pt x="275843" y="34289"/>
                </a:lnTo>
                <a:lnTo>
                  <a:pt x="268466" y="29717"/>
                </a:lnTo>
                <a:close/>
              </a:path>
              <a:path w="276225" h="68579">
                <a:moveTo>
                  <a:pt x="264413" y="30479"/>
                </a:moveTo>
                <a:lnTo>
                  <a:pt x="258357" y="34289"/>
                </a:lnTo>
                <a:lnTo>
                  <a:pt x="264413" y="38100"/>
                </a:lnTo>
                <a:lnTo>
                  <a:pt x="264413" y="30479"/>
                </a:lnTo>
                <a:close/>
              </a:path>
              <a:path w="276225" h="68579">
                <a:moveTo>
                  <a:pt x="268986" y="30479"/>
                </a:moveTo>
                <a:lnTo>
                  <a:pt x="264413" y="30479"/>
                </a:lnTo>
                <a:lnTo>
                  <a:pt x="264413" y="38100"/>
                </a:lnTo>
                <a:lnTo>
                  <a:pt x="268986" y="38100"/>
                </a:lnTo>
                <a:lnTo>
                  <a:pt x="270510" y="37337"/>
                </a:lnTo>
                <a:lnTo>
                  <a:pt x="271272" y="34289"/>
                </a:lnTo>
                <a:lnTo>
                  <a:pt x="270510" y="31241"/>
                </a:lnTo>
                <a:lnTo>
                  <a:pt x="268986" y="30479"/>
                </a:lnTo>
                <a:close/>
              </a:path>
              <a:path w="276225" h="68579">
                <a:moveTo>
                  <a:pt x="218693" y="0"/>
                </a:moveTo>
                <a:lnTo>
                  <a:pt x="215646" y="2286"/>
                </a:lnTo>
                <a:lnTo>
                  <a:pt x="214884" y="5334"/>
                </a:lnTo>
                <a:lnTo>
                  <a:pt x="217170" y="8381"/>
                </a:lnTo>
                <a:lnTo>
                  <a:pt x="258357" y="34289"/>
                </a:lnTo>
                <a:lnTo>
                  <a:pt x="264413" y="30479"/>
                </a:lnTo>
                <a:lnTo>
                  <a:pt x="268986" y="30479"/>
                </a:lnTo>
                <a:lnTo>
                  <a:pt x="267462" y="29717"/>
                </a:lnTo>
                <a:lnTo>
                  <a:pt x="268466" y="29717"/>
                </a:lnTo>
                <a:lnTo>
                  <a:pt x="221741" y="762"/>
                </a:lnTo>
                <a:lnTo>
                  <a:pt x="2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6006677" y="4151736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20">
                <a:moveTo>
                  <a:pt x="429768" y="0"/>
                </a:moveTo>
                <a:lnTo>
                  <a:pt x="0" y="0"/>
                </a:lnTo>
                <a:lnTo>
                  <a:pt x="0" y="286512"/>
                </a:lnTo>
                <a:lnTo>
                  <a:pt x="429768" y="286512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6285230" y="4151736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6078044" y="421149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04492" y="4193222"/>
            <a:ext cx="83961" cy="251266"/>
          </a:xfrm>
          <a:custGeom>
            <a:avLst/>
            <a:gdLst/>
            <a:ahLst/>
            <a:cxnLst/>
            <a:rect l="l" t="t" r="r" b="b"/>
            <a:pathLst>
              <a:path w="86359" h="258445">
                <a:moveTo>
                  <a:pt x="86105" y="0"/>
                </a:moveTo>
                <a:lnTo>
                  <a:pt x="0" y="25831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699969" y="3727732"/>
            <a:ext cx="6099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96975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head  </a:t>
            </a:r>
            <a:r>
              <a:rPr sz="1069" b="1" spc="-102" dirty="0">
                <a:latin typeface="Times New Roman"/>
                <a:cs typeface="Times New Roman"/>
              </a:rPr>
              <a:t> </a:t>
            </a:r>
            <a:r>
              <a:rPr sz="1069" b="1" u="sng" spc="5" dirty="0">
                <a:latin typeface="Times New Roman"/>
                <a:cs typeface="Times New Roman"/>
              </a:rPr>
              <a:t> </a:t>
            </a:r>
            <a:r>
              <a:rPr sz="1069" b="1" u="sng" dirty="0">
                <a:latin typeface="Times New Roman"/>
                <a:cs typeface="Times New Roman"/>
              </a:rPr>
              <a:t>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62754" y="3854662"/>
            <a:ext cx="69762" cy="924807"/>
          </a:xfrm>
          <a:custGeom>
            <a:avLst/>
            <a:gdLst/>
            <a:ahLst/>
            <a:cxnLst/>
            <a:rect l="l" t="t" r="r" b="b"/>
            <a:pathLst>
              <a:path w="71754" h="951229">
                <a:moveTo>
                  <a:pt x="0" y="879348"/>
                </a:moveTo>
                <a:lnTo>
                  <a:pt x="35813" y="950976"/>
                </a:lnTo>
                <a:lnTo>
                  <a:pt x="57530" y="907542"/>
                </a:lnTo>
                <a:lnTo>
                  <a:pt x="35813" y="907542"/>
                </a:lnTo>
                <a:lnTo>
                  <a:pt x="32003" y="906018"/>
                </a:lnTo>
                <a:lnTo>
                  <a:pt x="31241" y="902970"/>
                </a:lnTo>
                <a:lnTo>
                  <a:pt x="31241" y="899954"/>
                </a:lnTo>
                <a:lnTo>
                  <a:pt x="0" y="879348"/>
                </a:lnTo>
                <a:close/>
              </a:path>
              <a:path w="71754" h="951229">
                <a:moveTo>
                  <a:pt x="31241" y="899954"/>
                </a:moveTo>
                <a:lnTo>
                  <a:pt x="31241" y="902970"/>
                </a:lnTo>
                <a:lnTo>
                  <a:pt x="32003" y="906018"/>
                </a:lnTo>
                <a:lnTo>
                  <a:pt x="35813" y="907542"/>
                </a:lnTo>
                <a:lnTo>
                  <a:pt x="38862" y="906018"/>
                </a:lnTo>
                <a:lnTo>
                  <a:pt x="39624" y="902970"/>
                </a:lnTo>
                <a:lnTo>
                  <a:pt x="35813" y="902970"/>
                </a:lnTo>
                <a:lnTo>
                  <a:pt x="31241" y="899954"/>
                </a:lnTo>
                <a:close/>
              </a:path>
              <a:path w="71754" h="951229">
                <a:moveTo>
                  <a:pt x="71627" y="879348"/>
                </a:moveTo>
                <a:lnTo>
                  <a:pt x="39624" y="900457"/>
                </a:lnTo>
                <a:lnTo>
                  <a:pt x="39624" y="902970"/>
                </a:lnTo>
                <a:lnTo>
                  <a:pt x="38862" y="906018"/>
                </a:lnTo>
                <a:lnTo>
                  <a:pt x="35813" y="907542"/>
                </a:lnTo>
                <a:lnTo>
                  <a:pt x="57530" y="907542"/>
                </a:lnTo>
                <a:lnTo>
                  <a:pt x="71627" y="879348"/>
                </a:lnTo>
                <a:close/>
              </a:path>
              <a:path w="71754" h="951229">
                <a:moveTo>
                  <a:pt x="35813" y="0"/>
                </a:moveTo>
                <a:lnTo>
                  <a:pt x="32003" y="1524"/>
                </a:lnTo>
                <a:lnTo>
                  <a:pt x="31241" y="4572"/>
                </a:lnTo>
                <a:lnTo>
                  <a:pt x="31241" y="899954"/>
                </a:lnTo>
                <a:lnTo>
                  <a:pt x="35813" y="902970"/>
                </a:lnTo>
                <a:lnTo>
                  <a:pt x="39624" y="900457"/>
                </a:lnTo>
                <a:lnTo>
                  <a:pt x="39624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951229">
                <a:moveTo>
                  <a:pt x="39624" y="900457"/>
                </a:moveTo>
                <a:lnTo>
                  <a:pt x="35813" y="902970"/>
                </a:lnTo>
                <a:lnTo>
                  <a:pt x="39624" y="902970"/>
                </a:lnTo>
                <a:lnTo>
                  <a:pt x="39624" y="900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464261" y="4946650"/>
            <a:ext cx="418571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52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849495" y="4459181"/>
            <a:ext cx="66675" cy="491418"/>
          </a:xfrm>
          <a:custGeom>
            <a:avLst/>
            <a:gdLst/>
            <a:ahLst/>
            <a:cxnLst/>
            <a:rect l="l" t="t" r="r" b="b"/>
            <a:pathLst>
              <a:path w="68579" h="505460">
                <a:moveTo>
                  <a:pt x="34290" y="17486"/>
                </a:moveTo>
                <a:lnTo>
                  <a:pt x="29718" y="24755"/>
                </a:lnTo>
                <a:lnTo>
                  <a:pt x="29718" y="501396"/>
                </a:lnTo>
                <a:lnTo>
                  <a:pt x="31242" y="504443"/>
                </a:lnTo>
                <a:lnTo>
                  <a:pt x="34289" y="505205"/>
                </a:lnTo>
                <a:lnTo>
                  <a:pt x="37337" y="504443"/>
                </a:lnTo>
                <a:lnTo>
                  <a:pt x="38862" y="501396"/>
                </a:lnTo>
                <a:lnTo>
                  <a:pt x="38862" y="24755"/>
                </a:lnTo>
                <a:lnTo>
                  <a:pt x="34290" y="17486"/>
                </a:lnTo>
                <a:close/>
              </a:path>
              <a:path w="68579" h="505460">
                <a:moveTo>
                  <a:pt x="34289" y="0"/>
                </a:moveTo>
                <a:lnTo>
                  <a:pt x="762" y="54101"/>
                </a:lnTo>
                <a:lnTo>
                  <a:pt x="0" y="57912"/>
                </a:lnTo>
                <a:lnTo>
                  <a:pt x="2286" y="60198"/>
                </a:lnTo>
                <a:lnTo>
                  <a:pt x="5334" y="60960"/>
                </a:lnTo>
                <a:lnTo>
                  <a:pt x="8382" y="58674"/>
                </a:lnTo>
                <a:lnTo>
                  <a:pt x="29718" y="24755"/>
                </a:lnTo>
                <a:lnTo>
                  <a:pt x="29718" y="9143"/>
                </a:lnTo>
                <a:lnTo>
                  <a:pt x="31242" y="5334"/>
                </a:lnTo>
                <a:lnTo>
                  <a:pt x="34289" y="4572"/>
                </a:lnTo>
                <a:lnTo>
                  <a:pt x="37123" y="4572"/>
                </a:lnTo>
                <a:lnTo>
                  <a:pt x="34289" y="0"/>
                </a:lnTo>
                <a:close/>
              </a:path>
              <a:path w="68579" h="505460">
                <a:moveTo>
                  <a:pt x="37123" y="4572"/>
                </a:moveTo>
                <a:lnTo>
                  <a:pt x="34289" y="4572"/>
                </a:lnTo>
                <a:lnTo>
                  <a:pt x="37337" y="5334"/>
                </a:lnTo>
                <a:lnTo>
                  <a:pt x="38862" y="9143"/>
                </a:lnTo>
                <a:lnTo>
                  <a:pt x="38862" y="24755"/>
                </a:lnTo>
                <a:lnTo>
                  <a:pt x="60198" y="58674"/>
                </a:lnTo>
                <a:lnTo>
                  <a:pt x="63246" y="60960"/>
                </a:lnTo>
                <a:lnTo>
                  <a:pt x="66294" y="60198"/>
                </a:lnTo>
                <a:lnTo>
                  <a:pt x="68580" y="57912"/>
                </a:lnTo>
                <a:lnTo>
                  <a:pt x="67818" y="54101"/>
                </a:lnTo>
                <a:lnTo>
                  <a:pt x="37123" y="4572"/>
                </a:lnTo>
                <a:close/>
              </a:path>
              <a:path w="68579" h="505460">
                <a:moveTo>
                  <a:pt x="34289" y="4572"/>
                </a:moveTo>
                <a:lnTo>
                  <a:pt x="31242" y="5334"/>
                </a:lnTo>
                <a:lnTo>
                  <a:pt x="29718" y="9143"/>
                </a:lnTo>
                <a:lnTo>
                  <a:pt x="29718" y="24755"/>
                </a:lnTo>
                <a:lnTo>
                  <a:pt x="34290" y="17486"/>
                </a:lnTo>
                <a:lnTo>
                  <a:pt x="30480" y="11429"/>
                </a:lnTo>
                <a:lnTo>
                  <a:pt x="38862" y="11429"/>
                </a:lnTo>
                <a:lnTo>
                  <a:pt x="38862" y="9143"/>
                </a:lnTo>
                <a:lnTo>
                  <a:pt x="37337" y="5334"/>
                </a:lnTo>
                <a:lnTo>
                  <a:pt x="34289" y="4572"/>
                </a:lnTo>
                <a:close/>
              </a:path>
              <a:path w="68579" h="505460">
                <a:moveTo>
                  <a:pt x="38862" y="11429"/>
                </a:moveTo>
                <a:lnTo>
                  <a:pt x="38100" y="11429"/>
                </a:lnTo>
                <a:lnTo>
                  <a:pt x="34290" y="17486"/>
                </a:lnTo>
                <a:lnTo>
                  <a:pt x="38862" y="24755"/>
                </a:lnTo>
                <a:lnTo>
                  <a:pt x="38862" y="11429"/>
                </a:lnTo>
                <a:close/>
              </a:path>
              <a:path w="68579" h="505460">
                <a:moveTo>
                  <a:pt x="38100" y="11429"/>
                </a:moveTo>
                <a:lnTo>
                  <a:pt x="30480" y="11429"/>
                </a:lnTo>
                <a:lnTo>
                  <a:pt x="34290" y="17486"/>
                </a:lnTo>
                <a:lnTo>
                  <a:pt x="3810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2215338" y="4564873"/>
            <a:ext cx="1473641" cy="418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0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10"/>
              </a:spcBef>
              <a:tabLst>
                <a:tab pos="910587" algn="l"/>
              </a:tabLst>
            </a:pPr>
            <a:r>
              <a:rPr sz="1604" spc="15" baseline="2525" dirty="0">
                <a:latin typeface="Times New Roman"/>
                <a:cs typeface="Times New Roman"/>
              </a:rPr>
              <a:t>2	</a:t>
            </a:r>
            <a:r>
              <a:rPr sz="1069" b="1" spc="10" dirty="0">
                <a:latin typeface="Times New Roman"/>
                <a:cs typeface="Times New Roman"/>
              </a:rPr>
              <a:t>newNode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07129" y="4911090"/>
            <a:ext cx="423509" cy="70379"/>
          </a:xfrm>
          <a:custGeom>
            <a:avLst/>
            <a:gdLst/>
            <a:ahLst/>
            <a:cxnLst/>
            <a:rect l="l" t="t" r="r" b="b"/>
            <a:pathLst>
              <a:path w="435610" h="72389">
                <a:moveTo>
                  <a:pt x="363474" y="0"/>
                </a:moveTo>
                <a:lnTo>
                  <a:pt x="387096" y="36575"/>
                </a:lnTo>
                <a:lnTo>
                  <a:pt x="363474" y="72389"/>
                </a:lnTo>
                <a:lnTo>
                  <a:pt x="427482" y="40385"/>
                </a:lnTo>
                <a:lnTo>
                  <a:pt x="387096" y="40385"/>
                </a:lnTo>
                <a:lnTo>
                  <a:pt x="390143" y="39623"/>
                </a:lnTo>
                <a:lnTo>
                  <a:pt x="391667" y="36575"/>
                </a:lnTo>
                <a:lnTo>
                  <a:pt x="390143" y="32765"/>
                </a:lnTo>
                <a:lnTo>
                  <a:pt x="387096" y="32003"/>
                </a:lnTo>
                <a:lnTo>
                  <a:pt x="426148" y="32003"/>
                </a:lnTo>
                <a:lnTo>
                  <a:pt x="363474" y="0"/>
                </a:lnTo>
                <a:close/>
              </a:path>
              <a:path w="435610" h="72389">
                <a:moveTo>
                  <a:pt x="384143" y="32003"/>
                </a:moveTo>
                <a:lnTo>
                  <a:pt x="4572" y="32003"/>
                </a:lnTo>
                <a:lnTo>
                  <a:pt x="1524" y="32765"/>
                </a:lnTo>
                <a:lnTo>
                  <a:pt x="0" y="36575"/>
                </a:lnTo>
                <a:lnTo>
                  <a:pt x="1524" y="39623"/>
                </a:lnTo>
                <a:lnTo>
                  <a:pt x="4572" y="40385"/>
                </a:lnTo>
                <a:lnTo>
                  <a:pt x="384583" y="40385"/>
                </a:lnTo>
                <a:lnTo>
                  <a:pt x="387096" y="36575"/>
                </a:lnTo>
                <a:lnTo>
                  <a:pt x="384143" y="32003"/>
                </a:lnTo>
                <a:close/>
              </a:path>
              <a:path w="435610" h="72389">
                <a:moveTo>
                  <a:pt x="426148" y="32003"/>
                </a:moveTo>
                <a:lnTo>
                  <a:pt x="387096" y="32003"/>
                </a:lnTo>
                <a:lnTo>
                  <a:pt x="390143" y="32765"/>
                </a:lnTo>
                <a:lnTo>
                  <a:pt x="391667" y="36575"/>
                </a:lnTo>
                <a:lnTo>
                  <a:pt x="390143" y="39623"/>
                </a:lnTo>
                <a:lnTo>
                  <a:pt x="387096" y="40385"/>
                </a:lnTo>
                <a:lnTo>
                  <a:pt x="427482" y="40385"/>
                </a:lnTo>
                <a:lnTo>
                  <a:pt x="435101" y="36575"/>
                </a:lnTo>
                <a:lnTo>
                  <a:pt x="426148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352267" y="5236810"/>
            <a:ext cx="4853076" cy="3635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270"/>
            <a:r>
              <a:rPr sz="1069" b="1" spc="10" dirty="0">
                <a:latin typeface="Times New Roman"/>
                <a:cs typeface="Times New Roman"/>
              </a:rPr>
              <a:t>Fig 3.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10" dirty="0">
                <a:latin typeface="Times New Roman"/>
                <a:cs typeface="Times New Roman"/>
              </a:rPr>
              <a:t>node </a:t>
            </a:r>
            <a:r>
              <a:rPr sz="1069" b="1" spc="15" dirty="0">
                <a:latin typeface="Times New Roman"/>
                <a:cs typeface="Times New Roman"/>
              </a:rPr>
              <a:t>added </a:t>
            </a:r>
            <a:r>
              <a:rPr sz="1069" b="1" spc="10" dirty="0">
                <a:latin typeface="Times New Roman"/>
                <a:cs typeface="Times New Roman"/>
              </a:rPr>
              <a:t>to the stack after the push(9)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call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are two </a:t>
            </a:r>
            <a:r>
              <a:rPr sz="1069" spc="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push()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keep  on </a:t>
            </a:r>
            <a:r>
              <a:rPr sz="1069" spc="5" dirty="0">
                <a:latin typeface="Times New Roman"/>
                <a:cs typeface="Times New Roman"/>
              </a:rPr>
              <a:t>pushing elements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i="1" spc="10" dirty="0">
                <a:latin typeface="Times New Roman"/>
                <a:cs typeface="Times New Roman"/>
              </a:rPr>
              <a:t>pop(</a:t>
            </a:r>
            <a:r>
              <a:rPr sz="1069" spc="10" dirty="0">
                <a:latin typeface="Times New Roman"/>
                <a:cs typeface="Times New Roman"/>
              </a:rPr>
              <a:t>) methods. Elements can be removed from the  </a:t>
            </a:r>
            <a:r>
              <a:rPr sz="1069" spc="5" dirty="0">
                <a:latin typeface="Times New Roman"/>
                <a:cs typeface="Times New Roman"/>
              </a:rPr>
              <a:t>stack 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time, it gets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earlier,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5" dirty="0">
                <a:latin typeface="Times New Roman"/>
                <a:cs typeface="Times New Roman"/>
              </a:rPr>
              <a:t>is the stack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characteristic but </a:t>
            </a:r>
            <a:r>
              <a:rPr sz="1069" i="1" spc="10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was implemented because of the size </a:t>
            </a:r>
            <a:r>
              <a:rPr sz="1069" spc="5" dirty="0">
                <a:latin typeface="Times New Roman"/>
                <a:cs typeface="Times New Roman"/>
              </a:rPr>
              <a:t>limitation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array.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no more </a:t>
            </a:r>
            <a:r>
              <a:rPr sz="1069" spc="5" dirty="0">
                <a:latin typeface="Times New Roman"/>
                <a:cs typeface="Times New Roman"/>
              </a:rPr>
              <a:t>using array to implement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Rather,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</a:t>
            </a:r>
            <a:r>
              <a:rPr sz="1069" spc="5" dirty="0">
                <a:latin typeface="Times New Roman"/>
                <a:cs typeface="Times New Roman"/>
              </a:rPr>
              <a:t>linked list  </a:t>
            </a:r>
            <a:r>
              <a:rPr sz="1069" spc="10" dirty="0">
                <a:latin typeface="Times New Roman"/>
                <a:cs typeface="Times New Roman"/>
              </a:rPr>
              <a:t>here for stack implementation. Therefore,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5" dirty="0">
                <a:latin typeface="Times New Roman"/>
                <a:cs typeface="Times New Roman"/>
              </a:rPr>
              <a:t>might 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required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9" dirty="0">
                <a:latin typeface="Times New Roman"/>
                <a:cs typeface="Times New Roman"/>
              </a:rPr>
              <a:t>An  </a:t>
            </a:r>
            <a:r>
              <a:rPr sz="1069" spc="5" dirty="0">
                <a:latin typeface="Times New Roman"/>
                <a:cs typeface="Times New Roman"/>
              </a:rPr>
              <a:t>interesting </a:t>
            </a:r>
            <a:r>
              <a:rPr sz="1069" spc="10" dirty="0">
                <a:latin typeface="Times New Roman"/>
                <a:cs typeface="Times New Roman"/>
              </a:rPr>
              <a:t>question </a:t>
            </a:r>
            <a:r>
              <a:rPr sz="1069" spc="5" dirty="0">
                <a:latin typeface="Times New Roman"/>
                <a:cs typeface="Times New Roman"/>
              </a:rPr>
              <a:t>arises here.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5" dirty="0">
                <a:latin typeface="Times New Roman"/>
                <a:cs typeface="Times New Roman"/>
              </a:rPr>
              <a:t>add infinite elements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now.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this program of </a:t>
            </a:r>
            <a:r>
              <a:rPr sz="1069" spc="5" dirty="0">
                <a:latin typeface="Times New Roman"/>
                <a:cs typeface="Times New Roman"/>
              </a:rPr>
              <a:t>stack will </a:t>
            </a:r>
            <a:r>
              <a:rPr sz="1069" spc="10" dirty="0">
                <a:latin typeface="Times New Roman"/>
                <a:cs typeface="Times New Roman"/>
              </a:rPr>
              <a:t>run on computer </a:t>
            </a:r>
            <a:r>
              <a:rPr sz="1069" spc="5" dirty="0">
                <a:latin typeface="Times New Roman"/>
                <a:cs typeface="Times New Roman"/>
              </a:rPr>
              <a:t>that definitely has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limited </a:t>
            </a:r>
            <a:r>
              <a:rPr sz="1069" spc="10" dirty="0">
                <a:latin typeface="Times New Roman"/>
                <a:cs typeface="Times New Roman"/>
              </a:rPr>
              <a:t>memory. Memory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Address </a:t>
            </a:r>
            <a:r>
              <a:rPr sz="1069" i="1" spc="10" dirty="0">
                <a:latin typeface="Times New Roman"/>
                <a:cs typeface="Times New Roman"/>
              </a:rPr>
              <a:t>space </a:t>
            </a:r>
            <a:r>
              <a:rPr sz="1069" spc="10" dirty="0">
                <a:latin typeface="Times New Roman"/>
                <a:cs typeface="Times New Roman"/>
              </a:rPr>
              <a:t>of a computer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space </a:t>
            </a:r>
            <a:r>
              <a:rPr sz="1069" spc="5" dirty="0">
                <a:latin typeface="Times New Roman"/>
                <a:cs typeface="Times New Roman"/>
              </a:rPr>
              <a:t>(physical  </a:t>
            </a:r>
            <a:r>
              <a:rPr sz="1069" spc="10" dirty="0">
                <a:latin typeface="Times New Roman"/>
                <a:cs typeface="Times New Roman"/>
              </a:rPr>
              <a:t>memory and </a:t>
            </a:r>
            <a:r>
              <a:rPr sz="1069" spc="5" dirty="0">
                <a:latin typeface="Times New Roman"/>
                <a:cs typeface="Times New Roman"/>
              </a:rPr>
              <a:t>disk space) that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addressed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computer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limited  </a:t>
            </a:r>
            <a:r>
              <a:rPr sz="1069" spc="5" dirty="0">
                <a:latin typeface="Times New Roman"/>
                <a:cs typeface="Times New Roman"/>
              </a:rPr>
              <a:t>inlcuding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limited </a:t>
            </a:r>
            <a:r>
              <a:rPr sz="1069" spc="10" dirty="0">
                <a:latin typeface="Times New Roman"/>
                <a:cs typeface="Times New Roman"/>
              </a:rPr>
              <a:t>physical memory. Disk </a:t>
            </a:r>
            <a:r>
              <a:rPr sz="1069" spc="5" dirty="0">
                <a:latin typeface="Times New Roman"/>
                <a:cs typeface="Times New Roman"/>
              </a:rPr>
              <a:t>space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as the </a:t>
            </a:r>
            <a:r>
              <a:rPr sz="1069" i="1" spc="5" dirty="0">
                <a:latin typeface="Times New Roman"/>
                <a:cs typeface="Times New Roman"/>
              </a:rPr>
              <a:t>virtual </a:t>
            </a:r>
            <a:r>
              <a:rPr sz="1069" i="1" spc="10" dirty="0">
                <a:latin typeface="Times New Roman"/>
                <a:cs typeface="Times New Roman"/>
              </a:rPr>
              <a:t>memory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i="1" spc="10" dirty="0">
                <a:latin typeface="Times New Roman"/>
                <a:cs typeface="Times New Roman"/>
              </a:rPr>
              <a:t>virtual </a:t>
            </a:r>
            <a:r>
              <a:rPr sz="1069" i="1" spc="15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in detail here).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computer with </a:t>
            </a:r>
            <a:r>
              <a:rPr sz="1069" spc="5" dirty="0">
                <a:latin typeface="Times New Roman"/>
                <a:cs typeface="Times New Roman"/>
              </a:rPr>
              <a:t>32-bit addressing </a:t>
            </a:r>
            <a:r>
              <a:rPr sz="1069" spc="10" dirty="0">
                <a:latin typeface="Times New Roman"/>
                <a:cs typeface="Times New Roman"/>
              </a:rPr>
              <a:t>can  address upto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94" i="1" spc="7" baseline="37037" dirty="0">
                <a:latin typeface="Times New Roman"/>
                <a:cs typeface="Times New Roman"/>
              </a:rPr>
              <a:t>32</a:t>
            </a:r>
            <a:r>
              <a:rPr sz="1069" i="1" spc="5" dirty="0">
                <a:latin typeface="Times New Roman"/>
                <a:cs typeface="Times New Roman"/>
              </a:rPr>
              <a:t>-1 </a:t>
            </a:r>
            <a:r>
              <a:rPr sz="1069" spc="10" dirty="0">
                <a:latin typeface="Times New Roman"/>
                <a:cs typeface="Times New Roman"/>
              </a:rPr>
              <a:t>memory locations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similarly a </a:t>
            </a:r>
            <a:r>
              <a:rPr sz="1069" spc="5" dirty="0">
                <a:latin typeface="Times New Roman"/>
                <a:cs typeface="Times New Roman"/>
              </a:rPr>
              <a:t>computer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64-bit </a:t>
            </a:r>
            <a:r>
              <a:rPr sz="1069" spc="10" dirty="0">
                <a:latin typeface="Times New Roman"/>
                <a:cs typeface="Times New Roman"/>
              </a:rPr>
              <a:t>addressing  can address </a:t>
            </a:r>
            <a:r>
              <a:rPr sz="1069" spc="5" dirty="0">
                <a:latin typeface="Times New Roman"/>
                <a:cs typeface="Times New Roman"/>
              </a:rPr>
              <a:t>upto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94" i="1" spc="7" baseline="37037" dirty="0">
                <a:latin typeface="Times New Roman"/>
                <a:cs typeface="Times New Roman"/>
              </a:rPr>
              <a:t>64</a:t>
            </a:r>
            <a:r>
              <a:rPr sz="1069" i="1" spc="5" dirty="0">
                <a:latin typeface="Times New Roman"/>
                <a:cs typeface="Times New Roman"/>
              </a:rPr>
              <a:t>-1 </a:t>
            </a:r>
            <a:r>
              <a:rPr sz="1069" spc="5" dirty="0">
                <a:latin typeface="Times New Roman"/>
                <a:cs typeface="Times New Roman"/>
              </a:rPr>
              <a:t>addresses. If this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space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full, 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will  definitely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full. </a:t>
            </a:r>
            <a:r>
              <a:rPr sz="1069" spc="10" dirty="0">
                <a:latin typeface="Times New Roman"/>
                <a:cs typeface="Times New Roman"/>
              </a:rPr>
              <a:t>However, the </a:t>
            </a:r>
            <a:r>
              <a:rPr sz="1069" spc="5" dirty="0">
                <a:latin typeface="Times New Roman"/>
                <a:cs typeface="Times New Roman"/>
              </a:rPr>
              <a:t>stack implementation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liable for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fullness </a:t>
            </a:r>
            <a:r>
              <a:rPr sz="1069" spc="10" dirty="0">
                <a:latin typeface="Times New Roman"/>
                <a:cs typeface="Times New Roman"/>
              </a:rPr>
              <a:t>of  address space 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limitation </a:t>
            </a:r>
            <a:r>
              <a:rPr sz="1069" spc="10" dirty="0">
                <a:latin typeface="Times New Roman"/>
                <a:cs typeface="Times New Roman"/>
              </a:rPr>
              <a:t>of a computer address space. Therefore, we don’t  need to call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i="1" spc="10" dirty="0">
                <a:latin typeface="Times New Roman"/>
                <a:cs typeface="Times New Roman"/>
              </a:rPr>
              <a:t>push</a:t>
            </a:r>
            <a:r>
              <a:rPr sz="1069" spc="10" dirty="0">
                <a:latin typeface="Times New Roman"/>
                <a:cs typeface="Times New Roman"/>
              </a:rPr>
              <a:t>ing the element. Rather,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5" dirty="0">
                <a:latin typeface="Times New Roman"/>
                <a:cs typeface="Times New Roman"/>
              </a:rPr>
              <a:t>is called before  </a:t>
            </a:r>
            <a:r>
              <a:rPr sz="1069" i="1" spc="10" dirty="0">
                <a:latin typeface="Times New Roman"/>
                <a:cs typeface="Times New Roman"/>
              </a:rPr>
              <a:t>pop</a:t>
            </a:r>
            <a:r>
              <a:rPr sz="1069" spc="10" dirty="0">
                <a:latin typeface="Times New Roman"/>
                <a:cs typeface="Times New Roman"/>
              </a:rPr>
              <a:t>ing an element from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remaining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using linked list to </a:t>
            </a:r>
            <a:r>
              <a:rPr sz="1069" spc="10" dirty="0">
                <a:latin typeface="Times New Roman"/>
                <a:cs typeface="Times New Roman"/>
              </a:rPr>
              <a:t>implement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84479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076" cy="604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longer, </a:t>
            </a:r>
            <a:r>
              <a:rPr sz="1069" spc="5" dirty="0">
                <a:latin typeface="Times New Roman"/>
                <a:cs typeface="Times New Roman"/>
              </a:rPr>
              <a:t>people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wait for more time.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take much more  </a:t>
            </a:r>
            <a:r>
              <a:rPr sz="1069" spc="5" dirty="0">
                <a:latin typeface="Times New Roman"/>
                <a:cs typeface="Times New Roman"/>
              </a:rPr>
              <a:t>time, </a:t>
            </a:r>
            <a:r>
              <a:rPr sz="1069" spc="10" dirty="0">
                <a:latin typeface="Times New Roman"/>
                <a:cs typeface="Times New Roman"/>
              </a:rPr>
              <a:t>keeping the people </a:t>
            </a:r>
            <a:r>
              <a:rPr sz="1069" spc="5" dirty="0">
                <a:latin typeface="Times New Roman"/>
                <a:cs typeface="Times New Roman"/>
              </a:rPr>
              <a:t>waiting.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four persons </a:t>
            </a:r>
            <a:r>
              <a:rPr sz="1069" spc="10" dirty="0">
                <a:latin typeface="Times New Roman"/>
                <a:cs typeface="Times New Roman"/>
              </a:rPr>
              <a:t>come with big amount 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their transaction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5" dirty="0">
                <a:latin typeface="Times New Roman"/>
                <a:cs typeface="Times New Roman"/>
              </a:rPr>
              <a:t>too much time. </a:t>
            </a:r>
            <a:r>
              <a:rPr sz="1069" spc="10" dirty="0">
                <a:latin typeface="Times New Roman"/>
                <a:cs typeface="Times New Roman"/>
              </a:rPr>
              <a:t>These are </a:t>
            </a:r>
            <a:r>
              <a:rPr sz="1069" spc="5" dirty="0">
                <a:latin typeface="Times New Roman"/>
                <a:cs typeface="Times New Roman"/>
              </a:rPr>
              <a:t>all parameters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incorporate in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simulation making </a:t>
            </a:r>
            <a:r>
              <a:rPr sz="1069" spc="5" dirty="0">
                <a:latin typeface="Times New Roman"/>
                <a:cs typeface="Times New Roman"/>
              </a:rPr>
              <a:t>it real.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we have carry </a:t>
            </a:r>
            <a:r>
              <a:rPr sz="1069" spc="5" dirty="0">
                <a:latin typeface="Times New Roman"/>
                <a:cs typeface="Times New Roman"/>
              </a:rPr>
              <a:t>out more  </a:t>
            </a:r>
            <a:r>
              <a:rPr sz="1069" spc="10" dirty="0">
                <a:latin typeface="Times New Roman"/>
                <a:cs typeface="Times New Roman"/>
              </a:rPr>
              <a:t>programming.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introduction of these parameters in the </a:t>
            </a:r>
            <a:r>
              <a:rPr sz="1069" spc="10" dirty="0">
                <a:latin typeface="Times New Roman"/>
                <a:cs typeface="Times New Roman"/>
              </a:rPr>
              <a:t>simulation,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close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real life situation. Simulation, being </a:t>
            </a:r>
            <a:r>
              <a:rPr sz="1069" spc="10" dirty="0">
                <a:latin typeface="Times New Roman"/>
                <a:cs typeface="Times New Roman"/>
              </a:rPr>
              <a:t>a very </a:t>
            </a:r>
            <a:r>
              <a:rPr sz="1069" spc="5" dirty="0">
                <a:latin typeface="Times New Roman"/>
                <a:cs typeface="Times New Roman"/>
              </a:rPr>
              <a:t>powerful technique, can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yield </a:t>
            </a:r>
            <a:r>
              <a:rPr sz="1069" spc="5" dirty="0">
                <a:latin typeface="Times New Roman"/>
                <a:cs typeface="Times New Roman"/>
              </a:rPr>
              <a:t>the results,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close to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real life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phenomenon.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Simulation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Models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500"/>
              </a:lnSpc>
              <a:spcBef>
                <a:spcPts val="535"/>
              </a:spcBef>
            </a:pPr>
            <a:r>
              <a:rPr sz="1069" spc="10" dirty="0">
                <a:latin typeface="Times New Roman"/>
                <a:cs typeface="Times New Roman"/>
              </a:rPr>
              <a:t>Let’s discuss </a:t>
            </a:r>
            <a:r>
              <a:rPr sz="1069" spc="5" dirty="0">
                <a:latin typeface="Times New Roman"/>
                <a:cs typeface="Times New Roman"/>
              </a:rPr>
              <a:t>little </a:t>
            </a:r>
            <a:r>
              <a:rPr sz="1069" spc="10" dirty="0">
                <a:latin typeface="Times New Roman"/>
                <a:cs typeface="Times New Roman"/>
              </a:rPr>
              <a:t>bit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simulation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models. </a:t>
            </a:r>
            <a:r>
              <a:rPr sz="1069" spc="15" dirty="0">
                <a:latin typeface="Times New Roman"/>
                <a:cs typeface="Times New Roman"/>
              </a:rPr>
              <a:t>Two common </a:t>
            </a:r>
            <a:r>
              <a:rPr sz="1069" spc="5" dirty="0">
                <a:latin typeface="Times New Roman"/>
                <a:cs typeface="Times New Roman"/>
              </a:rPr>
              <a:t>models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simulation </a:t>
            </a:r>
            <a:r>
              <a:rPr sz="1069" spc="10" dirty="0">
                <a:latin typeface="Times New Roman"/>
                <a:cs typeface="Times New Roman"/>
              </a:rPr>
              <a:t>are time-based simulation and </a:t>
            </a:r>
            <a:r>
              <a:rPr sz="1069" spc="5" dirty="0">
                <a:latin typeface="Times New Roman"/>
                <a:cs typeface="Times New Roman"/>
              </a:rPr>
              <a:t>event-based simulation. </a:t>
            </a:r>
            <a:r>
              <a:rPr sz="1069" spc="10" dirty="0">
                <a:latin typeface="Times New Roman"/>
                <a:cs typeface="Times New Roman"/>
              </a:rPr>
              <a:t>In time-based  </a:t>
            </a:r>
            <a:r>
              <a:rPr sz="1069" spc="5" dirty="0">
                <a:latin typeface="Times New Roman"/>
                <a:cs typeface="Times New Roman"/>
              </a:rPr>
              <a:t>simulation,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maintain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timeline </a:t>
            </a:r>
            <a:r>
              <a:rPr sz="1069" spc="10" dirty="0">
                <a:latin typeface="Times New Roman"/>
                <a:cs typeface="Times New Roman"/>
              </a:rPr>
              <a:t>or a </a:t>
            </a:r>
            <a:r>
              <a:rPr sz="1069" spc="5" dirty="0">
                <a:latin typeface="Times New Roman"/>
                <a:cs typeface="Times New Roman"/>
              </a:rPr>
              <a:t>clock.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clock ticks and things happen </a:t>
            </a:r>
            <a:r>
              <a:rPr sz="1069" spc="15" dirty="0">
                <a:latin typeface="Times New Roman"/>
                <a:cs typeface="Times New Roman"/>
              </a:rPr>
              <a:t>when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time reaches the moment </a:t>
            </a:r>
            <a:r>
              <a:rPr sz="1069" spc="5" dirty="0">
                <a:latin typeface="Times New Roman"/>
                <a:cs typeface="Times New Roman"/>
              </a:rPr>
              <a:t>of an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clock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computer.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minute hand moves </a:t>
            </a:r>
            <a:r>
              <a:rPr sz="1069" spc="5" dirty="0">
                <a:latin typeface="Times New Roman"/>
                <a:cs typeface="Times New Roman"/>
              </a:rPr>
              <a:t>after every minute.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the time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customer’s </a:t>
            </a:r>
            <a:r>
              <a:rPr sz="1069" spc="5" dirty="0">
                <a:latin typeface="Times New Roman"/>
                <a:cs typeface="Times New Roman"/>
              </a:rPr>
              <a:t>entry </a:t>
            </a:r>
            <a:r>
              <a:rPr sz="1069" spc="10" dirty="0">
                <a:latin typeface="Times New Roman"/>
                <a:cs typeface="Times New Roman"/>
              </a:rPr>
              <a:t>into the bank and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aware </a:t>
            </a:r>
            <a:r>
              <a:rPr sz="1069" spc="5" dirty="0">
                <a:latin typeface="Times New Roman"/>
                <a:cs typeface="Times New Roman"/>
              </a:rPr>
              <a:t>that his  </a:t>
            </a:r>
            <a:r>
              <a:rPr sz="1069" spc="10" dirty="0">
                <a:latin typeface="Times New Roman"/>
                <a:cs typeface="Times New Roman"/>
              </a:rPr>
              <a:t>transaction takes 5 </a:t>
            </a:r>
            <a:r>
              <a:rPr sz="1069" spc="5" dirty="0">
                <a:latin typeface="Times New Roman"/>
                <a:cs typeface="Times New Roman"/>
              </a:rPr>
              <a:t>minutes.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clock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ticking and after 5 </a:t>
            </a:r>
            <a:r>
              <a:rPr sz="1069" spc="5" dirty="0">
                <a:latin typeface="Times New Roman"/>
                <a:cs typeface="Times New Roman"/>
              </a:rPr>
              <a:t>minutes,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ask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customer to leave </a:t>
            </a:r>
            <a:r>
              <a:rPr sz="1069" spc="10" dirty="0">
                <a:latin typeface="Times New Roman"/>
                <a:cs typeface="Times New Roman"/>
              </a:rPr>
              <a:t>the bank. </a:t>
            </a:r>
            <a:r>
              <a:rPr sz="1069" spc="5" dirty="0">
                <a:latin typeface="Times New Roman"/>
                <a:cs typeface="Times New Roman"/>
              </a:rPr>
              <a:t>In the program,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represent </a:t>
            </a:r>
            <a:r>
              <a:rPr sz="1069" spc="10" dirty="0">
                <a:latin typeface="Times New Roman"/>
                <a:cs typeface="Times New Roman"/>
              </a:rPr>
              <a:t>the person </a:t>
            </a:r>
            <a:r>
              <a:rPr sz="1069" spc="5" dirty="0">
                <a:latin typeface="Times New Roman"/>
                <a:cs typeface="Times New Roman"/>
              </a:rPr>
              <a:t>with some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clock continues </a:t>
            </a:r>
            <a:r>
              <a:rPr sz="1069" spc="5" dirty="0">
                <a:latin typeface="Times New Roman"/>
                <a:cs typeface="Times New Roman"/>
              </a:rPr>
              <a:t>ticking,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treat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customers in this </a:t>
            </a:r>
            <a:r>
              <a:rPr sz="1069" spc="15" dirty="0">
                <a:latin typeface="Times New Roman"/>
                <a:cs typeface="Times New Roman"/>
              </a:rPr>
              <a:t>way. 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the customer goes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teller,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will take 5 </a:t>
            </a:r>
            <a:r>
              <a:rPr sz="1069" spc="5" dirty="0">
                <a:latin typeface="Times New Roman"/>
                <a:cs typeface="Times New Roman"/>
              </a:rPr>
              <a:t>minutes for his  transaction. </a:t>
            </a:r>
            <a:r>
              <a:rPr sz="1069" spc="10" dirty="0">
                <a:latin typeface="Times New Roman"/>
                <a:cs typeface="Times New Roman"/>
              </a:rPr>
              <a:t>During </a:t>
            </a:r>
            <a:r>
              <a:rPr sz="1069" spc="5" dirty="0">
                <a:latin typeface="Times New Roman"/>
                <a:cs typeface="Times New Roman"/>
              </a:rPr>
              <a:t>this time,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clock keeps </a:t>
            </a:r>
            <a:r>
              <a:rPr sz="1069" spc="10" dirty="0">
                <a:latin typeface="Times New Roman"/>
                <a:cs typeface="Times New Roman"/>
              </a:rPr>
              <a:t>on ticking.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program will do </a:t>
            </a:r>
            <a:r>
              <a:rPr sz="1069" spc="5" dirty="0">
                <a:latin typeface="Times New Roman"/>
                <a:cs typeface="Times New Roman"/>
              </a:rPr>
              <a:t>nothing  during this time period. Although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other customer </a:t>
            </a:r>
            <a:r>
              <a:rPr sz="1069" spc="10" dirty="0">
                <a:latin typeface="Times New Roman"/>
                <a:cs typeface="Times New Roman"/>
              </a:rPr>
              <a:t>can enter the bank. </a:t>
            </a:r>
            <a:r>
              <a:rPr sz="1069" spc="5" dirty="0">
                <a:latin typeface="Times New Roman"/>
                <a:cs typeface="Times New Roman"/>
              </a:rPr>
              <a:t>In this  </a:t>
            </a:r>
            <a:r>
              <a:rPr sz="1069" spc="10" dirty="0">
                <a:latin typeface="Times New Roman"/>
                <a:cs typeface="Times New Roman"/>
              </a:rPr>
              <a:t>model, the </a:t>
            </a:r>
            <a:r>
              <a:rPr sz="1069" spc="5" dirty="0">
                <a:latin typeface="Times New Roman"/>
                <a:cs typeface="Times New Roman"/>
              </a:rPr>
              <a:t>clock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ticking during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time and no other </a:t>
            </a:r>
            <a:r>
              <a:rPr sz="1069" spc="5" dirty="0">
                <a:latin typeface="Times New Roman"/>
                <a:cs typeface="Times New Roman"/>
              </a:rPr>
              <a:t>activity 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take place during this </a:t>
            </a:r>
            <a:r>
              <a:rPr sz="1069" spc="5" dirty="0">
                <a:latin typeface="Times New Roman"/>
                <a:cs typeface="Times New Roman"/>
              </a:rPr>
              <a:t>time. If </a:t>
            </a:r>
            <a:r>
              <a:rPr sz="1069" spc="10" dirty="0">
                <a:latin typeface="Times New Roman"/>
                <a:cs typeface="Times New Roman"/>
              </a:rPr>
              <a:t>the program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some loop,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do nothing in </a:t>
            </a:r>
            <a:r>
              <a:rPr sz="1069" spc="5" dirty="0">
                <a:latin typeface="Times New Roman"/>
                <a:cs typeface="Times New Roman"/>
              </a:rPr>
              <a:t>that  loop until </a:t>
            </a:r>
            <a:r>
              <a:rPr sz="1069" spc="10" dirty="0">
                <a:latin typeface="Times New Roman"/>
                <a:cs typeface="Times New Roman"/>
              </a:rPr>
              <a:t>the completion </a:t>
            </a:r>
            <a:r>
              <a:rPr sz="1069" spc="5" dirty="0">
                <a:latin typeface="Times New Roman"/>
                <a:cs typeface="Times New Roman"/>
              </a:rPr>
              <a:t>of the transaction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consider the </a:t>
            </a:r>
            <a:r>
              <a:rPr sz="1069" spc="10" dirty="0">
                <a:latin typeface="Times New Roman"/>
                <a:cs typeface="Times New Roman"/>
              </a:rPr>
              <a:t>bank example. All </a:t>
            </a:r>
            <a:r>
              <a:rPr sz="1069" spc="5" dirty="0">
                <a:latin typeface="Times New Roman"/>
                <a:cs typeface="Times New Roman"/>
              </a:rPr>
              <a:t>tellers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free. </a:t>
            </a:r>
            <a:r>
              <a:rPr sz="1069" spc="10" dirty="0">
                <a:latin typeface="Times New Roman"/>
                <a:cs typeface="Times New Roman"/>
              </a:rPr>
              <a:t>Customer C1 comes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minutes  </a:t>
            </a:r>
            <a:r>
              <a:rPr sz="1069" spc="10" dirty="0">
                <a:latin typeface="Times New Roman"/>
                <a:cs typeface="Times New Roman"/>
              </a:rPr>
              <a:t>after the opening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bank.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that bank </a:t>
            </a:r>
            <a:r>
              <a:rPr sz="1069" spc="5" dirty="0">
                <a:latin typeface="Times New Roman"/>
                <a:cs typeface="Times New Roman"/>
              </a:rPr>
              <a:t>opens at </a:t>
            </a:r>
            <a:r>
              <a:rPr sz="1069" spc="10" dirty="0">
                <a:latin typeface="Times New Roman"/>
                <a:cs typeface="Times New Roman"/>
              </a:rPr>
              <a:t>9:00 </a:t>
            </a:r>
            <a:r>
              <a:rPr sz="1069" spc="15" dirty="0">
                <a:latin typeface="Times New Roman"/>
                <a:cs typeface="Times New Roman"/>
              </a:rPr>
              <a:t>am </a:t>
            </a:r>
            <a:r>
              <a:rPr sz="1069" spc="10" dirty="0">
                <a:latin typeface="Times New Roman"/>
                <a:cs typeface="Times New Roman"/>
              </a:rPr>
              <a:t>and the customer  arrives at </a:t>
            </a:r>
            <a:r>
              <a:rPr sz="1069" spc="5" dirty="0">
                <a:latin typeface="Times New Roman"/>
                <a:cs typeface="Times New Roman"/>
              </a:rPr>
              <a:t>9:02 </a:t>
            </a:r>
            <a:r>
              <a:rPr sz="1069" spc="10" dirty="0">
                <a:latin typeface="Times New Roman"/>
                <a:cs typeface="Times New Roman"/>
              </a:rPr>
              <a:t>am. His transaction </a:t>
            </a:r>
            <a:r>
              <a:rPr sz="1069" spc="5" dirty="0">
                <a:latin typeface="Times New Roman"/>
                <a:cs typeface="Times New Roman"/>
              </a:rPr>
              <a:t>(withdraw </a:t>
            </a:r>
            <a:r>
              <a:rPr sz="1069" spc="10" dirty="0">
                <a:latin typeface="Times New Roman"/>
                <a:cs typeface="Times New Roman"/>
              </a:rPr>
              <a:t>money) </a:t>
            </a:r>
            <a:r>
              <a:rPr sz="1069" spc="5" dirty="0">
                <a:latin typeface="Times New Roman"/>
                <a:cs typeface="Times New Roman"/>
              </a:rPr>
              <a:t>will require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minutes.  </a:t>
            </a: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15" dirty="0">
                <a:latin typeface="Times New Roman"/>
                <a:cs typeface="Times New Roman"/>
              </a:rPr>
              <a:t>C2 </a:t>
            </a:r>
            <a:r>
              <a:rPr sz="1069" spc="10" dirty="0">
                <a:latin typeface="Times New Roman"/>
                <a:cs typeface="Times New Roman"/>
              </a:rPr>
              <a:t>arrives 4 minutes after the bank opens </a:t>
            </a:r>
            <a:r>
              <a:rPr sz="1069" spc="5" dirty="0">
                <a:latin typeface="Times New Roman"/>
                <a:cs typeface="Times New Roman"/>
              </a:rPr>
              <a:t>(9:04 </a:t>
            </a:r>
            <a:r>
              <a:rPr sz="1069" spc="10" dirty="0">
                <a:latin typeface="Times New Roman"/>
                <a:cs typeface="Times New Roman"/>
              </a:rPr>
              <a:t>am). He </a:t>
            </a:r>
            <a:r>
              <a:rPr sz="1069" spc="15" dirty="0">
                <a:latin typeface="Times New Roman"/>
                <a:cs typeface="Times New Roman"/>
              </a:rPr>
              <a:t>needs </a:t>
            </a:r>
            <a:r>
              <a:rPr sz="1069" spc="10" dirty="0">
                <a:latin typeface="Times New Roman"/>
                <a:cs typeface="Times New Roman"/>
              </a:rPr>
              <a:t>6 minutes  for transaction. Customer </a:t>
            </a:r>
            <a:r>
              <a:rPr sz="1069" spc="15" dirty="0">
                <a:latin typeface="Times New Roman"/>
                <a:cs typeface="Times New Roman"/>
              </a:rPr>
              <a:t>C3 </a:t>
            </a:r>
            <a:r>
              <a:rPr sz="1069" spc="10" dirty="0">
                <a:latin typeface="Times New Roman"/>
                <a:cs typeface="Times New Roman"/>
              </a:rPr>
              <a:t>arrives 12 minutes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bank opens and needs </a:t>
            </a:r>
            <a:r>
              <a:rPr sz="1069" spc="15" dirty="0">
                <a:latin typeface="Times New Roman"/>
                <a:cs typeface="Times New Roman"/>
              </a:rPr>
              <a:t>10  </a:t>
            </a:r>
            <a:r>
              <a:rPr sz="1069" spc="10" dirty="0">
                <a:latin typeface="Times New Roman"/>
                <a:cs typeface="Times New Roman"/>
              </a:rPr>
              <a:t>minutes </a:t>
            </a:r>
            <a:r>
              <a:rPr sz="1069" spc="5" dirty="0">
                <a:latin typeface="Times New Roman"/>
                <a:cs typeface="Times New Roman"/>
              </a:rPr>
              <a:t>for his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time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and marks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every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min.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6108" y="7608463"/>
            <a:ext cx="328436" cy="0"/>
          </a:xfrm>
          <a:custGeom>
            <a:avLst/>
            <a:gdLst/>
            <a:ahLst/>
            <a:cxnLst/>
            <a:rect l="l" t="t" r="r" b="b"/>
            <a:pathLst>
              <a:path w="337819">
                <a:moveTo>
                  <a:pt x="0" y="0"/>
                </a:moveTo>
                <a:lnTo>
                  <a:pt x="33756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466108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794299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794298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121746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121746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449195" y="7608463"/>
            <a:ext cx="328436" cy="0"/>
          </a:xfrm>
          <a:custGeom>
            <a:avLst/>
            <a:gdLst/>
            <a:ahLst/>
            <a:cxnLst/>
            <a:rect l="l" t="t" r="r" b="b"/>
            <a:pathLst>
              <a:path w="337819">
                <a:moveTo>
                  <a:pt x="0" y="0"/>
                </a:moveTo>
                <a:lnTo>
                  <a:pt x="33756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449195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777385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777384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104833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104833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432281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432281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759729" y="7608463"/>
            <a:ext cx="328436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56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759729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087918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087917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415367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415367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742814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742814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070263" y="7608463"/>
            <a:ext cx="328436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56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070263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398453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398453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725900" y="7608463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725900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6053349" y="7608463"/>
            <a:ext cx="328436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56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6053349" y="7514378"/>
            <a:ext cx="0" cy="94456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044444" y="7303734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8</a:t>
            </a:r>
            <a:endParaRPr sz="92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88077" y="7303734"/>
            <a:ext cx="42104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40158" algn="l"/>
              </a:tabLst>
            </a:pPr>
            <a:r>
              <a:rPr sz="924" spc="19" dirty="0">
                <a:latin typeface="Arial"/>
                <a:cs typeface="Arial"/>
              </a:rPr>
              <a:t>6	7</a:t>
            </a:r>
            <a:endParaRPr sz="92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0617" y="7303734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5</a:t>
            </a:r>
            <a:endParaRPr sz="92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32440" y="7303734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4</a:t>
            </a:r>
            <a:endParaRPr sz="92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00546" y="7303734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3</a:t>
            </a:r>
            <a:endParaRPr sz="92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49089" y="7303734"/>
            <a:ext cx="48277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3367" algn="l"/>
              </a:tabLst>
            </a:pPr>
            <a:r>
              <a:rPr sz="924" spc="19" dirty="0">
                <a:latin typeface="Arial"/>
                <a:cs typeface="Arial"/>
              </a:rPr>
              <a:t>14	15</a:t>
            </a:r>
            <a:endParaRPr sz="92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37814" y="7303734"/>
            <a:ext cx="114520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8924" algn="l"/>
                <a:tab pos="664883" algn="l"/>
                <a:tab pos="994546" algn="l"/>
              </a:tabLst>
            </a:pPr>
            <a:r>
              <a:rPr sz="924" spc="19" dirty="0">
                <a:latin typeface="Arial"/>
                <a:cs typeface="Arial"/>
              </a:rPr>
              <a:t>10	11	</a:t>
            </a:r>
            <a:r>
              <a:rPr sz="924" spc="24" dirty="0">
                <a:latin typeface="Arial"/>
                <a:cs typeface="Arial"/>
              </a:rPr>
              <a:t>1</a:t>
            </a:r>
            <a:r>
              <a:rPr sz="924" spc="19" dirty="0">
                <a:latin typeface="Arial"/>
                <a:cs typeface="Arial"/>
              </a:rPr>
              <a:t>2</a:t>
            </a:r>
            <a:r>
              <a:rPr sz="924" dirty="0">
                <a:latin typeface="Arial"/>
                <a:cs typeface="Arial"/>
              </a:rPr>
              <a:t>	</a:t>
            </a:r>
            <a:r>
              <a:rPr sz="924" spc="24" dirty="0">
                <a:latin typeface="Arial"/>
                <a:cs typeface="Arial"/>
              </a:rPr>
              <a:t>13</a:t>
            </a:r>
            <a:endParaRPr sz="92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27241" y="8122354"/>
            <a:ext cx="30127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15" dirty="0">
                <a:latin typeface="Arial"/>
                <a:cs typeface="Arial"/>
              </a:rPr>
              <a:t>C</a:t>
            </a:r>
            <a:r>
              <a:rPr sz="948" b="1" spc="21" baseline="-12820" dirty="0">
                <a:latin typeface="Arial"/>
                <a:cs typeface="Arial"/>
              </a:rPr>
              <a:t>2</a:t>
            </a:r>
            <a:r>
              <a:rPr sz="948" b="1" spc="-138" baseline="-12820" dirty="0">
                <a:latin typeface="Arial"/>
                <a:cs typeface="Arial"/>
              </a:rPr>
              <a:t> </a:t>
            </a:r>
            <a:r>
              <a:rPr sz="924" b="1" spc="15" dirty="0">
                <a:latin typeface="Arial"/>
                <a:cs typeface="Arial"/>
              </a:rPr>
              <a:t>in</a:t>
            </a:r>
            <a:endParaRPr sz="92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1604" y="7774163"/>
            <a:ext cx="30127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10" dirty="0">
                <a:latin typeface="Arial"/>
                <a:cs typeface="Arial"/>
              </a:rPr>
              <a:t>C</a:t>
            </a:r>
            <a:r>
              <a:rPr sz="948" b="1" spc="15" baseline="-12820" dirty="0">
                <a:latin typeface="Arial"/>
                <a:cs typeface="Arial"/>
              </a:rPr>
              <a:t>1</a:t>
            </a:r>
            <a:r>
              <a:rPr sz="948" b="1" spc="-131" baseline="-12820" dirty="0">
                <a:latin typeface="Arial"/>
                <a:cs typeface="Arial"/>
              </a:rPr>
              <a:t> </a:t>
            </a:r>
            <a:r>
              <a:rPr sz="924" b="1" spc="15" dirty="0">
                <a:latin typeface="Arial"/>
                <a:cs typeface="Arial"/>
              </a:rPr>
              <a:t>in</a:t>
            </a:r>
            <a:endParaRPr sz="924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88805" y="7774163"/>
            <a:ext cx="38214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10" dirty="0">
                <a:latin typeface="Arial"/>
                <a:cs typeface="Arial"/>
              </a:rPr>
              <a:t>C</a:t>
            </a:r>
            <a:r>
              <a:rPr sz="948" b="1" spc="15" baseline="-12820" dirty="0">
                <a:latin typeface="Arial"/>
                <a:cs typeface="Arial"/>
              </a:rPr>
              <a:t>1</a:t>
            </a:r>
            <a:r>
              <a:rPr sz="948" b="1" spc="-123" baseline="-12820" dirty="0">
                <a:latin typeface="Arial"/>
                <a:cs typeface="Arial"/>
              </a:rPr>
              <a:t> </a:t>
            </a:r>
            <a:r>
              <a:rPr sz="924" b="1" spc="15" dirty="0">
                <a:latin typeface="Arial"/>
                <a:cs typeface="Arial"/>
              </a:rPr>
              <a:t>out</a:t>
            </a:r>
            <a:endParaRPr sz="92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71151" y="8122354"/>
            <a:ext cx="38276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15" dirty="0">
                <a:latin typeface="Arial"/>
                <a:cs typeface="Arial"/>
              </a:rPr>
              <a:t>C</a:t>
            </a:r>
            <a:r>
              <a:rPr sz="948" b="1" spc="21" baseline="-12820" dirty="0">
                <a:latin typeface="Arial"/>
                <a:cs typeface="Arial"/>
              </a:rPr>
              <a:t>2</a:t>
            </a:r>
            <a:r>
              <a:rPr sz="948" b="1" spc="-123" baseline="-12820" dirty="0">
                <a:latin typeface="Arial"/>
                <a:cs typeface="Arial"/>
              </a:rPr>
              <a:t> </a:t>
            </a:r>
            <a:r>
              <a:rPr sz="924" b="1" spc="15" dirty="0">
                <a:latin typeface="Arial"/>
                <a:cs typeface="Arial"/>
              </a:rPr>
              <a:t>out</a:t>
            </a:r>
            <a:endParaRPr sz="92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52267" y="8451286"/>
            <a:ext cx="4853076" cy="799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42072" algn="r"/>
            <a:r>
              <a:rPr sz="924" b="1" spc="15" dirty="0">
                <a:latin typeface="Arial"/>
                <a:cs typeface="Arial"/>
              </a:rPr>
              <a:t>C</a:t>
            </a:r>
            <a:r>
              <a:rPr sz="948" b="1" spc="21" baseline="-12820" dirty="0">
                <a:latin typeface="Arial"/>
                <a:cs typeface="Arial"/>
              </a:rPr>
              <a:t>3</a:t>
            </a:r>
            <a:r>
              <a:rPr sz="948" b="1" spc="-138" baseline="-12820" dirty="0">
                <a:latin typeface="Arial"/>
                <a:cs typeface="Arial"/>
              </a:rPr>
              <a:t> </a:t>
            </a:r>
            <a:r>
              <a:rPr sz="924" b="1" spc="15" dirty="0">
                <a:latin typeface="Arial"/>
                <a:cs typeface="Arial"/>
              </a:rPr>
              <a:t>in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C1 </a:t>
            </a:r>
            <a:r>
              <a:rPr sz="1069" spc="10" dirty="0">
                <a:latin typeface="Times New Roman"/>
                <a:cs typeface="Times New Roman"/>
              </a:rPr>
              <a:t>comes at 2 </a:t>
            </a:r>
            <a:r>
              <a:rPr sz="1069" spc="5" dirty="0">
                <a:latin typeface="Times New Roman"/>
                <a:cs typeface="Times New Roman"/>
              </a:rPr>
              <a:t>min, </a:t>
            </a:r>
            <a:r>
              <a:rPr sz="1069" spc="15" dirty="0">
                <a:latin typeface="Times New Roman"/>
                <a:cs typeface="Times New Roman"/>
              </a:rPr>
              <a:t>C2 </a:t>
            </a:r>
            <a:r>
              <a:rPr sz="1069" spc="10" dirty="0">
                <a:latin typeface="Times New Roman"/>
                <a:cs typeface="Times New Roman"/>
              </a:rPr>
              <a:t>enters at 4 min. As </a:t>
            </a:r>
            <a:r>
              <a:rPr sz="1069" spc="15" dirty="0">
                <a:latin typeface="Times New Roman"/>
                <a:cs typeface="Times New Roman"/>
              </a:rPr>
              <a:t>C1 </a:t>
            </a:r>
            <a:r>
              <a:rPr sz="1069" spc="10" dirty="0">
                <a:latin typeface="Times New Roman"/>
                <a:cs typeface="Times New Roman"/>
              </a:rPr>
              <a:t>needs 4 </a:t>
            </a:r>
            <a:r>
              <a:rPr sz="1069" spc="5" dirty="0">
                <a:latin typeface="Times New Roman"/>
                <a:cs typeface="Times New Roman"/>
              </a:rPr>
              <a:t>min </a:t>
            </a:r>
            <a:r>
              <a:rPr sz="1069" spc="10" dirty="0">
                <a:latin typeface="Times New Roman"/>
                <a:cs typeface="Times New Roman"/>
              </a:rPr>
              <a:t>for his </a:t>
            </a:r>
            <a:r>
              <a:rPr sz="1069" spc="5" dirty="0">
                <a:latin typeface="Times New Roman"/>
                <a:cs typeface="Times New Roman"/>
              </a:rPr>
              <a:t>transaction,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he  </a:t>
            </a:r>
            <a:r>
              <a:rPr sz="1069" spc="5" dirty="0">
                <a:latin typeface="Times New Roman"/>
                <a:cs typeface="Times New Roman"/>
              </a:rPr>
              <a:t>leaves at </a:t>
            </a:r>
            <a:r>
              <a:rPr sz="1069" spc="10" dirty="0">
                <a:latin typeface="Times New Roman"/>
                <a:cs typeface="Times New Roman"/>
              </a:rPr>
              <a:t>6 min. C2 </a:t>
            </a:r>
            <a:r>
              <a:rPr sz="1069" spc="5" dirty="0">
                <a:latin typeface="Times New Roman"/>
                <a:cs typeface="Times New Roman"/>
              </a:rPr>
              <a:t>requires </a:t>
            </a:r>
            <a:r>
              <a:rPr sz="1069" spc="10" dirty="0">
                <a:latin typeface="Times New Roman"/>
                <a:cs typeface="Times New Roman"/>
              </a:rPr>
              <a:t>6 min for </a:t>
            </a:r>
            <a:r>
              <a:rPr sz="1069" spc="5" dirty="0">
                <a:latin typeface="Times New Roman"/>
                <a:cs typeface="Times New Roman"/>
              </a:rPr>
              <a:t>the processing </a:t>
            </a:r>
            <a:r>
              <a:rPr sz="1069" spc="10" dirty="0">
                <a:latin typeface="Times New Roman"/>
                <a:cs typeface="Times New Roman"/>
              </a:rPr>
              <a:t>so C2 leaves at 10 </a:t>
            </a:r>
            <a:r>
              <a:rPr sz="1069" spc="5" dirty="0">
                <a:latin typeface="Times New Roman"/>
                <a:cs typeface="Times New Roman"/>
              </a:rPr>
              <a:t>min.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C3  </a:t>
            </a:r>
            <a:r>
              <a:rPr sz="1069" spc="10" dirty="0">
                <a:latin typeface="Times New Roman"/>
                <a:cs typeface="Times New Roman"/>
              </a:rPr>
              <a:t>enters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12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way,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activity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goes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on.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Therefore,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21746" y="7608464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0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432281" y="7608464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0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777384" y="7608463"/>
            <a:ext cx="0" cy="514879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415367" y="7608463"/>
            <a:ext cx="0" cy="514879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070263" y="7608464"/>
            <a:ext cx="0" cy="842698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0"/>
                </a:moveTo>
                <a:lnTo>
                  <a:pt x="0" y="8663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1418202" y="7048147"/>
            <a:ext cx="911225" cy="396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06"/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(minutes)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29"/>
              </a:spcBef>
              <a:tabLst>
                <a:tab pos="339541" algn="l"/>
                <a:tab pos="666735" algn="l"/>
              </a:tabLst>
            </a:pPr>
            <a:r>
              <a:rPr sz="924" spc="19" dirty="0">
                <a:latin typeface="Arial"/>
                <a:cs typeface="Arial"/>
              </a:rPr>
              <a:t>0	1	2</a:t>
            </a:r>
            <a:endParaRPr sz="924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591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6"/>
            <a:ext cx="4852458" cy="644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routine of the </a:t>
            </a:r>
            <a:r>
              <a:rPr sz="1069" spc="5" dirty="0">
                <a:latin typeface="Times New Roman"/>
                <a:cs typeface="Times New Roman"/>
              </a:rPr>
              <a:t>clock.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 variable </a:t>
            </a:r>
            <a:r>
              <a:rPr sz="1069" i="1" spc="10" dirty="0">
                <a:latin typeface="Times New Roman"/>
                <a:cs typeface="Times New Roman"/>
              </a:rPr>
              <a:t>clock </a:t>
            </a:r>
            <a:r>
              <a:rPr sz="1069" spc="5" dirty="0">
                <a:latin typeface="Times New Roman"/>
                <a:cs typeface="Times New Roman"/>
              </a:rPr>
              <a:t>representing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clock.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clock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run for </a:t>
            </a:r>
            <a:r>
              <a:rPr sz="1069" spc="10" dirty="0">
                <a:latin typeface="Times New Roman"/>
                <a:cs typeface="Times New Roman"/>
              </a:rPr>
              <a:t>24 </a:t>
            </a:r>
            <a:r>
              <a:rPr sz="1069" spc="5" dirty="0">
                <a:latin typeface="Times New Roman"/>
                <a:cs typeface="Times New Roman"/>
              </a:rPr>
              <a:t>hrs. </a:t>
            </a:r>
            <a:r>
              <a:rPr sz="1069" spc="10" dirty="0">
                <a:latin typeface="Times New Roman"/>
                <a:cs typeface="Times New Roman"/>
              </a:rPr>
              <a:t>Banks </a:t>
            </a:r>
            <a:r>
              <a:rPr sz="1069" spc="5" dirty="0">
                <a:latin typeface="Times New Roman"/>
                <a:cs typeface="Times New Roman"/>
              </a:rPr>
              <a:t>are not </a:t>
            </a:r>
            <a:r>
              <a:rPr sz="1069" spc="10" dirty="0">
                <a:latin typeface="Times New Roman"/>
                <a:cs typeface="Times New Roman"/>
              </a:rPr>
              <a:t>open for 24 </a:t>
            </a:r>
            <a:r>
              <a:rPr sz="1069" spc="5" dirty="0">
                <a:latin typeface="Times New Roman"/>
                <a:cs typeface="Times New Roman"/>
              </a:rPr>
              <a:t>hrs but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run our loop for </a:t>
            </a:r>
            <a:r>
              <a:rPr sz="1069" spc="10" dirty="0">
                <a:latin typeface="Times New Roman"/>
                <a:cs typeface="Times New Roman"/>
              </a:rPr>
              <a:t>24 </a:t>
            </a:r>
            <a:r>
              <a:rPr sz="1069" spc="5" dirty="0">
                <a:latin typeface="Times New Roman"/>
                <a:cs typeface="Times New Roman"/>
              </a:rPr>
              <a:t>hrs.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pseudo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clock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402510" marR="2509516" indent="-139520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while ( </a:t>
            </a:r>
            <a:r>
              <a:rPr sz="1069" spc="10" dirty="0">
                <a:latin typeface="Times New Roman"/>
                <a:cs typeface="Times New Roman"/>
              </a:rPr>
              <a:t>clock </a:t>
            </a:r>
            <a:r>
              <a:rPr sz="1069" spc="15" dirty="0">
                <a:latin typeface="Times New Roman"/>
                <a:cs typeface="Times New Roman"/>
              </a:rPr>
              <a:t>&lt;= </a:t>
            </a:r>
            <a:r>
              <a:rPr sz="1069" spc="10" dirty="0">
                <a:latin typeface="Times New Roman"/>
                <a:cs typeface="Times New Roman"/>
              </a:rPr>
              <a:t>24*60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day 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customer;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42031" marR="2635454" indent="-13952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 customer.arrivaltime </a:t>
            </a:r>
            <a:r>
              <a:rPr sz="1069" spc="10" dirty="0">
                <a:latin typeface="Times New Roman"/>
                <a:cs typeface="Times New Roman"/>
              </a:rPr>
              <a:t>== </a:t>
            </a:r>
            <a:r>
              <a:rPr sz="1069" spc="5" dirty="0">
                <a:latin typeface="Times New Roman"/>
                <a:cs typeface="Times New Roman"/>
              </a:rPr>
              <a:t>clock  insert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shortest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queue;</a:t>
            </a:r>
            <a:endParaRPr sz="1069">
              <a:latin typeface="Times New Roman"/>
              <a:cs typeface="Times New Roman"/>
            </a:endParaRPr>
          </a:p>
          <a:p>
            <a:pPr marL="402510" marR="1883526">
              <a:lnSpc>
                <a:spcPts val="2528"/>
              </a:lnSpc>
              <a:spcBef>
                <a:spcPts val="243"/>
              </a:spcBef>
            </a:pPr>
            <a:r>
              <a:rPr sz="1069" spc="10" dirty="0">
                <a:latin typeface="Times New Roman"/>
                <a:cs typeface="Times New Roman"/>
              </a:rPr>
              <a:t>check the customer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of all </a:t>
            </a:r>
            <a:r>
              <a:rPr sz="1069" spc="10" dirty="0">
                <a:latin typeface="Times New Roman"/>
                <a:cs typeface="Times New Roman"/>
              </a:rPr>
              <a:t>four </a:t>
            </a:r>
            <a:r>
              <a:rPr sz="1069" spc="5" dirty="0">
                <a:latin typeface="Times New Roman"/>
                <a:cs typeface="Times New Roman"/>
              </a:rPr>
              <a:t>queues.  if transaction is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over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972"/>
              </a:lnSpc>
            </a:pPr>
            <a:r>
              <a:rPr sz="1069" spc="10" dirty="0">
                <a:latin typeface="Times New Roman"/>
                <a:cs typeface="Times New Roman"/>
              </a:rPr>
              <a:t>remove from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0251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clock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clock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221628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clock </a:t>
            </a:r>
            <a:r>
              <a:rPr sz="1069" spc="5" dirty="0">
                <a:latin typeface="Times New Roman"/>
                <a:cs typeface="Times New Roman"/>
              </a:rPr>
              <a:t>is initialized to zero. </a:t>
            </a:r>
            <a:r>
              <a:rPr sz="1069" spc="10" dirty="0">
                <a:latin typeface="Times New Roman"/>
                <a:cs typeface="Times New Roman"/>
              </a:rPr>
              <a:t>The while loop runs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24 </a:t>
            </a:r>
            <a:r>
              <a:rPr sz="1069" spc="5" dirty="0">
                <a:latin typeface="Times New Roman"/>
                <a:cs typeface="Times New Roman"/>
              </a:rPr>
              <a:t>hrs.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read  </a:t>
            </a:r>
            <a:r>
              <a:rPr sz="1069" spc="10" dirty="0">
                <a:latin typeface="Times New Roman"/>
                <a:cs typeface="Times New Roman"/>
              </a:rPr>
              <a:t>a new customer. </a:t>
            </a:r>
            <a:r>
              <a:rPr sz="1069" spc="5" dirty="0">
                <a:latin typeface="Times New Roman"/>
                <a:cs typeface="Times New Roman"/>
              </a:rPr>
              <a:t>This information </a:t>
            </a:r>
            <a:r>
              <a:rPr sz="1069" spc="10" dirty="0">
                <a:latin typeface="Times New Roman"/>
                <a:cs typeface="Times New Roman"/>
              </a:rPr>
              <a:t>may be coming from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checking the </a:t>
            </a:r>
            <a:r>
              <a:rPr sz="1069" spc="5" dirty="0">
                <a:latin typeface="Times New Roman"/>
                <a:cs typeface="Times New Roman"/>
              </a:rPr>
              <a:t>arrival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of the customer. </a:t>
            </a:r>
            <a:r>
              <a:rPr sz="1069" spc="19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comes 10 </a:t>
            </a:r>
            <a:r>
              <a:rPr sz="1069" spc="5" dirty="0">
                <a:latin typeface="Times New Roman"/>
                <a:cs typeface="Times New Roman"/>
              </a:rPr>
              <a:t>minutes after </a:t>
            </a:r>
            <a:r>
              <a:rPr sz="1069" spc="10" dirty="0">
                <a:latin typeface="Times New Roman"/>
                <a:cs typeface="Times New Roman"/>
              </a:rPr>
              <a:t>the opening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bank.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this time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clock,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customer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shortest </a:t>
            </a:r>
            <a:r>
              <a:rPr sz="1069" spc="10" dirty="0">
                <a:latin typeface="Times New Roman"/>
                <a:cs typeface="Times New Roman"/>
              </a:rPr>
              <a:t>queue. Then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the transaction time of all </a:t>
            </a:r>
            <a:r>
              <a:rPr sz="1069" spc="10" dirty="0">
                <a:latin typeface="Times New Roman"/>
                <a:cs typeface="Times New Roman"/>
              </a:rPr>
              <a:t>the four customers at  </a:t>
            </a:r>
            <a:r>
              <a:rPr sz="1069" spc="5" dirty="0">
                <a:latin typeface="Times New Roman"/>
                <a:cs typeface="Times New Roman"/>
              </a:rPr>
              <a:t>each teller.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 transaction </a:t>
            </a:r>
            <a:r>
              <a:rPr sz="1069" spc="10" dirty="0">
                <a:latin typeface="Times New Roman"/>
                <a:cs typeface="Times New Roman"/>
              </a:rPr>
              <a:t>time of any </a:t>
            </a:r>
            <a:r>
              <a:rPr sz="1069" spc="5" dirty="0">
                <a:latin typeface="Times New Roman"/>
                <a:cs typeface="Times New Roman"/>
              </a:rPr>
              <a:t>customer ends, </a:t>
            </a:r>
            <a:r>
              <a:rPr sz="1069" spc="10" dirty="0">
                <a:latin typeface="Times New Roman"/>
                <a:cs typeface="Times New Roman"/>
              </a:rPr>
              <a:t>we will remove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from the  queue and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will leave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bank. </a:t>
            </a:r>
            <a:r>
              <a:rPr sz="1069" spc="5" dirty="0">
                <a:latin typeface="Times New Roman"/>
                <a:cs typeface="Times New Roman"/>
              </a:rPr>
              <a:t>In the end,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increment the clock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minute. 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seen 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statements,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activity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clock </a:t>
            </a:r>
            <a:r>
              <a:rPr sz="1069" spc="10" dirty="0">
                <a:latin typeface="Times New Roman"/>
                <a:cs typeface="Times New Roman"/>
              </a:rPr>
              <a:t>reaches at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time (that is the time to enter </a:t>
            </a:r>
            <a:r>
              <a:rPr sz="1069" spc="10" dirty="0">
                <a:latin typeface="Times New Roman"/>
                <a:cs typeface="Times New Roman"/>
              </a:rPr>
              <a:t>the bank </a:t>
            </a:r>
            <a:r>
              <a:rPr sz="1069" spc="5" dirty="0">
                <a:latin typeface="Times New Roman"/>
                <a:cs typeface="Times New Roman"/>
              </a:rPr>
              <a:t>or leave the </a:t>
            </a:r>
            <a:r>
              <a:rPr sz="1069" spc="10" dirty="0">
                <a:latin typeface="Times New Roman"/>
                <a:cs typeface="Times New Roman"/>
              </a:rPr>
              <a:t>bank </a:t>
            </a:r>
            <a:r>
              <a:rPr sz="1069" spc="5" dirty="0">
                <a:latin typeface="Times New Roman"/>
                <a:cs typeface="Times New Roman"/>
              </a:rPr>
              <a:t>arrives). If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customer’s </a:t>
            </a:r>
            <a:r>
              <a:rPr sz="1069" spc="10" dirty="0">
                <a:latin typeface="Times New Roman"/>
                <a:cs typeface="Times New Roman"/>
              </a:rPr>
              <a:t>arrival time </a:t>
            </a:r>
            <a:r>
              <a:rPr sz="1069" spc="5" dirty="0">
                <a:latin typeface="Times New Roman"/>
                <a:cs typeface="Times New Roman"/>
              </a:rPr>
              <a:t>has not </a:t>
            </a:r>
            <a:r>
              <a:rPr sz="1069" spc="15" dirty="0">
                <a:latin typeface="Times New Roman"/>
                <a:cs typeface="Times New Roman"/>
              </a:rPr>
              <a:t>come,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false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  nothing. Similarly if the transaction of customer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finished,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i="1" spc="5" dirty="0">
                <a:latin typeface="Times New Roman"/>
                <a:cs typeface="Times New Roman"/>
              </a:rPr>
              <a:t>if 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false. Then this 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simply </a:t>
            </a:r>
            <a:r>
              <a:rPr sz="1069" spc="5" dirty="0">
                <a:latin typeface="Times New Roman"/>
                <a:cs typeface="Times New Roman"/>
              </a:rPr>
              <a:t>add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min to the </a:t>
            </a:r>
            <a:r>
              <a:rPr sz="1069" spc="10" dirty="0">
                <a:latin typeface="Times New Roman"/>
                <a:cs typeface="Times New Roman"/>
              </a:rPr>
              <a:t>clock. 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clock- based </a:t>
            </a:r>
            <a:r>
              <a:rPr sz="1069" spc="5" dirty="0">
                <a:latin typeface="Times New Roman"/>
                <a:cs typeface="Times New Roman"/>
              </a:rPr>
              <a:t>(time- </a:t>
            </a:r>
            <a:r>
              <a:rPr sz="1069" spc="10" dirty="0">
                <a:latin typeface="Times New Roman"/>
                <a:cs typeface="Times New Roman"/>
              </a:rPr>
              <a:t>based)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simulation.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5" dirty="0">
                <a:latin typeface="Times New Roman"/>
                <a:cs typeface="Times New Roman"/>
              </a:rPr>
              <a:t>the other </a:t>
            </a:r>
            <a:r>
              <a:rPr sz="1069" spc="10" dirty="0">
                <a:latin typeface="Times New Roman"/>
                <a:cs typeface="Times New Roman"/>
              </a:rPr>
              <a:t>type of </a:t>
            </a:r>
            <a:r>
              <a:rPr sz="1069" spc="5" dirty="0">
                <a:latin typeface="Times New Roman"/>
                <a:cs typeface="Times New Roman"/>
              </a:rPr>
              <a:t>simulation 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event-based simulation. </a:t>
            </a:r>
            <a:r>
              <a:rPr sz="1069" spc="10" dirty="0">
                <a:latin typeface="Times New Roman"/>
                <a:cs typeface="Times New Roman"/>
              </a:rPr>
              <a:t>Don’t </a:t>
            </a:r>
            <a:r>
              <a:rPr sz="1069" spc="5" dirty="0">
                <a:latin typeface="Times New Roman"/>
                <a:cs typeface="Times New Roman"/>
              </a:rPr>
              <a:t>wait 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clock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tick until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event. </a:t>
            </a:r>
            <a:r>
              <a:rPr sz="1069" spc="10" dirty="0">
                <a:latin typeface="Times New Roman"/>
                <a:cs typeface="Times New Roman"/>
              </a:rPr>
              <a:t>Compute the </a:t>
            </a:r>
            <a:r>
              <a:rPr sz="1069" spc="5" dirty="0">
                <a:latin typeface="Times New Roman"/>
                <a:cs typeface="Times New Roman"/>
              </a:rPr>
              <a:t>time of </a:t>
            </a:r>
            <a:r>
              <a:rPr sz="1069" spc="10" dirty="0">
                <a:latin typeface="Times New Roman"/>
                <a:cs typeface="Times New Roman"/>
              </a:rPr>
              <a:t>next event and maintain  a </a:t>
            </a:r>
            <a:r>
              <a:rPr sz="1069" spc="5" dirty="0">
                <a:latin typeface="Times New Roman"/>
                <a:cs typeface="Times New Roman"/>
              </a:rPr>
              <a:t>list of events in increasing order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Remove an event from the </a:t>
            </a:r>
            <a:r>
              <a:rPr sz="1069" spc="5" dirty="0">
                <a:latin typeface="Times New Roman"/>
                <a:cs typeface="Times New Roman"/>
              </a:rPr>
              <a:t>list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loop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the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again.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58221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392029"/>
            <a:ext cx="4853693" cy="4989960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6791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 customer C1 comes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min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leaves at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min. </a:t>
            </a:r>
            <a:r>
              <a:rPr sz="1069" spc="10" dirty="0">
                <a:latin typeface="Times New Roman"/>
                <a:cs typeface="Times New Roman"/>
              </a:rPr>
              <a:t>Customer C2 comes at 4 min  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leaves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written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above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5" dirty="0">
                <a:solidFill>
                  <a:srgbClr val="008000"/>
                </a:solidFill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clock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events on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Event 1 occurs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min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customer C1 </a:t>
            </a:r>
            <a:r>
              <a:rPr sz="1069" spc="5" dirty="0">
                <a:latin typeface="Times New Roman"/>
                <a:cs typeface="Times New Roman"/>
              </a:rPr>
              <a:t>enters </a:t>
            </a:r>
            <a:r>
              <a:rPr sz="1069" spc="10" dirty="0">
                <a:latin typeface="Times New Roman"/>
                <a:cs typeface="Times New Roman"/>
              </a:rPr>
              <a:t>the bank 2 </a:t>
            </a:r>
            <a:r>
              <a:rPr sz="1069" spc="5" dirty="0">
                <a:latin typeface="Times New Roman"/>
                <a:cs typeface="Times New Roman"/>
              </a:rPr>
              <a:t>minutes after its opening. </a:t>
            </a:r>
            <a:r>
              <a:rPr sz="1069" spc="10" dirty="0">
                <a:latin typeface="Times New Roman"/>
                <a:cs typeface="Times New Roman"/>
              </a:rPr>
              <a:t>Event 2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0" dirty="0">
                <a:latin typeface="Times New Roman"/>
                <a:cs typeface="Times New Roman"/>
              </a:rPr>
              <a:t>C2 </a:t>
            </a:r>
            <a:r>
              <a:rPr sz="1069" spc="5" dirty="0">
                <a:latin typeface="Times New Roman"/>
                <a:cs typeface="Times New Roman"/>
              </a:rPr>
              <a:t>enters at </a:t>
            </a:r>
            <a:r>
              <a:rPr sz="1069" spc="10" dirty="0">
                <a:latin typeface="Times New Roman"/>
                <a:cs typeface="Times New Roman"/>
              </a:rPr>
              <a:t>4  </a:t>
            </a:r>
            <a:r>
              <a:rPr sz="1069" spc="5" dirty="0">
                <a:latin typeface="Times New Roman"/>
                <a:cs typeface="Times New Roman"/>
              </a:rPr>
              <a:t>min.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customer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C1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leaves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bank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min.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C2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leaves </a:t>
            </a:r>
            <a:r>
              <a:rPr sz="1069" spc="10" dirty="0">
                <a:latin typeface="Times New Roman"/>
                <a:cs typeface="Times New Roman"/>
              </a:rPr>
              <a:t>the bank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10 min and event 5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0" dirty="0">
                <a:latin typeface="Times New Roman"/>
                <a:cs typeface="Times New Roman"/>
              </a:rPr>
              <a:t>C3 </a:t>
            </a:r>
            <a:r>
              <a:rPr sz="1069" spc="5" dirty="0">
                <a:latin typeface="Times New Roman"/>
                <a:cs typeface="Times New Roman"/>
              </a:rPr>
              <a:t>enters the </a:t>
            </a:r>
            <a:r>
              <a:rPr sz="1069" spc="10" dirty="0">
                <a:latin typeface="Times New Roman"/>
                <a:cs typeface="Times New Roman"/>
              </a:rPr>
              <a:t>bank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min.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events.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spc="10" dirty="0">
                <a:latin typeface="Times New Roman"/>
                <a:cs typeface="Times New Roman"/>
              </a:rPr>
              <a:t>them?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a queue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events.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earliest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created events in </a:t>
            </a:r>
            <a:r>
              <a:rPr sz="1069" spc="10" dirty="0">
                <a:latin typeface="Times New Roman"/>
                <a:cs typeface="Times New Roman"/>
              </a:rPr>
              <a:t>the queue.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queue where the de-queue operation depends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on FIFO,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priority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Priority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Queue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35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stated earlier,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FIFO </a:t>
            </a:r>
            <a:r>
              <a:rPr sz="1069" spc="5" dirty="0">
                <a:latin typeface="Times New Roman"/>
                <a:cs typeface="Times New Roman"/>
              </a:rPr>
              <a:t>(First in first out) structure. In daily life,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seen </a:t>
            </a:r>
            <a:r>
              <a:rPr sz="1069" spc="5" dirty="0">
                <a:latin typeface="Times New Roman"/>
                <a:cs typeface="Times New Roman"/>
              </a:rPr>
              <a:t>that it is not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person,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first, leaves first </a:t>
            </a:r>
            <a:r>
              <a:rPr sz="1069" spc="10" dirty="0">
                <a:latin typeface="Times New Roman"/>
                <a:cs typeface="Times New Roman"/>
              </a:rPr>
              <a:t>from the  queue. Let’s take the example </a:t>
            </a:r>
            <a:r>
              <a:rPr sz="1069" spc="5" dirty="0">
                <a:latin typeface="Times New Roman"/>
                <a:cs typeface="Times New Roman"/>
              </a:rPr>
              <a:t>of traffic. </a:t>
            </a:r>
            <a:r>
              <a:rPr sz="1069" spc="10" dirty="0">
                <a:latin typeface="Times New Roman"/>
                <a:cs typeface="Times New Roman"/>
              </a:rPr>
              <a:t>Traffic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stopped at the </a:t>
            </a:r>
            <a:r>
              <a:rPr sz="1069" spc="5" dirty="0">
                <a:latin typeface="Times New Roman"/>
                <a:cs typeface="Times New Roman"/>
              </a:rPr>
              <a:t>signal.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vehicles  </a:t>
            </a:r>
            <a:r>
              <a:rPr sz="1069" spc="5" dirty="0">
                <a:latin typeface="Times New Roman"/>
                <a:cs typeface="Times New Roman"/>
              </a:rPr>
              <a:t>are in </a:t>
            </a:r>
            <a:r>
              <a:rPr sz="1069" spc="10" dirty="0">
                <a:latin typeface="Times New Roman"/>
                <a:cs typeface="Times New Roman"/>
              </a:rPr>
              <a:t>a queue. When </a:t>
            </a:r>
            <a:r>
              <a:rPr sz="1069" spc="5" dirty="0">
                <a:latin typeface="Times New Roman"/>
                <a:cs typeface="Times New Roman"/>
              </a:rPr>
              <a:t>the signal turns green, vehicles starts moving.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vehicles  </a:t>
            </a:r>
            <a:r>
              <a:rPr sz="1069" spc="10" dirty="0">
                <a:latin typeface="Times New Roman"/>
                <a:cs typeface="Times New Roman"/>
              </a:rPr>
              <a:t>which are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front of the queue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cross the crossing </a:t>
            </a:r>
            <a:r>
              <a:rPr sz="1069" spc="5" dirty="0">
                <a:latin typeface="Times New Roman"/>
                <a:cs typeface="Times New Roman"/>
              </a:rPr>
              <a:t>first. </a:t>
            </a:r>
            <a:r>
              <a:rPr sz="1069" spc="10" dirty="0">
                <a:latin typeface="Times New Roman"/>
                <a:cs typeface="Times New Roman"/>
              </a:rPr>
              <a:t>Suppose an ambulance  comes from </a:t>
            </a:r>
            <a:r>
              <a:rPr sz="1069" spc="5" dirty="0">
                <a:latin typeface="Times New Roman"/>
                <a:cs typeface="Times New Roman"/>
              </a:rPr>
              <a:t>behind. </a:t>
            </a:r>
            <a:r>
              <a:rPr sz="1069" spc="10" dirty="0">
                <a:latin typeface="Times New Roman"/>
                <a:cs typeface="Times New Roman"/>
              </a:rPr>
              <a:t>Here ambulance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given priority. It will </a:t>
            </a:r>
            <a:r>
              <a:rPr sz="1069" spc="10" dirty="0">
                <a:latin typeface="Times New Roman"/>
                <a:cs typeface="Times New Roman"/>
              </a:rPr>
              <a:t>bypass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  and </a:t>
            </a:r>
            <a:r>
              <a:rPr sz="1069" spc="5" dirty="0">
                <a:latin typeface="Times New Roman"/>
                <a:cs typeface="Times New Roman"/>
              </a:rPr>
              <a:t>cross the intersection. </a:t>
            </a:r>
            <a:r>
              <a:rPr sz="1069" spc="10" dirty="0">
                <a:latin typeface="Times New Roman"/>
                <a:cs typeface="Times New Roman"/>
              </a:rPr>
              <a:t>Sometimes,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queues </a:t>
            </a:r>
            <a:r>
              <a:rPr sz="1069" spc="5" dirty="0">
                <a:latin typeface="Times New Roman"/>
                <a:cs typeface="Times New Roman"/>
              </a:rPr>
              <a:t>that are </a:t>
            </a:r>
            <a:r>
              <a:rPr sz="1069" spc="10" dirty="0">
                <a:latin typeface="Times New Roman"/>
                <a:cs typeface="Times New Roman"/>
              </a:rPr>
              <a:t>not FIFO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 person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may not leave </a:t>
            </a:r>
            <a:r>
              <a:rPr sz="1069" spc="5" dirty="0">
                <a:latin typeface="Times New Roman"/>
                <a:cs typeface="Times New Roman"/>
              </a:rPr>
              <a:t>first.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develop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queues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  </a:t>
            </a: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leaving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to enter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may be some </a:t>
            </a:r>
            <a:r>
              <a:rPr sz="1069" spc="5" dirty="0">
                <a:latin typeface="Times New Roman"/>
                <a:cs typeface="Times New Roman"/>
              </a:rPr>
              <a:t>priority. Here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also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events of future </a:t>
            </a:r>
            <a:r>
              <a:rPr sz="1069" spc="10" dirty="0">
                <a:latin typeface="Times New Roman"/>
                <a:cs typeface="Times New Roman"/>
              </a:rPr>
              <a:t>like the </a:t>
            </a:r>
            <a:r>
              <a:rPr sz="1069" spc="5" dirty="0">
                <a:latin typeface="Times New Roman"/>
                <a:cs typeface="Times New Roman"/>
              </a:rPr>
              <a:t>customer is </a:t>
            </a:r>
            <a:r>
              <a:rPr sz="1069" spc="10" dirty="0">
                <a:latin typeface="Times New Roman"/>
                <a:cs typeface="Times New Roman"/>
              </a:rPr>
              <a:t>coming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what time and  </a:t>
            </a:r>
            <a:r>
              <a:rPr sz="1069" spc="5" dirty="0">
                <a:latin typeface="Times New Roman"/>
                <a:cs typeface="Times New Roman"/>
              </a:rPr>
              <a:t>leaving at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arrange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these events and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develop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in such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event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going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happen first of all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future.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data structure is </a:t>
            </a:r>
            <a:r>
              <a:rPr sz="1069" spc="10" dirty="0">
                <a:latin typeface="Times New Roman"/>
                <a:cs typeface="Times New Roman"/>
              </a:rPr>
              <a:t>known as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sense, </a:t>
            </a:r>
            <a:r>
              <a:rPr sz="1069" spc="15" dirty="0">
                <a:latin typeface="Times New Roman"/>
                <a:cs typeface="Times New Roman"/>
              </a:rPr>
              <a:t>FIFO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priority queue </a:t>
            </a:r>
            <a:r>
              <a:rPr sz="1069" spc="10" dirty="0">
                <a:latin typeface="Times New Roman"/>
                <a:cs typeface="Times New Roman"/>
              </a:rPr>
              <a:t>in which </a:t>
            </a:r>
            <a:r>
              <a:rPr sz="1069" spc="5" dirty="0">
                <a:latin typeface="Times New Roman"/>
                <a:cs typeface="Times New Roman"/>
              </a:rPr>
              <a:t>priority is given to  </a:t>
            </a:r>
            <a:r>
              <a:rPr sz="1069" spc="10" dirty="0">
                <a:latin typeface="Times New Roman"/>
                <a:cs typeface="Times New Roman"/>
              </a:rPr>
              <a:t>the time </a:t>
            </a:r>
            <a:r>
              <a:rPr sz="1069" spc="5" dirty="0">
                <a:latin typeface="Times New Roman"/>
                <a:cs typeface="Times New Roman"/>
              </a:rPr>
              <a:t>of arrival. </a:t>
            </a:r>
            <a:r>
              <a:rPr sz="1069" spc="10" dirty="0">
                <a:latin typeface="Times New Roman"/>
                <a:cs typeface="Times New Roman"/>
              </a:rPr>
              <a:t>That means the </a:t>
            </a:r>
            <a:r>
              <a:rPr sz="1069" spc="5" dirty="0">
                <a:latin typeface="Times New Roman"/>
                <a:cs typeface="Times New Roman"/>
              </a:rPr>
              <a:t>person </a:t>
            </a:r>
            <a:r>
              <a:rPr sz="1069" spc="10" dirty="0">
                <a:latin typeface="Times New Roman"/>
                <a:cs typeface="Times New Roman"/>
              </a:rPr>
              <a:t>who comes </a:t>
            </a:r>
            <a:r>
              <a:rPr sz="1069" spc="5" dirty="0">
                <a:latin typeface="Times New Roman"/>
                <a:cs typeface="Times New Roman"/>
              </a:rPr>
              <a:t>first has </a:t>
            </a:r>
            <a:r>
              <a:rPr sz="1069" spc="10" dirty="0">
                <a:latin typeface="Times New Roman"/>
                <a:cs typeface="Times New Roman"/>
              </a:rPr>
              <a:t>the higher </a:t>
            </a:r>
            <a:r>
              <a:rPr sz="1069" spc="5" dirty="0">
                <a:latin typeface="Times New Roman"/>
                <a:cs typeface="Times New Roman"/>
              </a:rPr>
              <a:t>priority  while </a:t>
            </a:r>
            <a:r>
              <a:rPr sz="1069" spc="10" dirty="0">
                <a:latin typeface="Times New Roman"/>
                <a:cs typeface="Times New Roman"/>
              </a:rPr>
              <a:t>the one who comes </a:t>
            </a:r>
            <a:r>
              <a:rPr sz="1069" spc="5" dirty="0">
                <a:latin typeface="Times New Roman"/>
                <a:cs typeface="Times New Roman"/>
              </a:rPr>
              <a:t>later, has the </a:t>
            </a:r>
            <a:r>
              <a:rPr sz="1069" spc="10" dirty="0">
                <a:latin typeface="Times New Roman"/>
                <a:cs typeface="Times New Roman"/>
              </a:rPr>
              <a:t>low </a:t>
            </a:r>
            <a:r>
              <a:rPr sz="1069" spc="5" dirty="0">
                <a:latin typeface="Times New Roman"/>
                <a:cs typeface="Times New Roman"/>
              </a:rPr>
              <a:t>priority.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places especially in the </a:t>
            </a:r>
            <a:r>
              <a:rPr sz="1069" spc="10" dirty="0">
                <a:latin typeface="Times New Roman"/>
                <a:cs typeface="Times New Roman"/>
              </a:rPr>
              <a:t>operating </a:t>
            </a:r>
            <a:r>
              <a:rPr sz="1069" spc="5" dirty="0">
                <a:latin typeface="Times New Roman"/>
                <a:cs typeface="Times New Roman"/>
              </a:rPr>
              <a:t>systems. In operating systems, 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processes.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process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comes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higher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priority,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7194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57193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584642" y="2391516"/>
            <a:ext cx="328436" cy="0"/>
          </a:xfrm>
          <a:custGeom>
            <a:avLst/>
            <a:gdLst/>
            <a:ahLst/>
            <a:cxnLst/>
            <a:rect l="l" t="t" r="r" b="b"/>
            <a:pathLst>
              <a:path w="337819">
                <a:moveTo>
                  <a:pt x="0" y="0"/>
                </a:moveTo>
                <a:lnTo>
                  <a:pt x="33756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584642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912831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912831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240280" y="2391516"/>
            <a:ext cx="328436" cy="0"/>
          </a:xfrm>
          <a:custGeom>
            <a:avLst/>
            <a:gdLst/>
            <a:ahLst/>
            <a:cxnLst/>
            <a:rect l="l" t="t" r="r" b="b"/>
            <a:pathLst>
              <a:path w="337819">
                <a:moveTo>
                  <a:pt x="0" y="0"/>
                </a:moveTo>
                <a:lnTo>
                  <a:pt x="33756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240280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568470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68469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895917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895917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223365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223365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550814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550813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878263" y="2391516"/>
            <a:ext cx="328436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56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878263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206451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206451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533900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33900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861348" y="2391516"/>
            <a:ext cx="328436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56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861348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189537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189537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516986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516986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844434" y="2391516"/>
            <a:ext cx="327819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844433" y="2297430"/>
            <a:ext cx="0" cy="94456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3835541" y="2089008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8</a:t>
            </a:r>
            <a:endParaRPr sz="92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06611" y="2089008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7</a:t>
            </a:r>
            <a:endParaRPr sz="92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79163" y="2089008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6</a:t>
            </a:r>
            <a:endParaRPr sz="92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51702" y="2089008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5</a:t>
            </a:r>
            <a:endParaRPr sz="92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23525" y="2089008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4</a:t>
            </a:r>
            <a:endParaRPr sz="92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91632" y="2089008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Arial"/>
                <a:cs typeface="Arial"/>
              </a:rPr>
              <a:t>3</a:t>
            </a:r>
            <a:endParaRPr sz="92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28911" y="2089008"/>
            <a:ext cx="17934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8924" algn="l"/>
                <a:tab pos="664883" algn="l"/>
                <a:tab pos="994546" algn="l"/>
                <a:tab pos="1322357" algn="l"/>
                <a:tab pos="1644611" algn="l"/>
              </a:tabLst>
            </a:pPr>
            <a:r>
              <a:rPr sz="924" spc="19" dirty="0">
                <a:latin typeface="Arial"/>
                <a:cs typeface="Arial"/>
              </a:rPr>
              <a:t>10	11	12	13	</a:t>
            </a:r>
            <a:r>
              <a:rPr sz="924" spc="24" dirty="0">
                <a:latin typeface="Arial"/>
                <a:cs typeface="Arial"/>
              </a:rPr>
              <a:t>1</a:t>
            </a:r>
            <a:r>
              <a:rPr sz="924" spc="19" dirty="0">
                <a:latin typeface="Arial"/>
                <a:cs typeface="Arial"/>
              </a:rPr>
              <a:t>4</a:t>
            </a:r>
            <a:r>
              <a:rPr sz="924" dirty="0">
                <a:latin typeface="Arial"/>
                <a:cs typeface="Arial"/>
              </a:rPr>
              <a:t>	</a:t>
            </a:r>
            <a:r>
              <a:rPr sz="924" spc="19" dirty="0">
                <a:latin typeface="Arial"/>
                <a:cs typeface="Arial"/>
              </a:rPr>
              <a:t>15</a:t>
            </a:r>
            <a:endParaRPr sz="924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752687" y="2391516"/>
          <a:ext cx="3315847" cy="168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22" baseline="-128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142" baseline="-128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2384" algn="r">
                        <a:lnSpc>
                          <a:spcPct val="100000"/>
                        </a:lnSpc>
                      </a:pPr>
                      <a:r>
                        <a:rPr sz="9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15" baseline="-128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127" baseline="-128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out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90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15" baseline="-128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b="1" spc="-135" baseline="-128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22" baseline="-128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b="1" spc="-135" baseline="-128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out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mins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C1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22" baseline="-128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b="1" spc="-142" baseline="-128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1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mins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C2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mins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C1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mins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C2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55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22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5: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22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mins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22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C3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1912831" y="2391516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223365" y="2391516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568469" y="2391516"/>
            <a:ext cx="0" cy="513644"/>
          </a:xfrm>
          <a:custGeom>
            <a:avLst/>
            <a:gdLst/>
            <a:ahLst/>
            <a:cxnLst/>
            <a:rect l="l" t="t" r="r" b="b"/>
            <a:pathLst>
              <a:path h="528319">
                <a:moveTo>
                  <a:pt x="0" y="0"/>
                </a:moveTo>
                <a:lnTo>
                  <a:pt x="0" y="52806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206451" y="2391516"/>
            <a:ext cx="0" cy="513644"/>
          </a:xfrm>
          <a:custGeom>
            <a:avLst/>
            <a:gdLst/>
            <a:ahLst/>
            <a:cxnLst/>
            <a:rect l="l" t="t" r="r" b="b"/>
            <a:pathLst>
              <a:path h="528319">
                <a:moveTo>
                  <a:pt x="0" y="0"/>
                </a:moveTo>
                <a:lnTo>
                  <a:pt x="0" y="52806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861348" y="2391516"/>
            <a:ext cx="0" cy="839611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208551" y="1833422"/>
            <a:ext cx="911225" cy="396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06"/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(minutes)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29"/>
              </a:spcBef>
              <a:tabLst>
                <a:tab pos="340158" algn="l"/>
                <a:tab pos="667352" algn="l"/>
              </a:tabLst>
            </a:pPr>
            <a:r>
              <a:rPr sz="924" spc="19" dirty="0">
                <a:latin typeface="Arial"/>
                <a:cs typeface="Arial"/>
              </a:rPr>
              <a:t>0	1	2</a:t>
            </a:r>
            <a:endParaRPr sz="92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52670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8561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processed </a:t>
            </a:r>
            <a:r>
              <a:rPr sz="1069" spc="5" dirty="0">
                <a:latin typeface="Times New Roman"/>
                <a:cs typeface="Times New Roman"/>
              </a:rPr>
              <a:t>first. </a:t>
            </a:r>
            <a:r>
              <a:rPr sz="1069" spc="10" dirty="0">
                <a:latin typeface="Times New Roman"/>
                <a:cs typeface="Times New Roman"/>
              </a:rPr>
              <a:t>Here we 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variation of queue.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use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priority queue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simulation.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events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inserted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and the event  </a:t>
            </a:r>
            <a:r>
              <a:rPr sz="1069" spc="5" dirty="0">
                <a:latin typeface="Times New Roman"/>
                <a:cs typeface="Times New Roman"/>
              </a:rPr>
              <a:t>going </a:t>
            </a:r>
            <a:r>
              <a:rPr sz="1069" spc="10" dirty="0">
                <a:latin typeface="Times New Roman"/>
                <a:cs typeface="Times New Roman"/>
              </a:rPr>
              <a:t>to occur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future, will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popped.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What are the </a:t>
            </a:r>
            <a:r>
              <a:rPr sz="1069" spc="5" dirty="0">
                <a:latin typeface="Times New Roman"/>
                <a:cs typeface="Times New Roman"/>
              </a:rPr>
              <a:t>requirements to </a:t>
            </a:r>
            <a:r>
              <a:rPr sz="1069" spc="10" dirty="0">
                <a:latin typeface="Times New Roman"/>
                <a:cs typeface="Times New Roman"/>
              </a:rPr>
              <a:t>develop </a:t>
            </a:r>
            <a:r>
              <a:rPr sz="1069" spc="5" dirty="0">
                <a:latin typeface="Times New Roman"/>
                <a:cs typeface="Times New Roman"/>
              </a:rPr>
              <a:t>this simulation?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need the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code for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simulation. </a:t>
            </a:r>
            <a:r>
              <a:rPr sz="1069" spc="10" dirty="0">
                <a:latin typeface="Times New Roman"/>
                <a:cs typeface="Times New Roman"/>
              </a:rPr>
              <a:t>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of the queue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obviously, the priority 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5" dirty="0">
                <a:latin typeface="Times New Roman"/>
                <a:cs typeface="Times New Roman"/>
              </a:rPr>
              <a:t>Information </a:t>
            </a:r>
            <a:r>
              <a:rPr sz="1069" spc="10" dirty="0">
                <a:latin typeface="Times New Roman"/>
                <a:cs typeface="Times New Roman"/>
              </a:rPr>
              <a:t>about the arrival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customers will be placed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input </a:t>
            </a:r>
            <a:r>
              <a:rPr sz="1069" spc="5" dirty="0">
                <a:latin typeface="Times New Roman"/>
                <a:cs typeface="Times New Roman"/>
              </a:rPr>
              <a:t>file. 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line of the file contains the items (arrival time, </a:t>
            </a:r>
            <a:r>
              <a:rPr sz="1069" spc="10" dirty="0">
                <a:latin typeface="Times New Roman"/>
                <a:cs typeface="Times New Roman"/>
              </a:rPr>
              <a:t>transaction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duration).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Here are a few </a:t>
            </a:r>
            <a:r>
              <a:rPr sz="1069" spc="5" dirty="0">
                <a:latin typeface="Times New Roman"/>
                <a:cs typeface="Times New Roman"/>
              </a:rPr>
              <a:t>lines </a:t>
            </a:r>
            <a:r>
              <a:rPr sz="1069" spc="10" dirty="0">
                <a:latin typeface="Times New Roman"/>
                <a:cs typeface="Times New Roman"/>
              </a:rPr>
              <a:t>from the input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00 30 10  </a:t>
            </a:r>
            <a:r>
              <a:rPr sz="1069" spc="15" dirty="0">
                <a:latin typeface="Times New Roman"/>
                <a:cs typeface="Times New Roman"/>
              </a:rPr>
              <a:t>&lt;- </a:t>
            </a:r>
            <a:r>
              <a:rPr sz="1069" spc="10" dirty="0">
                <a:latin typeface="Times New Roman"/>
                <a:cs typeface="Times New Roman"/>
              </a:rPr>
              <a:t>customer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00 35 05  </a:t>
            </a:r>
            <a:r>
              <a:rPr sz="1069" spc="15" dirty="0">
                <a:latin typeface="Times New Roman"/>
                <a:cs typeface="Times New Roman"/>
              </a:rPr>
              <a:t>&lt;- </a:t>
            </a:r>
            <a:r>
              <a:rPr sz="1069" spc="10" dirty="0">
                <a:latin typeface="Times New Roman"/>
                <a:cs typeface="Times New Roman"/>
              </a:rPr>
              <a:t>customer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00 40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08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00 45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00 50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00 55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01 00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01 01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09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line </a:t>
            </a:r>
            <a:r>
              <a:rPr sz="1069" spc="10" dirty="0">
                <a:latin typeface="Times New Roman"/>
                <a:cs typeface="Times New Roman"/>
              </a:rPr>
              <a:t>shows the customer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“00 30 10” means Customer 1 </a:t>
            </a:r>
            <a:r>
              <a:rPr sz="1069" spc="5" dirty="0">
                <a:latin typeface="Times New Roman"/>
                <a:cs typeface="Times New Roman"/>
              </a:rPr>
              <a:t>arrives </a:t>
            </a:r>
            <a:r>
              <a:rPr sz="1069" spc="10" dirty="0">
                <a:latin typeface="Times New Roman"/>
                <a:cs typeface="Times New Roman"/>
              </a:rPr>
              <a:t>30 </a:t>
            </a:r>
            <a:r>
              <a:rPr sz="1069" spc="5" dirty="0">
                <a:latin typeface="Times New Roman"/>
                <a:cs typeface="Times New Roman"/>
              </a:rPr>
              <a:t>minutes  </a:t>
            </a:r>
            <a:r>
              <a:rPr sz="1069" spc="10" dirty="0">
                <a:latin typeface="Times New Roman"/>
                <a:cs typeface="Times New Roman"/>
              </a:rPr>
              <a:t>after the opening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bank.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need 10 </a:t>
            </a:r>
            <a:r>
              <a:rPr sz="1069" spc="5" dirty="0">
                <a:latin typeface="Times New Roman"/>
                <a:cs typeface="Times New Roman"/>
              </a:rPr>
              <a:t>minutes for his transaction.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last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entry “01 </a:t>
            </a:r>
            <a:r>
              <a:rPr sz="1069" spc="5" dirty="0">
                <a:latin typeface="Times New Roman"/>
                <a:cs typeface="Times New Roman"/>
              </a:rPr>
              <a:t>01 </a:t>
            </a:r>
            <a:r>
              <a:rPr sz="1069" spc="10" dirty="0">
                <a:latin typeface="Times New Roman"/>
                <a:cs typeface="Times New Roman"/>
              </a:rPr>
              <a:t>09” means customer </a:t>
            </a:r>
            <a:r>
              <a:rPr sz="1069" spc="5" dirty="0">
                <a:latin typeface="Times New Roman"/>
                <a:cs typeface="Times New Roman"/>
              </a:rPr>
              <a:t>arrives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hour </a:t>
            </a:r>
            <a:r>
              <a:rPr sz="1069" spc="10" dirty="0">
                <a:latin typeface="Times New Roman"/>
                <a:cs typeface="Times New Roman"/>
              </a:rPr>
              <a:t>and one </a:t>
            </a:r>
            <a:r>
              <a:rPr sz="1069" spc="5" dirty="0">
                <a:latin typeface="Times New Roman"/>
                <a:cs typeface="Times New Roman"/>
              </a:rPr>
              <a:t>minute </a:t>
            </a:r>
            <a:r>
              <a:rPr sz="1069" spc="10" dirty="0">
                <a:latin typeface="Times New Roman"/>
                <a:cs typeface="Times New Roman"/>
              </a:rPr>
              <a:t>after the bank  opened and </a:t>
            </a:r>
            <a:r>
              <a:rPr sz="1069" spc="5" dirty="0">
                <a:latin typeface="Times New Roman"/>
                <a:cs typeface="Times New Roman"/>
              </a:rPr>
              <a:t>his transaction will </a:t>
            </a:r>
            <a:r>
              <a:rPr sz="1069" spc="10" dirty="0">
                <a:latin typeface="Times New Roman"/>
                <a:cs typeface="Times New Roman"/>
              </a:rPr>
              <a:t>take 9 </a:t>
            </a:r>
            <a:r>
              <a:rPr sz="1069" spc="5" dirty="0">
                <a:latin typeface="Times New Roman"/>
                <a:cs typeface="Times New Roman"/>
              </a:rPr>
              <a:t>minutes </a:t>
            </a:r>
            <a:r>
              <a:rPr sz="1069" spc="10" dirty="0">
                <a:latin typeface="Times New Roman"/>
                <a:cs typeface="Times New Roman"/>
              </a:rPr>
              <a:t>and 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contains </a:t>
            </a:r>
            <a:r>
              <a:rPr sz="1069" spc="5" dirty="0">
                <a:latin typeface="Times New Roman"/>
                <a:cs typeface="Times New Roman"/>
              </a:rPr>
              <a:t>similar  </a:t>
            </a:r>
            <a:r>
              <a:rPr sz="1069" spc="10" dirty="0">
                <a:latin typeface="Times New Roman"/>
                <a:cs typeface="Times New Roman"/>
              </a:rPr>
              <a:t>information about the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customers.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collect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events </a:t>
            </a:r>
            <a:r>
              <a:rPr sz="1069" spc="10" dirty="0">
                <a:latin typeface="Times New Roman"/>
                <a:cs typeface="Times New Roman"/>
              </a:rPr>
              <a:t>now.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event  </a:t>
            </a:r>
            <a:r>
              <a:rPr sz="1069" spc="5" dirty="0">
                <a:latin typeface="Times New Roman"/>
                <a:cs typeface="Times New Roman"/>
              </a:rPr>
              <a:t>to occur is the arrival of the first customer. </a:t>
            </a:r>
            <a:r>
              <a:rPr sz="1069" spc="10" dirty="0">
                <a:latin typeface="Times New Roman"/>
                <a:cs typeface="Times New Roman"/>
              </a:rPr>
              <a:t>This event </a:t>
            </a:r>
            <a:r>
              <a:rPr sz="1069" spc="5" dirty="0">
                <a:latin typeface="Times New Roman"/>
                <a:cs typeface="Times New Roman"/>
              </a:rPr>
              <a:t>is placed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queue.  Initially, the four teller </a:t>
            </a:r>
            <a:r>
              <a:rPr sz="1069" spc="10" dirty="0">
                <a:latin typeface="Times New Roman"/>
                <a:cs typeface="Times New Roman"/>
              </a:rPr>
              <a:t>queues are empty. The </a:t>
            </a:r>
            <a:r>
              <a:rPr sz="1069" spc="5" dirty="0">
                <a:latin typeface="Times New Roman"/>
                <a:cs typeface="Times New Roman"/>
              </a:rPr>
              <a:t>simulation proceeds as follows: </a:t>
            </a:r>
            <a:r>
              <a:rPr sz="1069" spc="10" dirty="0">
                <a:latin typeface="Times New Roman"/>
                <a:cs typeface="Times New Roman"/>
              </a:rPr>
              <a:t>when  an </a:t>
            </a:r>
            <a:r>
              <a:rPr sz="1069" spc="5" dirty="0">
                <a:latin typeface="Times New Roman"/>
                <a:cs typeface="Times New Roman"/>
              </a:rPr>
              <a:t>arrival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queue,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representing the </a:t>
            </a:r>
            <a:r>
              <a:rPr sz="1069" spc="10" dirty="0">
                <a:latin typeface="Times New Roman"/>
                <a:cs typeface="Times New Roman"/>
              </a:rPr>
              <a:t>customer  </a:t>
            </a:r>
            <a:r>
              <a:rPr sz="1069" spc="5" dirty="0">
                <a:latin typeface="Times New Roman"/>
                <a:cs typeface="Times New Roman"/>
              </a:rPr>
              <a:t>is placed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shortest teller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15" dirty="0">
                <a:latin typeface="Times New Roman"/>
                <a:cs typeface="Times New Roman"/>
              </a:rPr>
              <a:t>Here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trying to </a:t>
            </a:r>
            <a:r>
              <a:rPr sz="1069" spc="10" dirty="0">
                <a:latin typeface="Times New Roman"/>
                <a:cs typeface="Times New Roman"/>
              </a:rPr>
              <a:t>develop an algorithm  while maintaining the </a:t>
            </a:r>
            <a:r>
              <a:rPr sz="1069" spc="5" dirty="0">
                <a:latin typeface="Times New Roman"/>
                <a:cs typeface="Times New Roman"/>
              </a:rPr>
              <a:t>events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After the opening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bank,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arrival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event. </a:t>
            </a:r>
            <a:r>
              <a:rPr sz="1069" spc="10" dirty="0">
                <a:latin typeface="Times New Roman"/>
                <a:cs typeface="Times New Roman"/>
              </a:rPr>
              <a:t>When  he enters the bank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four tellers are free. Suppose </a:t>
            </a:r>
            <a:r>
              <a:rPr sz="1069" spc="10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teller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starts his </a:t>
            </a:r>
            <a:r>
              <a:rPr sz="1069" spc="10" dirty="0">
                <a:latin typeface="Times New Roman"/>
                <a:cs typeface="Times New Roman"/>
              </a:rPr>
              <a:t>transaction.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conclusion </a:t>
            </a:r>
            <a:r>
              <a:rPr sz="1069" spc="5" dirty="0">
                <a:latin typeface="Times New Roman"/>
                <a:cs typeface="Times New Roman"/>
              </a:rPr>
              <a:t>of his </a:t>
            </a:r>
            <a:r>
              <a:rPr sz="1069" spc="10" dirty="0">
                <a:latin typeface="Times New Roman"/>
                <a:cs typeface="Times New Roman"/>
              </a:rPr>
              <a:t>transaction, he leaves the </a:t>
            </a:r>
            <a:r>
              <a:rPr sz="1069" spc="5" dirty="0">
                <a:latin typeface="Times New Roman"/>
                <a:cs typeface="Times New Roman"/>
              </a:rPr>
              <a:t>bank.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respect to events,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only two </a:t>
            </a:r>
            <a:r>
              <a:rPr sz="1069" spc="5" dirty="0">
                <a:latin typeface="Times New Roman"/>
                <a:cs typeface="Times New Roman"/>
              </a:rPr>
              <a:t>events,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what time he </a:t>
            </a:r>
            <a:r>
              <a:rPr sz="1069" spc="5" dirty="0">
                <a:latin typeface="Times New Roman"/>
                <a:cs typeface="Times New Roman"/>
              </a:rPr>
              <a:t>enters the </a:t>
            </a:r>
            <a:r>
              <a:rPr sz="1069" spc="10" dirty="0">
                <a:latin typeface="Times New Roman"/>
                <a:cs typeface="Times New Roman"/>
              </a:rPr>
              <a:t>bank </a:t>
            </a:r>
            <a:r>
              <a:rPr sz="1069" spc="5" dirty="0">
                <a:latin typeface="Times New Roman"/>
                <a:cs typeface="Times New Roman"/>
              </a:rPr>
              <a:t>and  other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what time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leaves the </a:t>
            </a:r>
            <a:r>
              <a:rPr sz="1069" spc="5" dirty="0">
                <a:latin typeface="Times New Roman"/>
                <a:cs typeface="Times New Roman"/>
              </a:rPr>
              <a:t>bank.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customers arrive, we have to  </a:t>
            </a:r>
            <a:r>
              <a:rPr sz="1069" spc="5" dirty="0">
                <a:latin typeface="Times New Roman"/>
                <a:cs typeface="Times New Roman"/>
              </a:rPr>
              <a:t>maintain their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If the customer is </a:t>
            </a:r>
            <a:r>
              <a:rPr sz="1069" spc="10" dirty="0">
                <a:latin typeface="Times New Roman"/>
                <a:cs typeface="Times New Roman"/>
              </a:rPr>
              <a:t>the only one on a </a:t>
            </a:r>
            <a:r>
              <a:rPr sz="1069" spc="5" dirty="0">
                <a:latin typeface="Times New Roman"/>
                <a:cs typeface="Times New Roman"/>
              </a:rPr>
              <a:t>teller </a:t>
            </a:r>
            <a:r>
              <a:rPr sz="1069" spc="10" dirty="0">
                <a:latin typeface="Times New Roman"/>
                <a:cs typeface="Times New Roman"/>
              </a:rPr>
              <a:t>queue, </a:t>
            </a:r>
            <a:r>
              <a:rPr sz="1069" spc="5" dirty="0">
                <a:latin typeface="Times New Roman"/>
                <a:cs typeface="Times New Roman"/>
              </a:rPr>
              <a:t>an event </a:t>
            </a:r>
            <a:r>
              <a:rPr sz="1069" spc="10" dirty="0">
                <a:latin typeface="Times New Roman"/>
                <a:cs typeface="Times New Roman"/>
              </a:rPr>
              <a:t>for his departure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placed  on the </a:t>
            </a:r>
            <a:r>
              <a:rPr sz="1069" spc="5" dirty="0">
                <a:latin typeface="Times New Roman"/>
                <a:cs typeface="Times New Roman"/>
              </a:rPr>
              <a:t>priority queue.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time, </a:t>
            </a:r>
            <a:r>
              <a:rPr sz="1069" spc="10" dirty="0">
                <a:latin typeface="Times New Roman"/>
                <a:cs typeface="Times New Roman"/>
              </a:rPr>
              <a:t>the next input </a:t>
            </a:r>
            <a:r>
              <a:rPr sz="1069" spc="5" dirty="0">
                <a:latin typeface="Times New Roman"/>
                <a:cs typeface="Times New Roman"/>
              </a:rPr>
              <a:t>line is read and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arrival </a:t>
            </a:r>
            <a:r>
              <a:rPr sz="1069" spc="10" dirty="0">
                <a:latin typeface="Times New Roman"/>
                <a:cs typeface="Times New Roman"/>
              </a:rPr>
              <a:t>event  </a:t>
            </a:r>
            <a:r>
              <a:rPr sz="1069" spc="5" dirty="0">
                <a:latin typeface="Times New Roman"/>
                <a:cs typeface="Times New Roman"/>
              </a:rPr>
              <a:t>is placed in the priority queue.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departure </a:t>
            </a:r>
            <a:r>
              <a:rPr sz="1069" spc="5" dirty="0">
                <a:latin typeface="Times New Roman"/>
                <a:cs typeface="Times New Roman"/>
              </a:rPr>
              <a:t>event is </a:t>
            </a:r>
            <a:r>
              <a:rPr sz="1069" spc="10" dirty="0">
                <a:latin typeface="Times New Roman"/>
                <a:cs typeface="Times New Roman"/>
              </a:rPr>
              <a:t>removed from the event  </a:t>
            </a:r>
            <a:r>
              <a:rPr sz="1069" spc="5" dirty="0">
                <a:latin typeface="Times New Roman"/>
                <a:cs typeface="Times New Roman"/>
              </a:rPr>
              <a:t>priority queue, the </a:t>
            </a:r>
            <a:r>
              <a:rPr sz="1069" spc="10" dirty="0">
                <a:latin typeface="Times New Roman"/>
                <a:cs typeface="Times New Roman"/>
              </a:rPr>
              <a:t>customer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teller </a:t>
            </a:r>
            <a:r>
              <a:rPr sz="1069" spc="10" dirty="0">
                <a:latin typeface="Times New Roman"/>
                <a:cs typeface="Times New Roman"/>
              </a:rPr>
              <a:t>queue.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dealing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events, </a:t>
            </a:r>
            <a:r>
              <a:rPr sz="1069" spc="10" dirty="0">
                <a:latin typeface="Times New Roman"/>
                <a:cs typeface="Times New Roman"/>
              </a:rPr>
              <a:t>not with the </a:t>
            </a:r>
            <a:r>
              <a:rPr sz="1069" spc="5" dirty="0">
                <a:latin typeface="Times New Roman"/>
                <a:cs typeface="Times New Roman"/>
              </a:rPr>
              <a:t>clock. </a:t>
            </a:r>
            <a:r>
              <a:rPr sz="1069" spc="10" dirty="0">
                <a:latin typeface="Times New Roman"/>
                <a:cs typeface="Times New Roman"/>
              </a:rPr>
              <a:t>When we 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person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coming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say </a:t>
            </a:r>
            <a:r>
              <a:rPr sz="1069" spc="5" dirty="0">
                <a:latin typeface="Times New Roman"/>
                <a:cs typeface="Times New Roman"/>
              </a:rPr>
              <a:t>9:20am, </a:t>
            </a:r>
            <a:r>
              <a:rPr sz="1069" spc="10" dirty="0">
                <a:latin typeface="Times New Roman"/>
                <a:cs typeface="Times New Roman"/>
              </a:rPr>
              <a:t>we make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object and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queue.  Similarly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time </a:t>
            </a:r>
            <a:r>
              <a:rPr sz="1069" spc="10" dirty="0">
                <a:latin typeface="Times New Roman"/>
                <a:cs typeface="Times New Roman"/>
              </a:rPr>
              <a:t>of leaving of the customer from the bank, we will make  an </a:t>
            </a:r>
            <a:r>
              <a:rPr sz="1069" spc="5" dirty="0">
                <a:latin typeface="Times New Roman"/>
                <a:cs typeface="Times New Roman"/>
              </a:rPr>
              <a:t>event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insert it </a:t>
            </a:r>
            <a:r>
              <a:rPr sz="1069" spc="10" dirty="0">
                <a:latin typeface="Times New Roman"/>
                <a:cs typeface="Times New Roman"/>
              </a:rPr>
              <a:t>into the </a:t>
            </a:r>
            <a:r>
              <a:rPr sz="1069" spc="5" dirty="0">
                <a:latin typeface="Times New Roman"/>
                <a:cs typeface="Times New Roman"/>
              </a:rPr>
              <a:t>priority queue.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customer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served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teller,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departure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is placed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priority queue. </a:t>
            </a:r>
            <a:r>
              <a:rPr sz="1069" spc="10" dirty="0">
                <a:latin typeface="Times New Roman"/>
                <a:cs typeface="Times New Roman"/>
              </a:rPr>
              <a:t>When the  </a:t>
            </a:r>
            <a:r>
              <a:rPr sz="1069" spc="5" dirty="0">
                <a:latin typeface="Times New Roman"/>
                <a:cs typeface="Times New Roman"/>
              </a:rPr>
              <a:t>other customer arrives,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an event </a:t>
            </a:r>
            <a:r>
              <a:rPr sz="1069" spc="5" dirty="0">
                <a:latin typeface="Times New Roman"/>
                <a:cs typeface="Times New Roman"/>
              </a:rPr>
              <a:t>object and insert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events </a:t>
            </a:r>
            <a:r>
              <a:rPr sz="1069" spc="10" dirty="0">
                <a:latin typeface="Times New Roman"/>
                <a:cs typeface="Times New Roman"/>
              </a:rPr>
              <a:t>are generated and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customer arrives. </a:t>
            </a:r>
            <a:r>
              <a:rPr sz="1069" spc="10" dirty="0">
                <a:latin typeface="Times New Roman"/>
                <a:cs typeface="Times New Roman"/>
              </a:rPr>
              <a:t>But the de-  queue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fashion.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de-queue,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43630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286686"/>
            <a:ext cx="4853076" cy="2195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going to occur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When a customer </a:t>
            </a:r>
            <a:r>
              <a:rPr sz="1069" spc="5" dirty="0">
                <a:latin typeface="Times New Roman"/>
                <a:cs typeface="Times New Roman"/>
              </a:rPr>
              <a:t>leaves the </a:t>
            </a:r>
            <a:r>
              <a:rPr sz="1069" spc="10" dirty="0">
                <a:latin typeface="Times New Roman"/>
                <a:cs typeface="Times New Roman"/>
              </a:rPr>
              <a:t>bank, 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computed. 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time spent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time spent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waiting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time taken </a:t>
            </a:r>
            <a:r>
              <a:rPr sz="1069" spc="5" dirty="0">
                <a:latin typeface="Times New Roman"/>
                <a:cs typeface="Times New Roman"/>
              </a:rPr>
              <a:t>for the  transaction. This time 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spent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all customers. </a:t>
            </a:r>
            <a:r>
              <a:rPr sz="1069" spc="10" dirty="0">
                <a:latin typeface="Times New Roman"/>
                <a:cs typeface="Times New Roman"/>
              </a:rPr>
              <a:t>At the end of  </a:t>
            </a:r>
            <a:r>
              <a:rPr sz="1069" spc="5" dirty="0">
                <a:latin typeface="Times New Roman"/>
                <a:cs typeface="Times New Roman"/>
              </a:rPr>
              <a:t>the simulation, this total time </a:t>
            </a:r>
            <a:r>
              <a:rPr sz="1069" spc="10" dirty="0">
                <a:latin typeface="Times New Roman"/>
                <a:cs typeface="Times New Roman"/>
              </a:rPr>
              <a:t>divided by 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customers </a:t>
            </a:r>
            <a:r>
              <a:rPr sz="1069" spc="5" dirty="0">
                <a:latin typeface="Times New Roman"/>
                <a:cs typeface="Times New Roman"/>
              </a:rPr>
              <a:t>served </a:t>
            </a:r>
            <a:r>
              <a:rPr sz="1069" spc="10" dirty="0">
                <a:latin typeface="Times New Roman"/>
                <a:cs typeface="Times New Roman"/>
              </a:rPr>
              <a:t>will be average  time consumed by customers.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that 300 customers were </a:t>
            </a:r>
            <a:r>
              <a:rPr sz="1069" spc="5" dirty="0">
                <a:latin typeface="Times New Roman"/>
                <a:cs typeface="Times New Roman"/>
              </a:rPr>
              <a:t>served, </a:t>
            </a:r>
            <a:r>
              <a:rPr sz="1069" spc="10" dirty="0">
                <a:latin typeface="Times New Roman"/>
                <a:cs typeface="Times New Roman"/>
              </a:rPr>
              <a:t>then we will  </a:t>
            </a:r>
            <a:r>
              <a:rPr sz="1069" spc="5" dirty="0">
                <a:latin typeface="Times New Roman"/>
                <a:cs typeface="Times New Roman"/>
              </a:rPr>
              <a:t>divide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time by 300 </a:t>
            </a:r>
            <a:r>
              <a:rPr sz="1069" spc="5" dirty="0">
                <a:latin typeface="Times New Roman"/>
                <a:cs typeface="Times New Roman"/>
              </a:rPr>
              <a:t>to get the </a:t>
            </a:r>
            <a:r>
              <a:rPr sz="1069" spc="10" dirty="0">
                <a:latin typeface="Times New Roman"/>
                <a:cs typeface="Times New Roman"/>
              </a:rPr>
              <a:t>average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So with </a:t>
            </a:r>
            <a:r>
              <a:rPr sz="1069" spc="5" dirty="0">
                <a:latin typeface="Times New Roman"/>
                <a:cs typeface="Times New Roman"/>
              </a:rPr>
              <a:t>the help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simulation  technique,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the result that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customers came today and spent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time in the  bank and the average time spent by a customer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z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Code of the Bank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Simulation</a:t>
            </a:r>
            <a:endParaRPr sz="1264">
              <a:latin typeface="Arial"/>
              <a:cs typeface="Arial"/>
            </a:endParaRPr>
          </a:p>
          <a:p>
            <a:pPr marL="12347" algn="just">
              <a:spcBef>
                <a:spcPts val="520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15" dirty="0">
                <a:latin typeface="Times New Roman"/>
                <a:cs typeface="Times New Roman"/>
              </a:rPr>
              <a:t>C+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simulation.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3636857"/>
            <a:ext cx="4951853" cy="57635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&lt;string&gt;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&lt;strstream.h&gt;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"Customer.cpp"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"Queue.h"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"PriorityQueue.cpp"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"Event.cpp"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 marR="3142914">
              <a:lnSpc>
                <a:spcPct val="98400"/>
              </a:lnSpc>
              <a:tabLst>
                <a:tab pos="973555" algn="l"/>
              </a:tabLst>
            </a:pP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q[4];	</a:t>
            </a:r>
            <a:r>
              <a:rPr sz="1069" spc="5" dirty="0">
                <a:latin typeface="Times New Roman"/>
                <a:cs typeface="Times New Roman"/>
              </a:rPr>
              <a:t>//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teller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queues 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PriorityQueue pq; </a:t>
            </a:r>
            <a:r>
              <a:rPr sz="1069" spc="5" dirty="0">
                <a:latin typeface="Times New Roman"/>
                <a:cs typeface="Times New Roman"/>
              </a:rPr>
              <a:t>//eventList;  int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totalTime;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int count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customerNo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main (int </a:t>
            </a:r>
            <a:r>
              <a:rPr sz="1069" spc="5" dirty="0">
                <a:latin typeface="Times New Roman"/>
                <a:cs typeface="Times New Roman"/>
              </a:rPr>
              <a:t>argc, char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*argv[])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63597" marR="3738653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Customer* </a:t>
            </a:r>
            <a:r>
              <a:rPr sz="1069" spc="5" dirty="0">
                <a:latin typeface="Times New Roman"/>
                <a:cs typeface="Times New Roman"/>
              </a:rPr>
              <a:t>c;  </a:t>
            </a:r>
            <a:r>
              <a:rPr sz="1069" spc="10" dirty="0">
                <a:latin typeface="Times New Roman"/>
                <a:cs typeface="Times New Roman"/>
              </a:rPr>
              <a:t>Event*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nextEvent;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6359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open </a:t>
            </a:r>
            <a:r>
              <a:rPr sz="1069" spc="5" dirty="0">
                <a:latin typeface="Times New Roman"/>
                <a:cs typeface="Times New Roman"/>
              </a:rPr>
              <a:t>customer arrival </a:t>
            </a:r>
            <a:r>
              <a:rPr sz="1069" dirty="0">
                <a:latin typeface="Times New Roman"/>
                <a:cs typeface="Times New Roman"/>
              </a:rPr>
              <a:t>file</a:t>
            </a:r>
            <a:endParaRPr sz="1069">
              <a:latin typeface="Times New Roman"/>
              <a:cs typeface="Times New Roman"/>
            </a:endParaRPr>
          </a:p>
          <a:p>
            <a:pPr marL="16359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ifstream data("customer.dat",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ios::in);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63597" marR="237061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initialize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arriving customer.  </a:t>
            </a:r>
            <a:r>
              <a:rPr sz="1069" spc="10" dirty="0">
                <a:latin typeface="Times New Roman"/>
                <a:cs typeface="Times New Roman"/>
              </a:rPr>
              <a:t>ReadNewCustomer(data);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6359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While( pq.length()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6359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nextEvent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pq.remove();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nextEvent-&gt;getCustomer();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c-&gt;getStatus()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-1 </a:t>
            </a:r>
            <a:r>
              <a:rPr sz="1069" spc="5" dirty="0">
                <a:latin typeface="Times New Roman"/>
                <a:cs typeface="Times New Roman"/>
              </a:rPr>
              <a:t>){  // arrival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event</a:t>
            </a:r>
            <a:endParaRPr sz="1069">
              <a:latin typeface="Times New Roman"/>
              <a:cs typeface="Times New Roman"/>
            </a:endParaRPr>
          </a:p>
          <a:p>
            <a:pPr marL="1314332" marR="1122337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int arrTime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nextEvent-&gt;getEventTime();  int </a:t>
            </a:r>
            <a:r>
              <a:rPr sz="1069" spc="5" dirty="0">
                <a:latin typeface="Times New Roman"/>
                <a:cs typeface="Times New Roman"/>
              </a:rPr>
              <a:t>duration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c-&gt;getTransactionDuration();  int customerNo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c-&gt;getCustomerNumber();  </a:t>
            </a:r>
            <a:r>
              <a:rPr sz="1069" spc="5" dirty="0">
                <a:latin typeface="Times New Roman"/>
                <a:cs typeface="Times New Roman"/>
              </a:rPr>
              <a:t>processArrival(data,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customerNo,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19807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4"/>
            <a:ext cx="4951853" cy="130805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131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arrTime, duration 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nextEvent);</a:t>
            </a:r>
            <a:endParaRPr sz="1069">
              <a:latin typeface="Times New Roman"/>
              <a:cs typeface="Times New Roman"/>
            </a:endParaRPr>
          </a:p>
          <a:p>
            <a:pPr marL="23335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82158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else { 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departure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qindex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c-&gt;getStatus();</a:t>
            </a:r>
            <a:endParaRPr sz="1069">
              <a:latin typeface="Times New Roman"/>
              <a:cs typeface="Times New Roman"/>
            </a:endParaRPr>
          </a:p>
          <a:p>
            <a:pPr marL="1314332" marR="789587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departTime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nextEvent-&gt;getEventTime();  </a:t>
            </a:r>
            <a:r>
              <a:rPr sz="1069" spc="5" dirty="0">
                <a:latin typeface="Times New Roman"/>
                <a:cs typeface="Times New Roman"/>
              </a:rPr>
              <a:t>processDeparture(qindex, </a:t>
            </a:r>
            <a:r>
              <a:rPr sz="1069" spc="10" dirty="0">
                <a:latin typeface="Times New Roman"/>
                <a:cs typeface="Times New Roman"/>
              </a:rPr>
              <a:t>departTime,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nextEvent);</a:t>
            </a:r>
            <a:endParaRPr sz="1069">
              <a:latin typeface="Times New Roman"/>
              <a:cs typeface="Times New Roman"/>
            </a:endParaRPr>
          </a:p>
          <a:p>
            <a:pPr marL="23335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9445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2743714"/>
            <a:ext cx="4853076" cy="6520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included lot of </a:t>
            </a:r>
            <a:r>
              <a:rPr sz="1069" spc="5" dirty="0">
                <a:latin typeface="Times New Roman"/>
                <a:cs typeface="Times New Roman"/>
              </a:rPr>
              <a:t>files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program. Other </a:t>
            </a:r>
            <a:r>
              <a:rPr sz="1069" spc="10" dirty="0">
                <a:latin typeface="Times New Roman"/>
                <a:cs typeface="Times New Roman"/>
              </a:rPr>
              <a:t>than the standard </a:t>
            </a:r>
            <a:r>
              <a:rPr sz="1069" spc="5" dirty="0">
                <a:latin typeface="Times New Roman"/>
                <a:cs typeface="Times New Roman"/>
              </a:rPr>
              <a:t>libraries,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0" dirty="0">
                <a:latin typeface="Times New Roman"/>
                <a:cs typeface="Times New Roman"/>
              </a:rPr>
              <a:t>Customer.cpp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Queue.h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PriorityQueue.cpp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Event.cpp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these four files,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i="1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object, </a:t>
            </a:r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object, </a:t>
            </a:r>
            <a:r>
              <a:rPr sz="1069" i="1" spc="10" dirty="0">
                <a:latin typeface="Times New Roman"/>
                <a:cs typeface="Times New Roman"/>
              </a:rPr>
              <a:t>PriorityQueue </a:t>
            </a:r>
            <a:r>
              <a:rPr sz="1069" spc="10" dirty="0">
                <a:latin typeface="Times New Roman"/>
                <a:cs typeface="Times New Roman"/>
              </a:rPr>
              <a:t>object  and </a:t>
            </a:r>
            <a:r>
              <a:rPr sz="1069" i="1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object. </a:t>
            </a:r>
            <a:r>
              <a:rPr sz="1069" spc="10" dirty="0">
                <a:latin typeface="Times New Roman"/>
                <a:cs typeface="Times New Roman"/>
              </a:rPr>
              <a:t>You may </a:t>
            </a:r>
            <a:r>
              <a:rPr sz="1069" spc="5" dirty="0">
                <a:latin typeface="Times New Roman"/>
                <a:cs typeface="Times New Roman"/>
              </a:rPr>
              <a:t>think that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four </a:t>
            </a:r>
            <a:r>
              <a:rPr sz="1069" spc="5" dirty="0">
                <a:latin typeface="Times New Roman"/>
                <a:cs typeface="Times New Roman"/>
              </a:rPr>
              <a:t>factories, creating </a:t>
            </a:r>
            <a:r>
              <a:rPr sz="1069" spc="10" dirty="0">
                <a:latin typeface="Times New Roman"/>
                <a:cs typeface="Times New Roman"/>
              </a:rPr>
              <a:t>objects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four </a:t>
            </a:r>
            <a:r>
              <a:rPr sz="1069" spc="5" dirty="0">
                <a:latin typeface="Times New Roman"/>
                <a:cs typeface="Times New Roman"/>
              </a:rPr>
              <a:t>tellers,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will create </a:t>
            </a:r>
            <a:r>
              <a:rPr sz="1069" spc="10" dirty="0">
                <a:latin typeface="Times New Roman"/>
                <a:cs typeface="Times New Roman"/>
              </a:rPr>
              <a:t>equal number </a:t>
            </a:r>
            <a:r>
              <a:rPr sz="1069" spc="5" dirty="0">
                <a:latin typeface="Times New Roman"/>
                <a:cs typeface="Times New Roman"/>
              </a:rPr>
              <a:t>of queues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Queue q[4]</a:t>
            </a:r>
            <a:r>
              <a:rPr sz="1069" spc="10" dirty="0">
                <a:latin typeface="Times New Roman"/>
                <a:cs typeface="Times New Roman"/>
              </a:rPr>
              <a:t>).  Then 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i="1" spc="10" dirty="0">
                <a:latin typeface="Times New Roman"/>
                <a:cs typeface="Times New Roman"/>
              </a:rPr>
              <a:t>pq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i="1" spc="10" dirty="0">
                <a:latin typeface="Times New Roman"/>
                <a:cs typeface="Times New Roman"/>
              </a:rPr>
              <a:t>PriorityQueue </a:t>
            </a:r>
            <a:r>
              <a:rPr sz="1069" spc="10" dirty="0">
                <a:latin typeface="Times New Roman"/>
                <a:cs typeface="Times New Roman"/>
              </a:rPr>
              <a:t>factory.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 </a:t>
            </a:r>
            <a:r>
              <a:rPr sz="1069" i="1" spc="5" dirty="0">
                <a:latin typeface="Times New Roman"/>
                <a:cs typeface="Times New Roman"/>
              </a:rPr>
              <a:t>totalTime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customerNo </a:t>
            </a:r>
            <a:r>
              <a:rPr sz="1069" spc="5" dirty="0">
                <a:latin typeface="Times New Roman"/>
                <a:cs typeface="Times New Roman"/>
              </a:rPr>
              <a:t>as int.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global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main 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local variables of customer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event.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Afterwards, the customer.dat </a:t>
            </a:r>
            <a:r>
              <a:rPr sz="1069" dirty="0">
                <a:latin typeface="Times New Roman"/>
                <a:cs typeface="Times New Roman"/>
              </a:rPr>
              <a:t>file </a:t>
            </a:r>
            <a:r>
              <a:rPr sz="1069" spc="5" dirty="0">
                <a:latin typeface="Times New Roman"/>
                <a:cs typeface="Times New Roman"/>
              </a:rPr>
              <a:t>for the input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opened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30908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ifstream </a:t>
            </a:r>
            <a:r>
              <a:rPr sz="1069" spc="5" dirty="0">
                <a:latin typeface="Times New Roman"/>
                <a:cs typeface="Times New Roman"/>
              </a:rPr>
              <a:t>data("customer.dat",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ios::in);</a:t>
            </a:r>
            <a:endParaRPr sz="1069">
              <a:latin typeface="Times New Roman"/>
              <a:cs typeface="Times New Roman"/>
            </a:endParaRPr>
          </a:p>
          <a:p>
            <a:pPr marL="430908" marR="2079842" indent="-418561">
              <a:lnSpc>
                <a:spcPct val="1968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read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customers data from </a:t>
            </a:r>
            <a:r>
              <a:rPr sz="1069" spc="5" dirty="0">
                <a:latin typeface="Times New Roman"/>
                <a:cs typeface="Times New Roman"/>
              </a:rPr>
              <a:t>this file </a:t>
            </a:r>
            <a:r>
              <a:rPr sz="1069" spc="10" dirty="0">
                <a:latin typeface="Times New Roman"/>
                <a:cs typeface="Times New Roman"/>
              </a:rPr>
              <a:t>as:  readNewCustomer(data);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input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stream associated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customer.dat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read </a:t>
            </a:r>
            <a:r>
              <a:rPr sz="1069" spc="5" dirty="0">
                <a:latin typeface="Times New Roman"/>
                <a:cs typeface="Times New Roman"/>
              </a:rPr>
              <a:t>the arrival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 and </a:t>
            </a:r>
            <a:r>
              <a:rPr sz="1069" spc="5" dirty="0">
                <a:latin typeface="Times New Roman"/>
                <a:cs typeface="Times New Roman"/>
              </a:rPr>
              <a:t>time of transaction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file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customer.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reading </a:t>
            </a:r>
            <a:r>
              <a:rPr sz="1069" spc="5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 process this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information.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loop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main </a:t>
            </a:r>
            <a:r>
              <a:rPr sz="1069" spc="5" dirty="0">
                <a:latin typeface="Times New Roman"/>
                <a:cs typeface="Times New Roman"/>
              </a:rPr>
              <a:t>driver loop.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run </a:t>
            </a:r>
            <a:r>
              <a:rPr sz="1069" spc="5" dirty="0">
                <a:latin typeface="Times New Roman"/>
                <a:cs typeface="Times New Roman"/>
              </a:rPr>
              <a:t>the simulation. </a:t>
            </a:r>
            <a:r>
              <a:rPr sz="1069" spc="10" dirty="0">
                <a:latin typeface="Times New Roman"/>
                <a:cs typeface="Times New Roman"/>
              </a:rPr>
              <a:t>First  </a:t>
            </a:r>
            <a:r>
              <a:rPr sz="1069" spc="5" dirty="0">
                <a:latin typeface="Times New Roman"/>
                <a:cs typeface="Times New Roman"/>
              </a:rPr>
              <a:t>thing to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is that it is not clock-based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0" dirty="0">
                <a:latin typeface="Times New Roman"/>
                <a:cs typeface="Times New Roman"/>
              </a:rPr>
              <a:t>the 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execute </a:t>
            </a:r>
            <a:r>
              <a:rPr sz="1069" spc="5" dirty="0">
                <a:latin typeface="Times New Roman"/>
                <a:cs typeface="Times New Roman"/>
              </a:rPr>
              <a:t>for 24  </a:t>
            </a:r>
            <a:r>
              <a:rPr sz="1069" spc="10" dirty="0">
                <a:latin typeface="Times New Roman"/>
                <a:cs typeface="Times New Roman"/>
              </a:rPr>
              <a:t>hours. Here we have the condition of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queue’s length.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variable </a:t>
            </a:r>
            <a:r>
              <a:rPr sz="1069" i="1" spc="15" dirty="0">
                <a:latin typeface="Times New Roman"/>
                <a:cs typeface="Times New Roman"/>
              </a:rPr>
              <a:t>pq  </a:t>
            </a:r>
            <a:r>
              <a:rPr sz="1069" spc="5" dirty="0">
                <a:latin typeface="Times New Roman"/>
                <a:cs typeface="Times New Roman"/>
              </a:rPr>
              <a:t>represents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event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some events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processed,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i="1" spc="10" dirty="0">
                <a:latin typeface="Times New Roman"/>
                <a:cs typeface="Times New Roman"/>
              </a:rPr>
              <a:t>pq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length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zero.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next event from the </a:t>
            </a:r>
            <a:r>
              <a:rPr sz="1069" spc="5" dirty="0">
                <a:latin typeface="Times New Roman"/>
                <a:cs typeface="Times New Roman"/>
              </a:rPr>
              <a:t>priority  </a:t>
            </a:r>
            <a:r>
              <a:rPr sz="1069" spc="10" dirty="0">
                <a:latin typeface="Times New Roman"/>
                <a:cs typeface="Times New Roman"/>
              </a:rPr>
              <a:t>queue,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queue. </a:t>
            </a: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i="1" spc="5" dirty="0">
                <a:latin typeface="Times New Roman"/>
                <a:cs typeface="Times New Roman"/>
              </a:rPr>
              <a:t>pq.remove() </a:t>
            </a:r>
            <a:r>
              <a:rPr sz="1069" spc="10" dirty="0">
                <a:latin typeface="Times New Roman"/>
                <a:cs typeface="Times New Roman"/>
              </a:rPr>
              <a:t>(de-queue </a:t>
            </a:r>
            <a:r>
              <a:rPr sz="1069" spc="5" dirty="0">
                <a:latin typeface="Times New Roman"/>
                <a:cs typeface="Times New Roman"/>
              </a:rPr>
              <a:t>method) will </a:t>
            </a:r>
            <a:r>
              <a:rPr sz="1069" spc="10" dirty="0">
                <a:latin typeface="Times New Roman"/>
                <a:cs typeface="Times New Roman"/>
              </a:rPr>
              <a:t>give </a:t>
            </a:r>
            <a:r>
              <a:rPr sz="1069" spc="5" dirty="0">
                <a:latin typeface="Times New Roman"/>
                <a:cs typeface="Times New Roman"/>
              </a:rPr>
              <a:t>us  the </a:t>
            </a:r>
            <a:r>
              <a:rPr sz="1069" spc="10" dirty="0">
                <a:latin typeface="Times New Roman"/>
                <a:cs typeface="Times New Roman"/>
              </a:rPr>
              <a:t>event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happen </a:t>
            </a:r>
            <a:r>
              <a:rPr sz="1069" spc="5" dirty="0">
                <a:latin typeface="Times New Roman"/>
                <a:cs typeface="Times New Roman"/>
              </a:rPr>
              <a:t>first in future.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of events is according  the time. In </a:t>
            </a:r>
            <a:r>
              <a:rPr sz="1069" spc="10" dirty="0">
                <a:latin typeface="Times New Roman"/>
                <a:cs typeface="Times New Roman"/>
              </a:rPr>
              <a:t>the event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we have the </a:t>
            </a:r>
            <a:r>
              <a:rPr sz="1069" i="1" spc="10" dirty="0">
                <a:latin typeface="Times New Roman"/>
                <a:cs typeface="Times New Roman"/>
              </a:rPr>
              <a:t>customerNo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statement,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 </a:t>
            </a:r>
            <a:r>
              <a:rPr sz="1069" spc="5" dirty="0">
                <a:latin typeface="Times New Roman"/>
                <a:cs typeface="Times New Roman"/>
              </a:rPr>
              <a:t>the status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customer. If the status is </a:t>
            </a:r>
            <a:r>
              <a:rPr sz="1069" spc="10" dirty="0">
                <a:latin typeface="Times New Roman"/>
                <a:cs typeface="Times New Roman"/>
              </a:rPr>
              <a:t>–1,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reflect that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new  customer </a:t>
            </a:r>
            <a:r>
              <a:rPr sz="1069" spc="5" dirty="0">
                <a:latin typeface="Times New Roman"/>
                <a:cs typeface="Times New Roman"/>
              </a:rPr>
              <a:t>arrival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enters the bank, </a:t>
            </a:r>
            <a:r>
              <a:rPr sz="1069" spc="10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will look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dirty="0">
                <a:latin typeface="Times New Roman"/>
                <a:cs typeface="Times New Roman"/>
              </a:rPr>
              <a:t>tellers  </a:t>
            </a:r>
            <a:r>
              <a:rPr sz="1069" spc="10" dirty="0">
                <a:latin typeface="Times New Roman"/>
                <a:cs typeface="Times New Roman"/>
              </a:rPr>
              <a:t>and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 </a:t>
            </a:r>
            <a:r>
              <a:rPr sz="1069" spc="10" dirty="0">
                <a:latin typeface="Times New Roman"/>
                <a:cs typeface="Times New Roman"/>
              </a:rPr>
              <a:t>where the 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smallest. </a:t>
            </a:r>
            <a:r>
              <a:rPr sz="1069" spc="5" dirty="0">
                <a:latin typeface="Times New Roman"/>
                <a:cs typeface="Times New Roman"/>
              </a:rPr>
              <a:t>Therefore in </a:t>
            </a:r>
            <a:r>
              <a:rPr sz="1069" spc="10" dirty="0">
                <a:latin typeface="Times New Roman"/>
                <a:cs typeface="Times New Roman"/>
              </a:rPr>
              <a:t>the program,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check which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smallest queue and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customer </a:t>
            </a:r>
            <a:r>
              <a:rPr sz="1069" spc="5" dirty="0">
                <a:latin typeface="Times New Roman"/>
                <a:cs typeface="Times New Roman"/>
              </a:rPr>
              <a:t>in that </a:t>
            </a:r>
            <a:r>
              <a:rPr sz="1069" spc="10" dirty="0">
                <a:latin typeface="Times New Roman"/>
                <a:cs typeface="Times New Roman"/>
              </a:rPr>
              <a:t>queue. If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about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customer,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statement returns true.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its arrival time,  duration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customer </a:t>
            </a:r>
            <a:r>
              <a:rPr sz="1069" spc="10" dirty="0">
                <a:latin typeface="Times New Roman"/>
                <a:cs typeface="Times New Roman"/>
              </a:rPr>
              <a:t>number and </a:t>
            </a:r>
            <a:r>
              <a:rPr sz="1069" spc="5" dirty="0">
                <a:latin typeface="Times New Roman"/>
                <a:cs typeface="Times New Roman"/>
              </a:rPr>
              <a:t>assign it to the variables </a:t>
            </a:r>
            <a:r>
              <a:rPr sz="1069" i="1" spc="5" dirty="0">
                <a:latin typeface="Times New Roman"/>
                <a:cs typeface="Times New Roman"/>
              </a:rPr>
              <a:t>arrTime, duration </a:t>
            </a:r>
            <a:r>
              <a:rPr sz="1069" i="1" spc="10" dirty="0">
                <a:latin typeface="Times New Roman"/>
                <a:cs typeface="Times New Roman"/>
              </a:rPr>
              <a:t>and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customerNo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i="1" spc="5" dirty="0">
                <a:latin typeface="Times New Roman"/>
                <a:cs typeface="Times New Roman"/>
              </a:rPr>
              <a:t>processArrival()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pass it </a:t>
            </a:r>
            <a:r>
              <a:rPr sz="1069" spc="10" dirty="0">
                <a:latin typeface="Times New Roman"/>
                <a:cs typeface="Times New Roman"/>
              </a:rPr>
              <a:t>the  above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information.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5269042" y="9660483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100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521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2714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status of </a:t>
            </a:r>
            <a:r>
              <a:rPr sz="1069" spc="10" dirty="0">
                <a:latin typeface="Times New Roman"/>
                <a:cs typeface="Times New Roman"/>
              </a:rPr>
              <a:t>the customer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–1, it means </a:t>
            </a:r>
            <a:r>
              <a:rPr sz="1069" spc="10" dirty="0">
                <a:latin typeface="Times New Roman"/>
                <a:cs typeface="Times New Roman"/>
              </a:rPr>
              <a:t>that the customer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 of  </a:t>
            </a:r>
            <a:r>
              <a:rPr sz="1069" spc="5" dirty="0">
                <a:latin typeface="Times New Roman"/>
                <a:cs typeface="Times New Roman"/>
              </a:rPr>
              <a:t>the four </a:t>
            </a:r>
            <a:r>
              <a:rPr sz="1069" spc="10" dirty="0">
                <a:latin typeface="Times New Roman"/>
                <a:cs typeface="Times New Roman"/>
              </a:rPr>
              <a:t>queues. The </a:t>
            </a:r>
            <a:r>
              <a:rPr sz="1069" spc="5" dirty="0">
                <a:latin typeface="Times New Roman"/>
                <a:cs typeface="Times New Roman"/>
              </a:rPr>
              <a:t>control </a:t>
            </a:r>
            <a:r>
              <a:rPr sz="1069" spc="10" dirty="0">
                <a:latin typeface="Times New Roman"/>
                <a:cs typeface="Times New Roman"/>
              </a:rPr>
              <a:t>will go </a:t>
            </a:r>
            <a:r>
              <a:rPr sz="1069" spc="5" dirty="0">
                <a:latin typeface="Times New Roman"/>
                <a:cs typeface="Times New Roman"/>
              </a:rPr>
              <a:t>to else part.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status of the  customer </a:t>
            </a:r>
            <a:r>
              <a:rPr sz="1069" spc="10" dirty="0">
                <a:latin typeface="Times New Roman"/>
                <a:cs typeface="Times New Roman"/>
              </a:rPr>
              <a:t>which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0,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2 and </a:t>
            </a:r>
            <a:r>
              <a:rPr sz="1069" spc="5" dirty="0">
                <a:latin typeface="Times New Roman"/>
                <a:cs typeface="Times New Roman"/>
              </a:rPr>
              <a:t>3. Assign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qindex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Later 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are assigned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status.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get </a:t>
            </a:r>
            <a:r>
              <a:rPr sz="1069" spc="10" dirty="0">
                <a:latin typeface="Times New Roman"/>
                <a:cs typeface="Times New Roman"/>
              </a:rPr>
              <a:t>the departure time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customer and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processDeparture()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main </a:t>
            </a:r>
            <a:r>
              <a:rPr sz="1069" spc="5" dirty="0">
                <a:latin typeface="Times New Roman"/>
                <a:cs typeface="Times New Roman"/>
              </a:rPr>
              <a:t>driver </a:t>
            </a:r>
            <a:r>
              <a:rPr sz="1069" spc="10" dirty="0">
                <a:latin typeface="Times New Roman"/>
                <a:cs typeface="Times New Roman"/>
              </a:rPr>
              <a:t>loop,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the next event from the event queue.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case,  </a:t>
            </a:r>
            <a:r>
              <a:rPr sz="1069" spc="5" dirty="0">
                <a:latin typeface="Times New Roman"/>
                <a:cs typeface="Times New Roman"/>
              </a:rPr>
              <a:t>events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two types </a:t>
            </a:r>
            <a:r>
              <a:rPr sz="1069" spc="5" dirty="0">
                <a:latin typeface="Times New Roman"/>
                <a:cs typeface="Times New Roman"/>
              </a:rPr>
              <a:t>i.e. arrival </a:t>
            </a:r>
            <a:r>
              <a:rPr sz="1069" spc="10" dirty="0">
                <a:latin typeface="Times New Roman"/>
                <a:cs typeface="Times New Roman"/>
              </a:rPr>
              <a:t>event and the departure event.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person  </a:t>
            </a:r>
            <a:r>
              <a:rPr sz="1069" spc="5" dirty="0">
                <a:latin typeface="Times New Roman"/>
                <a:cs typeface="Times New Roman"/>
              </a:rPr>
              <a:t>enters the </a:t>
            </a:r>
            <a:r>
              <a:rPr sz="1069" spc="10" dirty="0">
                <a:latin typeface="Times New Roman"/>
                <a:cs typeface="Times New Roman"/>
              </a:rPr>
              <a:t>bank, </a:t>
            </a:r>
            <a:r>
              <a:rPr sz="1069" spc="5" dirty="0">
                <a:latin typeface="Times New Roman"/>
                <a:cs typeface="Times New Roman"/>
              </a:rPr>
              <a:t>it is the arrival </a:t>
            </a:r>
            <a:r>
              <a:rPr sz="1069" spc="10" dirty="0">
                <a:latin typeface="Times New Roman"/>
                <a:cs typeface="Times New Roman"/>
              </a:rPr>
              <a:t>event.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any 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empty, he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teller.  </a:t>
            </a:r>
            <a:r>
              <a:rPr sz="1069" spc="10" dirty="0">
                <a:latin typeface="Times New Roman"/>
                <a:cs typeface="Times New Roman"/>
              </a:rPr>
              <a:t>Otherwise, he will </a:t>
            </a:r>
            <a:r>
              <a:rPr sz="1069" spc="5" dirty="0">
                <a:latin typeface="Times New Roman"/>
                <a:cs typeface="Times New Roman"/>
              </a:rPr>
              <a:t>wait </a:t>
            </a:r>
            <a:r>
              <a:rPr sz="1069" spc="10" dirty="0">
                <a:latin typeface="Times New Roman"/>
                <a:cs typeface="Times New Roman"/>
              </a:rPr>
              <a:t>in the queue.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completion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transaction, </a:t>
            </a:r>
            <a:r>
              <a:rPr sz="1069" spc="10" dirty="0">
                <a:latin typeface="Times New Roman"/>
                <a:cs typeface="Times New Roman"/>
              </a:rPr>
              <a:t>the  customer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leave </a:t>
            </a:r>
            <a:r>
              <a:rPr sz="1069" spc="5" dirty="0">
                <a:latin typeface="Times New Roman"/>
                <a:cs typeface="Times New Roman"/>
              </a:rPr>
              <a:t>the bank. It is </a:t>
            </a:r>
            <a:r>
              <a:rPr sz="1069" spc="10" dirty="0">
                <a:latin typeface="Times New Roman"/>
                <a:cs typeface="Times New Roman"/>
              </a:rPr>
              <a:t>the departure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readNewCustomer()</a:t>
            </a:r>
            <a:r>
              <a:rPr sz="1069" spc="10" dirty="0">
                <a:latin typeface="Times New Roman"/>
                <a:cs typeface="Times New Roman"/>
              </a:rPr>
              <a:t>. This </a:t>
            </a:r>
            <a:r>
              <a:rPr sz="1069" spc="5" dirty="0">
                <a:latin typeface="Times New Roman"/>
                <a:cs typeface="Times New Roman"/>
              </a:rPr>
              <a:t>function is used to </a:t>
            </a:r>
            <a:r>
              <a:rPr sz="1069" spc="10" dirty="0">
                <a:latin typeface="Times New Roman"/>
                <a:cs typeface="Times New Roman"/>
              </a:rPr>
              <a:t>read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3700939"/>
            <a:ext cx="4951853" cy="246221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void readNewCustomer(ifstream&amp;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hour,min,duration;</a:t>
            </a:r>
            <a:endParaRPr sz="1069">
              <a:latin typeface="Times New Roman"/>
              <a:cs typeface="Times New Roman"/>
            </a:endParaRPr>
          </a:p>
          <a:p>
            <a:pPr marL="895770" marR="2295296" indent="-417944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if (data </a:t>
            </a:r>
            <a:r>
              <a:rPr sz="1069" spc="10" dirty="0">
                <a:latin typeface="Times New Roman"/>
                <a:cs typeface="Times New Roman"/>
              </a:rPr>
              <a:t>&gt;&gt; </a:t>
            </a:r>
            <a:r>
              <a:rPr sz="1069" spc="5" dirty="0">
                <a:latin typeface="Times New Roman"/>
                <a:cs typeface="Times New Roman"/>
              </a:rPr>
              <a:t>hour </a:t>
            </a:r>
            <a:r>
              <a:rPr sz="1069" spc="10" dirty="0">
                <a:latin typeface="Times New Roman"/>
                <a:cs typeface="Times New Roman"/>
              </a:rPr>
              <a:t>&gt;&gt; </a:t>
            </a:r>
            <a:r>
              <a:rPr sz="1069" spc="5" dirty="0">
                <a:latin typeface="Times New Roman"/>
                <a:cs typeface="Times New Roman"/>
              </a:rPr>
              <a:t>min </a:t>
            </a:r>
            <a:r>
              <a:rPr sz="1069" spc="15" dirty="0">
                <a:latin typeface="Times New Roman"/>
                <a:cs typeface="Times New Roman"/>
              </a:rPr>
              <a:t>&gt;&gt; </a:t>
            </a:r>
            <a:r>
              <a:rPr sz="1069" spc="5" dirty="0">
                <a:latin typeface="Times New Roman"/>
                <a:cs typeface="Times New Roman"/>
              </a:rPr>
              <a:t>duration) </a:t>
            </a:r>
            <a:r>
              <a:rPr sz="1069" spc="10" dirty="0">
                <a:latin typeface="Times New Roman"/>
                <a:cs typeface="Times New Roman"/>
              </a:rPr>
              <a:t>{  customerNo++;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Customer* c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Customer(customerNo,</a:t>
            </a:r>
            <a:endParaRPr sz="1069">
              <a:latin typeface="Times New Roman"/>
              <a:cs typeface="Times New Roman"/>
            </a:endParaRPr>
          </a:p>
          <a:p>
            <a:pPr marL="895770" marR="1825495" indent="835888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hour*60+min, </a:t>
            </a:r>
            <a:r>
              <a:rPr sz="1069" spc="5" dirty="0">
                <a:latin typeface="Times New Roman"/>
                <a:cs typeface="Times New Roman"/>
              </a:rPr>
              <a:t>duration);  </a:t>
            </a:r>
            <a:r>
              <a:rPr sz="1069" spc="10" dirty="0">
                <a:latin typeface="Times New Roman"/>
                <a:cs typeface="Times New Roman"/>
              </a:rPr>
              <a:t>c-&gt;setStatus( -1 </a:t>
            </a:r>
            <a:r>
              <a:rPr sz="1069" spc="5" dirty="0">
                <a:latin typeface="Times New Roman"/>
                <a:cs typeface="Times New Roman"/>
              </a:rPr>
              <a:t>); //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arrival</a:t>
            </a:r>
            <a:endParaRPr sz="1069">
              <a:latin typeface="Times New Roman"/>
              <a:cs typeface="Times New Roman"/>
            </a:endParaRPr>
          </a:p>
          <a:p>
            <a:pPr marL="895770" marR="175141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Event* 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spc="15" dirty="0">
                <a:latin typeface="Times New Roman"/>
                <a:cs typeface="Times New Roman"/>
              </a:rPr>
              <a:t>= new </a:t>
            </a:r>
            <a:r>
              <a:rPr sz="1069" spc="5" dirty="0">
                <a:latin typeface="Times New Roman"/>
                <a:cs typeface="Times New Roman"/>
              </a:rPr>
              <a:t>Event(c, </a:t>
            </a:r>
            <a:r>
              <a:rPr sz="1069" spc="10" dirty="0">
                <a:latin typeface="Times New Roman"/>
                <a:cs typeface="Times New Roman"/>
              </a:rPr>
              <a:t>hour*60+min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5" dirty="0">
                <a:latin typeface="Times New Roman"/>
                <a:cs typeface="Times New Roman"/>
              </a:rPr>
              <a:t>pq.insert( 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); // 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arrival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event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data.close(); // </a:t>
            </a:r>
            <a:r>
              <a:rPr sz="1069" spc="10" dirty="0">
                <a:latin typeface="Times New Roman"/>
                <a:cs typeface="Times New Roman"/>
              </a:rPr>
              <a:t>close customer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6269917"/>
            <a:ext cx="4852458" cy="1634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Here, we have used the &gt;&gt;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read the </a:t>
            </a:r>
            <a:r>
              <a:rPr sz="1069" i="1" spc="5" dirty="0">
                <a:latin typeface="Times New Roman"/>
                <a:cs typeface="Times New Roman"/>
              </a:rPr>
              <a:t>hour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minute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duration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customer object </a:t>
            </a:r>
            <a:r>
              <a:rPr sz="1069" i="1" spc="10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from the customer </a:t>
            </a:r>
            <a:r>
              <a:rPr sz="1069" spc="5" dirty="0">
                <a:latin typeface="Times New Roman"/>
                <a:cs typeface="Times New Roman"/>
              </a:rPr>
              <a:t>factory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keyword.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pass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customerNo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arrival time </a:t>
            </a:r>
            <a:r>
              <a:rPr sz="1069" spc="10" dirty="0">
                <a:latin typeface="Times New Roman"/>
                <a:cs typeface="Times New Roman"/>
              </a:rPr>
              <a:t>and transaction </a:t>
            </a:r>
            <a:r>
              <a:rPr sz="1069" i="1" spc="5" dirty="0">
                <a:latin typeface="Times New Roman"/>
                <a:cs typeface="Times New Roman"/>
              </a:rPr>
              <a:t>duration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constructor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customer object. </a:t>
            </a:r>
            <a:r>
              <a:rPr sz="1069" spc="10" dirty="0">
                <a:latin typeface="Times New Roman"/>
                <a:cs typeface="Times New Roman"/>
              </a:rPr>
              <a:t>After the </a:t>
            </a:r>
            <a:r>
              <a:rPr sz="1069" spc="5" dirty="0">
                <a:latin typeface="Times New Roman"/>
                <a:cs typeface="Times New Roman"/>
              </a:rPr>
              <a:t>object creation,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its status to </a:t>
            </a:r>
            <a:r>
              <a:rPr sz="1069" spc="10" dirty="0">
                <a:latin typeface="Times New Roman"/>
                <a:cs typeface="Times New Roman"/>
              </a:rPr>
              <a:t>–1. </a:t>
            </a:r>
            <a:r>
              <a:rPr sz="1069" spc="5" dirty="0">
                <a:latin typeface="Times New Roman"/>
                <a:cs typeface="Times New Roman"/>
              </a:rPr>
              <a:t>This means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it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arriving customer.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an event object </a:t>
            </a:r>
            <a:r>
              <a:rPr sz="1069" i="1" spc="10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passing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the  customer </a:t>
            </a:r>
            <a:r>
              <a:rPr sz="1069" i="1" spc="10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and the </a:t>
            </a:r>
            <a:r>
              <a:rPr sz="1069" i="1" spc="5" dirty="0">
                <a:latin typeface="Times New Roman"/>
                <a:cs typeface="Times New Roman"/>
              </a:rPr>
              <a:t>arrival time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this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into the priority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i="1" spc="5" dirty="0">
                <a:latin typeface="Times New Roman"/>
                <a:cs typeface="Times New Roman"/>
              </a:rPr>
              <a:t>pq</a:t>
            </a:r>
            <a:r>
              <a:rPr sz="1069" spc="5" dirty="0">
                <a:latin typeface="Times New Roman"/>
                <a:cs typeface="Times New Roman"/>
              </a:rPr>
              <a:t>. If 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more data </a:t>
            </a:r>
            <a:r>
              <a:rPr sz="1069" spc="5" dirty="0">
                <a:latin typeface="Times New Roman"/>
                <a:cs typeface="Times New Roman"/>
              </a:rPr>
              <a:t>to read, </a:t>
            </a:r>
            <a:r>
              <a:rPr sz="1069" spc="10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else part </a:t>
            </a:r>
            <a:r>
              <a:rPr sz="1069" spc="10" dirty="0">
                <a:latin typeface="Times New Roman"/>
                <a:cs typeface="Times New Roman"/>
              </a:rPr>
              <a:t>and close the data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5" dirty="0">
                <a:latin typeface="Times New Roman"/>
                <a:cs typeface="Times New Roman"/>
              </a:rPr>
              <a:t>processArrival()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decided that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customer  </a:t>
            </a:r>
            <a:r>
              <a:rPr sz="1069" spc="5" dirty="0">
                <a:latin typeface="Times New Roman"/>
                <a:cs typeface="Times New Roman"/>
              </a:rPr>
              <a:t>arrives </a:t>
            </a:r>
            <a:r>
              <a:rPr sz="1069" spc="10" dirty="0">
                <a:latin typeface="Times New Roman"/>
                <a:cs typeface="Times New Roman"/>
              </a:rPr>
              <a:t>and no </a:t>
            </a:r>
            <a:r>
              <a:rPr sz="1069" spc="5" dirty="0">
                <a:latin typeface="Times New Roman"/>
                <a:cs typeface="Times New Roman"/>
              </a:rPr>
              <a:t>teller is available,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shortest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8040741"/>
            <a:ext cx="4951853" cy="130805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processArrival(ifstream </a:t>
            </a:r>
            <a:r>
              <a:rPr sz="1069" spc="10" dirty="0">
                <a:latin typeface="Times New Roman"/>
                <a:cs typeface="Times New Roman"/>
              </a:rPr>
              <a:t>&amp;data, </a:t>
            </a: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customerNo, </a:t>
            </a:r>
            <a:r>
              <a:rPr sz="1069" spc="5" dirty="0">
                <a:latin typeface="Times New Roman"/>
                <a:cs typeface="Times New Roman"/>
              </a:rPr>
              <a:t>int arrTime, </a:t>
            </a: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duration,</a:t>
            </a:r>
            <a:endParaRPr sz="1069">
              <a:latin typeface="Times New Roman"/>
              <a:cs typeface="Times New Roman"/>
            </a:endParaRPr>
          </a:p>
          <a:p>
            <a:pPr marR="695133" algn="ctr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Event*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i, </a:t>
            </a:r>
            <a:r>
              <a:rPr sz="1069" spc="10" dirty="0">
                <a:latin typeface="Times New Roman"/>
                <a:cs typeface="Times New Roman"/>
              </a:rPr>
              <a:t>small, </a:t>
            </a:r>
            <a:r>
              <a:rPr sz="1069" spc="5" dirty="0">
                <a:latin typeface="Times New Roman"/>
                <a:cs typeface="Times New Roman"/>
              </a:rPr>
              <a:t>j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477827" marR="2941658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// find </a:t>
            </a:r>
            <a:r>
              <a:rPr sz="1069" spc="10" dirty="0">
                <a:latin typeface="Times New Roman"/>
                <a:cs typeface="Times New Roman"/>
              </a:rPr>
              <a:t>smallest </a:t>
            </a:r>
            <a:r>
              <a:rPr sz="1069" spc="5" dirty="0">
                <a:latin typeface="Times New Roman"/>
                <a:cs typeface="Times New Roman"/>
              </a:rPr>
              <a:t>teller </a:t>
            </a:r>
            <a:r>
              <a:rPr sz="1069" spc="10" dirty="0">
                <a:latin typeface="Times New Roman"/>
                <a:cs typeface="Times New Roman"/>
              </a:rPr>
              <a:t>queue  </a:t>
            </a:r>
            <a:r>
              <a:rPr sz="1069" spc="5" dirty="0">
                <a:latin typeface="Times New Roman"/>
                <a:cs typeface="Times New Roman"/>
              </a:rPr>
              <a:t>small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q[0].length();  </a:t>
            </a:r>
            <a:r>
              <a:rPr sz="1069" spc="5" dirty="0">
                <a:latin typeface="Times New Roman"/>
                <a:cs typeface="Times New Roman"/>
              </a:rPr>
              <a:t>for(i=1; i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4; </a:t>
            </a:r>
            <a:r>
              <a:rPr sz="1069" spc="10" dirty="0">
                <a:latin typeface="Times New Roman"/>
                <a:cs typeface="Times New Roman"/>
              </a:rPr>
              <a:t>i++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q[i].length()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small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07964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4"/>
            <a:ext cx="4951853" cy="344491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173" algn="ctr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small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q[i].length(); </a:t>
            </a:r>
            <a:r>
              <a:rPr sz="1069" spc="5" dirty="0">
                <a:latin typeface="Times New Roman"/>
                <a:cs typeface="Times New Roman"/>
              </a:rPr>
              <a:t>j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arriving customer </a:t>
            </a:r>
            <a:r>
              <a:rPr sz="1069" spc="10" dirty="0">
                <a:latin typeface="Times New Roman"/>
                <a:cs typeface="Times New Roman"/>
              </a:rPr>
              <a:t>in smallest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endParaRPr sz="1069">
              <a:latin typeface="Times New Roman"/>
              <a:cs typeface="Times New Roman"/>
            </a:endParaRPr>
          </a:p>
          <a:p>
            <a:pPr marL="477827" marR="893300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Customer* c </a:t>
            </a:r>
            <a:r>
              <a:rPr sz="1069" spc="15" dirty="0">
                <a:latin typeface="Times New Roman"/>
                <a:cs typeface="Times New Roman"/>
              </a:rPr>
              <a:t>= new </a:t>
            </a:r>
            <a:r>
              <a:rPr sz="1069" spc="10" dirty="0">
                <a:latin typeface="Times New Roman"/>
                <a:cs typeface="Times New Roman"/>
              </a:rPr>
              <a:t>Customer(customerNo, arrTime, duration </a:t>
            </a:r>
            <a:r>
              <a:rPr sz="1069" spc="5" dirty="0">
                <a:latin typeface="Times New Roman"/>
                <a:cs typeface="Times New Roman"/>
              </a:rPr>
              <a:t>);  c-&gt;setStatus(j); // </a:t>
            </a:r>
            <a:r>
              <a:rPr sz="1069" spc="10" dirty="0">
                <a:latin typeface="Times New Roman"/>
                <a:cs typeface="Times New Roman"/>
              </a:rPr>
              <a:t>remember which queue the customer goes </a:t>
            </a:r>
            <a:r>
              <a:rPr sz="1069" spc="5" dirty="0">
                <a:latin typeface="Times New Roman"/>
                <a:cs typeface="Times New Roman"/>
              </a:rPr>
              <a:t>in  q[j].enqueue(c);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only </a:t>
            </a:r>
            <a:r>
              <a:rPr sz="1069" spc="5" dirty="0">
                <a:latin typeface="Times New Roman"/>
                <a:cs typeface="Times New Roman"/>
              </a:rPr>
              <a:t>customer in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the.</a:t>
            </a:r>
            <a:endParaRPr sz="1069">
              <a:latin typeface="Times New Roman"/>
              <a:cs typeface="Times New Roman"/>
            </a:endParaRPr>
          </a:p>
          <a:p>
            <a:pPr marL="47782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so, the customer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marked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endParaRPr sz="1069">
              <a:latin typeface="Times New Roman"/>
              <a:cs typeface="Times New Roman"/>
            </a:endParaRPr>
          </a:p>
          <a:p>
            <a:pPr marL="47782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departure </a:t>
            </a:r>
            <a:r>
              <a:rPr sz="1069" spc="5" dirty="0">
                <a:latin typeface="Times New Roman"/>
                <a:cs typeface="Times New Roman"/>
              </a:rPr>
              <a:t>by placing </a:t>
            </a:r>
            <a:r>
              <a:rPr sz="1069" spc="19" dirty="0">
                <a:latin typeface="Times New Roman"/>
                <a:cs typeface="Times New Roman"/>
              </a:rPr>
              <a:t>him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event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q[j].length()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 marR="1519908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c-&gt;setDepartureTime( </a:t>
            </a:r>
            <a:r>
              <a:rPr sz="1069" spc="5" dirty="0">
                <a:latin typeface="Times New Roman"/>
                <a:cs typeface="Times New Roman"/>
              </a:rPr>
              <a:t>arrTime+duration);  Event* 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spc="15" dirty="0">
                <a:latin typeface="Times New Roman"/>
                <a:cs typeface="Times New Roman"/>
              </a:rPr>
              <a:t>= new </a:t>
            </a:r>
            <a:r>
              <a:rPr sz="1069" spc="5" dirty="0">
                <a:latin typeface="Times New Roman"/>
                <a:cs typeface="Times New Roman"/>
              </a:rPr>
              <a:t>Event(c, arrTime+duration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5" dirty="0">
                <a:latin typeface="Times New Roman"/>
                <a:cs typeface="Times New Roman"/>
              </a:rPr>
              <a:t>pq.insert(e);</a:t>
            </a:r>
            <a:endParaRPr sz="1069">
              <a:latin typeface="Times New Roman"/>
              <a:cs typeface="Times New Roman"/>
            </a:endParaRPr>
          </a:p>
          <a:p>
            <a:pPr marL="47782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234530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get another </a:t>
            </a:r>
            <a:r>
              <a:rPr sz="1069" spc="5" dirty="0">
                <a:latin typeface="Times New Roman"/>
                <a:cs typeface="Times New Roman"/>
              </a:rPr>
              <a:t>customer </a:t>
            </a:r>
            <a:r>
              <a:rPr sz="1069" spc="10" dirty="0">
                <a:latin typeface="Times New Roman"/>
                <a:cs typeface="Times New Roman"/>
              </a:rPr>
              <a:t>from the input  readNewCustomer(data);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827665"/>
            <a:ext cx="4853076" cy="3646067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First of all,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search for </a:t>
            </a:r>
            <a:r>
              <a:rPr sz="1069" spc="5" dirty="0">
                <a:latin typeface="Times New Roman"/>
                <a:cs typeface="Times New Roman"/>
              </a:rPr>
              <a:t>the smallest </a:t>
            </a:r>
            <a:r>
              <a:rPr sz="1069" spc="10" dirty="0">
                <a:latin typeface="Times New Roman"/>
                <a:cs typeface="Times New Roman"/>
              </a:rPr>
              <a:t>queue. 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 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check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length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four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get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smallest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store the index of the smallest queue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 customer </a:t>
            </a:r>
            <a:r>
              <a:rPr sz="1069" spc="5" dirty="0">
                <a:latin typeface="Times New Roman"/>
                <a:cs typeface="Times New Roman"/>
              </a:rPr>
              <a:t>object.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set its status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no.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 customer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smallest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four.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customer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may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alone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this case, </a:t>
            </a:r>
            <a:r>
              <a:rPr sz="1069" spc="10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does not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wait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goes directly to the teller. This is the real life  scenario.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bank,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do the same.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banks,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queues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 everyone </a:t>
            </a:r>
            <a:r>
              <a:rPr sz="1069" spc="5" dirty="0">
                <a:latin typeface="Times New Roman"/>
                <a:cs typeface="Times New Roman"/>
              </a:rPr>
              <a:t>has  to  enter  in  </a:t>
            </a:r>
            <a:r>
              <a:rPr sz="1069" spc="10" dirty="0">
                <a:latin typeface="Times New Roman"/>
                <a:cs typeface="Times New Roman"/>
              </a:rPr>
              <a:t>the  queue. </a:t>
            </a:r>
            <a:r>
              <a:rPr sz="1069" spc="5" dirty="0">
                <a:latin typeface="Times New Roman"/>
                <a:cs typeface="Times New Roman"/>
              </a:rPr>
              <a:t>If  the  </a:t>
            </a:r>
            <a:r>
              <a:rPr sz="1069" spc="10" dirty="0">
                <a:latin typeface="Times New Roman"/>
                <a:cs typeface="Times New Roman"/>
              </a:rPr>
              <a:t>queue 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5" dirty="0">
                <a:latin typeface="Times New Roman"/>
                <a:cs typeface="Times New Roman"/>
              </a:rPr>
              <a:t>the  customers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straight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trying </a:t>
            </a:r>
            <a:r>
              <a:rPr sz="1069" spc="5" dirty="0">
                <a:latin typeface="Times New Roman"/>
                <a:cs typeface="Times New Roman"/>
              </a:rPr>
              <a:t>to simulate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real life scenario. Therefore if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length of 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one, it </a:t>
            </a:r>
            <a:r>
              <a:rPr sz="1069" spc="10" dirty="0">
                <a:latin typeface="Times New Roman"/>
                <a:cs typeface="Times New Roman"/>
              </a:rPr>
              <a:t>will mean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customer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alone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teller.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calculate his </a:t>
            </a:r>
            <a:r>
              <a:rPr sz="1069" spc="10" dirty="0">
                <a:latin typeface="Times New Roman"/>
                <a:cs typeface="Times New Roman"/>
              </a:rPr>
              <a:t>departure time by </a:t>
            </a:r>
            <a:r>
              <a:rPr sz="1069" spc="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arrival time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transaction time.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this time, </a:t>
            </a:r>
            <a:r>
              <a:rPr sz="1069" spc="10" dirty="0">
                <a:latin typeface="Times New Roman"/>
                <a:cs typeface="Times New Roman"/>
              </a:rPr>
              <a:t>the person can leave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bank.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departure  event and </a:t>
            </a:r>
            <a:r>
              <a:rPr sz="1069" spc="5" dirty="0">
                <a:latin typeface="Times New Roman"/>
                <a:cs typeface="Times New Roman"/>
              </a:rPr>
              <a:t>insert it </a:t>
            </a:r>
            <a:r>
              <a:rPr sz="1069" spc="10" dirty="0">
                <a:latin typeface="Times New Roman"/>
                <a:cs typeface="Times New Roman"/>
              </a:rPr>
              <a:t>into the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0" dirty="0">
                <a:latin typeface="Times New Roman"/>
                <a:cs typeface="Times New Roman"/>
              </a:rPr>
              <a:t>we read a new </a:t>
            </a:r>
            <a:r>
              <a:rPr sz="1069" spc="5" dirty="0">
                <a:latin typeface="Times New Roman"/>
                <a:cs typeface="Times New Roman"/>
              </a:rPr>
              <a:t>customer. This  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way; a </a:t>
            </a:r>
            <a:r>
              <a:rPr sz="1069" spc="5" dirty="0">
                <a:latin typeface="Times New Roman"/>
                <a:cs typeface="Times New Roman"/>
              </a:rPr>
              <a:t>programmer handles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customers. </a:t>
            </a:r>
            <a:r>
              <a:rPr sz="1069" spc="10" dirty="0">
                <a:latin typeface="Times New Roman"/>
                <a:cs typeface="Times New Roman"/>
              </a:rPr>
              <a:t>Whenever a new person </a:t>
            </a:r>
            <a:r>
              <a:rPr sz="1069" spc="5" dirty="0">
                <a:latin typeface="Times New Roman"/>
                <a:cs typeface="Times New Roman"/>
              </a:rPr>
              <a:t>enters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bank,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into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smallest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alone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queue, 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departure event and </a:t>
            </a:r>
            <a:r>
              <a:rPr sz="1069" spc="5" dirty="0">
                <a:latin typeface="Times New Roman"/>
                <a:cs typeface="Times New Roman"/>
              </a:rPr>
              <a:t>insert it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the priority queue. In </a:t>
            </a:r>
            <a:r>
              <a:rPr sz="1069" spc="10" dirty="0">
                <a:latin typeface="Times New Roman"/>
                <a:cs typeface="Times New Roman"/>
              </a:rPr>
              <a:t>the main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while loop,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the event, in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future event,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processed. After the </a:t>
            </a:r>
            <a:r>
              <a:rPr sz="1069" spc="10" dirty="0">
                <a:latin typeface="Times New Roman"/>
                <a:cs typeface="Times New Roman"/>
              </a:rPr>
              <a:t>completion </a:t>
            </a:r>
            <a:r>
              <a:rPr sz="1069" spc="5" dirty="0">
                <a:latin typeface="Times New Roman"/>
                <a:cs typeface="Times New Roman"/>
              </a:rPr>
              <a:t>of the transaction, </a:t>
            </a:r>
            <a:r>
              <a:rPr sz="1069" spc="10" dirty="0">
                <a:latin typeface="Times New Roman"/>
                <a:cs typeface="Times New Roman"/>
              </a:rPr>
              <a:t>the person leaves 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bank.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may encounter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case. </a:t>
            </a:r>
            <a:r>
              <a:rPr sz="1069" spc="10" dirty="0">
                <a:latin typeface="Times New Roman"/>
                <a:cs typeface="Times New Roman"/>
              </a:rPr>
              <a:t>There may be a </a:t>
            </a:r>
            <a:r>
              <a:rPr sz="1069" spc="5" dirty="0">
                <a:latin typeface="Times New Roman"/>
                <a:cs typeface="Times New Roman"/>
              </a:rPr>
              <a:t>case that before leaving the </a:t>
            </a:r>
            <a:r>
              <a:rPr sz="1069" spc="10" dirty="0">
                <a:latin typeface="Times New Roman"/>
                <a:cs typeface="Times New Roman"/>
              </a:rPr>
              <a:t>bank,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persons arrive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wait </a:t>
            </a:r>
            <a:r>
              <a:rPr sz="1069" spc="10" dirty="0">
                <a:latin typeface="Times New Roman"/>
                <a:cs typeface="Times New Roman"/>
              </a:rPr>
              <a:t>in the queue </a:t>
            </a:r>
            <a:r>
              <a:rPr sz="1069" spc="5" dirty="0">
                <a:latin typeface="Times New Roman"/>
                <a:cs typeface="Times New Roman"/>
              </a:rPr>
              <a:t>for their turn.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handle this  scenario in </a:t>
            </a:r>
            <a:r>
              <a:rPr sz="1069" spc="10" dirty="0">
                <a:latin typeface="Times New Roman"/>
                <a:cs typeface="Times New Roman"/>
              </a:rPr>
              <a:t>the departure </a:t>
            </a:r>
            <a:r>
              <a:rPr sz="1069" spc="5" dirty="0">
                <a:latin typeface="Times New Roman"/>
                <a:cs typeface="Times New Roman"/>
              </a:rPr>
              <a:t>routine.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8521541"/>
            <a:ext cx="4951853" cy="66097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3704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int processDeparture(  int qindex, int </a:t>
            </a:r>
            <a:r>
              <a:rPr sz="1069" spc="10" dirty="0">
                <a:latin typeface="Times New Roman"/>
                <a:cs typeface="Times New Roman"/>
              </a:rPr>
              <a:t>departTime, Event*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Customer* </a:t>
            </a:r>
            <a:r>
              <a:rPr sz="1069" spc="5" dirty="0">
                <a:latin typeface="Times New Roman"/>
                <a:cs typeface="Times New Roman"/>
              </a:rPr>
              <a:t>cinq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q[qindex].dequeue();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56429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229332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 marR="147237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waitTime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departTime </a:t>
            </a:r>
            <a:r>
              <a:rPr sz="1069" spc="5" dirty="0">
                <a:latin typeface="Times New Roman"/>
                <a:cs typeface="Times New Roman"/>
              </a:rPr>
              <a:t>- cinq-&gt;getArrivalTime();  totalTime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totalTime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waitTime;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count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count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if there are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more customers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queue, mark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next customer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head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departure</a:t>
            </a:r>
            <a:endParaRPr sz="1069">
              <a:latin typeface="Times New Roman"/>
              <a:cs typeface="Times New Roman"/>
            </a:endParaRPr>
          </a:p>
          <a:p>
            <a:pPr marL="477827" marR="2598414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5" dirty="0">
                <a:latin typeface="Times New Roman"/>
                <a:cs typeface="Times New Roman"/>
              </a:rPr>
              <a:t>him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eventList.  if( q[qindex].length()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cinq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q[qindex].front();</a:t>
            </a:r>
            <a:endParaRPr sz="1069">
              <a:latin typeface="Times New Roman"/>
              <a:cs typeface="Times New Roman"/>
            </a:endParaRPr>
          </a:p>
          <a:p>
            <a:pPr marL="895770" marR="789587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int etime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departTime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cinq-&gt;getTransactionDuration();  Event* 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spc="15" dirty="0">
                <a:latin typeface="Times New Roman"/>
                <a:cs typeface="Times New Roman"/>
              </a:rPr>
              <a:t>= new </a:t>
            </a:r>
            <a:r>
              <a:rPr sz="1069" spc="10" dirty="0">
                <a:latin typeface="Times New Roman"/>
                <a:cs typeface="Times New Roman"/>
              </a:rPr>
              <a:t>Event( </a:t>
            </a:r>
            <a:r>
              <a:rPr sz="1069" spc="5" dirty="0">
                <a:latin typeface="Times New Roman"/>
                <a:cs typeface="Times New Roman"/>
              </a:rPr>
              <a:t>cinq,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etime);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pq.insert( 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705139"/>
            <a:ext cx="4852458" cy="211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information about the </a:t>
            </a:r>
            <a:r>
              <a:rPr sz="1069" i="1" spc="10" dirty="0">
                <a:latin typeface="Times New Roman"/>
                <a:cs typeface="Times New Roman"/>
              </a:rPr>
              <a:t>qindex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departTime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event </a:t>
            </a:r>
            <a:r>
              <a:rPr sz="1069" spc="15" dirty="0">
                <a:latin typeface="Times New Roman"/>
                <a:cs typeface="Times New Roman"/>
              </a:rPr>
              <a:t>from  </a:t>
            </a:r>
            <a:r>
              <a:rPr sz="1069" spc="10" dirty="0">
                <a:latin typeface="Times New Roman"/>
                <a:cs typeface="Times New Roman"/>
              </a:rPr>
              <a:t>the main method.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customer by using the </a:t>
            </a:r>
            <a:r>
              <a:rPr sz="1069" i="1" spc="10" dirty="0">
                <a:latin typeface="Times New Roman"/>
                <a:cs typeface="Times New Roman"/>
              </a:rPr>
              <a:t>qindex</a:t>
            </a:r>
            <a:r>
              <a:rPr sz="1069" spc="10" dirty="0">
                <a:latin typeface="Times New Roman"/>
                <a:cs typeface="Times New Roman"/>
              </a:rPr>
              <a:t>.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 wait </a:t>
            </a:r>
            <a:r>
              <a:rPr sz="1069" spc="5" dirty="0">
                <a:latin typeface="Times New Roman"/>
                <a:cs typeface="Times New Roman"/>
              </a:rPr>
              <a:t>time of the </a:t>
            </a:r>
            <a:r>
              <a:rPr sz="1069" spc="10" dirty="0">
                <a:latin typeface="Times New Roman"/>
                <a:cs typeface="Times New Roman"/>
              </a:rPr>
              <a:t>customer. The wait time </a:t>
            </a:r>
            <a:r>
              <a:rPr sz="1069" spc="5" dirty="0">
                <a:latin typeface="Times New Roman"/>
                <a:cs typeface="Times New Roman"/>
              </a:rPr>
              <a:t>is the difference </a:t>
            </a:r>
            <a:r>
              <a:rPr sz="1069" spc="10" dirty="0">
                <a:latin typeface="Times New Roman"/>
                <a:cs typeface="Times New Roman"/>
              </a:rPr>
              <a:t>of departure time and the  </a:t>
            </a:r>
            <a:r>
              <a:rPr sz="1069" spc="5" dirty="0">
                <a:latin typeface="Times New Roman"/>
                <a:cs typeface="Times New Roman"/>
              </a:rPr>
              <a:t>arrival time.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time holds the </a:t>
            </a:r>
            <a:r>
              <a:rPr sz="1069" spc="5" dirty="0">
                <a:latin typeface="Times New Roman"/>
                <a:cs typeface="Times New Roman"/>
              </a:rPr>
              <a:t>time of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customers.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added the wait  time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time.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incremented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one.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departure  of this customer, </a:t>
            </a:r>
            <a:r>
              <a:rPr sz="1069" spc="10" dirty="0">
                <a:latin typeface="Times New Roman"/>
                <a:cs typeface="Times New Roman"/>
              </a:rPr>
              <a:t>next customer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ready </a:t>
            </a:r>
            <a:r>
              <a:rPr sz="1069" spc="5" dirty="0">
                <a:latin typeface="Times New Roman"/>
                <a:cs typeface="Times New Roman"/>
              </a:rPr>
              <a:t>for his transaction.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doing  </a:t>
            </a:r>
            <a:r>
              <a:rPr sz="1069" spc="5" dirty="0">
                <a:latin typeface="Times New Roman"/>
                <a:cs typeface="Times New Roman"/>
              </a:rPr>
              <a:t>this.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the length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queue,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presence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customer in the  </a:t>
            </a:r>
            <a:r>
              <a:rPr sz="1069" spc="10" dirty="0">
                <a:latin typeface="Times New Roman"/>
                <a:cs typeface="Times New Roman"/>
              </a:rPr>
              <a:t>queue,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check the customer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front()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departure </a:t>
            </a:r>
            <a:r>
              <a:rPr sz="1069" spc="10" dirty="0">
                <a:latin typeface="Times New Roman"/>
                <a:cs typeface="Times New Roman"/>
              </a:rPr>
              <a:t>time 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etime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adding the depart time of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customer </a:t>
            </a:r>
            <a:r>
              <a:rPr sz="1069" spc="10" dirty="0">
                <a:latin typeface="Times New Roman"/>
                <a:cs typeface="Times New Roman"/>
              </a:rPr>
              <a:t>and his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time.  Then 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an event and </a:t>
            </a:r>
            <a:r>
              <a:rPr sz="1069" spc="5" dirty="0">
                <a:latin typeface="Times New Roman"/>
                <a:cs typeface="Times New Roman"/>
              </a:rPr>
              <a:t>insert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calculate the </a:t>
            </a:r>
            <a:r>
              <a:rPr sz="1069" spc="10" dirty="0">
                <a:latin typeface="Times New Roman"/>
                <a:cs typeface="Times New Roman"/>
              </a:rPr>
              <a:t>average time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main </a:t>
            </a:r>
            <a:r>
              <a:rPr sz="1069" spc="5" dirty="0">
                <a:latin typeface="Times New Roman"/>
                <a:cs typeface="Times New Roman"/>
              </a:rPr>
              <a:t>loop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print it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screen.  Average time </a:t>
            </a:r>
            <a:r>
              <a:rPr sz="1069" spc="5" dirty="0">
                <a:latin typeface="Times New Roman"/>
                <a:cs typeface="Times New Roman"/>
              </a:rPr>
              <a:t>is calculated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dividing the total time to total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customer.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5956406"/>
            <a:ext cx="4951853" cy="96864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0"/>
              </a:lnSpc>
            </a:pPr>
            <a:r>
              <a:rPr sz="1069" spc="5" dirty="0">
                <a:latin typeface="Times New Roman"/>
                <a:cs typeface="Times New Roman"/>
              </a:rPr>
              <a:t>// print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final </a:t>
            </a:r>
            <a:r>
              <a:rPr sz="1069" spc="10" dirty="0">
                <a:latin typeface="Times New Roman"/>
                <a:cs typeface="Times New Roman"/>
              </a:rPr>
              <a:t>average </a:t>
            </a:r>
            <a:r>
              <a:rPr sz="1069" spc="5" dirty="0">
                <a:latin typeface="Times New Roman"/>
                <a:cs typeface="Times New Roman"/>
              </a:rPr>
              <a:t>wait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marR="1848336">
              <a:lnSpc>
                <a:spcPct val="98300"/>
              </a:lnSpc>
              <a:tabLst>
                <a:tab pos="1755734" algn="l"/>
                <a:tab pos="1797097" algn="l"/>
              </a:tabLst>
            </a:pPr>
            <a:r>
              <a:rPr sz="1069" spc="10" dirty="0">
                <a:latin typeface="Times New Roman"/>
                <a:cs typeface="Times New Roman"/>
              </a:rPr>
              <a:t>double avgWait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(totalTime*1.0) </a:t>
            </a:r>
            <a:r>
              <a:rPr sz="1069" spc="5" dirty="0">
                <a:latin typeface="Times New Roman"/>
                <a:cs typeface="Times New Roman"/>
              </a:rPr>
              <a:t>/ </a:t>
            </a:r>
            <a:r>
              <a:rPr sz="1069" spc="10" dirty="0">
                <a:latin typeface="Times New Roman"/>
                <a:cs typeface="Times New Roman"/>
              </a:rPr>
              <a:t>count;  </a:t>
            </a: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"Total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time:	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totalTime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endl; 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cout</a:t>
            </a:r>
            <a:r>
              <a:rPr sz="1069" spc="10" dirty="0">
                <a:latin typeface="Times New Roman"/>
                <a:cs typeface="Times New Roman"/>
              </a:rPr>
              <a:t> &lt;&lt;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“Customer:		" &lt;&lt; </a:t>
            </a:r>
            <a:r>
              <a:rPr sz="1069" spc="5" dirty="0">
                <a:latin typeface="Times New Roman"/>
                <a:cs typeface="Times New Roman"/>
              </a:rPr>
              <a:t>count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endl; 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"Average wait: 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avgWait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7083339"/>
            <a:ext cx="4851841" cy="225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thinking that the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picture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simulation is not visible.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run </a:t>
            </a:r>
            <a:r>
              <a:rPr sz="1069" spc="10" dirty="0">
                <a:latin typeface="Times New Roman"/>
                <a:cs typeface="Times New Roman"/>
              </a:rPr>
              <a:t>this simulation? Another </a:t>
            </a:r>
            <a:r>
              <a:rPr sz="1069" spc="5" dirty="0">
                <a:latin typeface="Times New Roman"/>
                <a:cs typeface="Times New Roman"/>
              </a:rPr>
              <a:t>important </a:t>
            </a:r>
            <a:r>
              <a:rPr sz="1069" spc="10" dirty="0">
                <a:latin typeface="Times New Roman"/>
                <a:cs typeface="Times New Roman"/>
              </a:rPr>
              <a:t>tool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simulation is animation. </a:t>
            </a:r>
            <a:r>
              <a:rPr sz="1069" spc="19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the </a:t>
            </a:r>
            <a:r>
              <a:rPr sz="1069" spc="10" dirty="0">
                <a:latin typeface="Times New Roman"/>
                <a:cs typeface="Times New Roman"/>
              </a:rPr>
              <a:t>animation of </a:t>
            </a:r>
            <a:r>
              <a:rPr sz="1069" dirty="0">
                <a:latin typeface="Times New Roman"/>
                <a:cs typeface="Times New Roman"/>
              </a:rPr>
              <a:t>traffic. </a:t>
            </a:r>
            <a:r>
              <a:rPr sz="1069" spc="5" dirty="0">
                <a:latin typeface="Times New Roman"/>
                <a:cs typeface="Times New Roman"/>
              </a:rPr>
              <a:t>Cars are </a:t>
            </a:r>
            <a:r>
              <a:rPr sz="1069" spc="10" dirty="0">
                <a:latin typeface="Times New Roman"/>
                <a:cs typeface="Times New Roman"/>
              </a:rPr>
              <a:t>moving and </a:t>
            </a:r>
            <a:r>
              <a:rPr sz="1069" spc="5" dirty="0">
                <a:latin typeface="Times New Roman"/>
                <a:cs typeface="Times New Roman"/>
              </a:rPr>
              <a:t>stopping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signals.  Signals </a:t>
            </a:r>
            <a:r>
              <a:rPr sz="1069" spc="10" dirty="0">
                <a:latin typeface="Times New Roman"/>
                <a:cs typeface="Times New Roman"/>
              </a:rPr>
              <a:t>are turning </a:t>
            </a:r>
            <a:r>
              <a:rPr sz="1069" spc="5" dirty="0">
                <a:latin typeface="Times New Roman"/>
                <a:cs typeface="Times New Roman"/>
              </a:rPr>
              <a:t>into red, green </a:t>
            </a:r>
            <a:r>
              <a:rPr sz="1069" spc="10" dirty="0">
                <a:latin typeface="Times New Roman"/>
                <a:cs typeface="Times New Roman"/>
              </a:rPr>
              <a:t>and yellow. You </a:t>
            </a:r>
            <a:r>
              <a:rPr sz="1069" spc="5" dirty="0">
                <a:latin typeface="Times New Roman"/>
                <a:cs typeface="Times New Roman"/>
              </a:rPr>
              <a:t>can easily understand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animation.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animation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combined with the simulation, </a:t>
            </a:r>
            <a:r>
              <a:rPr sz="1069" spc="5" dirty="0">
                <a:latin typeface="Times New Roman"/>
                <a:cs typeface="Times New Roman"/>
              </a:rPr>
              <a:t>it is easily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understood.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0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 animated tool here that shows the animation of the events.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programmer  can </a:t>
            </a:r>
            <a:r>
              <a:rPr sz="1069" spc="5" dirty="0">
                <a:latin typeface="Times New Roman"/>
                <a:cs typeface="Times New Roman"/>
              </a:rPr>
              <a:t>see the </a:t>
            </a:r>
            <a:r>
              <a:rPr sz="1069" spc="10" dirty="0">
                <a:latin typeface="Times New Roman"/>
                <a:cs typeface="Times New Roman"/>
              </a:rPr>
              <a:t>animation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bank simulation. With 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this animation,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0" dirty="0">
                <a:latin typeface="Times New Roman"/>
                <a:cs typeface="Times New Roman"/>
              </a:rPr>
              <a:t>understand 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simulation.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this animation,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see the Entrance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customers, </a:t>
            </a:r>
            <a:r>
              <a:rPr sz="1069" spc="5" dirty="0">
                <a:latin typeface="Times New Roman"/>
                <a:cs typeface="Times New Roman"/>
              </a:rPr>
              <a:t>four tellers, priority  </a:t>
            </a:r>
            <a:r>
              <a:rPr sz="1069" spc="10" dirty="0">
                <a:latin typeface="Times New Roman"/>
                <a:cs typeface="Times New Roman"/>
              </a:rPr>
              <a:t>queue and the </a:t>
            </a:r>
            <a:r>
              <a:rPr sz="1069" spc="5" dirty="0">
                <a:latin typeface="Times New Roman"/>
                <a:cs typeface="Times New Roman"/>
              </a:rPr>
              <a:t>Exit.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customers enter the </a:t>
            </a:r>
            <a:r>
              <a:rPr sz="1069" spc="10" dirty="0">
                <a:latin typeface="Times New Roman"/>
                <a:cs typeface="Times New Roman"/>
              </a:rPr>
              <a:t>queue and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free.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go 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teller straight. </a:t>
            </a:r>
            <a:r>
              <a:rPr sz="1069" spc="10" dirty="0">
                <a:latin typeface="Times New Roman"/>
                <a:cs typeface="Times New Roman"/>
              </a:rPr>
              <a:t>Customer C1&lt;30, 10&gt; </a:t>
            </a:r>
            <a:r>
              <a:rPr sz="1069" spc="5" dirty="0">
                <a:latin typeface="Times New Roman"/>
                <a:cs typeface="Times New Roman"/>
              </a:rPr>
              <a:t>enters </a:t>
            </a:r>
            <a:r>
              <a:rPr sz="1069" spc="10" dirty="0">
                <a:latin typeface="Times New Roman"/>
                <a:cs typeface="Times New Roman"/>
              </a:rPr>
              <a:t>the bank. The customer C1 </a:t>
            </a:r>
            <a:r>
              <a:rPr sz="1069" spc="5" dirty="0">
                <a:latin typeface="Times New Roman"/>
                <a:cs typeface="Times New Roman"/>
              </a:rPr>
              <a:t>enters  after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30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mins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mins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transaction.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goes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teller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99577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6"/>
            <a:ext cx="4852458" cy="253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15" dirty="0">
                <a:latin typeface="Times New Roman"/>
                <a:cs typeface="Times New Roman"/>
              </a:rPr>
              <a:t>C2 </a:t>
            </a:r>
            <a:r>
              <a:rPr sz="1069" spc="10" dirty="0">
                <a:latin typeface="Times New Roman"/>
                <a:cs typeface="Times New Roman"/>
              </a:rPr>
              <a:t>enters the bank and goes </a:t>
            </a:r>
            <a:r>
              <a:rPr sz="1069" spc="5" dirty="0">
                <a:latin typeface="Times New Roman"/>
                <a:cs typeface="Times New Roman"/>
              </a:rPr>
              <a:t>to teller 2.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transaction ends,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customer </a:t>
            </a:r>
            <a:r>
              <a:rPr sz="1069" spc="10" dirty="0">
                <a:latin typeface="Times New Roman"/>
                <a:cs typeface="Times New Roman"/>
              </a:rPr>
              <a:t>leaves the bank. When </a:t>
            </a:r>
            <a:r>
              <a:rPr sz="1069" spc="5" dirty="0">
                <a:latin typeface="Times New Roman"/>
                <a:cs typeface="Times New Roman"/>
              </a:rPr>
              <a:t>tellers 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free, </a:t>
            </a:r>
            <a:r>
              <a:rPr sz="1069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wait in </a:t>
            </a:r>
            <a:r>
              <a:rPr sz="1069" spc="5" dirty="0">
                <a:latin typeface="Times New Roman"/>
                <a:cs typeface="Times New Roman"/>
              </a:rPr>
              <a:t>the queue.  In the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priority queue,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different events.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entries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  are like </a:t>
            </a:r>
            <a:r>
              <a:rPr sz="1069" i="1" spc="10" dirty="0">
                <a:latin typeface="Times New Roman"/>
                <a:cs typeface="Times New Roman"/>
              </a:rPr>
              <a:t>arr, </a:t>
            </a:r>
            <a:r>
              <a:rPr sz="1069" i="1" spc="15" dirty="0">
                <a:latin typeface="Times New Roman"/>
                <a:cs typeface="Times New Roman"/>
              </a:rPr>
              <a:t>76 </a:t>
            </a:r>
            <a:r>
              <a:rPr sz="1069" spc="5" dirty="0">
                <a:latin typeface="Times New Roman"/>
                <a:cs typeface="Times New Roman"/>
              </a:rPr>
              <a:t>(arrival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76 min)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q1, </a:t>
            </a:r>
            <a:r>
              <a:rPr sz="1069" i="1" spc="10" dirty="0">
                <a:latin typeface="Times New Roman"/>
                <a:cs typeface="Times New Roman"/>
              </a:rPr>
              <a:t>80 </a:t>
            </a:r>
            <a:r>
              <a:rPr sz="1069" spc="5" dirty="0">
                <a:latin typeface="Times New Roman"/>
                <a:cs typeface="Times New Roman"/>
              </a:rPr>
              <a:t>(event in </a:t>
            </a:r>
            <a:r>
              <a:rPr sz="1069" spc="10" dirty="0">
                <a:latin typeface="Times New Roman"/>
                <a:cs typeface="Times New Roman"/>
              </a:rPr>
              <a:t>q1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80 </a:t>
            </a:r>
            <a:r>
              <a:rPr sz="1069" spc="5" dirty="0">
                <a:latin typeface="Times New Roman"/>
                <a:cs typeface="Times New Roman"/>
              </a:rPr>
              <a:t>min) etc.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 the statistics </a:t>
            </a:r>
            <a:r>
              <a:rPr sz="1069" spc="10" dirty="0">
                <a:latin typeface="Times New Roman"/>
                <a:cs typeface="Times New Roman"/>
              </a:rPr>
              <a:t>when a customer </a:t>
            </a:r>
            <a:r>
              <a:rPr sz="1069" spc="5" dirty="0">
                <a:latin typeface="Times New Roman"/>
                <a:cs typeface="Times New Roman"/>
              </a:rPr>
              <a:t>leaves </a:t>
            </a:r>
            <a:r>
              <a:rPr sz="1069" spc="10" dirty="0">
                <a:latin typeface="Times New Roman"/>
                <a:cs typeface="Times New Roman"/>
              </a:rPr>
              <a:t>the bank. At </a:t>
            </a:r>
            <a:r>
              <a:rPr sz="1069" spc="5" dirty="0">
                <a:latin typeface="Times New Roman"/>
                <a:cs typeface="Times New Roman"/>
              </a:rPr>
              <a:t>exit,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customer  </a:t>
            </a:r>
            <a:r>
              <a:rPr sz="1069" spc="5" dirty="0">
                <a:latin typeface="Times New Roman"/>
                <a:cs typeface="Times New Roman"/>
              </a:rPr>
              <a:t>leaving </a:t>
            </a:r>
            <a:r>
              <a:rPr sz="1069" spc="10" dirty="0">
                <a:latin typeface="Times New Roman"/>
                <a:cs typeface="Times New Roman"/>
              </a:rPr>
              <a:t>the bank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C15&lt;68, 3&gt;&lt;77, 3&gt;, </a:t>
            </a:r>
            <a:r>
              <a:rPr sz="1069" spc="5" dirty="0">
                <a:latin typeface="Times New Roman"/>
                <a:cs typeface="Times New Roman"/>
              </a:rPr>
              <a:t>it means that the customer </a:t>
            </a:r>
            <a:r>
              <a:rPr sz="1069" spc="10" dirty="0">
                <a:latin typeface="Times New Roman"/>
                <a:cs typeface="Times New Roman"/>
              </a:rPr>
              <a:t>C15 </a:t>
            </a:r>
            <a:r>
              <a:rPr sz="1069" spc="5" dirty="0">
                <a:latin typeface="Times New Roman"/>
                <a:cs typeface="Times New Roman"/>
              </a:rPr>
              <a:t>enters </a:t>
            </a:r>
            <a:r>
              <a:rPr sz="1069" spc="10" dirty="0">
                <a:latin typeface="Times New Roman"/>
                <a:cs typeface="Times New Roman"/>
              </a:rPr>
              <a:t>the  bank at 68 mins and </a:t>
            </a:r>
            <a:r>
              <a:rPr sz="1069" spc="5" dirty="0">
                <a:latin typeface="Times New Roman"/>
                <a:cs typeface="Times New Roman"/>
              </a:rPr>
              <a:t>requires </a:t>
            </a:r>
            <a:r>
              <a:rPr sz="1069" spc="10" dirty="0">
                <a:latin typeface="Times New Roman"/>
                <a:cs typeface="Times New Roman"/>
              </a:rPr>
              <a:t>3 mins </a:t>
            </a:r>
            <a:r>
              <a:rPr sz="1069" spc="5" dirty="0">
                <a:latin typeface="Times New Roman"/>
                <a:cs typeface="Times New Roman"/>
              </a:rPr>
              <a:t>for his transaction. </a:t>
            </a:r>
            <a:r>
              <a:rPr sz="1069" spc="10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to the teller 4 but the  </a:t>
            </a:r>
            <a:r>
              <a:rPr sz="1069" spc="5" dirty="0">
                <a:latin typeface="Times New Roman"/>
                <a:cs typeface="Times New Roman"/>
              </a:rPr>
              <a:t>teller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free, </a:t>
            </a:r>
            <a:r>
              <a:rPr sz="1069" spc="10" dirty="0">
                <a:latin typeface="Times New Roman"/>
                <a:cs typeface="Times New Roman"/>
              </a:rPr>
              <a:t>so the </a:t>
            </a:r>
            <a:r>
              <a:rPr sz="1069" spc="5" dirty="0">
                <a:latin typeface="Times New Roman"/>
                <a:cs typeface="Times New Roman"/>
              </a:rPr>
              <a:t>customer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wait in the </a:t>
            </a:r>
            <a:r>
              <a:rPr sz="1069" spc="10" dirty="0">
                <a:latin typeface="Times New Roman"/>
                <a:cs typeface="Times New Roman"/>
              </a:rPr>
              <a:t>queue. He </a:t>
            </a:r>
            <a:r>
              <a:rPr sz="1069" spc="5" dirty="0">
                <a:latin typeface="Times New Roman"/>
                <a:cs typeface="Times New Roman"/>
              </a:rPr>
              <a:t>leaves </a:t>
            </a:r>
            <a:r>
              <a:rPr sz="1069" spc="10" dirty="0">
                <a:latin typeface="Times New Roman"/>
                <a:cs typeface="Times New Roman"/>
              </a:rPr>
              <a:t>the bank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77  </a:t>
            </a:r>
            <a:r>
              <a:rPr sz="1069" spc="5" dirty="0">
                <a:latin typeface="Times New Roman"/>
                <a:cs typeface="Times New Roman"/>
              </a:rPr>
              <a:t>mins.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course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about the animation </a:t>
            </a:r>
            <a:r>
              <a:rPr sz="1069" spc="5" dirty="0">
                <a:latin typeface="Times New Roman"/>
                <a:cs typeface="Times New Roman"/>
              </a:rPr>
              <a:t>or simulation.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solve the </a:t>
            </a:r>
            <a:r>
              <a:rPr sz="1069" spc="5" dirty="0">
                <a:latin typeface="Times New Roman"/>
                <a:cs typeface="Times New Roman"/>
              </a:rPr>
              <a:t>problems,  </a:t>
            </a:r>
            <a:r>
              <a:rPr sz="1069" spc="10" dirty="0">
                <a:latin typeface="Times New Roman"/>
                <a:cs typeface="Times New Roman"/>
              </a:rPr>
              <a:t>using different data structures. Although with the help of simulation and animation,  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real sketch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74941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1296564"/>
            <a:ext cx="5081499" cy="98745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86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head-&gt;get();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isEmpty()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  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0" dirty="0">
                <a:latin typeface="Times New Roman"/>
                <a:cs typeface="Times New Roman"/>
              </a:rPr>
              <a:t>head   </a:t>
            </a:r>
            <a:r>
              <a:rPr sz="1069" spc="15" dirty="0">
                <a:latin typeface="Times New Roman"/>
                <a:cs typeface="Times New Roman"/>
              </a:rPr>
              <a:t>==   NULL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43" y="2423685"/>
            <a:ext cx="4853076" cy="7090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above-mentioned </a:t>
            </a:r>
            <a:r>
              <a:rPr sz="1069" spc="5" dirty="0">
                <a:latin typeface="Times New Roman"/>
                <a:cs typeface="Times New Roman"/>
              </a:rPr>
              <a:t>methods i.e. </a:t>
            </a:r>
            <a:r>
              <a:rPr sz="1069" i="1" spc="5" dirty="0">
                <a:latin typeface="Times New Roman"/>
                <a:cs typeface="Times New Roman"/>
              </a:rPr>
              <a:t>top()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very simple functions.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10" dirty="0">
                <a:latin typeface="Times New Roman"/>
                <a:cs typeface="Times New Roman"/>
              </a:rPr>
              <a:t>statement inside the </a:t>
            </a:r>
            <a:r>
              <a:rPr sz="1069" i="1" spc="10" dirty="0">
                <a:latin typeface="Times New Roman"/>
                <a:cs typeface="Times New Roman"/>
              </a:rPr>
              <a:t>top() </a:t>
            </a:r>
            <a:r>
              <a:rPr sz="1069" spc="5" dirty="0">
                <a:latin typeface="Times New Roman"/>
                <a:cs typeface="Times New Roman"/>
              </a:rPr>
              <a:t>is retrieving the </a:t>
            </a:r>
            <a:r>
              <a:rPr sz="1069" spc="10" dirty="0">
                <a:latin typeface="Times New Roman"/>
                <a:cs typeface="Times New Roman"/>
              </a:rPr>
              <a:t>top </a:t>
            </a:r>
            <a:r>
              <a:rPr sz="1069" spc="5" dirty="0">
                <a:latin typeface="Times New Roman"/>
                <a:cs typeface="Times New Roman"/>
              </a:rPr>
              <a:t>element (pointed to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pointer)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stack </a:t>
            </a:r>
            <a:r>
              <a:rPr sz="1069" spc="10" dirty="0">
                <a:latin typeface="Times New Roman"/>
                <a:cs typeface="Times New Roman"/>
              </a:rPr>
              <a:t>and returning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back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value.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top()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removing </a:t>
            </a:r>
            <a:r>
              <a:rPr sz="1069" spc="10" dirty="0">
                <a:latin typeface="Times New Roman"/>
                <a:cs typeface="Times New Roman"/>
              </a:rPr>
              <a:t>the element from the </a:t>
            </a:r>
            <a:r>
              <a:rPr sz="1069" spc="5" dirty="0">
                <a:latin typeface="Times New Roman"/>
                <a:cs typeface="Times New Roman"/>
              </a:rPr>
              <a:t>stack, but only retrieving 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one statement inside  </a:t>
            </a:r>
            <a:r>
              <a:rPr sz="1069" i="1" spc="10" dirty="0">
                <a:latin typeface="Times New Roman"/>
                <a:cs typeface="Times New Roman"/>
              </a:rPr>
              <a:t>isEmpty()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check to see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not pointing </a:t>
            </a:r>
            <a:r>
              <a:rPr sz="1069" spc="10" dirty="0">
                <a:latin typeface="Times New Roman"/>
                <a:cs typeface="Times New Roman"/>
              </a:rPr>
              <a:t>to any node 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means the stack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empty, the method returns  </a:t>
            </a:r>
            <a:r>
              <a:rPr sz="1069" i="1" spc="5" dirty="0">
                <a:latin typeface="Times New Roman"/>
                <a:cs typeface="Times New Roman"/>
              </a:rPr>
              <a:t>true </a:t>
            </a:r>
            <a:r>
              <a:rPr sz="1069" spc="10" dirty="0">
                <a:latin typeface="Times New Roman"/>
                <a:cs typeface="Times New Roman"/>
              </a:rPr>
              <a:t>otherwise </a:t>
            </a:r>
            <a:r>
              <a:rPr sz="1069" spc="5" dirty="0">
                <a:latin typeface="Times New Roman"/>
                <a:cs typeface="Times New Roman"/>
              </a:rPr>
              <a:t>it returns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false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All four operations </a:t>
            </a:r>
            <a:r>
              <a:rPr sz="1069" i="1" spc="5" dirty="0">
                <a:latin typeface="Times New Roman"/>
                <a:cs typeface="Times New Roman"/>
              </a:rPr>
              <a:t>push()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pop()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top()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5" dirty="0">
                <a:latin typeface="Times New Roman"/>
                <a:cs typeface="Times New Roman"/>
              </a:rPr>
              <a:t>take constant time. </a:t>
            </a:r>
            <a:r>
              <a:rPr sz="1069" spc="10" dirty="0">
                <a:latin typeface="Times New Roman"/>
                <a:cs typeface="Times New Roman"/>
              </a:rPr>
              <a:t>These are  </a:t>
            </a:r>
            <a:r>
              <a:rPr sz="1069" spc="5" dirty="0">
                <a:latin typeface="Times New Roman"/>
                <a:cs typeface="Times New Roman"/>
              </a:rPr>
              <a:t>very simple methods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don’t contain </a:t>
            </a:r>
            <a:r>
              <a:rPr sz="1069" spc="10" dirty="0">
                <a:latin typeface="Times New Roman"/>
                <a:cs typeface="Times New Roman"/>
              </a:rPr>
              <a:t>loops. </a:t>
            </a:r>
            <a:r>
              <a:rPr sz="1069" spc="5" dirty="0">
                <a:latin typeface="Times New Roman"/>
                <a:cs typeface="Times New Roman"/>
              </a:rPr>
              <a:t>They are also not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hungry  operation.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note that </a:t>
            </a:r>
            <a:r>
              <a:rPr sz="1069" spc="10" dirty="0">
                <a:latin typeface="Times New Roman"/>
                <a:cs typeface="Times New Roman"/>
              </a:rPr>
              <a:t>we have not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while implementing </a:t>
            </a:r>
            <a:r>
              <a:rPr sz="1069" spc="5" dirty="0">
                <a:latin typeface="Times New Roman"/>
                <a:cs typeface="Times New Roman"/>
              </a:rPr>
              <a:t>stack with  the linked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  <a:spcBef>
                <a:spcPts val="5"/>
              </a:spcBef>
            </a:pPr>
            <a:r>
              <a:rPr sz="1264" b="1" spc="5" dirty="0">
                <a:latin typeface="Arial"/>
                <a:cs typeface="Arial"/>
              </a:rPr>
              <a:t>Stack Implementation: Array or Linked</a:t>
            </a:r>
            <a:r>
              <a:rPr sz="1264" b="1" spc="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Since both </a:t>
            </a:r>
            <a:r>
              <a:rPr sz="1069" spc="10" dirty="0">
                <a:latin typeface="Times New Roman"/>
                <a:cs typeface="Times New Roman"/>
              </a:rPr>
              <a:t>implementations </a:t>
            </a:r>
            <a:r>
              <a:rPr sz="1069" spc="5" dirty="0">
                <a:latin typeface="Times New Roman"/>
                <a:cs typeface="Times New Roman"/>
              </a:rPr>
              <a:t>support stack </a:t>
            </a:r>
            <a:r>
              <a:rPr sz="1069" spc="10" dirty="0">
                <a:latin typeface="Times New Roman"/>
                <a:cs typeface="Times New Roman"/>
              </a:rPr>
              <a:t>operations in constant </a:t>
            </a:r>
            <a:r>
              <a:rPr sz="1069" spc="5" dirty="0">
                <a:latin typeface="Times New Roman"/>
                <a:cs typeface="Times New Roman"/>
              </a:rPr>
              <a:t>time,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possible reasons to prefer </a:t>
            </a:r>
            <a:r>
              <a:rPr sz="1069" spc="10" dirty="0">
                <a:latin typeface="Times New Roman"/>
                <a:cs typeface="Times New Roman"/>
              </a:rPr>
              <a:t>one implementation </a:t>
            </a:r>
            <a:r>
              <a:rPr sz="1069" spc="5" dirty="0">
                <a:latin typeface="Times New Roman"/>
                <a:cs typeface="Times New Roman"/>
              </a:rPr>
              <a:t>to 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other.</a:t>
            </a:r>
            <a:endParaRPr sz="1069">
              <a:latin typeface="Times New Roman"/>
              <a:cs typeface="Times New Roman"/>
            </a:endParaRPr>
          </a:p>
          <a:p>
            <a:pPr marL="221628" marR="4939" indent="-209281" algn="just">
              <a:lnSpc>
                <a:spcPts val="1264"/>
              </a:lnSpc>
              <a:buSzPct val="86363"/>
              <a:buChar char="-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Allocating and </a:t>
            </a:r>
            <a:r>
              <a:rPr sz="1069" spc="5" dirty="0">
                <a:latin typeface="Times New Roman"/>
                <a:cs typeface="Times New Roman"/>
              </a:rPr>
              <a:t>de-allocating </a:t>
            </a:r>
            <a:r>
              <a:rPr sz="1069" spc="10" dirty="0">
                <a:latin typeface="Times New Roman"/>
                <a:cs typeface="Times New Roman"/>
              </a:rPr>
              <a:t>memory for </a:t>
            </a:r>
            <a:r>
              <a:rPr sz="1069" spc="5" dirty="0">
                <a:latin typeface="Times New Roman"/>
                <a:cs typeface="Times New Roman"/>
              </a:rPr>
              <a:t>list nodes does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more time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pre-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allocated array.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allocation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de-allocation </a:t>
            </a:r>
            <a:r>
              <a:rPr sz="1069" spc="10" dirty="0">
                <a:latin typeface="Times New Roman"/>
                <a:cs typeface="Times New Roman"/>
              </a:rPr>
              <a:t>has cost </a:t>
            </a:r>
            <a:r>
              <a:rPr sz="1069" spc="5" dirty="0">
                <a:latin typeface="Times New Roman"/>
                <a:cs typeface="Times New Roman"/>
              </a:rPr>
              <a:t>in terms of time,  especially,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huge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handling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volume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requests.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While</a:t>
            </a:r>
            <a:endParaRPr sz="1069">
              <a:latin typeface="Times New Roman"/>
              <a:cs typeface="Times New Roman"/>
            </a:endParaRPr>
          </a:p>
          <a:p>
            <a:pPr marL="221628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comparing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implementation,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an array </a:t>
            </a:r>
            <a:r>
              <a:rPr sz="1069" spc="5" dirty="0">
                <a:latin typeface="Times New Roman"/>
                <a:cs typeface="Times New Roman"/>
              </a:rPr>
              <a:t>versus </a:t>
            </a:r>
            <a:r>
              <a:rPr sz="1069" spc="10" dirty="0">
                <a:latin typeface="Times New Roman"/>
                <a:cs typeface="Times New Roman"/>
              </a:rPr>
              <a:t>a linked </a:t>
            </a:r>
            <a:r>
              <a:rPr sz="1069" spc="5" dirty="0">
                <a:latin typeface="Times New Roman"/>
                <a:cs typeface="Times New Roman"/>
              </a:rPr>
              <a:t>list, it 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important to consider this </a:t>
            </a:r>
            <a:r>
              <a:rPr sz="1069" spc="10" dirty="0">
                <a:latin typeface="Times New Roman"/>
                <a:cs typeface="Times New Roman"/>
              </a:rPr>
              <a:t>point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carefully.</a:t>
            </a:r>
            <a:endParaRPr sz="1069">
              <a:latin typeface="Times New Roman"/>
              <a:cs typeface="Times New Roman"/>
            </a:endParaRPr>
          </a:p>
          <a:p>
            <a:pPr marL="221628" marR="5556" indent="-209281" algn="just">
              <a:lnSpc>
                <a:spcPts val="1264"/>
              </a:lnSpc>
              <a:buSzPct val="86363"/>
              <a:buChar char="-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List uses as </a:t>
            </a:r>
            <a:r>
              <a:rPr sz="1069" spc="10" dirty="0">
                <a:latin typeface="Times New Roman"/>
                <a:cs typeface="Times New Roman"/>
              </a:rPr>
              <a:t>much memory </a:t>
            </a:r>
            <a:r>
              <a:rPr sz="1069" spc="5" dirty="0">
                <a:latin typeface="Times New Roman"/>
                <a:cs typeface="Times New Roman"/>
              </a:rPr>
              <a:t>as required </a:t>
            </a:r>
            <a:r>
              <a:rPr sz="1069" spc="10" dirty="0">
                <a:latin typeface="Times New Roman"/>
                <a:cs typeface="Times New Roman"/>
              </a:rPr>
              <a:t>by the nodes. In contrast,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requires  </a:t>
            </a:r>
            <a:r>
              <a:rPr sz="1069" spc="5" dirty="0">
                <a:latin typeface="Times New Roman"/>
                <a:cs typeface="Times New Roman"/>
              </a:rPr>
              <a:t>allocation ahead of time. In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bullet, </a:t>
            </a:r>
            <a:r>
              <a:rPr sz="1069" spc="10" dirty="0">
                <a:latin typeface="Times New Roman"/>
                <a:cs typeface="Times New Roman"/>
              </a:rPr>
              <a:t>the point was </a:t>
            </a:r>
            <a:r>
              <a:rPr sz="1069" spc="5" dirty="0">
                <a:latin typeface="Times New Roman"/>
                <a:cs typeface="Times New Roman"/>
              </a:rPr>
              <a:t>the time required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allocation 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de-allocation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  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runtime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compared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endParaRPr sz="1069">
              <a:latin typeface="Times New Roman"/>
              <a:cs typeface="Times New Roman"/>
            </a:endParaRPr>
          </a:p>
          <a:p>
            <a:pPr marL="221628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allocation </a:t>
            </a:r>
            <a:r>
              <a:rPr sz="1069" spc="10" dirty="0">
                <a:latin typeface="Times New Roman"/>
                <a:cs typeface="Times New Roman"/>
              </a:rPr>
              <a:t>of an </a:t>
            </a:r>
            <a:r>
              <a:rPr sz="1069" spc="5" dirty="0">
                <a:latin typeface="Times New Roman"/>
                <a:cs typeface="Times New Roman"/>
              </a:rPr>
              <a:t>array. In this bullet,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of </a:t>
            </a:r>
            <a:r>
              <a:rPr sz="1069" spc="10" dirty="0">
                <a:latin typeface="Times New Roman"/>
                <a:cs typeface="Times New Roman"/>
              </a:rPr>
              <a:t>the view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with this runtime  </a:t>
            </a:r>
            <a:r>
              <a:rPr sz="1069" spc="5" dirty="0">
                <a:latin typeface="Times New Roman"/>
                <a:cs typeface="Times New Roman"/>
              </a:rPr>
              <a:t>allocation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de-allocation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nodes,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getting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advantage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221628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consumes only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much memory </a:t>
            </a:r>
            <a:r>
              <a:rPr sz="1069" spc="5" dirty="0">
                <a:latin typeface="Times New Roman"/>
                <a:cs typeface="Times New Roman"/>
              </a:rPr>
              <a:t>as required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list. Instead of  </a:t>
            </a:r>
            <a:r>
              <a:rPr sz="1069" spc="10" dirty="0">
                <a:latin typeface="Times New Roman"/>
                <a:cs typeface="Times New Roman"/>
              </a:rPr>
              <a:t>allocating a whole </a:t>
            </a:r>
            <a:r>
              <a:rPr sz="1069" spc="15" dirty="0">
                <a:latin typeface="Times New Roman"/>
                <a:cs typeface="Times New Roman"/>
              </a:rPr>
              <a:t>chunk </a:t>
            </a:r>
            <a:r>
              <a:rPr sz="1069" spc="10" dirty="0">
                <a:latin typeface="Times New Roman"/>
                <a:cs typeface="Times New Roman"/>
              </a:rPr>
              <a:t>of memory at one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as in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of 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only  </a:t>
            </a:r>
            <a:r>
              <a:rPr sz="1069" spc="5" dirty="0">
                <a:latin typeface="Times New Roman"/>
                <a:cs typeface="Times New Roman"/>
              </a:rPr>
              <a:t>allocate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that is actually required </a:t>
            </a:r>
            <a:r>
              <a:rPr sz="1069" spc="10" dirty="0">
                <a:latin typeface="Times New Roman"/>
                <a:cs typeface="Times New Roman"/>
              </a:rPr>
              <a:t>so that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is available for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</a:t>
            </a:r>
            <a:endParaRPr sz="1069">
              <a:latin typeface="Times New Roman"/>
              <a:cs typeface="Times New Roman"/>
            </a:endParaRPr>
          </a:p>
          <a:p>
            <a:pPr marL="221628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programs.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in case of implementing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using array,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allocated  </a:t>
            </a:r>
            <a:r>
              <a:rPr sz="1069" spc="5" dirty="0">
                <a:latin typeface="Times New Roman"/>
                <a:cs typeface="Times New Roman"/>
              </a:rPr>
              <a:t>array for 1000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stack,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average, are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50 locations. </a:t>
            </a:r>
            <a:r>
              <a:rPr sz="1069" spc="5" dirty="0">
                <a:latin typeface="Times New Roman"/>
                <a:cs typeface="Times New Roman"/>
              </a:rPr>
              <a:t>So,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the  average,  </a:t>
            </a:r>
            <a:r>
              <a:rPr sz="1069" spc="10" dirty="0">
                <a:latin typeface="Times New Roman"/>
                <a:cs typeface="Times New Roman"/>
              </a:rPr>
              <a:t>950  </a:t>
            </a:r>
            <a:r>
              <a:rPr sz="1069" spc="5" dirty="0">
                <a:latin typeface="Times New Roman"/>
                <a:cs typeface="Times New Roman"/>
              </a:rPr>
              <a:t>locations  remain  vacant.  Therefore,  in  order  to  resolve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221628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problem,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is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handy.</a:t>
            </a:r>
            <a:endParaRPr sz="1069">
              <a:latin typeface="Times New Roman"/>
              <a:cs typeface="Times New Roman"/>
            </a:endParaRPr>
          </a:p>
          <a:p>
            <a:pPr marL="221628" marR="4939" indent="-209281" algn="just">
              <a:lnSpc>
                <a:spcPct val="98300"/>
              </a:lnSpc>
              <a:spcBef>
                <a:spcPts val="10"/>
              </a:spcBef>
              <a:buSzPct val="86363"/>
              <a:buChar char="-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List pointers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head, </a:t>
            </a:r>
            <a:r>
              <a:rPr sz="1069" i="1" spc="5" dirty="0">
                <a:latin typeface="Times New Roman"/>
                <a:cs typeface="Times New Roman"/>
              </a:rPr>
              <a:t>next</a:t>
            </a:r>
            <a:r>
              <a:rPr sz="1069" spc="5" dirty="0">
                <a:latin typeface="Times New Roman"/>
                <a:cs typeface="Times New Roman"/>
              </a:rPr>
              <a:t>) require extra </a:t>
            </a:r>
            <a:r>
              <a:rPr sz="1069" spc="10" dirty="0">
                <a:latin typeface="Times New Roman"/>
                <a:cs typeface="Times New Roman"/>
              </a:rPr>
              <a:t>memory. </a:t>
            </a:r>
            <a:r>
              <a:rPr sz="1069" spc="5" dirty="0">
                <a:latin typeface="Times New Roman"/>
                <a:cs typeface="Times New Roman"/>
              </a:rPr>
              <a:t>Consider the manipulation of  array elements.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set </a:t>
            </a:r>
            <a:r>
              <a:rPr sz="1069" spc="10" dirty="0">
                <a:latin typeface="Times New Roman"/>
                <a:cs typeface="Times New Roman"/>
              </a:rPr>
              <a:t>and get the </a:t>
            </a:r>
            <a:r>
              <a:rPr sz="1069" spc="5" dirty="0">
                <a:latin typeface="Times New Roman"/>
                <a:cs typeface="Times New Roman"/>
              </a:rPr>
              <a:t>individual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index;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need to have </a:t>
            </a:r>
            <a:r>
              <a:rPr sz="1069" spc="5" dirty="0">
                <a:latin typeface="Times New Roman"/>
                <a:cs typeface="Times New Roman"/>
              </a:rPr>
              <a:t>additional </a:t>
            </a:r>
            <a:r>
              <a:rPr sz="1069" spc="10" dirty="0">
                <a:latin typeface="Times New Roman"/>
                <a:cs typeface="Times New Roman"/>
              </a:rPr>
              <a:t>elements or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to access them.  But in 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within each node of the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we have one pointer element 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i="1" spc="5" dirty="0">
                <a:latin typeface="Times New Roman"/>
                <a:cs typeface="Times New Roman"/>
              </a:rPr>
              <a:t>next</a:t>
            </a:r>
            <a:r>
              <a:rPr sz="1069" spc="5" dirty="0">
                <a:latin typeface="Times New Roman"/>
                <a:cs typeface="Times New Roman"/>
              </a:rPr>
              <a:t>, pointing to </a:t>
            </a:r>
            <a:r>
              <a:rPr sz="1069" spc="10" dirty="0">
                <a:latin typeface="Times New Roman"/>
                <a:cs typeface="Times New Roman"/>
              </a:rPr>
              <a:t>the next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Therefore, for </a:t>
            </a:r>
            <a:r>
              <a:rPr sz="1069" spc="10" dirty="0">
                <a:latin typeface="Times New Roman"/>
                <a:cs typeface="Times New Roman"/>
              </a:rPr>
              <a:t>1000 </a:t>
            </a:r>
            <a:r>
              <a:rPr sz="1069" spc="5" dirty="0">
                <a:latin typeface="Times New Roman"/>
                <a:cs typeface="Times New Roman"/>
              </a:rPr>
              <a:t>nodes stack  implemented using list, there </a:t>
            </a:r>
            <a:r>
              <a:rPr sz="1069" spc="10" dirty="0">
                <a:latin typeface="Times New Roman"/>
                <a:cs typeface="Times New Roman"/>
              </a:rPr>
              <a:t>will be 1000 </a:t>
            </a:r>
            <a:r>
              <a:rPr sz="1069" spc="5" dirty="0">
                <a:latin typeface="Times New Roman"/>
                <a:cs typeface="Times New Roman"/>
              </a:rPr>
              <a:t>extra pointer variables. </a:t>
            </a:r>
            <a:r>
              <a:rPr sz="1069" spc="10" dirty="0">
                <a:latin typeface="Times New Roman"/>
                <a:cs typeface="Times New Roman"/>
              </a:rPr>
              <a:t>Remember that 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‘singly-linked’ </a:t>
            </a:r>
            <a:r>
              <a:rPr sz="1069" spc="5" dirty="0">
                <a:latin typeface="Times New Roman"/>
                <a:cs typeface="Times New Roman"/>
              </a:rPr>
              <a:t>list. Otherwise, </a:t>
            </a:r>
            <a:r>
              <a:rPr sz="1069" spc="10" dirty="0">
                <a:latin typeface="Times New Roman"/>
                <a:cs typeface="Times New Roman"/>
              </a:rPr>
              <a:t>for doubly linked </a:t>
            </a:r>
            <a:r>
              <a:rPr sz="1069" dirty="0">
                <a:latin typeface="Times New Roman"/>
                <a:cs typeface="Times New Roman"/>
              </a:rPr>
              <a:t>list,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overhead </a:t>
            </a:r>
            <a:r>
              <a:rPr sz="1069" spc="5" dirty="0">
                <a:latin typeface="Times New Roman"/>
                <a:cs typeface="Times New Roman"/>
              </a:rPr>
              <a:t>is also doubled as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pointer variables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within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in that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4"/>
              </a:lnSpc>
              <a:buSzPct val="86363"/>
              <a:buChar char="-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Array has an </a:t>
            </a:r>
            <a:r>
              <a:rPr sz="1069" spc="10" dirty="0">
                <a:latin typeface="Times New Roman"/>
                <a:cs typeface="Times New Roman"/>
              </a:rPr>
              <a:t>upper </a:t>
            </a:r>
            <a:r>
              <a:rPr sz="1069" spc="5" dirty="0">
                <a:latin typeface="Times New Roman"/>
                <a:cs typeface="Times New Roman"/>
              </a:rPr>
              <a:t>limit whereas list is limited </a:t>
            </a:r>
            <a:r>
              <a:rPr sz="1069" spc="10" dirty="0">
                <a:latin typeface="Times New Roman"/>
                <a:cs typeface="Times New Roman"/>
              </a:rPr>
              <a:t>by dynamic memory </a:t>
            </a:r>
            <a:r>
              <a:rPr sz="1069" spc="5" dirty="0">
                <a:latin typeface="Times New Roman"/>
                <a:cs typeface="Times New Roman"/>
              </a:rPr>
              <a:t>allocation.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180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868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1628" marR="6791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words, </a:t>
            </a:r>
            <a:r>
              <a:rPr sz="1069" spc="5" dirty="0">
                <a:latin typeface="Times New Roman"/>
                <a:cs typeface="Times New Roman"/>
              </a:rPr>
              <a:t>the linked list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only limited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address space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machine.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discussed this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reasonable </a:t>
            </a:r>
            <a:r>
              <a:rPr sz="1069" spc="5" dirty="0">
                <a:latin typeface="Times New Roman"/>
                <a:cs typeface="Times New Roman"/>
              </a:rPr>
              <a:t>length in this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Use of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Stack</a:t>
            </a:r>
            <a:endParaRPr sz="1264">
              <a:latin typeface="Arial"/>
              <a:cs typeface="Arial"/>
            </a:endParaRPr>
          </a:p>
          <a:p>
            <a:pPr marL="12347" marR="7408" indent="-617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uses of </a:t>
            </a:r>
            <a:r>
              <a:rPr sz="1069" spc="5" dirty="0">
                <a:latin typeface="Times New Roman"/>
                <a:cs typeface="Times New Roman"/>
              </a:rPr>
              <a:t>stack include- traversing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evaluating prefix, </a:t>
            </a:r>
            <a:r>
              <a:rPr sz="1069" i="1" spc="5" dirty="0">
                <a:latin typeface="Times New Roman"/>
                <a:cs typeface="Times New Roman"/>
              </a:rPr>
              <a:t>infix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postfix  expressions.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Consider 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i="1" spc="10" dirty="0">
                <a:latin typeface="Times New Roman"/>
                <a:cs typeface="Times New Roman"/>
              </a:rPr>
              <a:t>A+B</a:t>
            </a:r>
            <a:r>
              <a:rPr sz="1069" spc="10" dirty="0">
                <a:latin typeface="Times New Roman"/>
                <a:cs typeface="Times New Roman"/>
              </a:rPr>
              <a:t>: we think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applying the </a:t>
            </a:r>
            <a:r>
              <a:rPr sz="1069" i="1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“+” </a:t>
            </a:r>
            <a:r>
              <a:rPr sz="1069" spc="5" dirty="0">
                <a:latin typeface="Times New Roman"/>
                <a:cs typeface="Times New Roman"/>
              </a:rPr>
              <a:t>to the 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operands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54"/>
              </a:lnSpc>
              <a:spcBef>
                <a:spcPts val="58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B.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writing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kind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expressions right </a:t>
            </a:r>
            <a:r>
              <a:rPr sz="1069" spc="10" dirty="0">
                <a:latin typeface="Times New Roman"/>
                <a:cs typeface="Times New Roman"/>
              </a:rPr>
              <a:t>from our primary  </a:t>
            </a:r>
            <a:r>
              <a:rPr sz="1069" spc="5" dirty="0">
                <a:latin typeface="Times New Roman"/>
                <a:cs typeface="Times New Roman"/>
              </a:rPr>
              <a:t>classes.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few important </a:t>
            </a:r>
            <a:r>
              <a:rPr sz="1069" spc="5" dirty="0">
                <a:latin typeface="Times New Roman"/>
                <a:cs typeface="Times New Roman"/>
              </a:rPr>
              <a:t>things to consider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here: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Firstly,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operator </a:t>
            </a:r>
            <a:r>
              <a:rPr sz="1069" spc="5" dirty="0">
                <a:latin typeface="Times New Roman"/>
                <a:cs typeface="Times New Roman"/>
              </a:rPr>
              <a:t>requires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operators or in </a:t>
            </a:r>
            <a:r>
              <a:rPr sz="1069" spc="10" dirty="0">
                <a:latin typeface="Times New Roman"/>
                <a:cs typeface="Times New Roman"/>
              </a:rPr>
              <a:t>other words “+”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binary operator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Secondly,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i="1" spc="10" dirty="0">
                <a:latin typeface="Times New Roman"/>
                <a:cs typeface="Times New Roman"/>
              </a:rPr>
              <a:t>A+B</a:t>
            </a:r>
            <a:r>
              <a:rPr sz="1069" spc="10" dirty="0">
                <a:latin typeface="Times New Roman"/>
                <a:cs typeface="Times New Roman"/>
              </a:rPr>
              <a:t>, the one operand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left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while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operand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 side. This </a:t>
            </a:r>
            <a:r>
              <a:rPr sz="1069" spc="10" dirty="0">
                <a:latin typeface="Times New Roman"/>
                <a:cs typeface="Times New Roman"/>
              </a:rPr>
              <a:t>kind </a:t>
            </a:r>
            <a:r>
              <a:rPr sz="1069" spc="5" dirty="0">
                <a:latin typeface="Times New Roman"/>
                <a:cs typeface="Times New Roman"/>
              </a:rPr>
              <a:t>of expressions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the operator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present between two operands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i="1" spc="5" dirty="0">
                <a:latin typeface="Times New Roman"/>
                <a:cs typeface="Times New Roman"/>
              </a:rPr>
              <a:t>infix </a:t>
            </a:r>
            <a:r>
              <a:rPr sz="1069" spc="5" dirty="0">
                <a:latin typeface="Times New Roman"/>
                <a:cs typeface="Times New Roman"/>
              </a:rPr>
              <a:t>expressions.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spc="5" dirty="0">
                <a:latin typeface="Times New Roman"/>
                <a:cs typeface="Times New Roman"/>
              </a:rPr>
              <a:t>meanings of this  </a:t>
            </a:r>
            <a:r>
              <a:rPr sz="1069" spc="10" dirty="0">
                <a:latin typeface="Times New Roman"/>
                <a:cs typeface="Times New Roman"/>
              </a:rPr>
              <a:t>expression as to add both </a:t>
            </a:r>
            <a:r>
              <a:rPr sz="1069" spc="5" dirty="0">
                <a:latin typeface="Times New Roman"/>
                <a:cs typeface="Times New Roman"/>
              </a:rPr>
              <a:t>operands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10" dirty="0">
                <a:latin typeface="Times New Roman"/>
                <a:cs typeface="Times New Roman"/>
              </a:rPr>
              <a:t>of writing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expressions:</a:t>
            </a:r>
            <a:endParaRPr sz="1069">
              <a:latin typeface="Times New Roman"/>
              <a:cs typeface="Times New Roman"/>
            </a:endParaRPr>
          </a:p>
          <a:p>
            <a:pPr marL="221628" marR="6173" indent="-209281">
              <a:lnSpc>
                <a:spcPts val="1264"/>
              </a:lnSpc>
              <a:spcBef>
                <a:spcPts val="117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could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i="1" spc="15" dirty="0">
                <a:latin typeface="Times New Roman"/>
                <a:cs typeface="Times New Roman"/>
              </a:rPr>
              <a:t>+AB</a:t>
            </a:r>
            <a:r>
              <a:rPr sz="1069" spc="1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operator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written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the operands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spc="10" dirty="0">
                <a:latin typeface="Times New Roman"/>
                <a:cs typeface="Times New Roman"/>
              </a:rPr>
              <a:t>. These  kinds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expressions are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i="1" spc="10" dirty="0">
                <a:latin typeface="Times New Roman"/>
                <a:cs typeface="Times New Roman"/>
              </a:rPr>
              <a:t>Prefix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Expressions.</a:t>
            </a:r>
            <a:endParaRPr sz="1069">
              <a:latin typeface="Times New Roman"/>
              <a:cs typeface="Times New Roman"/>
            </a:endParaRPr>
          </a:p>
          <a:p>
            <a:pPr marL="221628" marR="7408" indent="-209281">
              <a:lnSpc>
                <a:spcPts val="1264"/>
              </a:lnSpc>
              <a:spcBef>
                <a:spcPts val="78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it as </a:t>
            </a:r>
            <a:r>
              <a:rPr sz="1069" i="1" spc="10" dirty="0">
                <a:latin typeface="Times New Roman"/>
                <a:cs typeface="Times New Roman"/>
              </a:rPr>
              <a:t>AB+</a:t>
            </a:r>
            <a:r>
              <a:rPr sz="1069" spc="10" dirty="0">
                <a:latin typeface="Times New Roman"/>
                <a:cs typeface="Times New Roman"/>
              </a:rPr>
              <a:t>, the </a:t>
            </a:r>
            <a:r>
              <a:rPr sz="1069" spc="5" dirty="0">
                <a:latin typeface="Times New Roman"/>
                <a:cs typeface="Times New Roman"/>
              </a:rPr>
              <a:t>operator is written after </a:t>
            </a:r>
            <a:r>
              <a:rPr sz="1069" spc="10" dirty="0">
                <a:latin typeface="Times New Roman"/>
                <a:cs typeface="Times New Roman"/>
              </a:rPr>
              <a:t>the operands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5" dirty="0">
                <a:latin typeface="Times New Roman"/>
                <a:cs typeface="Times New Roman"/>
              </a:rPr>
              <a:t>This expression is called </a:t>
            </a:r>
            <a:r>
              <a:rPr sz="1069" i="1" spc="10" dirty="0">
                <a:latin typeface="Times New Roman"/>
                <a:cs typeface="Times New Roman"/>
              </a:rPr>
              <a:t>Postfix</a:t>
            </a:r>
            <a:r>
              <a:rPr sz="1069" i="1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prefixes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pre</a:t>
            </a:r>
            <a:r>
              <a:rPr sz="1069" i="1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post</a:t>
            </a:r>
            <a:r>
              <a:rPr sz="1069" i="1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refer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operator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operands.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another expression in </a:t>
            </a:r>
            <a:r>
              <a:rPr sz="1069" i="1" spc="5" dirty="0">
                <a:latin typeface="Times New Roman"/>
                <a:cs typeface="Times New Roman"/>
              </a:rPr>
              <a:t>infix </a:t>
            </a:r>
            <a:r>
              <a:rPr sz="1069" spc="5" dirty="0">
                <a:latin typeface="Times New Roman"/>
                <a:cs typeface="Times New Roman"/>
              </a:rPr>
              <a:t>form: </a:t>
            </a:r>
            <a:r>
              <a:rPr sz="1069" i="1" spc="15" dirty="0">
                <a:latin typeface="Times New Roman"/>
                <a:cs typeface="Times New Roman"/>
              </a:rPr>
              <a:t>A + B </a:t>
            </a:r>
            <a:r>
              <a:rPr sz="1069" i="1" spc="10" dirty="0">
                <a:latin typeface="Times New Roman"/>
                <a:cs typeface="Times New Roman"/>
              </a:rPr>
              <a:t>* C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consists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operands </a:t>
            </a:r>
            <a:r>
              <a:rPr sz="1069" i="1" spc="10" dirty="0">
                <a:latin typeface="Times New Roman"/>
                <a:cs typeface="Times New Roman"/>
              </a:rPr>
              <a:t>A,  B,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and two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i="1" spc="10" dirty="0">
                <a:latin typeface="Times New Roman"/>
                <a:cs typeface="Times New Roman"/>
              </a:rPr>
              <a:t>+,* 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multiplication () is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addition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(+),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therefore,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expression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actually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interpreted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A + </a:t>
            </a:r>
            <a:r>
              <a:rPr sz="1069" i="1" spc="10" dirty="0">
                <a:latin typeface="Times New Roman"/>
                <a:cs typeface="Times New Roman"/>
              </a:rPr>
              <a:t>(B * </a:t>
            </a:r>
            <a:r>
              <a:rPr sz="1069" i="1" spc="5" dirty="0">
                <a:latin typeface="Times New Roman"/>
                <a:cs typeface="Times New Roman"/>
              </a:rPr>
              <a:t>C)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interpretation is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precedence of </a:t>
            </a:r>
            <a:r>
              <a:rPr sz="1069" spc="10" dirty="0">
                <a:latin typeface="Times New Roman"/>
                <a:cs typeface="Times New Roman"/>
              </a:rPr>
              <a:t>multiplication (*) </a:t>
            </a:r>
            <a:r>
              <a:rPr sz="1069" spc="5" dirty="0">
                <a:latin typeface="Times New Roman"/>
                <a:cs typeface="Times New Roman"/>
              </a:rPr>
              <a:t>over </a:t>
            </a:r>
            <a:r>
              <a:rPr sz="1069" spc="10" dirty="0">
                <a:latin typeface="Times New Roman"/>
                <a:cs typeface="Times New Roman"/>
              </a:rPr>
              <a:t>addition </a:t>
            </a:r>
            <a:r>
              <a:rPr sz="1069" spc="5" dirty="0">
                <a:latin typeface="Times New Roman"/>
                <a:cs typeface="Times New Roman"/>
              </a:rPr>
              <a:t>(+).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precedence can </a:t>
            </a:r>
            <a:r>
              <a:rPr sz="1069" spc="10" dirty="0">
                <a:latin typeface="Times New Roman"/>
                <a:cs typeface="Times New Roman"/>
              </a:rPr>
              <a:t>be changed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the parenthesis.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discuss  it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convert the infix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i="1" spc="15" dirty="0">
                <a:latin typeface="Times New Roman"/>
                <a:cs typeface="Times New Roman"/>
              </a:rPr>
              <a:t>A + </a:t>
            </a:r>
            <a:r>
              <a:rPr sz="1069" i="1" spc="10" dirty="0">
                <a:latin typeface="Times New Roman"/>
                <a:cs typeface="Times New Roman"/>
              </a:rPr>
              <a:t>(B * C)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Firstly,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convert the multiplication to postfix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as: </a:t>
            </a:r>
            <a:r>
              <a:rPr sz="1069" i="1" spc="15" dirty="0">
                <a:latin typeface="Times New Roman"/>
                <a:cs typeface="Times New Roman"/>
              </a:rPr>
              <a:t>A + </a:t>
            </a:r>
            <a:r>
              <a:rPr sz="1069" i="1" spc="10" dirty="0">
                <a:latin typeface="Times New Roman"/>
                <a:cs typeface="Times New Roman"/>
              </a:rPr>
              <a:t>(B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i="1" spc="5" dirty="0">
                <a:latin typeface="Times New Roman"/>
                <a:cs typeface="Times New Roman"/>
              </a:rPr>
              <a:t>*)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Secondly,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convert addition to postfix as: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(B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i="1" spc="5" dirty="0">
                <a:latin typeface="Times New Roman"/>
                <a:cs typeface="Times New Roman"/>
              </a:rPr>
              <a:t>*)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finally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lead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resultant postfix expression i.e. : </a:t>
            </a:r>
            <a:r>
              <a:rPr sz="1069" i="1" spc="15" dirty="0">
                <a:latin typeface="Times New Roman"/>
                <a:cs typeface="Times New Roman"/>
              </a:rPr>
              <a:t>A B C </a:t>
            </a:r>
            <a:r>
              <a:rPr sz="1069" i="1" spc="10" dirty="0">
                <a:latin typeface="Times New Roman"/>
                <a:cs typeface="Times New Roman"/>
              </a:rPr>
              <a:t>* +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Let’s convert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i="1" spc="10" dirty="0">
                <a:latin typeface="Times New Roman"/>
                <a:cs typeface="Times New Roman"/>
              </a:rPr>
              <a:t>(A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B) * </a:t>
            </a:r>
            <a:r>
              <a:rPr sz="1069" i="1" spc="15" dirty="0">
                <a:latin typeface="Times New Roman"/>
                <a:cs typeface="Times New Roman"/>
              </a:rPr>
              <a:t>C  </a:t>
            </a:r>
            <a:r>
              <a:rPr sz="1069" spc="5" dirty="0">
                <a:latin typeface="Times New Roman"/>
                <a:cs typeface="Times New Roman"/>
              </a:rPr>
              <a:t>to postfix.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noticed that to </a:t>
            </a:r>
            <a:r>
              <a:rPr sz="1069" spc="10" dirty="0">
                <a:latin typeface="Times New Roman"/>
                <a:cs typeface="Times New Roman"/>
              </a:rPr>
              <a:t>overcome the precedence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multiplication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operator (*)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around </a:t>
            </a:r>
            <a:r>
              <a:rPr sz="1069" i="1" spc="15" dirty="0">
                <a:latin typeface="Times New Roman"/>
                <a:cs typeface="Times New Roman"/>
              </a:rPr>
              <a:t>A + B </a:t>
            </a:r>
            <a:r>
              <a:rPr sz="1069" spc="5" dirty="0">
                <a:latin typeface="Times New Roman"/>
                <a:cs typeface="Times New Roman"/>
              </a:rPr>
              <a:t>because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perform  </a:t>
            </a:r>
            <a:r>
              <a:rPr sz="1069" spc="5" dirty="0">
                <a:latin typeface="Times New Roman"/>
                <a:cs typeface="Times New Roman"/>
              </a:rPr>
              <a:t>addition operation first before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multiplication.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spcBef>
                <a:spcPts val="5"/>
              </a:spcBef>
              <a:tabLst>
                <a:tab pos="1685357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(A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B)</a:t>
            </a:r>
            <a:r>
              <a:rPr sz="1069" i="1" spc="-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i="1" spc="15" dirty="0">
                <a:latin typeface="Times New Roman"/>
                <a:cs typeface="Times New Roman"/>
              </a:rPr>
              <a:t>C	</a:t>
            </a:r>
            <a:r>
              <a:rPr sz="1069" i="1" spc="5" dirty="0">
                <a:latin typeface="Times New Roman"/>
                <a:cs typeface="Times New Roman"/>
              </a:rPr>
              <a:t>infix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form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tabLst>
                <a:tab pos="1685357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(A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i="1" spc="10" dirty="0">
                <a:latin typeface="Times New Roman"/>
                <a:cs typeface="Times New Roman"/>
              </a:rPr>
              <a:t>+)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i="1" spc="15" dirty="0">
                <a:latin typeface="Times New Roman"/>
                <a:cs typeface="Times New Roman"/>
              </a:rPr>
              <a:t>C	</a:t>
            </a:r>
            <a:r>
              <a:rPr sz="1069" i="1" spc="5" dirty="0">
                <a:latin typeface="Times New Roman"/>
                <a:cs typeface="Times New Roman"/>
              </a:rPr>
              <a:t>convert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addition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tabLst>
                <a:tab pos="1685357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(A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i="1" spc="10" dirty="0">
                <a:latin typeface="Times New Roman"/>
                <a:cs typeface="Times New Roman"/>
              </a:rPr>
              <a:t>+)</a:t>
            </a:r>
            <a:r>
              <a:rPr sz="1069" i="1" spc="5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C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	convert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multiplication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tabLst>
                <a:tab pos="1684739" algn="l"/>
              </a:tabLst>
            </a:pPr>
            <a:r>
              <a:rPr sz="1069" i="1" spc="15" dirty="0">
                <a:latin typeface="Times New Roman"/>
                <a:cs typeface="Times New Roman"/>
              </a:rPr>
              <a:t>A B +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C</a:t>
            </a:r>
            <a:r>
              <a:rPr sz="1069" i="1" spc="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	</a:t>
            </a:r>
            <a:r>
              <a:rPr sz="1069" i="1" spc="5" dirty="0">
                <a:latin typeface="Times New Roman"/>
                <a:cs typeface="Times New Roman"/>
              </a:rPr>
              <a:t>postfix</a:t>
            </a:r>
            <a:r>
              <a:rPr sz="1069" i="1" spc="-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form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These expressions </a:t>
            </a:r>
            <a:r>
              <a:rPr sz="1069" spc="10" dirty="0">
                <a:latin typeface="Times New Roman"/>
                <a:cs typeface="Times New Roman"/>
              </a:rPr>
              <a:t>may seem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difficult to understand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evaluate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5" dirty="0">
                <a:latin typeface="Times New Roman"/>
                <a:cs typeface="Times New Roman"/>
              </a:rPr>
              <a:t>But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way </a:t>
            </a:r>
            <a:r>
              <a:rPr sz="1069" spc="5" dirty="0">
                <a:latin typeface="Times New Roman"/>
                <a:cs typeface="Times New Roman"/>
              </a:rPr>
              <a:t>of writing </a:t>
            </a:r>
            <a:r>
              <a:rPr sz="1069" spc="10" dirty="0">
                <a:latin typeface="Times New Roman"/>
                <a:cs typeface="Times New Roman"/>
              </a:rPr>
              <a:t>and evaluating expressions. As we are </a:t>
            </a:r>
            <a:r>
              <a:rPr sz="1069" spc="5" dirty="0">
                <a:latin typeface="Times New Roman"/>
                <a:cs typeface="Times New Roman"/>
              </a:rPr>
              <a:t>normally used to  infix form, this postfix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dirty="0">
                <a:latin typeface="Times New Roman"/>
                <a:cs typeface="Times New Roman"/>
              </a:rPr>
              <a:t>little </a:t>
            </a:r>
            <a:r>
              <a:rPr sz="1069" spc="5" dirty="0">
                <a:latin typeface="Times New Roman"/>
                <a:cs typeface="Times New Roman"/>
              </a:rPr>
              <a:t>confusing. 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knows </a:t>
            </a:r>
            <a:r>
              <a:rPr sz="1069" spc="5" dirty="0">
                <a:latin typeface="Times New Roman"/>
                <a:cs typeface="Times New Roman"/>
              </a:rPr>
              <a:t>the  algorithm, there is </a:t>
            </a:r>
            <a:r>
              <a:rPr sz="1069" spc="10" dirty="0">
                <a:latin typeface="Times New Roman"/>
                <a:cs typeface="Times New Roman"/>
              </a:rPr>
              <a:t>nothing complicated and even one can </a:t>
            </a:r>
            <a:r>
              <a:rPr sz="1069" spc="5" dirty="0">
                <a:latin typeface="Times New Roman"/>
                <a:cs typeface="Times New Roman"/>
              </a:rPr>
              <a:t>evaluate the expression  </a:t>
            </a:r>
            <a:r>
              <a:rPr sz="1069" spc="10" dirty="0">
                <a:latin typeface="Times New Roman"/>
                <a:cs typeface="Times New Roman"/>
              </a:rPr>
              <a:t>manually.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5089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71647"/>
            <a:ext cx="4851841" cy="1327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Precedence of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Operators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There are five binary operators, called </a:t>
            </a:r>
            <a:r>
              <a:rPr sz="1069" i="1" spc="10" dirty="0">
                <a:latin typeface="Times New Roman"/>
                <a:cs typeface="Times New Roman"/>
              </a:rPr>
              <a:t>addition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subtraction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multiplication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division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exponentiation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aware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other binary operators.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all  relational operators are binary </a:t>
            </a:r>
            <a:r>
              <a:rPr sz="1069" spc="10" dirty="0">
                <a:latin typeface="Times New Roman"/>
                <a:cs typeface="Times New Roman"/>
              </a:rPr>
              <a:t>ones.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some unary </a:t>
            </a:r>
            <a:r>
              <a:rPr sz="1069" spc="5" dirty="0">
                <a:latin typeface="Times New Roman"/>
                <a:cs typeface="Times New Roman"/>
              </a:rPr>
              <a:t>operators as well.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 only </a:t>
            </a:r>
            <a:r>
              <a:rPr sz="1069" spc="10" dirty="0">
                <a:latin typeface="Times New Roman"/>
                <a:cs typeface="Times New Roman"/>
              </a:rPr>
              <a:t>one operand </a:t>
            </a:r>
            <a:r>
              <a:rPr sz="1069" spc="5" dirty="0">
                <a:latin typeface="Times New Roman"/>
                <a:cs typeface="Times New Roman"/>
              </a:rPr>
              <a:t>e.g. </a:t>
            </a:r>
            <a:r>
              <a:rPr sz="1069" spc="10" dirty="0">
                <a:latin typeface="Times New Roman"/>
                <a:cs typeface="Times New Roman"/>
              </a:rPr>
              <a:t>– and </a:t>
            </a:r>
            <a:r>
              <a:rPr sz="1069" spc="5" dirty="0">
                <a:latin typeface="Times New Roman"/>
                <a:cs typeface="Times New Roman"/>
              </a:rPr>
              <a:t>+.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order of execution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operators in </a:t>
            </a:r>
            <a:r>
              <a:rPr sz="1069" spc="10" dirty="0">
                <a:latin typeface="Times New Roman"/>
                <a:cs typeface="Times New Roman"/>
              </a:rPr>
              <a:t>Mathematics </a:t>
            </a:r>
            <a:r>
              <a:rPr sz="1069" spc="5" dirty="0">
                <a:latin typeface="Times New Roman"/>
                <a:cs typeface="Times New Roman"/>
              </a:rPr>
              <a:t>called precedence. Firstly, the </a:t>
            </a:r>
            <a:r>
              <a:rPr sz="1069" i="1" spc="5" dirty="0">
                <a:latin typeface="Times New Roman"/>
                <a:cs typeface="Times New Roman"/>
              </a:rPr>
              <a:t>exponentiation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executed, </a:t>
            </a:r>
            <a:r>
              <a:rPr sz="1069" spc="5" dirty="0">
                <a:latin typeface="Times New Roman"/>
                <a:cs typeface="Times New Roman"/>
              </a:rPr>
              <a:t>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multiplication/division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addition/subtraction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done.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of precedence is (highest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lowest):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838" y="2960957"/>
            <a:ext cx="131065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Exponentiation  Multiplication/di</a:t>
            </a:r>
            <a:r>
              <a:rPr sz="1069" spc="19" dirty="0">
                <a:latin typeface="Times New Roman"/>
                <a:cs typeface="Times New Roman"/>
              </a:rPr>
              <a:t>v</a:t>
            </a:r>
            <a:r>
              <a:rPr sz="1069" spc="-5" dirty="0">
                <a:latin typeface="Times New Roman"/>
                <a:cs typeface="Times New Roman"/>
              </a:rPr>
              <a:t>i</a:t>
            </a:r>
            <a:r>
              <a:rPr sz="1069" spc="10" dirty="0">
                <a:latin typeface="Times New Roman"/>
                <a:cs typeface="Times New Roman"/>
              </a:rPr>
              <a:t>sion  </a:t>
            </a:r>
            <a:r>
              <a:rPr sz="1069" spc="5" dirty="0">
                <a:latin typeface="Times New Roman"/>
                <a:cs typeface="Times New Roman"/>
              </a:rPr>
              <a:t>Addition/subtraction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3135" y="2953549"/>
            <a:ext cx="219781" cy="495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5" dirty="0">
                <a:latin typeface="Symbol"/>
                <a:cs typeface="Symbol"/>
              </a:rPr>
              <a:t></a:t>
            </a:r>
            <a:endParaRPr sz="1069">
              <a:latin typeface="Symbol"/>
              <a:cs typeface="Symbol"/>
            </a:endParaRPr>
          </a:p>
          <a:p>
            <a:pPr marL="1358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*,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/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+,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55" y="3601779"/>
            <a:ext cx="4852458" cy="23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5480" marR="1305072" indent="-45375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operators of </a:t>
            </a:r>
            <a:r>
              <a:rPr sz="1069" spc="10" dirty="0">
                <a:latin typeface="Times New Roman"/>
                <a:cs typeface="Times New Roman"/>
              </a:rPr>
              <a:t>same precedence, the </a:t>
            </a:r>
            <a:r>
              <a:rPr sz="1069" spc="5" dirty="0">
                <a:latin typeface="Times New Roman"/>
                <a:cs typeface="Times New Roman"/>
              </a:rPr>
              <a:t>left-to-right </a:t>
            </a:r>
            <a:r>
              <a:rPr sz="1069" spc="10" dirty="0">
                <a:latin typeface="Times New Roman"/>
                <a:cs typeface="Times New Roman"/>
              </a:rPr>
              <a:t>rule applies:  </a:t>
            </a:r>
            <a:r>
              <a:rPr sz="1069" spc="15" dirty="0">
                <a:latin typeface="Times New Roman"/>
                <a:cs typeface="Times New Roman"/>
              </a:rPr>
              <a:t>A+B+C </a:t>
            </a:r>
            <a:r>
              <a:rPr sz="1069" spc="10" dirty="0">
                <a:latin typeface="Times New Roman"/>
                <a:cs typeface="Times New Roman"/>
              </a:rPr>
              <a:t>means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(A+B)+C.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72">
              <a:latin typeface="Times New Roman"/>
              <a:cs typeface="Times New Roman"/>
            </a:endParaRPr>
          </a:p>
          <a:p>
            <a:pPr marL="430908" marR="2128612" indent="-418561">
              <a:lnSpc>
                <a:spcPct val="105000"/>
              </a:lnSpc>
            </a:pPr>
            <a:r>
              <a:rPr sz="1069" spc="10" dirty="0">
                <a:latin typeface="Times New Roman"/>
                <a:cs typeface="Times New Roman"/>
              </a:rPr>
              <a:t>For exponentiation, the </a:t>
            </a:r>
            <a:r>
              <a:rPr sz="1069" spc="5" dirty="0">
                <a:latin typeface="Times New Roman"/>
                <a:cs typeface="Times New Roman"/>
              </a:rPr>
              <a:t>right-to-left </a:t>
            </a:r>
            <a:r>
              <a:rPr sz="1069" spc="10" dirty="0">
                <a:latin typeface="Times New Roman"/>
                <a:cs typeface="Times New Roman"/>
              </a:rPr>
              <a:t>rule applies: 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Symbol"/>
                <a:cs typeface="Symbol"/>
              </a:rPr>
              <a:t></a:t>
            </a:r>
            <a:r>
              <a:rPr sz="1069" spc="15" dirty="0">
                <a:latin typeface="Times New Roman"/>
                <a:cs typeface="Times New Roman"/>
              </a:rPr>
              <a:t> B </a:t>
            </a:r>
            <a:r>
              <a:rPr sz="1069" spc="15" dirty="0">
                <a:latin typeface="Symbol"/>
                <a:cs typeface="Symbol"/>
              </a:rPr>
              <a:t></a:t>
            </a:r>
            <a:r>
              <a:rPr sz="1069" spc="15" dirty="0">
                <a:latin typeface="Times New Roman"/>
                <a:cs typeface="Times New Roman"/>
              </a:rPr>
              <a:t> C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Symbol"/>
                <a:cs typeface="Symbol"/>
              </a:rPr>
              <a:t></a:t>
            </a:r>
            <a:r>
              <a:rPr sz="1069" spc="15" dirty="0">
                <a:latin typeface="Times New Roman"/>
                <a:cs typeface="Times New Roman"/>
              </a:rPr>
              <a:t> (B </a:t>
            </a:r>
            <a:r>
              <a:rPr sz="1069" spc="15" dirty="0">
                <a:latin typeface="Symbol"/>
                <a:cs typeface="Symbol"/>
              </a:rPr>
              <a:t></a:t>
            </a:r>
            <a:r>
              <a:rPr sz="1069" spc="-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understand these </a:t>
            </a:r>
            <a:r>
              <a:rPr sz="1069" spc="10" dirty="0">
                <a:latin typeface="Times New Roman"/>
                <a:cs typeface="Times New Roman"/>
              </a:rPr>
              <a:t>precedence </a:t>
            </a:r>
            <a:r>
              <a:rPr sz="1069" spc="5" dirty="0">
                <a:latin typeface="Times New Roman"/>
                <a:cs typeface="Times New Roman"/>
              </a:rPr>
              <a:t>of operators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infix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postfix forms of  </a:t>
            </a:r>
            <a:r>
              <a:rPr sz="1069" spc="10" dirty="0">
                <a:latin typeface="Times New Roman"/>
                <a:cs typeface="Times New Roman"/>
              </a:rPr>
              <a:t>expressions.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programmer can solve a problem </a:t>
            </a:r>
            <a:r>
              <a:rPr sz="1069" spc="15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the program will be aware 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precedence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convert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infix to postfix </a:t>
            </a:r>
            <a:r>
              <a:rPr sz="1069" spc="10" dirty="0">
                <a:latin typeface="Times New Roman"/>
                <a:cs typeface="Times New Roman"/>
              </a:rPr>
              <a:t>based on the  precedence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rules.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Examples of Infix to</a:t>
            </a:r>
            <a:r>
              <a:rPr sz="1264" b="1" spc="-3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Postfix</a:t>
            </a:r>
            <a:endParaRPr sz="1264">
              <a:latin typeface="Arial"/>
              <a:cs typeface="Arial"/>
            </a:endParaRPr>
          </a:p>
          <a:p>
            <a:pPr marL="12347" marR="6791" algn="just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Let’s consider </a:t>
            </a:r>
            <a:r>
              <a:rPr sz="1069" spc="10" dirty="0">
                <a:latin typeface="Times New Roman"/>
                <a:cs typeface="Times New Roman"/>
              </a:rPr>
              <a:t>few examples </a:t>
            </a:r>
            <a:r>
              <a:rPr sz="1069" spc="5" dirty="0">
                <a:latin typeface="Times New Roman"/>
                <a:cs typeface="Times New Roman"/>
              </a:rPr>
              <a:t>to elaborate the </a:t>
            </a:r>
            <a:r>
              <a:rPr sz="1069" i="1" spc="5" dirty="0">
                <a:latin typeface="Times New Roman"/>
                <a:cs typeface="Times New Roman"/>
              </a:rPr>
              <a:t>infix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postfix </a:t>
            </a:r>
            <a:r>
              <a:rPr sz="1069" spc="5" dirty="0">
                <a:latin typeface="Times New Roman"/>
                <a:cs typeface="Times New Roman"/>
              </a:rPr>
              <a:t>forms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expressions 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precedence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61651" y="6043823"/>
          <a:ext cx="5090760" cy="1163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Infix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Postfix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66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12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60 –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12 60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23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56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B)*(C –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 + C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37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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B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*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E/F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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C*D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F/+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2267" y="7360766"/>
            <a:ext cx="4851841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  the next  lecture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see, 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convert </a:t>
            </a:r>
            <a:r>
              <a:rPr sz="1069" i="1" spc="5" dirty="0">
                <a:latin typeface="Times New Roman"/>
                <a:cs typeface="Times New Roman"/>
              </a:rPr>
              <a:t>infix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i="1" spc="5" dirty="0">
                <a:latin typeface="Times New Roman"/>
                <a:cs typeface="Times New Roman"/>
              </a:rPr>
              <a:t>postfix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evaluate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besides </a:t>
            </a:r>
            <a:r>
              <a:rPr sz="1069" spc="10" dirty="0">
                <a:latin typeface="Times New Roman"/>
                <a:cs typeface="Times New Roman"/>
              </a:rPr>
              <a:t>the ways to </a:t>
            </a:r>
            <a:r>
              <a:rPr sz="1069" spc="5" dirty="0">
                <a:latin typeface="Times New Roman"/>
                <a:cs typeface="Times New Roman"/>
              </a:rPr>
              <a:t>use stack for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181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07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486836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4915" y="2807604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3.3.3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425967"/>
            <a:ext cx="4851841" cy="1778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848235" indent="-417326">
              <a:lnSpc>
                <a:spcPts val="1274"/>
              </a:lnSpc>
              <a:spcBef>
                <a:spcPts val="247"/>
              </a:spcBef>
              <a:buAutoNum type="arabicParenR" startAt="9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Evaluating postfix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expressions</a:t>
            </a:r>
            <a:endParaRPr sz="1069">
              <a:latin typeface="Times New Roman"/>
              <a:cs typeface="Times New Roman"/>
            </a:endParaRPr>
          </a:p>
          <a:p>
            <a:pPr marL="849469" indent="-418561">
              <a:lnSpc>
                <a:spcPts val="1264"/>
              </a:lnSpc>
              <a:buAutoNum type="arabicParenR" startAt="9"/>
              <a:tabLst>
                <a:tab pos="848852" algn="l"/>
                <a:tab pos="849469" algn="l"/>
              </a:tabLst>
            </a:pPr>
            <a:r>
              <a:rPr sz="1069" spc="15" dirty="0">
                <a:latin typeface="Times New Roman"/>
                <a:cs typeface="Times New Roman"/>
              </a:rPr>
              <a:t>An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  <a:p>
            <a:pPr marL="848235" indent="-417326">
              <a:lnSpc>
                <a:spcPts val="1274"/>
              </a:lnSpc>
              <a:buAutoNum type="arabicParenR" startAt="9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Infix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postfix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Conversion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Evaluating postfix</a:t>
            </a:r>
            <a:r>
              <a:rPr sz="1264" b="1" spc="-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expressions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35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talked about </a:t>
            </a:r>
            <a:r>
              <a:rPr sz="1069" spc="10" dirty="0">
                <a:latin typeface="Times New Roman"/>
                <a:cs typeface="Times New Roman"/>
              </a:rPr>
              <a:t>‘infix and postfix expression’ and tried to  understand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write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notation of mathematical expressions.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programmer can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the operators either after </a:t>
            </a:r>
            <a:r>
              <a:rPr sz="1069" spc="10" dirty="0">
                <a:latin typeface="Times New Roman"/>
                <a:cs typeface="Times New Roman"/>
              </a:rPr>
              <a:t>the operands </a:t>
            </a:r>
            <a:r>
              <a:rPr sz="1069" spc="5" dirty="0">
                <a:latin typeface="Times New Roman"/>
                <a:cs typeface="Times New Roman"/>
              </a:rPr>
              <a:t>i.e. postfix notation </a:t>
            </a:r>
            <a:r>
              <a:rPr sz="1069" spc="10" dirty="0">
                <a:latin typeface="Times New Roman"/>
                <a:cs typeface="Times New Roman"/>
              </a:rPr>
              <a:t>or 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the operands </a:t>
            </a:r>
            <a:r>
              <a:rPr sz="1069" spc="5" dirty="0">
                <a:latin typeface="Times New Roman"/>
                <a:cs typeface="Times New Roman"/>
              </a:rPr>
              <a:t>i.e. prefix notation.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are as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30587" y="5356331"/>
          <a:ext cx="4096808" cy="847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Infix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Postfix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7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12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60 –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12 60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23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B)*(C –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 + C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*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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B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*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E/F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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C*D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F/+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52267" y="6359708"/>
            <a:ext cx="4851841" cy="64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last expression </a:t>
            </a:r>
            <a:r>
              <a:rPr sz="1069" spc="5" dirty="0">
                <a:latin typeface="Times New Roman"/>
                <a:cs typeface="Times New Roman"/>
              </a:rPr>
              <a:t>seems </a:t>
            </a:r>
            <a:r>
              <a:rPr sz="1069" spc="10" dirty="0">
                <a:latin typeface="Times New Roman"/>
                <a:cs typeface="Times New Roman"/>
              </a:rPr>
              <a:t>a bit confusing but may prove </a:t>
            </a:r>
            <a:r>
              <a:rPr sz="1069" spc="5" dirty="0">
                <a:latin typeface="Times New Roman"/>
                <a:cs typeface="Times New Roman"/>
              </a:rPr>
              <a:t>simple </a:t>
            </a:r>
            <a:r>
              <a:rPr sz="1069" spc="10" dirty="0">
                <a:latin typeface="Times New Roman"/>
                <a:cs typeface="Times New Roman"/>
              </a:rPr>
              <a:t>by following the </a:t>
            </a:r>
            <a:r>
              <a:rPr sz="1069" spc="5" dirty="0">
                <a:latin typeface="Times New Roman"/>
                <a:cs typeface="Times New Roman"/>
              </a:rPr>
              <a:t>rules  in letter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spirit.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form, parentheses are </a:t>
            </a:r>
            <a:r>
              <a:rPr sz="1069" spc="5" dirty="0">
                <a:latin typeface="Times New Roman"/>
                <a:cs typeface="Times New Roman"/>
              </a:rPr>
              <a:t>not used. 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 </a:t>
            </a:r>
            <a:r>
              <a:rPr sz="1069" spc="10" dirty="0">
                <a:latin typeface="Times New Roman"/>
                <a:cs typeface="Times New Roman"/>
              </a:rPr>
              <a:t>expressions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‘4+3*5’ and </a:t>
            </a:r>
            <a:r>
              <a:rPr sz="1069" spc="5" dirty="0">
                <a:latin typeface="Times New Roman"/>
                <a:cs typeface="Times New Roman"/>
              </a:rPr>
              <a:t>‘(4+3)*5’.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parentheses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needed in the </a:t>
            </a:r>
            <a:r>
              <a:rPr sz="1069" spc="5" dirty="0">
                <a:latin typeface="Times New Roman"/>
                <a:cs typeface="Times New Roman"/>
              </a:rPr>
              <a:t>first but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 necessary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expression.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forms </a:t>
            </a:r>
            <a:r>
              <a:rPr sz="1069" spc="5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8669" y="7165915"/>
            <a:ext cx="47598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4+3*5  (4</a:t>
            </a:r>
            <a:r>
              <a:rPr sz="1069" spc="19" dirty="0">
                <a:latin typeface="Times New Roman"/>
                <a:cs typeface="Times New Roman"/>
              </a:rPr>
              <a:t>+</a:t>
            </a: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)*5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4707" y="7158507"/>
            <a:ext cx="383381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43</a:t>
            </a:r>
            <a:r>
              <a:rPr sz="1069" spc="15" dirty="0">
                <a:latin typeface="Times New Roman"/>
                <a:cs typeface="Times New Roman"/>
              </a:rPr>
              <a:t>5</a:t>
            </a:r>
            <a:r>
              <a:rPr sz="1069" spc="10" dirty="0">
                <a:latin typeface="Times New Roman"/>
                <a:cs typeface="Times New Roman"/>
              </a:rPr>
              <a:t>*+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43</a:t>
            </a:r>
            <a:r>
              <a:rPr sz="1069" spc="19" dirty="0">
                <a:latin typeface="Times New Roman"/>
                <a:cs typeface="Times New Roman"/>
              </a:rPr>
              <a:t>+</a:t>
            </a:r>
            <a:r>
              <a:rPr sz="1069" spc="10" dirty="0">
                <a:latin typeface="Times New Roman"/>
                <a:cs typeface="Times New Roman"/>
              </a:rPr>
              <a:t>5*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2267" y="7642229"/>
            <a:ext cx="4852458" cy="1614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2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parenthesis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</a:t>
            </a:r>
            <a:r>
              <a:rPr sz="1069" spc="10" dirty="0">
                <a:latin typeface="Times New Roman"/>
                <a:cs typeface="Times New Roman"/>
              </a:rPr>
              <a:t>form,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see </a:t>
            </a:r>
            <a:r>
              <a:rPr sz="1069" spc="10" dirty="0">
                <a:latin typeface="Times New Roman"/>
                <a:cs typeface="Times New Roman"/>
              </a:rPr>
              <a:t>the precedence  </a:t>
            </a:r>
            <a:r>
              <a:rPr sz="1069" spc="5" dirty="0">
                <a:latin typeface="Times New Roman"/>
                <a:cs typeface="Times New Roman"/>
              </a:rPr>
              <a:t>rule before evaluating </a:t>
            </a:r>
            <a:r>
              <a:rPr sz="1069" spc="10" dirty="0">
                <a:latin typeface="Times New Roman"/>
                <a:cs typeface="Times New Roman"/>
              </a:rPr>
              <a:t>the expression.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first 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parenthesis.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postfix form,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not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 </a:t>
            </a:r>
            <a:r>
              <a:rPr sz="1069" spc="5" dirty="0">
                <a:latin typeface="Times New Roman"/>
                <a:cs typeface="Times New Roman"/>
              </a:rPr>
              <a:t>parenthesis.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operators and operands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makes </a:t>
            </a:r>
            <a:r>
              <a:rPr sz="1069" spc="5" dirty="0">
                <a:latin typeface="Times New Roman"/>
                <a:cs typeface="Times New Roman"/>
              </a:rPr>
              <a:t>it clear in  </a:t>
            </a:r>
            <a:r>
              <a:rPr sz="1069" spc="10" dirty="0">
                <a:latin typeface="Times New Roman"/>
                <a:cs typeface="Times New Roman"/>
              </a:rPr>
              <a:t>which order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the multiplication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addition.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 infix expression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evaluated. </a:t>
            </a:r>
            <a:r>
              <a:rPr sz="1069" spc="10" dirty="0">
                <a:latin typeface="Times New Roman"/>
                <a:cs typeface="Times New Roman"/>
              </a:rPr>
              <a:t>Suppose we have a  </a:t>
            </a:r>
            <a:r>
              <a:rPr sz="1069" spc="5" dirty="0">
                <a:latin typeface="Times New Roman"/>
                <a:cs typeface="Times New Roman"/>
              </a:rPr>
              <a:t>postfix expression.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evaluate it? </a:t>
            </a:r>
            <a:r>
              <a:rPr sz="1069" spc="10" dirty="0">
                <a:latin typeface="Times New Roman"/>
                <a:cs typeface="Times New Roman"/>
              </a:rPr>
              <a:t>Each operator in a </a:t>
            </a:r>
            <a:r>
              <a:rPr sz="1069" spc="5" dirty="0">
                <a:latin typeface="Times New Roman"/>
                <a:cs typeface="Times New Roman"/>
              </a:rPr>
              <a:t>postfix expression  refers to the previous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operands.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operators are binary </a:t>
            </a:r>
            <a:r>
              <a:rPr sz="1069" spc="10" dirty="0">
                <a:latin typeface="Times New Roman"/>
                <a:cs typeface="Times New Roman"/>
              </a:rPr>
              <a:t>(we </a:t>
            </a:r>
            <a:r>
              <a:rPr sz="1069" spc="5" dirty="0">
                <a:latin typeface="Times New Roman"/>
                <a:cs typeface="Times New Roman"/>
              </a:rPr>
              <a:t>are not talking  about </a:t>
            </a:r>
            <a:r>
              <a:rPr sz="1069" spc="10" dirty="0">
                <a:latin typeface="Times New Roman"/>
                <a:cs typeface="Times New Roman"/>
              </a:rPr>
              <a:t>unary </a:t>
            </a:r>
            <a:r>
              <a:rPr sz="1069" spc="5" dirty="0">
                <a:latin typeface="Times New Roman"/>
                <a:cs typeface="Times New Roman"/>
              </a:rPr>
              <a:t>operators here), </a:t>
            </a:r>
            <a:r>
              <a:rPr sz="1069" spc="10" dirty="0">
                <a:latin typeface="Times New Roman"/>
                <a:cs typeface="Times New Roman"/>
              </a:rPr>
              <a:t>so two </a:t>
            </a:r>
            <a:r>
              <a:rPr sz="1069" spc="5" dirty="0">
                <a:latin typeface="Times New Roman"/>
                <a:cs typeface="Times New Roman"/>
              </a:rPr>
              <a:t>operands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needed for each operator.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nature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3485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1555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operators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affected in the postfix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plus operator (+) </a:t>
            </a:r>
            <a:r>
              <a:rPr sz="1069" spc="5" dirty="0">
                <a:latin typeface="Times New Roman"/>
                <a:cs typeface="Times New Roman"/>
              </a:rPr>
              <a:t>will  apply </a:t>
            </a:r>
            <a:r>
              <a:rPr sz="1069" spc="10" dirty="0">
                <a:latin typeface="Times New Roman"/>
                <a:cs typeface="Times New Roman"/>
              </a:rPr>
              <a:t>on two </a:t>
            </a:r>
            <a:r>
              <a:rPr sz="1069" spc="5" dirty="0">
                <a:latin typeface="Times New Roman"/>
                <a:cs typeface="Times New Roman"/>
              </a:rPr>
              <a:t>operands. Each </a:t>
            </a:r>
            <a:r>
              <a:rPr sz="1069" spc="10" dirty="0">
                <a:latin typeface="Times New Roman"/>
                <a:cs typeface="Times New Roman"/>
              </a:rPr>
              <a:t>time we </a:t>
            </a:r>
            <a:r>
              <a:rPr sz="1069" spc="5" dirty="0">
                <a:latin typeface="Times New Roman"/>
                <a:cs typeface="Times New Roman"/>
              </a:rPr>
              <a:t>read an operand,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evaluate the postfix expression with </a:t>
            </a:r>
            <a:r>
              <a:rPr sz="1069" spc="10" dirty="0">
                <a:latin typeface="Times New Roman"/>
                <a:cs typeface="Times New Roman"/>
              </a:rPr>
              <a:t>the help of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After reaching  an </a:t>
            </a:r>
            <a:r>
              <a:rPr sz="1069" spc="5" dirty="0">
                <a:latin typeface="Times New Roman"/>
                <a:cs typeface="Times New Roman"/>
              </a:rPr>
              <a:t>operator, </a:t>
            </a:r>
            <a:r>
              <a:rPr sz="1069" spc="10" dirty="0">
                <a:latin typeface="Times New Roman"/>
                <a:cs typeface="Times New Roman"/>
              </a:rPr>
              <a:t>we pop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operands </a:t>
            </a:r>
            <a:r>
              <a:rPr sz="1069" spc="10" dirty="0">
                <a:latin typeface="Times New Roman"/>
                <a:cs typeface="Times New Roman"/>
              </a:rPr>
              <a:t>from the top </a:t>
            </a:r>
            <a:r>
              <a:rPr sz="1069" spc="5" dirty="0">
                <a:latin typeface="Times New Roman"/>
                <a:cs typeface="Times New Roman"/>
              </a:rPr>
              <a:t>of the stack, apply the operator and  </a:t>
            </a:r>
            <a:r>
              <a:rPr sz="1069" spc="10" dirty="0">
                <a:latin typeface="Times New Roman"/>
                <a:cs typeface="Times New Roman"/>
              </a:rPr>
              <a:t>push the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back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see an example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comprehend the  working of </a:t>
            </a:r>
            <a:r>
              <a:rPr sz="1069" spc="5" dirty="0">
                <a:latin typeface="Times New Roman"/>
                <a:cs typeface="Times New Roman"/>
              </a:rPr>
              <a:t>stack for </a:t>
            </a:r>
            <a:r>
              <a:rPr sz="1069" spc="10" dirty="0">
                <a:latin typeface="Times New Roman"/>
                <a:cs typeface="Times New Roman"/>
              </a:rPr>
              <a:t>the evaluation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form.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algorithm in  </a:t>
            </a:r>
            <a:r>
              <a:rPr sz="1069" spc="5" dirty="0">
                <a:latin typeface="Times New Roman"/>
                <a:cs typeface="Times New Roman"/>
              </a:rPr>
              <a:t>pseudo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form. After </a:t>
            </a:r>
            <a:r>
              <a:rPr sz="1069" spc="10" dirty="0">
                <a:latin typeface="Times New Roman"/>
                <a:cs typeface="Times New Roman"/>
              </a:rPr>
              <a:t>reading this code,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understand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094" y="2578947"/>
            <a:ext cx="4257322" cy="230307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  <a:tabLst>
                <a:tab pos="2149602" algn="l"/>
              </a:tabLst>
            </a:pP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s;	// declare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endParaRPr sz="1069">
              <a:latin typeface="Times New Roman"/>
              <a:cs typeface="Times New Roman"/>
            </a:endParaRPr>
          </a:p>
          <a:p>
            <a:pPr marL="477209" marR="361148" indent="-417944">
              <a:lnSpc>
                <a:spcPts val="1264"/>
              </a:lnSpc>
              <a:spcBef>
                <a:spcPts val="49"/>
              </a:spcBef>
              <a:tabLst>
                <a:tab pos="2151454" algn="l"/>
              </a:tabLst>
            </a:pPr>
            <a:r>
              <a:rPr sz="1069" spc="5" dirty="0">
                <a:latin typeface="Times New Roman"/>
                <a:cs typeface="Times New Roman"/>
              </a:rPr>
              <a:t>while( not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input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10" dirty="0">
                <a:latin typeface="Times New Roman"/>
                <a:cs typeface="Times New Roman"/>
              </a:rPr>
              <a:t> {	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not end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postfix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next element of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input</a:t>
            </a:r>
            <a:endParaRPr sz="1069">
              <a:latin typeface="Times New Roman"/>
              <a:cs typeface="Times New Roman"/>
            </a:endParaRPr>
          </a:p>
          <a:p>
            <a:pPr marL="477209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operand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s.push( 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209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else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op2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s.pop();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op1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s.pop();</a:t>
            </a:r>
            <a:endParaRPr sz="1069">
              <a:latin typeface="Times New Roman"/>
              <a:cs typeface="Times New Roman"/>
            </a:endParaRPr>
          </a:p>
          <a:p>
            <a:pPr marL="895770" marR="31855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result of </a:t>
            </a:r>
            <a:r>
              <a:rPr sz="1069" spc="10" dirty="0">
                <a:latin typeface="Times New Roman"/>
                <a:cs typeface="Times New Roman"/>
              </a:rPr>
              <a:t>applying </a:t>
            </a:r>
            <a:r>
              <a:rPr sz="1069" spc="5" dirty="0">
                <a:latin typeface="Times New Roman"/>
                <a:cs typeface="Times New Roman"/>
              </a:rPr>
              <a:t>operator ‘e’ to </a:t>
            </a:r>
            <a:r>
              <a:rPr sz="1069" spc="10" dirty="0">
                <a:latin typeface="Times New Roman"/>
                <a:cs typeface="Times New Roman"/>
              </a:rPr>
              <a:t>op1 and </a:t>
            </a:r>
            <a:r>
              <a:rPr sz="1069" spc="5" dirty="0">
                <a:latin typeface="Times New Roman"/>
                <a:cs typeface="Times New Roman"/>
              </a:rPr>
              <a:t>op2;  s.push(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209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finalresult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s.pop();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6" y="5148446"/>
            <a:ext cx="4854310" cy="4032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declared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Stack‘s’.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‘while loop’ along with ‘not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input’  </a:t>
            </a:r>
            <a:r>
              <a:rPr sz="1069" spc="5" dirty="0">
                <a:latin typeface="Times New Roman"/>
                <a:cs typeface="Times New Roman"/>
              </a:rPr>
              <a:t>condition. </a:t>
            </a:r>
            <a:r>
              <a:rPr sz="1069" spc="10" dirty="0">
                <a:latin typeface="Times New Roman"/>
                <a:cs typeface="Times New Roman"/>
              </a:rPr>
              <a:t>Here the input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expression.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from  the keyboard and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enter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to finish </a:t>
            </a:r>
            <a:r>
              <a:rPr sz="1069" spc="10" dirty="0">
                <a:latin typeface="Times New Roman"/>
                <a:cs typeface="Times New Roman"/>
              </a:rPr>
              <a:t>the expression.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statement,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next element </a:t>
            </a:r>
            <a:r>
              <a:rPr sz="1069" spc="5" dirty="0">
                <a:latin typeface="Times New Roman"/>
                <a:cs typeface="Times New Roman"/>
              </a:rPr>
              <a:t>and store it in ‘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’. </a:t>
            </a:r>
            <a:r>
              <a:rPr sz="1069" spc="10" dirty="0">
                <a:latin typeface="Times New Roman"/>
                <a:cs typeface="Times New Roman"/>
              </a:rPr>
              <a:t>This element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operator or operand.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operand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single digit. It 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of two digits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even more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60 or  234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complete 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’.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 ‘if </a:t>
            </a:r>
            <a:r>
              <a:rPr sz="1069" spc="10" dirty="0">
                <a:latin typeface="Times New Roman"/>
                <a:cs typeface="Times New Roman"/>
              </a:rPr>
              <a:t>statement’ to  check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whether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’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operand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’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operand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wrote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s.push(e)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pushed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’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’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operand,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may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operator.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the two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and apply </a:t>
            </a:r>
            <a:r>
              <a:rPr sz="1069" spc="5" dirty="0">
                <a:latin typeface="Times New Roman"/>
                <a:cs typeface="Times New Roman"/>
              </a:rPr>
              <a:t>that operator.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pop the </a:t>
            </a:r>
            <a:r>
              <a:rPr sz="1069" spc="5" dirty="0">
                <a:latin typeface="Times New Roman"/>
                <a:cs typeface="Times New Roman"/>
              </a:rPr>
              <a:t>stack and  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operand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op2</a:t>
            </a:r>
            <a:r>
              <a:rPr sz="1069" spc="5" dirty="0">
                <a:latin typeface="Times New Roman"/>
                <a:cs typeface="Times New Roman"/>
              </a:rPr>
              <a:t>’.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the stack again </a:t>
            </a:r>
            <a:r>
              <a:rPr sz="1069" spc="10" dirty="0">
                <a:latin typeface="Times New Roman"/>
                <a:cs typeface="Times New Roman"/>
              </a:rPr>
              <a:t>and store </a:t>
            </a:r>
            <a:r>
              <a:rPr sz="1069" spc="5" dirty="0">
                <a:latin typeface="Times New Roman"/>
                <a:cs typeface="Times New Roman"/>
              </a:rPr>
              <a:t>the element in </a:t>
            </a:r>
            <a:r>
              <a:rPr sz="1069" spc="10" dirty="0">
                <a:latin typeface="Times New Roman"/>
                <a:cs typeface="Times New Roman"/>
              </a:rPr>
              <a:t>‘</a:t>
            </a:r>
            <a:r>
              <a:rPr sz="1069" i="1" spc="10" dirty="0">
                <a:latin typeface="Times New Roman"/>
                <a:cs typeface="Times New Roman"/>
              </a:rPr>
              <a:t>op1</a:t>
            </a:r>
            <a:r>
              <a:rPr sz="1069" spc="10" dirty="0">
                <a:latin typeface="Times New Roman"/>
                <a:cs typeface="Times New Roman"/>
              </a:rPr>
              <a:t>’.  Then the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‘e’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5" dirty="0">
                <a:latin typeface="Times New Roman"/>
                <a:cs typeface="Times New Roman"/>
              </a:rPr>
              <a:t>to ‘</a:t>
            </a:r>
            <a:r>
              <a:rPr sz="1069" i="1" spc="5" dirty="0">
                <a:latin typeface="Times New Roman"/>
                <a:cs typeface="Times New Roman"/>
              </a:rPr>
              <a:t>op1</a:t>
            </a:r>
            <a:r>
              <a:rPr sz="1069" spc="5" dirty="0">
                <a:latin typeface="Times New Roman"/>
                <a:cs typeface="Times New Roman"/>
              </a:rPr>
              <a:t>’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op2</a:t>
            </a:r>
            <a:r>
              <a:rPr sz="1069" spc="5" dirty="0">
                <a:latin typeface="Times New Roman"/>
                <a:cs typeface="Times New Roman"/>
              </a:rPr>
              <a:t>’ </a:t>
            </a:r>
            <a:r>
              <a:rPr sz="1069" spc="10" dirty="0">
                <a:latin typeface="Times New Roman"/>
                <a:cs typeface="Times New Roman"/>
              </a:rPr>
              <a:t>before storing the result in  </a:t>
            </a:r>
            <a:r>
              <a:rPr sz="1069" i="1" spc="5" dirty="0">
                <a:latin typeface="Times New Roman"/>
                <a:cs typeface="Times New Roman"/>
              </a:rPr>
              <a:t>value</a:t>
            </a:r>
            <a:r>
              <a:rPr sz="1069" spc="5" dirty="0">
                <a:latin typeface="Times New Roman"/>
                <a:cs typeface="Times New Roman"/>
              </a:rPr>
              <a:t>. In </a:t>
            </a:r>
            <a:r>
              <a:rPr sz="1069" spc="10" dirty="0">
                <a:latin typeface="Times New Roman"/>
                <a:cs typeface="Times New Roman"/>
              </a:rPr>
              <a:t>the end,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the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value</a:t>
            </a:r>
            <a:r>
              <a:rPr sz="1069" spc="5" dirty="0">
                <a:latin typeface="Times New Roman"/>
                <a:cs typeface="Times New Roman"/>
              </a:rPr>
              <a:t>’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After exiting the loop, a  </a:t>
            </a:r>
            <a:r>
              <a:rPr sz="1069" spc="5" dirty="0">
                <a:latin typeface="Times New Roman"/>
                <a:cs typeface="Times New Roman"/>
              </a:rPr>
              <a:t>programmer may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pop this element which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the final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of 4+3*2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postfix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432*+. Here </a:t>
            </a:r>
            <a:r>
              <a:rPr sz="1069" spc="5" dirty="0">
                <a:latin typeface="Times New Roman"/>
                <a:cs typeface="Times New Roman"/>
              </a:rPr>
              <a:t>4, 3, </a:t>
            </a:r>
            <a:r>
              <a:rPr sz="1069" spc="10" dirty="0">
                <a:latin typeface="Times New Roman"/>
                <a:cs typeface="Times New Roman"/>
              </a:rPr>
              <a:t>and 2 </a:t>
            </a:r>
            <a:r>
              <a:rPr sz="1069" spc="5" dirty="0">
                <a:latin typeface="Times New Roman"/>
                <a:cs typeface="Times New Roman"/>
              </a:rPr>
              <a:t>are  operands </a:t>
            </a: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and * are </a:t>
            </a:r>
            <a:r>
              <a:rPr sz="1069" spc="5" dirty="0">
                <a:latin typeface="Times New Roman"/>
                <a:cs typeface="Times New Roman"/>
              </a:rPr>
              <a:t>operators.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stack before getting the operator *.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operands will </a:t>
            </a:r>
            <a:r>
              <a:rPr sz="1069" spc="10" dirty="0">
                <a:latin typeface="Times New Roman"/>
                <a:cs typeface="Times New Roman"/>
              </a:rPr>
              <a:t>be popped from </a:t>
            </a:r>
            <a:r>
              <a:rPr sz="1069" spc="5" dirty="0">
                <a:latin typeface="Times New Roman"/>
                <a:cs typeface="Times New Roman"/>
              </a:rPr>
              <a:t>the stack </a:t>
            </a:r>
            <a:r>
              <a:rPr sz="1069" spc="10" dirty="0">
                <a:latin typeface="Times New Roman"/>
                <a:cs typeface="Times New Roman"/>
              </a:rPr>
              <a:t>and *  </a:t>
            </a:r>
            <a:r>
              <a:rPr sz="1069" spc="5" dirty="0">
                <a:latin typeface="Times New Roman"/>
                <a:cs typeface="Times New Roman"/>
              </a:rPr>
              <a:t>is being applied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these.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a LIFO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and then 3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of </a:t>
            </a:r>
            <a:r>
              <a:rPr sz="1069" spc="10" dirty="0">
                <a:latin typeface="Times New Roman"/>
                <a:cs typeface="Times New Roman"/>
              </a:rPr>
              <a:t>pop.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store in </a:t>
            </a:r>
            <a:r>
              <a:rPr sz="1069" spc="10" dirty="0">
                <a:latin typeface="Times New Roman"/>
                <a:cs typeface="Times New Roman"/>
              </a:rPr>
              <a:t>‘</a:t>
            </a:r>
            <a:r>
              <a:rPr sz="1069" i="1" spc="10" dirty="0">
                <a:latin typeface="Times New Roman"/>
                <a:cs typeface="Times New Roman"/>
              </a:rPr>
              <a:t>op1</a:t>
            </a:r>
            <a:r>
              <a:rPr sz="1069" spc="10" dirty="0">
                <a:latin typeface="Times New Roman"/>
                <a:cs typeface="Times New Roman"/>
              </a:rPr>
              <a:t>’ and 3 in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op2</a:t>
            </a:r>
            <a:r>
              <a:rPr sz="1069" spc="5" dirty="0">
                <a:latin typeface="Times New Roman"/>
                <a:cs typeface="Times New Roman"/>
              </a:rPr>
              <a:t>’. Let’s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on the program  </a:t>
            </a:r>
            <a:r>
              <a:rPr sz="1069" spc="5" dirty="0">
                <a:latin typeface="Times New Roman"/>
                <a:cs typeface="Times New Roman"/>
              </a:rPr>
              <a:t>again.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applying </a:t>
            </a:r>
            <a:r>
              <a:rPr sz="1069" spc="10" dirty="0">
                <a:latin typeface="Times New Roman"/>
                <a:cs typeface="Times New Roman"/>
              </a:rPr>
              <a:t>* on </a:t>
            </a:r>
            <a:r>
              <a:rPr sz="1069" spc="5" dirty="0">
                <a:latin typeface="Times New Roman"/>
                <a:cs typeface="Times New Roman"/>
              </a:rPr>
              <a:t>these,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push the </a:t>
            </a:r>
            <a:r>
              <a:rPr sz="1069" spc="5" dirty="0">
                <a:latin typeface="Times New Roman"/>
                <a:cs typeface="Times New Roman"/>
              </a:rPr>
              <a:t>result (i.e. 6)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‘while  loop’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executed again. In case of getting the </a:t>
            </a:r>
            <a:r>
              <a:rPr sz="1069" spc="10" dirty="0">
                <a:latin typeface="Times New Roman"/>
                <a:cs typeface="Times New Roman"/>
              </a:rPr>
              <a:t>next input </a:t>
            </a:r>
            <a:r>
              <a:rPr sz="1069" spc="5" dirty="0">
                <a:latin typeface="Times New Roman"/>
                <a:cs typeface="Times New Roman"/>
              </a:rPr>
              <a:t>as operand,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otherwise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operands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apply the operator on  these. </a:t>
            </a:r>
            <a:r>
              <a:rPr sz="1069" spc="15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element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operator +.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operands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popped from  </a:t>
            </a:r>
            <a:r>
              <a:rPr sz="1069" spc="5" dirty="0">
                <a:latin typeface="Times New Roman"/>
                <a:cs typeface="Times New Roman"/>
              </a:rPr>
              <a:t>the stack i.e. </a:t>
            </a:r>
            <a:r>
              <a:rPr sz="1069" spc="10" dirty="0">
                <a:latin typeface="Times New Roman"/>
                <a:cs typeface="Times New Roman"/>
              </a:rPr>
              <a:t>6 and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the operator plus </a:t>
            </a:r>
            <a:r>
              <a:rPr sz="1069" spc="10" dirty="0">
                <a:latin typeface="Times New Roman"/>
                <a:cs typeface="Times New Roman"/>
              </a:rPr>
              <a:t>on these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the result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10)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input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finished.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pop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9581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16273</Words>
  <Application>Microsoft Office PowerPoint</Application>
  <PresentationFormat>Custom</PresentationFormat>
  <Paragraphs>1534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2016-11-21T04:08:48Z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