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56" r:id="rId43"/>
    <p:sldId id="257" r:id="rId44"/>
    <p:sldId id="258" r:id="rId45"/>
    <p:sldId id="259" r:id="rId46"/>
    <p:sldId id="260" r:id="rId47"/>
    <p:sldId id="261" r:id="rId48"/>
    <p:sldId id="262" r:id="rId49"/>
    <p:sldId id="263" r:id="rId50"/>
    <p:sldId id="264" r:id="rId51"/>
    <p:sldId id="265" r:id="rId52"/>
    <p:sldId id="266" r:id="rId53"/>
    <p:sldId id="267" r:id="rId54"/>
    <p:sldId id="268" r:id="rId55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" id="{2AAA1EFD-C70B-4712-B62F-FF4C8DED80A2}">
          <p14:sldIdLst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</p14:sldIdLst>
        </p14:section>
        <p14:section name="02" id="{000BE3C3-FC6A-4589-B7FF-09CAACEA762B}">
          <p14:sldIdLst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03" id="{B23F1411-FD77-402B-8888-B4BDC48285BE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04" id="{0A6718DE-FABF-415B-A434-A6F04C473095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05" id="{AC64FABD-A3F2-4DBD-866C-0640A11FBE1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1317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9000" y="1793906"/>
            <a:ext cx="1387210" cy="23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56" spc="58" dirty="0">
                <a:latin typeface="Arial"/>
                <a:cs typeface="Arial"/>
              </a:rPr>
              <a:t>Lecture </a:t>
            </a:r>
            <a:r>
              <a:rPr sz="1556" spc="29" dirty="0">
                <a:latin typeface="Arial"/>
                <a:cs typeface="Arial"/>
              </a:rPr>
              <a:t>No.</a:t>
            </a:r>
            <a:r>
              <a:rPr sz="1556" spc="-146" dirty="0">
                <a:latin typeface="Arial"/>
                <a:cs typeface="Arial"/>
              </a:rPr>
              <a:t> </a:t>
            </a:r>
            <a:r>
              <a:rPr sz="1556" spc="-5" dirty="0">
                <a:latin typeface="Arial"/>
                <a:cs typeface="Arial"/>
              </a:rPr>
              <a:t>01</a:t>
            </a:r>
            <a:endParaRPr sz="1556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8999" y="2551114"/>
            <a:ext cx="131004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u="heavy" spc="34" dirty="0">
                <a:latin typeface="Arial"/>
                <a:cs typeface="Arial"/>
              </a:rPr>
              <a:t>Reading</a:t>
            </a:r>
            <a:r>
              <a:rPr sz="1264" u="heavy" spc="-83" dirty="0">
                <a:latin typeface="Arial"/>
                <a:cs typeface="Arial"/>
              </a:rPr>
              <a:t> </a:t>
            </a:r>
            <a:r>
              <a:rPr sz="1264" u="heavy" spc="34" dirty="0">
                <a:latin typeface="Arial"/>
                <a:cs typeface="Arial"/>
              </a:rPr>
              <a:t>Material</a:t>
            </a:r>
            <a:endParaRPr sz="126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9038" y="3127748"/>
            <a:ext cx="396654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“Database </a:t>
            </a:r>
            <a:r>
              <a:rPr sz="1167" dirty="0">
                <a:latin typeface="Times New Roman"/>
                <a:cs typeface="Times New Roman"/>
              </a:rPr>
              <a:t>Systems </a:t>
            </a:r>
            <a:r>
              <a:rPr sz="1167" spc="-5" dirty="0">
                <a:latin typeface="Times New Roman"/>
                <a:cs typeface="Times New Roman"/>
              </a:rPr>
              <a:t>Principles, Design and Implementation”  written </a:t>
            </a:r>
            <a:r>
              <a:rPr sz="1167" spc="5" dirty="0">
                <a:latin typeface="Times New Roman"/>
                <a:cs typeface="Times New Roman"/>
              </a:rPr>
              <a:t>by </a:t>
            </a:r>
            <a:r>
              <a:rPr sz="1167" spc="-5" dirty="0">
                <a:latin typeface="Times New Roman"/>
                <a:cs typeface="Times New Roman"/>
              </a:rPr>
              <a:t>Catherine Ricardo, Maxwell</a:t>
            </a:r>
            <a:r>
              <a:rPr sz="1167" spc="4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Macmillan.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6799" y="3200338"/>
            <a:ext cx="64267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Chapter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47664" y="2957361"/>
            <a:ext cx="4062236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777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5115319" y="2957361"/>
            <a:ext cx="1439069" cy="0"/>
          </a:xfrm>
          <a:custGeom>
            <a:avLst/>
            <a:gdLst/>
            <a:ahLst/>
            <a:cxnLst/>
            <a:rect l="l" t="t" r="r" b="b"/>
            <a:pathLst>
              <a:path w="1480184">
                <a:moveTo>
                  <a:pt x="0" y="0"/>
                </a:moveTo>
                <a:lnTo>
                  <a:pt x="147997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044700" y="2954397"/>
            <a:ext cx="0" cy="693914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047664" y="3644935"/>
            <a:ext cx="4062236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777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5112355" y="2954397"/>
            <a:ext cx="0" cy="693914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5115319" y="3644935"/>
            <a:ext cx="1439069" cy="0"/>
          </a:xfrm>
          <a:custGeom>
            <a:avLst/>
            <a:gdLst/>
            <a:ahLst/>
            <a:cxnLst/>
            <a:rect l="l" t="t" r="r" b="b"/>
            <a:pathLst>
              <a:path w="1480184">
                <a:moveTo>
                  <a:pt x="0" y="0"/>
                </a:moveTo>
                <a:lnTo>
                  <a:pt x="147997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6557151" y="2954397"/>
            <a:ext cx="0" cy="693914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1099080" y="4124288"/>
            <a:ext cx="2836774" cy="14259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39" dirty="0">
                <a:latin typeface="Arial"/>
                <a:cs typeface="Arial"/>
              </a:rPr>
              <a:t>Overview </a:t>
            </a:r>
            <a:r>
              <a:rPr sz="1264" spc="63" dirty="0">
                <a:latin typeface="Arial"/>
                <a:cs typeface="Arial"/>
              </a:rPr>
              <a:t>of</a:t>
            </a:r>
            <a:r>
              <a:rPr sz="1264" spc="-78" dirty="0">
                <a:latin typeface="Arial"/>
                <a:cs typeface="Arial"/>
              </a:rPr>
              <a:t> </a:t>
            </a:r>
            <a:r>
              <a:rPr sz="1264" spc="44" dirty="0">
                <a:latin typeface="Arial"/>
                <a:cs typeface="Arial"/>
              </a:rPr>
              <a:t>Lecture</a:t>
            </a:r>
            <a:endParaRPr sz="1264">
              <a:latin typeface="Arial"/>
              <a:cs typeface="Arial"/>
            </a:endParaRPr>
          </a:p>
          <a:p>
            <a:pPr marL="456837" indent="-222245">
              <a:spcBef>
                <a:spcPts val="223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Introduction </a:t>
            </a:r>
            <a:r>
              <a:rPr sz="1167" dirty="0">
                <a:latin typeface="Times New Roman"/>
                <a:cs typeface="Times New Roman"/>
              </a:rPr>
              <a:t>to the</a:t>
            </a:r>
            <a:r>
              <a:rPr sz="1167" spc="-5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course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17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Database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definitions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08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Importance </a:t>
            </a:r>
            <a:r>
              <a:rPr sz="1167" spc="5" dirty="0">
                <a:latin typeface="Times New Roman"/>
                <a:cs typeface="Times New Roman"/>
              </a:rPr>
              <a:t>of</a:t>
            </a:r>
            <a:r>
              <a:rPr sz="1167" spc="-3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databases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08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Introduction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File </a:t>
            </a:r>
            <a:r>
              <a:rPr sz="1167" dirty="0">
                <a:latin typeface="Times New Roman"/>
                <a:cs typeface="Times New Roman"/>
              </a:rPr>
              <a:t>Processing</a:t>
            </a:r>
            <a:r>
              <a:rPr sz="1167" spc="-5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Systems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17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Advantages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Database</a:t>
            </a:r>
            <a:r>
              <a:rPr sz="1167" spc="-1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Approach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dirty="0">
                <a:latin typeface="Times New Roman"/>
                <a:cs typeface="Times New Roman"/>
              </a:rPr>
              <a:t>  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1</a:t>
            </a:fld>
            <a:endParaRPr sz="1167">
              <a:latin typeface="Times New Roman"/>
              <a:cs typeface="Times New Roman"/>
            </a:endParaRPr>
          </a:p>
          <a:p>
            <a:pPr marL="11112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9005" y="6027973"/>
            <a:ext cx="5370424" cy="28194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361" spc="53" dirty="0">
                <a:latin typeface="Times New Roman"/>
                <a:cs typeface="Times New Roman"/>
              </a:rPr>
              <a:t>Introduction </a:t>
            </a:r>
            <a:r>
              <a:rPr sz="1361" spc="39" dirty="0">
                <a:latin typeface="Times New Roman"/>
                <a:cs typeface="Times New Roman"/>
              </a:rPr>
              <a:t>to </a:t>
            </a:r>
            <a:r>
              <a:rPr sz="1361" spc="44" dirty="0">
                <a:latin typeface="Times New Roman"/>
                <a:cs typeface="Times New Roman"/>
              </a:rPr>
              <a:t>the</a:t>
            </a:r>
            <a:r>
              <a:rPr sz="1361" spc="-156" dirty="0">
                <a:latin typeface="Times New Roman"/>
                <a:cs typeface="Times New Roman"/>
              </a:rPr>
              <a:t> </a:t>
            </a:r>
            <a:r>
              <a:rPr sz="1361" spc="39" dirty="0">
                <a:latin typeface="Times New Roman"/>
                <a:cs typeface="Times New Roman"/>
              </a:rPr>
              <a:t>course</a:t>
            </a:r>
            <a:endParaRPr sz="1361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297"/>
              </a:spcBef>
            </a:pP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course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first (fundamental) </a:t>
            </a:r>
            <a:r>
              <a:rPr sz="1167" dirty="0">
                <a:latin typeface="Times New Roman"/>
                <a:cs typeface="Times New Roman"/>
              </a:rPr>
              <a:t>course on </a:t>
            </a:r>
            <a:r>
              <a:rPr sz="1167" spc="-10" dirty="0">
                <a:latin typeface="Times New Roman"/>
                <a:cs typeface="Times New Roman"/>
              </a:rPr>
              <a:t>database </a:t>
            </a:r>
            <a:r>
              <a:rPr sz="1167" spc="-5" dirty="0">
                <a:latin typeface="Times New Roman"/>
                <a:cs typeface="Times New Roman"/>
              </a:rPr>
              <a:t>management systems.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course  discusses different topics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databases. </a:t>
            </a:r>
            <a:r>
              <a:rPr sz="1167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covering </a:t>
            </a:r>
            <a:r>
              <a:rPr sz="1167" dirty="0">
                <a:latin typeface="Times New Roman"/>
                <a:cs typeface="Times New Roman"/>
              </a:rPr>
              <a:t>both the </a:t>
            </a:r>
            <a:r>
              <a:rPr sz="1167" spc="-5" dirty="0">
                <a:latin typeface="Times New Roman"/>
                <a:cs typeface="Times New Roman"/>
              </a:rPr>
              <a:t>theoretical and  practical aspects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databases. As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student </a:t>
            </a:r>
            <a:r>
              <a:rPr sz="1167" dirty="0">
                <a:latin typeface="Times New Roman"/>
                <a:cs typeface="Times New Roman"/>
              </a:rPr>
              <a:t>to have a </a:t>
            </a:r>
            <a:r>
              <a:rPr sz="1167" spc="-5" dirty="0">
                <a:latin typeface="Times New Roman"/>
                <a:cs typeface="Times New Roman"/>
              </a:rPr>
              <a:t>better understanding </a:t>
            </a:r>
            <a:r>
              <a:rPr sz="1167" dirty="0">
                <a:latin typeface="Times New Roman"/>
                <a:cs typeface="Times New Roman"/>
              </a:rPr>
              <a:t>of the subject,  it is very necessary </a:t>
            </a:r>
            <a:r>
              <a:rPr sz="1167" spc="-5" dirty="0">
                <a:latin typeface="Times New Roman"/>
                <a:cs typeface="Times New Roman"/>
              </a:rPr>
              <a:t>that you concentrate </a:t>
            </a:r>
            <a:r>
              <a:rPr sz="1167" dirty="0">
                <a:latin typeface="Times New Roman"/>
                <a:cs typeface="Times New Roman"/>
              </a:rPr>
              <a:t>on the </a:t>
            </a:r>
            <a:r>
              <a:rPr sz="1167" spc="-5" dirty="0">
                <a:latin typeface="Times New Roman"/>
                <a:cs typeface="Times New Roman"/>
              </a:rPr>
              <a:t>concepts discussed </a:t>
            </a:r>
            <a:r>
              <a:rPr sz="1167" dirty="0">
                <a:latin typeface="Times New Roman"/>
                <a:cs typeface="Times New Roman"/>
              </a:rPr>
              <a:t>in the</a:t>
            </a:r>
            <a:r>
              <a:rPr sz="1167" spc="5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course.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71"/>
              </a:lnSpc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Areas </a:t>
            </a:r>
            <a:r>
              <a:rPr sz="1167" dirty="0">
                <a:latin typeface="Times New Roman"/>
                <a:cs typeface="Times New Roman"/>
              </a:rPr>
              <a:t>to be </a:t>
            </a:r>
            <a:r>
              <a:rPr sz="1167" spc="-5" dirty="0">
                <a:latin typeface="Times New Roman"/>
                <a:cs typeface="Times New Roman"/>
              </a:rPr>
              <a:t>covered </a:t>
            </a:r>
            <a:r>
              <a:rPr sz="1167" dirty="0">
                <a:latin typeface="Times New Roman"/>
                <a:cs typeface="Times New Roman"/>
              </a:rPr>
              <a:t>in this</a:t>
            </a:r>
            <a:r>
              <a:rPr sz="1167" spc="-2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Course:</a:t>
            </a:r>
            <a:endParaRPr sz="1167">
              <a:latin typeface="Times New Roman"/>
              <a:cs typeface="Times New Roman"/>
            </a:endParaRPr>
          </a:p>
          <a:p>
            <a:pPr marL="345714" marR="7408" indent="-333367" algn="just">
              <a:lnSpc>
                <a:spcPts val="1342"/>
              </a:lnSpc>
              <a:spcBef>
                <a:spcPts val="63"/>
              </a:spcBef>
              <a:buFont typeface="Courier New"/>
              <a:buChar char="o"/>
              <a:tabLst>
                <a:tab pos="235209" algn="l"/>
              </a:tabLst>
            </a:pPr>
            <a:r>
              <a:rPr sz="1167" spc="39" dirty="0">
                <a:latin typeface="Times New Roman"/>
                <a:cs typeface="Times New Roman"/>
              </a:rPr>
              <a:t>Database </a:t>
            </a:r>
            <a:r>
              <a:rPr sz="1167" spc="19" dirty="0">
                <a:latin typeface="Times New Roman"/>
                <a:cs typeface="Times New Roman"/>
              </a:rPr>
              <a:t>design </a:t>
            </a:r>
            <a:r>
              <a:rPr sz="1167" spc="63" dirty="0">
                <a:latin typeface="Times New Roman"/>
                <a:cs typeface="Times New Roman"/>
              </a:rPr>
              <a:t>and </a:t>
            </a:r>
            <a:r>
              <a:rPr sz="1167" spc="34" dirty="0">
                <a:latin typeface="Times New Roman"/>
                <a:cs typeface="Times New Roman"/>
              </a:rPr>
              <a:t>application </a:t>
            </a:r>
            <a:r>
              <a:rPr sz="1167" spc="29" dirty="0">
                <a:latin typeface="Times New Roman"/>
                <a:cs typeface="Times New Roman"/>
              </a:rPr>
              <a:t>development: </a:t>
            </a:r>
            <a:r>
              <a:rPr sz="1167" spc="-5" dirty="0">
                <a:latin typeface="Times New Roman"/>
                <a:cs typeface="Times New Roman"/>
              </a:rPr>
              <a:t>How </a:t>
            </a:r>
            <a:r>
              <a:rPr sz="1167" dirty="0">
                <a:latin typeface="Times New Roman"/>
                <a:cs typeface="Times New Roman"/>
              </a:rPr>
              <a:t>do </a:t>
            </a:r>
            <a:r>
              <a:rPr sz="1167" spc="-5" dirty="0">
                <a:latin typeface="Times New Roman"/>
                <a:cs typeface="Times New Roman"/>
              </a:rPr>
              <a:t>we represent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real-world  system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form </a:t>
            </a:r>
            <a:r>
              <a:rPr sz="1167" dirty="0">
                <a:latin typeface="Times New Roman"/>
                <a:cs typeface="Times New Roman"/>
              </a:rPr>
              <a:t>of a </a:t>
            </a:r>
            <a:r>
              <a:rPr sz="1167" spc="-5" dirty="0">
                <a:latin typeface="Times New Roman"/>
                <a:cs typeface="Times New Roman"/>
              </a:rPr>
              <a:t>database? </a:t>
            </a:r>
            <a:r>
              <a:rPr sz="1167" dirty="0">
                <a:latin typeface="Times New Roman"/>
                <a:cs typeface="Times New Roman"/>
              </a:rPr>
              <a:t>This is one </a:t>
            </a:r>
            <a:r>
              <a:rPr sz="1167" spc="-5" dirty="0">
                <a:latin typeface="Times New Roman"/>
                <a:cs typeface="Times New Roman"/>
              </a:rPr>
              <a:t>major </a:t>
            </a:r>
            <a:r>
              <a:rPr sz="1167" dirty="0">
                <a:latin typeface="Times New Roman"/>
                <a:cs typeface="Times New Roman"/>
              </a:rPr>
              <a:t>topic </a:t>
            </a:r>
            <a:r>
              <a:rPr sz="1167" spc="-5" dirty="0">
                <a:latin typeface="Times New Roman"/>
                <a:cs typeface="Times New Roman"/>
              </a:rPr>
              <a:t>covered </a:t>
            </a:r>
            <a:r>
              <a:rPr sz="1167" dirty="0">
                <a:latin typeface="Times New Roman"/>
                <a:cs typeface="Times New Roman"/>
              </a:rPr>
              <a:t>in this </a:t>
            </a:r>
            <a:r>
              <a:rPr sz="1167" spc="-5" dirty="0">
                <a:latin typeface="Times New Roman"/>
                <a:cs typeface="Times New Roman"/>
              </a:rPr>
              <a:t>course. It  comprises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different stages, we will discuss all these stages </a:t>
            </a:r>
            <a:r>
              <a:rPr sz="1167" dirty="0">
                <a:latin typeface="Times New Roman"/>
                <a:cs typeface="Times New Roman"/>
              </a:rPr>
              <a:t>one </a:t>
            </a:r>
            <a:r>
              <a:rPr sz="1167" spc="10" dirty="0">
                <a:latin typeface="Times New Roman"/>
                <a:cs typeface="Times New Roman"/>
              </a:rPr>
              <a:t>by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one.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Courier New"/>
              <a:buChar char="o"/>
            </a:pPr>
            <a:endParaRPr sz="1167">
              <a:latin typeface="Times New Roman"/>
              <a:cs typeface="Times New Roman"/>
            </a:endParaRPr>
          </a:p>
          <a:p>
            <a:pPr marL="345714" marR="9260" indent="-333367" algn="just">
              <a:lnSpc>
                <a:spcPts val="1342"/>
              </a:lnSpc>
              <a:buFont typeface="Courier New"/>
              <a:buChar char="o"/>
              <a:tabLst>
                <a:tab pos="235209" algn="l"/>
              </a:tabLst>
            </a:pPr>
            <a:r>
              <a:rPr sz="1167" spc="44" dirty="0">
                <a:latin typeface="Times New Roman"/>
                <a:cs typeface="Times New Roman"/>
              </a:rPr>
              <a:t>Concurrency </a:t>
            </a:r>
            <a:r>
              <a:rPr sz="1167" spc="63" dirty="0">
                <a:latin typeface="Times New Roman"/>
                <a:cs typeface="Times New Roman"/>
              </a:rPr>
              <a:t>and </a:t>
            </a:r>
            <a:r>
              <a:rPr sz="1167" spc="39" dirty="0">
                <a:latin typeface="Times New Roman"/>
                <a:cs typeface="Times New Roman"/>
              </a:rPr>
              <a:t>robustness: </a:t>
            </a:r>
            <a:r>
              <a:rPr sz="1167" spc="-5" dirty="0">
                <a:latin typeface="Times New Roman"/>
                <a:cs typeface="Times New Roman"/>
              </a:rPr>
              <a:t>How does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DBMS allow </a:t>
            </a:r>
            <a:r>
              <a:rPr sz="1167" dirty="0">
                <a:latin typeface="Times New Roman"/>
                <a:cs typeface="Times New Roman"/>
              </a:rPr>
              <a:t>many </a:t>
            </a:r>
            <a:r>
              <a:rPr sz="1167" spc="-5" dirty="0">
                <a:latin typeface="Times New Roman"/>
                <a:cs typeface="Times New Roman"/>
              </a:rPr>
              <a:t>users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access data  concurrently, and </a:t>
            </a:r>
            <a:r>
              <a:rPr sz="1167" dirty="0">
                <a:latin typeface="Times New Roman"/>
                <a:cs typeface="Times New Roman"/>
              </a:rPr>
              <a:t>how does it </a:t>
            </a:r>
            <a:r>
              <a:rPr sz="1167" spc="-5" dirty="0">
                <a:latin typeface="Times New Roman"/>
                <a:cs typeface="Times New Roman"/>
              </a:rPr>
              <a:t>protect against</a:t>
            </a:r>
            <a:r>
              <a:rPr sz="1167" spc="4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failures?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Courier New"/>
              <a:buChar char="o"/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  <a:buFont typeface="Courier New"/>
              <a:buChar char="o"/>
            </a:pPr>
            <a:endParaRPr sz="1069">
              <a:latin typeface="Times New Roman"/>
              <a:cs typeface="Times New Roman"/>
            </a:endParaRPr>
          </a:p>
          <a:p>
            <a:pPr marL="234592" indent="-222245" algn="just">
              <a:spcBef>
                <a:spcPts val="5"/>
              </a:spcBef>
              <a:buFont typeface="Courier New"/>
              <a:buChar char="o"/>
              <a:tabLst>
                <a:tab pos="235209" algn="l"/>
              </a:tabLst>
            </a:pPr>
            <a:r>
              <a:rPr sz="1167" spc="10" dirty="0">
                <a:latin typeface="Times New Roman"/>
                <a:cs typeface="Times New Roman"/>
              </a:rPr>
              <a:t>Efficiency </a:t>
            </a:r>
            <a:r>
              <a:rPr sz="1167" spc="63" dirty="0">
                <a:latin typeface="Times New Roman"/>
                <a:cs typeface="Times New Roman"/>
              </a:rPr>
              <a:t>and </a:t>
            </a:r>
            <a:r>
              <a:rPr sz="1167" spc="24" dirty="0">
                <a:latin typeface="Times New Roman"/>
                <a:cs typeface="Times New Roman"/>
              </a:rPr>
              <a:t>Scalability: </a:t>
            </a:r>
            <a:r>
              <a:rPr sz="1167" spc="-5" dirty="0">
                <a:latin typeface="Times New Roman"/>
                <a:cs typeface="Times New Roman"/>
              </a:rPr>
              <a:t>How does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database cope with </a:t>
            </a:r>
            <a:r>
              <a:rPr sz="1167" dirty="0">
                <a:latin typeface="Times New Roman"/>
                <a:cs typeface="Times New Roman"/>
              </a:rPr>
              <a:t>large amounts of</a:t>
            </a:r>
            <a:r>
              <a:rPr sz="1167" spc="-5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data?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4486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26" y="1431376"/>
            <a:ext cx="5371659" cy="753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ts val="1342"/>
              </a:lnSpc>
            </a:pPr>
            <a:r>
              <a:rPr sz="1167" spc="-10" dirty="0">
                <a:latin typeface="Times New Roman"/>
                <a:cs typeface="Times New Roman"/>
              </a:rPr>
              <a:t>If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consider the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spc="5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above figure without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titles </a:t>
            </a:r>
            <a:r>
              <a:rPr sz="1167" dirty="0">
                <a:latin typeface="Times New Roman"/>
                <a:cs typeface="Times New Roman"/>
              </a:rPr>
              <a:t>or the </a:t>
            </a:r>
            <a:r>
              <a:rPr sz="1167" spc="-5" dirty="0">
                <a:latin typeface="Times New Roman"/>
                <a:cs typeface="Times New Roman"/>
              </a:rPr>
              <a:t>labels associated with 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(EmpName, age, </a:t>
            </a:r>
            <a:r>
              <a:rPr sz="1167" spc="-5" dirty="0">
                <a:latin typeface="Times New Roman"/>
                <a:cs typeface="Times New Roman"/>
              </a:rPr>
              <a:t>salary) then </a:t>
            </a:r>
            <a:r>
              <a:rPr sz="1167" dirty="0">
                <a:latin typeface="Times New Roman"/>
                <a:cs typeface="Times New Roman"/>
              </a:rPr>
              <a:t>it is not much </a:t>
            </a:r>
            <a:r>
              <a:rPr sz="1167" spc="-5" dirty="0">
                <a:latin typeface="Times New Roman"/>
                <a:cs typeface="Times New Roman"/>
              </a:rPr>
              <a:t>useful. However, after </a:t>
            </a:r>
            <a:r>
              <a:rPr sz="1167" dirty="0">
                <a:latin typeface="Times New Roman"/>
                <a:cs typeface="Times New Roman"/>
              </a:rPr>
              <a:t>attaching  </a:t>
            </a:r>
            <a:r>
              <a:rPr sz="1167" spc="-5" dirty="0">
                <a:latin typeface="Times New Roman"/>
                <a:cs typeface="Times New Roman"/>
              </a:rPr>
              <a:t>these labels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brings </a:t>
            </a:r>
            <a:r>
              <a:rPr sz="1167" dirty="0">
                <a:latin typeface="Times New Roman"/>
                <a:cs typeface="Times New Roman"/>
              </a:rPr>
              <a:t>some </a:t>
            </a:r>
            <a:r>
              <a:rPr sz="1167" spc="-5" dirty="0">
                <a:latin typeface="Times New Roman"/>
                <a:cs typeface="Times New Roman"/>
              </a:rPr>
              <a:t>meanings </a:t>
            </a:r>
            <a:r>
              <a:rPr sz="1167" dirty="0">
                <a:latin typeface="Times New Roman"/>
                <a:cs typeface="Times New Roman"/>
              </a:rPr>
              <a:t>to us, this </a:t>
            </a:r>
            <a:r>
              <a:rPr sz="1167" spc="-5" dirty="0">
                <a:latin typeface="Times New Roman"/>
                <a:cs typeface="Times New Roman"/>
              </a:rPr>
              <a:t>meaningfulness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further </a:t>
            </a:r>
            <a:r>
              <a:rPr sz="1167" dirty="0">
                <a:latin typeface="Times New Roman"/>
                <a:cs typeface="Times New Roman"/>
              </a:rPr>
              <a:t>increased </a:t>
            </a:r>
            <a:r>
              <a:rPr sz="1167" spc="-5" dirty="0">
                <a:latin typeface="Times New Roman"/>
                <a:cs typeface="Times New Roman"/>
              </a:rPr>
              <a:t>when  we associate </a:t>
            </a:r>
            <a:r>
              <a:rPr sz="1167" dirty="0">
                <a:latin typeface="Times New Roman"/>
                <a:cs typeface="Times New Roman"/>
              </a:rPr>
              <a:t>some other </a:t>
            </a:r>
            <a:r>
              <a:rPr sz="1167" spc="-5" dirty="0">
                <a:latin typeface="Times New Roman"/>
                <a:cs typeface="Times New Roman"/>
              </a:rPr>
              <a:t>labels, </a:t>
            </a:r>
            <a:r>
              <a:rPr sz="1167" dirty="0">
                <a:latin typeface="Times New Roman"/>
                <a:cs typeface="Times New Roman"/>
              </a:rPr>
              <a:t>like the company </a:t>
            </a:r>
            <a:r>
              <a:rPr sz="1167" spc="-5" dirty="0">
                <a:latin typeface="Times New Roman"/>
                <a:cs typeface="Times New Roman"/>
              </a:rPr>
              <a:t>name and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department </a:t>
            </a:r>
            <a:r>
              <a:rPr sz="1167" dirty="0">
                <a:latin typeface="Times New Roman"/>
                <a:cs typeface="Times New Roman"/>
              </a:rPr>
              <a:t>name </a:t>
            </a:r>
            <a:r>
              <a:rPr sz="1167" spc="-5" dirty="0">
                <a:latin typeface="Times New Roman"/>
                <a:cs typeface="Times New Roman"/>
              </a:rPr>
              <a:t>etc. </a:t>
            </a:r>
            <a:r>
              <a:rPr sz="1167" dirty="0">
                <a:latin typeface="Times New Roman"/>
                <a:cs typeface="Times New Roman"/>
              </a:rPr>
              <a:t>So  this is a </a:t>
            </a:r>
            <a:r>
              <a:rPr sz="1167" spc="5" dirty="0">
                <a:latin typeface="Times New Roman"/>
                <a:cs typeface="Times New Roman"/>
              </a:rPr>
              <a:t>very </a:t>
            </a:r>
            <a:r>
              <a:rPr sz="1167" dirty="0">
                <a:latin typeface="Times New Roman"/>
                <a:cs typeface="Times New Roman"/>
              </a:rPr>
              <a:t>simple example of </a:t>
            </a:r>
            <a:r>
              <a:rPr sz="1167" spc="-5" dirty="0">
                <a:latin typeface="Times New Roman"/>
                <a:cs typeface="Times New Roman"/>
              </a:rPr>
              <a:t>processing that we can </a:t>
            </a:r>
            <a:r>
              <a:rPr sz="1167" dirty="0">
                <a:latin typeface="Times New Roman"/>
                <a:cs typeface="Times New Roman"/>
              </a:rPr>
              <a:t>do on the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to make it  </a:t>
            </a:r>
            <a:r>
              <a:rPr sz="1167" spc="-5" dirty="0">
                <a:latin typeface="Times New Roman"/>
                <a:cs typeface="Times New Roman"/>
              </a:rPr>
              <a:t>information.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Once we </a:t>
            </a:r>
            <a:r>
              <a:rPr sz="1167" dirty="0">
                <a:latin typeface="Times New Roman"/>
                <a:cs typeface="Times New Roman"/>
              </a:rPr>
              <a:t>have </a:t>
            </a:r>
            <a:r>
              <a:rPr sz="1167" spc="-5" dirty="0">
                <a:latin typeface="Times New Roman"/>
                <a:cs typeface="Times New Roman"/>
              </a:rPr>
              <a:t>clear </a:t>
            </a:r>
            <a:r>
              <a:rPr sz="1167" dirty="0">
                <a:latin typeface="Times New Roman"/>
                <a:cs typeface="Times New Roman"/>
              </a:rPr>
              <a:t>idea of what data </a:t>
            </a:r>
            <a:r>
              <a:rPr sz="1167" spc="-5" dirty="0">
                <a:latin typeface="Times New Roman"/>
                <a:cs typeface="Times New Roman"/>
              </a:rPr>
              <a:t>and information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proceed </a:t>
            </a:r>
            <a:r>
              <a:rPr sz="1167" spc="-5" dirty="0">
                <a:latin typeface="Times New Roman"/>
                <a:cs typeface="Times New Roman"/>
              </a:rPr>
              <a:t>with another term  knows as “schema” </a:t>
            </a:r>
            <a:r>
              <a:rPr sz="1167" dirty="0">
                <a:latin typeface="Times New Roman"/>
                <a:cs typeface="Times New Roman"/>
              </a:rPr>
              <a:t>Schema is a </a:t>
            </a:r>
            <a:r>
              <a:rPr sz="1167" spc="-5" dirty="0">
                <a:latin typeface="Times New Roman"/>
                <a:cs typeface="Times New Roman"/>
              </a:rPr>
              <a:t>repository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structure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express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format and other  different </a:t>
            </a:r>
            <a:r>
              <a:rPr sz="1167" dirty="0">
                <a:latin typeface="Times New Roman"/>
                <a:cs typeface="Times New Roman"/>
              </a:rPr>
              <a:t>information about </a:t>
            </a:r>
            <a:r>
              <a:rPr sz="1167" spc="-5" dirty="0">
                <a:latin typeface="Times New Roman"/>
                <a:cs typeface="Times New Roman"/>
              </a:rPr>
              <a:t>data and database, as </a:t>
            </a:r>
            <a:r>
              <a:rPr sz="1167" spc="-10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can see from </a:t>
            </a:r>
            <a:r>
              <a:rPr sz="1167" dirty="0">
                <a:latin typeface="Times New Roman"/>
                <a:cs typeface="Times New Roman"/>
              </a:rPr>
              <a:t>the database </a:t>
            </a:r>
            <a:r>
              <a:rPr sz="1167" spc="-5" dirty="0">
                <a:latin typeface="Times New Roman"/>
                <a:cs typeface="Times New Roman"/>
              </a:rPr>
              <a:t>definition  “Database </a:t>
            </a:r>
            <a:r>
              <a:rPr sz="1167" dirty="0">
                <a:latin typeface="Times New Roman"/>
                <a:cs typeface="Times New Roman"/>
              </a:rPr>
              <a:t>is a </a:t>
            </a:r>
            <a:r>
              <a:rPr sz="1167" spc="-5" dirty="0">
                <a:latin typeface="Times New Roman"/>
                <a:cs typeface="Times New Roman"/>
              </a:rPr>
              <a:t>self </a:t>
            </a:r>
            <a:r>
              <a:rPr sz="1167" dirty="0">
                <a:latin typeface="Times New Roman"/>
                <a:cs typeface="Times New Roman"/>
              </a:rPr>
              <a:t>describing </a:t>
            </a:r>
            <a:r>
              <a:rPr sz="1167" spc="-5" dirty="0">
                <a:latin typeface="Times New Roman"/>
                <a:cs typeface="Times New Roman"/>
              </a:rPr>
              <a:t>collection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interrelated records.”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word self  describing means that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 storage and retrieval </a:t>
            </a:r>
            <a:r>
              <a:rPr sz="1167" dirty="0">
                <a:latin typeface="Times New Roman"/>
                <a:cs typeface="Times New Roman"/>
              </a:rPr>
              <a:t>mechanism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its </a:t>
            </a:r>
            <a:r>
              <a:rPr sz="1167" spc="-5" dirty="0">
                <a:latin typeface="Times New Roman"/>
                <a:cs typeface="Times New Roman"/>
              </a:rPr>
              <a:t>format </a:t>
            </a:r>
            <a:r>
              <a:rPr sz="1167" dirty="0">
                <a:latin typeface="Times New Roman"/>
                <a:cs typeface="Times New Roman"/>
              </a:rPr>
              <a:t>is  </a:t>
            </a:r>
            <a:r>
              <a:rPr sz="1167" spc="-5" dirty="0">
                <a:latin typeface="Times New Roman"/>
                <a:cs typeface="Times New Roman"/>
              </a:rPr>
              <a:t>described </a:t>
            </a:r>
            <a:r>
              <a:rPr sz="1167" dirty="0">
                <a:latin typeface="Times New Roman"/>
                <a:cs typeface="Times New Roman"/>
              </a:rPr>
              <a:t>in the database, </a:t>
            </a:r>
            <a:r>
              <a:rPr sz="1167" spc="-5" dirty="0">
                <a:latin typeface="Times New Roman"/>
                <a:cs typeface="Times New Roman"/>
              </a:rPr>
              <a:t>Actual </a:t>
            </a:r>
            <a:r>
              <a:rPr sz="1167" dirty="0">
                <a:latin typeface="Times New Roman"/>
                <a:cs typeface="Times New Roman"/>
              </a:rPr>
              <a:t>place </a:t>
            </a:r>
            <a:r>
              <a:rPr sz="1167" spc="-5" dirty="0">
                <a:latin typeface="Times New Roman"/>
                <a:cs typeface="Times New Roman"/>
              </a:rPr>
              <a:t>where these </a:t>
            </a:r>
            <a:r>
              <a:rPr sz="1167" dirty="0">
                <a:latin typeface="Times New Roman"/>
                <a:cs typeface="Times New Roman"/>
              </a:rPr>
              <a:t>definitions </a:t>
            </a:r>
            <a:r>
              <a:rPr sz="1167" spc="-5" dirty="0">
                <a:latin typeface="Times New Roman"/>
                <a:cs typeface="Times New Roman"/>
              </a:rPr>
              <a:t>and descriptions </a:t>
            </a:r>
            <a:r>
              <a:rPr sz="1167" dirty="0">
                <a:latin typeface="Times New Roman"/>
                <a:cs typeface="Times New Roman"/>
              </a:rPr>
              <a:t>are  </a:t>
            </a:r>
            <a:r>
              <a:rPr sz="1167" spc="-5" dirty="0">
                <a:latin typeface="Times New Roman"/>
                <a:cs typeface="Times New Roman"/>
              </a:rPr>
              <a:t>performed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database</a:t>
            </a:r>
            <a:r>
              <a:rPr sz="1167" spc="-2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schema.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61"/>
              </a:lnSpc>
              <a:spcBef>
                <a:spcPts val="710"/>
              </a:spcBef>
              <a:buFont typeface="Courier New"/>
              <a:buChar char="o"/>
              <a:tabLst>
                <a:tab pos="235209" algn="l"/>
              </a:tabLst>
            </a:pPr>
            <a:r>
              <a:rPr sz="1167" spc="39" dirty="0">
                <a:latin typeface="Times New Roman"/>
                <a:cs typeface="Times New Roman"/>
              </a:rPr>
              <a:t>Database</a:t>
            </a:r>
            <a:r>
              <a:rPr sz="1167" spc="-53" dirty="0">
                <a:latin typeface="Times New Roman"/>
                <a:cs typeface="Times New Roman"/>
              </a:rPr>
              <a:t> </a:t>
            </a:r>
            <a:r>
              <a:rPr sz="1167" spc="29" dirty="0">
                <a:latin typeface="Times New Roman"/>
                <a:cs typeface="Times New Roman"/>
              </a:rPr>
              <a:t>Application: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53"/>
              </a:spcBef>
            </a:pPr>
            <a:r>
              <a:rPr sz="1167" spc="-5" dirty="0">
                <a:latin typeface="Times New Roman"/>
                <a:cs typeface="Times New Roman"/>
              </a:rPr>
              <a:t>Database Application </a:t>
            </a:r>
            <a:r>
              <a:rPr sz="1167" dirty="0">
                <a:latin typeface="Times New Roman"/>
                <a:cs typeface="Times New Roman"/>
              </a:rPr>
              <a:t>is a </a:t>
            </a:r>
            <a:r>
              <a:rPr sz="1167" spc="-5" dirty="0">
                <a:latin typeface="Times New Roman"/>
                <a:cs typeface="Times New Roman"/>
              </a:rPr>
              <a:t>program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group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programs </a:t>
            </a:r>
            <a:r>
              <a:rPr sz="1167" dirty="0">
                <a:latin typeface="Times New Roman"/>
                <a:cs typeface="Times New Roman"/>
              </a:rPr>
              <a:t>which is </a:t>
            </a:r>
            <a:r>
              <a:rPr sz="1167" spc="-5" dirty="0">
                <a:latin typeface="Times New Roman"/>
                <a:cs typeface="Times New Roman"/>
              </a:rPr>
              <a:t>used </a:t>
            </a:r>
            <a:r>
              <a:rPr sz="1167" dirty="0">
                <a:latin typeface="Times New Roman"/>
                <a:cs typeface="Times New Roman"/>
              </a:rPr>
              <a:t>for performing  </a:t>
            </a:r>
            <a:r>
              <a:rPr sz="1167" spc="-5" dirty="0">
                <a:latin typeface="Times New Roman"/>
                <a:cs typeface="Times New Roman"/>
              </a:rPr>
              <a:t>certain operations </a:t>
            </a:r>
            <a:r>
              <a:rPr sz="1167" dirty="0">
                <a:latin typeface="Times New Roman"/>
                <a:cs typeface="Times New Roman"/>
              </a:rPr>
              <a:t>on the </a:t>
            </a:r>
            <a:r>
              <a:rPr sz="1167" spc="-5" dirty="0">
                <a:latin typeface="Times New Roman"/>
                <a:cs typeface="Times New Roman"/>
              </a:rPr>
              <a:t>data stored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database. </a:t>
            </a:r>
            <a:r>
              <a:rPr sz="1167" dirty="0">
                <a:latin typeface="Times New Roman"/>
                <a:cs typeface="Times New Roman"/>
              </a:rPr>
              <a:t>These </a:t>
            </a:r>
            <a:r>
              <a:rPr sz="1167" spc="-5" dirty="0">
                <a:latin typeface="Times New Roman"/>
                <a:cs typeface="Times New Roman"/>
              </a:rPr>
              <a:t>operations </a:t>
            </a:r>
            <a:r>
              <a:rPr sz="1167" dirty="0">
                <a:latin typeface="Times New Roman"/>
                <a:cs typeface="Times New Roman"/>
              </a:rPr>
              <a:t>may contain  </a:t>
            </a:r>
            <a:r>
              <a:rPr sz="1167" spc="-5" dirty="0">
                <a:latin typeface="Times New Roman"/>
                <a:cs typeface="Times New Roman"/>
              </a:rPr>
              <a:t>insertion </a:t>
            </a:r>
            <a:r>
              <a:rPr sz="1167" dirty="0">
                <a:latin typeface="Times New Roman"/>
                <a:cs typeface="Times New Roman"/>
              </a:rPr>
              <a:t>of data into a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extracting </a:t>
            </a:r>
            <a:r>
              <a:rPr sz="1167" dirty="0">
                <a:latin typeface="Times New Roman"/>
                <a:cs typeface="Times New Roman"/>
              </a:rPr>
              <a:t>some </a:t>
            </a:r>
            <a:r>
              <a:rPr sz="1167" spc="-5" dirty="0">
                <a:latin typeface="Times New Roman"/>
                <a:cs typeface="Times New Roman"/>
              </a:rPr>
              <a:t>data from </a:t>
            </a:r>
            <a:r>
              <a:rPr sz="1167" dirty="0">
                <a:latin typeface="Times New Roman"/>
                <a:cs typeface="Times New Roman"/>
              </a:rPr>
              <a:t>the database based on a  </a:t>
            </a:r>
            <a:r>
              <a:rPr sz="1167" spc="-5" dirty="0">
                <a:latin typeface="Times New Roman"/>
                <a:cs typeface="Times New Roman"/>
              </a:rPr>
              <a:t>certain condition, updating </a:t>
            </a:r>
            <a:r>
              <a:rPr sz="1167" dirty="0">
                <a:latin typeface="Times New Roman"/>
                <a:cs typeface="Times New Roman"/>
              </a:rPr>
              <a:t>data in the </a:t>
            </a:r>
            <a:r>
              <a:rPr sz="1167" spc="-5" dirty="0">
                <a:latin typeface="Times New Roman"/>
                <a:cs typeface="Times New Roman"/>
              </a:rPr>
              <a:t>database, producing </a:t>
            </a:r>
            <a:r>
              <a:rPr sz="1167" dirty="0">
                <a:latin typeface="Times New Roman"/>
                <a:cs typeface="Times New Roman"/>
              </a:rPr>
              <a:t>the data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output on any  </a:t>
            </a:r>
            <a:r>
              <a:rPr sz="1167" spc="-5" dirty="0">
                <a:latin typeface="Times New Roman"/>
                <a:cs typeface="Times New Roman"/>
              </a:rPr>
              <a:t>device such as Screen, </a:t>
            </a:r>
            <a:r>
              <a:rPr sz="1167" dirty="0">
                <a:latin typeface="Times New Roman"/>
                <a:cs typeface="Times New Roman"/>
              </a:rPr>
              <a:t>disk or</a:t>
            </a:r>
            <a:r>
              <a:rPr sz="1167" spc="1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printer.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61"/>
              </a:lnSpc>
              <a:spcBef>
                <a:spcPts val="710"/>
              </a:spcBef>
              <a:buFont typeface="Courier New"/>
              <a:buChar char="o"/>
              <a:tabLst>
                <a:tab pos="235209" algn="l"/>
              </a:tabLst>
            </a:pPr>
            <a:r>
              <a:rPr sz="1167" spc="39" dirty="0">
                <a:latin typeface="Times New Roman"/>
                <a:cs typeface="Times New Roman"/>
              </a:rPr>
              <a:t>Database </a:t>
            </a:r>
            <a:r>
              <a:rPr sz="1167" spc="44" dirty="0">
                <a:latin typeface="Times New Roman"/>
                <a:cs typeface="Times New Roman"/>
              </a:rPr>
              <a:t>Management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spc="19" dirty="0">
                <a:latin typeface="Times New Roman"/>
                <a:cs typeface="Times New Roman"/>
              </a:rPr>
              <a:t>Systems:</a:t>
            </a: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  <a:spcBef>
                <a:spcPts val="53"/>
              </a:spcBef>
            </a:pPr>
            <a:r>
              <a:rPr sz="1167" spc="-5" dirty="0">
                <a:latin typeface="Times New Roman"/>
                <a:cs typeface="Times New Roman"/>
              </a:rPr>
              <a:t>Database management system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collection </a:t>
            </a:r>
            <a:r>
              <a:rPr sz="1167" dirty="0">
                <a:latin typeface="Times New Roman"/>
                <a:cs typeface="Times New Roman"/>
              </a:rPr>
              <a:t>of small </a:t>
            </a:r>
            <a:r>
              <a:rPr sz="1167" spc="-5" dirty="0">
                <a:latin typeface="Times New Roman"/>
                <a:cs typeface="Times New Roman"/>
              </a:rPr>
              <a:t>programs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perform  certain operation </a:t>
            </a:r>
            <a:r>
              <a:rPr sz="1167" dirty="0">
                <a:latin typeface="Times New Roman"/>
                <a:cs typeface="Times New Roman"/>
              </a:rPr>
              <a:t>on </a:t>
            </a:r>
            <a:r>
              <a:rPr sz="1167" spc="-5" dirty="0">
                <a:latin typeface="Times New Roman"/>
                <a:cs typeface="Times New Roman"/>
              </a:rPr>
              <a:t>data and manage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4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data.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08"/>
              </a:lnSpc>
            </a:pPr>
            <a:r>
              <a:rPr sz="1167" spc="-5" dirty="0">
                <a:latin typeface="Times New Roman"/>
                <a:cs typeface="Times New Roman"/>
              </a:rPr>
              <a:t>Two basic operations performed </a:t>
            </a:r>
            <a:r>
              <a:rPr sz="1167" spc="10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the DBMS are: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901327" lvl="1" indent="-222245">
              <a:spcBef>
                <a:spcPts val="826"/>
              </a:spcBef>
              <a:buFont typeface="Symbol"/>
              <a:buChar char=""/>
              <a:tabLst>
                <a:tab pos="901327" algn="l"/>
                <a:tab pos="901944" algn="l"/>
              </a:tabLst>
            </a:pPr>
            <a:r>
              <a:rPr sz="1167" spc="-5" dirty="0">
                <a:latin typeface="Times New Roman"/>
                <a:cs typeface="Times New Roman"/>
              </a:rPr>
              <a:t>Management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5" dirty="0">
                <a:latin typeface="Times New Roman"/>
                <a:cs typeface="Times New Roman"/>
              </a:rPr>
              <a:t>the</a:t>
            </a:r>
            <a:r>
              <a:rPr sz="1167" spc="-2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Database</a:t>
            </a:r>
            <a:endParaRPr sz="1167">
              <a:latin typeface="Times New Roman"/>
              <a:cs typeface="Times New Roman"/>
            </a:endParaRPr>
          </a:p>
          <a:p>
            <a:pPr marL="901327" lvl="1" indent="-222245">
              <a:spcBef>
                <a:spcPts val="676"/>
              </a:spcBef>
              <a:buFont typeface="Symbol"/>
              <a:buChar char=""/>
              <a:tabLst>
                <a:tab pos="901327" algn="l"/>
                <a:tab pos="901944" algn="l"/>
              </a:tabLst>
            </a:pPr>
            <a:r>
              <a:rPr sz="1167" spc="-5" dirty="0">
                <a:latin typeface="Times New Roman"/>
                <a:cs typeface="Times New Roman"/>
              </a:rPr>
              <a:t>Management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Users associated with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53" dirty="0">
                <a:latin typeface="Times New Roman"/>
                <a:cs typeface="Times New Roman"/>
              </a:rPr>
              <a:t> </a:t>
            </a:r>
            <a:r>
              <a:rPr sz="1167" spc="-10" dirty="0">
                <a:latin typeface="Times New Roman"/>
                <a:cs typeface="Times New Roman"/>
              </a:rPr>
              <a:t>database</a:t>
            </a:r>
            <a:r>
              <a:rPr sz="1167" spc="-10" dirty="0">
                <a:latin typeface="Verdana"/>
                <a:cs typeface="Verdana"/>
              </a:rPr>
              <a:t>.</a:t>
            </a:r>
            <a:endParaRPr sz="1167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7408" algn="just">
              <a:lnSpc>
                <a:spcPct val="143300"/>
              </a:lnSpc>
              <a:spcBef>
                <a:spcPts val="851"/>
              </a:spcBef>
            </a:pPr>
            <a:r>
              <a:rPr sz="1167" spc="-5" dirty="0">
                <a:latin typeface="Times New Roman"/>
                <a:cs typeface="Times New Roman"/>
              </a:rPr>
              <a:t>Management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data means </a:t>
            </a:r>
            <a:r>
              <a:rPr sz="1167" dirty="0">
                <a:latin typeface="Times New Roman"/>
                <a:cs typeface="Times New Roman"/>
              </a:rPr>
              <a:t>to specify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how </a:t>
            </a:r>
            <a:r>
              <a:rPr sz="1167" spc="-5" dirty="0">
                <a:latin typeface="Times New Roman"/>
                <a:cs typeface="Times New Roman"/>
              </a:rPr>
              <a:t>data will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stored, structured and  accessed </a:t>
            </a:r>
            <a:r>
              <a:rPr sz="1167" dirty="0">
                <a:latin typeface="Times New Roman"/>
                <a:cs typeface="Times New Roman"/>
              </a:rPr>
              <a:t>in the</a:t>
            </a:r>
            <a:r>
              <a:rPr sz="1167" spc="-3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database.</a:t>
            </a: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ct val="143600"/>
              </a:lnSpc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Management </a:t>
            </a:r>
            <a:r>
              <a:rPr sz="1167" dirty="0">
                <a:latin typeface="Times New Roman"/>
                <a:cs typeface="Times New Roman"/>
              </a:rPr>
              <a:t>of database </a:t>
            </a:r>
            <a:r>
              <a:rPr sz="1167" spc="-5" dirty="0">
                <a:latin typeface="Times New Roman"/>
                <a:cs typeface="Times New Roman"/>
              </a:rPr>
              <a:t>users means </a:t>
            </a:r>
            <a:r>
              <a:rPr sz="1167" dirty="0">
                <a:latin typeface="Times New Roman"/>
                <a:cs typeface="Times New Roman"/>
              </a:rPr>
              <a:t>to manage the </a:t>
            </a:r>
            <a:r>
              <a:rPr sz="1167" spc="-5" dirty="0">
                <a:latin typeface="Times New Roman"/>
                <a:cs typeface="Times New Roman"/>
              </a:rPr>
              <a:t>users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such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10" dirty="0">
                <a:latin typeface="Times New Roman"/>
                <a:cs typeface="Times New Roman"/>
              </a:rPr>
              <a:t>way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they </a:t>
            </a:r>
            <a:r>
              <a:rPr sz="1167" spc="-5" dirty="0">
                <a:latin typeface="Times New Roman"/>
                <a:cs typeface="Times New Roman"/>
              </a:rPr>
              <a:t>can  perform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spc="-5" dirty="0">
                <a:latin typeface="Times New Roman"/>
                <a:cs typeface="Times New Roman"/>
              </a:rPr>
              <a:t>desired operations </a:t>
            </a:r>
            <a:r>
              <a:rPr sz="1167" dirty="0">
                <a:latin typeface="Times New Roman"/>
                <a:cs typeface="Times New Roman"/>
              </a:rPr>
              <a:t>on the </a:t>
            </a:r>
            <a:r>
              <a:rPr sz="1167" spc="-5" dirty="0">
                <a:latin typeface="Times New Roman"/>
                <a:cs typeface="Times New Roman"/>
              </a:rPr>
              <a:t>database. DBMS also ensures that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user can </a:t>
            </a:r>
            <a:r>
              <a:rPr sz="1167" dirty="0">
                <a:latin typeface="Times New Roman"/>
                <a:cs typeface="Times New Roman"/>
              </a:rPr>
              <a:t>not  </a:t>
            </a:r>
            <a:r>
              <a:rPr sz="1167" spc="-5" dirty="0">
                <a:latin typeface="Times New Roman"/>
                <a:cs typeface="Times New Roman"/>
              </a:rPr>
              <a:t>perform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spc="-5" dirty="0">
                <a:latin typeface="Times New Roman"/>
                <a:cs typeface="Times New Roman"/>
              </a:rPr>
              <a:t>operation </a:t>
            </a:r>
            <a:r>
              <a:rPr sz="1167" dirty="0">
                <a:latin typeface="Times New Roman"/>
                <a:cs typeface="Times New Roman"/>
              </a:rPr>
              <a:t>for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he is not </a:t>
            </a:r>
            <a:r>
              <a:rPr sz="1167" spc="-5" dirty="0">
                <a:latin typeface="Times New Roman"/>
                <a:cs typeface="Times New Roman"/>
              </a:rPr>
              <a:t>allowed. And also an authorized user </a:t>
            </a:r>
            <a:r>
              <a:rPr sz="1167" dirty="0">
                <a:latin typeface="Times New Roman"/>
                <a:cs typeface="Times New Roman"/>
              </a:rPr>
              <a:t>is not  </a:t>
            </a:r>
            <a:r>
              <a:rPr sz="1167" spc="-5" dirty="0">
                <a:latin typeface="Times New Roman"/>
                <a:cs typeface="Times New Roman"/>
              </a:rPr>
              <a:t>allowed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perform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dirty="0">
                <a:latin typeface="Times New Roman"/>
                <a:cs typeface="Times New Roman"/>
              </a:rPr>
              <a:t>action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restricted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that</a:t>
            </a:r>
            <a:r>
              <a:rPr sz="1167" spc="1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user.</a:t>
            </a: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ts val="2022"/>
              </a:lnSpc>
              <a:spcBef>
                <a:spcPts val="156"/>
              </a:spcBef>
            </a:pPr>
            <a:r>
              <a:rPr sz="1167" spc="-10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General </a:t>
            </a:r>
            <a:r>
              <a:rPr sz="1167" dirty="0">
                <a:latin typeface="Times New Roman"/>
                <a:cs typeface="Times New Roman"/>
              </a:rPr>
              <a:t>DBMS is a </a:t>
            </a:r>
            <a:r>
              <a:rPr sz="1167" spc="-5" dirty="0">
                <a:latin typeface="Times New Roman"/>
                <a:cs typeface="Times New Roman"/>
              </a:rPr>
              <a:t>collection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Programs performing all </a:t>
            </a:r>
            <a:r>
              <a:rPr sz="1167" dirty="0">
                <a:latin typeface="Times New Roman"/>
                <a:cs typeface="Times New Roman"/>
              </a:rPr>
              <a:t>necessary actions </a:t>
            </a:r>
            <a:r>
              <a:rPr sz="1167" spc="-5" dirty="0">
                <a:latin typeface="Times New Roman"/>
                <a:cs typeface="Times New Roman"/>
              </a:rPr>
              <a:t>associated  </a:t>
            </a:r>
            <a:r>
              <a:rPr sz="1167" dirty="0">
                <a:latin typeface="Times New Roman"/>
                <a:cs typeface="Times New Roman"/>
              </a:rPr>
              <a:t>to a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database.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10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5723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93" y="1421498"/>
            <a:ext cx="5372894" cy="7808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361" spc="83" dirty="0">
                <a:latin typeface="Times New Roman"/>
                <a:cs typeface="Times New Roman"/>
              </a:rPr>
              <a:t>Further </a:t>
            </a:r>
            <a:r>
              <a:rPr sz="1361" spc="34" dirty="0">
                <a:latin typeface="Times New Roman"/>
                <a:cs typeface="Times New Roman"/>
              </a:rPr>
              <a:t>Advantages </a:t>
            </a:r>
            <a:r>
              <a:rPr sz="1361" dirty="0">
                <a:latin typeface="Times New Roman"/>
                <a:cs typeface="Times New Roman"/>
              </a:rPr>
              <a:t>of </a:t>
            </a:r>
            <a:r>
              <a:rPr sz="1361" spc="44" dirty="0">
                <a:latin typeface="Times New Roman"/>
                <a:cs typeface="Times New Roman"/>
              </a:rPr>
              <a:t>Database</a:t>
            </a:r>
            <a:r>
              <a:rPr sz="1361" spc="-131" dirty="0">
                <a:latin typeface="Times New Roman"/>
                <a:cs typeface="Times New Roman"/>
              </a:rPr>
              <a:t> </a:t>
            </a:r>
            <a:r>
              <a:rPr sz="1361" spc="24" dirty="0">
                <a:latin typeface="Times New Roman"/>
                <a:cs typeface="Times New Roman"/>
              </a:rPr>
              <a:t>Systems:</a:t>
            </a:r>
            <a:endParaRPr sz="1361">
              <a:latin typeface="Times New Roman"/>
              <a:cs typeface="Times New Roman"/>
            </a:endParaRPr>
          </a:p>
          <a:p>
            <a:pPr marL="12347" algn="just">
              <a:spcBef>
                <a:spcPts val="219"/>
              </a:spcBef>
            </a:pPr>
            <a:r>
              <a:rPr sz="1167" spc="-5" dirty="0">
                <a:latin typeface="Times New Roman"/>
                <a:cs typeface="Times New Roman"/>
              </a:rPr>
              <a:t>Database</a:t>
            </a:r>
            <a:r>
              <a:rPr sz="1167" spc="16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systems</a:t>
            </a:r>
            <a:r>
              <a:rPr sz="1167" spc="15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are</a:t>
            </a:r>
            <a:r>
              <a:rPr sz="1167" spc="146" dirty="0">
                <a:latin typeface="Times New Roman"/>
                <a:cs typeface="Times New Roman"/>
              </a:rPr>
              <a:t> </a:t>
            </a:r>
            <a:r>
              <a:rPr sz="1167" spc="5" dirty="0">
                <a:latin typeface="Times New Roman"/>
                <a:cs typeface="Times New Roman"/>
              </a:rPr>
              <a:t>very</a:t>
            </a:r>
            <a:r>
              <a:rPr sz="1167" spc="12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much</a:t>
            </a:r>
            <a:r>
              <a:rPr sz="1167" spc="15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beneficent</a:t>
            </a:r>
            <a:r>
              <a:rPr sz="1167" spc="15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to</a:t>
            </a:r>
            <a:r>
              <a:rPr sz="1167" spc="151" dirty="0">
                <a:latin typeface="Times New Roman"/>
                <a:cs typeface="Times New Roman"/>
              </a:rPr>
              <a:t> </a:t>
            </a:r>
            <a:r>
              <a:rPr sz="1167" spc="-10" dirty="0">
                <a:latin typeface="Times New Roman"/>
                <a:cs typeface="Times New Roman"/>
              </a:rPr>
              <a:t>enterprises</a:t>
            </a:r>
            <a:r>
              <a:rPr sz="1167" spc="15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and</a:t>
            </a:r>
            <a:r>
              <a:rPr sz="1167" spc="16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businesses,</a:t>
            </a:r>
            <a:r>
              <a:rPr sz="1167" spc="15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some</a:t>
            </a:r>
            <a:r>
              <a:rPr sz="1167" spc="14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14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685"/>
              </a:spcBef>
            </a:pPr>
            <a:r>
              <a:rPr sz="1167" spc="-5" dirty="0">
                <a:latin typeface="Times New Roman"/>
                <a:cs typeface="Times New Roman"/>
              </a:rPr>
              <a:t>advantages are listed</a:t>
            </a:r>
            <a:r>
              <a:rPr sz="1167" spc="-2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below</a:t>
            </a:r>
            <a:r>
              <a:rPr sz="1167" spc="-5" dirty="0">
                <a:latin typeface="Verdana"/>
                <a:cs typeface="Verdana"/>
              </a:rPr>
              <a:t>:</a:t>
            </a:r>
            <a:endParaRPr sz="1167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215">
              <a:latin typeface="Times New Roman"/>
              <a:cs typeface="Times New Roman"/>
            </a:endParaRPr>
          </a:p>
          <a:p>
            <a:pPr marL="456837" indent="-222245"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Data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consistency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08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Better </a:t>
            </a:r>
            <a:r>
              <a:rPr sz="1167" dirty="0">
                <a:latin typeface="Times New Roman"/>
                <a:cs typeface="Times New Roman"/>
              </a:rPr>
              <a:t>data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security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17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Faster </a:t>
            </a:r>
            <a:r>
              <a:rPr sz="1167" dirty="0">
                <a:latin typeface="Times New Roman"/>
                <a:cs typeface="Times New Roman"/>
              </a:rPr>
              <a:t>development of </a:t>
            </a:r>
            <a:r>
              <a:rPr sz="1167" spc="5" dirty="0">
                <a:latin typeface="Times New Roman"/>
                <a:cs typeface="Times New Roman"/>
              </a:rPr>
              <a:t>new</a:t>
            </a:r>
            <a:r>
              <a:rPr sz="1167" spc="-5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applications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08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dirty="0">
                <a:latin typeface="Times New Roman"/>
                <a:cs typeface="Times New Roman"/>
              </a:rPr>
              <a:t>Economy </a:t>
            </a:r>
            <a:r>
              <a:rPr sz="1167" spc="5" dirty="0">
                <a:latin typeface="Times New Roman"/>
                <a:cs typeface="Times New Roman"/>
              </a:rPr>
              <a:t>of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scale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17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Better </a:t>
            </a:r>
            <a:r>
              <a:rPr sz="1167" dirty="0">
                <a:latin typeface="Times New Roman"/>
                <a:cs typeface="Times New Roman"/>
              </a:rPr>
              <a:t>concurrency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control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08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Better </a:t>
            </a:r>
            <a:r>
              <a:rPr sz="1167" dirty="0">
                <a:latin typeface="Times New Roman"/>
                <a:cs typeface="Times New Roman"/>
              </a:rPr>
              <a:t>backup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recovery</a:t>
            </a:r>
            <a:r>
              <a:rPr sz="1167" spc="-3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procedures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64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66"/>
              </a:lnSpc>
              <a:buFont typeface="Courier New"/>
              <a:buChar char="o"/>
              <a:tabLst>
                <a:tab pos="235209" algn="l"/>
              </a:tabLst>
            </a:pPr>
            <a:r>
              <a:rPr sz="1167" spc="44" dirty="0">
                <a:latin typeface="Times New Roman"/>
                <a:cs typeface="Times New Roman"/>
              </a:rPr>
              <a:t>Data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spc="24" dirty="0">
                <a:latin typeface="Times New Roman"/>
                <a:cs typeface="Times New Roman"/>
              </a:rPr>
              <a:t>Consistency: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</a:pPr>
            <a:r>
              <a:rPr sz="1167" spc="-5" dirty="0">
                <a:latin typeface="Times New Roman"/>
                <a:cs typeface="Times New Roman"/>
              </a:rPr>
              <a:t>Data</a:t>
            </a:r>
            <a:r>
              <a:rPr sz="1167" spc="6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consistency</a:t>
            </a:r>
            <a:r>
              <a:rPr sz="1167" spc="4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means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that</a:t>
            </a:r>
            <a:r>
              <a:rPr sz="1167" spc="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6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changes</a:t>
            </a:r>
            <a:r>
              <a:rPr sz="1167" spc="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made</a:t>
            </a:r>
            <a:r>
              <a:rPr sz="1167" spc="6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to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different</a:t>
            </a:r>
            <a:r>
              <a:rPr sz="1167" spc="7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occurrence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data</a:t>
            </a:r>
            <a:r>
              <a:rPr sz="1167" spc="6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should</a:t>
            </a:r>
            <a:r>
              <a:rPr sz="1167" spc="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be</a:t>
            </a: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ct val="143600"/>
              </a:lnSpc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controlled and managed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such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5" dirty="0">
                <a:latin typeface="Times New Roman"/>
                <a:cs typeface="Times New Roman"/>
              </a:rPr>
              <a:t>way </a:t>
            </a:r>
            <a:r>
              <a:rPr sz="1167" dirty="0">
                <a:latin typeface="Times New Roman"/>
                <a:cs typeface="Times New Roman"/>
              </a:rPr>
              <a:t>that </a:t>
            </a:r>
            <a:r>
              <a:rPr sz="1167" spc="-5" dirty="0">
                <a:latin typeface="Times New Roman"/>
                <a:cs typeface="Times New Roman"/>
              </a:rPr>
              <a:t>all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occurrences </a:t>
            </a:r>
            <a:r>
              <a:rPr sz="1167" dirty="0">
                <a:latin typeface="Times New Roman"/>
                <a:cs typeface="Times New Roman"/>
              </a:rPr>
              <a:t>have same </a:t>
            </a:r>
            <a:r>
              <a:rPr sz="1167" spc="-5" dirty="0">
                <a:latin typeface="Times New Roman"/>
                <a:cs typeface="Times New Roman"/>
              </a:rPr>
              <a:t>value for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spc="30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specific </a:t>
            </a:r>
            <a:r>
              <a:rPr sz="1167" dirty="0">
                <a:latin typeface="Times New Roman"/>
                <a:cs typeface="Times New Roman"/>
              </a:rPr>
              <a:t>data item. </a:t>
            </a:r>
            <a:r>
              <a:rPr sz="1167" spc="-5" dirty="0">
                <a:latin typeface="Times New Roman"/>
                <a:cs typeface="Times New Roman"/>
              </a:rPr>
              <a:t>Data inconsistency </a:t>
            </a:r>
            <a:r>
              <a:rPr sz="1167" dirty="0">
                <a:latin typeface="Times New Roman"/>
                <a:cs typeface="Times New Roman"/>
              </a:rPr>
              <a:t>leads to a </a:t>
            </a:r>
            <a:r>
              <a:rPr sz="1167" spc="-5" dirty="0">
                <a:latin typeface="Times New Roman"/>
                <a:cs typeface="Times New Roman"/>
              </a:rPr>
              <a:t>number </a:t>
            </a:r>
            <a:r>
              <a:rPr sz="1167" dirty="0">
                <a:latin typeface="Times New Roman"/>
                <a:cs typeface="Times New Roman"/>
              </a:rPr>
              <a:t>of problems, including loss of  </a:t>
            </a:r>
            <a:r>
              <a:rPr sz="1167" spc="-5" dirty="0">
                <a:latin typeface="Times New Roman"/>
                <a:cs typeface="Times New Roman"/>
              </a:rPr>
              <a:t>information and </a:t>
            </a:r>
            <a:r>
              <a:rPr sz="1167" dirty="0">
                <a:latin typeface="Times New Roman"/>
                <a:cs typeface="Times New Roman"/>
              </a:rPr>
              <a:t>incorrect </a:t>
            </a:r>
            <a:r>
              <a:rPr sz="1167" spc="-5" dirty="0">
                <a:latin typeface="Times New Roman"/>
                <a:cs typeface="Times New Roman"/>
              </a:rPr>
              <a:t>results. </a:t>
            </a:r>
            <a:r>
              <a:rPr sz="1167" spc="-10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database </a:t>
            </a:r>
            <a:r>
              <a:rPr sz="1167" spc="-5" dirty="0">
                <a:latin typeface="Times New Roman"/>
                <a:cs typeface="Times New Roman"/>
              </a:rPr>
              <a:t>approach </a:t>
            </a:r>
            <a:r>
              <a:rPr sz="1167" dirty="0">
                <a:latin typeface="Times New Roman"/>
                <a:cs typeface="Times New Roman"/>
              </a:rPr>
              <a:t>it is </a:t>
            </a:r>
            <a:r>
              <a:rPr sz="1167" spc="-5" dirty="0">
                <a:latin typeface="Times New Roman"/>
                <a:cs typeface="Times New Roman"/>
              </a:rPr>
              <a:t>controlled because data </a:t>
            </a:r>
            <a:r>
              <a:rPr sz="1167" dirty="0">
                <a:latin typeface="Times New Roman"/>
                <a:cs typeface="Times New Roman"/>
              </a:rPr>
              <a:t>is  </a:t>
            </a:r>
            <a:r>
              <a:rPr sz="1167" spc="-5" dirty="0">
                <a:latin typeface="Times New Roman"/>
                <a:cs typeface="Times New Roman"/>
              </a:rPr>
              <a:t>shared and </a:t>
            </a:r>
            <a:r>
              <a:rPr sz="1167" dirty="0">
                <a:latin typeface="Times New Roman"/>
                <a:cs typeface="Times New Roman"/>
              </a:rPr>
              <a:t>consistency is </a:t>
            </a:r>
            <a:r>
              <a:rPr sz="1167" spc="-5" dirty="0">
                <a:latin typeface="Times New Roman"/>
                <a:cs typeface="Times New Roman"/>
              </a:rPr>
              <a:t>controlled and</a:t>
            </a:r>
            <a:r>
              <a:rPr sz="1167" spc="3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maintained.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215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66"/>
              </a:lnSpc>
              <a:buFont typeface="Courier New"/>
              <a:buChar char="o"/>
              <a:tabLst>
                <a:tab pos="235209" algn="l"/>
              </a:tabLst>
            </a:pPr>
            <a:r>
              <a:rPr sz="1167" spc="39" dirty="0">
                <a:latin typeface="Times New Roman"/>
                <a:cs typeface="Times New Roman"/>
              </a:rPr>
              <a:t>Better </a:t>
            </a:r>
            <a:r>
              <a:rPr sz="1167" spc="44" dirty="0">
                <a:latin typeface="Times New Roman"/>
                <a:cs typeface="Times New Roman"/>
              </a:rPr>
              <a:t>Data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spc="34" dirty="0">
                <a:latin typeface="Times New Roman"/>
                <a:cs typeface="Times New Roman"/>
              </a:rPr>
              <a:t>Security: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</a:pPr>
            <a:r>
              <a:rPr sz="1167" spc="-5" dirty="0">
                <a:latin typeface="Times New Roman"/>
                <a:cs typeface="Times New Roman"/>
              </a:rPr>
              <a:t>All  application  programs  access  data  through  </a:t>
            </a:r>
            <a:r>
              <a:rPr sz="1167" dirty="0">
                <a:latin typeface="Times New Roman"/>
                <a:cs typeface="Times New Roman"/>
              </a:rPr>
              <a:t>DBMS, So  </a:t>
            </a:r>
            <a:r>
              <a:rPr sz="1167" spc="-5" dirty="0">
                <a:latin typeface="Times New Roman"/>
                <a:cs typeface="Times New Roman"/>
              </a:rPr>
              <a:t>DBMS  can  </a:t>
            </a:r>
            <a:r>
              <a:rPr sz="1167" dirty="0">
                <a:latin typeface="Times New Roman"/>
                <a:cs typeface="Times New Roman"/>
              </a:rPr>
              <a:t>very</a:t>
            </a:r>
            <a:r>
              <a:rPr sz="1167" spc="6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efficiently</a:t>
            </a:r>
            <a:endParaRPr sz="1167">
              <a:latin typeface="Times New Roman"/>
              <a:cs typeface="Times New Roman"/>
            </a:endParaRPr>
          </a:p>
          <a:p>
            <a:pPr marL="12347" marR="9878">
              <a:lnSpc>
                <a:spcPts val="2022"/>
              </a:lnSpc>
              <a:spcBef>
                <a:spcPts val="156"/>
              </a:spcBef>
            </a:pPr>
            <a:r>
              <a:rPr sz="1167" spc="-5" dirty="0">
                <a:latin typeface="Times New Roman"/>
                <a:cs typeface="Times New Roman"/>
              </a:rPr>
              <a:t>check </a:t>
            </a:r>
            <a:r>
              <a:rPr sz="1167" dirty="0">
                <a:latin typeface="Times New Roman"/>
                <a:cs typeface="Times New Roman"/>
              </a:rPr>
              <a:t>that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user is </a:t>
            </a:r>
            <a:r>
              <a:rPr sz="1167" spc="-5" dirty="0">
                <a:latin typeface="Times New Roman"/>
                <a:cs typeface="Times New Roman"/>
              </a:rPr>
              <a:t>performing </a:t>
            </a:r>
            <a:r>
              <a:rPr sz="1167" dirty="0">
                <a:latin typeface="Times New Roman"/>
                <a:cs typeface="Times New Roman"/>
              </a:rPr>
              <a:t>which action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accessing which part of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, So A  </a:t>
            </a:r>
            <a:r>
              <a:rPr sz="1167" spc="-5" dirty="0">
                <a:latin typeface="Times New Roman"/>
                <a:cs typeface="Times New Roman"/>
              </a:rPr>
              <a:t>DBMS </a:t>
            </a:r>
            <a:r>
              <a:rPr sz="1167" dirty="0">
                <a:latin typeface="Times New Roman"/>
                <a:cs typeface="Times New Roman"/>
              </a:rPr>
              <a:t>is the most </a:t>
            </a:r>
            <a:r>
              <a:rPr sz="1167" spc="-5" dirty="0">
                <a:latin typeface="Times New Roman"/>
                <a:cs typeface="Times New Roman"/>
              </a:rPr>
              <a:t>effectively control and </a:t>
            </a:r>
            <a:r>
              <a:rPr sz="1167" dirty="0">
                <a:latin typeface="Times New Roman"/>
                <a:cs typeface="Times New Roman"/>
              </a:rPr>
              <a:t>maintain security of Data </a:t>
            </a:r>
            <a:r>
              <a:rPr sz="1167" spc="-5" dirty="0">
                <a:latin typeface="Times New Roman"/>
                <a:cs typeface="Times New Roman"/>
              </a:rPr>
              <a:t>stored </a:t>
            </a:r>
            <a:r>
              <a:rPr sz="1167" dirty="0">
                <a:latin typeface="Times New Roman"/>
                <a:cs typeface="Times New Roman"/>
              </a:rPr>
              <a:t>in a</a:t>
            </a:r>
            <a:r>
              <a:rPr sz="1167" spc="3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database.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66"/>
              </a:lnSpc>
              <a:buFont typeface="Courier New"/>
              <a:buChar char="o"/>
              <a:tabLst>
                <a:tab pos="235209" algn="l"/>
              </a:tabLst>
            </a:pPr>
            <a:r>
              <a:rPr sz="1167" spc="49" dirty="0">
                <a:latin typeface="Times New Roman"/>
                <a:cs typeface="Times New Roman"/>
              </a:rPr>
              <a:t>Faster </a:t>
            </a:r>
            <a:r>
              <a:rPr sz="1167" spc="29" dirty="0">
                <a:latin typeface="Times New Roman"/>
                <a:cs typeface="Times New Roman"/>
              </a:rPr>
              <a:t>Application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spc="24" dirty="0">
                <a:latin typeface="Times New Roman"/>
                <a:cs typeface="Times New Roman"/>
              </a:rPr>
              <a:t>Development: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environment </a:t>
            </a:r>
            <a:r>
              <a:rPr sz="1167" spc="-5" dirty="0">
                <a:latin typeface="Times New Roman"/>
                <a:cs typeface="Times New Roman"/>
              </a:rPr>
              <a:t>allows </a:t>
            </a:r>
            <a:r>
              <a:rPr sz="1167" dirty="0">
                <a:latin typeface="Times New Roman"/>
                <a:cs typeface="Times New Roman"/>
              </a:rPr>
              <a:t>us </a:t>
            </a:r>
            <a:r>
              <a:rPr sz="1167" spc="-5" dirty="0">
                <a:latin typeface="Times New Roman"/>
                <a:cs typeface="Times New Roman"/>
              </a:rPr>
              <a:t>faster application development </a:t>
            </a:r>
            <a:r>
              <a:rPr sz="1167" dirty="0">
                <a:latin typeface="Times New Roman"/>
                <a:cs typeface="Times New Roman"/>
              </a:rPr>
              <a:t>because of its   </a:t>
            </a:r>
            <a:r>
              <a:rPr sz="1167" spc="19" dirty="0">
                <a:latin typeface="Times New Roman"/>
                <a:cs typeface="Times New Roman"/>
              </a:rPr>
              <a:t> </a:t>
            </a:r>
            <a:r>
              <a:rPr sz="1167" spc="5" dirty="0">
                <a:latin typeface="Times New Roman"/>
                <a:cs typeface="Times New Roman"/>
              </a:rPr>
              <a:t>many</a:t>
            </a:r>
            <a:endParaRPr sz="1167">
              <a:latin typeface="Times New Roman"/>
              <a:cs typeface="Times New Roman"/>
            </a:endParaRPr>
          </a:p>
          <a:p>
            <a:pPr marL="12347" marR="7408">
              <a:lnSpc>
                <a:spcPts val="2022"/>
              </a:lnSpc>
              <a:spcBef>
                <a:spcPts val="156"/>
              </a:spcBef>
            </a:pPr>
            <a:r>
              <a:rPr sz="1167" spc="-5" dirty="0">
                <a:latin typeface="Times New Roman"/>
                <a:cs typeface="Times New Roman"/>
              </a:rPr>
              <a:t>reasons. As we </a:t>
            </a:r>
            <a:r>
              <a:rPr sz="1167" dirty="0">
                <a:latin typeface="Times New Roman"/>
                <a:cs typeface="Times New Roman"/>
              </a:rPr>
              <a:t>know that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designed with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factor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future development </a:t>
            </a:r>
            <a:r>
              <a:rPr sz="1167" dirty="0">
                <a:latin typeface="Times New Roman"/>
                <a:cs typeface="Times New Roman"/>
              </a:rPr>
              <a:t>in  mind</a:t>
            </a:r>
            <a:endParaRPr sz="1167">
              <a:latin typeface="Times New Roman"/>
              <a:cs typeface="Times New Roman"/>
            </a:endParaRPr>
          </a:p>
          <a:p>
            <a:pPr marL="12347" marR="7408">
              <a:lnSpc>
                <a:spcPts val="2003"/>
              </a:lnSpc>
            </a:pPr>
            <a:r>
              <a:rPr sz="1167" dirty="0">
                <a:latin typeface="Times New Roman"/>
                <a:cs typeface="Times New Roman"/>
              </a:rPr>
              <a:t>So </a:t>
            </a:r>
            <a:r>
              <a:rPr sz="1167" spc="-5" dirty="0">
                <a:latin typeface="Times New Roman"/>
                <a:cs typeface="Times New Roman"/>
              </a:rPr>
              <a:t>whenever we </a:t>
            </a:r>
            <a:r>
              <a:rPr sz="1167" dirty="0">
                <a:latin typeface="Times New Roman"/>
                <a:cs typeface="Times New Roman"/>
              </a:rPr>
              <a:t>have to build a </a:t>
            </a:r>
            <a:r>
              <a:rPr sz="1167" spc="-5" dirty="0">
                <a:latin typeface="Times New Roman"/>
                <a:cs typeface="Times New Roman"/>
              </a:rPr>
              <a:t>new application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meet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growing needs </a:t>
            </a:r>
            <a:r>
              <a:rPr sz="1167" dirty="0">
                <a:latin typeface="Times New Roman"/>
                <a:cs typeface="Times New Roman"/>
              </a:rPr>
              <a:t>of the  </a:t>
            </a:r>
            <a:r>
              <a:rPr sz="1167" spc="-5" dirty="0">
                <a:latin typeface="Times New Roman"/>
                <a:cs typeface="Times New Roman"/>
              </a:rPr>
              <a:t>computerized </a:t>
            </a:r>
            <a:r>
              <a:rPr sz="1167" dirty="0">
                <a:latin typeface="Times New Roman"/>
                <a:cs typeface="Times New Roman"/>
              </a:rPr>
              <a:t>environment, it may be </a:t>
            </a:r>
            <a:r>
              <a:rPr sz="1167" spc="5" dirty="0">
                <a:latin typeface="Times New Roman"/>
                <a:cs typeface="Times New Roman"/>
              </a:rPr>
              <a:t>easy </a:t>
            </a:r>
            <a:r>
              <a:rPr sz="1167" dirty="0">
                <a:latin typeface="Times New Roman"/>
                <a:cs typeface="Times New Roman"/>
              </a:rPr>
              <a:t>due to the </a:t>
            </a:r>
            <a:r>
              <a:rPr sz="1167" spc="-5" dirty="0">
                <a:latin typeface="Times New Roman"/>
                <a:cs typeface="Times New Roman"/>
              </a:rPr>
              <a:t>following</a:t>
            </a:r>
            <a:r>
              <a:rPr sz="1167" spc="-4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reason: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21">
              <a:latin typeface="Times New Roman"/>
              <a:cs typeface="Times New Roman"/>
            </a:endParaRPr>
          </a:p>
          <a:p>
            <a:pPr marL="901327" lvl="1" indent="-222245">
              <a:buFont typeface="Symbol"/>
              <a:buChar char=""/>
              <a:tabLst>
                <a:tab pos="901327" algn="l"/>
                <a:tab pos="901944" algn="l"/>
              </a:tabLst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 needed for </a:t>
            </a:r>
            <a:r>
              <a:rPr sz="1167" dirty="0">
                <a:latin typeface="Times New Roman"/>
                <a:cs typeface="Times New Roman"/>
              </a:rPr>
              <a:t>the new </a:t>
            </a:r>
            <a:r>
              <a:rPr sz="1167" spc="-5" dirty="0">
                <a:latin typeface="Times New Roman"/>
                <a:cs typeface="Times New Roman"/>
              </a:rPr>
              <a:t>application </a:t>
            </a:r>
            <a:r>
              <a:rPr sz="1167" dirty="0">
                <a:latin typeface="Times New Roman"/>
                <a:cs typeface="Times New Roman"/>
              </a:rPr>
              <a:t>already </a:t>
            </a:r>
            <a:r>
              <a:rPr sz="1167" spc="-5" dirty="0">
                <a:latin typeface="Times New Roman"/>
                <a:cs typeface="Times New Roman"/>
              </a:rPr>
              <a:t>resides </a:t>
            </a:r>
            <a:r>
              <a:rPr sz="1167" dirty="0">
                <a:latin typeface="Times New Roman"/>
                <a:cs typeface="Times New Roman"/>
              </a:rPr>
              <a:t>in the</a:t>
            </a:r>
            <a:r>
              <a:rPr sz="1167" spc="39" dirty="0">
                <a:latin typeface="Times New Roman"/>
                <a:cs typeface="Times New Roman"/>
              </a:rPr>
              <a:t> </a:t>
            </a:r>
            <a:r>
              <a:rPr sz="1167" spc="-10" dirty="0">
                <a:latin typeface="Times New Roman"/>
                <a:cs typeface="Times New Roman"/>
              </a:rPr>
              <a:t>database</a:t>
            </a:r>
            <a:r>
              <a:rPr sz="1167" spc="-10" dirty="0">
                <a:latin typeface="Verdana"/>
                <a:cs typeface="Verdana"/>
              </a:rPr>
              <a:t>.</a:t>
            </a:r>
            <a:endParaRPr sz="1167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11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830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9044" y="1352788"/>
            <a:ext cx="5372276" cy="7885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327" marR="9260" indent="-222245">
              <a:lnSpc>
                <a:spcPct val="144200"/>
              </a:lnSpc>
              <a:buFont typeface="Symbol"/>
              <a:buChar char=""/>
              <a:tabLst>
                <a:tab pos="900709" algn="l"/>
                <a:tab pos="901944" algn="l"/>
              </a:tabLst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 might </a:t>
            </a:r>
            <a:r>
              <a:rPr sz="1167" dirty="0">
                <a:latin typeface="Times New Roman"/>
                <a:cs typeface="Times New Roman"/>
              </a:rPr>
              <a:t>not already reside in the </a:t>
            </a:r>
            <a:r>
              <a:rPr sz="1167" spc="-5" dirty="0">
                <a:latin typeface="Times New Roman"/>
                <a:cs typeface="Times New Roman"/>
              </a:rPr>
              <a:t>database but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could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derived  from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 present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5" dirty="0">
                <a:latin typeface="Times New Roman"/>
                <a:cs typeface="Times New Roman"/>
              </a:rPr>
              <a:t>the</a:t>
            </a:r>
            <a:r>
              <a:rPr sz="1167" spc="-5" dirty="0">
                <a:latin typeface="Times New Roman"/>
                <a:cs typeface="Times New Roman"/>
              </a:rPr>
              <a:t> database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6791" algn="just">
              <a:lnSpc>
                <a:spcPct val="144200"/>
              </a:lnSpc>
              <a:spcBef>
                <a:spcPts val="768"/>
              </a:spcBef>
            </a:pPr>
            <a:r>
              <a:rPr sz="1167" dirty="0">
                <a:latin typeface="Times New Roman"/>
                <a:cs typeface="Times New Roman"/>
              </a:rPr>
              <a:t>Thus </a:t>
            </a:r>
            <a:r>
              <a:rPr sz="1167" spc="-5" dirty="0">
                <a:latin typeface="Times New Roman"/>
                <a:cs typeface="Times New Roman"/>
              </a:rPr>
              <a:t>we can </a:t>
            </a:r>
            <a:r>
              <a:rPr sz="1167" spc="5" dirty="0">
                <a:latin typeface="Times New Roman"/>
                <a:cs typeface="Times New Roman"/>
              </a:rPr>
              <a:t>say </a:t>
            </a:r>
            <a:r>
              <a:rPr sz="1167" dirty="0">
                <a:latin typeface="Times New Roman"/>
                <a:cs typeface="Times New Roman"/>
              </a:rPr>
              <a:t>that, to </a:t>
            </a:r>
            <a:r>
              <a:rPr sz="1167" spc="-5" dirty="0">
                <a:latin typeface="Times New Roman"/>
                <a:cs typeface="Times New Roman"/>
              </a:rPr>
              <a:t>develop </a:t>
            </a:r>
            <a:r>
              <a:rPr sz="1167" dirty="0">
                <a:latin typeface="Times New Roman"/>
                <a:cs typeface="Times New Roman"/>
              </a:rPr>
              <a:t>a new application </a:t>
            </a:r>
            <a:r>
              <a:rPr sz="1167" spc="-5" dirty="0">
                <a:latin typeface="Times New Roman"/>
                <a:cs typeface="Times New Roman"/>
              </a:rPr>
              <a:t>for an </a:t>
            </a:r>
            <a:r>
              <a:rPr sz="1167" dirty="0">
                <a:latin typeface="Times New Roman"/>
                <a:cs typeface="Times New Roman"/>
              </a:rPr>
              <a:t>existing database </a:t>
            </a:r>
            <a:r>
              <a:rPr sz="1167" spc="-5" dirty="0">
                <a:latin typeface="Times New Roman"/>
                <a:cs typeface="Times New Roman"/>
              </a:rPr>
              <a:t>system less  effort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required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terms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system and </a:t>
            </a:r>
            <a:r>
              <a:rPr sz="1167" dirty="0">
                <a:latin typeface="Times New Roman"/>
                <a:cs typeface="Times New Roman"/>
              </a:rPr>
              <a:t>database</a:t>
            </a:r>
            <a:r>
              <a:rPr sz="1167" spc="3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design.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</a:pPr>
            <a:r>
              <a:rPr sz="1167" dirty="0">
                <a:latin typeface="Courier New"/>
                <a:cs typeface="Courier New"/>
              </a:rPr>
              <a:t>o </a:t>
            </a:r>
            <a:r>
              <a:rPr sz="1167" spc="24" dirty="0">
                <a:latin typeface="Times New Roman"/>
                <a:cs typeface="Times New Roman"/>
              </a:rPr>
              <a:t>Economy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243" dirty="0">
                <a:latin typeface="Times New Roman"/>
                <a:cs typeface="Times New Roman"/>
              </a:rPr>
              <a:t> </a:t>
            </a:r>
            <a:r>
              <a:rPr sz="1167" spc="19" dirty="0">
                <a:latin typeface="Times New Roman"/>
                <a:cs typeface="Times New Roman"/>
              </a:rPr>
              <a:t>Scale: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</a:pPr>
            <a:r>
              <a:rPr sz="1167" spc="-5" dirty="0">
                <a:latin typeface="Times New Roman"/>
                <a:cs typeface="Times New Roman"/>
              </a:rPr>
              <a:t>Databases</a:t>
            </a:r>
            <a:r>
              <a:rPr sz="1167" spc="21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and</a:t>
            </a:r>
            <a:r>
              <a:rPr sz="1167" spc="21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database</a:t>
            </a:r>
            <a:r>
              <a:rPr sz="1167" spc="20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systems</a:t>
            </a:r>
            <a:r>
              <a:rPr sz="1167" spc="21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are</a:t>
            </a:r>
            <a:r>
              <a:rPr sz="1167" spc="20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designed</a:t>
            </a:r>
            <a:r>
              <a:rPr sz="1167" spc="21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to</a:t>
            </a:r>
            <a:r>
              <a:rPr sz="1167" spc="20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share</a:t>
            </a:r>
            <a:r>
              <a:rPr sz="1167" spc="20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data</a:t>
            </a:r>
            <a:r>
              <a:rPr sz="1167" spc="20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stored</a:t>
            </a:r>
            <a:r>
              <a:rPr sz="1167" spc="21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</a:t>
            </a:r>
            <a:r>
              <a:rPr sz="1167" spc="20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one</a:t>
            </a:r>
            <a:r>
              <a:rPr sz="1167" spc="19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location</a:t>
            </a:r>
            <a:r>
              <a:rPr sz="1167" spc="21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for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167" dirty="0">
                <a:latin typeface="Times New Roman"/>
                <a:cs typeface="Times New Roman"/>
              </a:rPr>
              <a:t>many</a:t>
            </a:r>
            <a:r>
              <a:rPr sz="1167" spc="5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different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purposes,</a:t>
            </a:r>
            <a:r>
              <a:rPr sz="1167" spc="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So</a:t>
            </a:r>
            <a:r>
              <a:rPr sz="1167" spc="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it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needs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not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be</a:t>
            </a:r>
            <a:r>
              <a:rPr sz="1167" spc="6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stored</a:t>
            </a:r>
            <a:r>
              <a:rPr sz="1167" spc="6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as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many</a:t>
            </a:r>
            <a:r>
              <a:rPr sz="1167" spc="5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number</a:t>
            </a:r>
            <a:r>
              <a:rPr sz="1167" spc="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times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</a:t>
            </a:r>
            <a:r>
              <a:rPr sz="1167" spc="7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different</a:t>
            </a: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ct val="143600"/>
              </a:lnSpc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forms as </a:t>
            </a:r>
            <a:r>
              <a:rPr sz="1167" dirty="0">
                <a:latin typeface="Times New Roman"/>
                <a:cs typeface="Times New Roman"/>
              </a:rPr>
              <a:t>it is </a:t>
            </a:r>
            <a:r>
              <a:rPr sz="1167" spc="-5" dirty="0">
                <a:latin typeface="Times New Roman"/>
                <a:cs typeface="Times New Roman"/>
              </a:rPr>
              <a:t>used, for </a:t>
            </a:r>
            <a:r>
              <a:rPr sz="1167" dirty="0">
                <a:latin typeface="Times New Roman"/>
                <a:cs typeface="Times New Roman"/>
              </a:rPr>
              <a:t>example the </a:t>
            </a:r>
            <a:r>
              <a:rPr sz="1167" spc="-5" dirty="0">
                <a:latin typeface="Times New Roman"/>
                <a:cs typeface="Times New Roman"/>
              </a:rPr>
              <a:t>data used </a:t>
            </a:r>
            <a:r>
              <a:rPr sz="1167" spc="10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Admission </a:t>
            </a:r>
            <a:r>
              <a:rPr sz="1167" spc="-5" dirty="0">
                <a:latin typeface="Times New Roman"/>
                <a:cs typeface="Times New Roman"/>
              </a:rPr>
              <a:t>Department </a:t>
            </a:r>
            <a:r>
              <a:rPr sz="1167" dirty="0">
                <a:latin typeface="Times New Roman"/>
                <a:cs typeface="Times New Roman"/>
              </a:rPr>
              <a:t>of any </a:t>
            </a:r>
            <a:r>
              <a:rPr sz="1167" spc="-5" dirty="0">
                <a:latin typeface="Times New Roman"/>
                <a:cs typeface="Times New Roman"/>
              </a:rPr>
              <a:t>education  </a:t>
            </a:r>
            <a:r>
              <a:rPr sz="1167" dirty="0">
                <a:latin typeface="Times New Roman"/>
                <a:cs typeface="Times New Roman"/>
              </a:rPr>
              <a:t>institution </a:t>
            </a:r>
            <a:r>
              <a:rPr sz="1167" spc="-5" dirty="0">
                <a:latin typeface="Times New Roman"/>
                <a:cs typeface="Times New Roman"/>
              </a:rPr>
              <a:t>can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used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maintain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attendance record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students as well as </a:t>
            </a:r>
            <a:r>
              <a:rPr sz="1167" dirty="0">
                <a:latin typeface="Times New Roman"/>
                <a:cs typeface="Times New Roman"/>
              </a:rPr>
              <a:t>the  examination </a:t>
            </a:r>
            <a:r>
              <a:rPr sz="1167" spc="-5" dirty="0">
                <a:latin typeface="Times New Roman"/>
                <a:cs typeface="Times New Roman"/>
              </a:rPr>
              <a:t>records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students. </a:t>
            </a:r>
            <a:r>
              <a:rPr sz="1167" dirty="0">
                <a:latin typeface="Times New Roman"/>
                <a:cs typeface="Times New Roman"/>
              </a:rPr>
              <a:t>So it </a:t>
            </a:r>
            <a:r>
              <a:rPr sz="1167" spc="-5" dirty="0">
                <a:latin typeface="Times New Roman"/>
                <a:cs typeface="Times New Roman"/>
              </a:rPr>
              <a:t>saves </a:t>
            </a:r>
            <a:r>
              <a:rPr sz="1167" dirty="0">
                <a:latin typeface="Times New Roman"/>
                <a:cs typeface="Times New Roman"/>
              </a:rPr>
              <a:t>us lots of </a:t>
            </a:r>
            <a:r>
              <a:rPr sz="1167" spc="-5" dirty="0">
                <a:latin typeface="Times New Roman"/>
                <a:cs typeface="Times New Roman"/>
              </a:rPr>
              <a:t>efforts and finances </a:t>
            </a:r>
            <a:r>
              <a:rPr sz="1167" dirty="0">
                <a:latin typeface="Times New Roman"/>
                <a:cs typeface="Times New Roman"/>
              </a:rPr>
              <a:t>providing  economy of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scale.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</a:pPr>
            <a:r>
              <a:rPr sz="1167" dirty="0">
                <a:latin typeface="Courier New"/>
                <a:cs typeface="Courier New"/>
              </a:rPr>
              <a:t>o </a:t>
            </a:r>
            <a:r>
              <a:rPr sz="1167" spc="39" dirty="0">
                <a:latin typeface="Times New Roman"/>
                <a:cs typeface="Times New Roman"/>
              </a:rPr>
              <a:t>Better </a:t>
            </a:r>
            <a:r>
              <a:rPr sz="1167" spc="44" dirty="0">
                <a:latin typeface="Times New Roman"/>
                <a:cs typeface="Times New Roman"/>
              </a:rPr>
              <a:t>Concurrency</a:t>
            </a:r>
            <a:r>
              <a:rPr sz="1167" spc="287" dirty="0">
                <a:latin typeface="Times New Roman"/>
                <a:cs typeface="Times New Roman"/>
              </a:rPr>
              <a:t> </a:t>
            </a:r>
            <a:r>
              <a:rPr sz="1167" spc="44" dirty="0">
                <a:latin typeface="Times New Roman"/>
                <a:cs typeface="Times New Roman"/>
              </a:rPr>
              <a:t>Control: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</a:pPr>
            <a:r>
              <a:rPr sz="1167" dirty="0">
                <a:latin typeface="Times New Roman"/>
                <a:cs typeface="Times New Roman"/>
              </a:rPr>
              <a:t>Concurrency</a:t>
            </a:r>
            <a:r>
              <a:rPr sz="1167" spc="19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means</a:t>
            </a:r>
            <a:r>
              <a:rPr sz="1167" spc="22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22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access</a:t>
            </a:r>
            <a:r>
              <a:rPr sz="1167" spc="22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21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database</a:t>
            </a:r>
            <a:r>
              <a:rPr sz="1167" spc="21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form</a:t>
            </a:r>
            <a:r>
              <a:rPr sz="1167" spc="22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as</a:t>
            </a:r>
            <a:r>
              <a:rPr sz="1167" spc="22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number</a:t>
            </a:r>
            <a:r>
              <a:rPr sz="1167" spc="21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21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points</a:t>
            </a:r>
            <a:r>
              <a:rPr sz="1167" spc="20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simultaneously.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167" dirty="0">
                <a:latin typeface="Times New Roman"/>
                <a:cs typeface="Times New Roman"/>
              </a:rPr>
              <a:t>Concurrency </a:t>
            </a:r>
            <a:r>
              <a:rPr sz="1167" spc="-5" dirty="0">
                <a:latin typeface="Times New Roman"/>
                <a:cs typeface="Times New Roman"/>
              </a:rPr>
              <a:t>control </a:t>
            </a:r>
            <a:r>
              <a:rPr sz="1167" dirty="0">
                <a:latin typeface="Times New Roman"/>
                <a:cs typeface="Times New Roman"/>
              </a:rPr>
              <a:t>means to </a:t>
            </a:r>
            <a:r>
              <a:rPr sz="1167" spc="-5" dirty="0">
                <a:latin typeface="Times New Roman"/>
                <a:cs typeface="Times New Roman"/>
              </a:rPr>
              <a:t>access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such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5" dirty="0">
                <a:latin typeface="Times New Roman"/>
                <a:cs typeface="Times New Roman"/>
              </a:rPr>
              <a:t>way </a:t>
            </a:r>
            <a:r>
              <a:rPr sz="1167" dirty="0">
                <a:latin typeface="Times New Roman"/>
                <a:cs typeface="Times New Roman"/>
              </a:rPr>
              <a:t>that </a:t>
            </a:r>
            <a:r>
              <a:rPr sz="1167" spc="-5" dirty="0">
                <a:latin typeface="Times New Roman"/>
                <a:cs typeface="Times New Roman"/>
              </a:rPr>
              <a:t>all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</a:t>
            </a:r>
            <a:r>
              <a:rPr sz="1167" spc="26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accesses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143700"/>
              </a:lnSpc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are completed </a:t>
            </a:r>
            <a:r>
              <a:rPr sz="1167" dirty="0">
                <a:latin typeface="Times New Roman"/>
                <a:cs typeface="Times New Roman"/>
              </a:rPr>
              <a:t>correctly </a:t>
            </a:r>
            <a:r>
              <a:rPr sz="1167" spc="-5" dirty="0">
                <a:latin typeface="Times New Roman"/>
                <a:cs typeface="Times New Roman"/>
              </a:rPr>
              <a:t>and transparently. One </a:t>
            </a:r>
            <a:r>
              <a:rPr sz="1167" dirty="0">
                <a:latin typeface="Times New Roman"/>
                <a:cs typeface="Times New Roman"/>
              </a:rPr>
              <a:t>example of </a:t>
            </a:r>
            <a:r>
              <a:rPr sz="1167" spc="-5" dirty="0">
                <a:latin typeface="Times New Roman"/>
                <a:cs typeface="Times New Roman"/>
              </a:rPr>
              <a:t>controlled </a:t>
            </a:r>
            <a:r>
              <a:rPr sz="1167" dirty="0">
                <a:latin typeface="Times New Roman"/>
                <a:cs typeface="Times New Roman"/>
              </a:rPr>
              <a:t>concurrency is the  use of </a:t>
            </a:r>
            <a:r>
              <a:rPr sz="1167" spc="-5" dirty="0">
                <a:latin typeface="Times New Roman"/>
                <a:cs typeface="Times New Roman"/>
              </a:rPr>
              <a:t>ATM Machine </a:t>
            </a:r>
            <a:r>
              <a:rPr sz="1167" dirty="0">
                <a:latin typeface="Times New Roman"/>
                <a:cs typeface="Times New Roman"/>
              </a:rPr>
              <a:t>for </a:t>
            </a:r>
            <a:r>
              <a:rPr sz="1167" spc="-5" dirty="0">
                <a:latin typeface="Times New Roman"/>
                <a:cs typeface="Times New Roman"/>
              </a:rPr>
              <a:t>withdrawal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5" dirty="0">
                <a:latin typeface="Times New Roman"/>
                <a:cs typeface="Times New Roman"/>
              </a:rPr>
              <a:t>money </a:t>
            </a:r>
            <a:r>
              <a:rPr sz="1167" spc="-5" dirty="0">
                <a:latin typeface="Times New Roman"/>
                <a:cs typeface="Times New Roman"/>
              </a:rPr>
              <a:t>(cash). All ATM </a:t>
            </a:r>
            <a:r>
              <a:rPr sz="1167" dirty="0">
                <a:latin typeface="Times New Roman"/>
                <a:cs typeface="Times New Roman"/>
              </a:rPr>
              <a:t>machines of a </a:t>
            </a:r>
            <a:r>
              <a:rPr sz="1167" spc="-5" dirty="0">
                <a:latin typeface="Times New Roman"/>
                <a:cs typeface="Times New Roman"/>
              </a:rPr>
              <a:t>bank </a:t>
            </a:r>
            <a:r>
              <a:rPr sz="1167" dirty="0">
                <a:latin typeface="Times New Roman"/>
                <a:cs typeface="Times New Roman"/>
              </a:rPr>
              <a:t>are  </a:t>
            </a:r>
            <a:r>
              <a:rPr sz="1167" spc="-5" dirty="0">
                <a:latin typeface="Times New Roman"/>
                <a:cs typeface="Times New Roman"/>
              </a:rPr>
              <a:t>interconnected </a:t>
            </a:r>
            <a:r>
              <a:rPr sz="1167" dirty="0">
                <a:latin typeface="Times New Roman"/>
                <a:cs typeface="Times New Roman"/>
              </a:rPr>
              <a:t>to a </a:t>
            </a:r>
            <a:r>
              <a:rPr sz="1167" spc="-5" dirty="0">
                <a:latin typeface="Times New Roman"/>
                <a:cs typeface="Times New Roman"/>
              </a:rPr>
              <a:t>central </a:t>
            </a:r>
            <a:r>
              <a:rPr sz="1167" dirty="0">
                <a:latin typeface="Times New Roman"/>
                <a:cs typeface="Times New Roman"/>
              </a:rPr>
              <a:t>database </a:t>
            </a:r>
            <a:r>
              <a:rPr sz="1167" spc="-5" dirty="0">
                <a:latin typeface="Times New Roman"/>
                <a:cs typeface="Times New Roman"/>
              </a:rPr>
              <a:t>system worldwide, </a:t>
            </a:r>
            <a:r>
              <a:rPr sz="1167" dirty="0">
                <a:latin typeface="Times New Roman"/>
                <a:cs typeface="Times New Roman"/>
              </a:rPr>
              <a:t>so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a user </a:t>
            </a:r>
            <a:r>
              <a:rPr sz="1167" spc="-5" dirty="0">
                <a:latin typeface="Times New Roman"/>
                <a:cs typeface="Times New Roman"/>
              </a:rPr>
              <a:t>can access </a:t>
            </a:r>
            <a:r>
              <a:rPr sz="1167" dirty="0">
                <a:latin typeface="Times New Roman"/>
                <a:cs typeface="Times New Roman"/>
              </a:rPr>
              <a:t>its  </a:t>
            </a:r>
            <a:r>
              <a:rPr sz="1167" spc="-5" dirty="0">
                <a:latin typeface="Times New Roman"/>
                <a:cs typeface="Times New Roman"/>
              </a:rPr>
              <a:t>account from anywhere </a:t>
            </a:r>
            <a:r>
              <a:rPr sz="1167" spc="5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world and can </a:t>
            </a:r>
            <a:r>
              <a:rPr sz="1167" spc="-10" dirty="0">
                <a:latin typeface="Times New Roman"/>
                <a:cs typeface="Times New Roman"/>
              </a:rPr>
              <a:t>get </a:t>
            </a:r>
            <a:r>
              <a:rPr sz="1167" spc="-5" dirty="0">
                <a:latin typeface="Times New Roman"/>
                <a:cs typeface="Times New Roman"/>
              </a:rPr>
              <a:t>cash from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spc="-5" dirty="0">
                <a:latin typeface="Times New Roman"/>
                <a:cs typeface="Times New Roman"/>
              </a:rPr>
              <a:t>ATM </a:t>
            </a:r>
            <a:r>
              <a:rPr sz="1167" dirty="0">
                <a:latin typeface="Times New Roman"/>
                <a:cs typeface="Times New Roman"/>
              </a:rPr>
              <a:t>terminal. </a:t>
            </a:r>
            <a:r>
              <a:rPr sz="1167" spc="-5" dirty="0">
                <a:latin typeface="Times New Roman"/>
                <a:cs typeface="Times New Roman"/>
              </a:rPr>
              <a:t>As there  are thousands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ATM terminal across </a:t>
            </a:r>
            <a:r>
              <a:rPr sz="1167" dirty="0">
                <a:latin typeface="Times New Roman"/>
                <a:cs typeface="Times New Roman"/>
              </a:rPr>
              <a:t>the world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specific bank </a:t>
            </a:r>
            <a:r>
              <a:rPr sz="1167" dirty="0">
                <a:latin typeface="Times New Roman"/>
                <a:cs typeface="Times New Roman"/>
              </a:rPr>
              <a:t>so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result  thousands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user </a:t>
            </a:r>
            <a:r>
              <a:rPr sz="1167" dirty="0">
                <a:latin typeface="Times New Roman"/>
                <a:cs typeface="Times New Roman"/>
              </a:rPr>
              <a:t>process </a:t>
            </a:r>
            <a:r>
              <a:rPr sz="1167" spc="-5" dirty="0">
                <a:latin typeface="Times New Roman"/>
                <a:cs typeface="Times New Roman"/>
              </a:rPr>
              <a:t>and access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bank’s database. All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process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managed  </a:t>
            </a:r>
            <a:r>
              <a:rPr sz="1167" dirty="0">
                <a:latin typeface="Times New Roman"/>
                <a:cs typeface="Times New Roman"/>
              </a:rPr>
              <a:t>concurrently using the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systems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is done in </a:t>
            </a:r>
            <a:r>
              <a:rPr sz="1167" spc="-5" dirty="0">
                <a:latin typeface="Times New Roman"/>
                <a:cs typeface="Times New Roman"/>
              </a:rPr>
              <a:t>such an efficient manner that </a:t>
            </a:r>
            <a:r>
              <a:rPr sz="1167" dirty="0">
                <a:latin typeface="Times New Roman"/>
                <a:cs typeface="Times New Roman"/>
              </a:rPr>
              <a:t>no  </a:t>
            </a:r>
            <a:r>
              <a:rPr sz="1167" spc="-5" dirty="0">
                <a:latin typeface="Times New Roman"/>
                <a:cs typeface="Times New Roman"/>
              </a:rPr>
              <a:t>two user face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dirty="0">
                <a:latin typeface="Times New Roman"/>
                <a:cs typeface="Times New Roman"/>
              </a:rPr>
              <a:t>delay </a:t>
            </a:r>
            <a:r>
              <a:rPr sz="1167" spc="5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processing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their</a:t>
            </a:r>
            <a:r>
              <a:rPr sz="116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requests.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</a:pPr>
            <a:r>
              <a:rPr sz="1167" dirty="0">
                <a:latin typeface="Courier New"/>
                <a:cs typeface="Courier New"/>
              </a:rPr>
              <a:t>o </a:t>
            </a:r>
            <a:r>
              <a:rPr sz="1167" spc="39" dirty="0">
                <a:latin typeface="Times New Roman"/>
                <a:cs typeface="Times New Roman"/>
              </a:rPr>
              <a:t>Better </a:t>
            </a:r>
            <a:r>
              <a:rPr sz="1167" spc="44" dirty="0">
                <a:latin typeface="Times New Roman"/>
                <a:cs typeface="Times New Roman"/>
              </a:rPr>
              <a:t>Backup </a:t>
            </a:r>
            <a:r>
              <a:rPr sz="1167" spc="63" dirty="0">
                <a:latin typeface="Times New Roman"/>
                <a:cs typeface="Times New Roman"/>
              </a:rPr>
              <a:t>and </a:t>
            </a:r>
            <a:r>
              <a:rPr sz="1167" spc="19" dirty="0">
                <a:latin typeface="Times New Roman"/>
                <a:cs typeface="Times New Roman"/>
              </a:rPr>
              <a:t>Recovery</a:t>
            </a:r>
            <a:r>
              <a:rPr sz="1167" spc="175" dirty="0">
                <a:latin typeface="Times New Roman"/>
                <a:cs typeface="Times New Roman"/>
              </a:rPr>
              <a:t> </a:t>
            </a:r>
            <a:r>
              <a:rPr sz="1167" spc="24" dirty="0">
                <a:latin typeface="Times New Roman"/>
                <a:cs typeface="Times New Roman"/>
              </a:rPr>
              <a:t>Facility: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</a:pP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is a </a:t>
            </a:r>
            <a:r>
              <a:rPr sz="1167" spc="5" dirty="0">
                <a:latin typeface="Times New Roman"/>
                <a:cs typeface="Times New Roman"/>
              </a:rPr>
              <a:t>very </a:t>
            </a:r>
            <a:r>
              <a:rPr sz="1167" spc="-5" dirty="0">
                <a:latin typeface="Times New Roman"/>
                <a:cs typeface="Times New Roman"/>
              </a:rPr>
              <a:t>important resource and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5" dirty="0">
                <a:latin typeface="Times New Roman"/>
                <a:cs typeface="Times New Roman"/>
              </a:rPr>
              <a:t>very </a:t>
            </a:r>
            <a:r>
              <a:rPr sz="1167" dirty="0">
                <a:latin typeface="Times New Roman"/>
                <a:cs typeface="Times New Roman"/>
              </a:rPr>
              <a:t>much </a:t>
            </a:r>
            <a:r>
              <a:rPr sz="1167" spc="-5" dirty="0">
                <a:latin typeface="Times New Roman"/>
                <a:cs typeface="Times New Roman"/>
              </a:rPr>
              <a:t>valuable for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dirty="0">
                <a:latin typeface="Times New Roman"/>
                <a:cs typeface="Times New Roman"/>
              </a:rPr>
              <a:t>organization, loss </a:t>
            </a:r>
            <a:r>
              <a:rPr sz="1167" spc="19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</a:t>
            </a:r>
            <a:endParaRPr sz="1167">
              <a:latin typeface="Times New Roman"/>
              <a:cs typeface="Times New Roman"/>
            </a:endParaRPr>
          </a:p>
          <a:p>
            <a:pPr marL="12347" marR="6791" algn="just">
              <a:lnSpc>
                <a:spcPct val="143800"/>
              </a:lnSpc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such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valuable </a:t>
            </a:r>
            <a:r>
              <a:rPr sz="1167" dirty="0">
                <a:latin typeface="Times New Roman"/>
                <a:cs typeface="Times New Roman"/>
              </a:rPr>
              <a:t>resource </a:t>
            </a:r>
            <a:r>
              <a:rPr sz="1167" spc="-5" dirty="0">
                <a:latin typeface="Times New Roman"/>
                <a:cs typeface="Times New Roman"/>
              </a:rPr>
              <a:t>can </a:t>
            </a:r>
            <a:r>
              <a:rPr sz="1167" dirty="0">
                <a:latin typeface="Times New Roman"/>
                <a:cs typeface="Times New Roman"/>
              </a:rPr>
              <a:t>result in a </a:t>
            </a:r>
            <a:r>
              <a:rPr sz="1167" spc="-5" dirty="0">
                <a:latin typeface="Times New Roman"/>
                <a:cs typeface="Times New Roman"/>
              </a:rPr>
              <a:t>huge strategic disasters. As </a:t>
            </a:r>
            <a:r>
              <a:rPr sz="1167" dirty="0">
                <a:latin typeface="Times New Roman"/>
                <a:cs typeface="Times New Roman"/>
              </a:rPr>
              <a:t>Data is </a:t>
            </a:r>
            <a:r>
              <a:rPr sz="1167" spc="-5" dirty="0">
                <a:latin typeface="Times New Roman"/>
                <a:cs typeface="Times New Roman"/>
              </a:rPr>
              <a:t>stored </a:t>
            </a:r>
            <a:r>
              <a:rPr sz="1167" dirty="0">
                <a:latin typeface="Times New Roman"/>
                <a:cs typeface="Times New Roman"/>
              </a:rPr>
              <a:t>on  </a:t>
            </a:r>
            <a:r>
              <a:rPr sz="1167" spc="-5" dirty="0">
                <a:latin typeface="Times New Roman"/>
                <a:cs typeface="Times New Roman"/>
              </a:rPr>
              <a:t>today’s’ storage devices </a:t>
            </a:r>
            <a:r>
              <a:rPr sz="1167" dirty="0">
                <a:latin typeface="Times New Roman"/>
                <a:cs typeface="Times New Roman"/>
              </a:rPr>
              <a:t>like </a:t>
            </a:r>
            <a:r>
              <a:rPr sz="1167" spc="-5" dirty="0">
                <a:latin typeface="Times New Roman"/>
                <a:cs typeface="Times New Roman"/>
              </a:rPr>
              <a:t>hard </a:t>
            </a:r>
            <a:r>
              <a:rPr sz="1167" dirty="0">
                <a:latin typeface="Times New Roman"/>
                <a:cs typeface="Times New Roman"/>
              </a:rPr>
              <a:t>disks </a:t>
            </a:r>
            <a:r>
              <a:rPr sz="1167" spc="-5" dirty="0">
                <a:latin typeface="Times New Roman"/>
                <a:cs typeface="Times New Roman"/>
              </a:rPr>
              <a:t>etc., </a:t>
            </a:r>
            <a:r>
              <a:rPr sz="1167" spc="-15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is </a:t>
            </a:r>
            <a:r>
              <a:rPr sz="1167" dirty="0">
                <a:latin typeface="Times New Roman"/>
                <a:cs typeface="Times New Roman"/>
              </a:rPr>
              <a:t>necessary to </a:t>
            </a:r>
            <a:r>
              <a:rPr sz="1167" spc="-5" dirty="0">
                <a:latin typeface="Times New Roman"/>
                <a:cs typeface="Times New Roman"/>
              </a:rPr>
              <a:t>take </a:t>
            </a:r>
            <a:r>
              <a:rPr sz="1167" dirty="0">
                <a:latin typeface="Times New Roman"/>
                <a:cs typeface="Times New Roman"/>
              </a:rPr>
              <a:t>periodic </a:t>
            </a:r>
            <a:r>
              <a:rPr sz="1167" spc="-5" dirty="0">
                <a:latin typeface="Times New Roman"/>
                <a:cs typeface="Times New Roman"/>
              </a:rPr>
              <a:t>backups </a:t>
            </a:r>
            <a:r>
              <a:rPr sz="1167" dirty="0">
                <a:latin typeface="Times New Roman"/>
                <a:cs typeface="Times New Roman"/>
              </a:rPr>
              <a:t>of 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so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case </a:t>
            </a:r>
            <a:r>
              <a:rPr sz="1167" dirty="0">
                <a:latin typeface="Times New Roman"/>
                <a:cs typeface="Times New Roman"/>
              </a:rPr>
              <a:t>a storage device </a:t>
            </a:r>
            <a:r>
              <a:rPr sz="1167" spc="-5" dirty="0">
                <a:latin typeface="Times New Roman"/>
                <a:cs typeface="Times New Roman"/>
              </a:rPr>
              <a:t>looses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due to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dirty="0">
                <a:latin typeface="Times New Roman"/>
                <a:cs typeface="Times New Roman"/>
              </a:rPr>
              <a:t>damage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should be </a:t>
            </a:r>
            <a:r>
              <a:rPr sz="1167" spc="13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able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12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1773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25" y="1343127"/>
            <a:ext cx="5372276" cy="2055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ct val="143800"/>
              </a:lnSpc>
            </a:pP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restore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nearest </a:t>
            </a:r>
            <a:r>
              <a:rPr sz="1167" dirty="0">
                <a:latin typeface="Times New Roman"/>
                <a:cs typeface="Times New Roman"/>
              </a:rPr>
              <a:t>point,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systems </a:t>
            </a:r>
            <a:r>
              <a:rPr sz="1167" spc="-5" dirty="0">
                <a:latin typeface="Times New Roman"/>
                <a:cs typeface="Times New Roman"/>
              </a:rPr>
              <a:t>offer excellent facilities for taking  backup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data </a:t>
            </a:r>
            <a:r>
              <a:rPr sz="1167" spc="-5" dirty="0">
                <a:latin typeface="Times New Roman"/>
                <a:cs typeface="Times New Roman"/>
              </a:rPr>
              <a:t>and good mechanism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restoring those </a:t>
            </a:r>
            <a:r>
              <a:rPr sz="1167" dirty="0">
                <a:latin typeface="Times New Roman"/>
                <a:cs typeface="Times New Roman"/>
              </a:rPr>
              <a:t>backups to </a:t>
            </a:r>
            <a:r>
              <a:rPr sz="1167" spc="-5" dirty="0">
                <a:latin typeface="Times New Roman"/>
                <a:cs typeface="Times New Roman"/>
              </a:rPr>
              <a:t>get </a:t>
            </a:r>
            <a:r>
              <a:rPr sz="1167" dirty="0">
                <a:latin typeface="Times New Roman"/>
                <a:cs typeface="Times New Roman"/>
              </a:rPr>
              <a:t>back the backed-up  </a:t>
            </a:r>
            <a:r>
              <a:rPr sz="1167" spc="-5" dirty="0">
                <a:latin typeface="Times New Roman"/>
                <a:cs typeface="Times New Roman"/>
              </a:rPr>
              <a:t>data.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167" spc="-10" dirty="0">
                <a:latin typeface="Times New Roman"/>
                <a:cs typeface="Times New Roman"/>
              </a:rPr>
              <a:t>It</a:t>
            </a:r>
            <a:r>
              <a:rPr sz="1167" spc="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some</a:t>
            </a:r>
            <a:r>
              <a:rPr sz="1167" spc="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time</a:t>
            </a:r>
            <a:r>
              <a:rPr sz="1167" spc="11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happens</a:t>
            </a:r>
            <a:r>
              <a:rPr sz="1167" spc="11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that</a:t>
            </a:r>
            <a:r>
              <a:rPr sz="1167" spc="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</a:t>
            </a:r>
            <a:r>
              <a:rPr sz="1167" spc="11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database</a:t>
            </a:r>
            <a:r>
              <a:rPr sz="1167" spc="11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which</a:t>
            </a:r>
            <a:r>
              <a:rPr sz="1167" spc="11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was</a:t>
            </a:r>
            <a:r>
              <a:rPr sz="1167" spc="13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</a:t>
            </a:r>
            <a:r>
              <a:rPr sz="1167" spc="11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use</a:t>
            </a:r>
            <a:r>
              <a:rPr sz="1167" spc="11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and</a:t>
            </a:r>
            <a:r>
              <a:rPr sz="1167" spc="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very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important</a:t>
            </a:r>
            <a:r>
              <a:rPr sz="1167" spc="12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transactions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143600"/>
              </a:lnSpc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were </a:t>
            </a:r>
            <a:r>
              <a:rPr sz="1167" dirty="0">
                <a:latin typeface="Times New Roman"/>
                <a:cs typeface="Times New Roman"/>
              </a:rPr>
              <a:t>made </a:t>
            </a:r>
            <a:r>
              <a:rPr sz="1167" spc="-5" dirty="0">
                <a:latin typeface="Times New Roman"/>
                <a:cs typeface="Times New Roman"/>
              </a:rPr>
              <a:t>after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last backup </a:t>
            </a:r>
            <a:r>
              <a:rPr sz="1167" dirty="0">
                <a:latin typeface="Times New Roman"/>
                <a:cs typeface="Times New Roman"/>
              </a:rPr>
              <a:t>was made, </a:t>
            </a:r>
            <a:r>
              <a:rPr sz="1167" spc="-5" dirty="0">
                <a:latin typeface="Times New Roman"/>
                <a:cs typeface="Times New Roman"/>
              </a:rPr>
              <a:t>all </a:t>
            </a:r>
            <a:r>
              <a:rPr sz="1167" dirty="0">
                <a:latin typeface="Times New Roman"/>
                <a:cs typeface="Times New Roman"/>
              </a:rPr>
              <a:t>of a </a:t>
            </a:r>
            <a:r>
              <a:rPr sz="1167" spc="-5" dirty="0">
                <a:latin typeface="Times New Roman"/>
                <a:cs typeface="Times New Roman"/>
              </a:rPr>
              <a:t>sudden </a:t>
            </a:r>
            <a:r>
              <a:rPr sz="1167" dirty="0">
                <a:latin typeface="Times New Roman"/>
                <a:cs typeface="Times New Roman"/>
              </a:rPr>
              <a:t>due to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dirty="0">
                <a:latin typeface="Times New Roman"/>
                <a:cs typeface="Times New Roman"/>
              </a:rPr>
              <a:t>disastrous </a:t>
            </a:r>
            <a:r>
              <a:rPr sz="1167" spc="-5" dirty="0">
                <a:latin typeface="Times New Roman"/>
                <a:cs typeface="Times New Roman"/>
              </a:rPr>
              <a:t>situation 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database crashes </a:t>
            </a:r>
            <a:r>
              <a:rPr sz="1167" dirty="0">
                <a:latin typeface="Times New Roman"/>
                <a:cs typeface="Times New Roman"/>
              </a:rPr>
              <a:t>(improper </a:t>
            </a:r>
            <a:r>
              <a:rPr sz="1167" spc="-5" dirty="0">
                <a:latin typeface="Times New Roman"/>
                <a:cs typeface="Times New Roman"/>
              </a:rPr>
              <a:t>shutdown, invalid disk access, etc.) Now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such </a:t>
            </a:r>
            <a:r>
              <a:rPr sz="1167" dirty="0">
                <a:latin typeface="Times New Roman"/>
                <a:cs typeface="Times New Roman"/>
              </a:rPr>
              <a:t>a  </a:t>
            </a:r>
            <a:r>
              <a:rPr sz="1167" spc="-5" dirty="0">
                <a:latin typeface="Times New Roman"/>
                <a:cs typeface="Times New Roman"/>
              </a:rPr>
              <a:t>situation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database management system </a:t>
            </a:r>
            <a:r>
              <a:rPr sz="1167" dirty="0">
                <a:latin typeface="Times New Roman"/>
                <a:cs typeface="Times New Roman"/>
              </a:rPr>
              <a:t>should be </a:t>
            </a:r>
            <a:r>
              <a:rPr sz="1167" spc="-5" dirty="0">
                <a:latin typeface="Times New Roman"/>
                <a:cs typeface="Times New Roman"/>
              </a:rPr>
              <a:t>able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recover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to a  </a:t>
            </a:r>
            <a:r>
              <a:rPr sz="1167" spc="-5" dirty="0">
                <a:latin typeface="Times New Roman"/>
                <a:cs typeface="Times New Roman"/>
              </a:rPr>
              <a:t>consistent state </a:t>
            </a:r>
            <a:r>
              <a:rPr sz="1167" dirty="0">
                <a:latin typeface="Times New Roman"/>
                <a:cs typeface="Times New Roman"/>
              </a:rPr>
              <a:t>so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transactions </a:t>
            </a:r>
            <a:r>
              <a:rPr sz="1167" dirty="0">
                <a:latin typeface="Times New Roman"/>
                <a:cs typeface="Times New Roman"/>
              </a:rPr>
              <a:t>made </a:t>
            </a:r>
            <a:r>
              <a:rPr sz="1167" spc="-5" dirty="0">
                <a:latin typeface="Times New Roman"/>
                <a:cs typeface="Times New Roman"/>
              </a:rPr>
              <a:t>after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last backup </a:t>
            </a:r>
            <a:r>
              <a:rPr sz="1167" dirty="0">
                <a:latin typeface="Times New Roman"/>
                <a:cs typeface="Times New Roman"/>
              </a:rPr>
              <a:t>are not</a:t>
            </a:r>
            <a:r>
              <a:rPr sz="1167" spc="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lost.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13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8917" y="3884148"/>
            <a:ext cx="5372276" cy="5227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361" spc="39" dirty="0">
                <a:latin typeface="Times New Roman"/>
                <a:cs typeface="Times New Roman"/>
              </a:rPr>
              <a:t>Cost</a:t>
            </a:r>
            <a:r>
              <a:rPr sz="1361" spc="-68" dirty="0">
                <a:latin typeface="Times New Roman"/>
                <a:cs typeface="Times New Roman"/>
              </a:rPr>
              <a:t> </a:t>
            </a:r>
            <a:r>
              <a:rPr sz="1361" spc="29" dirty="0">
                <a:latin typeface="Times New Roman"/>
                <a:cs typeface="Times New Roman"/>
              </a:rPr>
              <a:t>Involved:</a:t>
            </a:r>
            <a:endParaRPr sz="1361">
              <a:latin typeface="Times New Roman"/>
              <a:cs typeface="Times New Roman"/>
            </a:endParaRPr>
          </a:p>
          <a:p>
            <a:pPr marL="12347" algn="just">
              <a:spcBef>
                <a:spcPts val="219"/>
              </a:spcBef>
            </a:pPr>
            <a:r>
              <a:rPr sz="1167" spc="-5" dirty="0">
                <a:latin typeface="Times New Roman"/>
                <a:cs typeface="Times New Roman"/>
              </a:rPr>
              <a:t>Enjoying all these </a:t>
            </a:r>
            <a:r>
              <a:rPr sz="1167" dirty="0">
                <a:latin typeface="Times New Roman"/>
                <a:cs typeface="Times New Roman"/>
              </a:rPr>
              <a:t>benefits of the </a:t>
            </a:r>
            <a:r>
              <a:rPr sz="1167" spc="-5" dirty="0">
                <a:latin typeface="Times New Roman"/>
                <a:cs typeface="Times New Roman"/>
              </a:rPr>
              <a:t>database systems </a:t>
            </a:r>
            <a:r>
              <a:rPr sz="1167" dirty="0">
                <a:latin typeface="Times New Roman"/>
                <a:cs typeface="Times New Roman"/>
              </a:rPr>
              <a:t>do </a:t>
            </a:r>
            <a:r>
              <a:rPr sz="1167" spc="-5" dirty="0">
                <a:latin typeface="Times New Roman"/>
                <a:cs typeface="Times New Roman"/>
              </a:rPr>
              <a:t>have </a:t>
            </a:r>
            <a:r>
              <a:rPr sz="1167" dirty="0">
                <a:latin typeface="Times New Roman"/>
                <a:cs typeface="Times New Roman"/>
              </a:rPr>
              <a:t>some </a:t>
            </a:r>
            <a:r>
              <a:rPr sz="1167" spc="-5" dirty="0">
                <a:latin typeface="Times New Roman"/>
                <a:cs typeface="Times New Roman"/>
              </a:rPr>
              <a:t>additional costs </a:t>
            </a:r>
            <a:r>
              <a:rPr sz="1167" dirty="0">
                <a:latin typeface="Times New Roman"/>
                <a:cs typeface="Times New Roman"/>
              </a:rPr>
              <a:t>on  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any</a:t>
            </a:r>
            <a:endParaRPr sz="1167">
              <a:latin typeface="Times New Roman"/>
              <a:cs typeface="Times New Roman"/>
            </a:endParaRPr>
          </a:p>
          <a:p>
            <a:pPr marL="12347" marR="6791" algn="just">
              <a:lnSpc>
                <a:spcPct val="143600"/>
              </a:lnSpc>
              <a:spcBef>
                <a:spcPts val="10"/>
              </a:spcBef>
            </a:pPr>
            <a:r>
              <a:rPr sz="1167" spc="-5" dirty="0">
                <a:latin typeface="Times New Roman"/>
                <a:cs typeface="Times New Roman"/>
              </a:rPr>
              <a:t>organization which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going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adopt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database environment. These charges </a:t>
            </a:r>
            <a:r>
              <a:rPr sz="1167" dirty="0">
                <a:latin typeface="Times New Roman"/>
                <a:cs typeface="Times New Roman"/>
              </a:rPr>
              <a:t>may </a:t>
            </a:r>
            <a:r>
              <a:rPr sz="1167" spc="-5" dirty="0">
                <a:latin typeface="Times New Roman"/>
                <a:cs typeface="Times New Roman"/>
              </a:rPr>
              <a:t>also </a:t>
            </a:r>
            <a:r>
              <a:rPr sz="1167" dirty="0">
                <a:latin typeface="Times New Roman"/>
                <a:cs typeface="Times New Roman"/>
              </a:rPr>
              <a:t>be  </a:t>
            </a:r>
            <a:r>
              <a:rPr sz="1167" spc="-5" dirty="0">
                <a:latin typeface="Times New Roman"/>
                <a:cs typeface="Times New Roman"/>
              </a:rPr>
              <a:t>known as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disadvantages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system. </a:t>
            </a:r>
            <a:r>
              <a:rPr sz="1167" spc="-5" dirty="0">
                <a:latin typeface="Times New Roman"/>
                <a:cs typeface="Times New Roman"/>
              </a:rPr>
              <a:t>Different types </a:t>
            </a:r>
            <a:r>
              <a:rPr sz="1167" dirty="0">
                <a:latin typeface="Times New Roman"/>
                <a:cs typeface="Times New Roman"/>
              </a:rPr>
              <a:t>of costs </a:t>
            </a:r>
            <a:r>
              <a:rPr sz="1167" spc="-5" dirty="0">
                <a:latin typeface="Times New Roman"/>
                <a:cs typeface="Times New Roman"/>
              </a:rPr>
              <a:t>(Financial  and Personnel) which </a:t>
            </a:r>
            <a:r>
              <a:rPr sz="1167" dirty="0">
                <a:latin typeface="Times New Roman"/>
                <a:cs typeface="Times New Roman"/>
              </a:rPr>
              <a:t>an </a:t>
            </a:r>
            <a:r>
              <a:rPr sz="1167" spc="-5" dirty="0">
                <a:latin typeface="Times New Roman"/>
                <a:cs typeface="Times New Roman"/>
              </a:rPr>
              <a:t>organization faces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adopting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system </a:t>
            </a:r>
            <a:r>
              <a:rPr sz="1167" spc="-5" dirty="0">
                <a:latin typeface="Times New Roman"/>
                <a:cs typeface="Times New Roman"/>
              </a:rPr>
              <a:t>are listed  below: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215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66"/>
              </a:lnSpc>
              <a:buFont typeface="Courier New"/>
              <a:buChar char="o"/>
              <a:tabLst>
                <a:tab pos="235209" algn="l"/>
              </a:tabLst>
            </a:pPr>
            <a:r>
              <a:rPr sz="1167" spc="29" dirty="0">
                <a:latin typeface="Times New Roman"/>
                <a:cs typeface="Times New Roman"/>
              </a:rPr>
              <a:t>High</a:t>
            </a:r>
            <a:r>
              <a:rPr sz="1167" spc="-63" dirty="0">
                <a:latin typeface="Times New Roman"/>
                <a:cs typeface="Times New Roman"/>
              </a:rPr>
              <a:t> </a:t>
            </a:r>
            <a:r>
              <a:rPr sz="1167" spc="34" dirty="0">
                <a:latin typeface="Times New Roman"/>
                <a:cs typeface="Times New Roman"/>
              </a:rPr>
              <a:t>Cost: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</a:pPr>
            <a:r>
              <a:rPr sz="1167" spc="-5" dirty="0">
                <a:latin typeface="Times New Roman"/>
                <a:cs typeface="Times New Roman"/>
              </a:rPr>
              <a:t>Database  </a:t>
            </a:r>
            <a:r>
              <a:rPr sz="1167" dirty="0">
                <a:latin typeface="Times New Roman"/>
                <a:cs typeface="Times New Roman"/>
              </a:rPr>
              <a:t>Systems  have  a  number  </a:t>
            </a:r>
            <a:r>
              <a:rPr sz="1167" spc="5" dirty="0">
                <a:latin typeface="Times New Roman"/>
                <a:cs typeface="Times New Roman"/>
              </a:rPr>
              <a:t>of  </a:t>
            </a:r>
            <a:r>
              <a:rPr sz="1167" spc="-5" dirty="0">
                <a:latin typeface="Times New Roman"/>
                <a:cs typeface="Times New Roman"/>
              </a:rPr>
              <a:t>inherent  charges  which  </a:t>
            </a:r>
            <a:r>
              <a:rPr sz="1167" dirty="0">
                <a:latin typeface="Times New Roman"/>
                <a:cs typeface="Times New Roman"/>
              </a:rPr>
              <a:t>are  to  </a:t>
            </a:r>
            <a:r>
              <a:rPr sz="1167" spc="5" dirty="0">
                <a:latin typeface="Times New Roman"/>
                <a:cs typeface="Times New Roman"/>
              </a:rPr>
              <a:t>be  </a:t>
            </a:r>
            <a:r>
              <a:rPr sz="1167" spc="-5" dirty="0">
                <a:latin typeface="Times New Roman"/>
                <a:cs typeface="Times New Roman"/>
              </a:rPr>
              <a:t>born  </a:t>
            </a:r>
            <a:r>
              <a:rPr sz="1167" spc="10" dirty="0">
                <a:latin typeface="Times New Roman"/>
                <a:cs typeface="Times New Roman"/>
              </a:rPr>
              <a:t>by</a:t>
            </a:r>
            <a:r>
              <a:rPr sz="1167" spc="34" dirty="0">
                <a:latin typeface="Times New Roman"/>
                <a:cs typeface="Times New Roman"/>
              </a:rPr>
              <a:t> </a:t>
            </a:r>
            <a:r>
              <a:rPr sz="1167" spc="5" dirty="0">
                <a:latin typeface="Times New Roman"/>
                <a:cs typeface="Times New Roman"/>
              </a:rPr>
              <a:t>any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143500"/>
              </a:lnSpc>
              <a:spcBef>
                <a:spcPts val="10"/>
              </a:spcBef>
            </a:pPr>
            <a:r>
              <a:rPr sz="1167" spc="-5" dirty="0">
                <a:latin typeface="Times New Roman"/>
                <a:cs typeface="Times New Roman"/>
              </a:rPr>
              <a:t>organization that </a:t>
            </a:r>
            <a:r>
              <a:rPr sz="1167" dirty="0">
                <a:latin typeface="Times New Roman"/>
                <a:cs typeface="Times New Roman"/>
              </a:rPr>
              <a:t>is going to </a:t>
            </a:r>
            <a:r>
              <a:rPr sz="1167" spc="-5" dirty="0">
                <a:latin typeface="Times New Roman"/>
                <a:cs typeface="Times New Roman"/>
              </a:rPr>
              <a:t>adopt </a:t>
            </a:r>
            <a:r>
              <a:rPr sz="1167" dirty="0">
                <a:latin typeface="Times New Roman"/>
                <a:cs typeface="Times New Roman"/>
              </a:rPr>
              <a:t>it. </a:t>
            </a:r>
            <a:r>
              <a:rPr sz="1167" spc="-5" dirty="0">
                <a:latin typeface="Times New Roman"/>
                <a:cs typeface="Times New Roman"/>
              </a:rPr>
              <a:t>High </a:t>
            </a:r>
            <a:r>
              <a:rPr sz="1167" dirty="0">
                <a:latin typeface="Times New Roman"/>
                <a:cs typeface="Times New Roman"/>
              </a:rPr>
              <a:t>Cost </a:t>
            </a:r>
            <a:r>
              <a:rPr sz="1167" spc="-5" dirty="0">
                <a:latin typeface="Times New Roman"/>
                <a:cs typeface="Times New Roman"/>
              </a:rPr>
              <a:t>is </a:t>
            </a:r>
            <a:r>
              <a:rPr sz="1167" dirty="0">
                <a:latin typeface="Times New Roman"/>
                <a:cs typeface="Times New Roman"/>
              </a:rPr>
              <a:t>one of these </a:t>
            </a:r>
            <a:r>
              <a:rPr sz="1167" spc="-5" dirty="0">
                <a:latin typeface="Times New Roman"/>
                <a:cs typeface="Times New Roman"/>
              </a:rPr>
              <a:t>inherent charges, </a:t>
            </a:r>
            <a:r>
              <a:rPr sz="1167" dirty="0">
                <a:latin typeface="Times New Roman"/>
                <a:cs typeface="Times New Roman"/>
              </a:rPr>
              <a:t>it  </a:t>
            </a:r>
            <a:r>
              <a:rPr sz="1167" spc="-5" dirty="0">
                <a:latin typeface="Times New Roman"/>
                <a:cs typeface="Times New Roman"/>
              </a:rPr>
              <a:t>includes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need </a:t>
            </a:r>
            <a:r>
              <a:rPr sz="1167" dirty="0">
                <a:latin typeface="Times New Roman"/>
                <a:cs typeface="Times New Roman"/>
              </a:rPr>
              <a:t>for </a:t>
            </a:r>
            <a:r>
              <a:rPr sz="1167" spc="-5" dirty="0">
                <a:latin typeface="Times New Roman"/>
                <a:cs typeface="Times New Roman"/>
              </a:rPr>
              <a:t>specialized software </a:t>
            </a:r>
            <a:r>
              <a:rPr sz="1167" dirty="0">
                <a:latin typeface="Times New Roman"/>
                <a:cs typeface="Times New Roman"/>
              </a:rPr>
              <a:t>which is </a:t>
            </a:r>
            <a:r>
              <a:rPr sz="1167" spc="-5" dirty="0">
                <a:latin typeface="Times New Roman"/>
                <a:cs typeface="Times New Roman"/>
              </a:rPr>
              <a:t>used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run database </a:t>
            </a:r>
            <a:r>
              <a:rPr sz="1167" dirty="0">
                <a:latin typeface="Times New Roman"/>
                <a:cs typeface="Times New Roman"/>
              </a:rPr>
              <a:t>systems,  </a:t>
            </a:r>
            <a:r>
              <a:rPr sz="1167" spc="-5" dirty="0">
                <a:latin typeface="Times New Roman"/>
                <a:cs typeface="Times New Roman"/>
              </a:rPr>
              <a:t>Additional and specialized hardware and </a:t>
            </a:r>
            <a:r>
              <a:rPr sz="1167" dirty="0">
                <a:latin typeface="Times New Roman"/>
                <a:cs typeface="Times New Roman"/>
              </a:rPr>
              <a:t>technically </a:t>
            </a:r>
            <a:r>
              <a:rPr sz="1167" spc="-5" dirty="0">
                <a:latin typeface="Times New Roman"/>
                <a:cs typeface="Times New Roman"/>
              </a:rPr>
              <a:t>qualified </a:t>
            </a:r>
            <a:r>
              <a:rPr sz="1167" dirty="0">
                <a:latin typeface="Times New Roman"/>
                <a:cs typeface="Times New Roman"/>
              </a:rPr>
              <a:t>staff are the </a:t>
            </a:r>
            <a:r>
              <a:rPr sz="1167" spc="-5" dirty="0">
                <a:latin typeface="Times New Roman"/>
                <a:cs typeface="Times New Roman"/>
              </a:rPr>
              <a:t>requirements  for adopting </a:t>
            </a:r>
            <a:r>
              <a:rPr sz="1167" dirty="0">
                <a:latin typeface="Times New Roman"/>
                <a:cs typeface="Times New Roman"/>
              </a:rPr>
              <a:t>to the </a:t>
            </a:r>
            <a:r>
              <a:rPr sz="1167" spc="-5" dirty="0">
                <a:latin typeface="Times New Roman"/>
                <a:cs typeface="Times New Roman"/>
              </a:rPr>
              <a:t>database system, all these requirements need an </a:t>
            </a:r>
            <a:r>
              <a:rPr sz="1167" dirty="0">
                <a:latin typeface="Times New Roman"/>
                <a:cs typeface="Times New Roman"/>
              </a:rPr>
              <a:t>organization to </a:t>
            </a:r>
            <a:r>
              <a:rPr sz="1167" spc="-5" dirty="0">
                <a:latin typeface="Times New Roman"/>
                <a:cs typeface="Times New Roman"/>
              </a:rPr>
              <a:t>invest  </a:t>
            </a:r>
            <a:r>
              <a:rPr sz="1167" dirty="0">
                <a:latin typeface="Times New Roman"/>
                <a:cs typeface="Times New Roman"/>
              </a:rPr>
              <a:t>handsome amount of money to have </a:t>
            </a:r>
            <a:r>
              <a:rPr sz="1167" spc="-5" dirty="0">
                <a:latin typeface="Times New Roman"/>
                <a:cs typeface="Times New Roman"/>
              </a:rPr>
              <a:t>all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requirements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database</a:t>
            </a:r>
            <a:r>
              <a:rPr sz="1167" spc="-1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systems.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215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66"/>
              </a:lnSpc>
              <a:buFont typeface="Courier New"/>
              <a:buChar char="o"/>
              <a:tabLst>
                <a:tab pos="235209" algn="l"/>
              </a:tabLst>
            </a:pPr>
            <a:r>
              <a:rPr sz="1167" spc="29" dirty="0">
                <a:latin typeface="Times New Roman"/>
                <a:cs typeface="Times New Roman"/>
              </a:rPr>
              <a:t>Conversion</a:t>
            </a:r>
            <a:r>
              <a:rPr sz="1167" spc="-58" dirty="0">
                <a:latin typeface="Times New Roman"/>
                <a:cs typeface="Times New Roman"/>
              </a:rPr>
              <a:t> </a:t>
            </a:r>
            <a:r>
              <a:rPr sz="1167" spc="34" dirty="0">
                <a:latin typeface="Times New Roman"/>
                <a:cs typeface="Times New Roman"/>
              </a:rPr>
              <a:t>Cost: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</a:pPr>
            <a:r>
              <a:rPr sz="1167" spc="-5" dirty="0">
                <a:latin typeface="Times New Roman"/>
                <a:cs typeface="Times New Roman"/>
              </a:rPr>
              <a:t>Once</a:t>
            </a:r>
            <a:r>
              <a:rPr sz="1167" spc="14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an</a:t>
            </a:r>
            <a:r>
              <a:rPr sz="1167" spc="15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organization</a:t>
            </a:r>
            <a:r>
              <a:rPr sz="1167" spc="15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has</a:t>
            </a:r>
            <a:r>
              <a:rPr sz="1167" spc="15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decided</a:t>
            </a:r>
            <a:r>
              <a:rPr sz="1167" spc="15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to</a:t>
            </a:r>
            <a:r>
              <a:rPr sz="1167" spc="15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adopt</a:t>
            </a:r>
            <a:r>
              <a:rPr sz="1167" spc="15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database</a:t>
            </a:r>
            <a:r>
              <a:rPr sz="1167" spc="13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system</a:t>
            </a:r>
            <a:r>
              <a:rPr sz="1167" spc="15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for</a:t>
            </a:r>
            <a:r>
              <a:rPr sz="1167" spc="14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its</a:t>
            </a:r>
            <a:r>
              <a:rPr sz="1167" spc="15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operations,</a:t>
            </a:r>
            <a:r>
              <a:rPr sz="1167" spc="15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it</a:t>
            </a:r>
            <a:r>
              <a:rPr sz="1167" spc="14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is</a:t>
            </a:r>
            <a:r>
              <a:rPr sz="1167" spc="15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not</a:t>
            </a: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ct val="143600"/>
              </a:lnSpc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only the </a:t>
            </a:r>
            <a:r>
              <a:rPr sz="1167" spc="-5" dirty="0">
                <a:latin typeface="Times New Roman"/>
                <a:cs typeface="Times New Roman"/>
              </a:rPr>
              <a:t>finance and technical man-power </a:t>
            </a:r>
            <a:r>
              <a:rPr sz="1167" dirty="0">
                <a:latin typeface="Times New Roman"/>
                <a:cs typeface="Times New Roman"/>
              </a:rPr>
              <a:t>which is </a:t>
            </a:r>
            <a:r>
              <a:rPr sz="1167" spc="-5" dirty="0">
                <a:latin typeface="Times New Roman"/>
                <a:cs typeface="Times New Roman"/>
              </a:rPr>
              <a:t>required for </a:t>
            </a:r>
            <a:r>
              <a:rPr sz="1167" dirty="0">
                <a:latin typeface="Times New Roman"/>
                <a:cs typeface="Times New Roman"/>
              </a:rPr>
              <a:t>switching on to </a:t>
            </a:r>
            <a:r>
              <a:rPr sz="1167" spc="-5" dirty="0">
                <a:latin typeface="Times New Roman"/>
                <a:cs typeface="Times New Roman"/>
              </a:rPr>
              <a:t>database  system,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further has </a:t>
            </a:r>
            <a:r>
              <a:rPr sz="1167" dirty="0">
                <a:latin typeface="Times New Roman"/>
                <a:cs typeface="Times New Roman"/>
              </a:rPr>
              <a:t>some </a:t>
            </a:r>
            <a:r>
              <a:rPr sz="1167" spc="-5" dirty="0">
                <a:latin typeface="Times New Roman"/>
                <a:cs typeface="Times New Roman"/>
              </a:rPr>
              <a:t>conversion charges needed for adopting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system,  this is </a:t>
            </a:r>
            <a:r>
              <a:rPr sz="1167" spc="-5" dirty="0">
                <a:latin typeface="Times New Roman"/>
                <a:cs typeface="Times New Roman"/>
              </a:rPr>
              <a:t>also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5" dirty="0">
                <a:latin typeface="Times New Roman"/>
                <a:cs typeface="Times New Roman"/>
              </a:rPr>
              <a:t>very </a:t>
            </a:r>
            <a:r>
              <a:rPr sz="1167" dirty="0">
                <a:latin typeface="Times New Roman"/>
                <a:cs typeface="Times New Roman"/>
              </a:rPr>
              <a:t>important </a:t>
            </a:r>
            <a:r>
              <a:rPr sz="1167" spc="-5" dirty="0">
                <a:latin typeface="Times New Roman"/>
                <a:cs typeface="Times New Roman"/>
              </a:rPr>
              <a:t>stage for </a:t>
            </a:r>
            <a:r>
              <a:rPr sz="1167" dirty="0">
                <a:latin typeface="Times New Roman"/>
                <a:cs typeface="Times New Roman"/>
              </a:rPr>
              <a:t>making </a:t>
            </a:r>
            <a:r>
              <a:rPr sz="1167" spc="-5" dirty="0">
                <a:latin typeface="Times New Roman"/>
                <a:cs typeface="Times New Roman"/>
              </a:rPr>
              <a:t>decision about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5" dirty="0">
                <a:latin typeface="Times New Roman"/>
                <a:cs typeface="Times New Roman"/>
              </a:rPr>
              <a:t>way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system will </a:t>
            </a:r>
            <a:r>
              <a:rPr sz="1167" dirty="0">
                <a:latin typeface="Times New Roman"/>
                <a:cs typeface="Times New Roman"/>
              </a:rPr>
              <a:t>be  </a:t>
            </a:r>
            <a:r>
              <a:rPr sz="1167" spc="-5" dirty="0">
                <a:latin typeface="Times New Roman"/>
                <a:cs typeface="Times New Roman"/>
              </a:rPr>
              <a:t>converted </a:t>
            </a:r>
            <a:r>
              <a:rPr sz="1167" dirty="0">
                <a:latin typeface="Times New Roman"/>
                <a:cs typeface="Times New Roman"/>
              </a:rPr>
              <a:t>to database</a:t>
            </a:r>
            <a:r>
              <a:rPr sz="1167" spc="-6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system.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710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9000" y="1692158"/>
            <a:ext cx="5370424" cy="1126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366"/>
              </a:lnSpc>
            </a:pPr>
            <a:r>
              <a:rPr sz="1167" dirty="0">
                <a:latin typeface="Courier New"/>
                <a:cs typeface="Courier New"/>
              </a:rPr>
              <a:t>o </a:t>
            </a:r>
            <a:r>
              <a:rPr sz="1167" spc="10" dirty="0">
                <a:latin typeface="Times New Roman"/>
                <a:cs typeface="Times New Roman"/>
              </a:rPr>
              <a:t>Difficult </a:t>
            </a:r>
            <a:r>
              <a:rPr sz="1167" spc="19" dirty="0">
                <a:latin typeface="Times New Roman"/>
                <a:cs typeface="Times New Roman"/>
              </a:rPr>
              <a:t>Recovery</a:t>
            </a:r>
            <a:r>
              <a:rPr sz="1167" spc="326" dirty="0">
                <a:latin typeface="Times New Roman"/>
                <a:cs typeface="Times New Roman"/>
              </a:rPr>
              <a:t> </a:t>
            </a:r>
            <a:r>
              <a:rPr sz="1167" spc="44" dirty="0">
                <a:latin typeface="Times New Roman"/>
                <a:cs typeface="Times New Roman"/>
              </a:rPr>
              <a:t>Procedures: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</a:pPr>
            <a:r>
              <a:rPr sz="1167" spc="-5" dirty="0">
                <a:latin typeface="Times New Roman"/>
                <a:cs typeface="Times New Roman"/>
              </a:rPr>
              <a:t>Although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database systems and database management systems </a:t>
            </a:r>
            <a:r>
              <a:rPr sz="1167" dirty="0">
                <a:latin typeface="Times New Roman"/>
                <a:cs typeface="Times New Roman"/>
              </a:rPr>
              <a:t>provide very  </a:t>
            </a:r>
            <a:r>
              <a:rPr sz="1167" spc="23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efficient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143800"/>
              </a:lnSpc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ways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recovery </a:t>
            </a:r>
            <a:r>
              <a:rPr sz="1167" spc="5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case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spc="-5" dirty="0">
                <a:latin typeface="Times New Roman"/>
                <a:cs typeface="Times New Roman"/>
              </a:rPr>
              <a:t>disaster, </a:t>
            </a:r>
            <a:r>
              <a:rPr sz="1167" dirty="0">
                <a:latin typeface="Times New Roman"/>
                <a:cs typeface="Times New Roman"/>
              </a:rPr>
              <a:t>still the </a:t>
            </a:r>
            <a:r>
              <a:rPr sz="1167" spc="-5" dirty="0">
                <a:latin typeface="Times New Roman"/>
                <a:cs typeface="Times New Roman"/>
              </a:rPr>
              <a:t>process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recovering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crashed  database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5" dirty="0">
                <a:latin typeface="Times New Roman"/>
                <a:cs typeface="Times New Roman"/>
              </a:rPr>
              <a:t>very </a:t>
            </a:r>
            <a:r>
              <a:rPr sz="1167" dirty="0">
                <a:latin typeface="Times New Roman"/>
                <a:cs typeface="Times New Roman"/>
              </a:rPr>
              <a:t>much </a:t>
            </a:r>
            <a:r>
              <a:rPr sz="1167" spc="-5" dirty="0">
                <a:latin typeface="Times New Roman"/>
                <a:cs typeface="Times New Roman"/>
              </a:rPr>
              <a:t>technical and </a:t>
            </a:r>
            <a:r>
              <a:rPr sz="1167" dirty="0">
                <a:latin typeface="Times New Roman"/>
                <a:cs typeface="Times New Roman"/>
              </a:rPr>
              <a:t>needs </a:t>
            </a:r>
            <a:r>
              <a:rPr sz="1167" spc="-5" dirty="0">
                <a:latin typeface="Times New Roman"/>
                <a:cs typeface="Times New Roman"/>
              </a:rPr>
              <a:t>good professional </a:t>
            </a:r>
            <a:r>
              <a:rPr sz="1167" dirty="0">
                <a:latin typeface="Times New Roman"/>
                <a:cs typeface="Times New Roman"/>
              </a:rPr>
              <a:t>skills to perform a </a:t>
            </a:r>
            <a:r>
              <a:rPr sz="1167" spc="-5" dirty="0">
                <a:latin typeface="Times New Roman"/>
                <a:cs typeface="Times New Roman"/>
              </a:rPr>
              <a:t>perfect  </a:t>
            </a:r>
            <a:r>
              <a:rPr sz="1167" dirty="0">
                <a:latin typeface="Times New Roman"/>
                <a:cs typeface="Times New Roman"/>
              </a:rPr>
              <a:t>recovery of the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database.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14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8996" y="3303299"/>
            <a:ext cx="5406849" cy="5990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8" dirty="0">
                <a:latin typeface="Times New Roman"/>
                <a:cs typeface="Times New Roman"/>
              </a:rPr>
              <a:t>Importance </a:t>
            </a:r>
            <a:r>
              <a:rPr sz="1361" dirty="0">
                <a:latin typeface="Times New Roman"/>
                <a:cs typeface="Times New Roman"/>
              </a:rPr>
              <a:t>of</a:t>
            </a:r>
            <a:r>
              <a:rPr sz="1361" spc="-131" dirty="0">
                <a:latin typeface="Times New Roman"/>
                <a:cs typeface="Times New Roman"/>
              </a:rPr>
              <a:t> </a:t>
            </a:r>
            <a:r>
              <a:rPr sz="1361" spc="53" dirty="0">
                <a:latin typeface="Times New Roman"/>
                <a:cs typeface="Times New Roman"/>
              </a:rPr>
              <a:t>Data</a:t>
            </a:r>
            <a:endParaRPr sz="1361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>
              <a:lnSpc>
                <a:spcPts val="1366"/>
              </a:lnSpc>
            </a:pPr>
            <a:r>
              <a:rPr sz="1167" dirty="0">
                <a:latin typeface="Courier New"/>
                <a:cs typeface="Courier New"/>
              </a:rPr>
              <a:t>o </a:t>
            </a:r>
            <a:r>
              <a:rPr sz="1167" spc="44" dirty="0">
                <a:latin typeface="Times New Roman"/>
                <a:cs typeface="Times New Roman"/>
              </a:rPr>
              <a:t>Data </a:t>
            </a:r>
            <a:r>
              <a:rPr sz="1167" spc="29" dirty="0">
                <a:latin typeface="Times New Roman"/>
                <a:cs typeface="Times New Roman"/>
              </a:rPr>
              <a:t>as </a:t>
            </a:r>
            <a:r>
              <a:rPr sz="1167" spc="63" dirty="0">
                <a:latin typeface="Times New Roman"/>
                <a:cs typeface="Times New Roman"/>
              </a:rPr>
              <a:t>a</a:t>
            </a:r>
            <a:r>
              <a:rPr sz="1167" spc="190" dirty="0">
                <a:latin typeface="Times New Roman"/>
                <a:cs typeface="Times New Roman"/>
              </a:rPr>
              <a:t> </a:t>
            </a:r>
            <a:r>
              <a:rPr sz="1167" spc="34" dirty="0">
                <a:latin typeface="Times New Roman"/>
                <a:cs typeface="Times New Roman"/>
              </a:rPr>
              <a:t>Resource: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66"/>
              </a:lnSpc>
            </a:pPr>
            <a:r>
              <a:rPr sz="1167" dirty="0">
                <a:latin typeface="Times New Roman"/>
                <a:cs typeface="Times New Roman"/>
              </a:rPr>
              <a:t>A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resource</a:t>
            </a:r>
            <a:r>
              <a:rPr sz="1167" spc="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is</a:t>
            </a:r>
            <a:r>
              <a:rPr sz="1167" spc="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anything</a:t>
            </a:r>
            <a:r>
              <a:rPr sz="1167" spc="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which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is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valuable</a:t>
            </a:r>
            <a:r>
              <a:rPr sz="1167" spc="8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for</a:t>
            </a:r>
            <a:r>
              <a:rPr sz="1167" spc="8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an</a:t>
            </a:r>
            <a:r>
              <a:rPr sz="1167" spc="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organization.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There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can</a:t>
            </a:r>
            <a:r>
              <a:rPr sz="1167" spc="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be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</a:t>
            </a:r>
            <a:r>
              <a:rPr sz="1167" spc="8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number</a:t>
            </a:r>
            <a:r>
              <a:rPr sz="1167" spc="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</a:t>
            </a:r>
            <a:endParaRPr sz="1167">
              <a:latin typeface="Times New Roman"/>
              <a:cs typeface="Times New Roman"/>
            </a:endParaRPr>
          </a:p>
          <a:p>
            <a:pPr marL="12347" marR="4939">
              <a:lnSpc>
                <a:spcPts val="2022"/>
              </a:lnSpc>
              <a:spcBef>
                <a:spcPts val="156"/>
              </a:spcBef>
            </a:pPr>
            <a:r>
              <a:rPr sz="1167" spc="-5" dirty="0">
                <a:latin typeface="Times New Roman"/>
                <a:cs typeface="Times New Roman"/>
              </a:rPr>
              <a:t>resources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spc="-5" dirty="0">
                <a:latin typeface="Times New Roman"/>
                <a:cs typeface="Times New Roman"/>
              </a:rPr>
              <a:t>organization, for example, Buildings, Furniture, Vehicle, Technical </a:t>
            </a:r>
            <a:r>
              <a:rPr sz="1167" dirty="0">
                <a:latin typeface="Times New Roman"/>
                <a:cs typeface="Times New Roman"/>
              </a:rPr>
              <a:t>Staff,  </a:t>
            </a:r>
            <a:r>
              <a:rPr sz="1167" spc="-5" dirty="0">
                <a:latin typeface="Times New Roman"/>
                <a:cs typeface="Times New Roman"/>
              </a:rPr>
              <a:t>Managers,   </a:t>
            </a:r>
            <a:r>
              <a:rPr sz="1167" dirty="0">
                <a:latin typeface="Times New Roman"/>
                <a:cs typeface="Times New Roman"/>
              </a:rPr>
              <a:t>supporting   </a:t>
            </a:r>
            <a:r>
              <a:rPr sz="1167" spc="-5" dirty="0">
                <a:latin typeface="Times New Roman"/>
                <a:cs typeface="Times New Roman"/>
              </a:rPr>
              <a:t>staff   and   </a:t>
            </a:r>
            <a:r>
              <a:rPr sz="1167" dirty="0">
                <a:latin typeface="Times New Roman"/>
                <a:cs typeface="Times New Roman"/>
              </a:rPr>
              <a:t>Machinery   </a:t>
            </a:r>
            <a:r>
              <a:rPr sz="1167" spc="-5" dirty="0">
                <a:latin typeface="Times New Roman"/>
                <a:cs typeface="Times New Roman"/>
              </a:rPr>
              <a:t>etc.   As   all   these   </a:t>
            </a:r>
            <a:r>
              <a:rPr sz="1167" dirty="0">
                <a:latin typeface="Times New Roman"/>
                <a:cs typeface="Times New Roman"/>
              </a:rPr>
              <a:t>are   </a:t>
            </a:r>
            <a:r>
              <a:rPr sz="1167" spc="-5" dirty="0">
                <a:latin typeface="Times New Roman"/>
                <a:cs typeface="Times New Roman"/>
              </a:rPr>
              <a:t>resources  </a:t>
            </a:r>
            <a:r>
              <a:rPr sz="1167" spc="15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for</a:t>
            </a:r>
            <a:endParaRPr sz="1167">
              <a:latin typeface="Times New Roman"/>
              <a:cs typeface="Times New Roman"/>
            </a:endParaRPr>
          </a:p>
          <a:p>
            <a:pPr marL="12347" marR="42597">
              <a:lnSpc>
                <a:spcPct val="147600"/>
              </a:lnSpc>
              <a:spcBef>
                <a:spcPts val="107"/>
              </a:spcBef>
            </a:pPr>
            <a:r>
              <a:rPr sz="1167" spc="-5" dirty="0">
                <a:latin typeface="Times New Roman"/>
                <a:cs typeface="Times New Roman"/>
              </a:rPr>
              <a:t>organizations and are </a:t>
            </a:r>
            <a:r>
              <a:rPr sz="1167" dirty="0">
                <a:latin typeface="Times New Roman"/>
                <a:cs typeface="Times New Roman"/>
              </a:rPr>
              <a:t>consumed very much carefully to </a:t>
            </a:r>
            <a:r>
              <a:rPr sz="1167" spc="-10" dirty="0">
                <a:latin typeface="Times New Roman"/>
                <a:cs typeface="Times New Roman"/>
              </a:rPr>
              <a:t>get </a:t>
            </a:r>
            <a:r>
              <a:rPr sz="1167" spc="-5" dirty="0">
                <a:latin typeface="Times New Roman"/>
                <a:cs typeface="Times New Roman"/>
              </a:rPr>
              <a:t>full benefit </a:t>
            </a:r>
            <a:r>
              <a:rPr sz="1167" dirty="0">
                <a:latin typeface="Times New Roman"/>
                <a:cs typeface="Times New Roman"/>
              </a:rPr>
              <a:t>out of </a:t>
            </a:r>
            <a:r>
              <a:rPr sz="1167" spc="-5" dirty="0">
                <a:latin typeface="Times New Roman"/>
                <a:cs typeface="Times New Roman"/>
              </a:rPr>
              <a:t>them. Data  </a:t>
            </a:r>
            <a:r>
              <a:rPr sz="1167" dirty="0">
                <a:latin typeface="Times New Roman"/>
                <a:cs typeface="Times New Roman"/>
              </a:rPr>
              <a:t>in the same </a:t>
            </a:r>
            <a:r>
              <a:rPr sz="1167" spc="5" dirty="0">
                <a:latin typeface="Times New Roman"/>
                <a:cs typeface="Times New Roman"/>
              </a:rPr>
              <a:t>way </a:t>
            </a:r>
            <a:r>
              <a:rPr sz="1167" dirty="0">
                <a:latin typeface="Times New Roman"/>
                <a:cs typeface="Times New Roman"/>
              </a:rPr>
              <a:t>is a very </a:t>
            </a:r>
            <a:r>
              <a:rPr sz="1167" spc="-5" dirty="0">
                <a:latin typeface="Times New Roman"/>
                <a:cs typeface="Times New Roman"/>
              </a:rPr>
              <a:t>important </a:t>
            </a:r>
            <a:r>
              <a:rPr sz="1167" dirty="0">
                <a:latin typeface="Times New Roman"/>
                <a:cs typeface="Times New Roman"/>
              </a:rPr>
              <a:t>resource and </a:t>
            </a:r>
            <a:r>
              <a:rPr sz="1167" spc="-5" dirty="0">
                <a:latin typeface="Times New Roman"/>
                <a:cs typeface="Times New Roman"/>
              </a:rPr>
              <a:t>needs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considered </a:t>
            </a:r>
            <a:r>
              <a:rPr sz="1167" dirty="0">
                <a:latin typeface="Times New Roman"/>
                <a:cs typeface="Times New Roman"/>
              </a:rPr>
              <a:t>equally </a:t>
            </a:r>
            <a:r>
              <a:rPr sz="1167" spc="-5" dirty="0">
                <a:latin typeface="Times New Roman"/>
                <a:cs typeface="Times New Roman"/>
              </a:rPr>
              <a:t>important  as other resource </a:t>
            </a:r>
            <a:r>
              <a:rPr sz="1167" dirty="0">
                <a:latin typeface="Times New Roman"/>
                <a:cs typeface="Times New Roman"/>
              </a:rPr>
              <a:t>are</a:t>
            </a:r>
            <a:r>
              <a:rPr sz="1167" spc="10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considered.</a:t>
            </a:r>
            <a:endParaRPr sz="1167">
              <a:latin typeface="Times New Roman"/>
              <a:cs typeface="Times New Roman"/>
            </a:endParaRPr>
          </a:p>
          <a:p>
            <a:pPr marL="12347">
              <a:spcBef>
                <a:spcPts val="724"/>
              </a:spcBef>
            </a:pPr>
            <a:r>
              <a:rPr sz="1167" i="1" spc="102" dirty="0">
                <a:latin typeface="Verdana"/>
                <a:cs typeface="Verdana"/>
              </a:rPr>
              <a:t>Why</a:t>
            </a:r>
            <a:r>
              <a:rPr sz="1167" i="1" spc="-19" dirty="0">
                <a:latin typeface="Verdana"/>
                <a:cs typeface="Verdana"/>
              </a:rPr>
              <a:t> </a:t>
            </a:r>
            <a:r>
              <a:rPr sz="1167" i="1" spc="131" dirty="0">
                <a:latin typeface="Verdana"/>
                <a:cs typeface="Verdana"/>
              </a:rPr>
              <a:t>we</a:t>
            </a:r>
            <a:r>
              <a:rPr sz="1167" i="1" spc="-24" dirty="0">
                <a:latin typeface="Verdana"/>
                <a:cs typeface="Verdana"/>
              </a:rPr>
              <a:t> </a:t>
            </a:r>
            <a:r>
              <a:rPr sz="1167" i="1" spc="73" dirty="0">
                <a:latin typeface="Verdana"/>
                <a:cs typeface="Verdana"/>
              </a:rPr>
              <a:t>call</a:t>
            </a:r>
            <a:r>
              <a:rPr sz="1167" i="1" spc="-19" dirty="0">
                <a:latin typeface="Verdana"/>
                <a:cs typeface="Verdana"/>
              </a:rPr>
              <a:t> </a:t>
            </a:r>
            <a:r>
              <a:rPr sz="1167" i="1" spc="78" dirty="0">
                <a:latin typeface="Verdana"/>
                <a:cs typeface="Verdana"/>
              </a:rPr>
              <a:t>data</a:t>
            </a:r>
            <a:r>
              <a:rPr sz="1167" i="1" spc="-15" dirty="0">
                <a:latin typeface="Verdana"/>
                <a:cs typeface="Verdana"/>
              </a:rPr>
              <a:t> </a:t>
            </a:r>
            <a:r>
              <a:rPr sz="1167" i="1" spc="78" dirty="0">
                <a:latin typeface="Verdana"/>
                <a:cs typeface="Verdana"/>
              </a:rPr>
              <a:t>as</a:t>
            </a:r>
            <a:r>
              <a:rPr sz="1167" i="1" spc="-24" dirty="0">
                <a:latin typeface="Verdana"/>
                <a:cs typeface="Verdana"/>
              </a:rPr>
              <a:t> </a:t>
            </a:r>
            <a:r>
              <a:rPr sz="1167" i="1" spc="78" dirty="0">
                <a:latin typeface="Verdana"/>
                <a:cs typeface="Verdana"/>
              </a:rPr>
              <a:t>a</a:t>
            </a:r>
            <a:r>
              <a:rPr sz="1167" i="1" spc="-15" dirty="0">
                <a:latin typeface="Verdana"/>
                <a:cs typeface="Verdana"/>
              </a:rPr>
              <a:t> </a:t>
            </a:r>
            <a:r>
              <a:rPr sz="1167" i="1" spc="78" dirty="0">
                <a:latin typeface="Verdana"/>
                <a:cs typeface="Verdana"/>
              </a:rPr>
              <a:t>resource?</a:t>
            </a:r>
            <a:endParaRPr sz="1167">
              <a:latin typeface="Verdana"/>
              <a:cs typeface="Verdana"/>
            </a:endParaRPr>
          </a:p>
          <a:p>
            <a:pPr marL="12347" marR="41362" algn="just">
              <a:lnSpc>
                <a:spcPct val="143700"/>
              </a:lnSpc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is truly </a:t>
            </a:r>
            <a:r>
              <a:rPr sz="1167" spc="-5" dirty="0">
                <a:latin typeface="Times New Roman"/>
                <a:cs typeface="Times New Roman"/>
              </a:rPr>
              <a:t>considered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resource because for </a:t>
            </a:r>
            <a:r>
              <a:rPr sz="1167" dirty="0">
                <a:latin typeface="Times New Roman"/>
                <a:cs typeface="Times New Roman"/>
              </a:rPr>
              <a:t>an </a:t>
            </a:r>
            <a:r>
              <a:rPr sz="1167" spc="-5" dirty="0">
                <a:latin typeface="Times New Roman"/>
                <a:cs typeface="Times New Roman"/>
              </a:rPr>
              <a:t>organization </a:t>
            </a:r>
            <a:r>
              <a:rPr sz="1167" dirty="0">
                <a:latin typeface="Times New Roman"/>
                <a:cs typeface="Times New Roman"/>
              </a:rPr>
              <a:t>to make </a:t>
            </a:r>
            <a:r>
              <a:rPr sz="1167" spc="-5" dirty="0">
                <a:latin typeface="Times New Roman"/>
                <a:cs typeface="Times New Roman"/>
              </a:rPr>
              <a:t>proper decisions  at proper </a:t>
            </a:r>
            <a:r>
              <a:rPr sz="1167" dirty="0">
                <a:latin typeface="Times New Roman"/>
                <a:cs typeface="Times New Roman"/>
              </a:rPr>
              <a:t>time it is only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 which </a:t>
            </a:r>
            <a:r>
              <a:rPr sz="1167" dirty="0">
                <a:latin typeface="Times New Roman"/>
                <a:cs typeface="Times New Roman"/>
              </a:rPr>
              <a:t>can </a:t>
            </a:r>
            <a:r>
              <a:rPr sz="1167" spc="-5" dirty="0">
                <a:latin typeface="Times New Roman"/>
                <a:cs typeface="Times New Roman"/>
              </a:rPr>
              <a:t>provide correct </a:t>
            </a:r>
            <a:r>
              <a:rPr sz="1167" dirty="0">
                <a:latin typeface="Times New Roman"/>
                <a:cs typeface="Times New Roman"/>
              </a:rPr>
              <a:t>information </a:t>
            </a:r>
            <a:r>
              <a:rPr sz="1167" spc="-5" dirty="0">
                <a:latin typeface="Times New Roman"/>
                <a:cs typeface="Times New Roman"/>
              </a:rPr>
              <a:t>and in-turn </a:t>
            </a:r>
            <a:r>
              <a:rPr sz="1167" dirty="0">
                <a:latin typeface="Times New Roman"/>
                <a:cs typeface="Times New Roman"/>
              </a:rPr>
              <a:t>cause  </a:t>
            </a:r>
            <a:r>
              <a:rPr sz="1167" spc="-5" dirty="0">
                <a:latin typeface="Times New Roman"/>
                <a:cs typeface="Times New Roman"/>
              </a:rPr>
              <a:t>good </a:t>
            </a:r>
            <a:r>
              <a:rPr sz="1167" dirty="0">
                <a:latin typeface="Times New Roman"/>
                <a:cs typeface="Times New Roman"/>
              </a:rPr>
              <a:t>utilization of </a:t>
            </a:r>
            <a:r>
              <a:rPr sz="1167" spc="-5" dirty="0">
                <a:latin typeface="Times New Roman"/>
                <a:cs typeface="Times New Roman"/>
              </a:rPr>
              <a:t>other organizational resources. Organizations can </a:t>
            </a:r>
            <a:r>
              <a:rPr sz="1167" dirty="0">
                <a:latin typeface="Times New Roman"/>
                <a:cs typeface="Times New Roman"/>
              </a:rPr>
              <a:t>not make </a:t>
            </a:r>
            <a:r>
              <a:rPr sz="1167" spc="-5" dirty="0">
                <a:latin typeface="Times New Roman"/>
                <a:cs typeface="Times New Roman"/>
              </a:rPr>
              <a:t>good and  effective </a:t>
            </a:r>
            <a:r>
              <a:rPr sz="1167" dirty="0">
                <a:latin typeface="Times New Roman"/>
                <a:cs typeface="Times New Roman"/>
              </a:rPr>
              <a:t>decisions if the </a:t>
            </a:r>
            <a:r>
              <a:rPr sz="1167" spc="-5" dirty="0">
                <a:latin typeface="Times New Roman"/>
                <a:cs typeface="Times New Roman"/>
              </a:rPr>
              <a:t>required </a:t>
            </a:r>
            <a:r>
              <a:rPr sz="1167" dirty="0">
                <a:latin typeface="Times New Roman"/>
                <a:cs typeface="Times New Roman"/>
              </a:rPr>
              <a:t>data is not </a:t>
            </a:r>
            <a:r>
              <a:rPr sz="1167" spc="-5" dirty="0">
                <a:latin typeface="Times New Roman"/>
                <a:cs typeface="Times New Roman"/>
              </a:rPr>
              <a:t>available </a:t>
            </a:r>
            <a:r>
              <a:rPr sz="1167" dirty="0">
                <a:latin typeface="Times New Roman"/>
                <a:cs typeface="Times New Roman"/>
              </a:rPr>
              <a:t>in time or in the </a:t>
            </a:r>
            <a:r>
              <a:rPr sz="1167" spc="-5" dirty="0">
                <a:latin typeface="Times New Roman"/>
                <a:cs typeface="Times New Roman"/>
              </a:rPr>
              <a:t>correct and  desired format, </a:t>
            </a:r>
            <a:r>
              <a:rPr sz="1167" dirty="0">
                <a:latin typeface="Times New Roman"/>
                <a:cs typeface="Times New Roman"/>
              </a:rPr>
              <a:t>such bad </a:t>
            </a:r>
            <a:r>
              <a:rPr sz="1167" spc="-5" dirty="0">
                <a:latin typeface="Times New Roman"/>
                <a:cs typeface="Times New Roman"/>
              </a:rPr>
              <a:t>and miscalculated decisions </a:t>
            </a:r>
            <a:r>
              <a:rPr sz="1167" dirty="0">
                <a:latin typeface="Times New Roman"/>
                <a:cs typeface="Times New Roman"/>
              </a:rPr>
              <a:t>ultimately </a:t>
            </a:r>
            <a:r>
              <a:rPr sz="1167" spc="-5" dirty="0">
                <a:latin typeface="Times New Roman"/>
                <a:cs typeface="Times New Roman"/>
              </a:rPr>
              <a:t>lead </a:t>
            </a:r>
            <a:r>
              <a:rPr sz="1167" dirty="0">
                <a:latin typeface="Times New Roman"/>
                <a:cs typeface="Times New Roman"/>
              </a:rPr>
              <a:t>to the </a:t>
            </a:r>
            <a:r>
              <a:rPr sz="1167" spc="-5" dirty="0">
                <a:latin typeface="Times New Roman"/>
                <a:cs typeface="Times New Roman"/>
              </a:rPr>
              <a:t>failure </a:t>
            </a:r>
            <a:r>
              <a:rPr sz="1167" dirty="0">
                <a:latin typeface="Times New Roman"/>
                <a:cs typeface="Times New Roman"/>
              </a:rPr>
              <a:t>of  </a:t>
            </a:r>
            <a:r>
              <a:rPr sz="1167" spc="-5" dirty="0">
                <a:latin typeface="Times New Roman"/>
                <a:cs typeface="Times New Roman"/>
              </a:rPr>
              <a:t>organizations </a:t>
            </a:r>
            <a:r>
              <a:rPr sz="1167" dirty="0">
                <a:latin typeface="Times New Roman"/>
                <a:cs typeface="Times New Roman"/>
              </a:rPr>
              <a:t>or</a:t>
            </a:r>
            <a:r>
              <a:rPr sz="1167" spc="-5" dirty="0">
                <a:latin typeface="Times New Roman"/>
                <a:cs typeface="Times New Roman"/>
              </a:rPr>
              <a:t> business.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6">
              <a:latin typeface="Times New Roman"/>
              <a:cs typeface="Times New Roman"/>
            </a:endParaRPr>
          </a:p>
          <a:p>
            <a:pPr marL="12347"/>
            <a:r>
              <a:rPr sz="1361" spc="15" dirty="0">
                <a:latin typeface="Times New Roman"/>
                <a:cs typeface="Times New Roman"/>
              </a:rPr>
              <a:t>Levels </a:t>
            </a:r>
            <a:r>
              <a:rPr sz="1361" dirty="0">
                <a:latin typeface="Times New Roman"/>
                <a:cs typeface="Times New Roman"/>
              </a:rPr>
              <a:t>of</a:t>
            </a:r>
            <a:r>
              <a:rPr sz="1361" spc="-111" dirty="0">
                <a:latin typeface="Times New Roman"/>
                <a:cs typeface="Times New Roman"/>
              </a:rPr>
              <a:t> </a:t>
            </a:r>
            <a:r>
              <a:rPr sz="1361" spc="53" dirty="0">
                <a:latin typeface="Times New Roman"/>
                <a:cs typeface="Times New Roman"/>
              </a:rPr>
              <a:t>Data</a:t>
            </a:r>
            <a:endParaRPr sz="1361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>
              <a:lnSpc>
                <a:spcPts val="1366"/>
              </a:lnSpc>
            </a:pPr>
            <a:r>
              <a:rPr sz="1167" dirty="0">
                <a:latin typeface="Courier New"/>
                <a:cs typeface="Courier New"/>
              </a:rPr>
              <a:t>o </a:t>
            </a:r>
            <a:r>
              <a:rPr sz="1167" spc="29" dirty="0">
                <a:latin typeface="Times New Roman"/>
                <a:cs typeface="Times New Roman"/>
              </a:rPr>
              <a:t>Real </a:t>
            </a:r>
            <a:r>
              <a:rPr sz="1167" spc="49" dirty="0">
                <a:latin typeface="Times New Roman"/>
                <a:cs typeface="Times New Roman"/>
              </a:rPr>
              <a:t>World</a:t>
            </a:r>
            <a:r>
              <a:rPr sz="1167" spc="247" dirty="0">
                <a:latin typeface="Times New Roman"/>
                <a:cs typeface="Times New Roman"/>
              </a:rPr>
              <a:t> </a:t>
            </a:r>
            <a:r>
              <a:rPr sz="1167" spc="44" dirty="0">
                <a:latin typeface="Times New Roman"/>
                <a:cs typeface="Times New Roman"/>
              </a:rPr>
              <a:t>Data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66"/>
              </a:lnSpc>
            </a:pP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6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real</a:t>
            </a:r>
            <a:r>
              <a:rPr sz="1167" spc="7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world</a:t>
            </a:r>
            <a:r>
              <a:rPr sz="1167" spc="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level</a:t>
            </a:r>
            <a:r>
              <a:rPr sz="1167" spc="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data</a:t>
            </a:r>
            <a:r>
              <a:rPr sz="1167" spc="6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means</a:t>
            </a:r>
            <a:r>
              <a:rPr sz="1167" spc="7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that</a:t>
            </a:r>
            <a:r>
              <a:rPr sz="1167" spc="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level</a:t>
            </a:r>
            <a:r>
              <a:rPr sz="1167" spc="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6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data</a:t>
            </a:r>
            <a:r>
              <a:rPr sz="1167" spc="6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at</a:t>
            </a:r>
            <a:r>
              <a:rPr sz="1167" spc="7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which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entities</a:t>
            </a:r>
            <a:r>
              <a:rPr sz="1167" spc="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or</a:t>
            </a:r>
            <a:r>
              <a:rPr sz="1167" spc="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objects</a:t>
            </a:r>
            <a:r>
              <a:rPr sz="1167" spc="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exist</a:t>
            </a:r>
            <a:r>
              <a:rPr sz="1167" spc="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</a:t>
            </a:r>
            <a:endParaRPr sz="1167">
              <a:latin typeface="Times New Roman"/>
              <a:cs typeface="Times New Roman"/>
            </a:endParaRPr>
          </a:p>
          <a:p>
            <a:pPr marL="12347" marR="41980">
              <a:lnSpc>
                <a:spcPts val="2022"/>
              </a:lnSpc>
              <a:spcBef>
                <a:spcPts val="156"/>
              </a:spcBef>
            </a:pPr>
            <a:r>
              <a:rPr sz="1167" spc="-5" dirty="0">
                <a:latin typeface="Times New Roman"/>
                <a:cs typeface="Times New Roman"/>
              </a:rPr>
              <a:t>reality,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means that </a:t>
            </a:r>
            <a:r>
              <a:rPr sz="1167" dirty="0">
                <a:latin typeface="Times New Roman"/>
                <a:cs typeface="Times New Roman"/>
              </a:rPr>
              <a:t>any object existing in reality have a name </a:t>
            </a:r>
            <a:r>
              <a:rPr sz="1167" spc="-5" dirty="0">
                <a:latin typeface="Times New Roman"/>
                <a:cs typeface="Times New Roman"/>
              </a:rPr>
              <a:t>and other </a:t>
            </a:r>
            <a:r>
              <a:rPr sz="1167" dirty="0">
                <a:latin typeface="Times New Roman"/>
                <a:cs typeface="Times New Roman"/>
              </a:rPr>
              <a:t>identifiable  </a:t>
            </a:r>
            <a:r>
              <a:rPr sz="1167" spc="-5" dirty="0">
                <a:latin typeface="Times New Roman"/>
                <a:cs typeface="Times New Roman"/>
              </a:rPr>
              <a:t>attributes through </a:t>
            </a:r>
            <a:r>
              <a:rPr sz="1167" dirty="0">
                <a:latin typeface="Times New Roman"/>
                <a:cs typeface="Times New Roman"/>
              </a:rPr>
              <a:t>which </a:t>
            </a:r>
            <a:r>
              <a:rPr sz="1167" spc="-5" dirty="0">
                <a:latin typeface="Times New Roman"/>
                <a:cs typeface="Times New Roman"/>
              </a:rPr>
              <a:t>we can </a:t>
            </a:r>
            <a:r>
              <a:rPr sz="1167" dirty="0">
                <a:latin typeface="Times New Roman"/>
                <a:cs typeface="Times New Roman"/>
              </a:rPr>
              <a:t>identify that </a:t>
            </a:r>
            <a:r>
              <a:rPr sz="1167" spc="-5" dirty="0">
                <a:latin typeface="Times New Roman"/>
                <a:cs typeface="Times New Roman"/>
              </a:rPr>
              <a:t>specific object </a:t>
            </a:r>
            <a:r>
              <a:rPr sz="1167" dirty="0">
                <a:latin typeface="Times New Roman"/>
                <a:cs typeface="Times New Roman"/>
              </a:rPr>
              <a:t>or</a:t>
            </a:r>
            <a:r>
              <a:rPr sz="1167" spc="6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entity.</a:t>
            </a:r>
            <a:endParaRPr sz="1167">
              <a:latin typeface="Times New Roman"/>
              <a:cs typeface="Times New Roman"/>
            </a:endParaRPr>
          </a:p>
          <a:p>
            <a:pPr marL="12347">
              <a:spcBef>
                <a:spcPts val="433"/>
              </a:spcBef>
            </a:pPr>
            <a:r>
              <a:rPr sz="1167" dirty="0">
                <a:latin typeface="Times New Roman"/>
                <a:cs typeface="Times New Roman"/>
              </a:rPr>
              <a:t>Example:</a:t>
            </a:r>
            <a:endParaRPr sz="1167">
              <a:latin typeface="Times New Roman"/>
              <a:cs typeface="Times New Roman"/>
            </a:endParaRPr>
          </a:p>
          <a:p>
            <a:pPr marL="457453">
              <a:spcBef>
                <a:spcPts val="617"/>
              </a:spcBef>
            </a:pPr>
            <a:r>
              <a:rPr sz="1167" dirty="0">
                <a:latin typeface="Times New Roman"/>
                <a:cs typeface="Times New Roman"/>
              </a:rPr>
              <a:t>Any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Student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1980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98" y="1692158"/>
            <a:ext cx="5404379" cy="3963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66"/>
              </a:lnSpc>
            </a:pPr>
            <a:r>
              <a:rPr sz="1167" dirty="0">
                <a:latin typeface="Courier New"/>
                <a:cs typeface="Courier New"/>
              </a:rPr>
              <a:t>o </a:t>
            </a:r>
            <a:r>
              <a:rPr sz="1167" spc="44" dirty="0">
                <a:latin typeface="Times New Roman"/>
                <a:cs typeface="Times New Roman"/>
              </a:rPr>
              <a:t>Meta</a:t>
            </a:r>
            <a:r>
              <a:rPr sz="1167" spc="267" dirty="0">
                <a:latin typeface="Times New Roman"/>
                <a:cs typeface="Times New Roman"/>
              </a:rPr>
              <a:t> </a:t>
            </a:r>
            <a:r>
              <a:rPr sz="1167" spc="49" dirty="0">
                <a:latin typeface="Times New Roman"/>
                <a:cs typeface="Times New Roman"/>
              </a:rPr>
              <a:t>Data: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66"/>
              </a:lnSpc>
            </a:pPr>
            <a:r>
              <a:rPr sz="1167" spc="-5" dirty="0">
                <a:latin typeface="Times New Roman"/>
                <a:cs typeface="Times New Roman"/>
              </a:rPr>
              <a:t>For  storage 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  related 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dirty="0">
                <a:latin typeface="Times New Roman"/>
                <a:cs typeface="Times New Roman"/>
              </a:rPr>
              <a:t>entity or  </a:t>
            </a:r>
            <a:r>
              <a:rPr sz="1167" spc="-5" dirty="0">
                <a:latin typeface="Times New Roman"/>
                <a:cs typeface="Times New Roman"/>
              </a:rPr>
              <a:t>object  </a:t>
            </a:r>
            <a:r>
              <a:rPr sz="1167" dirty="0">
                <a:latin typeface="Times New Roman"/>
                <a:cs typeface="Times New Roman"/>
              </a:rPr>
              <a:t>existing </a:t>
            </a:r>
            <a:r>
              <a:rPr sz="1167" spc="-5" dirty="0">
                <a:latin typeface="Times New Roman"/>
                <a:cs typeface="Times New Roman"/>
              </a:rPr>
              <a:t>at  real  world  level  </a:t>
            </a:r>
            <a:r>
              <a:rPr sz="116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we</a:t>
            </a:r>
            <a:endParaRPr sz="1167">
              <a:latin typeface="Times New Roman"/>
              <a:cs typeface="Times New Roman"/>
            </a:endParaRPr>
          </a:p>
          <a:p>
            <a:pPr marL="12347" marR="4939">
              <a:lnSpc>
                <a:spcPct val="143300"/>
              </a:lnSpc>
              <a:spcBef>
                <a:spcPts val="10"/>
              </a:spcBef>
            </a:pPr>
            <a:r>
              <a:rPr sz="1167" spc="-5" dirty="0">
                <a:latin typeface="Times New Roman"/>
                <a:cs typeface="Times New Roman"/>
              </a:rPr>
              <a:t>define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5" dirty="0">
                <a:latin typeface="Times New Roman"/>
                <a:cs typeface="Times New Roman"/>
              </a:rPr>
              <a:t>way </a:t>
            </a:r>
            <a:r>
              <a:rPr sz="1167" dirty="0">
                <a:latin typeface="Times New Roman"/>
                <a:cs typeface="Times New Roman"/>
              </a:rPr>
              <a:t>the data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stored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database. </a:t>
            </a:r>
            <a:r>
              <a:rPr sz="1167" dirty="0">
                <a:latin typeface="Times New Roman"/>
                <a:cs typeface="Times New Roman"/>
              </a:rPr>
              <a:t>This is </a:t>
            </a:r>
            <a:r>
              <a:rPr sz="1167" spc="-5" dirty="0">
                <a:latin typeface="Times New Roman"/>
                <a:cs typeface="Times New Roman"/>
              </a:rPr>
              <a:t>called Meta data. Meta data 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also known as schema for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real world data.        </a:t>
            </a:r>
            <a:r>
              <a:rPr sz="1167" spc="117" dirty="0">
                <a:latin typeface="Times New Roman"/>
                <a:cs typeface="Times New Roman"/>
              </a:rPr>
              <a:t> </a:t>
            </a:r>
            <a:r>
              <a:rPr sz="1167" spc="-19" dirty="0">
                <a:latin typeface="Times New Roman"/>
                <a:cs typeface="Times New Roman"/>
              </a:rPr>
              <a:t>It  </a:t>
            </a:r>
            <a:r>
              <a:rPr sz="1167" spc="-5" dirty="0">
                <a:latin typeface="Times New Roman"/>
                <a:cs typeface="Times New Roman"/>
              </a:rPr>
              <a:t>tells that what type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data will </a:t>
            </a:r>
            <a:r>
              <a:rPr sz="1167" dirty="0">
                <a:latin typeface="Times New Roman"/>
                <a:cs typeface="Times New Roman"/>
              </a:rPr>
              <a:t>be</a:t>
            </a:r>
            <a:endParaRPr sz="1167">
              <a:latin typeface="Times New Roman"/>
              <a:cs typeface="Times New Roman"/>
            </a:endParaRPr>
          </a:p>
          <a:p>
            <a:pPr marL="12347" marR="4939">
              <a:lnSpc>
                <a:spcPct val="151000"/>
              </a:lnSpc>
              <a:spcBef>
                <a:spcPts val="243"/>
              </a:spcBef>
            </a:pPr>
            <a:r>
              <a:rPr sz="1167" spc="-5" dirty="0">
                <a:latin typeface="Times New Roman"/>
                <a:cs typeface="Times New Roman"/>
              </a:rPr>
              <a:t>stored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database, </a:t>
            </a:r>
            <a:r>
              <a:rPr sz="1167" dirty="0">
                <a:latin typeface="Times New Roman"/>
                <a:cs typeface="Times New Roman"/>
              </a:rPr>
              <a:t>what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be size of a </a:t>
            </a:r>
            <a:r>
              <a:rPr sz="1167" spc="-5" dirty="0">
                <a:latin typeface="Times New Roman"/>
                <a:cs typeface="Times New Roman"/>
              </a:rPr>
              <a:t>certain attribute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real world data, </a:t>
            </a:r>
            <a:r>
              <a:rPr sz="1167" dirty="0">
                <a:latin typeface="Times New Roman"/>
                <a:cs typeface="Times New Roman"/>
              </a:rPr>
              <a:t>how  many </a:t>
            </a:r>
            <a:r>
              <a:rPr sz="1167" spc="-5" dirty="0">
                <a:latin typeface="Times New Roman"/>
                <a:cs typeface="Times New Roman"/>
              </a:rPr>
              <a:t>and what attributes will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used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store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 about </a:t>
            </a:r>
            <a:r>
              <a:rPr sz="1167" dirty="0">
                <a:latin typeface="Times New Roman"/>
                <a:cs typeface="Times New Roman"/>
              </a:rPr>
              <a:t>the entity in the</a:t>
            </a:r>
            <a:r>
              <a:rPr sz="1167" spc="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database.</a:t>
            </a:r>
            <a:endParaRPr sz="1167">
              <a:latin typeface="Times New Roman"/>
              <a:cs typeface="Times New Roman"/>
            </a:endParaRPr>
          </a:p>
          <a:p>
            <a:pPr marL="902560" marR="1711286" indent="-890832">
              <a:lnSpc>
                <a:spcPct val="143300"/>
              </a:lnSpc>
              <a:spcBef>
                <a:spcPts val="10"/>
              </a:spcBef>
              <a:tabLst>
                <a:tab pos="902560" algn="l"/>
                <a:tab pos="1793393" algn="l"/>
                <a:tab pos="2684225" algn="l"/>
              </a:tabLst>
            </a:pPr>
            <a:r>
              <a:rPr sz="1167" dirty="0">
                <a:latin typeface="Times New Roman"/>
                <a:cs typeface="Times New Roman"/>
              </a:rPr>
              <a:t>Example:	</a:t>
            </a:r>
            <a:r>
              <a:rPr sz="1167" spc="-5" dirty="0">
                <a:latin typeface="Times New Roman"/>
                <a:cs typeface="Times New Roman"/>
              </a:rPr>
              <a:t>Name </a:t>
            </a:r>
            <a:r>
              <a:rPr sz="1167" dirty="0">
                <a:latin typeface="Times New Roman"/>
                <a:cs typeface="Times New Roman"/>
              </a:rPr>
              <a:t>, </a:t>
            </a:r>
            <a:r>
              <a:rPr sz="1167" spc="-5" dirty="0">
                <a:latin typeface="Times New Roman"/>
                <a:cs typeface="Times New Roman"/>
              </a:rPr>
              <a:t>Character Type, </a:t>
            </a:r>
            <a:r>
              <a:rPr sz="1167" dirty="0">
                <a:latin typeface="Times New Roman"/>
                <a:cs typeface="Times New Roman"/>
              </a:rPr>
              <a:t>25 </a:t>
            </a:r>
            <a:r>
              <a:rPr sz="1167" spc="-5" dirty="0">
                <a:latin typeface="Times New Roman"/>
                <a:cs typeface="Times New Roman"/>
              </a:rPr>
              <a:t>character</a:t>
            </a:r>
            <a:r>
              <a:rPr sz="1167" spc="-13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size</a:t>
            </a:r>
            <a:r>
              <a:rPr sz="1167" spc="-5" dirty="0">
                <a:latin typeface="Times New Roman"/>
                <a:cs typeface="Times New Roman"/>
              </a:rPr>
              <a:t> field, </a:t>
            </a:r>
            <a:r>
              <a:rPr sz="116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Age,	Date</a:t>
            </a:r>
            <a:r>
              <a:rPr sz="116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type,	</a:t>
            </a:r>
            <a:r>
              <a:rPr sz="1167" dirty="0">
                <a:latin typeface="Times New Roman"/>
                <a:cs typeface="Times New Roman"/>
              </a:rPr>
              <a:t>8 </a:t>
            </a:r>
            <a:r>
              <a:rPr sz="1167" spc="-5" dirty="0">
                <a:latin typeface="Times New Roman"/>
                <a:cs typeface="Times New Roman"/>
              </a:rPr>
              <a:t>bytes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size</a:t>
            </a:r>
            <a:endParaRPr sz="1167">
              <a:latin typeface="Times New Roman"/>
              <a:cs typeface="Times New Roman"/>
            </a:endParaRPr>
          </a:p>
          <a:p>
            <a:pPr marL="902560">
              <a:spcBef>
                <a:spcPts val="617"/>
              </a:spcBef>
              <a:tabLst>
                <a:tab pos="1793393" algn="l"/>
                <a:tab pos="3129949" algn="l"/>
              </a:tabLst>
            </a:pPr>
            <a:r>
              <a:rPr sz="1167" spc="-5" dirty="0">
                <a:latin typeface="Times New Roman"/>
                <a:cs typeface="Times New Roman"/>
              </a:rPr>
              <a:t>Class,	Alpha</a:t>
            </a:r>
            <a:r>
              <a:rPr sz="1167" spc="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Numeric,	</a:t>
            </a:r>
            <a:r>
              <a:rPr sz="1167" dirty="0">
                <a:latin typeface="Times New Roman"/>
                <a:cs typeface="Times New Roman"/>
              </a:rPr>
              <a:t>8 </a:t>
            </a:r>
            <a:r>
              <a:rPr sz="1167" spc="-5" dirty="0">
                <a:latin typeface="Times New Roman"/>
                <a:cs typeface="Times New Roman"/>
              </a:rPr>
              <a:t>byte </a:t>
            </a:r>
            <a:r>
              <a:rPr sz="1167" dirty="0">
                <a:latin typeface="Times New Roman"/>
                <a:cs typeface="Times New Roman"/>
              </a:rPr>
              <a:t>size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field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15">
              <a:latin typeface="Times New Roman"/>
              <a:cs typeface="Times New Roman"/>
            </a:endParaRPr>
          </a:p>
          <a:p>
            <a:pPr marL="12347">
              <a:lnSpc>
                <a:spcPts val="1366"/>
              </a:lnSpc>
            </a:pPr>
            <a:r>
              <a:rPr sz="1167" dirty="0">
                <a:latin typeface="Courier New"/>
                <a:cs typeface="Courier New"/>
              </a:rPr>
              <a:t>o </a:t>
            </a:r>
            <a:r>
              <a:rPr sz="1167" spc="19" dirty="0">
                <a:latin typeface="Times New Roman"/>
                <a:cs typeface="Times New Roman"/>
              </a:rPr>
              <a:t>Existence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243" dirty="0">
                <a:latin typeface="Times New Roman"/>
                <a:cs typeface="Times New Roman"/>
              </a:rPr>
              <a:t> </a:t>
            </a:r>
            <a:r>
              <a:rPr sz="1167" spc="49" dirty="0">
                <a:latin typeface="Times New Roman"/>
                <a:cs typeface="Times New Roman"/>
              </a:rPr>
              <a:t>Data: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66"/>
              </a:lnSpc>
            </a:pPr>
            <a:r>
              <a:rPr sz="1167" dirty="0">
                <a:latin typeface="Times New Roman"/>
                <a:cs typeface="Times New Roman"/>
              </a:rPr>
              <a:t>Existence of the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level </a:t>
            </a:r>
            <a:r>
              <a:rPr sz="1167" spc="-5" dirty="0">
                <a:latin typeface="Times New Roman"/>
                <a:cs typeface="Times New Roman"/>
              </a:rPr>
              <a:t>shows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actual data regarding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entities as real world </a:t>
            </a:r>
            <a:r>
              <a:rPr sz="1167" spc="26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level</a:t>
            </a:r>
            <a:endParaRPr sz="1167">
              <a:latin typeface="Times New Roman"/>
              <a:cs typeface="Times New Roman"/>
            </a:endParaRPr>
          </a:p>
          <a:p>
            <a:pPr marL="12347" marR="2309495">
              <a:lnSpc>
                <a:spcPct val="143300"/>
              </a:lnSpc>
              <a:spcBef>
                <a:spcPts val="10"/>
              </a:spcBef>
            </a:pPr>
            <a:r>
              <a:rPr sz="1167" spc="-5" dirty="0">
                <a:latin typeface="Times New Roman"/>
                <a:cs typeface="Times New Roman"/>
              </a:rPr>
              <a:t>according </a:t>
            </a:r>
            <a:r>
              <a:rPr sz="1167" dirty="0">
                <a:latin typeface="Times New Roman"/>
                <a:cs typeface="Times New Roman"/>
              </a:rPr>
              <a:t>to the </a:t>
            </a:r>
            <a:r>
              <a:rPr sz="1167" spc="-5" dirty="0">
                <a:latin typeface="Times New Roman"/>
                <a:cs typeface="Times New Roman"/>
              </a:rPr>
              <a:t>rules </a:t>
            </a:r>
            <a:r>
              <a:rPr sz="1167" dirty="0">
                <a:latin typeface="Times New Roman"/>
                <a:cs typeface="Times New Roman"/>
              </a:rPr>
              <a:t>define </a:t>
            </a:r>
            <a:r>
              <a:rPr sz="1167" spc="-5" dirty="0">
                <a:latin typeface="Times New Roman"/>
                <a:cs typeface="Times New Roman"/>
              </a:rPr>
              <a:t>at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Meta </a:t>
            </a:r>
            <a:r>
              <a:rPr sz="1167" dirty="0">
                <a:latin typeface="Times New Roman"/>
                <a:cs typeface="Times New Roman"/>
              </a:rPr>
              <a:t>Data </a:t>
            </a:r>
            <a:r>
              <a:rPr sz="1167" spc="-5" dirty="0">
                <a:latin typeface="Times New Roman"/>
                <a:cs typeface="Times New Roman"/>
              </a:rPr>
              <a:t>level.  </a:t>
            </a:r>
            <a:r>
              <a:rPr sz="1167" dirty="0">
                <a:latin typeface="Times New Roman"/>
                <a:cs typeface="Times New Roman"/>
              </a:rPr>
              <a:t>Example:</a:t>
            </a:r>
            <a:endParaRPr sz="1167">
              <a:latin typeface="Times New Roman"/>
              <a:cs typeface="Times New Roman"/>
            </a:endParaRPr>
          </a:p>
          <a:p>
            <a:pPr marL="12347" marR="40128">
              <a:lnSpc>
                <a:spcPct val="143300"/>
              </a:lnSpc>
              <a:spcBef>
                <a:spcPts val="10"/>
              </a:spcBef>
            </a:pPr>
            <a:r>
              <a:rPr sz="1167" spc="-5" dirty="0">
                <a:latin typeface="Times New Roman"/>
                <a:cs typeface="Times New Roman"/>
              </a:rPr>
              <a:t>According </a:t>
            </a:r>
            <a:r>
              <a:rPr sz="1167" dirty="0">
                <a:latin typeface="Times New Roman"/>
                <a:cs typeface="Times New Roman"/>
              </a:rPr>
              <a:t>to the definition </a:t>
            </a:r>
            <a:r>
              <a:rPr sz="1167" spc="-5" dirty="0">
                <a:latin typeface="Times New Roman"/>
                <a:cs typeface="Times New Roman"/>
              </a:rPr>
              <a:t>given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Meta data </a:t>
            </a:r>
            <a:r>
              <a:rPr sz="1167" dirty="0">
                <a:latin typeface="Times New Roman"/>
                <a:cs typeface="Times New Roman"/>
              </a:rPr>
              <a:t>level the Actual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Data  occurance for </a:t>
            </a:r>
            <a:r>
              <a:rPr sz="1167" dirty="0">
                <a:latin typeface="Times New Roman"/>
                <a:cs typeface="Times New Roman"/>
              </a:rPr>
              <a:t>the entity at </a:t>
            </a:r>
            <a:r>
              <a:rPr sz="1167" spc="-5" dirty="0">
                <a:latin typeface="Times New Roman"/>
                <a:cs typeface="Times New Roman"/>
              </a:rPr>
              <a:t>real world </a:t>
            </a:r>
            <a:r>
              <a:rPr sz="1167" dirty="0">
                <a:latin typeface="Times New Roman"/>
                <a:cs typeface="Times New Roman"/>
              </a:rPr>
              <a:t>level is </a:t>
            </a:r>
            <a:r>
              <a:rPr sz="1167" spc="-5" dirty="0">
                <a:latin typeface="Times New Roman"/>
                <a:cs typeface="Times New Roman"/>
              </a:rPr>
              <a:t>shown</a:t>
            </a:r>
            <a:r>
              <a:rPr sz="1167" spc="10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below: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15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8942" y="5681300"/>
            <a:ext cx="2128661" cy="718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1794010" algn="l"/>
              </a:tabLst>
            </a:pPr>
            <a:r>
              <a:rPr sz="1167" spc="-5" dirty="0">
                <a:latin typeface="Times New Roman"/>
                <a:cs typeface="Times New Roman"/>
              </a:rPr>
              <a:t>Na</a:t>
            </a:r>
            <a:r>
              <a:rPr sz="1167" spc="5" dirty="0">
                <a:latin typeface="Times New Roman"/>
                <a:cs typeface="Times New Roman"/>
              </a:rPr>
              <a:t>m</a:t>
            </a:r>
            <a:r>
              <a:rPr sz="1167" dirty="0">
                <a:latin typeface="Times New Roman"/>
                <a:cs typeface="Times New Roman"/>
              </a:rPr>
              <a:t>e </a:t>
            </a:r>
            <a:r>
              <a:rPr sz="1167" spc="13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</a:t>
            </a:r>
            <a:r>
              <a:rPr sz="1167" dirty="0">
                <a:latin typeface="Times New Roman"/>
                <a:cs typeface="Times New Roman"/>
              </a:rPr>
              <a:t>ge	Cl</a:t>
            </a:r>
            <a:r>
              <a:rPr sz="1167" spc="-5" dirty="0">
                <a:latin typeface="Times New Roman"/>
                <a:cs typeface="Times New Roman"/>
              </a:rPr>
              <a:t>a</a:t>
            </a:r>
            <a:r>
              <a:rPr sz="1167" dirty="0">
                <a:latin typeface="Times New Roman"/>
                <a:cs typeface="Times New Roman"/>
              </a:rPr>
              <a:t>ss</a:t>
            </a:r>
            <a:endParaRPr sz="1167">
              <a:latin typeface="Times New Roman"/>
              <a:cs typeface="Times New Roman"/>
            </a:endParaRPr>
          </a:p>
          <a:p>
            <a:pPr marL="12347" marR="1794628">
              <a:lnSpc>
                <a:spcPts val="2022"/>
              </a:lnSpc>
              <a:spcBef>
                <a:spcPts val="156"/>
              </a:spcBef>
            </a:pPr>
            <a:r>
              <a:rPr sz="1167" spc="-5" dirty="0">
                <a:latin typeface="Times New Roman"/>
                <a:cs typeface="Times New Roman"/>
              </a:rPr>
              <a:t>Ali  A</a:t>
            </a:r>
            <a:r>
              <a:rPr sz="1167" spc="5" dirty="0">
                <a:latin typeface="Times New Roman"/>
                <a:cs typeface="Times New Roman"/>
              </a:rPr>
              <a:t>m</a:t>
            </a:r>
            <a:r>
              <a:rPr sz="1167" dirty="0">
                <a:latin typeface="Times New Roman"/>
                <a:cs typeface="Times New Roman"/>
              </a:rPr>
              <a:t>ir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9827" y="5936157"/>
            <a:ext cx="627856" cy="436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20/8/1979</a:t>
            </a:r>
            <a:endParaRPr sz="1167">
              <a:latin typeface="Times New Roman"/>
              <a:cs typeface="Times New Roman"/>
            </a:endParaRPr>
          </a:p>
          <a:p>
            <a:pPr marL="12347">
              <a:spcBef>
                <a:spcPts val="617"/>
              </a:spcBef>
            </a:pPr>
            <a:r>
              <a:rPr sz="1167" dirty="0">
                <a:latin typeface="Times New Roman"/>
                <a:cs typeface="Times New Roman"/>
              </a:rPr>
              <a:t>22/3/1978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26193" y="5857569"/>
            <a:ext cx="487098" cy="517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617">
              <a:lnSpc>
                <a:spcPct val="144200"/>
              </a:lnSpc>
            </a:pPr>
            <a:r>
              <a:rPr sz="1167" dirty="0">
                <a:latin typeface="Times New Roman"/>
                <a:cs typeface="Times New Roman"/>
              </a:rPr>
              <a:t>MCS-I  MC</a:t>
            </a:r>
            <a:r>
              <a:rPr sz="1167" spc="5" dirty="0">
                <a:latin typeface="Times New Roman"/>
                <a:cs typeface="Times New Roman"/>
              </a:rPr>
              <a:t>S-</a:t>
            </a:r>
            <a:r>
              <a:rPr sz="1167" spc="-15" dirty="0">
                <a:latin typeface="Times New Roman"/>
                <a:cs typeface="Times New Roman"/>
              </a:rPr>
              <a:t>I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7302" y="6192495"/>
            <a:ext cx="34572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e</a:t>
            </a:r>
            <a:r>
              <a:rPr sz="1167" dirty="0">
                <a:latin typeface="Times New Roman"/>
                <a:cs typeface="Times New Roman"/>
              </a:rPr>
              <a:t>t</a:t>
            </a:r>
            <a:r>
              <a:rPr sz="1167" spc="-5" dirty="0">
                <a:latin typeface="Times New Roman"/>
                <a:cs typeface="Times New Roman"/>
              </a:rPr>
              <a:t>c</a:t>
            </a:r>
            <a:r>
              <a:rPr sz="1167" dirty="0">
                <a:latin typeface="Times New Roman"/>
                <a:cs typeface="Times New Roman"/>
              </a:rPr>
              <a:t>…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8995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85432" y="1514340"/>
            <a:ext cx="4097156" cy="3039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185483" y="1495476"/>
            <a:ext cx="4097426" cy="0"/>
          </a:xfrm>
          <a:custGeom>
            <a:avLst/>
            <a:gdLst/>
            <a:ahLst/>
            <a:cxnLst/>
            <a:rect l="l" t="t" r="r" b="b"/>
            <a:pathLst>
              <a:path w="4214495">
                <a:moveTo>
                  <a:pt x="0" y="0"/>
                </a:moveTo>
                <a:lnTo>
                  <a:pt x="4214386" y="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66960" y="1476952"/>
            <a:ext cx="0" cy="3113969"/>
          </a:xfrm>
          <a:custGeom>
            <a:avLst/>
            <a:gdLst/>
            <a:ahLst/>
            <a:cxnLst/>
            <a:rect l="l" t="t" r="r" b="b"/>
            <a:pathLst>
              <a:path h="3202940">
                <a:moveTo>
                  <a:pt x="0" y="0"/>
                </a:moveTo>
                <a:lnTo>
                  <a:pt x="0" y="3202324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5338373" y="1513999"/>
            <a:ext cx="0" cy="3039269"/>
          </a:xfrm>
          <a:custGeom>
            <a:avLst/>
            <a:gdLst/>
            <a:ahLst/>
            <a:cxnLst/>
            <a:rect l="l" t="t" r="r" b="b"/>
            <a:pathLst>
              <a:path h="3126104">
                <a:moveTo>
                  <a:pt x="0" y="0"/>
                </a:moveTo>
                <a:lnTo>
                  <a:pt x="0" y="3126114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5301327" y="1476952"/>
            <a:ext cx="0" cy="3113969"/>
          </a:xfrm>
          <a:custGeom>
            <a:avLst/>
            <a:gdLst/>
            <a:ahLst/>
            <a:cxnLst/>
            <a:rect l="l" t="t" r="r" b="b"/>
            <a:pathLst>
              <a:path h="3202940">
                <a:moveTo>
                  <a:pt x="0" y="0"/>
                </a:moveTo>
                <a:lnTo>
                  <a:pt x="0" y="3202324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185483" y="4590323"/>
            <a:ext cx="4097426" cy="37042"/>
          </a:xfrm>
          <a:custGeom>
            <a:avLst/>
            <a:gdLst/>
            <a:ahLst/>
            <a:cxnLst/>
            <a:rect l="l" t="t" r="r" b="b"/>
            <a:pathLst>
              <a:path w="4214495" h="38100">
                <a:moveTo>
                  <a:pt x="0" y="38104"/>
                </a:moveTo>
                <a:lnTo>
                  <a:pt x="4214386" y="38104"/>
                </a:lnTo>
                <a:lnTo>
                  <a:pt x="4214386" y="0"/>
                </a:lnTo>
                <a:lnTo>
                  <a:pt x="0" y="0"/>
                </a:lnTo>
                <a:lnTo>
                  <a:pt x="0" y="38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185483" y="4553276"/>
            <a:ext cx="4097426" cy="37042"/>
          </a:xfrm>
          <a:custGeom>
            <a:avLst/>
            <a:gdLst/>
            <a:ahLst/>
            <a:cxnLst/>
            <a:rect l="l" t="t" r="r" b="b"/>
            <a:pathLst>
              <a:path w="4214495" h="38100">
                <a:moveTo>
                  <a:pt x="0" y="38104"/>
                </a:moveTo>
                <a:lnTo>
                  <a:pt x="4214386" y="38104"/>
                </a:lnTo>
                <a:lnTo>
                  <a:pt x="4214386" y="0"/>
                </a:lnTo>
                <a:lnTo>
                  <a:pt x="0" y="0"/>
                </a:lnTo>
                <a:lnTo>
                  <a:pt x="0" y="38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5338373" y="4553276"/>
            <a:ext cx="0" cy="74083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9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5282804" y="4608847"/>
            <a:ext cx="74083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9" y="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047668" y="1436973"/>
            <a:ext cx="5462411" cy="0"/>
          </a:xfrm>
          <a:custGeom>
            <a:avLst/>
            <a:gdLst/>
            <a:ahLst/>
            <a:cxnLst/>
            <a:rect l="l" t="t" r="r" b="b"/>
            <a:pathLst>
              <a:path w="5618480">
                <a:moveTo>
                  <a:pt x="0" y="0"/>
                </a:moveTo>
                <a:lnTo>
                  <a:pt x="561814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1099038" y="4710399"/>
            <a:ext cx="1323005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10" dirty="0">
                <a:latin typeface="Times New Roman"/>
                <a:cs typeface="Times New Roman"/>
              </a:rPr>
              <a:t>Fig. </a:t>
            </a:r>
            <a:r>
              <a:rPr sz="1167" dirty="0">
                <a:latin typeface="Times New Roman"/>
                <a:cs typeface="Times New Roman"/>
              </a:rPr>
              <a:t>2: </a:t>
            </a:r>
            <a:r>
              <a:rPr sz="1167" spc="-5" dirty="0">
                <a:latin typeface="Times New Roman"/>
                <a:cs typeface="Times New Roman"/>
              </a:rPr>
              <a:t>Levels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-3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Data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47664" y="4720764"/>
            <a:ext cx="5462411" cy="0"/>
          </a:xfrm>
          <a:custGeom>
            <a:avLst/>
            <a:gdLst/>
            <a:ahLst/>
            <a:cxnLst/>
            <a:rect l="l" t="t" r="r" b="b"/>
            <a:pathLst>
              <a:path w="5618480">
                <a:moveTo>
                  <a:pt x="0" y="0"/>
                </a:moveTo>
                <a:lnTo>
                  <a:pt x="561812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044702" y="1434009"/>
            <a:ext cx="0" cy="3552296"/>
          </a:xfrm>
          <a:custGeom>
            <a:avLst/>
            <a:gdLst/>
            <a:ahLst/>
            <a:cxnLst/>
            <a:rect l="l" t="t" r="r" b="b"/>
            <a:pathLst>
              <a:path h="3653790">
                <a:moveTo>
                  <a:pt x="0" y="0"/>
                </a:moveTo>
                <a:lnTo>
                  <a:pt x="0" y="3653490"/>
                </a:lnTo>
              </a:path>
            </a:pathLst>
          </a:custGeom>
          <a:ln w="6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047664" y="4983050"/>
            <a:ext cx="5462411" cy="0"/>
          </a:xfrm>
          <a:custGeom>
            <a:avLst/>
            <a:gdLst/>
            <a:ahLst/>
            <a:cxnLst/>
            <a:rect l="l" t="t" r="r" b="b"/>
            <a:pathLst>
              <a:path w="5618480">
                <a:moveTo>
                  <a:pt x="0" y="0"/>
                </a:moveTo>
                <a:lnTo>
                  <a:pt x="561812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6512707" y="1434009"/>
            <a:ext cx="0" cy="3552296"/>
          </a:xfrm>
          <a:custGeom>
            <a:avLst/>
            <a:gdLst/>
            <a:ahLst/>
            <a:cxnLst/>
            <a:rect l="l" t="t" r="r" b="b"/>
            <a:pathLst>
              <a:path h="3653790">
                <a:moveTo>
                  <a:pt x="0" y="0"/>
                </a:moveTo>
                <a:lnTo>
                  <a:pt x="0" y="3653490"/>
                </a:lnTo>
              </a:path>
            </a:pathLst>
          </a:custGeom>
          <a:ln w="61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1099080" y="5390833"/>
            <a:ext cx="2345972" cy="12464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29" dirty="0">
                <a:latin typeface="Times New Roman"/>
                <a:cs typeface="Times New Roman"/>
              </a:rPr>
              <a:t>Users </a:t>
            </a:r>
            <a:r>
              <a:rPr sz="1361" dirty="0">
                <a:latin typeface="Times New Roman"/>
                <a:cs typeface="Times New Roman"/>
              </a:rPr>
              <a:t>of </a:t>
            </a:r>
            <a:r>
              <a:rPr sz="1361" spc="44" dirty="0">
                <a:latin typeface="Times New Roman"/>
                <a:cs typeface="Times New Roman"/>
              </a:rPr>
              <a:t>Database</a:t>
            </a:r>
            <a:r>
              <a:rPr sz="1361" spc="-97" dirty="0">
                <a:latin typeface="Times New Roman"/>
                <a:cs typeface="Times New Roman"/>
              </a:rPr>
              <a:t> </a:t>
            </a:r>
            <a:r>
              <a:rPr sz="1361" spc="24" dirty="0">
                <a:latin typeface="Times New Roman"/>
                <a:cs typeface="Times New Roman"/>
              </a:rPr>
              <a:t>Systems:</a:t>
            </a:r>
            <a:endParaRPr sz="1361">
              <a:latin typeface="Times New Roman"/>
              <a:cs typeface="Times New Roman"/>
            </a:endParaRPr>
          </a:p>
          <a:p>
            <a:pPr marL="456837" indent="-222245">
              <a:spcBef>
                <a:spcPts val="321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Verdana"/>
                <a:cs typeface="Verdana"/>
              </a:rPr>
              <a:t>Application</a:t>
            </a:r>
            <a:r>
              <a:rPr sz="1167" spc="-58" dirty="0">
                <a:latin typeface="Verdana"/>
                <a:cs typeface="Verdana"/>
              </a:rPr>
              <a:t> </a:t>
            </a:r>
            <a:r>
              <a:rPr sz="1167" dirty="0">
                <a:latin typeface="Verdana"/>
                <a:cs typeface="Verdana"/>
              </a:rPr>
              <a:t>Programmers</a:t>
            </a:r>
            <a:endParaRPr sz="1167">
              <a:latin typeface="Verdana"/>
              <a:cs typeface="Verdana"/>
            </a:endParaRPr>
          </a:p>
          <a:p>
            <a:pPr marL="456837" indent="-222245">
              <a:spcBef>
                <a:spcPts val="734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Verdana"/>
                <a:cs typeface="Verdana"/>
              </a:rPr>
              <a:t>End</a:t>
            </a:r>
            <a:r>
              <a:rPr sz="1167" spc="-97" dirty="0">
                <a:latin typeface="Verdana"/>
                <a:cs typeface="Verdana"/>
              </a:rPr>
              <a:t> </a:t>
            </a:r>
            <a:r>
              <a:rPr sz="1167" dirty="0">
                <a:latin typeface="Verdana"/>
                <a:cs typeface="Verdana"/>
              </a:rPr>
              <a:t>Users</a:t>
            </a:r>
            <a:endParaRPr sz="1167">
              <a:latin typeface="Verdana"/>
              <a:cs typeface="Verdana"/>
            </a:endParaRPr>
          </a:p>
          <a:p>
            <a:pPr marL="901327" lvl="1" indent="-222245">
              <a:spcBef>
                <a:spcPts val="724"/>
              </a:spcBef>
              <a:buFont typeface="Symbol"/>
              <a:buChar char=""/>
              <a:tabLst>
                <a:tab pos="901327" algn="l"/>
                <a:tab pos="901944" algn="l"/>
              </a:tabLst>
            </a:pPr>
            <a:r>
              <a:rPr sz="1167" spc="-5" dirty="0">
                <a:latin typeface="Verdana"/>
                <a:cs typeface="Verdana"/>
              </a:rPr>
              <a:t>Naïve</a:t>
            </a:r>
            <a:endParaRPr sz="1167">
              <a:latin typeface="Verdana"/>
              <a:cs typeface="Verdana"/>
            </a:endParaRPr>
          </a:p>
          <a:p>
            <a:pPr marL="901327" lvl="1" indent="-222245">
              <a:spcBef>
                <a:spcPts val="724"/>
              </a:spcBef>
              <a:buFont typeface="Symbol"/>
              <a:buChar char=""/>
              <a:tabLst>
                <a:tab pos="901327" algn="l"/>
                <a:tab pos="901944" algn="l"/>
              </a:tabLst>
            </a:pPr>
            <a:r>
              <a:rPr sz="1167" spc="-5" dirty="0">
                <a:latin typeface="Verdana"/>
                <a:cs typeface="Verdana"/>
              </a:rPr>
              <a:t>Sophisticated</a:t>
            </a:r>
            <a:endParaRPr sz="1167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16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99087" y="7248589"/>
            <a:ext cx="5369807" cy="1880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indent="-222245" algn="just">
              <a:lnSpc>
                <a:spcPts val="1366"/>
              </a:lnSpc>
              <a:buFont typeface="Courier New"/>
              <a:buChar char="o"/>
              <a:tabLst>
                <a:tab pos="235209" algn="l"/>
              </a:tabLst>
            </a:pPr>
            <a:r>
              <a:rPr sz="1167" spc="29" dirty="0">
                <a:latin typeface="Times New Roman"/>
                <a:cs typeface="Times New Roman"/>
              </a:rPr>
              <a:t>Application</a:t>
            </a:r>
            <a:r>
              <a:rPr sz="1167" spc="-49" dirty="0">
                <a:latin typeface="Times New Roman"/>
                <a:cs typeface="Times New Roman"/>
              </a:rPr>
              <a:t> </a:t>
            </a:r>
            <a:r>
              <a:rPr sz="1167" spc="53" dirty="0">
                <a:latin typeface="Times New Roman"/>
                <a:cs typeface="Times New Roman"/>
              </a:rPr>
              <a:t>programmers: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</a:pPr>
            <a:r>
              <a:rPr sz="1167" dirty="0">
                <a:latin typeface="Times New Roman"/>
                <a:cs typeface="Times New Roman"/>
              </a:rPr>
              <a:t>This  category  of  </a:t>
            </a:r>
            <a:r>
              <a:rPr sz="1167" spc="-5" dirty="0">
                <a:latin typeface="Times New Roman"/>
                <a:cs typeface="Times New Roman"/>
              </a:rPr>
              <a:t>database  users  contains  </a:t>
            </a:r>
            <a:r>
              <a:rPr sz="1167" dirty="0">
                <a:latin typeface="Times New Roman"/>
                <a:cs typeface="Times New Roman"/>
              </a:rPr>
              <a:t>those  </a:t>
            </a:r>
            <a:r>
              <a:rPr sz="1167" spc="-5" dirty="0">
                <a:latin typeface="Times New Roman"/>
                <a:cs typeface="Times New Roman"/>
              </a:rPr>
              <a:t>people  who  create  different  types</a:t>
            </a:r>
            <a:r>
              <a:rPr sz="1167" spc="26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143600"/>
              </a:lnSpc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database application </a:t>
            </a:r>
            <a:r>
              <a:rPr sz="1167" dirty="0">
                <a:latin typeface="Times New Roman"/>
                <a:cs typeface="Times New Roman"/>
              </a:rPr>
              <a:t>programs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have seen </a:t>
            </a:r>
            <a:r>
              <a:rPr sz="1167" spc="-5" dirty="0">
                <a:latin typeface="Times New Roman"/>
                <a:cs typeface="Times New Roman"/>
              </a:rPr>
              <a:t>earlier. Application </a:t>
            </a:r>
            <a:r>
              <a:rPr sz="1167" dirty="0">
                <a:latin typeface="Times New Roman"/>
                <a:cs typeface="Times New Roman"/>
              </a:rPr>
              <a:t>programmers </a:t>
            </a:r>
            <a:r>
              <a:rPr sz="1167" spc="-5" dirty="0">
                <a:latin typeface="Times New Roman"/>
                <a:cs typeface="Times New Roman"/>
              </a:rPr>
              <a:t>design 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application </a:t>
            </a:r>
            <a:r>
              <a:rPr sz="1167" dirty="0">
                <a:latin typeface="Times New Roman"/>
                <a:cs typeface="Times New Roman"/>
              </a:rPr>
              <a:t>according to the needs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other </a:t>
            </a:r>
            <a:r>
              <a:rPr sz="1167" dirty="0">
                <a:latin typeface="Times New Roman"/>
                <a:cs typeface="Times New Roman"/>
              </a:rPr>
              <a:t>users of the database in a </a:t>
            </a:r>
            <a:r>
              <a:rPr sz="1167" spc="-5" dirty="0">
                <a:latin typeface="Times New Roman"/>
                <a:cs typeface="Times New Roman"/>
              </a:rPr>
              <a:t>certain  environment. Application programmers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skilled people who have clear idea </a:t>
            </a:r>
            <a:r>
              <a:rPr sz="1167" dirty="0">
                <a:latin typeface="Times New Roman"/>
                <a:cs typeface="Times New Roman"/>
              </a:rPr>
              <a:t>of the  </a:t>
            </a:r>
            <a:r>
              <a:rPr sz="1167" spc="-5" dirty="0">
                <a:latin typeface="Times New Roman"/>
                <a:cs typeface="Times New Roman"/>
              </a:rPr>
              <a:t>structure </a:t>
            </a:r>
            <a:r>
              <a:rPr sz="1167" dirty="0">
                <a:latin typeface="Times New Roman"/>
                <a:cs typeface="Times New Roman"/>
              </a:rPr>
              <a:t>of the database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know clearly </a:t>
            </a:r>
            <a:r>
              <a:rPr sz="1167" spc="-5" dirty="0">
                <a:latin typeface="Times New Roman"/>
                <a:cs typeface="Times New Roman"/>
              </a:rPr>
              <a:t>about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needs </a:t>
            </a:r>
            <a:r>
              <a:rPr sz="1167" dirty="0">
                <a:latin typeface="Times New Roman"/>
                <a:cs typeface="Times New Roman"/>
              </a:rPr>
              <a:t>of the</a:t>
            </a:r>
            <a:r>
              <a:rPr sz="1167" spc="-1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organizations.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79031" indent="-166684" algn="just">
              <a:spcBef>
                <a:spcPts val="966"/>
              </a:spcBef>
              <a:buFont typeface="Courier New"/>
              <a:buChar char="o"/>
              <a:tabLst>
                <a:tab pos="179648" algn="l"/>
              </a:tabLst>
            </a:pPr>
            <a:r>
              <a:rPr sz="1167" spc="63" dirty="0">
                <a:latin typeface="Times New Roman"/>
                <a:cs typeface="Times New Roman"/>
              </a:rPr>
              <a:t>End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spc="29" dirty="0">
                <a:latin typeface="Times New Roman"/>
                <a:cs typeface="Times New Roman"/>
              </a:rPr>
              <a:t>Users: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3143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25" y="1344017"/>
            <a:ext cx="5373511" cy="7896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791" algn="just">
              <a:lnSpc>
                <a:spcPct val="143300"/>
              </a:lnSpc>
            </a:pPr>
            <a:r>
              <a:rPr sz="1167" spc="-5" dirty="0">
                <a:latin typeface="Times New Roman"/>
                <a:cs typeface="Times New Roman"/>
              </a:rPr>
              <a:t>Second </a:t>
            </a:r>
            <a:r>
              <a:rPr sz="1167" dirty="0">
                <a:latin typeface="Times New Roman"/>
                <a:cs typeface="Times New Roman"/>
              </a:rPr>
              <a:t>category of the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users </a:t>
            </a:r>
            <a:r>
              <a:rPr sz="1167" spc="-5" dirty="0">
                <a:latin typeface="Times New Roman"/>
                <a:cs typeface="Times New Roman"/>
              </a:rPr>
              <a:t>are </a:t>
            </a:r>
            <a:r>
              <a:rPr sz="1167" dirty="0">
                <a:latin typeface="Times New Roman"/>
                <a:cs typeface="Times New Roman"/>
              </a:rPr>
              <a:t>the end </a:t>
            </a:r>
            <a:r>
              <a:rPr sz="1167" spc="-5" dirty="0">
                <a:latin typeface="Times New Roman"/>
                <a:cs typeface="Times New Roman"/>
              </a:rPr>
              <a:t>users,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group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users contains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people  who   </a:t>
            </a:r>
            <a:r>
              <a:rPr sz="1167" dirty="0">
                <a:latin typeface="Times New Roman"/>
                <a:cs typeface="Times New Roman"/>
              </a:rPr>
              <a:t>use  the  </a:t>
            </a:r>
            <a:r>
              <a:rPr sz="1167" spc="-5" dirty="0">
                <a:latin typeface="Times New Roman"/>
                <a:cs typeface="Times New Roman"/>
              </a:rPr>
              <a:t>database   application  </a:t>
            </a:r>
            <a:r>
              <a:rPr sz="1167" dirty="0">
                <a:latin typeface="Times New Roman"/>
                <a:cs typeface="Times New Roman"/>
              </a:rPr>
              <a:t>programs  </a:t>
            </a:r>
            <a:r>
              <a:rPr sz="1167" spc="-5" dirty="0">
                <a:latin typeface="Times New Roman"/>
                <a:cs typeface="Times New Roman"/>
              </a:rPr>
              <a:t>developed  </a:t>
            </a:r>
            <a:r>
              <a:rPr sz="1167" spc="10" dirty="0">
                <a:latin typeface="Times New Roman"/>
                <a:cs typeface="Times New Roman"/>
              </a:rPr>
              <a:t>by  </a:t>
            </a:r>
            <a:r>
              <a:rPr sz="1167" dirty="0">
                <a:latin typeface="Times New Roman"/>
                <a:cs typeface="Times New Roman"/>
              </a:rPr>
              <a:t>the    </a:t>
            </a:r>
            <a:r>
              <a:rPr sz="1167" spc="180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Application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958"/>
              </a:spcBef>
            </a:pPr>
            <a:r>
              <a:rPr sz="1167" spc="-5" dirty="0">
                <a:latin typeface="Times New Roman"/>
                <a:cs typeface="Times New Roman"/>
              </a:rPr>
              <a:t>programmers. </a:t>
            </a:r>
            <a:r>
              <a:rPr sz="1167" dirty="0">
                <a:latin typeface="Times New Roman"/>
                <a:cs typeface="Times New Roman"/>
              </a:rPr>
              <a:t>This category </a:t>
            </a:r>
            <a:r>
              <a:rPr sz="1167" spc="-5" dirty="0">
                <a:latin typeface="Times New Roman"/>
                <a:cs typeface="Times New Roman"/>
              </a:rPr>
              <a:t>further contains two types </a:t>
            </a:r>
            <a:r>
              <a:rPr sz="1167" spc="5" dirty="0">
                <a:latin typeface="Times New Roman"/>
                <a:cs typeface="Times New Roman"/>
              </a:rPr>
              <a:t>of</a:t>
            </a:r>
            <a:r>
              <a:rPr sz="1167" spc="44" dirty="0">
                <a:latin typeface="Times New Roman"/>
                <a:cs typeface="Times New Roman"/>
              </a:rPr>
              <a:t> </a:t>
            </a:r>
            <a:r>
              <a:rPr sz="1167" spc="-15" dirty="0">
                <a:latin typeface="Times New Roman"/>
                <a:cs typeface="Times New Roman"/>
              </a:rPr>
              <a:t>users: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361">
              <a:latin typeface="Times New Roman"/>
              <a:cs typeface="Times New Roman"/>
            </a:endParaRPr>
          </a:p>
          <a:p>
            <a:pPr marL="901327" indent="-222245">
              <a:buFont typeface="Symbol"/>
              <a:buChar char=""/>
              <a:tabLst>
                <a:tab pos="901327" algn="l"/>
                <a:tab pos="901944" algn="l"/>
              </a:tabLst>
            </a:pPr>
            <a:r>
              <a:rPr sz="1167" spc="-5" dirty="0">
                <a:latin typeface="Verdana"/>
                <a:cs typeface="Verdana"/>
              </a:rPr>
              <a:t>Naïve</a:t>
            </a:r>
            <a:r>
              <a:rPr sz="1167" spc="-83" dirty="0">
                <a:latin typeface="Verdana"/>
                <a:cs typeface="Verdana"/>
              </a:rPr>
              <a:t> </a:t>
            </a:r>
            <a:r>
              <a:rPr sz="1167" dirty="0">
                <a:latin typeface="Verdana"/>
                <a:cs typeface="Verdana"/>
              </a:rPr>
              <a:t>Users</a:t>
            </a:r>
            <a:endParaRPr sz="1167">
              <a:latin typeface="Verdana"/>
              <a:cs typeface="Verdana"/>
            </a:endParaRPr>
          </a:p>
          <a:p>
            <a:pPr marL="901327" indent="-222245">
              <a:spcBef>
                <a:spcPts val="724"/>
              </a:spcBef>
              <a:buFont typeface="Symbol"/>
              <a:buChar char=""/>
              <a:tabLst>
                <a:tab pos="901327" algn="l"/>
                <a:tab pos="901944" algn="l"/>
              </a:tabLst>
            </a:pPr>
            <a:r>
              <a:rPr sz="1167" spc="-5" dirty="0">
                <a:latin typeface="Verdana"/>
                <a:cs typeface="Verdana"/>
              </a:rPr>
              <a:t>Sophisticated</a:t>
            </a:r>
            <a:r>
              <a:rPr sz="1167" spc="-53" dirty="0">
                <a:latin typeface="Verdana"/>
                <a:cs typeface="Verdana"/>
              </a:rPr>
              <a:t> </a:t>
            </a:r>
            <a:r>
              <a:rPr sz="1167" dirty="0">
                <a:latin typeface="Verdana"/>
                <a:cs typeface="Verdana"/>
              </a:rPr>
              <a:t>Users</a:t>
            </a:r>
            <a:endParaRPr sz="1167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312">
              <a:latin typeface="Times New Roman"/>
              <a:cs typeface="Times New Roman"/>
            </a:endParaRPr>
          </a:p>
          <a:p>
            <a:pPr marL="456837" indent="-333367">
              <a:buFont typeface="Symbol"/>
              <a:buChar char=""/>
              <a:tabLst>
                <a:tab pos="456837" algn="l"/>
                <a:tab pos="457453" algn="l"/>
              </a:tabLst>
            </a:pPr>
            <a:r>
              <a:rPr sz="1167" spc="83" dirty="0">
                <a:latin typeface="Verdana"/>
                <a:cs typeface="Verdana"/>
              </a:rPr>
              <a:t>Naïve</a:t>
            </a:r>
            <a:r>
              <a:rPr sz="1167" spc="-111" dirty="0">
                <a:latin typeface="Verdana"/>
                <a:cs typeface="Verdana"/>
              </a:rPr>
              <a:t> </a:t>
            </a:r>
            <a:r>
              <a:rPr sz="1167" spc="83" dirty="0">
                <a:latin typeface="Verdana"/>
                <a:cs typeface="Verdana"/>
              </a:rPr>
              <a:t>Users</a:t>
            </a:r>
            <a:endParaRPr sz="1167">
              <a:latin typeface="Verdana"/>
              <a:cs typeface="Verdana"/>
            </a:endParaRPr>
          </a:p>
          <a:p>
            <a:pPr marL="12347" marR="8026">
              <a:lnSpc>
                <a:spcPct val="143600"/>
              </a:lnSpc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This category of users is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category </a:t>
            </a:r>
            <a:r>
              <a:rPr sz="1167" spc="-5" dirty="0">
                <a:latin typeface="Times New Roman"/>
                <a:cs typeface="Times New Roman"/>
              </a:rPr>
              <a:t>who </a:t>
            </a:r>
            <a:r>
              <a:rPr sz="1167" dirty="0">
                <a:latin typeface="Times New Roman"/>
                <a:cs typeface="Times New Roman"/>
              </a:rPr>
              <a:t>simply use the </a:t>
            </a:r>
            <a:r>
              <a:rPr sz="1167" spc="-5" dirty="0">
                <a:latin typeface="Times New Roman"/>
                <a:cs typeface="Times New Roman"/>
              </a:rPr>
              <a:t>application database programs  created </a:t>
            </a:r>
            <a:r>
              <a:rPr sz="1167" spc="10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the programmers. This </a:t>
            </a:r>
            <a:r>
              <a:rPr sz="1167" spc="-5" dirty="0">
                <a:latin typeface="Times New Roman"/>
                <a:cs typeface="Times New Roman"/>
              </a:rPr>
              <a:t>group has </a:t>
            </a:r>
            <a:r>
              <a:rPr sz="1167" dirty="0">
                <a:latin typeface="Times New Roman"/>
                <a:cs typeface="Times New Roman"/>
              </a:rPr>
              <a:t>no </a:t>
            </a:r>
            <a:r>
              <a:rPr sz="1167" spc="-5" dirty="0">
                <a:latin typeface="Times New Roman"/>
                <a:cs typeface="Times New Roman"/>
              </a:rPr>
              <a:t>interaction with </a:t>
            </a:r>
            <a:r>
              <a:rPr sz="1167" dirty="0">
                <a:latin typeface="Times New Roman"/>
                <a:cs typeface="Times New Roman"/>
              </a:rPr>
              <a:t>other </a:t>
            </a:r>
            <a:r>
              <a:rPr sz="1167" spc="-5" dirty="0">
                <a:latin typeface="Times New Roman"/>
                <a:cs typeface="Times New Roman"/>
              </a:rPr>
              <a:t>parts </a:t>
            </a:r>
            <a:r>
              <a:rPr sz="1167" dirty="0">
                <a:latin typeface="Times New Roman"/>
                <a:cs typeface="Times New Roman"/>
              </a:rPr>
              <a:t>of there  </a:t>
            </a:r>
            <a:r>
              <a:rPr sz="1167" spc="-5" dirty="0">
                <a:latin typeface="Times New Roman"/>
                <a:cs typeface="Times New Roman"/>
              </a:rPr>
              <a:t>database and </a:t>
            </a:r>
            <a:r>
              <a:rPr sz="1167" dirty="0">
                <a:latin typeface="Times New Roman"/>
                <a:cs typeface="Times New Roman"/>
              </a:rPr>
              <a:t>only use the </a:t>
            </a:r>
            <a:r>
              <a:rPr sz="1167" spc="-5" dirty="0">
                <a:latin typeface="Times New Roman"/>
                <a:cs typeface="Times New Roman"/>
              </a:rPr>
              <a:t>programs </a:t>
            </a:r>
            <a:r>
              <a:rPr sz="1167" dirty="0">
                <a:latin typeface="Times New Roman"/>
                <a:cs typeface="Times New Roman"/>
              </a:rPr>
              <a:t>meant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them. </a:t>
            </a:r>
            <a:r>
              <a:rPr sz="1167" spc="5" dirty="0">
                <a:latin typeface="Times New Roman"/>
                <a:cs typeface="Times New Roman"/>
              </a:rPr>
              <a:t>They </a:t>
            </a:r>
            <a:r>
              <a:rPr sz="1167" spc="-5" dirty="0">
                <a:latin typeface="Times New Roman"/>
                <a:cs typeface="Times New Roman"/>
              </a:rPr>
              <a:t>have </a:t>
            </a:r>
            <a:r>
              <a:rPr sz="1167" dirty="0">
                <a:latin typeface="Times New Roman"/>
                <a:cs typeface="Times New Roman"/>
              </a:rPr>
              <a:t>not to </a:t>
            </a:r>
            <a:r>
              <a:rPr sz="1167" spc="5" dirty="0">
                <a:latin typeface="Times New Roman"/>
                <a:cs typeface="Times New Roman"/>
              </a:rPr>
              <a:t>worry </a:t>
            </a:r>
            <a:r>
              <a:rPr sz="1167" spc="-5" dirty="0">
                <a:latin typeface="Times New Roman"/>
                <a:cs typeface="Times New Roman"/>
              </a:rPr>
              <a:t>about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further </a:t>
            </a:r>
            <a:r>
              <a:rPr sz="1167" dirty="0">
                <a:latin typeface="Times New Roman"/>
                <a:cs typeface="Times New Roman"/>
              </a:rPr>
              <a:t>working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-7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database.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264">
              <a:latin typeface="Times New Roman"/>
              <a:cs typeface="Times New Roman"/>
            </a:endParaRPr>
          </a:p>
          <a:p>
            <a:pPr marL="456837" indent="-333367">
              <a:buFont typeface="Symbol"/>
              <a:buChar char=""/>
              <a:tabLst>
                <a:tab pos="456837" algn="l"/>
                <a:tab pos="457453" algn="l"/>
              </a:tabLst>
            </a:pPr>
            <a:r>
              <a:rPr sz="1167" spc="73" dirty="0">
                <a:latin typeface="Verdana"/>
                <a:cs typeface="Verdana"/>
              </a:rPr>
              <a:t>Sophisticated</a:t>
            </a:r>
            <a:r>
              <a:rPr sz="1167" spc="-49" dirty="0">
                <a:latin typeface="Verdana"/>
                <a:cs typeface="Verdana"/>
              </a:rPr>
              <a:t> </a:t>
            </a:r>
            <a:r>
              <a:rPr sz="1167" spc="58" dirty="0">
                <a:latin typeface="Verdana"/>
                <a:cs typeface="Verdana"/>
              </a:rPr>
              <a:t>Users:</a:t>
            </a:r>
            <a:endParaRPr sz="1167">
              <a:latin typeface="Verdana"/>
              <a:cs typeface="Verdana"/>
            </a:endParaRPr>
          </a:p>
          <a:p>
            <a:pPr marL="12347" marR="4939" algn="just">
              <a:lnSpc>
                <a:spcPct val="143800"/>
              </a:lnSpc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type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users has </a:t>
            </a:r>
            <a:r>
              <a:rPr sz="1167" dirty="0">
                <a:latin typeface="Times New Roman"/>
                <a:cs typeface="Times New Roman"/>
              </a:rPr>
              <a:t>some </a:t>
            </a:r>
            <a:r>
              <a:rPr sz="1167" spc="-5" dirty="0">
                <a:latin typeface="Times New Roman"/>
                <a:cs typeface="Times New Roman"/>
              </a:rPr>
              <a:t>additional rights over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Naïve users, which means that </a:t>
            </a:r>
            <a:r>
              <a:rPr sz="1167" dirty="0">
                <a:latin typeface="Times New Roman"/>
                <a:cs typeface="Times New Roman"/>
              </a:rPr>
              <a:t>they  </a:t>
            </a:r>
            <a:r>
              <a:rPr sz="1167" spc="-5" dirty="0">
                <a:latin typeface="Times New Roman"/>
                <a:cs typeface="Times New Roman"/>
              </a:rPr>
              <a:t>can access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stored in the database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their desired </a:t>
            </a:r>
            <a:r>
              <a:rPr sz="1167" dirty="0">
                <a:latin typeface="Times New Roman"/>
                <a:cs typeface="Times New Roman"/>
              </a:rPr>
              <a:t>way. </a:t>
            </a:r>
            <a:r>
              <a:rPr sz="1167" spc="5" dirty="0">
                <a:latin typeface="Times New Roman"/>
                <a:cs typeface="Times New Roman"/>
              </a:rPr>
              <a:t>They </a:t>
            </a:r>
            <a:r>
              <a:rPr sz="1167" spc="-5" dirty="0">
                <a:latin typeface="Times New Roman"/>
                <a:cs typeface="Times New Roman"/>
              </a:rPr>
              <a:t>can access </a:t>
            </a:r>
            <a:r>
              <a:rPr sz="1167" dirty="0">
                <a:latin typeface="Times New Roman"/>
                <a:cs typeface="Times New Roman"/>
              </a:rPr>
              <a:t>data  using the </a:t>
            </a:r>
            <a:r>
              <a:rPr sz="1167" spc="-5" dirty="0">
                <a:latin typeface="Times New Roman"/>
                <a:cs typeface="Times New Roman"/>
              </a:rPr>
              <a:t>application programs as </a:t>
            </a:r>
            <a:r>
              <a:rPr sz="1167" dirty="0">
                <a:latin typeface="Times New Roman"/>
                <a:cs typeface="Times New Roman"/>
              </a:rPr>
              <a:t>well </a:t>
            </a:r>
            <a:r>
              <a:rPr sz="1167" spc="-5" dirty="0">
                <a:latin typeface="Times New Roman"/>
                <a:cs typeface="Times New Roman"/>
              </a:rPr>
              <a:t>as other ways </a:t>
            </a:r>
            <a:r>
              <a:rPr sz="1167" dirty="0">
                <a:latin typeface="Times New Roman"/>
                <a:cs typeface="Times New Roman"/>
              </a:rPr>
              <a:t>of accessing </a:t>
            </a:r>
            <a:r>
              <a:rPr sz="1167" spc="-5" dirty="0">
                <a:latin typeface="Times New Roman"/>
                <a:cs typeface="Times New Roman"/>
              </a:rPr>
              <a:t>data. Although </a:t>
            </a:r>
            <a:r>
              <a:rPr sz="1167" dirty="0">
                <a:latin typeface="Times New Roman"/>
                <a:cs typeface="Times New Roman"/>
              </a:rPr>
              <a:t>this  </a:t>
            </a:r>
            <a:r>
              <a:rPr sz="1167" spc="-5" dirty="0">
                <a:latin typeface="Times New Roman"/>
                <a:cs typeface="Times New Roman"/>
              </a:rPr>
              <a:t>type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users </a:t>
            </a:r>
            <a:r>
              <a:rPr sz="1167" dirty="0">
                <a:latin typeface="Times New Roman"/>
                <a:cs typeface="Times New Roman"/>
              </a:rPr>
              <a:t>has more </a:t>
            </a:r>
            <a:r>
              <a:rPr sz="1167" spc="-5" dirty="0">
                <a:latin typeface="Times New Roman"/>
                <a:cs typeface="Times New Roman"/>
              </a:rPr>
              <a:t>rights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access </a:t>
            </a:r>
            <a:r>
              <a:rPr sz="1167" dirty="0">
                <a:latin typeface="Times New Roman"/>
                <a:cs typeface="Times New Roman"/>
              </a:rPr>
              <a:t>data, but </a:t>
            </a:r>
            <a:r>
              <a:rPr sz="1167" spc="-5" dirty="0">
                <a:latin typeface="Times New Roman"/>
                <a:cs typeface="Times New Roman"/>
              </a:rPr>
              <a:t>these users </a:t>
            </a:r>
            <a:r>
              <a:rPr sz="1167" dirty="0">
                <a:latin typeface="Times New Roman"/>
                <a:cs typeface="Times New Roman"/>
              </a:rPr>
              <a:t>have to </a:t>
            </a:r>
            <a:r>
              <a:rPr sz="1167" spc="-5" dirty="0">
                <a:latin typeface="Times New Roman"/>
                <a:cs typeface="Times New Roman"/>
              </a:rPr>
              <a:t>take </a:t>
            </a:r>
            <a:r>
              <a:rPr sz="1167" dirty="0">
                <a:latin typeface="Times New Roman"/>
                <a:cs typeface="Times New Roman"/>
              </a:rPr>
              <a:t>more  responsibility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spc="5" dirty="0">
                <a:latin typeface="Times New Roman"/>
                <a:cs typeface="Times New Roman"/>
              </a:rPr>
              <a:t>they </a:t>
            </a:r>
            <a:r>
              <a:rPr sz="1167" dirty="0">
                <a:latin typeface="Times New Roman"/>
                <a:cs typeface="Times New Roman"/>
              </a:rPr>
              <a:t>need to be </a:t>
            </a:r>
            <a:r>
              <a:rPr sz="1167" spc="-5" dirty="0">
                <a:latin typeface="Times New Roman"/>
                <a:cs typeface="Times New Roman"/>
              </a:rPr>
              <a:t>aware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database structure. Moreover such </a:t>
            </a:r>
            <a:r>
              <a:rPr sz="1167" dirty="0">
                <a:latin typeface="Times New Roman"/>
                <a:cs typeface="Times New Roman"/>
              </a:rPr>
              <a:t>users  should be </a:t>
            </a:r>
            <a:r>
              <a:rPr sz="1167" spc="-5" dirty="0">
                <a:latin typeface="Times New Roman"/>
                <a:cs typeface="Times New Roman"/>
              </a:rPr>
              <a:t>skilled enough </a:t>
            </a:r>
            <a:r>
              <a:rPr sz="1167" dirty="0">
                <a:latin typeface="Times New Roman"/>
                <a:cs typeface="Times New Roman"/>
              </a:rPr>
              <a:t>to be </a:t>
            </a:r>
            <a:r>
              <a:rPr sz="1167" spc="-5" dirty="0">
                <a:latin typeface="Times New Roman"/>
                <a:cs typeface="Times New Roman"/>
              </a:rPr>
              <a:t>able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10" dirty="0">
                <a:latin typeface="Times New Roman"/>
                <a:cs typeface="Times New Roman"/>
              </a:rPr>
              <a:t>get </a:t>
            </a:r>
            <a:r>
              <a:rPr sz="1167" dirty="0">
                <a:latin typeface="Times New Roman"/>
                <a:cs typeface="Times New Roman"/>
              </a:rPr>
              <a:t>data from </a:t>
            </a:r>
            <a:r>
              <a:rPr sz="1167" spc="-5" dirty="0">
                <a:latin typeface="Times New Roman"/>
                <a:cs typeface="Times New Roman"/>
              </a:rPr>
              <a:t>database with </a:t>
            </a:r>
            <a:r>
              <a:rPr sz="1167" dirty="0">
                <a:latin typeface="Times New Roman"/>
                <a:cs typeface="Times New Roman"/>
              </a:rPr>
              <a:t>making </a:t>
            </a:r>
            <a:r>
              <a:rPr sz="1167" spc="-5" dirty="0">
                <a:latin typeface="Times New Roman"/>
                <a:cs typeface="Times New Roman"/>
              </a:rPr>
              <a:t>and damage </a:t>
            </a:r>
            <a:r>
              <a:rPr sz="1167" dirty="0">
                <a:latin typeface="Times New Roman"/>
                <a:cs typeface="Times New Roman"/>
              </a:rPr>
              <a:t>or  loss to the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in</a:t>
            </a:r>
            <a:r>
              <a:rPr sz="1167" spc="-5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database.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</a:pPr>
            <a:r>
              <a:rPr sz="1167" dirty="0">
                <a:latin typeface="Courier New"/>
                <a:cs typeface="Courier New"/>
              </a:rPr>
              <a:t>o </a:t>
            </a:r>
            <a:r>
              <a:rPr sz="1167" spc="39" dirty="0">
                <a:latin typeface="Times New Roman"/>
                <a:cs typeface="Times New Roman"/>
              </a:rPr>
              <a:t>Database </a:t>
            </a:r>
            <a:r>
              <a:rPr sz="1167" spc="44" dirty="0">
                <a:latin typeface="Times New Roman"/>
                <a:cs typeface="Times New Roman"/>
              </a:rPr>
              <a:t>Administrators</a:t>
            </a:r>
            <a:r>
              <a:rPr sz="1167" spc="253" dirty="0">
                <a:latin typeface="Times New Roman"/>
                <a:cs typeface="Times New Roman"/>
              </a:rPr>
              <a:t> </a:t>
            </a:r>
            <a:r>
              <a:rPr sz="1167" spc="5" dirty="0">
                <a:latin typeface="Times New Roman"/>
                <a:cs typeface="Times New Roman"/>
              </a:rPr>
              <a:t>(DBA):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</a:pP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class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users is the most </a:t>
            </a:r>
            <a:r>
              <a:rPr sz="1167" spc="-5" dirty="0">
                <a:latin typeface="Times New Roman"/>
                <a:cs typeface="Times New Roman"/>
              </a:rPr>
              <a:t>technical class </a:t>
            </a:r>
            <a:r>
              <a:rPr sz="1167" dirty="0">
                <a:latin typeface="Times New Roman"/>
                <a:cs typeface="Times New Roman"/>
              </a:rPr>
              <a:t>of db </a:t>
            </a:r>
            <a:r>
              <a:rPr sz="1167" spc="-5" dirty="0">
                <a:latin typeface="Times New Roman"/>
                <a:cs typeface="Times New Roman"/>
              </a:rPr>
              <a:t>users. </a:t>
            </a:r>
            <a:r>
              <a:rPr sz="1167" spc="5" dirty="0">
                <a:latin typeface="Times New Roman"/>
                <a:cs typeface="Times New Roman"/>
              </a:rPr>
              <a:t>They </a:t>
            </a:r>
            <a:r>
              <a:rPr sz="1167" dirty="0">
                <a:latin typeface="Times New Roman"/>
                <a:cs typeface="Times New Roman"/>
              </a:rPr>
              <a:t>need to </a:t>
            </a:r>
            <a:r>
              <a:rPr sz="1167" spc="-5" dirty="0">
                <a:latin typeface="Times New Roman"/>
                <a:cs typeface="Times New Roman"/>
              </a:rPr>
              <a:t>have </a:t>
            </a:r>
            <a:r>
              <a:rPr sz="1167" spc="13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endParaRPr sz="1167">
              <a:latin typeface="Times New Roman"/>
              <a:cs typeface="Times New Roman"/>
            </a:endParaRPr>
          </a:p>
          <a:p>
            <a:pPr marL="12347" marR="7408" algn="just">
              <a:lnSpc>
                <a:spcPct val="143700"/>
              </a:lnSpc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knowledge </a:t>
            </a:r>
            <a:r>
              <a:rPr sz="1167" dirty="0">
                <a:latin typeface="Times New Roman"/>
                <a:cs typeface="Times New Roman"/>
              </a:rPr>
              <a:t>of how to </a:t>
            </a:r>
            <a:r>
              <a:rPr sz="1167" spc="-5" dirty="0">
                <a:latin typeface="Times New Roman"/>
                <a:cs typeface="Times New Roman"/>
              </a:rPr>
              <a:t>design and </a:t>
            </a:r>
            <a:r>
              <a:rPr sz="1167" dirty="0">
                <a:latin typeface="Times New Roman"/>
                <a:cs typeface="Times New Roman"/>
              </a:rPr>
              <a:t>manage the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use </a:t>
            </a:r>
            <a:r>
              <a:rPr sz="1167" spc="-5" dirty="0">
                <a:latin typeface="Times New Roman"/>
                <a:cs typeface="Times New Roman"/>
              </a:rPr>
              <a:t>as well as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manage </a:t>
            </a:r>
            <a:r>
              <a:rPr sz="1167" dirty="0">
                <a:latin typeface="Times New Roman"/>
                <a:cs typeface="Times New Roman"/>
              </a:rPr>
              <a:t>the data  in the </a:t>
            </a:r>
            <a:r>
              <a:rPr sz="1167" spc="-5" dirty="0">
                <a:latin typeface="Times New Roman"/>
                <a:cs typeface="Times New Roman"/>
              </a:rPr>
              <a:t>database. </a:t>
            </a:r>
            <a:r>
              <a:rPr sz="1167" dirty="0">
                <a:latin typeface="Times New Roman"/>
                <a:cs typeface="Times New Roman"/>
              </a:rPr>
              <a:t>DBA is a very </a:t>
            </a:r>
            <a:r>
              <a:rPr sz="1167" spc="-5" dirty="0">
                <a:latin typeface="Times New Roman"/>
                <a:cs typeface="Times New Roman"/>
              </a:rPr>
              <a:t>responsible </a:t>
            </a:r>
            <a:r>
              <a:rPr sz="1167" dirty="0">
                <a:latin typeface="Times New Roman"/>
                <a:cs typeface="Times New Roman"/>
              </a:rPr>
              <a:t>position in </a:t>
            </a:r>
            <a:r>
              <a:rPr sz="1167" spc="-5" dirty="0">
                <a:latin typeface="Times New Roman"/>
                <a:cs typeface="Times New Roman"/>
              </a:rPr>
              <a:t>an organization. </a:t>
            </a:r>
            <a:r>
              <a:rPr sz="1167" spc="5" dirty="0">
                <a:latin typeface="Times New Roman"/>
                <a:cs typeface="Times New Roman"/>
              </a:rPr>
              <a:t>He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responsible  for </a:t>
            </a:r>
            <a:r>
              <a:rPr sz="1167" dirty="0">
                <a:latin typeface="Times New Roman"/>
                <a:cs typeface="Times New Roman"/>
              </a:rPr>
              <a:t>proper working of the </a:t>
            </a:r>
            <a:r>
              <a:rPr sz="1167" spc="-5" dirty="0">
                <a:latin typeface="Times New Roman"/>
                <a:cs typeface="Times New Roman"/>
              </a:rPr>
              <a:t>database and </a:t>
            </a:r>
            <a:r>
              <a:rPr sz="1167" dirty="0">
                <a:latin typeface="Times New Roman"/>
                <a:cs typeface="Times New Roman"/>
              </a:rPr>
              <a:t>DBMS, </a:t>
            </a:r>
            <a:r>
              <a:rPr sz="1167" spc="-5" dirty="0">
                <a:latin typeface="Times New Roman"/>
                <a:cs typeface="Times New Roman"/>
              </a:rPr>
              <a:t>has the </a:t>
            </a:r>
            <a:r>
              <a:rPr sz="1167" dirty="0">
                <a:latin typeface="Times New Roman"/>
                <a:cs typeface="Times New Roman"/>
              </a:rPr>
              <a:t>responsibility of making proper 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backups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make necessary </a:t>
            </a:r>
            <a:r>
              <a:rPr sz="1167" spc="-5" dirty="0">
                <a:latin typeface="Times New Roman"/>
                <a:cs typeface="Times New Roman"/>
              </a:rPr>
              <a:t>actions </a:t>
            </a:r>
            <a:r>
              <a:rPr sz="1167" dirty="0">
                <a:latin typeface="Times New Roman"/>
                <a:cs typeface="Times New Roman"/>
              </a:rPr>
              <a:t>for </a:t>
            </a:r>
            <a:r>
              <a:rPr sz="1167" spc="-5" dirty="0">
                <a:latin typeface="Times New Roman"/>
                <a:cs typeface="Times New Roman"/>
              </a:rPr>
              <a:t>recovering </a:t>
            </a:r>
            <a:r>
              <a:rPr sz="1167" dirty="0">
                <a:latin typeface="Times New Roman"/>
                <a:cs typeface="Times New Roman"/>
              </a:rPr>
              <a:t>the database in </a:t>
            </a:r>
            <a:r>
              <a:rPr sz="1167" spc="-5" dirty="0">
                <a:latin typeface="Times New Roman"/>
                <a:cs typeface="Times New Roman"/>
              </a:rPr>
              <a:t>case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a  </a:t>
            </a:r>
            <a:r>
              <a:rPr sz="1167" spc="-5" dirty="0">
                <a:latin typeface="Times New Roman"/>
                <a:cs typeface="Times New Roman"/>
              </a:rPr>
              <a:t>database crash. </a:t>
            </a:r>
            <a:r>
              <a:rPr sz="1167" dirty="0">
                <a:latin typeface="Times New Roman"/>
                <a:cs typeface="Times New Roman"/>
              </a:rPr>
              <a:t>To fulfill the </a:t>
            </a:r>
            <a:r>
              <a:rPr sz="1167" spc="-5" dirty="0">
                <a:latin typeface="Times New Roman"/>
                <a:cs typeface="Times New Roman"/>
              </a:rPr>
              <a:t>requirements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DBA </a:t>
            </a:r>
            <a:r>
              <a:rPr sz="1167" dirty="0">
                <a:latin typeface="Times New Roman"/>
                <a:cs typeface="Times New Roman"/>
              </a:rPr>
              <a:t>position a DBA needs vast  </a:t>
            </a:r>
            <a:r>
              <a:rPr sz="1167" spc="-5" dirty="0">
                <a:latin typeface="Times New Roman"/>
                <a:cs typeface="Times New Roman"/>
              </a:rPr>
              <a:t>experience and </a:t>
            </a:r>
            <a:r>
              <a:rPr sz="1167" spc="5" dirty="0">
                <a:latin typeface="Times New Roman"/>
                <a:cs typeface="Times New Roman"/>
              </a:rPr>
              <a:t>very </a:t>
            </a:r>
            <a:r>
              <a:rPr sz="1167" spc="-5" dirty="0">
                <a:latin typeface="Times New Roman"/>
                <a:cs typeface="Times New Roman"/>
              </a:rPr>
              <a:t>elegant technical </a:t>
            </a:r>
            <a:r>
              <a:rPr sz="1167" dirty="0">
                <a:latin typeface="Times New Roman"/>
                <a:cs typeface="Times New Roman"/>
              </a:rPr>
              <a:t>skills.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22" y="9317820"/>
            <a:ext cx="537721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25</a:t>
            </a:r>
            <a:endParaRPr sz="1167">
              <a:latin typeface="Times New Roman"/>
              <a:cs typeface="Times New Roman"/>
            </a:endParaRPr>
          </a:p>
          <a:p>
            <a:pPr marL="22842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6882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41" y="1434339"/>
            <a:ext cx="5373511" cy="7864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37" indent="-222245">
              <a:lnSpc>
                <a:spcPts val="1361"/>
              </a:lnSpc>
              <a:buFont typeface="Symbol"/>
              <a:buChar char=""/>
              <a:tabLst>
                <a:tab pos="456837" algn="l"/>
                <a:tab pos="457453" algn="l"/>
              </a:tabLst>
            </a:pPr>
            <a:r>
              <a:rPr sz="1167" spc="19" dirty="0">
                <a:latin typeface="Times New Roman"/>
                <a:cs typeface="Times New Roman"/>
              </a:rPr>
              <a:t>Duties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39" dirty="0">
                <a:latin typeface="Times New Roman"/>
                <a:cs typeface="Times New Roman"/>
              </a:rPr>
              <a:t>the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DBA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61"/>
              </a:lnSpc>
            </a:pPr>
            <a:r>
              <a:rPr sz="1167" dirty="0">
                <a:latin typeface="Times New Roman"/>
                <a:cs typeface="Times New Roman"/>
              </a:rPr>
              <a:t>A  </a:t>
            </a:r>
            <a:r>
              <a:rPr sz="1167" spc="-5" dirty="0">
                <a:latin typeface="Times New Roman"/>
                <a:cs typeface="Times New Roman"/>
              </a:rPr>
              <a:t>Database   administrator   has   </a:t>
            </a:r>
            <a:r>
              <a:rPr sz="1167" dirty="0">
                <a:latin typeface="Times New Roman"/>
                <a:cs typeface="Times New Roman"/>
              </a:rPr>
              <a:t>some  very  precisely  </a:t>
            </a:r>
            <a:r>
              <a:rPr sz="1167" spc="-5" dirty="0">
                <a:latin typeface="Times New Roman"/>
                <a:cs typeface="Times New Roman"/>
              </a:rPr>
              <a:t>defined   duties   which   need</a:t>
            </a:r>
            <a:r>
              <a:rPr sz="1167" spc="19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be</a:t>
            </a:r>
            <a:endParaRPr sz="1167">
              <a:latin typeface="Times New Roman"/>
              <a:cs typeface="Times New Roman"/>
            </a:endParaRPr>
          </a:p>
          <a:p>
            <a:pPr marL="12347">
              <a:spcBef>
                <a:spcPts val="685"/>
              </a:spcBef>
            </a:pPr>
            <a:r>
              <a:rPr sz="1167" spc="-5" dirty="0">
                <a:latin typeface="Times New Roman"/>
                <a:cs typeface="Times New Roman"/>
              </a:rPr>
              <a:t>performed </a:t>
            </a:r>
            <a:r>
              <a:rPr sz="1167" spc="10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the DBA </a:t>
            </a:r>
            <a:r>
              <a:rPr sz="1167" spc="5" dirty="0">
                <a:latin typeface="Times New Roman"/>
                <a:cs typeface="Times New Roman"/>
              </a:rPr>
              <a:t>very </a:t>
            </a:r>
            <a:r>
              <a:rPr sz="1167" spc="-5" dirty="0">
                <a:latin typeface="Times New Roman"/>
                <a:cs typeface="Times New Roman"/>
              </a:rPr>
              <a:t>religiously.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short account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these </a:t>
            </a:r>
            <a:r>
              <a:rPr sz="1167" dirty="0">
                <a:latin typeface="Times New Roman"/>
                <a:cs typeface="Times New Roman"/>
              </a:rPr>
              <a:t>jobs is </a:t>
            </a:r>
            <a:r>
              <a:rPr sz="1167" spc="-5" dirty="0">
                <a:latin typeface="Times New Roman"/>
                <a:cs typeface="Times New Roman"/>
              </a:rPr>
              <a:t>listed</a:t>
            </a:r>
            <a:r>
              <a:rPr sz="1167" spc="19" dirty="0">
                <a:latin typeface="Times New Roman"/>
                <a:cs typeface="Times New Roman"/>
              </a:rPr>
              <a:t> </a:t>
            </a:r>
            <a:r>
              <a:rPr sz="1167" spc="-15" dirty="0">
                <a:latin typeface="Times New Roman"/>
                <a:cs typeface="Times New Roman"/>
              </a:rPr>
              <a:t>below</a:t>
            </a:r>
            <a:r>
              <a:rPr sz="1167" spc="-15" dirty="0">
                <a:latin typeface="Verdana"/>
                <a:cs typeface="Verdana"/>
              </a:rPr>
              <a:t>:</a:t>
            </a:r>
            <a:endParaRPr sz="1167">
              <a:latin typeface="Verdana"/>
              <a:cs typeface="Verdana"/>
            </a:endParaRPr>
          </a:p>
          <a:p>
            <a:pPr marL="456837" indent="-222245">
              <a:spcBef>
                <a:spcPts val="666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dirty="0">
                <a:latin typeface="Times New Roman"/>
                <a:cs typeface="Times New Roman"/>
              </a:rPr>
              <a:t>Schema</a:t>
            </a:r>
            <a:r>
              <a:rPr sz="1167" spc="-6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definition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08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Granting data</a:t>
            </a:r>
            <a:r>
              <a:rPr sz="1167" spc="-5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access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17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dirty="0">
                <a:latin typeface="Times New Roman"/>
                <a:cs typeface="Times New Roman"/>
              </a:rPr>
              <a:t>Routine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Maintenance</a:t>
            </a:r>
            <a:endParaRPr sz="1167">
              <a:latin typeface="Times New Roman"/>
              <a:cs typeface="Times New Roman"/>
            </a:endParaRPr>
          </a:p>
          <a:p>
            <a:pPr marL="901327" lvl="1" indent="-222245">
              <a:spcBef>
                <a:spcPts val="685"/>
              </a:spcBef>
              <a:buFont typeface="Symbol"/>
              <a:buChar char=""/>
              <a:tabLst>
                <a:tab pos="901327" algn="l"/>
                <a:tab pos="901944" algn="l"/>
              </a:tabLst>
            </a:pPr>
            <a:r>
              <a:rPr sz="1167" spc="-5" dirty="0">
                <a:latin typeface="Times New Roman"/>
                <a:cs typeface="Times New Roman"/>
              </a:rPr>
              <a:t>Backups</a:t>
            </a:r>
            <a:endParaRPr sz="1167">
              <a:latin typeface="Times New Roman"/>
              <a:cs typeface="Times New Roman"/>
            </a:endParaRPr>
          </a:p>
          <a:p>
            <a:pPr marL="901327" lvl="1" indent="-222245">
              <a:spcBef>
                <a:spcPts val="700"/>
              </a:spcBef>
              <a:buFont typeface="Symbol"/>
              <a:buChar char=""/>
              <a:tabLst>
                <a:tab pos="901327" algn="l"/>
                <a:tab pos="901944" algn="l"/>
              </a:tabLst>
            </a:pPr>
            <a:r>
              <a:rPr sz="1167" spc="-5" dirty="0">
                <a:latin typeface="Times New Roman"/>
                <a:cs typeface="Times New Roman"/>
              </a:rPr>
              <a:t>Monitoring </a:t>
            </a:r>
            <a:r>
              <a:rPr sz="1167" dirty="0">
                <a:latin typeface="Times New Roman"/>
                <a:cs typeface="Times New Roman"/>
              </a:rPr>
              <a:t>disk</a:t>
            </a:r>
            <a:r>
              <a:rPr sz="1167" spc="-4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space</a:t>
            </a:r>
            <a:endParaRPr sz="1167">
              <a:latin typeface="Times New Roman"/>
              <a:cs typeface="Times New Roman"/>
            </a:endParaRPr>
          </a:p>
          <a:p>
            <a:pPr marL="901327" lvl="1" indent="-222245">
              <a:spcBef>
                <a:spcPts val="685"/>
              </a:spcBef>
              <a:buFont typeface="Symbol"/>
              <a:buChar char=""/>
              <a:tabLst>
                <a:tab pos="901327" algn="l"/>
                <a:tab pos="901944" algn="l"/>
              </a:tabLst>
            </a:pPr>
            <a:r>
              <a:rPr sz="1167" spc="-5" dirty="0">
                <a:latin typeface="Times New Roman"/>
                <a:cs typeface="Times New Roman"/>
              </a:rPr>
              <a:t>Monitoring </a:t>
            </a:r>
            <a:r>
              <a:rPr sz="1167" dirty="0">
                <a:latin typeface="Times New Roman"/>
                <a:cs typeface="Times New Roman"/>
              </a:rPr>
              <a:t>jobs</a:t>
            </a:r>
            <a:r>
              <a:rPr sz="1167" spc="-3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running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>
              <a:lnSpc>
                <a:spcPts val="1366"/>
              </a:lnSpc>
            </a:pPr>
            <a:r>
              <a:rPr sz="1167" dirty="0">
                <a:latin typeface="Courier New"/>
                <a:cs typeface="Courier New"/>
              </a:rPr>
              <a:t>o </a:t>
            </a:r>
            <a:r>
              <a:rPr sz="1167" spc="29" dirty="0">
                <a:latin typeface="Times New Roman"/>
                <a:cs typeface="Times New Roman"/>
              </a:rPr>
              <a:t>Schema</a:t>
            </a:r>
            <a:r>
              <a:rPr sz="1167" spc="287" dirty="0">
                <a:latin typeface="Times New Roman"/>
                <a:cs typeface="Times New Roman"/>
              </a:rPr>
              <a:t> </a:t>
            </a:r>
            <a:r>
              <a:rPr sz="1167" spc="5" dirty="0">
                <a:latin typeface="Times New Roman"/>
                <a:cs typeface="Times New Roman"/>
              </a:rPr>
              <a:t>Design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66"/>
              </a:lnSpc>
            </a:pPr>
            <a:r>
              <a:rPr sz="1167" spc="-5" dirty="0">
                <a:latin typeface="Times New Roman"/>
                <a:cs typeface="Times New Roman"/>
              </a:rPr>
              <a:t>DBA  </a:t>
            </a:r>
            <a:r>
              <a:rPr sz="1167" dirty="0">
                <a:latin typeface="Times New Roman"/>
                <a:cs typeface="Times New Roman"/>
              </a:rPr>
              <a:t>in  some  organization  is  </a:t>
            </a:r>
            <a:r>
              <a:rPr sz="1167" spc="-5" dirty="0">
                <a:latin typeface="Times New Roman"/>
                <a:cs typeface="Times New Roman"/>
              </a:rPr>
              <a:t>responsible  for  designing 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database  </a:t>
            </a:r>
            <a:r>
              <a:rPr sz="1167" dirty="0">
                <a:latin typeface="Times New Roman"/>
                <a:cs typeface="Times New Roman"/>
              </a:rPr>
              <a:t>schema,</a:t>
            </a:r>
            <a:r>
              <a:rPr sz="1167" spc="22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which</a:t>
            </a:r>
            <a:endParaRPr sz="1167">
              <a:latin typeface="Times New Roman"/>
              <a:cs typeface="Times New Roman"/>
            </a:endParaRPr>
          </a:p>
          <a:p>
            <a:pPr marL="12347" marR="7408">
              <a:lnSpc>
                <a:spcPct val="159700"/>
              </a:lnSpc>
              <a:spcBef>
                <a:spcPts val="122"/>
              </a:spcBef>
            </a:pPr>
            <a:r>
              <a:rPr sz="1167" spc="-5" dirty="0">
                <a:latin typeface="Times New Roman"/>
                <a:cs typeface="Times New Roman"/>
              </a:rPr>
              <a:t>means that </a:t>
            </a:r>
            <a:r>
              <a:rPr sz="1167" dirty="0">
                <a:latin typeface="Times New Roman"/>
                <a:cs typeface="Times New Roman"/>
              </a:rPr>
              <a:t>DBA is the </a:t>
            </a:r>
            <a:r>
              <a:rPr sz="1167" spc="-5" dirty="0">
                <a:latin typeface="Times New Roman"/>
                <a:cs typeface="Times New Roman"/>
              </a:rPr>
              <a:t>person who </a:t>
            </a:r>
            <a:r>
              <a:rPr sz="1167" dirty="0">
                <a:latin typeface="Times New Roman"/>
                <a:cs typeface="Times New Roman"/>
              </a:rPr>
              <a:t>create all the </a:t>
            </a:r>
            <a:r>
              <a:rPr sz="1167" spc="-5" dirty="0">
                <a:latin typeface="Times New Roman"/>
                <a:cs typeface="Times New Roman"/>
              </a:rPr>
              <a:t>meta </a:t>
            </a:r>
            <a:r>
              <a:rPr sz="1167" spc="-1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information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organization </a:t>
            </a:r>
            <a:r>
              <a:rPr sz="1167" dirty="0">
                <a:latin typeface="Times New Roman"/>
                <a:cs typeface="Times New Roman"/>
              </a:rPr>
              <a:t>on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the database is based. </a:t>
            </a:r>
            <a:r>
              <a:rPr sz="1167" spc="-5" dirty="0">
                <a:latin typeface="Times New Roman"/>
                <a:cs typeface="Times New Roman"/>
              </a:rPr>
              <a:t>However </a:t>
            </a:r>
            <a:r>
              <a:rPr sz="1167" dirty="0">
                <a:latin typeface="Times New Roman"/>
                <a:cs typeface="Times New Roman"/>
              </a:rPr>
              <a:t>in some </a:t>
            </a:r>
            <a:r>
              <a:rPr sz="1167" spc="5" dirty="0">
                <a:latin typeface="Times New Roman"/>
                <a:cs typeface="Times New Roman"/>
              </a:rPr>
              <a:t>very </a:t>
            </a:r>
            <a:r>
              <a:rPr sz="1167" dirty="0">
                <a:latin typeface="Times New Roman"/>
                <a:cs typeface="Times New Roman"/>
              </a:rPr>
              <a:t>large scale  </a:t>
            </a:r>
            <a:r>
              <a:rPr sz="1167" spc="-5" dirty="0">
                <a:latin typeface="Times New Roman"/>
                <a:cs typeface="Times New Roman"/>
              </a:rPr>
              <a:t>organizations  </a:t>
            </a:r>
            <a:r>
              <a:rPr sz="1167" dirty="0">
                <a:latin typeface="Times New Roman"/>
                <a:cs typeface="Times New Roman"/>
              </a:rPr>
              <a:t>this  job  is  </a:t>
            </a:r>
            <a:r>
              <a:rPr sz="1167" spc="-5" dirty="0">
                <a:latin typeface="Times New Roman"/>
                <a:cs typeface="Times New Roman"/>
              </a:rPr>
              <a:t>performed  </a:t>
            </a:r>
            <a:r>
              <a:rPr sz="1167" spc="10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database  designer,  which  </a:t>
            </a:r>
            <a:r>
              <a:rPr sz="1167" dirty="0">
                <a:latin typeface="Times New Roman"/>
                <a:cs typeface="Times New Roman"/>
              </a:rPr>
              <a:t>is  </a:t>
            </a:r>
            <a:r>
              <a:rPr sz="1167" spc="-5" dirty="0">
                <a:latin typeface="Times New Roman"/>
                <a:cs typeface="Times New Roman"/>
              </a:rPr>
              <a:t>hired  for</a:t>
            </a:r>
            <a:r>
              <a:rPr sz="1167" spc="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endParaRPr sz="1167">
              <a:latin typeface="Times New Roman"/>
              <a:cs typeface="Times New Roman"/>
            </a:endParaRPr>
          </a:p>
          <a:p>
            <a:pPr marL="12347" marR="62352" indent="-617">
              <a:lnSpc>
                <a:spcPct val="151800"/>
              </a:lnSpc>
              <a:spcBef>
                <a:spcPts val="326"/>
              </a:spcBef>
            </a:pPr>
            <a:r>
              <a:rPr sz="1167" spc="-5" dirty="0">
                <a:latin typeface="Times New Roman"/>
                <a:cs typeface="Times New Roman"/>
              </a:rPr>
              <a:t>purpose </a:t>
            </a:r>
            <a:r>
              <a:rPr sz="1167" dirty="0">
                <a:latin typeface="Times New Roman"/>
                <a:cs typeface="Times New Roman"/>
              </a:rPr>
              <a:t>of database </a:t>
            </a:r>
            <a:r>
              <a:rPr sz="1167" spc="-10" dirty="0">
                <a:latin typeface="Times New Roman"/>
                <a:cs typeface="Times New Roman"/>
              </a:rPr>
              <a:t>design </a:t>
            </a:r>
            <a:r>
              <a:rPr sz="1167" spc="-5" dirty="0">
                <a:latin typeface="Times New Roman"/>
                <a:cs typeface="Times New Roman"/>
              </a:rPr>
              <a:t>and once </a:t>
            </a:r>
            <a:r>
              <a:rPr sz="1167" dirty="0">
                <a:latin typeface="Times New Roman"/>
                <a:cs typeface="Times New Roman"/>
              </a:rPr>
              <a:t>the database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installed </a:t>
            </a:r>
            <a:r>
              <a:rPr sz="1167" dirty="0">
                <a:latin typeface="Times New Roman"/>
                <a:cs typeface="Times New Roman"/>
              </a:rPr>
              <a:t>and working, it is  </a:t>
            </a:r>
            <a:r>
              <a:rPr sz="1167" spc="-5" dirty="0">
                <a:latin typeface="Times New Roman"/>
                <a:cs typeface="Times New Roman"/>
              </a:rPr>
              <a:t>handed over </a:t>
            </a:r>
            <a:r>
              <a:rPr sz="1167" dirty="0">
                <a:latin typeface="Times New Roman"/>
                <a:cs typeface="Times New Roman"/>
              </a:rPr>
              <a:t>to the </a:t>
            </a:r>
            <a:r>
              <a:rPr sz="1167" spc="-5" dirty="0">
                <a:latin typeface="Times New Roman"/>
                <a:cs typeface="Times New Roman"/>
              </a:rPr>
              <a:t>DBA for further</a:t>
            </a:r>
            <a:r>
              <a:rPr sz="1167" spc="4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operation.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215">
              <a:latin typeface="Times New Roman"/>
              <a:cs typeface="Times New Roman"/>
            </a:endParaRPr>
          </a:p>
          <a:p>
            <a:pPr marL="234592" indent="-222245">
              <a:lnSpc>
                <a:spcPts val="1366"/>
              </a:lnSpc>
              <a:buFont typeface="Courier New"/>
              <a:buChar char="o"/>
              <a:tabLst>
                <a:tab pos="235209" algn="l"/>
              </a:tabLst>
            </a:pPr>
            <a:r>
              <a:rPr sz="1167" spc="53" dirty="0">
                <a:latin typeface="Times New Roman"/>
                <a:cs typeface="Times New Roman"/>
              </a:rPr>
              <a:t>Granting </a:t>
            </a:r>
            <a:r>
              <a:rPr sz="1167" spc="-5" dirty="0">
                <a:latin typeface="Times New Roman"/>
                <a:cs typeface="Times New Roman"/>
              </a:rPr>
              <a:t>Access </a:t>
            </a:r>
            <a:r>
              <a:rPr sz="1167" spc="29" dirty="0">
                <a:latin typeface="Times New Roman"/>
                <a:cs typeface="Times New Roman"/>
              </a:rPr>
              <a:t>to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spc="29" dirty="0">
                <a:latin typeface="Times New Roman"/>
                <a:cs typeface="Times New Roman"/>
              </a:rPr>
              <a:t>Users: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66"/>
              </a:lnSpc>
            </a:pPr>
            <a:r>
              <a:rPr sz="1167" spc="-5" dirty="0">
                <a:latin typeface="Times New Roman"/>
                <a:cs typeface="Times New Roman"/>
              </a:rPr>
              <a:t>DBA</a:t>
            </a:r>
            <a:r>
              <a:rPr sz="1167" spc="21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is</a:t>
            </a:r>
            <a:r>
              <a:rPr sz="1167" spc="22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also</a:t>
            </a:r>
            <a:r>
              <a:rPr sz="1167" spc="22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responsible</a:t>
            </a:r>
            <a:r>
              <a:rPr sz="1167" spc="21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for</a:t>
            </a:r>
            <a:r>
              <a:rPr sz="1167" spc="22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grant</a:t>
            </a:r>
            <a:r>
              <a:rPr sz="1167" spc="22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21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access</a:t>
            </a:r>
            <a:r>
              <a:rPr sz="1167" spc="22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rights</a:t>
            </a:r>
            <a:r>
              <a:rPr sz="1167" spc="21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to</a:t>
            </a:r>
            <a:r>
              <a:rPr sz="1167" spc="22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21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database</a:t>
            </a:r>
            <a:r>
              <a:rPr sz="1167" spc="21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users.</a:t>
            </a:r>
            <a:r>
              <a:rPr sz="1167" spc="21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Along</a:t>
            </a:r>
            <a:r>
              <a:rPr sz="1167" spc="20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with</a:t>
            </a:r>
            <a:endParaRPr sz="1167">
              <a:latin typeface="Times New Roman"/>
              <a:cs typeface="Times New Roman"/>
            </a:endParaRPr>
          </a:p>
          <a:p>
            <a:pPr marL="12347" marR="9260">
              <a:lnSpc>
                <a:spcPct val="143300"/>
              </a:lnSpc>
            </a:pPr>
            <a:r>
              <a:rPr sz="1167" spc="-5" dirty="0">
                <a:latin typeface="Times New Roman"/>
                <a:cs typeface="Times New Roman"/>
              </a:rPr>
              <a:t>granting and </a:t>
            </a:r>
            <a:r>
              <a:rPr sz="1167" dirty="0">
                <a:latin typeface="Times New Roman"/>
                <a:cs typeface="Times New Roman"/>
              </a:rPr>
              <a:t>revoking (taking back) the </a:t>
            </a:r>
            <a:r>
              <a:rPr sz="1167" spc="-5" dirty="0">
                <a:latin typeface="Times New Roman"/>
                <a:cs typeface="Times New Roman"/>
              </a:rPr>
              <a:t>rights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DBA </a:t>
            </a:r>
            <a:r>
              <a:rPr sz="1167" dirty="0">
                <a:latin typeface="Times New Roman"/>
                <a:cs typeface="Times New Roman"/>
              </a:rPr>
              <a:t>continuously monitors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ensure  the </a:t>
            </a:r>
            <a:r>
              <a:rPr sz="1167" spc="-5" dirty="0">
                <a:latin typeface="Times New Roman"/>
                <a:cs typeface="Times New Roman"/>
              </a:rPr>
              <a:t>legal </a:t>
            </a:r>
            <a:r>
              <a:rPr sz="1167" dirty="0">
                <a:latin typeface="Times New Roman"/>
                <a:cs typeface="Times New Roman"/>
              </a:rPr>
              <a:t>use of these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rights.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215">
              <a:latin typeface="Times New Roman"/>
              <a:cs typeface="Times New Roman"/>
            </a:endParaRPr>
          </a:p>
          <a:p>
            <a:pPr marL="234592" indent="-222245">
              <a:lnSpc>
                <a:spcPts val="1366"/>
              </a:lnSpc>
              <a:buFont typeface="Courier New"/>
              <a:buChar char="o"/>
              <a:tabLst>
                <a:tab pos="235209" algn="l"/>
              </a:tabLst>
            </a:pPr>
            <a:r>
              <a:rPr sz="1167" spc="34" dirty="0">
                <a:latin typeface="Times New Roman"/>
                <a:cs typeface="Times New Roman"/>
              </a:rPr>
              <a:t>Monitoring </a:t>
            </a:r>
            <a:r>
              <a:rPr sz="1167" spc="15" dirty="0">
                <a:latin typeface="Times New Roman"/>
                <a:cs typeface="Times New Roman"/>
              </a:rPr>
              <a:t>Disk </a:t>
            </a:r>
            <a:r>
              <a:rPr sz="1167" spc="24" dirty="0">
                <a:latin typeface="Times New Roman"/>
                <a:cs typeface="Times New Roman"/>
              </a:rPr>
              <a:t>Space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spc="63" dirty="0">
                <a:latin typeface="Times New Roman"/>
                <a:cs typeface="Times New Roman"/>
              </a:rPr>
              <a:t>: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66"/>
              </a:lnSpc>
            </a:pPr>
            <a:r>
              <a:rPr sz="1167" dirty="0">
                <a:latin typeface="Times New Roman"/>
                <a:cs typeface="Times New Roman"/>
              </a:rPr>
              <a:t>When a new database is </a:t>
            </a:r>
            <a:r>
              <a:rPr sz="1167" spc="-5" dirty="0">
                <a:latin typeface="Times New Roman"/>
                <a:cs typeface="Times New Roman"/>
              </a:rPr>
              <a:t>created </a:t>
            </a:r>
            <a:r>
              <a:rPr sz="1167" dirty="0">
                <a:latin typeface="Times New Roman"/>
                <a:cs typeface="Times New Roman"/>
              </a:rPr>
              <a:t>it takes a limited </a:t>
            </a:r>
            <a:r>
              <a:rPr sz="1167" spc="-5" dirty="0">
                <a:latin typeface="Times New Roman"/>
                <a:cs typeface="Times New Roman"/>
              </a:rPr>
              <a:t>space </a:t>
            </a:r>
            <a:r>
              <a:rPr sz="1167" dirty="0">
                <a:latin typeface="Times New Roman"/>
                <a:cs typeface="Times New Roman"/>
              </a:rPr>
              <a:t>but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a result of daily activity</a:t>
            </a:r>
            <a:r>
              <a:rPr sz="1167" spc="-2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endParaRPr sz="1167">
              <a:latin typeface="Times New Roman"/>
              <a:cs typeface="Times New Roman"/>
            </a:endParaRPr>
          </a:p>
          <a:p>
            <a:pPr marL="12347" marR="8643">
              <a:lnSpc>
                <a:spcPct val="143300"/>
              </a:lnSpc>
              <a:spcBef>
                <a:spcPts val="10"/>
              </a:spcBef>
            </a:pPr>
            <a:r>
              <a:rPr sz="1167" spc="-5" dirty="0">
                <a:latin typeface="Times New Roman"/>
                <a:cs typeface="Times New Roman"/>
              </a:rPr>
              <a:t>database acquires </a:t>
            </a:r>
            <a:r>
              <a:rPr sz="1167" dirty="0">
                <a:latin typeface="Times New Roman"/>
                <a:cs typeface="Times New Roman"/>
              </a:rPr>
              <a:t>more data </a:t>
            </a:r>
            <a:r>
              <a:rPr sz="1167" spc="-5" dirty="0">
                <a:latin typeface="Times New Roman"/>
                <a:cs typeface="Times New Roman"/>
              </a:rPr>
              <a:t>and grows </a:t>
            </a:r>
            <a:r>
              <a:rPr sz="1167" dirty="0">
                <a:latin typeface="Times New Roman"/>
                <a:cs typeface="Times New Roman"/>
              </a:rPr>
              <a:t>in size very rapidly. The DBA </a:t>
            </a:r>
            <a:r>
              <a:rPr sz="1167" spc="-5" dirty="0">
                <a:latin typeface="Times New Roman"/>
                <a:cs typeface="Times New Roman"/>
              </a:rPr>
              <a:t>has </a:t>
            </a:r>
            <a:r>
              <a:rPr sz="1167" dirty="0">
                <a:latin typeface="Times New Roman"/>
                <a:cs typeface="Times New Roman"/>
              </a:rPr>
              <a:t>to monitor the  disk </a:t>
            </a:r>
            <a:r>
              <a:rPr sz="1167" spc="-5" dirty="0">
                <a:latin typeface="Times New Roman"/>
                <a:cs typeface="Times New Roman"/>
              </a:rPr>
              <a:t>space </a:t>
            </a:r>
            <a:r>
              <a:rPr sz="1167" dirty="0">
                <a:latin typeface="Times New Roman"/>
                <a:cs typeface="Times New Roman"/>
              </a:rPr>
              <a:t>usage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statistics to </a:t>
            </a:r>
            <a:r>
              <a:rPr sz="1167" spc="-5" dirty="0">
                <a:latin typeface="Times New Roman"/>
                <a:cs typeface="Times New Roman"/>
              </a:rPr>
              <a:t>ensure that </a:t>
            </a:r>
            <a:r>
              <a:rPr sz="1167" dirty="0">
                <a:latin typeface="Times New Roman"/>
                <a:cs typeface="Times New Roman"/>
              </a:rPr>
              <a:t>no data </a:t>
            </a:r>
            <a:r>
              <a:rPr sz="1167" spc="-5" dirty="0">
                <a:latin typeface="Times New Roman"/>
                <a:cs typeface="Times New Roman"/>
              </a:rPr>
              <a:t>over flow occurs at </a:t>
            </a:r>
            <a:r>
              <a:rPr sz="1167" dirty="0">
                <a:latin typeface="Times New Roman"/>
                <a:cs typeface="Times New Roman"/>
              </a:rPr>
              <a:t>any</a:t>
            </a:r>
            <a:r>
              <a:rPr sz="1167" spc="5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stage.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215">
              <a:latin typeface="Times New Roman"/>
              <a:cs typeface="Times New Roman"/>
            </a:endParaRPr>
          </a:p>
          <a:p>
            <a:pPr marL="234592" indent="-222245">
              <a:lnSpc>
                <a:spcPts val="1366"/>
              </a:lnSpc>
              <a:buFont typeface="Courier New"/>
              <a:buChar char="o"/>
              <a:tabLst>
                <a:tab pos="235209" algn="l"/>
              </a:tabLst>
            </a:pPr>
            <a:r>
              <a:rPr sz="1167" spc="34" dirty="0">
                <a:latin typeface="Times New Roman"/>
                <a:cs typeface="Times New Roman"/>
              </a:rPr>
              <a:t>Monitoring </a:t>
            </a:r>
            <a:r>
              <a:rPr sz="1167" spc="44" dirty="0">
                <a:latin typeface="Times New Roman"/>
                <a:cs typeface="Times New Roman"/>
              </a:rPr>
              <a:t>Running</a:t>
            </a:r>
            <a:r>
              <a:rPr sz="1167" spc="-58" dirty="0">
                <a:latin typeface="Times New Roman"/>
                <a:cs typeface="Times New Roman"/>
              </a:rPr>
              <a:t> </a:t>
            </a:r>
            <a:r>
              <a:rPr sz="1167" spc="49" dirty="0">
                <a:latin typeface="Times New Roman"/>
                <a:cs typeface="Times New Roman"/>
              </a:rPr>
              <a:t>Jobs: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66"/>
              </a:lnSpc>
            </a:pP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ensure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secure and proper functioning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database system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DBA  </a:t>
            </a:r>
            <a:r>
              <a:rPr sz="1167" spc="25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continuously</a:t>
            </a:r>
            <a:endParaRPr sz="1167">
              <a:latin typeface="Times New Roman"/>
              <a:cs typeface="Times New Roman"/>
            </a:endParaRPr>
          </a:p>
          <a:p>
            <a:pPr marL="12347">
              <a:spcBef>
                <a:spcPts val="617"/>
              </a:spcBef>
            </a:pPr>
            <a:r>
              <a:rPr sz="1167" dirty="0">
                <a:latin typeface="Times New Roman"/>
                <a:cs typeface="Times New Roman"/>
              </a:rPr>
              <a:t>monitors  some  </a:t>
            </a:r>
            <a:r>
              <a:rPr sz="1167" spc="-5" dirty="0">
                <a:latin typeface="Times New Roman"/>
                <a:cs typeface="Times New Roman"/>
              </a:rPr>
              <a:t>associated  activities  also  and  ensure  that  all  users  </a:t>
            </a:r>
            <a:r>
              <a:rPr sz="1167" dirty="0">
                <a:latin typeface="Times New Roman"/>
                <a:cs typeface="Times New Roman"/>
              </a:rPr>
              <a:t>are  using      </a:t>
            </a:r>
            <a:r>
              <a:rPr sz="1167" spc="6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their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18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3784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38" y="1344017"/>
            <a:ext cx="5370424" cy="1573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43300"/>
              </a:lnSpc>
            </a:pPr>
            <a:r>
              <a:rPr sz="1167" spc="-5" dirty="0">
                <a:latin typeface="Times New Roman"/>
                <a:cs typeface="Times New Roman"/>
              </a:rPr>
              <a:t>authorities </a:t>
            </a:r>
            <a:r>
              <a:rPr sz="1167" dirty="0">
                <a:latin typeface="Times New Roman"/>
                <a:cs typeface="Times New Roman"/>
              </a:rPr>
              <a:t>legally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different devices </a:t>
            </a:r>
            <a:r>
              <a:rPr sz="1167" spc="-5" dirty="0">
                <a:latin typeface="Times New Roman"/>
                <a:cs typeface="Times New Roman"/>
              </a:rPr>
              <a:t>attached </a:t>
            </a:r>
            <a:r>
              <a:rPr sz="1167" dirty="0">
                <a:latin typeface="Times New Roman"/>
                <a:cs typeface="Times New Roman"/>
              </a:rPr>
              <a:t>to the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system are functioning  </a:t>
            </a:r>
            <a:r>
              <a:rPr sz="1167" spc="-5" dirty="0">
                <a:latin typeface="Times New Roman"/>
                <a:cs typeface="Times New Roman"/>
              </a:rPr>
              <a:t>properly.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/>
            <a:r>
              <a:rPr sz="1167" spc="73" dirty="0">
                <a:latin typeface="Verdana"/>
                <a:cs typeface="Verdana"/>
              </a:rPr>
              <a:t>Typical</a:t>
            </a:r>
            <a:r>
              <a:rPr sz="1167" spc="-15" dirty="0">
                <a:latin typeface="Verdana"/>
                <a:cs typeface="Verdana"/>
              </a:rPr>
              <a:t> </a:t>
            </a:r>
            <a:r>
              <a:rPr sz="1167" spc="78" dirty="0">
                <a:latin typeface="Verdana"/>
                <a:cs typeface="Verdana"/>
              </a:rPr>
              <a:t>Components</a:t>
            </a:r>
            <a:r>
              <a:rPr sz="1167" spc="-19" dirty="0">
                <a:latin typeface="Verdana"/>
                <a:cs typeface="Verdana"/>
              </a:rPr>
              <a:t> </a:t>
            </a:r>
            <a:r>
              <a:rPr sz="1167" spc="87" dirty="0">
                <a:latin typeface="Verdana"/>
                <a:cs typeface="Verdana"/>
              </a:rPr>
              <a:t>of</a:t>
            </a:r>
            <a:r>
              <a:rPr sz="1167" spc="-19" dirty="0">
                <a:latin typeface="Verdana"/>
                <a:cs typeface="Verdana"/>
              </a:rPr>
              <a:t> </a:t>
            </a:r>
            <a:r>
              <a:rPr sz="1167" spc="78" dirty="0">
                <a:latin typeface="Verdana"/>
                <a:cs typeface="Verdana"/>
              </a:rPr>
              <a:t>a</a:t>
            </a:r>
            <a:r>
              <a:rPr sz="1167" spc="-10" dirty="0">
                <a:latin typeface="Verdana"/>
                <a:cs typeface="Verdana"/>
              </a:rPr>
              <a:t> </a:t>
            </a:r>
            <a:r>
              <a:rPr sz="1167" spc="78" dirty="0">
                <a:latin typeface="Verdana"/>
                <a:cs typeface="Verdana"/>
              </a:rPr>
              <a:t>Database</a:t>
            </a:r>
            <a:r>
              <a:rPr sz="1167" spc="-19" dirty="0">
                <a:latin typeface="Verdana"/>
                <a:cs typeface="Verdana"/>
              </a:rPr>
              <a:t> </a:t>
            </a:r>
            <a:r>
              <a:rPr sz="1167" spc="68" dirty="0">
                <a:latin typeface="Verdana"/>
                <a:cs typeface="Verdana"/>
              </a:rPr>
              <a:t>Environment:</a:t>
            </a:r>
            <a:endParaRPr sz="1167">
              <a:latin typeface="Verdana"/>
              <a:cs typeface="Verdana"/>
            </a:endParaRPr>
          </a:p>
          <a:p>
            <a:pPr marL="12347" marR="6791">
              <a:lnSpc>
                <a:spcPct val="143300"/>
              </a:lnSpc>
              <a:spcBef>
                <a:spcPts val="24"/>
              </a:spcBef>
            </a:pPr>
            <a:r>
              <a:rPr sz="1167" spc="-5" dirty="0">
                <a:latin typeface="Times New Roman"/>
                <a:cs typeface="Times New Roman"/>
              </a:rPr>
              <a:t>Different typical </a:t>
            </a:r>
            <a:r>
              <a:rPr sz="1167" dirty="0">
                <a:latin typeface="Times New Roman"/>
                <a:cs typeface="Times New Roman"/>
              </a:rPr>
              <a:t>components of a </a:t>
            </a:r>
            <a:r>
              <a:rPr sz="1167" spc="-5" dirty="0">
                <a:latin typeface="Times New Roman"/>
                <a:cs typeface="Times New Roman"/>
              </a:rPr>
              <a:t>database environment are shown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figures below;  </a:t>
            </a:r>
            <a:r>
              <a:rPr sz="1167" dirty="0">
                <a:latin typeface="Times New Roman"/>
                <a:cs typeface="Times New Roman"/>
              </a:rPr>
              <a:t>they </a:t>
            </a:r>
            <a:r>
              <a:rPr sz="1167" spc="-5" dirty="0">
                <a:latin typeface="Times New Roman"/>
                <a:cs typeface="Times New Roman"/>
              </a:rPr>
              <a:t>describe </a:t>
            </a:r>
            <a:r>
              <a:rPr sz="1167" dirty="0">
                <a:latin typeface="Times New Roman"/>
                <a:cs typeface="Times New Roman"/>
              </a:rPr>
              <a:t>graphically the </a:t>
            </a:r>
            <a:r>
              <a:rPr sz="1167" spc="-5" dirty="0">
                <a:latin typeface="Times New Roman"/>
                <a:cs typeface="Times New Roman"/>
              </a:rPr>
              <a:t>role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different </a:t>
            </a:r>
            <a:r>
              <a:rPr sz="1167" dirty="0">
                <a:latin typeface="Times New Roman"/>
                <a:cs typeface="Times New Roman"/>
              </a:rPr>
              <a:t>types of</a:t>
            </a:r>
            <a:r>
              <a:rPr sz="1167" spc="-2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users.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5430" y="3345830"/>
            <a:ext cx="2607956" cy="2407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85480" y="3327056"/>
            <a:ext cx="2608351" cy="0"/>
          </a:xfrm>
          <a:custGeom>
            <a:avLst/>
            <a:gdLst/>
            <a:ahLst/>
            <a:cxnLst/>
            <a:rect l="l" t="t" r="r" b="b"/>
            <a:pathLst>
              <a:path w="2682875">
                <a:moveTo>
                  <a:pt x="0" y="0"/>
                </a:moveTo>
                <a:lnTo>
                  <a:pt x="2682565" y="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166956" y="3308534"/>
            <a:ext cx="0" cy="2482409"/>
          </a:xfrm>
          <a:custGeom>
            <a:avLst/>
            <a:gdLst/>
            <a:ahLst/>
            <a:cxnLst/>
            <a:rect l="l" t="t" r="r" b="b"/>
            <a:pathLst>
              <a:path h="2553335">
                <a:moveTo>
                  <a:pt x="0" y="0"/>
                </a:moveTo>
                <a:lnTo>
                  <a:pt x="0" y="255301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3849099" y="3345579"/>
            <a:ext cx="0" cy="2408326"/>
          </a:xfrm>
          <a:custGeom>
            <a:avLst/>
            <a:gdLst/>
            <a:ahLst/>
            <a:cxnLst/>
            <a:rect l="l" t="t" r="r" b="b"/>
            <a:pathLst>
              <a:path h="2477135">
                <a:moveTo>
                  <a:pt x="0" y="0"/>
                </a:moveTo>
                <a:lnTo>
                  <a:pt x="0" y="247680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3812052" y="3308534"/>
            <a:ext cx="0" cy="2482409"/>
          </a:xfrm>
          <a:custGeom>
            <a:avLst/>
            <a:gdLst/>
            <a:ahLst/>
            <a:cxnLst/>
            <a:rect l="l" t="t" r="r" b="b"/>
            <a:pathLst>
              <a:path h="2553335">
                <a:moveTo>
                  <a:pt x="0" y="0"/>
                </a:moveTo>
                <a:lnTo>
                  <a:pt x="0" y="255301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185480" y="5790626"/>
            <a:ext cx="2608351" cy="37042"/>
          </a:xfrm>
          <a:custGeom>
            <a:avLst/>
            <a:gdLst/>
            <a:ahLst/>
            <a:cxnLst/>
            <a:rect l="l" t="t" r="r" b="b"/>
            <a:pathLst>
              <a:path w="2682875" h="38100">
                <a:moveTo>
                  <a:pt x="0" y="38104"/>
                </a:moveTo>
                <a:lnTo>
                  <a:pt x="2682565" y="38104"/>
                </a:lnTo>
                <a:lnTo>
                  <a:pt x="2682565" y="0"/>
                </a:lnTo>
                <a:lnTo>
                  <a:pt x="0" y="0"/>
                </a:lnTo>
                <a:lnTo>
                  <a:pt x="0" y="38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185480" y="5753580"/>
            <a:ext cx="2608351" cy="37042"/>
          </a:xfrm>
          <a:custGeom>
            <a:avLst/>
            <a:gdLst/>
            <a:ahLst/>
            <a:cxnLst/>
            <a:rect l="l" t="t" r="r" b="b"/>
            <a:pathLst>
              <a:path w="2682875" h="38100">
                <a:moveTo>
                  <a:pt x="0" y="38104"/>
                </a:moveTo>
                <a:lnTo>
                  <a:pt x="2682565" y="38104"/>
                </a:lnTo>
                <a:lnTo>
                  <a:pt x="2682565" y="0"/>
                </a:lnTo>
                <a:lnTo>
                  <a:pt x="0" y="0"/>
                </a:lnTo>
                <a:lnTo>
                  <a:pt x="0" y="38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849099" y="5753580"/>
            <a:ext cx="0" cy="74083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9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3793530" y="5809149"/>
            <a:ext cx="74083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9" y="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047664" y="3270029"/>
            <a:ext cx="5462411" cy="0"/>
          </a:xfrm>
          <a:custGeom>
            <a:avLst/>
            <a:gdLst/>
            <a:ahLst/>
            <a:cxnLst/>
            <a:rect l="l" t="t" r="r" b="b"/>
            <a:pathLst>
              <a:path w="5618480">
                <a:moveTo>
                  <a:pt x="0" y="0"/>
                </a:moveTo>
                <a:lnTo>
                  <a:pt x="561812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6513227" y="3267066"/>
            <a:ext cx="0" cy="2657740"/>
          </a:xfrm>
          <a:custGeom>
            <a:avLst/>
            <a:gdLst/>
            <a:ahLst/>
            <a:cxnLst/>
            <a:rect l="l" t="t" r="r" b="b"/>
            <a:pathLst>
              <a:path h="2733675">
                <a:moveTo>
                  <a:pt x="0" y="0"/>
                </a:moveTo>
                <a:lnTo>
                  <a:pt x="0" y="2733655"/>
                </a:lnTo>
              </a:path>
            </a:pathLst>
          </a:custGeom>
          <a:ln w="7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047835" y="5921822"/>
            <a:ext cx="5457472" cy="0"/>
          </a:xfrm>
          <a:custGeom>
            <a:avLst/>
            <a:gdLst/>
            <a:ahLst/>
            <a:cxnLst/>
            <a:rect l="l" t="t" r="r" b="b"/>
            <a:pathLst>
              <a:path w="5613400">
                <a:moveTo>
                  <a:pt x="0" y="0"/>
                </a:moveTo>
                <a:lnTo>
                  <a:pt x="561294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044786" y="3267066"/>
            <a:ext cx="0" cy="2920118"/>
          </a:xfrm>
          <a:custGeom>
            <a:avLst/>
            <a:gdLst/>
            <a:ahLst/>
            <a:cxnLst/>
            <a:rect l="l" t="t" r="r" b="b"/>
            <a:pathLst>
              <a:path h="3003550">
                <a:moveTo>
                  <a:pt x="0" y="0"/>
                </a:moveTo>
                <a:lnTo>
                  <a:pt x="0" y="3003479"/>
                </a:lnTo>
              </a:path>
            </a:pathLst>
          </a:custGeom>
          <a:ln w="6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047835" y="6184151"/>
            <a:ext cx="5457472" cy="0"/>
          </a:xfrm>
          <a:custGeom>
            <a:avLst/>
            <a:gdLst/>
            <a:ahLst/>
            <a:cxnLst/>
            <a:rect l="l" t="t" r="r" b="b"/>
            <a:pathLst>
              <a:path w="5613400">
                <a:moveTo>
                  <a:pt x="0" y="0"/>
                </a:moveTo>
                <a:lnTo>
                  <a:pt x="561294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6507830" y="5918858"/>
            <a:ext cx="0" cy="268552"/>
          </a:xfrm>
          <a:custGeom>
            <a:avLst/>
            <a:gdLst/>
            <a:ahLst/>
            <a:cxnLst/>
            <a:rect l="l" t="t" r="r" b="b"/>
            <a:pathLst>
              <a:path h="276225">
                <a:moveTo>
                  <a:pt x="0" y="0"/>
                </a:moveTo>
                <a:lnTo>
                  <a:pt x="0" y="275921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1099080" y="5912011"/>
            <a:ext cx="5297576" cy="451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10" dirty="0">
                <a:latin typeface="Times New Roman"/>
                <a:cs typeface="Times New Roman"/>
              </a:rPr>
              <a:t>Fig. </a:t>
            </a:r>
            <a:r>
              <a:rPr sz="1167" dirty="0">
                <a:latin typeface="Times New Roman"/>
                <a:cs typeface="Times New Roman"/>
              </a:rPr>
              <a:t>3: DBMS </a:t>
            </a:r>
            <a:r>
              <a:rPr sz="1167" spc="-5" dirty="0">
                <a:latin typeface="Times New Roman"/>
                <a:cs typeface="Times New Roman"/>
              </a:rPr>
              <a:t>and</a:t>
            </a:r>
            <a:r>
              <a:rPr sz="1167" spc="-5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Database</a:t>
            </a:r>
            <a:endParaRPr sz="1167">
              <a:latin typeface="Times New Roman"/>
              <a:cs typeface="Times New Roman"/>
            </a:endParaRPr>
          </a:p>
          <a:p>
            <a:pPr marL="12347">
              <a:spcBef>
                <a:spcPts val="661"/>
              </a:spcBef>
            </a:pP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is used to </a:t>
            </a:r>
            <a:r>
              <a:rPr sz="1167" spc="-5" dirty="0">
                <a:latin typeface="Times New Roman"/>
                <a:cs typeface="Times New Roman"/>
              </a:rPr>
              <a:t>store data and </a:t>
            </a:r>
            <a:r>
              <a:rPr sz="1167" dirty="0">
                <a:latin typeface="Times New Roman"/>
                <a:cs typeface="Times New Roman"/>
              </a:rPr>
              <a:t>DBMS </a:t>
            </a:r>
            <a:r>
              <a:rPr sz="1167" spc="-5" dirty="0">
                <a:latin typeface="Times New Roman"/>
                <a:cs typeface="Times New Roman"/>
              </a:rPr>
              <a:t>uses </a:t>
            </a:r>
            <a:r>
              <a:rPr sz="1167" dirty="0">
                <a:latin typeface="Times New Roman"/>
                <a:cs typeface="Times New Roman"/>
              </a:rPr>
              <a:t>mechanisms to </a:t>
            </a:r>
            <a:r>
              <a:rPr sz="1167" spc="-10" dirty="0">
                <a:latin typeface="Times New Roman"/>
                <a:cs typeface="Times New Roman"/>
              </a:rPr>
              <a:t>get </a:t>
            </a:r>
            <a:r>
              <a:rPr sz="1167" dirty="0">
                <a:latin typeface="Times New Roman"/>
                <a:cs typeface="Times New Roman"/>
              </a:rPr>
              <a:t>data from the</a:t>
            </a:r>
            <a:r>
              <a:rPr sz="1167" spc="5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database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19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66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22" y="1431375"/>
            <a:ext cx="5404379" cy="7718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714" marR="39510" indent="-333367" algn="just">
              <a:lnSpc>
                <a:spcPts val="1342"/>
              </a:lnSpc>
            </a:pPr>
            <a:r>
              <a:rPr sz="1167" dirty="0">
                <a:latin typeface="Courier New"/>
                <a:cs typeface="Courier New"/>
              </a:rPr>
              <a:t>o </a:t>
            </a:r>
            <a:r>
              <a:rPr sz="1167" spc="39" dirty="0">
                <a:latin typeface="Times New Roman"/>
                <a:cs typeface="Times New Roman"/>
              </a:rPr>
              <a:t>Study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10" dirty="0">
                <a:latin typeface="Times New Roman"/>
                <a:cs typeface="Times New Roman"/>
              </a:rPr>
              <a:t>tools </a:t>
            </a:r>
            <a:r>
              <a:rPr sz="1167" spc="29" dirty="0">
                <a:latin typeface="Times New Roman"/>
                <a:cs typeface="Times New Roman"/>
              </a:rPr>
              <a:t>to </a:t>
            </a:r>
            <a:r>
              <a:rPr sz="1167" spc="44" dirty="0">
                <a:latin typeface="Times New Roman"/>
                <a:cs typeface="Times New Roman"/>
              </a:rPr>
              <a:t>manipulate databases: </a:t>
            </a:r>
            <a:r>
              <a:rPr sz="1167" spc="-10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order to practically implement,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is, </a:t>
            </a:r>
            <a:r>
              <a:rPr sz="1167" spc="-5" dirty="0">
                <a:latin typeface="Times New Roman"/>
                <a:cs typeface="Times New Roman"/>
              </a:rPr>
              <a:t>to  perform different operations </a:t>
            </a:r>
            <a:r>
              <a:rPr sz="1167" dirty="0">
                <a:latin typeface="Times New Roman"/>
                <a:cs typeface="Times New Roman"/>
              </a:rPr>
              <a:t>on </a:t>
            </a:r>
            <a:r>
              <a:rPr sz="1167" spc="-5" dirty="0">
                <a:latin typeface="Times New Roman"/>
                <a:cs typeface="Times New Roman"/>
              </a:rPr>
              <a:t>databases </a:t>
            </a:r>
            <a:r>
              <a:rPr sz="1167" dirty="0">
                <a:latin typeface="Times New Roman"/>
                <a:cs typeface="Times New Roman"/>
              </a:rPr>
              <a:t>some </a:t>
            </a:r>
            <a:r>
              <a:rPr sz="1167" spc="-5" dirty="0">
                <a:latin typeface="Times New Roman"/>
                <a:cs typeface="Times New Roman"/>
              </a:rPr>
              <a:t>tools are required.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operations  </a:t>
            </a:r>
            <a:r>
              <a:rPr sz="1167" dirty="0">
                <a:latin typeface="Times New Roman"/>
                <a:cs typeface="Times New Roman"/>
              </a:rPr>
              <a:t>on </a:t>
            </a:r>
            <a:r>
              <a:rPr sz="1167" spc="-5" dirty="0">
                <a:latin typeface="Times New Roman"/>
                <a:cs typeface="Times New Roman"/>
              </a:rPr>
              <a:t>databases </a:t>
            </a:r>
            <a:r>
              <a:rPr sz="1167" dirty="0">
                <a:latin typeface="Times New Roman"/>
                <a:cs typeface="Times New Roman"/>
              </a:rPr>
              <a:t>include right </a:t>
            </a:r>
            <a:r>
              <a:rPr sz="1167" spc="-5" dirty="0">
                <a:latin typeface="Times New Roman"/>
                <a:cs typeface="Times New Roman"/>
              </a:rPr>
              <a:t>from creating them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add, remove and </a:t>
            </a:r>
            <a:r>
              <a:rPr sz="1167" dirty="0">
                <a:latin typeface="Times New Roman"/>
                <a:cs typeface="Times New Roman"/>
              </a:rPr>
              <a:t>modify data in  the </a:t>
            </a:r>
            <a:r>
              <a:rPr sz="1167" spc="-5" dirty="0">
                <a:latin typeface="Times New Roman"/>
                <a:cs typeface="Times New Roman"/>
              </a:rPr>
              <a:t>database and </a:t>
            </a:r>
            <a:r>
              <a:rPr sz="1167" dirty="0">
                <a:latin typeface="Times New Roman"/>
                <a:cs typeface="Times New Roman"/>
              </a:rPr>
              <a:t>to access </a:t>
            </a:r>
            <a:r>
              <a:rPr sz="1167" spc="5" dirty="0">
                <a:latin typeface="Times New Roman"/>
                <a:cs typeface="Times New Roman"/>
              </a:rPr>
              <a:t>by </a:t>
            </a:r>
            <a:r>
              <a:rPr sz="1167" spc="-5" dirty="0">
                <a:latin typeface="Times New Roman"/>
                <a:cs typeface="Times New Roman"/>
              </a:rPr>
              <a:t>different ways.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tools that we will </a:t>
            </a:r>
            <a:r>
              <a:rPr sz="1167" dirty="0">
                <a:latin typeface="Times New Roman"/>
                <a:cs typeface="Times New Roman"/>
              </a:rPr>
              <a:t>be studying are  a </a:t>
            </a:r>
            <a:r>
              <a:rPr sz="1167" spc="-5" dirty="0">
                <a:latin typeface="Times New Roman"/>
                <a:cs typeface="Times New Roman"/>
              </a:rPr>
              <a:t>manipulation language (SQL) and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DBMS </a:t>
            </a:r>
            <a:r>
              <a:rPr sz="1167" dirty="0">
                <a:latin typeface="Times New Roman"/>
                <a:cs typeface="Times New Roman"/>
              </a:rPr>
              <a:t>(SQL</a:t>
            </a:r>
            <a:r>
              <a:rPr sz="1167" spc="6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Server).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361" spc="44" dirty="0">
                <a:latin typeface="Times New Roman"/>
                <a:cs typeface="Times New Roman"/>
              </a:rPr>
              <a:t>Database</a:t>
            </a:r>
            <a:r>
              <a:rPr sz="1361" spc="-68" dirty="0">
                <a:latin typeface="Times New Roman"/>
                <a:cs typeface="Times New Roman"/>
              </a:rPr>
              <a:t> </a:t>
            </a:r>
            <a:r>
              <a:rPr sz="1361" spc="29" dirty="0">
                <a:latin typeface="Times New Roman"/>
                <a:cs typeface="Times New Roman"/>
              </a:rPr>
              <a:t>definitions:</a:t>
            </a:r>
            <a:endParaRPr sz="1361">
              <a:latin typeface="Times New Roman"/>
              <a:cs typeface="Times New Roman"/>
            </a:endParaRPr>
          </a:p>
          <a:p>
            <a:pPr marL="12347" marR="39510" algn="just">
              <a:lnSpc>
                <a:spcPts val="1342"/>
              </a:lnSpc>
              <a:spcBef>
                <a:spcPts val="297"/>
              </a:spcBef>
            </a:pPr>
            <a:r>
              <a:rPr sz="1167" spc="-5" dirty="0">
                <a:latin typeface="Times New Roman"/>
                <a:cs typeface="Times New Roman"/>
              </a:rPr>
              <a:t>Definitions are </a:t>
            </a:r>
            <a:r>
              <a:rPr sz="1167" dirty="0">
                <a:latin typeface="Times New Roman"/>
                <a:cs typeface="Times New Roman"/>
              </a:rPr>
              <a:t>important, </a:t>
            </a:r>
            <a:r>
              <a:rPr sz="1167" spc="-5" dirty="0">
                <a:latin typeface="Times New Roman"/>
                <a:cs typeface="Times New Roman"/>
              </a:rPr>
              <a:t>especially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technical </a:t>
            </a:r>
            <a:r>
              <a:rPr sz="1167" spc="-10" dirty="0">
                <a:latin typeface="Times New Roman"/>
                <a:cs typeface="Times New Roman"/>
              </a:rPr>
              <a:t>subjects </a:t>
            </a:r>
            <a:r>
              <a:rPr sz="1167" spc="-5" dirty="0">
                <a:latin typeface="Times New Roman"/>
                <a:cs typeface="Times New Roman"/>
              </a:rPr>
              <a:t>because </a:t>
            </a:r>
            <a:r>
              <a:rPr sz="1167" dirty="0">
                <a:latin typeface="Times New Roman"/>
                <a:cs typeface="Times New Roman"/>
              </a:rPr>
              <a:t>definition </a:t>
            </a:r>
            <a:r>
              <a:rPr sz="1167" spc="-5" dirty="0">
                <a:latin typeface="Times New Roman"/>
                <a:cs typeface="Times New Roman"/>
              </a:rPr>
              <a:t>describes  </a:t>
            </a:r>
            <a:r>
              <a:rPr sz="1167" dirty="0">
                <a:latin typeface="Times New Roman"/>
                <a:cs typeface="Times New Roman"/>
              </a:rPr>
              <a:t>very comprehensively the </a:t>
            </a:r>
            <a:r>
              <a:rPr sz="1167" spc="-5" dirty="0">
                <a:latin typeface="Times New Roman"/>
                <a:cs typeface="Times New Roman"/>
              </a:rPr>
              <a:t>purpose and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core idea behind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thing. Databases </a:t>
            </a:r>
            <a:r>
              <a:rPr sz="1167" dirty="0">
                <a:latin typeface="Times New Roman"/>
                <a:cs typeface="Times New Roman"/>
              </a:rPr>
              <a:t>have  </a:t>
            </a:r>
            <a:r>
              <a:rPr sz="1167" spc="-5" dirty="0">
                <a:latin typeface="Times New Roman"/>
                <a:cs typeface="Times New Roman"/>
              </a:rPr>
              <a:t>been defined </a:t>
            </a:r>
            <a:r>
              <a:rPr sz="1167" dirty="0">
                <a:latin typeface="Times New Roman"/>
                <a:cs typeface="Times New Roman"/>
              </a:rPr>
              <a:t>differently in </a:t>
            </a:r>
            <a:r>
              <a:rPr sz="1167" spc="-5" dirty="0">
                <a:latin typeface="Times New Roman"/>
                <a:cs typeface="Times New Roman"/>
              </a:rPr>
              <a:t>literature. </a:t>
            </a:r>
            <a:r>
              <a:rPr sz="1167" dirty="0">
                <a:latin typeface="Times New Roman"/>
                <a:cs typeface="Times New Roman"/>
              </a:rPr>
              <a:t>We are </a:t>
            </a:r>
            <a:r>
              <a:rPr sz="1167" spc="-5" dirty="0">
                <a:latin typeface="Times New Roman"/>
                <a:cs typeface="Times New Roman"/>
              </a:rPr>
              <a:t>discussing different </a:t>
            </a:r>
            <a:r>
              <a:rPr sz="1167" dirty="0">
                <a:latin typeface="Times New Roman"/>
                <a:cs typeface="Times New Roman"/>
              </a:rPr>
              <a:t>definitions </a:t>
            </a:r>
            <a:r>
              <a:rPr sz="1167" spc="-5" dirty="0">
                <a:latin typeface="Times New Roman"/>
                <a:cs typeface="Times New Roman"/>
              </a:rPr>
              <a:t>here, </a:t>
            </a:r>
            <a:r>
              <a:rPr sz="1167" dirty="0">
                <a:latin typeface="Times New Roman"/>
                <a:cs typeface="Times New Roman"/>
              </a:rPr>
              <a:t>if </a:t>
            </a:r>
            <a:r>
              <a:rPr sz="1167" spc="-5" dirty="0">
                <a:latin typeface="Times New Roman"/>
                <a:cs typeface="Times New Roman"/>
              </a:rPr>
              <a:t>we  concentrate </a:t>
            </a:r>
            <a:r>
              <a:rPr sz="1167" dirty="0">
                <a:latin typeface="Times New Roman"/>
                <a:cs typeface="Times New Roman"/>
              </a:rPr>
              <a:t>on </a:t>
            </a:r>
            <a:r>
              <a:rPr sz="1167" spc="-5" dirty="0">
                <a:latin typeface="Times New Roman"/>
                <a:cs typeface="Times New Roman"/>
              </a:rPr>
              <a:t>these </a:t>
            </a:r>
            <a:r>
              <a:rPr sz="1167" dirty="0">
                <a:latin typeface="Times New Roman"/>
                <a:cs typeface="Times New Roman"/>
              </a:rPr>
              <a:t>definitions, </a:t>
            </a:r>
            <a:r>
              <a:rPr sz="1167" spc="-5" dirty="0">
                <a:latin typeface="Times New Roman"/>
                <a:cs typeface="Times New Roman"/>
              </a:rPr>
              <a:t>we find that </a:t>
            </a:r>
            <a:r>
              <a:rPr sz="1167" dirty="0">
                <a:latin typeface="Times New Roman"/>
                <a:cs typeface="Times New Roman"/>
              </a:rPr>
              <a:t>they support </a:t>
            </a:r>
            <a:r>
              <a:rPr sz="1167" spc="-5" dirty="0">
                <a:latin typeface="Times New Roman"/>
                <a:cs typeface="Times New Roman"/>
              </a:rPr>
              <a:t>each </a:t>
            </a:r>
            <a:r>
              <a:rPr sz="1167" dirty="0">
                <a:latin typeface="Times New Roman"/>
                <a:cs typeface="Times New Roman"/>
              </a:rPr>
              <a:t>other </a:t>
            </a:r>
            <a:r>
              <a:rPr sz="1167" spc="-5" dirty="0">
                <a:latin typeface="Times New Roman"/>
                <a:cs typeface="Times New Roman"/>
              </a:rPr>
              <a:t>and as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result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spc="30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understanding </a:t>
            </a:r>
            <a:r>
              <a:rPr sz="1167" dirty="0">
                <a:latin typeface="Times New Roman"/>
                <a:cs typeface="Times New Roman"/>
              </a:rPr>
              <a:t>of these </a:t>
            </a:r>
            <a:r>
              <a:rPr sz="1167" spc="-5" dirty="0">
                <a:latin typeface="Times New Roman"/>
                <a:cs typeface="Times New Roman"/>
              </a:rPr>
              <a:t>definitions, we establish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better understanding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use,  working and </a:t>
            </a:r>
            <a:r>
              <a:rPr sz="1167" dirty="0">
                <a:latin typeface="Times New Roman"/>
                <a:cs typeface="Times New Roman"/>
              </a:rPr>
              <a:t>to some extent the </a:t>
            </a:r>
            <a:r>
              <a:rPr sz="1167" spc="-5" dirty="0">
                <a:latin typeface="Times New Roman"/>
                <a:cs typeface="Times New Roman"/>
              </a:rPr>
              <a:t>components </a:t>
            </a:r>
            <a:r>
              <a:rPr sz="1167" dirty="0">
                <a:latin typeface="Times New Roman"/>
                <a:cs typeface="Times New Roman"/>
              </a:rPr>
              <a:t>of a</a:t>
            </a:r>
            <a:r>
              <a:rPr sz="1167" spc="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database.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456837" marR="37658" indent="-445106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Def </a:t>
            </a:r>
            <a:r>
              <a:rPr sz="1167" spc="29" dirty="0">
                <a:latin typeface="Times New Roman"/>
                <a:cs typeface="Times New Roman"/>
              </a:rPr>
              <a:t>1: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shared </a:t>
            </a:r>
            <a:r>
              <a:rPr sz="1167" dirty="0">
                <a:latin typeface="Times New Roman"/>
                <a:cs typeface="Times New Roman"/>
              </a:rPr>
              <a:t>collection of logically </a:t>
            </a:r>
            <a:r>
              <a:rPr sz="1167" spc="-5" dirty="0">
                <a:latin typeface="Times New Roman"/>
                <a:cs typeface="Times New Roman"/>
              </a:rPr>
              <a:t>related </a:t>
            </a:r>
            <a:r>
              <a:rPr sz="1167" dirty="0">
                <a:latin typeface="Times New Roman"/>
                <a:cs typeface="Times New Roman"/>
              </a:rPr>
              <a:t>data, </a:t>
            </a:r>
            <a:r>
              <a:rPr sz="1167" spc="-5" dirty="0">
                <a:latin typeface="Times New Roman"/>
                <a:cs typeface="Times New Roman"/>
              </a:rPr>
              <a:t>designed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meet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information  needs </a:t>
            </a:r>
            <a:r>
              <a:rPr sz="1167" dirty="0">
                <a:latin typeface="Times New Roman"/>
                <a:cs typeface="Times New Roman"/>
              </a:rPr>
              <a:t>of multiple </a:t>
            </a:r>
            <a:r>
              <a:rPr sz="1167" spc="-5" dirty="0">
                <a:latin typeface="Times New Roman"/>
                <a:cs typeface="Times New Roman"/>
              </a:rPr>
              <a:t>users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an organization. </a:t>
            </a:r>
            <a:r>
              <a:rPr sz="1167" dirty="0">
                <a:latin typeface="Times New Roman"/>
                <a:cs typeface="Times New Roman"/>
              </a:rPr>
              <a:t>The term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often </a:t>
            </a:r>
            <a:r>
              <a:rPr sz="1167" dirty="0">
                <a:latin typeface="Times New Roman"/>
                <a:cs typeface="Times New Roman"/>
              </a:rPr>
              <a:t>erroneously  </a:t>
            </a:r>
            <a:r>
              <a:rPr sz="1167" spc="-5" dirty="0">
                <a:latin typeface="Times New Roman"/>
                <a:cs typeface="Times New Roman"/>
              </a:rPr>
              <a:t>referred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synonym for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“database </a:t>
            </a:r>
            <a:r>
              <a:rPr sz="1167" dirty="0">
                <a:latin typeface="Times New Roman"/>
                <a:cs typeface="Times New Roman"/>
              </a:rPr>
              <a:t>management </a:t>
            </a:r>
            <a:r>
              <a:rPr sz="1167" spc="-5" dirty="0">
                <a:latin typeface="Times New Roman"/>
                <a:cs typeface="Times New Roman"/>
              </a:rPr>
              <a:t>system (DBMS)”. </a:t>
            </a:r>
            <a:r>
              <a:rPr sz="1167" dirty="0">
                <a:latin typeface="Times New Roman"/>
                <a:cs typeface="Times New Roman"/>
              </a:rPr>
              <a:t>They are  not </a:t>
            </a:r>
            <a:r>
              <a:rPr sz="1167" spc="-5" dirty="0">
                <a:latin typeface="Times New Roman"/>
                <a:cs typeface="Times New Roman"/>
              </a:rPr>
              <a:t>equivalent and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explained </a:t>
            </a:r>
            <a:r>
              <a:rPr sz="1167" dirty="0">
                <a:latin typeface="Times New Roman"/>
                <a:cs typeface="Times New Roman"/>
              </a:rPr>
              <a:t>in the next</a:t>
            </a:r>
            <a:r>
              <a:rPr sz="1167" spc="2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section.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456837" marR="39510" indent="-445106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Def </a:t>
            </a:r>
            <a:r>
              <a:rPr sz="1167" spc="29" dirty="0">
                <a:latin typeface="Times New Roman"/>
                <a:cs typeface="Times New Roman"/>
              </a:rPr>
              <a:t>2: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collection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data: </a:t>
            </a:r>
            <a:r>
              <a:rPr sz="1167" spc="-5" dirty="0">
                <a:latin typeface="Times New Roman"/>
                <a:cs typeface="Times New Roman"/>
              </a:rPr>
              <a:t>part </a:t>
            </a:r>
            <a:r>
              <a:rPr sz="1167" dirty="0">
                <a:latin typeface="Times New Roman"/>
                <a:cs typeface="Times New Roman"/>
              </a:rPr>
              <a:t>numbers, product </a:t>
            </a:r>
            <a:r>
              <a:rPr sz="1167" spc="-5" dirty="0">
                <a:latin typeface="Times New Roman"/>
                <a:cs typeface="Times New Roman"/>
              </a:rPr>
              <a:t>codes, customer </a:t>
            </a:r>
            <a:r>
              <a:rPr sz="1167" dirty="0">
                <a:latin typeface="Times New Roman"/>
                <a:cs typeface="Times New Roman"/>
              </a:rPr>
              <a:t>information, </a:t>
            </a:r>
            <a:r>
              <a:rPr sz="1167" spc="-5" dirty="0">
                <a:latin typeface="Times New Roman"/>
                <a:cs typeface="Times New Roman"/>
              </a:rPr>
              <a:t>etc. </a:t>
            </a:r>
            <a:r>
              <a:rPr sz="1167" spc="-10" dirty="0">
                <a:latin typeface="Times New Roman"/>
                <a:cs typeface="Times New Roman"/>
              </a:rPr>
              <a:t>It  </a:t>
            </a:r>
            <a:r>
              <a:rPr sz="1167" dirty="0">
                <a:latin typeface="Times New Roman"/>
                <a:cs typeface="Times New Roman"/>
              </a:rPr>
              <a:t>usually </a:t>
            </a:r>
            <a:r>
              <a:rPr sz="1167" spc="-5" dirty="0">
                <a:latin typeface="Times New Roman"/>
                <a:cs typeface="Times New Roman"/>
              </a:rPr>
              <a:t>refers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organized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stored on a </a:t>
            </a:r>
            <a:r>
              <a:rPr sz="1167" spc="-5" dirty="0">
                <a:latin typeface="Times New Roman"/>
                <a:cs typeface="Times New Roman"/>
              </a:rPr>
              <a:t>computer that can </a:t>
            </a:r>
            <a:r>
              <a:rPr sz="1167" dirty="0">
                <a:latin typeface="Times New Roman"/>
                <a:cs typeface="Times New Roman"/>
              </a:rPr>
              <a:t>be searched </a:t>
            </a:r>
            <a:r>
              <a:rPr sz="1167" spc="-5" dirty="0">
                <a:latin typeface="Times New Roman"/>
                <a:cs typeface="Times New Roman"/>
              </a:rPr>
              <a:t>and  retrieved </a:t>
            </a:r>
            <a:r>
              <a:rPr sz="1167" spc="10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computer</a:t>
            </a:r>
            <a:r>
              <a:rPr sz="1167" spc="-3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program.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456837" marR="41362" indent="-445106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Def </a:t>
            </a:r>
            <a:r>
              <a:rPr sz="1167" spc="29" dirty="0">
                <a:latin typeface="Times New Roman"/>
                <a:cs typeface="Times New Roman"/>
              </a:rPr>
              <a:t>3: </a:t>
            </a:r>
            <a:r>
              <a:rPr sz="1167" dirty="0">
                <a:latin typeface="Times New Roman"/>
                <a:cs typeface="Times New Roman"/>
              </a:rPr>
              <a:t>A data </a:t>
            </a:r>
            <a:r>
              <a:rPr sz="1167" spc="-5" dirty="0">
                <a:latin typeface="Times New Roman"/>
                <a:cs typeface="Times New Roman"/>
              </a:rPr>
              <a:t>structure that stores metadata, i.e. data about data. More </a:t>
            </a:r>
            <a:r>
              <a:rPr sz="1167" dirty="0">
                <a:latin typeface="Times New Roman"/>
                <a:cs typeface="Times New Roman"/>
              </a:rPr>
              <a:t>generally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can  </a:t>
            </a:r>
            <a:r>
              <a:rPr sz="1167" dirty="0">
                <a:latin typeface="Times New Roman"/>
                <a:cs typeface="Times New Roman"/>
              </a:rPr>
              <a:t>say </a:t>
            </a:r>
            <a:r>
              <a:rPr sz="1167" spc="-5" dirty="0">
                <a:latin typeface="Times New Roman"/>
                <a:cs typeface="Times New Roman"/>
              </a:rPr>
              <a:t>an organized collection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2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information.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456837" marR="4939" indent="-445106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Def </a:t>
            </a:r>
            <a:r>
              <a:rPr sz="1167" spc="29" dirty="0">
                <a:latin typeface="Times New Roman"/>
                <a:cs typeface="Times New Roman"/>
              </a:rPr>
              <a:t>4: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collection </a:t>
            </a:r>
            <a:r>
              <a:rPr sz="1167" dirty="0">
                <a:latin typeface="Times New Roman"/>
                <a:cs typeface="Times New Roman"/>
              </a:rPr>
              <a:t>of information </a:t>
            </a:r>
            <a:r>
              <a:rPr sz="1167" spc="-5" dirty="0">
                <a:latin typeface="Times New Roman"/>
                <a:cs typeface="Times New Roman"/>
              </a:rPr>
              <a:t>organized </a:t>
            </a:r>
            <a:r>
              <a:rPr sz="1167" dirty="0">
                <a:latin typeface="Times New Roman"/>
                <a:cs typeface="Times New Roman"/>
              </a:rPr>
              <a:t>and </a:t>
            </a:r>
            <a:r>
              <a:rPr sz="1167" spc="-5" dirty="0">
                <a:latin typeface="Times New Roman"/>
                <a:cs typeface="Times New Roman"/>
              </a:rPr>
              <a:t>presented </a:t>
            </a:r>
            <a:r>
              <a:rPr sz="1167" dirty="0">
                <a:latin typeface="Times New Roman"/>
                <a:cs typeface="Times New Roman"/>
              </a:rPr>
              <a:t>to serve a </a:t>
            </a:r>
            <a:r>
              <a:rPr sz="1167" spc="-5" dirty="0">
                <a:latin typeface="Times New Roman"/>
                <a:cs typeface="Times New Roman"/>
              </a:rPr>
              <a:t>specific </a:t>
            </a:r>
            <a:r>
              <a:rPr sz="1167" dirty="0">
                <a:latin typeface="Times New Roman"/>
                <a:cs typeface="Times New Roman"/>
              </a:rPr>
              <a:t>purpose.  </a:t>
            </a:r>
            <a:r>
              <a:rPr sz="1167" spc="-5" dirty="0">
                <a:latin typeface="Times New Roman"/>
                <a:cs typeface="Times New Roman"/>
              </a:rPr>
              <a:t>(A </a:t>
            </a:r>
            <a:r>
              <a:rPr sz="1167" dirty="0">
                <a:latin typeface="Times New Roman"/>
                <a:cs typeface="Times New Roman"/>
              </a:rPr>
              <a:t>telephone book is a common </a:t>
            </a:r>
            <a:r>
              <a:rPr sz="1167" spc="-5" dirty="0">
                <a:latin typeface="Times New Roman"/>
                <a:cs typeface="Times New Roman"/>
              </a:rPr>
              <a:t>database.)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computerized database </a:t>
            </a:r>
            <a:r>
              <a:rPr sz="1167" dirty="0">
                <a:latin typeface="Times New Roman"/>
                <a:cs typeface="Times New Roman"/>
              </a:rPr>
              <a:t>is an </a:t>
            </a:r>
            <a:r>
              <a:rPr sz="1167" spc="-5" dirty="0">
                <a:latin typeface="Times New Roman"/>
                <a:cs typeface="Times New Roman"/>
              </a:rPr>
              <a:t>updated,  organized file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machine readable information that </a:t>
            </a:r>
            <a:r>
              <a:rPr sz="1167" dirty="0">
                <a:latin typeface="Times New Roman"/>
                <a:cs typeface="Times New Roman"/>
              </a:rPr>
              <a:t>is rapidly searched </a:t>
            </a:r>
            <a:r>
              <a:rPr sz="1167" spc="-5" dirty="0">
                <a:latin typeface="Times New Roman"/>
                <a:cs typeface="Times New Roman"/>
              </a:rPr>
              <a:t>and  retrieved </a:t>
            </a:r>
            <a:r>
              <a:rPr sz="1167" spc="10" dirty="0">
                <a:latin typeface="Times New Roman"/>
                <a:cs typeface="Times New Roman"/>
              </a:rPr>
              <a:t>by</a:t>
            </a:r>
            <a:r>
              <a:rPr sz="1167" spc="-5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computer.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Def </a:t>
            </a:r>
            <a:r>
              <a:rPr sz="1167" spc="29" dirty="0">
                <a:latin typeface="Times New Roman"/>
                <a:cs typeface="Times New Roman"/>
              </a:rPr>
              <a:t>5: </a:t>
            </a:r>
            <a:r>
              <a:rPr sz="1167" spc="-5" dirty="0">
                <a:latin typeface="Times New Roman"/>
                <a:cs typeface="Times New Roman"/>
              </a:rPr>
              <a:t>An organized </a:t>
            </a:r>
            <a:r>
              <a:rPr sz="1167" dirty="0">
                <a:latin typeface="Times New Roman"/>
                <a:cs typeface="Times New Roman"/>
              </a:rPr>
              <a:t>collection of </a:t>
            </a:r>
            <a:r>
              <a:rPr sz="1167" spc="-5" dirty="0">
                <a:latin typeface="Times New Roman"/>
                <a:cs typeface="Times New Roman"/>
              </a:rPr>
              <a:t>information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computerized</a:t>
            </a:r>
            <a:r>
              <a:rPr sz="1167" spc="4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format.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456837" marR="39510" indent="-445106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Def </a:t>
            </a:r>
            <a:r>
              <a:rPr sz="1167" spc="29" dirty="0">
                <a:latin typeface="Times New Roman"/>
                <a:cs typeface="Times New Roman"/>
              </a:rPr>
              <a:t>6: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collection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related information about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subject organized </a:t>
            </a:r>
            <a:r>
              <a:rPr sz="1167" dirty="0">
                <a:latin typeface="Times New Roman"/>
                <a:cs typeface="Times New Roman"/>
              </a:rPr>
              <a:t>in a </a:t>
            </a:r>
            <a:r>
              <a:rPr sz="1167" spc="-5" dirty="0">
                <a:latin typeface="Times New Roman"/>
                <a:cs typeface="Times New Roman"/>
              </a:rPr>
              <a:t>useful manner  that provides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base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foundation for procedures such as retrieving </a:t>
            </a:r>
            <a:r>
              <a:rPr sz="1167" dirty="0">
                <a:latin typeface="Times New Roman"/>
                <a:cs typeface="Times New Roman"/>
              </a:rPr>
              <a:t>information,  </a:t>
            </a:r>
            <a:r>
              <a:rPr sz="1167" spc="-5" dirty="0">
                <a:latin typeface="Times New Roman"/>
                <a:cs typeface="Times New Roman"/>
              </a:rPr>
              <a:t>drawing conclusions, and </a:t>
            </a:r>
            <a:r>
              <a:rPr sz="1167" dirty="0">
                <a:latin typeface="Times New Roman"/>
                <a:cs typeface="Times New Roman"/>
              </a:rPr>
              <a:t>making</a:t>
            </a:r>
            <a:r>
              <a:rPr sz="1167" spc="-1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decisions.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456837" marR="41362" indent="-445106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Def </a:t>
            </a:r>
            <a:r>
              <a:rPr sz="1167" spc="29" dirty="0">
                <a:latin typeface="Times New Roman"/>
                <a:cs typeface="Times New Roman"/>
              </a:rPr>
              <a:t>7: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Computerized representation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spc="-5" dirty="0">
                <a:latin typeface="Times New Roman"/>
                <a:cs typeface="Times New Roman"/>
              </a:rPr>
              <a:t>organizations flow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information and  storage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-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data.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37041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Each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above given definition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correct, and describe database </a:t>
            </a:r>
            <a:r>
              <a:rPr sz="1167" dirty="0">
                <a:latin typeface="Times New Roman"/>
                <a:cs typeface="Times New Roman"/>
              </a:rPr>
              <a:t>from slightly </a:t>
            </a:r>
            <a:r>
              <a:rPr sz="1167" spc="-5" dirty="0">
                <a:latin typeface="Times New Roman"/>
                <a:cs typeface="Times New Roman"/>
              </a:rPr>
              <a:t>variant  perspectives. From </a:t>
            </a:r>
            <a:r>
              <a:rPr sz="1167" dirty="0">
                <a:latin typeface="Times New Roman"/>
                <a:cs typeface="Times New Roman"/>
              </a:rPr>
              <a:t>exam point of </a:t>
            </a:r>
            <a:r>
              <a:rPr sz="1167" spc="-5" dirty="0">
                <a:latin typeface="Times New Roman"/>
                <a:cs typeface="Times New Roman"/>
              </a:rPr>
              <a:t>view, anyone </a:t>
            </a:r>
            <a:r>
              <a:rPr sz="1167" dirty="0">
                <a:latin typeface="Times New Roman"/>
                <a:cs typeface="Times New Roman"/>
              </a:rPr>
              <a:t>will do. </a:t>
            </a:r>
            <a:r>
              <a:rPr sz="1167" spc="-5" dirty="0">
                <a:latin typeface="Times New Roman"/>
                <a:cs typeface="Times New Roman"/>
              </a:rPr>
              <a:t>However, within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course, we  will </a:t>
            </a:r>
            <a:r>
              <a:rPr sz="1167" dirty="0">
                <a:latin typeface="Times New Roman"/>
                <a:cs typeface="Times New Roman"/>
              </a:rPr>
              <a:t>be referring </a:t>
            </a:r>
            <a:r>
              <a:rPr sz="1167" spc="-5" dirty="0">
                <a:latin typeface="Times New Roman"/>
                <a:cs typeface="Times New Roman"/>
              </a:rPr>
              <a:t>first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above definitions more frequently, and </a:t>
            </a:r>
            <a:r>
              <a:rPr sz="1167" dirty="0">
                <a:latin typeface="Times New Roman"/>
                <a:cs typeface="Times New Roman"/>
              </a:rPr>
              <a:t>concepts </a:t>
            </a:r>
            <a:r>
              <a:rPr sz="1167" spc="-5" dirty="0">
                <a:latin typeface="Times New Roman"/>
                <a:cs typeface="Times New Roman"/>
              </a:rPr>
              <a:t>discussed </a:t>
            </a:r>
            <a:r>
              <a:rPr sz="1167" dirty="0">
                <a:latin typeface="Times New Roman"/>
                <a:cs typeface="Times New Roman"/>
              </a:rPr>
              <a:t>in  the  </a:t>
            </a:r>
            <a:r>
              <a:rPr sz="1167" spc="-5" dirty="0">
                <a:latin typeface="Times New Roman"/>
                <a:cs typeface="Times New Roman"/>
              </a:rPr>
              <a:t>definition  like,  logically  related  </a:t>
            </a:r>
            <a:r>
              <a:rPr sz="1167" dirty="0">
                <a:latin typeface="Times New Roman"/>
                <a:cs typeface="Times New Roman"/>
              </a:rPr>
              <a:t>data,  shared  </a:t>
            </a:r>
            <a:r>
              <a:rPr sz="1167" spc="-5" dirty="0">
                <a:latin typeface="Times New Roman"/>
                <a:cs typeface="Times New Roman"/>
              </a:rPr>
              <a:t>collection  </a:t>
            </a:r>
            <a:r>
              <a:rPr sz="1167" dirty="0">
                <a:latin typeface="Times New Roman"/>
                <a:cs typeface="Times New Roman"/>
              </a:rPr>
              <a:t>should  be  </a:t>
            </a:r>
            <a:r>
              <a:rPr sz="1167" spc="-5" dirty="0">
                <a:latin typeface="Times New Roman"/>
                <a:cs typeface="Times New Roman"/>
              </a:rPr>
              <a:t>clear.</a:t>
            </a:r>
            <a:r>
              <a:rPr sz="1167" spc="23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Another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2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0415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85432" y="1512843"/>
            <a:ext cx="2467179" cy="2407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185484" y="1493993"/>
            <a:ext cx="2467592" cy="0"/>
          </a:xfrm>
          <a:custGeom>
            <a:avLst/>
            <a:gdLst/>
            <a:ahLst/>
            <a:cxnLst/>
            <a:rect l="l" t="t" r="r" b="b"/>
            <a:pathLst>
              <a:path w="2538095">
                <a:moveTo>
                  <a:pt x="0" y="0"/>
                </a:moveTo>
                <a:lnTo>
                  <a:pt x="2537777" y="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66960" y="1475471"/>
            <a:ext cx="0" cy="2482409"/>
          </a:xfrm>
          <a:custGeom>
            <a:avLst/>
            <a:gdLst/>
            <a:ahLst/>
            <a:cxnLst/>
            <a:rect l="l" t="t" r="r" b="b"/>
            <a:pathLst>
              <a:path h="2553335">
                <a:moveTo>
                  <a:pt x="0" y="0"/>
                </a:moveTo>
                <a:lnTo>
                  <a:pt x="0" y="2553018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708337" y="1512517"/>
            <a:ext cx="0" cy="2408326"/>
          </a:xfrm>
          <a:custGeom>
            <a:avLst/>
            <a:gdLst/>
            <a:ahLst/>
            <a:cxnLst/>
            <a:rect l="l" t="t" r="r" b="b"/>
            <a:pathLst>
              <a:path h="2477135">
                <a:moveTo>
                  <a:pt x="0" y="0"/>
                </a:moveTo>
                <a:lnTo>
                  <a:pt x="0" y="2476809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3671290" y="1475471"/>
            <a:ext cx="0" cy="2482409"/>
          </a:xfrm>
          <a:custGeom>
            <a:avLst/>
            <a:gdLst/>
            <a:ahLst/>
            <a:cxnLst/>
            <a:rect l="l" t="t" r="r" b="b"/>
            <a:pathLst>
              <a:path h="2553335">
                <a:moveTo>
                  <a:pt x="0" y="0"/>
                </a:moveTo>
                <a:lnTo>
                  <a:pt x="0" y="2553018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185484" y="3957572"/>
            <a:ext cx="2467592" cy="37042"/>
          </a:xfrm>
          <a:custGeom>
            <a:avLst/>
            <a:gdLst/>
            <a:ahLst/>
            <a:cxnLst/>
            <a:rect l="l" t="t" r="r" b="b"/>
            <a:pathLst>
              <a:path w="2538095" h="38100">
                <a:moveTo>
                  <a:pt x="0" y="38104"/>
                </a:moveTo>
                <a:lnTo>
                  <a:pt x="2537777" y="38104"/>
                </a:lnTo>
                <a:lnTo>
                  <a:pt x="2537777" y="0"/>
                </a:lnTo>
                <a:lnTo>
                  <a:pt x="0" y="0"/>
                </a:lnTo>
                <a:lnTo>
                  <a:pt x="0" y="38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185484" y="3920526"/>
            <a:ext cx="2467592" cy="37042"/>
          </a:xfrm>
          <a:custGeom>
            <a:avLst/>
            <a:gdLst/>
            <a:ahLst/>
            <a:cxnLst/>
            <a:rect l="l" t="t" r="r" b="b"/>
            <a:pathLst>
              <a:path w="2538095" h="38100">
                <a:moveTo>
                  <a:pt x="0" y="38104"/>
                </a:moveTo>
                <a:lnTo>
                  <a:pt x="2537777" y="38104"/>
                </a:lnTo>
                <a:lnTo>
                  <a:pt x="2537777" y="0"/>
                </a:lnTo>
                <a:lnTo>
                  <a:pt x="0" y="0"/>
                </a:lnTo>
                <a:lnTo>
                  <a:pt x="0" y="38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3708337" y="3920526"/>
            <a:ext cx="0" cy="74083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9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652766" y="3976096"/>
            <a:ext cx="74083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9" y="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047668" y="1436973"/>
            <a:ext cx="5462411" cy="0"/>
          </a:xfrm>
          <a:custGeom>
            <a:avLst/>
            <a:gdLst/>
            <a:ahLst/>
            <a:cxnLst/>
            <a:rect l="l" t="t" r="r" b="b"/>
            <a:pathLst>
              <a:path w="5618480">
                <a:moveTo>
                  <a:pt x="0" y="0"/>
                </a:moveTo>
                <a:lnTo>
                  <a:pt x="561814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6512707" y="1434010"/>
            <a:ext cx="0" cy="2658974"/>
          </a:xfrm>
          <a:custGeom>
            <a:avLst/>
            <a:gdLst/>
            <a:ahLst/>
            <a:cxnLst/>
            <a:rect l="l" t="t" r="r" b="b"/>
            <a:pathLst>
              <a:path h="2734945">
                <a:moveTo>
                  <a:pt x="0" y="0"/>
                </a:moveTo>
                <a:lnTo>
                  <a:pt x="0" y="2734410"/>
                </a:lnTo>
              </a:path>
            </a:pathLst>
          </a:custGeom>
          <a:ln w="61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047664" y="4089500"/>
            <a:ext cx="5456238" cy="0"/>
          </a:xfrm>
          <a:custGeom>
            <a:avLst/>
            <a:gdLst/>
            <a:ahLst/>
            <a:cxnLst/>
            <a:rect l="l" t="t" r="r" b="b"/>
            <a:pathLst>
              <a:path w="5612130">
                <a:moveTo>
                  <a:pt x="0" y="0"/>
                </a:moveTo>
                <a:lnTo>
                  <a:pt x="561203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044702" y="1434010"/>
            <a:ext cx="0" cy="2920735"/>
          </a:xfrm>
          <a:custGeom>
            <a:avLst/>
            <a:gdLst/>
            <a:ahLst/>
            <a:cxnLst/>
            <a:rect l="l" t="t" r="r" b="b"/>
            <a:pathLst>
              <a:path h="3004185">
                <a:moveTo>
                  <a:pt x="0" y="0"/>
                </a:moveTo>
                <a:lnTo>
                  <a:pt x="0" y="3004189"/>
                </a:lnTo>
              </a:path>
            </a:pathLst>
          </a:custGeom>
          <a:ln w="6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047664" y="4351786"/>
            <a:ext cx="5456238" cy="0"/>
          </a:xfrm>
          <a:custGeom>
            <a:avLst/>
            <a:gdLst/>
            <a:ahLst/>
            <a:cxnLst/>
            <a:rect l="l" t="t" r="r" b="b"/>
            <a:pathLst>
              <a:path w="5612130">
                <a:moveTo>
                  <a:pt x="0" y="0"/>
                </a:moveTo>
                <a:lnTo>
                  <a:pt x="561203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6506767" y="4086536"/>
            <a:ext cx="0" cy="268552"/>
          </a:xfrm>
          <a:custGeom>
            <a:avLst/>
            <a:gdLst/>
            <a:ahLst/>
            <a:cxnLst/>
            <a:rect l="l" t="t" r="r" b="b"/>
            <a:pathLst>
              <a:path h="276225">
                <a:moveTo>
                  <a:pt x="0" y="0"/>
                </a:moveTo>
                <a:lnTo>
                  <a:pt x="0" y="27587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1099038" y="4079125"/>
            <a:ext cx="3923330" cy="721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10" dirty="0">
                <a:latin typeface="Times New Roman"/>
                <a:cs typeface="Times New Roman"/>
              </a:rPr>
              <a:t>Fig. </a:t>
            </a:r>
            <a:r>
              <a:rPr sz="1167" dirty="0">
                <a:latin typeface="Times New Roman"/>
                <a:cs typeface="Times New Roman"/>
              </a:rPr>
              <a:t>4: </a:t>
            </a:r>
            <a:r>
              <a:rPr sz="1167" spc="-5" dirty="0">
                <a:latin typeface="Times New Roman"/>
                <a:cs typeface="Times New Roman"/>
              </a:rPr>
              <a:t>Application</a:t>
            </a:r>
            <a:r>
              <a:rPr sz="1167" spc="-1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Programs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Application programs </a:t>
            </a:r>
            <a:r>
              <a:rPr sz="1167" dirty="0">
                <a:latin typeface="Times New Roman"/>
                <a:cs typeface="Times New Roman"/>
              </a:rPr>
              <a:t>talk to </a:t>
            </a:r>
            <a:r>
              <a:rPr sz="1167" spc="-5" dirty="0">
                <a:latin typeface="Times New Roman"/>
                <a:cs typeface="Times New Roman"/>
              </a:rPr>
              <a:t>DBMS and ask </a:t>
            </a:r>
            <a:r>
              <a:rPr sz="1167" dirty="0">
                <a:latin typeface="Times New Roman"/>
                <a:cs typeface="Times New Roman"/>
              </a:rPr>
              <a:t>for the </a:t>
            </a:r>
            <a:r>
              <a:rPr sz="1167" spc="-5" dirty="0">
                <a:latin typeface="Times New Roman"/>
                <a:cs typeface="Times New Roman"/>
              </a:rPr>
              <a:t>data</a:t>
            </a:r>
            <a:r>
              <a:rPr sz="1167" spc="6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required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85517" y="4959131"/>
            <a:ext cx="4705031" cy="262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1185669" y="4939953"/>
            <a:ext cx="4706144" cy="0"/>
          </a:xfrm>
          <a:custGeom>
            <a:avLst/>
            <a:gdLst/>
            <a:ahLst/>
            <a:cxnLst/>
            <a:rect l="l" t="t" r="r" b="b"/>
            <a:pathLst>
              <a:path w="4840605">
                <a:moveTo>
                  <a:pt x="0" y="0"/>
                </a:moveTo>
                <a:lnTo>
                  <a:pt x="4840060" y="0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167142" y="4921428"/>
            <a:ext cx="0" cy="2703424"/>
          </a:xfrm>
          <a:custGeom>
            <a:avLst/>
            <a:gdLst/>
            <a:ahLst/>
            <a:cxnLst/>
            <a:rect l="l" t="t" r="r" b="b"/>
            <a:pathLst>
              <a:path h="2780665">
                <a:moveTo>
                  <a:pt x="0" y="0"/>
                </a:moveTo>
                <a:lnTo>
                  <a:pt x="0" y="2780557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5946861" y="4958480"/>
            <a:ext cx="0" cy="2629341"/>
          </a:xfrm>
          <a:custGeom>
            <a:avLst/>
            <a:gdLst/>
            <a:ahLst/>
            <a:cxnLst/>
            <a:rect l="l" t="t" r="r" b="b"/>
            <a:pathLst>
              <a:path h="2704465">
                <a:moveTo>
                  <a:pt x="0" y="0"/>
                </a:moveTo>
                <a:lnTo>
                  <a:pt x="0" y="2704336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5909809" y="4921428"/>
            <a:ext cx="0" cy="2703424"/>
          </a:xfrm>
          <a:custGeom>
            <a:avLst/>
            <a:gdLst/>
            <a:ahLst/>
            <a:cxnLst/>
            <a:rect l="l" t="t" r="r" b="b"/>
            <a:pathLst>
              <a:path h="2780665">
                <a:moveTo>
                  <a:pt x="0" y="0"/>
                </a:moveTo>
                <a:lnTo>
                  <a:pt x="0" y="2780557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1185669" y="7624748"/>
            <a:ext cx="4706144" cy="37042"/>
          </a:xfrm>
          <a:custGeom>
            <a:avLst/>
            <a:gdLst/>
            <a:ahLst/>
            <a:cxnLst/>
            <a:rect l="l" t="t" r="r" b="b"/>
            <a:pathLst>
              <a:path w="4840605" h="38100">
                <a:moveTo>
                  <a:pt x="0" y="38110"/>
                </a:moveTo>
                <a:lnTo>
                  <a:pt x="4840060" y="38110"/>
                </a:lnTo>
                <a:lnTo>
                  <a:pt x="4840060" y="0"/>
                </a:lnTo>
                <a:lnTo>
                  <a:pt x="0" y="0"/>
                </a:lnTo>
                <a:lnTo>
                  <a:pt x="0" y="38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1185669" y="7587695"/>
            <a:ext cx="4706144" cy="37042"/>
          </a:xfrm>
          <a:custGeom>
            <a:avLst/>
            <a:gdLst/>
            <a:ahLst/>
            <a:cxnLst/>
            <a:rect l="l" t="t" r="r" b="b"/>
            <a:pathLst>
              <a:path w="4840605" h="38100">
                <a:moveTo>
                  <a:pt x="0" y="38110"/>
                </a:moveTo>
                <a:lnTo>
                  <a:pt x="4840060" y="38110"/>
                </a:lnTo>
                <a:lnTo>
                  <a:pt x="4840060" y="0"/>
                </a:lnTo>
                <a:lnTo>
                  <a:pt x="0" y="0"/>
                </a:lnTo>
                <a:lnTo>
                  <a:pt x="0" y="38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5946861" y="7587696"/>
            <a:ext cx="0" cy="74701"/>
          </a:xfrm>
          <a:custGeom>
            <a:avLst/>
            <a:gdLst/>
            <a:ahLst/>
            <a:cxnLst/>
            <a:rect l="l" t="t" r="r" b="b"/>
            <a:pathLst>
              <a:path h="76834">
                <a:moveTo>
                  <a:pt x="0" y="0"/>
                </a:moveTo>
                <a:lnTo>
                  <a:pt x="0" y="76221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5891283" y="7643274"/>
            <a:ext cx="74701" cy="0"/>
          </a:xfrm>
          <a:custGeom>
            <a:avLst/>
            <a:gdLst/>
            <a:ahLst/>
            <a:cxnLst/>
            <a:rect l="l" t="t" r="r" b="b"/>
            <a:pathLst>
              <a:path w="76835">
                <a:moveTo>
                  <a:pt x="0" y="0"/>
                </a:moveTo>
                <a:lnTo>
                  <a:pt x="76221" y="0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1047874" y="4882694"/>
            <a:ext cx="5524147" cy="0"/>
          </a:xfrm>
          <a:custGeom>
            <a:avLst/>
            <a:gdLst/>
            <a:ahLst/>
            <a:cxnLst/>
            <a:rect l="l" t="t" r="r" b="b"/>
            <a:pathLst>
              <a:path w="5681980">
                <a:moveTo>
                  <a:pt x="0" y="0"/>
                </a:moveTo>
                <a:lnTo>
                  <a:pt x="5681756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1047913" y="7754987"/>
            <a:ext cx="5524147" cy="0"/>
          </a:xfrm>
          <a:custGeom>
            <a:avLst/>
            <a:gdLst/>
            <a:ahLst/>
            <a:cxnLst/>
            <a:rect l="l" t="t" r="r" b="b"/>
            <a:pathLst>
              <a:path w="5681980">
                <a:moveTo>
                  <a:pt x="0" y="0"/>
                </a:moveTo>
                <a:lnTo>
                  <a:pt x="5681967" y="0"/>
                </a:lnTo>
              </a:path>
            </a:pathLst>
          </a:custGeom>
          <a:ln w="6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1044929" y="4879731"/>
            <a:ext cx="0" cy="3141133"/>
          </a:xfrm>
          <a:custGeom>
            <a:avLst/>
            <a:gdLst/>
            <a:ahLst/>
            <a:cxnLst/>
            <a:rect l="l" t="t" r="r" b="b"/>
            <a:pathLst>
              <a:path h="3230879">
                <a:moveTo>
                  <a:pt x="0" y="0"/>
                </a:moveTo>
                <a:lnTo>
                  <a:pt x="0" y="3230299"/>
                </a:lnTo>
              </a:path>
            </a:pathLst>
          </a:custGeom>
          <a:ln w="61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1047913" y="8017335"/>
            <a:ext cx="5524147" cy="0"/>
          </a:xfrm>
          <a:custGeom>
            <a:avLst/>
            <a:gdLst/>
            <a:ahLst/>
            <a:cxnLst/>
            <a:rect l="l" t="t" r="r" b="b"/>
            <a:pathLst>
              <a:path w="5681980">
                <a:moveTo>
                  <a:pt x="0" y="0"/>
                </a:moveTo>
                <a:lnTo>
                  <a:pt x="5681967" y="0"/>
                </a:lnTo>
              </a:path>
            </a:pathLst>
          </a:custGeom>
          <a:ln w="6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6574890" y="4879731"/>
            <a:ext cx="0" cy="3141133"/>
          </a:xfrm>
          <a:custGeom>
            <a:avLst/>
            <a:gdLst/>
            <a:ahLst/>
            <a:cxnLst/>
            <a:rect l="l" t="t" r="r" b="b"/>
            <a:pathLst>
              <a:path h="3230879">
                <a:moveTo>
                  <a:pt x="0" y="0"/>
                </a:moveTo>
                <a:lnTo>
                  <a:pt x="0" y="3230299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1099356" y="7744742"/>
            <a:ext cx="5370424" cy="977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847"/>
            <a:r>
              <a:rPr sz="1167" spc="-10" dirty="0">
                <a:latin typeface="Times New Roman"/>
                <a:cs typeface="Times New Roman"/>
              </a:rPr>
              <a:t>Fig. </a:t>
            </a:r>
            <a:r>
              <a:rPr sz="1167" dirty="0">
                <a:latin typeface="Times New Roman"/>
                <a:cs typeface="Times New Roman"/>
              </a:rPr>
              <a:t>5: Database</a:t>
            </a:r>
            <a:r>
              <a:rPr sz="1167" spc="-3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Designers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>
              <a:lnSpc>
                <a:spcPct val="144200"/>
              </a:lnSpc>
              <a:spcBef>
                <a:spcPts val="826"/>
              </a:spcBef>
            </a:pPr>
            <a:r>
              <a:rPr sz="1167" spc="-5" dirty="0">
                <a:latin typeface="Times New Roman"/>
                <a:cs typeface="Times New Roman"/>
              </a:rPr>
              <a:t>Database designers design (for </a:t>
            </a:r>
            <a:r>
              <a:rPr sz="1167" dirty="0">
                <a:latin typeface="Times New Roman"/>
                <a:cs typeface="Times New Roman"/>
              </a:rPr>
              <a:t>large </a:t>
            </a:r>
            <a:r>
              <a:rPr sz="1167" spc="-5" dirty="0">
                <a:latin typeface="Times New Roman"/>
                <a:cs typeface="Times New Roman"/>
              </a:rPr>
              <a:t>organizations) </a:t>
            </a:r>
            <a:r>
              <a:rPr sz="1167" dirty="0">
                <a:latin typeface="Times New Roman"/>
                <a:cs typeface="Times New Roman"/>
              </a:rPr>
              <a:t>the database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install the DBMS 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use </a:t>
            </a:r>
            <a:r>
              <a:rPr sz="1167" spc="10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the users of the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spc="-5" dirty="0">
                <a:latin typeface="Times New Roman"/>
                <a:cs typeface="Times New Roman"/>
              </a:rPr>
              <a:t>specific</a:t>
            </a:r>
            <a:r>
              <a:rPr sz="1167" spc="-2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organization.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20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0717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85432" y="1514340"/>
            <a:ext cx="4667654" cy="2594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185484" y="1495476"/>
            <a:ext cx="4667867" cy="0"/>
          </a:xfrm>
          <a:custGeom>
            <a:avLst/>
            <a:gdLst/>
            <a:ahLst/>
            <a:cxnLst/>
            <a:rect l="l" t="t" r="r" b="b"/>
            <a:pathLst>
              <a:path w="4801235">
                <a:moveTo>
                  <a:pt x="0" y="0"/>
                </a:moveTo>
                <a:lnTo>
                  <a:pt x="4801199" y="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66960" y="1476953"/>
            <a:ext cx="0" cy="2668852"/>
          </a:xfrm>
          <a:custGeom>
            <a:avLst/>
            <a:gdLst/>
            <a:ahLst/>
            <a:cxnLst/>
            <a:rect l="l" t="t" r="r" b="b"/>
            <a:pathLst>
              <a:path h="2745104">
                <a:moveTo>
                  <a:pt x="0" y="0"/>
                </a:moveTo>
                <a:lnTo>
                  <a:pt x="0" y="2745066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5908886" y="1513999"/>
            <a:ext cx="0" cy="2594769"/>
          </a:xfrm>
          <a:custGeom>
            <a:avLst/>
            <a:gdLst/>
            <a:ahLst/>
            <a:cxnLst/>
            <a:rect l="l" t="t" r="r" b="b"/>
            <a:pathLst>
              <a:path h="2668904">
                <a:moveTo>
                  <a:pt x="0" y="0"/>
                </a:moveTo>
                <a:lnTo>
                  <a:pt x="0" y="2668857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5871840" y="1476953"/>
            <a:ext cx="0" cy="2668852"/>
          </a:xfrm>
          <a:custGeom>
            <a:avLst/>
            <a:gdLst/>
            <a:ahLst/>
            <a:cxnLst/>
            <a:rect l="l" t="t" r="r" b="b"/>
            <a:pathLst>
              <a:path h="2745104">
                <a:moveTo>
                  <a:pt x="0" y="0"/>
                </a:moveTo>
                <a:lnTo>
                  <a:pt x="0" y="2745066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185484" y="4145767"/>
            <a:ext cx="4667867" cy="37042"/>
          </a:xfrm>
          <a:custGeom>
            <a:avLst/>
            <a:gdLst/>
            <a:ahLst/>
            <a:cxnLst/>
            <a:rect l="l" t="t" r="r" b="b"/>
            <a:pathLst>
              <a:path w="4801235" h="38100">
                <a:moveTo>
                  <a:pt x="0" y="38104"/>
                </a:moveTo>
                <a:lnTo>
                  <a:pt x="4801199" y="38104"/>
                </a:lnTo>
                <a:lnTo>
                  <a:pt x="4801199" y="0"/>
                </a:lnTo>
                <a:lnTo>
                  <a:pt x="0" y="0"/>
                </a:lnTo>
                <a:lnTo>
                  <a:pt x="0" y="38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185484" y="4108721"/>
            <a:ext cx="4667867" cy="37042"/>
          </a:xfrm>
          <a:custGeom>
            <a:avLst/>
            <a:gdLst/>
            <a:ahLst/>
            <a:cxnLst/>
            <a:rect l="l" t="t" r="r" b="b"/>
            <a:pathLst>
              <a:path w="4801235" h="38100">
                <a:moveTo>
                  <a:pt x="0" y="38104"/>
                </a:moveTo>
                <a:lnTo>
                  <a:pt x="4801199" y="38104"/>
                </a:lnTo>
                <a:lnTo>
                  <a:pt x="4801199" y="0"/>
                </a:lnTo>
                <a:lnTo>
                  <a:pt x="0" y="0"/>
                </a:lnTo>
                <a:lnTo>
                  <a:pt x="0" y="38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5908886" y="4108721"/>
            <a:ext cx="0" cy="74083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9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5853317" y="4164290"/>
            <a:ext cx="74083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9" y="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047667" y="1436973"/>
            <a:ext cx="5522913" cy="0"/>
          </a:xfrm>
          <a:custGeom>
            <a:avLst/>
            <a:gdLst/>
            <a:ahLst/>
            <a:cxnLst/>
            <a:rect l="l" t="t" r="r" b="b"/>
            <a:pathLst>
              <a:path w="5680709">
                <a:moveTo>
                  <a:pt x="0" y="0"/>
                </a:moveTo>
                <a:lnTo>
                  <a:pt x="568063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047664" y="4276211"/>
            <a:ext cx="5522913" cy="0"/>
          </a:xfrm>
          <a:custGeom>
            <a:avLst/>
            <a:gdLst/>
            <a:ahLst/>
            <a:cxnLst/>
            <a:rect l="l" t="t" r="r" b="b"/>
            <a:pathLst>
              <a:path w="5680709">
                <a:moveTo>
                  <a:pt x="0" y="0"/>
                </a:moveTo>
                <a:lnTo>
                  <a:pt x="568061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044702" y="1434009"/>
            <a:ext cx="0" cy="3107796"/>
          </a:xfrm>
          <a:custGeom>
            <a:avLst/>
            <a:gdLst/>
            <a:ahLst/>
            <a:cxnLst/>
            <a:rect l="l" t="t" r="r" b="b"/>
            <a:pathLst>
              <a:path h="3196590">
                <a:moveTo>
                  <a:pt x="0" y="0"/>
                </a:moveTo>
                <a:lnTo>
                  <a:pt x="0" y="3196236"/>
                </a:lnTo>
              </a:path>
            </a:pathLst>
          </a:custGeom>
          <a:ln w="6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047664" y="4538498"/>
            <a:ext cx="5522913" cy="0"/>
          </a:xfrm>
          <a:custGeom>
            <a:avLst/>
            <a:gdLst/>
            <a:ahLst/>
            <a:cxnLst/>
            <a:rect l="l" t="t" r="r" b="b"/>
            <a:pathLst>
              <a:path w="5680709">
                <a:moveTo>
                  <a:pt x="0" y="0"/>
                </a:moveTo>
                <a:lnTo>
                  <a:pt x="568061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6573463" y="1434009"/>
            <a:ext cx="0" cy="3107796"/>
          </a:xfrm>
          <a:custGeom>
            <a:avLst/>
            <a:gdLst/>
            <a:ahLst/>
            <a:cxnLst/>
            <a:rect l="l" t="t" r="r" b="b"/>
            <a:pathLst>
              <a:path h="3196590">
                <a:moveTo>
                  <a:pt x="0" y="0"/>
                </a:moveTo>
                <a:lnTo>
                  <a:pt x="0" y="3196236"/>
                </a:lnTo>
              </a:path>
            </a:pathLst>
          </a:custGeom>
          <a:ln w="61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1099006" y="4265846"/>
            <a:ext cx="5368572" cy="2692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-10" dirty="0">
                <a:latin typeface="Times New Roman"/>
                <a:cs typeface="Times New Roman"/>
              </a:rPr>
              <a:t>Fig. </a:t>
            </a:r>
            <a:r>
              <a:rPr sz="1167" dirty="0">
                <a:latin typeface="Times New Roman"/>
                <a:cs typeface="Times New Roman"/>
              </a:rPr>
              <a:t>6: Database</a:t>
            </a:r>
            <a:r>
              <a:rPr sz="1167" spc="-1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Administrator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143800"/>
              </a:lnSpc>
            </a:pPr>
            <a:r>
              <a:rPr sz="1167" spc="-5" dirty="0">
                <a:latin typeface="Times New Roman"/>
                <a:cs typeface="Times New Roman"/>
              </a:rPr>
              <a:t>Once Database </a:t>
            </a:r>
            <a:r>
              <a:rPr sz="1167" dirty="0">
                <a:latin typeface="Times New Roman"/>
                <a:cs typeface="Times New Roman"/>
              </a:rPr>
              <a:t>has been </a:t>
            </a:r>
            <a:r>
              <a:rPr sz="1167" spc="-5" dirty="0">
                <a:latin typeface="Times New Roman"/>
                <a:cs typeface="Times New Roman"/>
              </a:rPr>
              <a:t>installed and </a:t>
            </a:r>
            <a:r>
              <a:rPr sz="1167" dirty="0">
                <a:latin typeface="Times New Roman"/>
                <a:cs typeface="Times New Roman"/>
              </a:rPr>
              <a:t>is functioning properly in a </a:t>
            </a:r>
            <a:r>
              <a:rPr sz="1167" spc="-5" dirty="0">
                <a:latin typeface="Times New Roman"/>
                <a:cs typeface="Times New Roman"/>
              </a:rPr>
              <a:t>production  environment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organization the </a:t>
            </a:r>
            <a:r>
              <a:rPr sz="1167" spc="-5" dirty="0">
                <a:latin typeface="Times New Roman"/>
                <a:cs typeface="Times New Roman"/>
              </a:rPr>
              <a:t>Database Administrator takes over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charge and  performs specific </a:t>
            </a:r>
            <a:r>
              <a:rPr sz="1167" dirty="0">
                <a:latin typeface="Times New Roman"/>
                <a:cs typeface="Times New Roman"/>
              </a:rPr>
              <a:t>DBA </a:t>
            </a:r>
            <a:r>
              <a:rPr sz="1167" spc="-5" dirty="0">
                <a:latin typeface="Times New Roman"/>
                <a:cs typeface="Times New Roman"/>
              </a:rPr>
              <a:t>related activities</a:t>
            </a:r>
            <a:r>
              <a:rPr sz="1167" spc="6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including: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76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Database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maintenance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66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Database</a:t>
            </a:r>
            <a:r>
              <a:rPr sz="1167" spc="-5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Backup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17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Grant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rights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database</a:t>
            </a:r>
            <a:r>
              <a:rPr sz="1167" spc="-1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users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08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Monitoring </a:t>
            </a:r>
            <a:r>
              <a:rPr sz="1167" dirty="0">
                <a:latin typeface="Times New Roman"/>
                <a:cs typeface="Times New Roman"/>
              </a:rPr>
              <a:t>of Running</a:t>
            </a:r>
            <a:r>
              <a:rPr sz="1167" spc="-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Jobs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17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Managing </a:t>
            </a:r>
            <a:r>
              <a:rPr sz="1167" dirty="0">
                <a:latin typeface="Times New Roman"/>
                <a:cs typeface="Times New Roman"/>
              </a:rPr>
              <a:t>Print</a:t>
            </a:r>
            <a:r>
              <a:rPr sz="1167" spc="-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jobs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08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Ensuring </a:t>
            </a:r>
            <a:r>
              <a:rPr sz="1167" dirty="0">
                <a:latin typeface="Times New Roman"/>
                <a:cs typeface="Times New Roman"/>
              </a:rPr>
              <a:t>quality of Service to </a:t>
            </a:r>
            <a:r>
              <a:rPr sz="1167" spc="-5" dirty="0">
                <a:latin typeface="Times New Roman"/>
                <a:cs typeface="Times New Roman"/>
              </a:rPr>
              <a:t>all</a:t>
            </a:r>
            <a:r>
              <a:rPr sz="1167" spc="-5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users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21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9318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85431" y="1512859"/>
            <a:ext cx="4652836" cy="3245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185483" y="1493993"/>
            <a:ext cx="4653051" cy="0"/>
          </a:xfrm>
          <a:custGeom>
            <a:avLst/>
            <a:gdLst/>
            <a:ahLst/>
            <a:cxnLst/>
            <a:rect l="l" t="t" r="r" b="b"/>
            <a:pathLst>
              <a:path w="4785995">
                <a:moveTo>
                  <a:pt x="0" y="0"/>
                </a:moveTo>
                <a:lnTo>
                  <a:pt x="4785957" y="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66960" y="1475471"/>
            <a:ext cx="0" cy="3319551"/>
          </a:xfrm>
          <a:custGeom>
            <a:avLst/>
            <a:gdLst/>
            <a:ahLst/>
            <a:cxnLst/>
            <a:rect l="l" t="t" r="r" b="b"/>
            <a:pathLst>
              <a:path h="3414395">
                <a:moveTo>
                  <a:pt x="0" y="0"/>
                </a:moveTo>
                <a:lnTo>
                  <a:pt x="0" y="3414186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5894067" y="1512518"/>
            <a:ext cx="0" cy="3245467"/>
          </a:xfrm>
          <a:custGeom>
            <a:avLst/>
            <a:gdLst/>
            <a:ahLst/>
            <a:cxnLst/>
            <a:rect l="l" t="t" r="r" b="b"/>
            <a:pathLst>
              <a:path h="3338195">
                <a:moveTo>
                  <a:pt x="0" y="0"/>
                </a:moveTo>
                <a:lnTo>
                  <a:pt x="0" y="3337977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5857022" y="1475471"/>
            <a:ext cx="0" cy="3319551"/>
          </a:xfrm>
          <a:custGeom>
            <a:avLst/>
            <a:gdLst/>
            <a:ahLst/>
            <a:cxnLst/>
            <a:rect l="l" t="t" r="r" b="b"/>
            <a:pathLst>
              <a:path h="3414395">
                <a:moveTo>
                  <a:pt x="0" y="0"/>
                </a:moveTo>
                <a:lnTo>
                  <a:pt x="0" y="3414186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185483" y="4794818"/>
            <a:ext cx="4653051" cy="37042"/>
          </a:xfrm>
          <a:custGeom>
            <a:avLst/>
            <a:gdLst/>
            <a:ahLst/>
            <a:cxnLst/>
            <a:rect l="l" t="t" r="r" b="b"/>
            <a:pathLst>
              <a:path w="4785995" h="38100">
                <a:moveTo>
                  <a:pt x="0" y="38104"/>
                </a:moveTo>
                <a:lnTo>
                  <a:pt x="4785957" y="38104"/>
                </a:lnTo>
                <a:lnTo>
                  <a:pt x="4785957" y="0"/>
                </a:lnTo>
                <a:lnTo>
                  <a:pt x="0" y="0"/>
                </a:lnTo>
                <a:lnTo>
                  <a:pt x="0" y="38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185483" y="4757772"/>
            <a:ext cx="4653051" cy="37042"/>
          </a:xfrm>
          <a:custGeom>
            <a:avLst/>
            <a:gdLst/>
            <a:ahLst/>
            <a:cxnLst/>
            <a:rect l="l" t="t" r="r" b="b"/>
            <a:pathLst>
              <a:path w="4785995" h="38100">
                <a:moveTo>
                  <a:pt x="0" y="38104"/>
                </a:moveTo>
                <a:lnTo>
                  <a:pt x="4785957" y="38104"/>
                </a:lnTo>
                <a:lnTo>
                  <a:pt x="4785957" y="0"/>
                </a:lnTo>
                <a:lnTo>
                  <a:pt x="0" y="0"/>
                </a:lnTo>
                <a:lnTo>
                  <a:pt x="0" y="38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5894067" y="4757773"/>
            <a:ext cx="0" cy="74083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9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5838498" y="4813342"/>
            <a:ext cx="74083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9" y="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047667" y="1436973"/>
            <a:ext cx="5522913" cy="0"/>
          </a:xfrm>
          <a:custGeom>
            <a:avLst/>
            <a:gdLst/>
            <a:ahLst/>
            <a:cxnLst/>
            <a:rect l="l" t="t" r="r" b="b"/>
            <a:pathLst>
              <a:path w="5680709">
                <a:moveTo>
                  <a:pt x="0" y="0"/>
                </a:moveTo>
                <a:lnTo>
                  <a:pt x="568063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044704" y="1434009"/>
            <a:ext cx="0" cy="3496115"/>
          </a:xfrm>
          <a:custGeom>
            <a:avLst/>
            <a:gdLst/>
            <a:ahLst/>
            <a:cxnLst/>
            <a:rect l="l" t="t" r="r" b="b"/>
            <a:pathLst>
              <a:path h="3596004">
                <a:moveTo>
                  <a:pt x="0" y="0"/>
                </a:moveTo>
                <a:lnTo>
                  <a:pt x="0" y="359555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047667" y="4926721"/>
            <a:ext cx="5522913" cy="0"/>
          </a:xfrm>
          <a:custGeom>
            <a:avLst/>
            <a:gdLst/>
            <a:ahLst/>
            <a:cxnLst/>
            <a:rect l="l" t="t" r="r" b="b"/>
            <a:pathLst>
              <a:path w="5680709">
                <a:moveTo>
                  <a:pt x="0" y="0"/>
                </a:moveTo>
                <a:lnTo>
                  <a:pt x="568063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6573474" y="1434009"/>
            <a:ext cx="0" cy="3496115"/>
          </a:xfrm>
          <a:custGeom>
            <a:avLst/>
            <a:gdLst/>
            <a:ahLst/>
            <a:cxnLst/>
            <a:rect l="l" t="t" r="r" b="b"/>
            <a:pathLst>
              <a:path h="3596004">
                <a:moveTo>
                  <a:pt x="0" y="0"/>
                </a:moveTo>
                <a:lnTo>
                  <a:pt x="0" y="359555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1044700" y="5103080"/>
            <a:ext cx="5529086" cy="166712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87">
              <a:lnSpc>
                <a:spcPts val="1293"/>
              </a:lnSpc>
            </a:pPr>
            <a:r>
              <a:rPr sz="1167" spc="-10" dirty="0">
                <a:latin typeface="Times New Roman"/>
                <a:cs typeface="Times New Roman"/>
              </a:rPr>
              <a:t>Fig. </a:t>
            </a:r>
            <a:r>
              <a:rPr sz="1167" dirty="0">
                <a:latin typeface="Times New Roman"/>
                <a:cs typeface="Times New Roman"/>
              </a:rPr>
              <a:t>7: Database </a:t>
            </a:r>
            <a:r>
              <a:rPr sz="1167" spc="-5" dirty="0">
                <a:latin typeface="Times New Roman"/>
                <a:cs typeface="Times New Roman"/>
              </a:rPr>
              <a:t>Administration’s interaction with other</a:t>
            </a:r>
            <a:r>
              <a:rPr sz="1167" spc="8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users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22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99118" y="5276950"/>
            <a:ext cx="5371659" cy="2312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37" marR="4939" indent="-222245" algn="just">
              <a:lnSpc>
                <a:spcPct val="143800"/>
              </a:lnSpc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Database administrator can interact with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database designer </a:t>
            </a:r>
            <a:r>
              <a:rPr sz="1167" dirty="0">
                <a:latin typeface="Times New Roman"/>
                <a:cs typeface="Times New Roman"/>
              </a:rPr>
              <a:t>during </a:t>
            </a:r>
            <a:r>
              <a:rPr sz="1167" spc="-5" dirty="0">
                <a:latin typeface="Times New Roman"/>
                <a:cs typeface="Times New Roman"/>
              </a:rPr>
              <a:t>database  design </a:t>
            </a:r>
            <a:r>
              <a:rPr sz="1167" dirty="0">
                <a:latin typeface="Times New Roman"/>
                <a:cs typeface="Times New Roman"/>
              </a:rPr>
              <a:t>phase so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spc="5" dirty="0">
                <a:latin typeface="Times New Roman"/>
                <a:cs typeface="Times New Roman"/>
              </a:rPr>
              <a:t>he </a:t>
            </a:r>
            <a:r>
              <a:rPr sz="1167" spc="-5" dirty="0">
                <a:latin typeface="Times New Roman"/>
                <a:cs typeface="Times New Roman"/>
              </a:rPr>
              <a:t>has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clear </a:t>
            </a:r>
            <a:r>
              <a:rPr sz="1167" dirty="0">
                <a:latin typeface="Times New Roman"/>
                <a:cs typeface="Times New Roman"/>
              </a:rPr>
              <a:t>idea </a:t>
            </a:r>
            <a:r>
              <a:rPr sz="1167" spc="5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database structure </a:t>
            </a:r>
            <a:r>
              <a:rPr sz="1167" dirty="0">
                <a:latin typeface="Times New Roman"/>
                <a:cs typeface="Times New Roman"/>
              </a:rPr>
              <a:t>for easy  </a:t>
            </a:r>
            <a:r>
              <a:rPr sz="1167" spc="-5" dirty="0">
                <a:latin typeface="Times New Roman"/>
                <a:cs typeface="Times New Roman"/>
              </a:rPr>
              <a:t>reference </a:t>
            </a:r>
            <a:r>
              <a:rPr sz="1167" dirty="0">
                <a:latin typeface="Times New Roman"/>
                <a:cs typeface="Times New Roman"/>
              </a:rPr>
              <a:t>in</a:t>
            </a:r>
            <a:r>
              <a:rPr sz="1167" spc="-4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future.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08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helps DBA perform different tasks related </a:t>
            </a:r>
            <a:r>
              <a:rPr sz="1167" dirty="0">
                <a:latin typeface="Times New Roman"/>
                <a:cs typeface="Times New Roman"/>
              </a:rPr>
              <a:t>to the </a:t>
            </a:r>
            <a:r>
              <a:rPr sz="1167" spc="-5" dirty="0">
                <a:latin typeface="Times New Roman"/>
                <a:cs typeface="Times New Roman"/>
              </a:rPr>
              <a:t>database</a:t>
            </a:r>
            <a:r>
              <a:rPr sz="1167" spc="12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structure.</a:t>
            </a:r>
            <a:endParaRPr sz="1167">
              <a:latin typeface="Times New Roman"/>
              <a:cs typeface="Times New Roman"/>
            </a:endParaRPr>
          </a:p>
          <a:p>
            <a:pPr marL="456837" marR="6173" indent="-222245" algn="just">
              <a:lnSpc>
                <a:spcPct val="143300"/>
              </a:lnSpc>
              <a:spcBef>
                <a:spcPts val="10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DBA also interacts with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application programmers during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application  development process and provides </a:t>
            </a:r>
            <a:r>
              <a:rPr sz="1167" dirty="0">
                <a:latin typeface="Times New Roman"/>
                <a:cs typeface="Times New Roman"/>
              </a:rPr>
              <a:t>his </a:t>
            </a:r>
            <a:r>
              <a:rPr sz="1167" spc="-5" dirty="0">
                <a:latin typeface="Times New Roman"/>
                <a:cs typeface="Times New Roman"/>
              </a:rPr>
              <a:t>services for better design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19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applications.</a:t>
            </a:r>
            <a:endParaRPr sz="1167">
              <a:latin typeface="Times New Roman"/>
              <a:cs typeface="Times New Roman"/>
            </a:endParaRPr>
          </a:p>
          <a:p>
            <a:pPr marL="456837" marR="7408" indent="-222245" algn="just">
              <a:lnSpc>
                <a:spcPct val="143300"/>
              </a:lnSpc>
              <a:spcBef>
                <a:spcPts val="10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dirty="0">
                <a:latin typeface="Times New Roman"/>
                <a:cs typeface="Times New Roman"/>
              </a:rPr>
              <a:t>End </a:t>
            </a:r>
            <a:r>
              <a:rPr sz="1167" spc="-5" dirty="0">
                <a:latin typeface="Times New Roman"/>
                <a:cs typeface="Times New Roman"/>
              </a:rPr>
              <a:t>users also interact </a:t>
            </a:r>
            <a:r>
              <a:rPr sz="1167" dirty="0">
                <a:latin typeface="Times New Roman"/>
                <a:cs typeface="Times New Roman"/>
              </a:rPr>
              <a:t>with the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using </a:t>
            </a:r>
            <a:r>
              <a:rPr sz="1167" spc="-5" dirty="0">
                <a:latin typeface="Times New Roman"/>
                <a:cs typeface="Times New Roman"/>
              </a:rPr>
              <a:t>application programs and </a:t>
            </a:r>
            <a:r>
              <a:rPr sz="1167" dirty="0">
                <a:latin typeface="Times New Roman"/>
                <a:cs typeface="Times New Roman"/>
              </a:rPr>
              <a:t>other tools  </a:t>
            </a:r>
            <a:r>
              <a:rPr sz="1167" spc="-5" dirty="0">
                <a:latin typeface="Times New Roman"/>
                <a:cs typeface="Times New Roman"/>
              </a:rPr>
              <a:t>as specified </a:t>
            </a:r>
            <a:r>
              <a:rPr sz="1167" dirty="0">
                <a:latin typeface="Times New Roman"/>
                <a:cs typeface="Times New Roman"/>
              </a:rPr>
              <a:t>in the description</a:t>
            </a:r>
            <a:r>
              <a:rPr sz="1167" spc="-3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above.</a:t>
            </a:r>
            <a:endParaRPr sz="1167">
              <a:latin typeface="Times New Roman"/>
              <a:cs typeface="Times New Roman"/>
            </a:endParaRPr>
          </a:p>
          <a:p>
            <a:pPr marL="12347">
              <a:spcBef>
                <a:spcPts val="617"/>
              </a:spcBef>
            </a:pP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concludes lecture </a:t>
            </a:r>
            <a:r>
              <a:rPr sz="1167" dirty="0">
                <a:latin typeface="Times New Roman"/>
                <a:cs typeface="Times New Roman"/>
              </a:rPr>
              <a:t>number 2, in </a:t>
            </a:r>
            <a:r>
              <a:rPr sz="1167" spc="-5" dirty="0">
                <a:latin typeface="Times New Roman"/>
                <a:cs typeface="Times New Roman"/>
              </a:rPr>
              <a:t>case </a:t>
            </a:r>
            <a:r>
              <a:rPr sz="1167" spc="5" dirty="0">
                <a:latin typeface="Times New Roman"/>
                <a:cs typeface="Times New Roman"/>
              </a:rPr>
              <a:t>of any </a:t>
            </a:r>
            <a:r>
              <a:rPr sz="1167" spc="-5" dirty="0">
                <a:latin typeface="Times New Roman"/>
                <a:cs typeface="Times New Roman"/>
              </a:rPr>
              <a:t>queries, </a:t>
            </a:r>
            <a:r>
              <a:rPr sz="1167" dirty="0">
                <a:latin typeface="Times New Roman"/>
                <a:cs typeface="Times New Roman"/>
              </a:rPr>
              <a:t>please </a:t>
            </a:r>
            <a:r>
              <a:rPr sz="1167" spc="-5" dirty="0">
                <a:latin typeface="Times New Roman"/>
                <a:cs typeface="Times New Roman"/>
              </a:rPr>
              <a:t>feel free </a:t>
            </a:r>
            <a:r>
              <a:rPr sz="1167" dirty="0">
                <a:latin typeface="Times New Roman"/>
                <a:cs typeface="Times New Roman"/>
              </a:rPr>
              <a:t>to</a:t>
            </a:r>
            <a:r>
              <a:rPr sz="1167" spc="4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contact.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2059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9000" y="1567215"/>
            <a:ext cx="1387210" cy="23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56" spc="58" dirty="0">
                <a:latin typeface="Arial"/>
                <a:cs typeface="Arial"/>
              </a:rPr>
              <a:t>Lecture </a:t>
            </a:r>
            <a:r>
              <a:rPr sz="1556" spc="29" dirty="0">
                <a:latin typeface="Arial"/>
                <a:cs typeface="Arial"/>
              </a:rPr>
              <a:t>No.</a:t>
            </a:r>
            <a:r>
              <a:rPr sz="1556" spc="-146" dirty="0">
                <a:latin typeface="Arial"/>
                <a:cs typeface="Arial"/>
              </a:rPr>
              <a:t> </a:t>
            </a:r>
            <a:r>
              <a:rPr sz="1556" spc="-5" dirty="0">
                <a:latin typeface="Arial"/>
                <a:cs typeface="Arial"/>
              </a:rPr>
              <a:t>03</a:t>
            </a:r>
            <a:endParaRPr sz="1556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8999" y="2322917"/>
            <a:ext cx="131004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u="heavy" spc="34" dirty="0">
                <a:latin typeface="Arial"/>
                <a:cs typeface="Arial"/>
              </a:rPr>
              <a:t>Reading</a:t>
            </a:r>
            <a:r>
              <a:rPr sz="1264" u="heavy" spc="-83" dirty="0">
                <a:latin typeface="Arial"/>
                <a:cs typeface="Arial"/>
              </a:rPr>
              <a:t> </a:t>
            </a:r>
            <a:r>
              <a:rPr sz="1264" u="heavy" spc="34" dirty="0">
                <a:latin typeface="Arial"/>
                <a:cs typeface="Arial"/>
              </a:rPr>
              <a:t>Material</a:t>
            </a:r>
            <a:endParaRPr sz="126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9038" y="2903984"/>
            <a:ext cx="396778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42"/>
              </a:lnSpc>
            </a:pPr>
            <a:r>
              <a:rPr sz="1167" spc="-5" dirty="0">
                <a:latin typeface="Arial"/>
                <a:cs typeface="Arial"/>
              </a:rPr>
              <a:t>“Database </a:t>
            </a:r>
            <a:r>
              <a:rPr sz="1167" dirty="0">
                <a:latin typeface="Arial"/>
                <a:cs typeface="Arial"/>
              </a:rPr>
              <a:t>Systems </a:t>
            </a:r>
            <a:r>
              <a:rPr sz="1167" spc="-5" dirty="0">
                <a:latin typeface="Arial"/>
                <a:cs typeface="Arial"/>
              </a:rPr>
              <a:t>Principles, Design and Implementation”  written </a:t>
            </a:r>
            <a:r>
              <a:rPr sz="1167" dirty="0">
                <a:latin typeface="Arial"/>
                <a:cs typeface="Arial"/>
              </a:rPr>
              <a:t>by </a:t>
            </a:r>
            <a:r>
              <a:rPr sz="1167" spc="-5" dirty="0">
                <a:latin typeface="Arial"/>
                <a:cs typeface="Arial"/>
              </a:rPr>
              <a:t>Catherine </a:t>
            </a:r>
            <a:r>
              <a:rPr sz="1167" dirty="0">
                <a:latin typeface="Arial"/>
                <a:cs typeface="Arial"/>
              </a:rPr>
              <a:t>Ricardo, </a:t>
            </a:r>
            <a:r>
              <a:rPr sz="1167" spc="-5" dirty="0">
                <a:latin typeface="Arial"/>
                <a:cs typeface="Arial"/>
              </a:rPr>
              <a:t>Maxwell</a:t>
            </a:r>
            <a:r>
              <a:rPr sz="1167" spc="-10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Macmillan.</a:t>
            </a:r>
            <a:endParaRPr sz="116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9467" y="2892107"/>
            <a:ext cx="39758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5" dirty="0">
                <a:latin typeface="Arial"/>
                <a:cs typeface="Arial"/>
              </a:rPr>
              <a:t>4</a:t>
            </a:r>
            <a:r>
              <a:rPr sz="1167" dirty="0">
                <a:latin typeface="Arial"/>
                <a:cs typeface="Arial"/>
              </a:rPr>
              <a:t>.</a:t>
            </a:r>
            <a:r>
              <a:rPr sz="1167" spc="5" dirty="0">
                <a:latin typeface="Arial"/>
                <a:cs typeface="Arial"/>
              </a:rPr>
              <a:t>1</a:t>
            </a:r>
            <a:r>
              <a:rPr sz="1167" spc="-10" dirty="0">
                <a:latin typeface="Arial"/>
                <a:cs typeface="Arial"/>
              </a:rPr>
              <a:t>.</a:t>
            </a:r>
            <a:r>
              <a:rPr sz="1167" spc="5" dirty="0">
                <a:latin typeface="Arial"/>
                <a:cs typeface="Arial"/>
              </a:rPr>
              <a:t>1</a:t>
            </a:r>
            <a:r>
              <a:rPr sz="1167" dirty="0">
                <a:latin typeface="Arial"/>
                <a:cs typeface="Arial"/>
              </a:rPr>
              <a:t>,</a:t>
            </a:r>
            <a:endParaRPr sz="116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6798" y="2903960"/>
            <a:ext cx="561799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42"/>
              </a:lnSpc>
            </a:pPr>
            <a:r>
              <a:rPr sz="1167" dirty="0">
                <a:latin typeface="Arial"/>
                <a:cs typeface="Arial"/>
              </a:rPr>
              <a:t>S</a:t>
            </a:r>
            <a:r>
              <a:rPr sz="1167" spc="5" dirty="0">
                <a:latin typeface="Arial"/>
                <a:cs typeface="Arial"/>
              </a:rPr>
              <a:t>e</a:t>
            </a:r>
            <a:r>
              <a:rPr sz="1167" dirty="0">
                <a:latin typeface="Arial"/>
                <a:cs typeface="Arial"/>
              </a:rPr>
              <a:t>ct</a:t>
            </a:r>
            <a:r>
              <a:rPr sz="1167" spc="-5" dirty="0">
                <a:latin typeface="Arial"/>
                <a:cs typeface="Arial"/>
              </a:rPr>
              <a:t>i</a:t>
            </a:r>
            <a:r>
              <a:rPr sz="1167" spc="5" dirty="0">
                <a:latin typeface="Arial"/>
                <a:cs typeface="Arial"/>
              </a:rPr>
              <a:t>o</a:t>
            </a:r>
            <a:r>
              <a:rPr sz="1167" spc="-10" dirty="0">
                <a:latin typeface="Arial"/>
                <a:cs typeface="Arial"/>
              </a:rPr>
              <a:t>n</a:t>
            </a:r>
            <a:r>
              <a:rPr sz="1167" dirty="0">
                <a:latin typeface="Arial"/>
                <a:cs typeface="Arial"/>
              </a:rPr>
              <a:t>:  4.1.2</a:t>
            </a:r>
            <a:endParaRPr sz="1167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47664" y="2730639"/>
            <a:ext cx="4062236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777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5115319" y="2730639"/>
            <a:ext cx="1439069" cy="0"/>
          </a:xfrm>
          <a:custGeom>
            <a:avLst/>
            <a:gdLst/>
            <a:ahLst/>
            <a:cxnLst/>
            <a:rect l="l" t="t" r="r" b="b"/>
            <a:pathLst>
              <a:path w="1480184">
                <a:moveTo>
                  <a:pt x="0" y="0"/>
                </a:moveTo>
                <a:lnTo>
                  <a:pt x="147997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044700" y="2727675"/>
            <a:ext cx="0" cy="693914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047664" y="3418214"/>
            <a:ext cx="4062236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777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5112355" y="2727675"/>
            <a:ext cx="0" cy="693914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5115319" y="3418214"/>
            <a:ext cx="1439069" cy="0"/>
          </a:xfrm>
          <a:custGeom>
            <a:avLst/>
            <a:gdLst/>
            <a:ahLst/>
            <a:cxnLst/>
            <a:rect l="l" t="t" r="r" b="b"/>
            <a:pathLst>
              <a:path w="1480184">
                <a:moveTo>
                  <a:pt x="0" y="0"/>
                </a:moveTo>
                <a:lnTo>
                  <a:pt x="147997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6557151" y="2727675"/>
            <a:ext cx="0" cy="693914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1099080" y="3897563"/>
            <a:ext cx="2625019" cy="912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39" dirty="0">
                <a:latin typeface="Arial"/>
                <a:cs typeface="Arial"/>
              </a:rPr>
              <a:t>Overview </a:t>
            </a:r>
            <a:r>
              <a:rPr sz="1264" spc="63" dirty="0">
                <a:latin typeface="Arial"/>
                <a:cs typeface="Arial"/>
              </a:rPr>
              <a:t>of</a:t>
            </a:r>
            <a:r>
              <a:rPr sz="1264" spc="-78" dirty="0">
                <a:latin typeface="Arial"/>
                <a:cs typeface="Arial"/>
              </a:rPr>
              <a:t> </a:t>
            </a:r>
            <a:r>
              <a:rPr sz="1264" spc="44" dirty="0">
                <a:latin typeface="Arial"/>
                <a:cs typeface="Arial"/>
              </a:rPr>
              <a:t>Lecture</a:t>
            </a:r>
            <a:endParaRPr sz="1264">
              <a:latin typeface="Arial"/>
              <a:cs typeface="Arial"/>
            </a:endParaRPr>
          </a:p>
          <a:p>
            <a:pPr marL="456837" indent="-222245">
              <a:spcBef>
                <a:spcPts val="247"/>
              </a:spcBef>
              <a:buFont typeface="Courier New"/>
              <a:buChar char="o"/>
              <a:tabLst>
                <a:tab pos="456837" algn="l"/>
                <a:tab pos="457453" algn="l"/>
              </a:tabLst>
            </a:pPr>
            <a:r>
              <a:rPr sz="1167" dirty="0">
                <a:latin typeface="Arial"/>
                <a:cs typeface="Arial"/>
              </a:rPr>
              <a:t>Database</a:t>
            </a:r>
            <a:r>
              <a:rPr sz="1167" spc="-49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Architecture</a:t>
            </a:r>
            <a:endParaRPr sz="1167">
              <a:latin typeface="Arial"/>
              <a:cs typeface="Arial"/>
            </a:endParaRPr>
          </a:p>
          <a:p>
            <a:pPr marL="456837" indent="-222245">
              <a:spcBef>
                <a:spcPts val="608"/>
              </a:spcBef>
              <a:buFont typeface="Courier New"/>
              <a:buChar char="o"/>
              <a:tabLst>
                <a:tab pos="456837" algn="l"/>
                <a:tab pos="457453" algn="l"/>
              </a:tabLst>
            </a:pPr>
            <a:r>
              <a:rPr sz="1167" spc="-5" dirty="0">
                <a:latin typeface="Arial"/>
                <a:cs typeface="Arial"/>
              </a:rPr>
              <a:t>External </a:t>
            </a:r>
            <a:r>
              <a:rPr sz="1167" dirty="0">
                <a:latin typeface="Arial"/>
                <a:cs typeface="Arial"/>
              </a:rPr>
              <a:t>View of </a:t>
            </a:r>
            <a:r>
              <a:rPr sz="1167" spc="-5" dirty="0">
                <a:latin typeface="Arial"/>
                <a:cs typeface="Arial"/>
              </a:rPr>
              <a:t>the</a:t>
            </a:r>
            <a:r>
              <a:rPr sz="1167" spc="-15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database</a:t>
            </a:r>
            <a:endParaRPr sz="1167">
              <a:latin typeface="Arial"/>
              <a:cs typeface="Arial"/>
            </a:endParaRPr>
          </a:p>
          <a:p>
            <a:pPr marL="456837" indent="-222245">
              <a:spcBef>
                <a:spcPts val="617"/>
              </a:spcBef>
              <a:buFont typeface="Courier New"/>
              <a:buChar char="o"/>
              <a:tabLst>
                <a:tab pos="456837" algn="l"/>
                <a:tab pos="457453" algn="l"/>
              </a:tabLst>
            </a:pPr>
            <a:r>
              <a:rPr sz="1167" dirty="0">
                <a:latin typeface="Arial"/>
                <a:cs typeface="Arial"/>
              </a:rPr>
              <a:t>Conceptual </a:t>
            </a:r>
            <a:r>
              <a:rPr sz="1167" spc="-5" dirty="0">
                <a:latin typeface="Arial"/>
                <a:cs typeface="Arial"/>
              </a:rPr>
              <a:t>view </a:t>
            </a:r>
            <a:r>
              <a:rPr sz="1167" dirty="0">
                <a:latin typeface="Arial"/>
                <a:cs typeface="Arial"/>
              </a:rPr>
              <a:t>of </a:t>
            </a:r>
            <a:r>
              <a:rPr sz="1167" spc="-5" dirty="0">
                <a:latin typeface="Arial"/>
                <a:cs typeface="Arial"/>
              </a:rPr>
              <a:t>the</a:t>
            </a:r>
            <a:r>
              <a:rPr sz="1167" spc="-63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database</a:t>
            </a:r>
            <a:endParaRPr sz="1167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23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9079" y="5331489"/>
            <a:ext cx="5371659" cy="3750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24" dirty="0">
                <a:latin typeface="Arial"/>
                <a:cs typeface="Arial"/>
              </a:rPr>
              <a:t>Database</a:t>
            </a:r>
            <a:r>
              <a:rPr sz="1361" spc="-44" dirty="0">
                <a:latin typeface="Arial"/>
                <a:cs typeface="Arial"/>
              </a:rPr>
              <a:t> </a:t>
            </a:r>
            <a:r>
              <a:rPr sz="1361" spc="58" dirty="0">
                <a:latin typeface="Arial"/>
                <a:cs typeface="Arial"/>
              </a:rPr>
              <a:t>Architecture:</a:t>
            </a:r>
            <a:endParaRPr sz="1361">
              <a:latin typeface="Arial"/>
              <a:cs typeface="Arial"/>
            </a:endParaRPr>
          </a:p>
          <a:p>
            <a:pPr marL="12347">
              <a:spcBef>
                <a:spcPts val="253"/>
              </a:spcBef>
            </a:pPr>
            <a:r>
              <a:rPr sz="1167" spc="-5" dirty="0">
                <a:latin typeface="Arial"/>
                <a:cs typeface="Arial"/>
              </a:rPr>
              <a:t>Standardization  of  database  systems  is  </a:t>
            </a:r>
            <a:r>
              <a:rPr sz="1167" dirty="0">
                <a:latin typeface="Arial"/>
                <a:cs typeface="Arial"/>
              </a:rPr>
              <a:t>a  </a:t>
            </a:r>
            <a:r>
              <a:rPr sz="1167" spc="-5" dirty="0">
                <a:latin typeface="Arial"/>
                <a:cs typeface="Arial"/>
              </a:rPr>
              <a:t>very  </a:t>
            </a:r>
            <a:r>
              <a:rPr sz="1167" spc="-10" dirty="0">
                <a:latin typeface="Arial"/>
                <a:cs typeface="Arial"/>
              </a:rPr>
              <a:t>beneficent  </a:t>
            </a:r>
            <a:r>
              <a:rPr sz="1167" spc="-5" dirty="0">
                <a:latin typeface="Arial"/>
                <a:cs typeface="Arial"/>
              </a:rPr>
              <a:t>in  </a:t>
            </a:r>
            <a:r>
              <a:rPr sz="1167" dirty="0">
                <a:latin typeface="Arial"/>
                <a:cs typeface="Arial"/>
              </a:rPr>
              <a:t>terms  </a:t>
            </a:r>
            <a:r>
              <a:rPr sz="1167" spc="-5" dirty="0">
                <a:latin typeface="Arial"/>
                <a:cs typeface="Arial"/>
              </a:rPr>
              <a:t>of </a:t>
            </a:r>
            <a:r>
              <a:rPr sz="1167" spc="44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future</a:t>
            </a:r>
            <a:endParaRPr sz="1167">
              <a:latin typeface="Arial"/>
              <a:cs typeface="Arial"/>
            </a:endParaRPr>
          </a:p>
          <a:p>
            <a:pPr marL="12347" marR="6791">
              <a:lnSpc>
                <a:spcPts val="2022"/>
              </a:lnSpc>
              <a:spcBef>
                <a:spcPts val="156"/>
              </a:spcBef>
            </a:pPr>
            <a:r>
              <a:rPr sz="1167" spc="-5" dirty="0">
                <a:latin typeface="Arial"/>
                <a:cs typeface="Arial"/>
              </a:rPr>
              <a:t>growth, </a:t>
            </a:r>
            <a:r>
              <a:rPr sz="1167" dirty="0">
                <a:latin typeface="Arial"/>
                <a:cs typeface="Arial"/>
              </a:rPr>
              <a:t>because </a:t>
            </a:r>
            <a:r>
              <a:rPr sz="1167" spc="-5" dirty="0">
                <a:latin typeface="Arial"/>
                <a:cs typeface="Arial"/>
              </a:rPr>
              <a:t>once </a:t>
            </a:r>
            <a:r>
              <a:rPr sz="1167" dirty="0">
                <a:latin typeface="Arial"/>
                <a:cs typeface="Arial"/>
              </a:rPr>
              <a:t>a </a:t>
            </a:r>
            <a:r>
              <a:rPr sz="1167" spc="-5" dirty="0">
                <a:latin typeface="Arial"/>
                <a:cs typeface="Arial"/>
              </a:rPr>
              <a:t>system is </a:t>
            </a:r>
            <a:r>
              <a:rPr sz="1167" dirty="0">
                <a:latin typeface="Arial"/>
                <a:cs typeface="Arial"/>
              </a:rPr>
              <a:t>defined to follow a specific </a:t>
            </a:r>
            <a:r>
              <a:rPr sz="1167" spc="-5" dirty="0">
                <a:latin typeface="Arial"/>
                <a:cs typeface="Arial"/>
              </a:rPr>
              <a:t>standard, </a:t>
            </a:r>
            <a:r>
              <a:rPr sz="1167" dirty="0">
                <a:latin typeface="Arial"/>
                <a:cs typeface="Arial"/>
              </a:rPr>
              <a:t>or </a:t>
            </a:r>
            <a:r>
              <a:rPr sz="1167" spc="-5" dirty="0">
                <a:latin typeface="Arial"/>
                <a:cs typeface="Arial"/>
              </a:rPr>
              <a:t>is </a:t>
            </a:r>
            <a:r>
              <a:rPr sz="1167" dirty="0">
                <a:latin typeface="Arial"/>
                <a:cs typeface="Arial"/>
              </a:rPr>
              <a:t>built  on a specific </a:t>
            </a:r>
            <a:r>
              <a:rPr sz="1167" spc="-5" dirty="0">
                <a:latin typeface="Arial"/>
                <a:cs typeface="Arial"/>
              </a:rPr>
              <a:t>standard, it provides </a:t>
            </a:r>
            <a:r>
              <a:rPr sz="1167" dirty="0">
                <a:latin typeface="Arial"/>
                <a:cs typeface="Arial"/>
              </a:rPr>
              <a:t>us </a:t>
            </a:r>
            <a:r>
              <a:rPr sz="1167" spc="-5" dirty="0">
                <a:latin typeface="Arial"/>
                <a:cs typeface="Arial"/>
              </a:rPr>
              <a:t>the ease of </a:t>
            </a:r>
            <a:r>
              <a:rPr sz="1167" dirty="0">
                <a:latin typeface="Arial"/>
                <a:cs typeface="Arial"/>
              </a:rPr>
              <a:t>use </a:t>
            </a:r>
            <a:r>
              <a:rPr sz="1167" spc="-10" dirty="0">
                <a:latin typeface="Arial"/>
                <a:cs typeface="Arial"/>
              </a:rPr>
              <a:t>in </a:t>
            </a:r>
            <a:r>
              <a:rPr sz="1167" dirty="0">
                <a:latin typeface="Arial"/>
                <a:cs typeface="Arial"/>
              </a:rPr>
              <a:t>a number </a:t>
            </a:r>
            <a:r>
              <a:rPr sz="1167" spc="-5" dirty="0">
                <a:latin typeface="Arial"/>
                <a:cs typeface="Arial"/>
              </a:rPr>
              <a:t>of</a:t>
            </a:r>
            <a:r>
              <a:rPr sz="1167" spc="87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aspects.</a:t>
            </a:r>
            <a:endParaRPr sz="1167">
              <a:latin typeface="Arial"/>
              <a:cs typeface="Arial"/>
            </a:endParaRPr>
          </a:p>
          <a:p>
            <a:pPr marL="12347" marR="4939">
              <a:lnSpc>
                <a:spcPts val="2003"/>
              </a:lnSpc>
            </a:pPr>
            <a:r>
              <a:rPr sz="1167" spc="-5" dirty="0">
                <a:latin typeface="Arial"/>
                <a:cs typeface="Arial"/>
              </a:rPr>
              <a:t>First if any organization is going </a:t>
            </a:r>
            <a:r>
              <a:rPr sz="1167" dirty="0">
                <a:latin typeface="Arial"/>
                <a:cs typeface="Arial"/>
              </a:rPr>
              <a:t>to </a:t>
            </a:r>
            <a:r>
              <a:rPr sz="1167" spc="-5" dirty="0">
                <a:latin typeface="Arial"/>
                <a:cs typeface="Arial"/>
              </a:rPr>
              <a:t>create </a:t>
            </a:r>
            <a:r>
              <a:rPr sz="1167" dirty="0">
                <a:latin typeface="Arial"/>
                <a:cs typeface="Arial"/>
              </a:rPr>
              <a:t>a new </a:t>
            </a:r>
            <a:r>
              <a:rPr sz="1167" spc="-5" dirty="0">
                <a:latin typeface="Arial"/>
                <a:cs typeface="Arial"/>
              </a:rPr>
              <a:t>system of </a:t>
            </a:r>
            <a:r>
              <a:rPr sz="1167" dirty="0">
                <a:latin typeface="Arial"/>
                <a:cs typeface="Arial"/>
              </a:rPr>
              <a:t>the same usage </a:t>
            </a:r>
            <a:r>
              <a:rPr sz="1167" spc="-5" dirty="0">
                <a:latin typeface="Arial"/>
                <a:cs typeface="Arial"/>
              </a:rPr>
              <a:t>shall  </a:t>
            </a:r>
            <a:r>
              <a:rPr sz="1167" dirty="0">
                <a:latin typeface="Arial"/>
                <a:cs typeface="Arial"/>
              </a:rPr>
              <a:t>create</a:t>
            </a:r>
            <a:r>
              <a:rPr sz="1167" spc="194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the</a:t>
            </a:r>
            <a:r>
              <a:rPr sz="1167" spc="194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system</a:t>
            </a:r>
            <a:r>
              <a:rPr sz="1167" spc="198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according</a:t>
            </a:r>
            <a:r>
              <a:rPr sz="1167" spc="185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to</a:t>
            </a:r>
            <a:r>
              <a:rPr sz="1167" spc="194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the</a:t>
            </a:r>
            <a:r>
              <a:rPr sz="1167" spc="194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standards</a:t>
            </a:r>
            <a:r>
              <a:rPr sz="1167" spc="190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and</a:t>
            </a:r>
            <a:r>
              <a:rPr sz="1167" spc="194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it</a:t>
            </a:r>
            <a:r>
              <a:rPr sz="1167" spc="190" dirty="0">
                <a:latin typeface="Arial"/>
                <a:cs typeface="Arial"/>
              </a:rPr>
              <a:t> </a:t>
            </a:r>
            <a:r>
              <a:rPr sz="1167" spc="-10" dirty="0">
                <a:latin typeface="Arial"/>
                <a:cs typeface="Arial"/>
              </a:rPr>
              <a:t>will</a:t>
            </a:r>
            <a:r>
              <a:rPr sz="1167" spc="185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be</a:t>
            </a:r>
            <a:r>
              <a:rPr sz="1167" spc="194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easier</a:t>
            </a:r>
            <a:r>
              <a:rPr sz="1167" spc="190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to</a:t>
            </a:r>
            <a:r>
              <a:rPr sz="1167" spc="194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develop,</a:t>
            </a:r>
            <a:endParaRPr sz="1167">
              <a:latin typeface="Arial"/>
              <a:cs typeface="Arial"/>
            </a:endParaRPr>
          </a:p>
          <a:p>
            <a:pPr marL="12347" marR="6173">
              <a:lnSpc>
                <a:spcPts val="2003"/>
              </a:lnSpc>
              <a:spcBef>
                <a:spcPts val="15"/>
              </a:spcBef>
            </a:pPr>
            <a:r>
              <a:rPr sz="1167" dirty="0">
                <a:latin typeface="Arial"/>
                <a:cs typeface="Arial"/>
              </a:rPr>
              <a:t>because the </a:t>
            </a:r>
            <a:r>
              <a:rPr sz="1167" spc="-5" dirty="0">
                <a:latin typeface="Arial"/>
                <a:cs typeface="Arial"/>
              </a:rPr>
              <a:t>standards which </a:t>
            </a:r>
            <a:r>
              <a:rPr sz="1167" dirty="0">
                <a:latin typeface="Arial"/>
                <a:cs typeface="Arial"/>
              </a:rPr>
              <a:t>are </a:t>
            </a:r>
            <a:r>
              <a:rPr sz="1167" spc="-5" dirty="0">
                <a:latin typeface="Arial"/>
                <a:cs typeface="Arial"/>
              </a:rPr>
              <a:t>already define </a:t>
            </a:r>
            <a:r>
              <a:rPr sz="1167" spc="-10" dirty="0">
                <a:latin typeface="Arial"/>
                <a:cs typeface="Arial"/>
              </a:rPr>
              <a:t>will </a:t>
            </a:r>
            <a:r>
              <a:rPr sz="1167" dirty="0">
                <a:latin typeface="Arial"/>
                <a:cs typeface="Arial"/>
              </a:rPr>
              <a:t>be </a:t>
            </a:r>
            <a:r>
              <a:rPr sz="1167" spc="-5" dirty="0">
                <a:latin typeface="Arial"/>
                <a:cs typeface="Arial"/>
              </a:rPr>
              <a:t>used </a:t>
            </a:r>
            <a:r>
              <a:rPr sz="1167" spc="5" dirty="0">
                <a:latin typeface="Arial"/>
                <a:cs typeface="Arial"/>
              </a:rPr>
              <a:t>for </a:t>
            </a:r>
            <a:r>
              <a:rPr sz="1167" dirty="0">
                <a:latin typeface="Arial"/>
                <a:cs typeface="Arial"/>
              </a:rPr>
              <a:t>developing </a:t>
            </a:r>
            <a:r>
              <a:rPr sz="1167" spc="-5" dirty="0">
                <a:latin typeface="Arial"/>
                <a:cs typeface="Arial"/>
              </a:rPr>
              <a:t>the  </a:t>
            </a:r>
            <a:r>
              <a:rPr sz="1167" dirty="0">
                <a:latin typeface="Arial"/>
                <a:cs typeface="Arial"/>
              </a:rPr>
              <a:t>system.</a:t>
            </a:r>
            <a:endParaRPr sz="1167">
              <a:latin typeface="Arial"/>
              <a:cs typeface="Arial"/>
            </a:endParaRPr>
          </a:p>
          <a:p>
            <a:pPr marL="12347" marR="4939">
              <a:lnSpc>
                <a:spcPts val="2003"/>
              </a:lnSpc>
              <a:spcBef>
                <a:spcPts val="15"/>
              </a:spcBef>
            </a:pPr>
            <a:r>
              <a:rPr sz="1167" dirty="0">
                <a:latin typeface="Arial"/>
                <a:cs typeface="Arial"/>
              </a:rPr>
              <a:t>Secondly </a:t>
            </a:r>
            <a:r>
              <a:rPr sz="1167" spc="-5" dirty="0">
                <a:latin typeface="Arial"/>
                <a:cs typeface="Arial"/>
              </a:rPr>
              <a:t>if any organization wants </a:t>
            </a:r>
            <a:r>
              <a:rPr sz="1167" dirty="0">
                <a:latin typeface="Arial"/>
                <a:cs typeface="Arial"/>
              </a:rPr>
              <a:t>to </a:t>
            </a:r>
            <a:r>
              <a:rPr sz="1167" spc="-5" dirty="0">
                <a:latin typeface="Arial"/>
                <a:cs typeface="Arial"/>
              </a:rPr>
              <a:t>create and application software </a:t>
            </a:r>
            <a:r>
              <a:rPr sz="1167" dirty="0">
                <a:latin typeface="Arial"/>
                <a:cs typeface="Arial"/>
              </a:rPr>
              <a:t>that </a:t>
            </a:r>
            <a:r>
              <a:rPr sz="1167" spc="-10" dirty="0">
                <a:latin typeface="Arial"/>
                <a:cs typeface="Arial"/>
              </a:rPr>
              <a:t>will  </a:t>
            </a:r>
            <a:r>
              <a:rPr sz="1167" spc="-5" dirty="0">
                <a:latin typeface="Arial"/>
                <a:cs typeface="Arial"/>
              </a:rPr>
              <a:t>provide  </a:t>
            </a:r>
            <a:r>
              <a:rPr sz="1167" dirty="0">
                <a:latin typeface="Arial"/>
                <a:cs typeface="Arial"/>
              </a:rPr>
              <a:t>additional </a:t>
            </a:r>
            <a:r>
              <a:rPr sz="1167" spc="-5" dirty="0">
                <a:latin typeface="Arial"/>
                <a:cs typeface="Arial"/>
              </a:rPr>
              <a:t>support  to  the  system,  it will  </a:t>
            </a:r>
            <a:r>
              <a:rPr sz="1167" dirty="0">
                <a:latin typeface="Arial"/>
                <a:cs typeface="Arial"/>
              </a:rPr>
              <a:t>be  an easier task </a:t>
            </a:r>
            <a:r>
              <a:rPr sz="1167" spc="5" dirty="0">
                <a:latin typeface="Arial"/>
                <a:cs typeface="Arial"/>
              </a:rPr>
              <a:t>for </a:t>
            </a:r>
            <a:r>
              <a:rPr sz="1167" spc="-5" dirty="0">
                <a:latin typeface="Arial"/>
                <a:cs typeface="Arial"/>
              </a:rPr>
              <a:t>them  </a:t>
            </a:r>
            <a:r>
              <a:rPr sz="1167" spc="267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to</a:t>
            </a:r>
            <a:endParaRPr sz="1167">
              <a:latin typeface="Arial"/>
              <a:cs typeface="Arial"/>
            </a:endParaRPr>
          </a:p>
          <a:p>
            <a:pPr marL="12347" marR="6791">
              <a:lnSpc>
                <a:spcPts val="2003"/>
              </a:lnSpc>
              <a:spcBef>
                <a:spcPts val="15"/>
              </a:spcBef>
            </a:pPr>
            <a:r>
              <a:rPr sz="1167" dirty="0">
                <a:latin typeface="Arial"/>
                <a:cs typeface="Arial"/>
              </a:rPr>
              <a:t>develop </a:t>
            </a:r>
            <a:r>
              <a:rPr sz="1167" spc="-5" dirty="0">
                <a:latin typeface="Arial"/>
                <a:cs typeface="Arial"/>
              </a:rPr>
              <a:t>such system and integrate them into existing </a:t>
            </a:r>
            <a:r>
              <a:rPr sz="1167" dirty="0">
                <a:latin typeface="Arial"/>
                <a:cs typeface="Arial"/>
              </a:rPr>
              <a:t>database </a:t>
            </a:r>
            <a:r>
              <a:rPr sz="1167" spc="-5" dirty="0">
                <a:latin typeface="Arial"/>
                <a:cs typeface="Arial"/>
              </a:rPr>
              <a:t>applications.  Users  which  will  </a:t>
            </a:r>
            <a:r>
              <a:rPr sz="1167" dirty="0">
                <a:latin typeface="Arial"/>
                <a:cs typeface="Arial"/>
              </a:rPr>
              <a:t>be  using  the  </a:t>
            </a:r>
            <a:r>
              <a:rPr sz="1167" spc="-5" dirty="0">
                <a:latin typeface="Arial"/>
                <a:cs typeface="Arial"/>
              </a:rPr>
              <a:t>system  </a:t>
            </a:r>
            <a:r>
              <a:rPr sz="1167" spc="-10" dirty="0">
                <a:latin typeface="Arial"/>
                <a:cs typeface="Arial"/>
              </a:rPr>
              <a:t>will  </a:t>
            </a:r>
            <a:r>
              <a:rPr sz="1167" dirty="0">
                <a:latin typeface="Arial"/>
                <a:cs typeface="Arial"/>
              </a:rPr>
              <a:t>be  comfortable  </a:t>
            </a:r>
            <a:r>
              <a:rPr sz="1167" spc="-5" dirty="0">
                <a:latin typeface="Arial"/>
                <a:cs typeface="Arial"/>
              </a:rPr>
              <a:t>with  </a:t>
            </a:r>
            <a:r>
              <a:rPr sz="1167" dirty="0">
                <a:latin typeface="Arial"/>
                <a:cs typeface="Arial"/>
              </a:rPr>
              <a:t>the   </a:t>
            </a:r>
            <a:r>
              <a:rPr sz="1167" spc="228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system</a:t>
            </a:r>
            <a:endParaRPr sz="1167">
              <a:latin typeface="Arial"/>
              <a:cs typeface="Arial"/>
            </a:endParaRPr>
          </a:p>
          <a:p>
            <a:pPr marL="12347" marR="5556">
              <a:lnSpc>
                <a:spcPts val="2003"/>
              </a:lnSpc>
              <a:spcBef>
                <a:spcPts val="15"/>
              </a:spcBef>
            </a:pPr>
            <a:r>
              <a:rPr sz="1167" dirty="0">
                <a:latin typeface="Arial"/>
                <a:cs typeface="Arial"/>
              </a:rPr>
              <a:t>because a </a:t>
            </a:r>
            <a:r>
              <a:rPr sz="1167" spc="-5" dirty="0">
                <a:latin typeface="Arial"/>
                <a:cs typeface="Arial"/>
              </a:rPr>
              <a:t>system built </a:t>
            </a:r>
            <a:r>
              <a:rPr sz="1167" dirty="0">
                <a:latin typeface="Arial"/>
                <a:cs typeface="Arial"/>
              </a:rPr>
              <a:t>on </a:t>
            </a:r>
            <a:r>
              <a:rPr sz="1167" spc="-5" dirty="0">
                <a:latin typeface="Arial"/>
                <a:cs typeface="Arial"/>
              </a:rPr>
              <a:t>predefined standards is </a:t>
            </a:r>
            <a:r>
              <a:rPr sz="1167" dirty="0">
                <a:latin typeface="Arial"/>
                <a:cs typeface="Arial"/>
              </a:rPr>
              <a:t>easy to understand and use,  rather </a:t>
            </a:r>
            <a:r>
              <a:rPr sz="1167" spc="-5" dirty="0">
                <a:latin typeface="Arial"/>
                <a:cs typeface="Arial"/>
              </a:rPr>
              <a:t>than understanding </a:t>
            </a:r>
            <a:r>
              <a:rPr sz="1167" dirty="0">
                <a:latin typeface="Arial"/>
                <a:cs typeface="Arial"/>
              </a:rPr>
              <a:t>learning and using an altogether new system </a:t>
            </a:r>
            <a:r>
              <a:rPr sz="1167" spc="-5" dirty="0">
                <a:latin typeface="Arial"/>
                <a:cs typeface="Arial"/>
              </a:rPr>
              <a:t>which  </a:t>
            </a:r>
            <a:r>
              <a:rPr sz="1167" spc="44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is</a:t>
            </a:r>
            <a:endParaRPr sz="1167">
              <a:latin typeface="Arial"/>
              <a:cs typeface="Arial"/>
            </a:endParaRPr>
          </a:p>
          <a:p>
            <a:pPr marL="12347">
              <a:spcBef>
                <a:spcPts val="451"/>
              </a:spcBef>
            </a:pPr>
            <a:r>
              <a:rPr sz="1167" dirty="0">
                <a:latin typeface="Arial"/>
                <a:cs typeface="Arial"/>
              </a:rPr>
              <a:t>designed and built </a:t>
            </a:r>
            <a:r>
              <a:rPr sz="1167" spc="-5" dirty="0">
                <a:latin typeface="Arial"/>
                <a:cs typeface="Arial"/>
              </a:rPr>
              <a:t>without following </a:t>
            </a:r>
            <a:r>
              <a:rPr sz="1167" dirty="0">
                <a:latin typeface="Arial"/>
                <a:cs typeface="Arial"/>
              </a:rPr>
              <a:t>any</a:t>
            </a:r>
            <a:r>
              <a:rPr sz="1167" spc="-39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standards.</a:t>
            </a:r>
            <a:endParaRPr sz="116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9059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9000" y="1346979"/>
            <a:ext cx="5371659" cy="7677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ct val="143300"/>
              </a:lnSpc>
            </a:pPr>
            <a:r>
              <a:rPr sz="1167" dirty="0">
                <a:latin typeface="Arial"/>
                <a:cs typeface="Arial"/>
              </a:rPr>
              <a:t>Expansion to systems </a:t>
            </a:r>
            <a:r>
              <a:rPr sz="1167" spc="-5" dirty="0">
                <a:latin typeface="Arial"/>
                <a:cs typeface="Arial"/>
              </a:rPr>
              <a:t>which </a:t>
            </a:r>
            <a:r>
              <a:rPr sz="1167" dirty="0">
                <a:latin typeface="Arial"/>
                <a:cs typeface="Arial"/>
              </a:rPr>
              <a:t>are not built </a:t>
            </a:r>
            <a:r>
              <a:rPr sz="1167" spc="-5" dirty="0">
                <a:latin typeface="Arial"/>
                <a:cs typeface="Arial"/>
              </a:rPr>
              <a:t>on </a:t>
            </a:r>
            <a:r>
              <a:rPr sz="1167" dirty="0">
                <a:latin typeface="Arial"/>
                <a:cs typeface="Arial"/>
              </a:rPr>
              <a:t>standards </a:t>
            </a:r>
            <a:r>
              <a:rPr sz="1167" spc="-5" dirty="0">
                <a:latin typeface="Arial"/>
                <a:cs typeface="Arial"/>
              </a:rPr>
              <a:t>is very </a:t>
            </a:r>
            <a:r>
              <a:rPr sz="1167" dirty="0">
                <a:latin typeface="Arial"/>
                <a:cs typeface="Arial"/>
              </a:rPr>
              <a:t>hard and needs  lots </a:t>
            </a:r>
            <a:r>
              <a:rPr sz="1167" spc="-5" dirty="0">
                <a:latin typeface="Arial"/>
                <a:cs typeface="Arial"/>
              </a:rPr>
              <a:t>of</a:t>
            </a:r>
            <a:r>
              <a:rPr sz="1167" spc="-58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efforts.</a:t>
            </a:r>
            <a:endParaRPr sz="1167">
              <a:latin typeface="Arial"/>
              <a:cs typeface="Arial"/>
            </a:endParaRPr>
          </a:p>
          <a:p>
            <a:pPr marL="12347" marR="5556" algn="just">
              <a:lnSpc>
                <a:spcPct val="143600"/>
              </a:lnSpc>
              <a:spcBef>
                <a:spcPts val="5"/>
              </a:spcBef>
            </a:pPr>
            <a:r>
              <a:rPr sz="1167" dirty="0">
                <a:latin typeface="Arial"/>
                <a:cs typeface="Arial"/>
              </a:rPr>
              <a:t>Technical </a:t>
            </a:r>
            <a:r>
              <a:rPr sz="1167" spc="-5" dirty="0">
                <a:latin typeface="Arial"/>
                <a:cs typeface="Arial"/>
              </a:rPr>
              <a:t>staff working </a:t>
            </a:r>
            <a:r>
              <a:rPr sz="1167" dirty="0">
                <a:latin typeface="Arial"/>
                <a:cs typeface="Arial"/>
              </a:rPr>
              <a:t>on a </a:t>
            </a:r>
            <a:r>
              <a:rPr sz="1167" spc="-5" dirty="0">
                <a:latin typeface="Arial"/>
                <a:cs typeface="Arial"/>
              </a:rPr>
              <a:t>system </a:t>
            </a:r>
            <a:r>
              <a:rPr sz="1167" dirty="0">
                <a:latin typeface="Arial"/>
                <a:cs typeface="Arial"/>
              </a:rPr>
              <a:t>built on </a:t>
            </a:r>
            <a:r>
              <a:rPr sz="1167" spc="-5" dirty="0">
                <a:latin typeface="Arial"/>
                <a:cs typeface="Arial"/>
              </a:rPr>
              <a:t>standard has </a:t>
            </a:r>
            <a:r>
              <a:rPr sz="1167" dirty="0">
                <a:latin typeface="Arial"/>
                <a:cs typeface="Arial"/>
              </a:rPr>
              <a:t>no </a:t>
            </a:r>
            <a:r>
              <a:rPr sz="1167" spc="-5" dirty="0">
                <a:latin typeface="Arial"/>
                <a:cs typeface="Arial"/>
              </a:rPr>
              <a:t>problem </a:t>
            </a:r>
            <a:r>
              <a:rPr sz="1167" dirty="0">
                <a:latin typeface="Arial"/>
                <a:cs typeface="Arial"/>
              </a:rPr>
              <a:t>to </a:t>
            </a:r>
            <a:r>
              <a:rPr sz="1167" spc="-5" dirty="0">
                <a:latin typeface="Arial"/>
                <a:cs typeface="Arial"/>
              </a:rPr>
              <a:t>learn </a:t>
            </a:r>
            <a:r>
              <a:rPr sz="1167" spc="-10" dirty="0">
                <a:latin typeface="Arial"/>
                <a:cs typeface="Arial"/>
              </a:rPr>
              <a:t>the  </a:t>
            </a:r>
            <a:r>
              <a:rPr sz="1167" dirty="0">
                <a:latin typeface="Arial"/>
                <a:cs typeface="Arial"/>
              </a:rPr>
              <a:t>use </a:t>
            </a:r>
            <a:r>
              <a:rPr sz="1167" spc="-5" dirty="0">
                <a:latin typeface="Arial"/>
                <a:cs typeface="Arial"/>
              </a:rPr>
              <a:t>and architecture of </a:t>
            </a:r>
            <a:r>
              <a:rPr sz="1167" dirty="0">
                <a:latin typeface="Arial"/>
                <a:cs typeface="Arial"/>
              </a:rPr>
              <a:t>the </a:t>
            </a:r>
            <a:r>
              <a:rPr sz="1167" spc="-5" dirty="0">
                <a:latin typeface="Arial"/>
                <a:cs typeface="Arial"/>
              </a:rPr>
              <a:t>system </a:t>
            </a:r>
            <a:r>
              <a:rPr sz="1167" dirty="0">
                <a:latin typeface="Arial"/>
                <a:cs typeface="Arial"/>
              </a:rPr>
              <a:t>and </a:t>
            </a:r>
            <a:r>
              <a:rPr sz="1167" spc="-5" dirty="0">
                <a:latin typeface="Arial"/>
                <a:cs typeface="Arial"/>
              </a:rPr>
              <a:t>whenever </a:t>
            </a:r>
            <a:r>
              <a:rPr sz="1167" dirty="0">
                <a:latin typeface="Arial"/>
                <a:cs typeface="Arial"/>
              </a:rPr>
              <a:t>there </a:t>
            </a:r>
            <a:r>
              <a:rPr sz="1167" spc="-5" dirty="0">
                <a:latin typeface="Arial"/>
                <a:cs typeface="Arial"/>
              </a:rPr>
              <a:t>is </a:t>
            </a:r>
            <a:r>
              <a:rPr sz="1167" dirty="0">
                <a:latin typeface="Arial"/>
                <a:cs typeface="Arial"/>
              </a:rPr>
              <a:t>a </a:t>
            </a:r>
            <a:r>
              <a:rPr sz="1167" spc="-5" dirty="0">
                <a:latin typeface="Arial"/>
                <a:cs typeface="Arial"/>
              </a:rPr>
              <a:t>need in change of  staff new </a:t>
            </a:r>
            <a:r>
              <a:rPr sz="1167" dirty="0">
                <a:latin typeface="Arial"/>
                <a:cs typeface="Arial"/>
              </a:rPr>
              <a:t>staff </a:t>
            </a:r>
            <a:r>
              <a:rPr sz="1167" spc="-5" dirty="0">
                <a:latin typeface="Arial"/>
                <a:cs typeface="Arial"/>
              </a:rPr>
              <a:t>members </a:t>
            </a:r>
            <a:r>
              <a:rPr sz="1167" dirty="0">
                <a:latin typeface="Arial"/>
                <a:cs typeface="Arial"/>
              </a:rPr>
              <a:t>can be hired </a:t>
            </a:r>
            <a:r>
              <a:rPr sz="1167" spc="-5" dirty="0">
                <a:latin typeface="Arial"/>
                <a:cs typeface="Arial"/>
              </a:rPr>
              <a:t>and put </a:t>
            </a:r>
            <a:r>
              <a:rPr sz="1167" dirty="0">
                <a:latin typeface="Arial"/>
                <a:cs typeface="Arial"/>
              </a:rPr>
              <a:t>to </a:t>
            </a:r>
            <a:r>
              <a:rPr sz="1167" spc="-5" dirty="0">
                <a:latin typeface="Arial"/>
                <a:cs typeface="Arial"/>
              </a:rPr>
              <a:t>work without </a:t>
            </a:r>
            <a:r>
              <a:rPr sz="1167" dirty="0">
                <a:latin typeface="Arial"/>
                <a:cs typeface="Arial"/>
              </a:rPr>
              <a:t>any prior training  for the use </a:t>
            </a:r>
            <a:r>
              <a:rPr sz="1167" spc="-5" dirty="0">
                <a:latin typeface="Arial"/>
                <a:cs typeface="Arial"/>
              </a:rPr>
              <a:t>of</a:t>
            </a:r>
            <a:r>
              <a:rPr sz="1167" spc="-58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system.</a:t>
            </a:r>
            <a:endParaRPr sz="1167">
              <a:latin typeface="Arial"/>
              <a:cs typeface="Arial"/>
            </a:endParaRPr>
          </a:p>
          <a:p>
            <a:pPr marL="12347" marR="6791" algn="just">
              <a:lnSpc>
                <a:spcPct val="143300"/>
              </a:lnSpc>
              <a:spcBef>
                <a:spcPts val="10"/>
              </a:spcBef>
            </a:pPr>
            <a:r>
              <a:rPr sz="1167" dirty="0">
                <a:latin typeface="Arial"/>
                <a:cs typeface="Arial"/>
              </a:rPr>
              <a:t>Database </a:t>
            </a:r>
            <a:r>
              <a:rPr sz="1167" spc="-5" dirty="0">
                <a:latin typeface="Arial"/>
                <a:cs typeface="Arial"/>
              </a:rPr>
              <a:t>standard </a:t>
            </a:r>
            <a:r>
              <a:rPr sz="1167" dirty="0">
                <a:latin typeface="Arial"/>
                <a:cs typeface="Arial"/>
              </a:rPr>
              <a:t>proposed by ANSI </a:t>
            </a:r>
            <a:r>
              <a:rPr sz="1167" spc="-5" dirty="0">
                <a:latin typeface="Arial"/>
                <a:cs typeface="Arial"/>
              </a:rPr>
              <a:t>SPARK in </a:t>
            </a:r>
            <a:r>
              <a:rPr sz="1167" dirty="0">
                <a:latin typeface="Arial"/>
                <a:cs typeface="Arial"/>
              </a:rPr>
              <a:t>1975 </a:t>
            </a:r>
            <a:r>
              <a:rPr sz="1167" spc="-5" dirty="0">
                <a:latin typeface="Arial"/>
                <a:cs typeface="Arial"/>
              </a:rPr>
              <a:t>is being </a:t>
            </a:r>
            <a:r>
              <a:rPr sz="1167" dirty="0">
                <a:latin typeface="Arial"/>
                <a:cs typeface="Arial"/>
              </a:rPr>
              <a:t>used </a:t>
            </a:r>
            <a:r>
              <a:rPr sz="1167" spc="-5" dirty="0">
                <a:latin typeface="Arial"/>
                <a:cs typeface="Arial"/>
              </a:rPr>
              <a:t>worldwide  </a:t>
            </a:r>
            <a:r>
              <a:rPr sz="1167" dirty="0">
                <a:latin typeface="Arial"/>
                <a:cs typeface="Arial"/>
              </a:rPr>
              <a:t>and </a:t>
            </a:r>
            <a:r>
              <a:rPr sz="1167" spc="-5" dirty="0">
                <a:latin typeface="Arial"/>
                <a:cs typeface="Arial"/>
              </a:rPr>
              <a:t>is </a:t>
            </a:r>
            <a:r>
              <a:rPr sz="1167" dirty="0">
                <a:latin typeface="Arial"/>
                <a:cs typeface="Arial"/>
              </a:rPr>
              <a:t>the only most popular agreed </a:t>
            </a:r>
            <a:r>
              <a:rPr sz="1167" spc="-5" dirty="0">
                <a:latin typeface="Arial"/>
                <a:cs typeface="Arial"/>
              </a:rPr>
              <a:t>upon standard </a:t>
            </a:r>
            <a:r>
              <a:rPr sz="1167" dirty="0">
                <a:latin typeface="Arial"/>
                <a:cs typeface="Arial"/>
              </a:rPr>
              <a:t>for database</a:t>
            </a:r>
            <a:r>
              <a:rPr sz="1167" spc="-44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systems.</a:t>
            </a:r>
            <a:endParaRPr sz="1167">
              <a:latin typeface="Arial"/>
              <a:cs typeface="Arial"/>
            </a:endParaRPr>
          </a:p>
          <a:p>
            <a:pPr marL="12347" marR="4939" algn="just">
              <a:lnSpc>
                <a:spcPct val="143800"/>
              </a:lnSpc>
              <a:spcBef>
                <a:spcPts val="5"/>
              </a:spcBef>
            </a:pPr>
            <a:r>
              <a:rPr sz="1167" dirty="0">
                <a:latin typeface="Arial"/>
                <a:cs typeface="Arial"/>
              </a:rPr>
              <a:t>The Three Level Schema </a:t>
            </a:r>
            <a:r>
              <a:rPr sz="1167" spc="-5" dirty="0">
                <a:latin typeface="Arial"/>
                <a:cs typeface="Arial"/>
              </a:rPr>
              <a:t>architecture provides </a:t>
            </a:r>
            <a:r>
              <a:rPr sz="1167" dirty="0">
                <a:latin typeface="Arial"/>
                <a:cs typeface="Arial"/>
              </a:rPr>
              <a:t>us a number </a:t>
            </a:r>
            <a:r>
              <a:rPr sz="1167" spc="-5" dirty="0">
                <a:latin typeface="Arial"/>
                <a:cs typeface="Arial"/>
              </a:rPr>
              <a:t>of </a:t>
            </a:r>
            <a:r>
              <a:rPr sz="1167" dirty="0">
                <a:latin typeface="Arial"/>
                <a:cs typeface="Arial"/>
              </a:rPr>
              <a:t>benefits. For  accessing </a:t>
            </a:r>
            <a:r>
              <a:rPr sz="1167" spc="-5" dirty="0">
                <a:latin typeface="Arial"/>
                <a:cs typeface="Arial"/>
              </a:rPr>
              <a:t>data at </a:t>
            </a:r>
            <a:r>
              <a:rPr sz="1167" dirty="0">
                <a:latin typeface="Arial"/>
                <a:cs typeface="Arial"/>
              </a:rPr>
              <a:t>different </a:t>
            </a:r>
            <a:r>
              <a:rPr sz="1167" spc="-5" dirty="0">
                <a:latin typeface="Arial"/>
                <a:cs typeface="Arial"/>
              </a:rPr>
              <a:t>levels </a:t>
            </a:r>
            <a:r>
              <a:rPr sz="1167" spc="-10" dirty="0">
                <a:latin typeface="Arial"/>
                <a:cs typeface="Arial"/>
              </a:rPr>
              <a:t>we </a:t>
            </a:r>
            <a:r>
              <a:rPr sz="1167" spc="-5" dirty="0">
                <a:latin typeface="Arial"/>
                <a:cs typeface="Arial"/>
              </a:rPr>
              <a:t>have </a:t>
            </a:r>
            <a:r>
              <a:rPr sz="1167" dirty="0">
                <a:latin typeface="Arial"/>
                <a:cs typeface="Arial"/>
              </a:rPr>
              <a:t>a number </a:t>
            </a:r>
            <a:r>
              <a:rPr sz="1167" spc="-5" dirty="0">
                <a:latin typeface="Arial"/>
                <a:cs typeface="Arial"/>
              </a:rPr>
              <a:t>of users </a:t>
            </a:r>
            <a:r>
              <a:rPr sz="1167" dirty="0">
                <a:latin typeface="Arial"/>
                <a:cs typeface="Arial"/>
              </a:rPr>
              <a:t>because </a:t>
            </a:r>
            <a:r>
              <a:rPr sz="1167" spc="-5" dirty="0">
                <a:latin typeface="Arial"/>
                <a:cs typeface="Arial"/>
              </a:rPr>
              <a:t>not </a:t>
            </a:r>
            <a:r>
              <a:rPr sz="1167" dirty="0">
                <a:latin typeface="Arial"/>
                <a:cs typeface="Arial"/>
              </a:rPr>
              <a:t>all  users </a:t>
            </a:r>
            <a:r>
              <a:rPr sz="1167" spc="-5" dirty="0">
                <a:latin typeface="Arial"/>
                <a:cs typeface="Arial"/>
              </a:rPr>
              <a:t>have </a:t>
            </a:r>
            <a:r>
              <a:rPr sz="1167" dirty="0">
                <a:latin typeface="Arial"/>
                <a:cs typeface="Arial"/>
              </a:rPr>
              <a:t>to access data </a:t>
            </a:r>
            <a:r>
              <a:rPr sz="1167" spc="-10" dirty="0">
                <a:latin typeface="Arial"/>
                <a:cs typeface="Arial"/>
              </a:rPr>
              <a:t>in </a:t>
            </a:r>
            <a:r>
              <a:rPr sz="1167" spc="-5" dirty="0">
                <a:latin typeface="Arial"/>
                <a:cs typeface="Arial"/>
              </a:rPr>
              <a:t>database </a:t>
            </a:r>
            <a:r>
              <a:rPr sz="1167" dirty="0">
                <a:latin typeface="Arial"/>
                <a:cs typeface="Arial"/>
              </a:rPr>
              <a:t>at </a:t>
            </a:r>
            <a:r>
              <a:rPr sz="1167" spc="-5" dirty="0">
                <a:latin typeface="Arial"/>
                <a:cs typeface="Arial"/>
              </a:rPr>
              <a:t>all </a:t>
            </a:r>
            <a:r>
              <a:rPr sz="1167" dirty="0">
                <a:latin typeface="Arial"/>
                <a:cs typeface="Arial"/>
              </a:rPr>
              <a:t>the </a:t>
            </a:r>
            <a:r>
              <a:rPr sz="1167" spc="-5" dirty="0">
                <a:latin typeface="Arial"/>
                <a:cs typeface="Arial"/>
              </a:rPr>
              <a:t>database levels. </a:t>
            </a:r>
            <a:r>
              <a:rPr sz="1167" dirty="0">
                <a:latin typeface="Arial"/>
                <a:cs typeface="Arial"/>
              </a:rPr>
              <a:t>The 3 </a:t>
            </a:r>
            <a:r>
              <a:rPr sz="1167" spc="-5" dirty="0">
                <a:latin typeface="Arial"/>
                <a:cs typeface="Arial"/>
              </a:rPr>
              <a:t>levels  </a:t>
            </a:r>
            <a:r>
              <a:rPr sz="1167" dirty="0">
                <a:latin typeface="Arial"/>
                <a:cs typeface="Arial"/>
              </a:rPr>
              <a:t>architecture </a:t>
            </a:r>
            <a:r>
              <a:rPr sz="1167" spc="-5" dirty="0">
                <a:latin typeface="Arial"/>
                <a:cs typeface="Arial"/>
              </a:rPr>
              <a:t>allows </a:t>
            </a:r>
            <a:r>
              <a:rPr sz="1167" dirty="0">
                <a:latin typeface="Arial"/>
                <a:cs typeface="Arial"/>
              </a:rPr>
              <a:t>us to separate </a:t>
            </a:r>
            <a:r>
              <a:rPr sz="1167" spc="-5" dirty="0">
                <a:latin typeface="Arial"/>
                <a:cs typeface="Arial"/>
              </a:rPr>
              <a:t>the physical representation of </a:t>
            </a:r>
            <a:r>
              <a:rPr sz="1167" dirty="0">
                <a:latin typeface="Arial"/>
                <a:cs typeface="Arial"/>
              </a:rPr>
              <a:t>data from </a:t>
            </a:r>
            <a:r>
              <a:rPr sz="1167" spc="-5" dirty="0">
                <a:latin typeface="Arial"/>
                <a:cs typeface="Arial"/>
              </a:rPr>
              <a:t>the  </a:t>
            </a:r>
            <a:r>
              <a:rPr sz="1167" dirty="0">
                <a:latin typeface="Arial"/>
                <a:cs typeface="Arial"/>
              </a:rPr>
              <a:t>users’ </a:t>
            </a:r>
            <a:r>
              <a:rPr sz="1167" spc="-5" dirty="0">
                <a:latin typeface="Arial"/>
                <a:cs typeface="Arial"/>
              </a:rPr>
              <a:t>views </a:t>
            </a:r>
            <a:r>
              <a:rPr sz="1167" dirty="0">
                <a:latin typeface="Arial"/>
                <a:cs typeface="Arial"/>
              </a:rPr>
              <a:t>of</a:t>
            </a:r>
            <a:r>
              <a:rPr sz="1167" spc="-63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data.</a:t>
            </a:r>
            <a:endParaRPr sz="1167">
              <a:latin typeface="Arial"/>
              <a:cs typeface="Arial"/>
            </a:endParaRPr>
          </a:p>
          <a:p>
            <a:pPr marL="12347" algn="just">
              <a:spcBef>
                <a:spcPts val="608"/>
              </a:spcBef>
            </a:pPr>
            <a:r>
              <a:rPr sz="1167" dirty="0">
                <a:latin typeface="Arial"/>
                <a:cs typeface="Arial"/>
              </a:rPr>
              <a:t>In </a:t>
            </a:r>
            <a:r>
              <a:rPr sz="1167" spc="-5" dirty="0">
                <a:latin typeface="Arial"/>
                <a:cs typeface="Arial"/>
              </a:rPr>
              <a:t>the </a:t>
            </a:r>
            <a:r>
              <a:rPr sz="1167" dirty="0">
                <a:latin typeface="Arial"/>
                <a:cs typeface="Arial"/>
              </a:rPr>
              <a:t>database, </a:t>
            </a:r>
            <a:r>
              <a:rPr sz="1167" spc="-5" dirty="0">
                <a:latin typeface="Arial"/>
                <a:cs typeface="Arial"/>
              </a:rPr>
              <a:t>same </a:t>
            </a:r>
            <a:r>
              <a:rPr sz="1167" dirty="0">
                <a:latin typeface="Arial"/>
                <a:cs typeface="Arial"/>
              </a:rPr>
              <a:t>data </a:t>
            </a:r>
            <a:r>
              <a:rPr sz="1167" spc="-5" dirty="0">
                <a:latin typeface="Arial"/>
                <a:cs typeface="Arial"/>
              </a:rPr>
              <a:t>is stored in </a:t>
            </a:r>
            <a:r>
              <a:rPr sz="1167" dirty="0">
                <a:latin typeface="Arial"/>
                <a:cs typeface="Arial"/>
              </a:rPr>
              <a:t>a specific feasible format </a:t>
            </a:r>
            <a:r>
              <a:rPr sz="1167" spc="-5" dirty="0">
                <a:latin typeface="Arial"/>
                <a:cs typeface="Arial"/>
              </a:rPr>
              <a:t>and is </a:t>
            </a:r>
            <a:r>
              <a:rPr sz="1167" spc="63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available</a:t>
            </a:r>
            <a:endParaRPr sz="1167">
              <a:latin typeface="Arial"/>
              <a:cs typeface="Arial"/>
            </a:endParaRPr>
          </a:p>
          <a:p>
            <a:pPr marL="12347" marR="4939" algn="just">
              <a:lnSpc>
                <a:spcPct val="143800"/>
              </a:lnSpc>
              <a:spcBef>
                <a:spcPts val="5"/>
              </a:spcBef>
            </a:pPr>
            <a:r>
              <a:rPr sz="1167" dirty="0">
                <a:latin typeface="Arial"/>
                <a:cs typeface="Arial"/>
              </a:rPr>
              <a:t>to different </a:t>
            </a:r>
            <a:r>
              <a:rPr sz="1167" spc="-5" dirty="0">
                <a:latin typeface="Arial"/>
                <a:cs typeface="Arial"/>
              </a:rPr>
              <a:t>users in </a:t>
            </a:r>
            <a:r>
              <a:rPr sz="1167" dirty="0">
                <a:latin typeface="Arial"/>
                <a:cs typeface="Arial"/>
              </a:rPr>
              <a:t>different formats as </a:t>
            </a:r>
            <a:r>
              <a:rPr sz="1167" spc="-5" dirty="0">
                <a:latin typeface="Arial"/>
                <a:cs typeface="Arial"/>
              </a:rPr>
              <a:t>desired </a:t>
            </a:r>
            <a:r>
              <a:rPr sz="1167" dirty="0">
                <a:latin typeface="Arial"/>
                <a:cs typeface="Arial"/>
              </a:rPr>
              <a:t>by </a:t>
            </a:r>
            <a:r>
              <a:rPr sz="1167" spc="-5" dirty="0">
                <a:latin typeface="Arial"/>
                <a:cs typeface="Arial"/>
              </a:rPr>
              <a:t>different </a:t>
            </a:r>
            <a:r>
              <a:rPr sz="1167" dirty="0">
                <a:latin typeface="Arial"/>
                <a:cs typeface="Arial"/>
              </a:rPr>
              <a:t>users. For example,  consider </a:t>
            </a:r>
            <a:r>
              <a:rPr sz="1167" spc="-10" dirty="0">
                <a:latin typeface="Arial"/>
                <a:cs typeface="Arial"/>
              </a:rPr>
              <a:t>we </a:t>
            </a:r>
            <a:r>
              <a:rPr sz="1167" spc="-5" dirty="0">
                <a:latin typeface="Arial"/>
                <a:cs typeface="Arial"/>
              </a:rPr>
              <a:t>have stored the </a:t>
            </a:r>
            <a:r>
              <a:rPr sz="1167" dirty="0">
                <a:latin typeface="Arial"/>
                <a:cs typeface="Arial"/>
              </a:rPr>
              <a:t>DOB </a:t>
            </a:r>
            <a:r>
              <a:rPr sz="1167" spc="-5" dirty="0">
                <a:latin typeface="Arial"/>
                <a:cs typeface="Arial"/>
              </a:rPr>
              <a:t>(Date of Birth) in </a:t>
            </a:r>
            <a:r>
              <a:rPr sz="1167" dirty="0">
                <a:latin typeface="Arial"/>
                <a:cs typeface="Arial"/>
              </a:rPr>
              <a:t>the database </a:t>
            </a:r>
            <a:r>
              <a:rPr sz="1167" spc="-5" dirty="0">
                <a:latin typeface="Arial"/>
                <a:cs typeface="Arial"/>
              </a:rPr>
              <a:t>in </a:t>
            </a:r>
            <a:r>
              <a:rPr sz="1167" dirty="0">
                <a:latin typeface="Arial"/>
                <a:cs typeface="Arial"/>
              </a:rPr>
              <a:t>a </a:t>
            </a:r>
            <a:r>
              <a:rPr sz="1167" spc="-5" dirty="0">
                <a:latin typeface="Arial"/>
                <a:cs typeface="Arial"/>
              </a:rPr>
              <a:t>particular  </a:t>
            </a:r>
            <a:r>
              <a:rPr sz="1167" dirty="0">
                <a:latin typeface="Arial"/>
                <a:cs typeface="Arial"/>
              </a:rPr>
              <a:t>format, </a:t>
            </a:r>
            <a:r>
              <a:rPr sz="1167" spc="-5" dirty="0">
                <a:latin typeface="Arial"/>
                <a:cs typeface="Arial"/>
              </a:rPr>
              <a:t>like in the </a:t>
            </a:r>
            <a:r>
              <a:rPr sz="1167" dirty="0">
                <a:latin typeface="Arial"/>
                <a:cs typeface="Arial"/>
              </a:rPr>
              <a:t>form </a:t>
            </a:r>
            <a:r>
              <a:rPr sz="1167" spc="-5" dirty="0">
                <a:latin typeface="Arial"/>
                <a:cs typeface="Arial"/>
              </a:rPr>
              <a:t>of dd-mm-yyyy </a:t>
            </a:r>
            <a:r>
              <a:rPr sz="1167" dirty="0">
                <a:latin typeface="Arial"/>
                <a:cs typeface="Arial"/>
              </a:rPr>
              <a:t>(for example, </a:t>
            </a:r>
            <a:r>
              <a:rPr sz="1167" spc="-5" dirty="0">
                <a:latin typeface="Arial"/>
                <a:cs typeface="Arial"/>
              </a:rPr>
              <a:t>28-03-1987). However, </a:t>
            </a:r>
            <a:r>
              <a:rPr sz="1167" dirty="0">
                <a:latin typeface="Arial"/>
                <a:cs typeface="Arial"/>
              </a:rPr>
              <a:t>the  users from different </a:t>
            </a:r>
            <a:r>
              <a:rPr sz="1167" spc="-5" dirty="0">
                <a:latin typeface="Arial"/>
                <a:cs typeface="Arial"/>
              </a:rPr>
              <a:t>departments </a:t>
            </a:r>
            <a:r>
              <a:rPr sz="1167" spc="5" dirty="0">
                <a:latin typeface="Arial"/>
                <a:cs typeface="Arial"/>
              </a:rPr>
              <a:t>may </a:t>
            </a:r>
            <a:r>
              <a:rPr sz="1167" spc="-5" dirty="0">
                <a:latin typeface="Arial"/>
                <a:cs typeface="Arial"/>
              </a:rPr>
              <a:t>require </a:t>
            </a:r>
            <a:r>
              <a:rPr sz="1167" dirty="0">
                <a:latin typeface="Arial"/>
                <a:cs typeface="Arial"/>
              </a:rPr>
              <a:t>to </a:t>
            </a:r>
            <a:r>
              <a:rPr sz="1167" spc="-5" dirty="0">
                <a:latin typeface="Arial"/>
                <a:cs typeface="Arial"/>
              </a:rPr>
              <a:t>view </a:t>
            </a:r>
            <a:r>
              <a:rPr sz="1167" dirty="0">
                <a:latin typeface="Arial"/>
                <a:cs typeface="Arial"/>
              </a:rPr>
              <a:t>the date </a:t>
            </a:r>
            <a:r>
              <a:rPr sz="1167" spc="-5" dirty="0">
                <a:latin typeface="Arial"/>
                <a:cs typeface="Arial"/>
              </a:rPr>
              <a:t>of birth in </a:t>
            </a:r>
            <a:r>
              <a:rPr sz="1167" dirty="0">
                <a:latin typeface="Arial"/>
                <a:cs typeface="Arial"/>
              </a:rPr>
              <a:t>different  forms; </a:t>
            </a:r>
            <a:r>
              <a:rPr sz="1167" spc="-5" dirty="0">
                <a:latin typeface="Arial"/>
                <a:cs typeface="Arial"/>
              </a:rPr>
              <a:t>the examination </a:t>
            </a:r>
            <a:r>
              <a:rPr sz="1167" dirty="0">
                <a:latin typeface="Arial"/>
                <a:cs typeface="Arial"/>
              </a:rPr>
              <a:t>department </a:t>
            </a:r>
            <a:r>
              <a:rPr sz="1167" spc="5" dirty="0">
                <a:latin typeface="Arial"/>
                <a:cs typeface="Arial"/>
              </a:rPr>
              <a:t>may </a:t>
            </a:r>
            <a:r>
              <a:rPr sz="1167" dirty="0">
                <a:latin typeface="Arial"/>
                <a:cs typeface="Arial"/>
              </a:rPr>
              <a:t>ask </a:t>
            </a:r>
            <a:r>
              <a:rPr sz="1167" spc="-5" dirty="0">
                <a:latin typeface="Arial"/>
                <a:cs typeface="Arial"/>
              </a:rPr>
              <a:t>it </a:t>
            </a:r>
            <a:r>
              <a:rPr sz="1167" dirty="0">
                <a:latin typeface="Arial"/>
                <a:cs typeface="Arial"/>
              </a:rPr>
              <a:t>to be </a:t>
            </a:r>
            <a:r>
              <a:rPr sz="1167" spc="-5" dirty="0">
                <a:latin typeface="Arial"/>
                <a:cs typeface="Arial"/>
              </a:rPr>
              <a:t>displayed </a:t>
            </a:r>
            <a:r>
              <a:rPr sz="1167" dirty="0">
                <a:latin typeface="Arial"/>
                <a:cs typeface="Arial"/>
              </a:rPr>
              <a:t>as </a:t>
            </a:r>
            <a:r>
              <a:rPr sz="1167" spc="-5" dirty="0">
                <a:latin typeface="Arial"/>
                <a:cs typeface="Arial"/>
              </a:rPr>
              <a:t>month-day-yyyy  (like </a:t>
            </a:r>
            <a:r>
              <a:rPr sz="1167" dirty="0">
                <a:latin typeface="Arial"/>
                <a:cs typeface="Arial"/>
              </a:rPr>
              <a:t>march-28-1987) </a:t>
            </a:r>
            <a:r>
              <a:rPr sz="1167" spc="-5" dirty="0">
                <a:latin typeface="Arial"/>
                <a:cs typeface="Arial"/>
              </a:rPr>
              <a:t>the Registrar’s </a:t>
            </a:r>
            <a:r>
              <a:rPr sz="1167" dirty="0">
                <a:latin typeface="Arial"/>
                <a:cs typeface="Arial"/>
              </a:rPr>
              <a:t>office </a:t>
            </a:r>
            <a:r>
              <a:rPr sz="1167" spc="5" dirty="0">
                <a:latin typeface="Arial"/>
                <a:cs typeface="Arial"/>
              </a:rPr>
              <a:t>may </a:t>
            </a:r>
            <a:r>
              <a:rPr sz="1167" dirty="0">
                <a:latin typeface="Arial"/>
                <a:cs typeface="Arial"/>
              </a:rPr>
              <a:t>ask to </a:t>
            </a:r>
            <a:r>
              <a:rPr sz="1167" spc="-5" dirty="0">
                <a:latin typeface="Arial"/>
                <a:cs typeface="Arial"/>
              </a:rPr>
              <a:t>display date of birth </a:t>
            </a:r>
            <a:r>
              <a:rPr sz="1167" dirty="0">
                <a:latin typeface="Arial"/>
                <a:cs typeface="Arial"/>
              </a:rPr>
              <a:t>as  </a:t>
            </a:r>
            <a:r>
              <a:rPr sz="1167" spc="-5" dirty="0">
                <a:latin typeface="Arial"/>
                <a:cs typeface="Arial"/>
              </a:rPr>
              <a:t>mm/dd/yyyy, still </a:t>
            </a:r>
            <a:r>
              <a:rPr sz="1167" dirty="0">
                <a:latin typeface="Arial"/>
                <a:cs typeface="Arial"/>
              </a:rPr>
              <a:t>the Library </a:t>
            </a:r>
            <a:r>
              <a:rPr sz="1167" spc="5" dirty="0">
                <a:latin typeface="Arial"/>
                <a:cs typeface="Arial"/>
              </a:rPr>
              <a:t>may </a:t>
            </a:r>
            <a:r>
              <a:rPr sz="1167" dirty="0">
                <a:latin typeface="Arial"/>
                <a:cs typeface="Arial"/>
              </a:rPr>
              <a:t>need </a:t>
            </a:r>
            <a:r>
              <a:rPr sz="1167" spc="-5" dirty="0">
                <a:latin typeface="Arial"/>
                <a:cs typeface="Arial"/>
              </a:rPr>
              <a:t>the </a:t>
            </a:r>
            <a:r>
              <a:rPr sz="1167" spc="-10" dirty="0">
                <a:latin typeface="Arial"/>
                <a:cs typeface="Arial"/>
              </a:rPr>
              <a:t>in </a:t>
            </a:r>
            <a:r>
              <a:rPr sz="1167" spc="-5" dirty="0">
                <a:latin typeface="Arial"/>
                <a:cs typeface="Arial"/>
              </a:rPr>
              <a:t>the form of dd/mm/yy. </a:t>
            </a:r>
            <a:r>
              <a:rPr sz="1167" spc="5" dirty="0">
                <a:latin typeface="Arial"/>
                <a:cs typeface="Arial"/>
              </a:rPr>
              <a:t>The </a:t>
            </a:r>
            <a:r>
              <a:rPr sz="1167" spc="-5" dirty="0">
                <a:latin typeface="Arial"/>
                <a:cs typeface="Arial"/>
              </a:rPr>
              <a:t>Three  </a:t>
            </a:r>
            <a:r>
              <a:rPr sz="1167" dirty="0">
                <a:latin typeface="Arial"/>
                <a:cs typeface="Arial"/>
              </a:rPr>
              <a:t>Level Schema </a:t>
            </a:r>
            <a:r>
              <a:rPr sz="1167" spc="-5" dirty="0">
                <a:latin typeface="Arial"/>
                <a:cs typeface="Arial"/>
              </a:rPr>
              <a:t>allows </a:t>
            </a:r>
            <a:r>
              <a:rPr sz="1167" dirty="0">
                <a:latin typeface="Arial"/>
                <a:cs typeface="Arial"/>
              </a:rPr>
              <a:t>us to access </a:t>
            </a:r>
            <a:r>
              <a:rPr sz="1167" spc="-5" dirty="0">
                <a:latin typeface="Arial"/>
                <a:cs typeface="Arial"/>
              </a:rPr>
              <a:t>the data in </a:t>
            </a:r>
            <a:r>
              <a:rPr sz="1167" dirty="0">
                <a:latin typeface="Arial"/>
                <a:cs typeface="Arial"/>
              </a:rPr>
              <a:t>different formats at the </a:t>
            </a:r>
            <a:r>
              <a:rPr sz="1167" spc="-5" dirty="0">
                <a:latin typeface="Arial"/>
                <a:cs typeface="Arial"/>
              </a:rPr>
              <a:t>external  level, which is </a:t>
            </a:r>
            <a:r>
              <a:rPr sz="1167" dirty="0">
                <a:latin typeface="Arial"/>
                <a:cs typeface="Arial"/>
              </a:rPr>
              <a:t>stored </a:t>
            </a:r>
            <a:r>
              <a:rPr sz="1167" spc="-5" dirty="0">
                <a:latin typeface="Arial"/>
                <a:cs typeface="Arial"/>
              </a:rPr>
              <a:t>in </a:t>
            </a:r>
            <a:r>
              <a:rPr sz="1167" dirty="0">
                <a:latin typeface="Arial"/>
                <a:cs typeface="Arial"/>
              </a:rPr>
              <a:t>a </a:t>
            </a:r>
            <a:r>
              <a:rPr sz="1167" spc="-5" dirty="0">
                <a:latin typeface="Arial"/>
                <a:cs typeface="Arial"/>
              </a:rPr>
              <a:t>specific </a:t>
            </a:r>
            <a:r>
              <a:rPr sz="1167" dirty="0">
                <a:latin typeface="Arial"/>
                <a:cs typeface="Arial"/>
              </a:rPr>
              <a:t>format at </a:t>
            </a:r>
            <a:r>
              <a:rPr sz="1167" spc="-5" dirty="0">
                <a:latin typeface="Arial"/>
                <a:cs typeface="Arial"/>
              </a:rPr>
              <a:t>the </a:t>
            </a:r>
            <a:r>
              <a:rPr sz="1167" dirty="0">
                <a:latin typeface="Arial"/>
                <a:cs typeface="Arial"/>
              </a:rPr>
              <a:t>internal</a:t>
            </a:r>
            <a:r>
              <a:rPr sz="1167" spc="49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level.</a:t>
            </a:r>
            <a:endParaRPr sz="1167">
              <a:latin typeface="Arial"/>
              <a:cs typeface="Arial"/>
            </a:endParaRPr>
          </a:p>
          <a:p>
            <a:pPr marL="12347" algn="just">
              <a:spcBef>
                <a:spcPts val="608"/>
              </a:spcBef>
            </a:pPr>
            <a:r>
              <a:rPr sz="1167" dirty="0">
                <a:latin typeface="Arial"/>
                <a:cs typeface="Arial"/>
              </a:rPr>
              <a:t>The Three </a:t>
            </a:r>
            <a:r>
              <a:rPr sz="1167" spc="-5" dirty="0">
                <a:latin typeface="Arial"/>
                <a:cs typeface="Arial"/>
              </a:rPr>
              <a:t>levels architecture is </a:t>
            </a:r>
            <a:r>
              <a:rPr sz="1167" dirty="0">
                <a:latin typeface="Arial"/>
                <a:cs typeface="Arial"/>
              </a:rPr>
              <a:t>useful </a:t>
            </a:r>
            <a:r>
              <a:rPr sz="1167" spc="5" dirty="0">
                <a:latin typeface="Arial"/>
                <a:cs typeface="Arial"/>
              </a:rPr>
              <a:t>for </a:t>
            </a:r>
            <a:r>
              <a:rPr sz="1167" spc="-5" dirty="0">
                <a:latin typeface="Arial"/>
                <a:cs typeface="Arial"/>
              </a:rPr>
              <a:t>hiding </a:t>
            </a:r>
            <a:r>
              <a:rPr sz="1167" dirty="0">
                <a:latin typeface="Arial"/>
                <a:cs typeface="Arial"/>
              </a:rPr>
              <a:t>the </a:t>
            </a:r>
            <a:r>
              <a:rPr sz="1167" spc="-5" dirty="0">
                <a:latin typeface="Arial"/>
                <a:cs typeface="Arial"/>
              </a:rPr>
              <a:t>details of internal </a:t>
            </a:r>
            <a:r>
              <a:rPr sz="1167" dirty="0">
                <a:latin typeface="Arial"/>
                <a:cs typeface="Arial"/>
              </a:rPr>
              <a:t>systems; </a:t>
            </a:r>
            <a:r>
              <a:rPr sz="1167" spc="5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it</a:t>
            </a:r>
            <a:endParaRPr sz="1167">
              <a:latin typeface="Arial"/>
              <a:cs typeface="Arial"/>
            </a:endParaRPr>
          </a:p>
          <a:p>
            <a:pPr marL="12347" marR="5556" algn="just">
              <a:lnSpc>
                <a:spcPct val="143700"/>
              </a:lnSpc>
              <a:spcBef>
                <a:spcPts val="5"/>
              </a:spcBef>
            </a:pPr>
            <a:r>
              <a:rPr sz="1167" dirty="0">
                <a:latin typeface="Arial"/>
                <a:cs typeface="Arial"/>
              </a:rPr>
              <a:t>in-fact hides </a:t>
            </a:r>
            <a:r>
              <a:rPr sz="1167" spc="-5" dirty="0">
                <a:latin typeface="Arial"/>
                <a:cs typeface="Arial"/>
              </a:rPr>
              <a:t>the details of underlying </a:t>
            </a:r>
            <a:r>
              <a:rPr sz="1167" dirty="0">
                <a:latin typeface="Arial"/>
                <a:cs typeface="Arial"/>
              </a:rPr>
              <a:t>system </a:t>
            </a:r>
            <a:r>
              <a:rPr sz="1167" spc="-5" dirty="0">
                <a:latin typeface="Arial"/>
                <a:cs typeface="Arial"/>
              </a:rPr>
              <a:t>views </a:t>
            </a:r>
            <a:r>
              <a:rPr sz="1167" dirty="0">
                <a:latin typeface="Arial"/>
                <a:cs typeface="Arial"/>
              </a:rPr>
              <a:t>from </a:t>
            </a:r>
            <a:r>
              <a:rPr sz="1167" spc="-5" dirty="0">
                <a:latin typeface="Arial"/>
                <a:cs typeface="Arial"/>
              </a:rPr>
              <a:t>the </a:t>
            </a:r>
            <a:r>
              <a:rPr sz="1167" dirty="0">
                <a:latin typeface="Arial"/>
                <a:cs typeface="Arial"/>
              </a:rPr>
              <a:t>users at other </a:t>
            </a:r>
            <a:r>
              <a:rPr sz="1167" spc="-5" dirty="0">
                <a:latin typeface="Arial"/>
                <a:cs typeface="Arial"/>
              </a:rPr>
              <a:t>levels  </a:t>
            </a:r>
            <a:r>
              <a:rPr sz="1167" dirty="0">
                <a:latin typeface="Arial"/>
                <a:cs typeface="Arial"/>
              </a:rPr>
              <a:t>and </a:t>
            </a:r>
            <a:r>
              <a:rPr sz="1167" spc="-5" dirty="0">
                <a:latin typeface="Arial"/>
                <a:cs typeface="Arial"/>
              </a:rPr>
              <a:t>restricts the access of data and </a:t>
            </a:r>
            <a:r>
              <a:rPr sz="1167" spc="-10" dirty="0">
                <a:latin typeface="Arial"/>
                <a:cs typeface="Arial"/>
              </a:rPr>
              <a:t>the </a:t>
            </a:r>
            <a:r>
              <a:rPr sz="1167" spc="-5" dirty="0">
                <a:latin typeface="Arial"/>
                <a:cs typeface="Arial"/>
              </a:rPr>
              <a:t>system </a:t>
            </a:r>
            <a:r>
              <a:rPr sz="1167" dirty="0">
                <a:latin typeface="Arial"/>
                <a:cs typeface="Arial"/>
              </a:rPr>
              <a:t>from any </a:t>
            </a:r>
            <a:r>
              <a:rPr sz="1167" spc="-5" dirty="0">
                <a:latin typeface="Arial"/>
                <a:cs typeface="Arial"/>
              </a:rPr>
              <a:t>unauthorized  </a:t>
            </a:r>
            <a:r>
              <a:rPr sz="1167" dirty="0">
                <a:latin typeface="Arial"/>
                <a:cs typeface="Arial"/>
              </a:rPr>
              <a:t>intervention. It </a:t>
            </a:r>
            <a:r>
              <a:rPr sz="1167" spc="-5" dirty="0">
                <a:latin typeface="Arial"/>
                <a:cs typeface="Arial"/>
              </a:rPr>
              <a:t>is the mechanism which allows </a:t>
            </a:r>
            <a:r>
              <a:rPr sz="1167" dirty="0">
                <a:latin typeface="Arial"/>
                <a:cs typeface="Arial"/>
              </a:rPr>
              <a:t>us to store the data </a:t>
            </a:r>
            <a:r>
              <a:rPr sz="1167" spc="-5" dirty="0">
                <a:latin typeface="Arial"/>
                <a:cs typeface="Arial"/>
              </a:rPr>
              <a:t>in </a:t>
            </a:r>
            <a:r>
              <a:rPr sz="1167" dirty="0">
                <a:latin typeface="Arial"/>
                <a:cs typeface="Arial"/>
              </a:rPr>
              <a:t>the </a:t>
            </a:r>
            <a:r>
              <a:rPr sz="1167" spc="-5" dirty="0">
                <a:latin typeface="Arial"/>
                <a:cs typeface="Arial"/>
              </a:rPr>
              <a:t>system  in such </a:t>
            </a:r>
            <a:r>
              <a:rPr sz="1167" dirty="0">
                <a:latin typeface="Arial"/>
                <a:cs typeface="Arial"/>
              </a:rPr>
              <a:t>a </a:t>
            </a:r>
            <a:r>
              <a:rPr sz="1167" spc="-5" dirty="0">
                <a:latin typeface="Arial"/>
                <a:cs typeface="Arial"/>
              </a:rPr>
              <a:t>way </a:t>
            </a:r>
            <a:r>
              <a:rPr sz="1167" dirty="0">
                <a:latin typeface="Arial"/>
                <a:cs typeface="Arial"/>
              </a:rPr>
              <a:t>that </a:t>
            </a:r>
            <a:r>
              <a:rPr sz="1167" spc="-5" dirty="0">
                <a:latin typeface="Arial"/>
                <a:cs typeface="Arial"/>
              </a:rPr>
              <a:t>it can be provided </a:t>
            </a:r>
            <a:r>
              <a:rPr sz="1167" dirty="0">
                <a:latin typeface="Arial"/>
                <a:cs typeface="Arial"/>
              </a:rPr>
              <a:t>to all </a:t>
            </a:r>
            <a:r>
              <a:rPr sz="1167" spc="-5" dirty="0">
                <a:latin typeface="Arial"/>
                <a:cs typeface="Arial"/>
              </a:rPr>
              <a:t>users in their desired </a:t>
            </a:r>
            <a:r>
              <a:rPr sz="1167" dirty="0">
                <a:latin typeface="Arial"/>
                <a:cs typeface="Arial"/>
              </a:rPr>
              <a:t>formats </a:t>
            </a:r>
            <a:r>
              <a:rPr sz="1167" spc="-5" dirty="0">
                <a:latin typeface="Arial"/>
                <a:cs typeface="Arial"/>
              </a:rPr>
              <a:t>and with  unveiling </a:t>
            </a:r>
            <a:r>
              <a:rPr sz="1167" dirty="0">
                <a:latin typeface="Arial"/>
                <a:cs typeface="Arial"/>
              </a:rPr>
              <a:t>other </a:t>
            </a:r>
            <a:r>
              <a:rPr sz="1167" spc="-5" dirty="0">
                <a:latin typeface="Arial"/>
                <a:cs typeface="Arial"/>
              </a:rPr>
              <a:t>details </a:t>
            </a:r>
            <a:r>
              <a:rPr sz="1167" dirty="0">
                <a:latin typeface="Arial"/>
                <a:cs typeface="Arial"/>
              </a:rPr>
              <a:t>and </a:t>
            </a:r>
            <a:r>
              <a:rPr sz="1167" spc="-5" dirty="0">
                <a:latin typeface="Arial"/>
                <a:cs typeface="Arial"/>
              </a:rPr>
              <a:t>information stored in the database. Moreover if there  is  </a:t>
            </a:r>
            <a:r>
              <a:rPr sz="1167" dirty="0">
                <a:latin typeface="Arial"/>
                <a:cs typeface="Arial"/>
              </a:rPr>
              <a:t>a  </a:t>
            </a:r>
            <a:r>
              <a:rPr sz="1167" spc="-5" dirty="0">
                <a:latin typeface="Arial"/>
                <a:cs typeface="Arial"/>
              </a:rPr>
              <a:t>change  to  be  </a:t>
            </a:r>
            <a:r>
              <a:rPr sz="1167" dirty="0">
                <a:latin typeface="Arial"/>
                <a:cs typeface="Arial"/>
              </a:rPr>
              <a:t>done  to  the  </a:t>
            </a:r>
            <a:r>
              <a:rPr sz="1167" spc="-5" dirty="0">
                <a:latin typeface="Arial"/>
                <a:cs typeface="Arial"/>
              </a:rPr>
              <a:t>data  stored  in  the  database  subject  </a:t>
            </a:r>
            <a:r>
              <a:rPr sz="1167" dirty="0">
                <a:latin typeface="Arial"/>
                <a:cs typeface="Arial"/>
              </a:rPr>
              <a:t>to  </a:t>
            </a:r>
            <a:r>
              <a:rPr sz="1167" spc="190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the</a:t>
            </a:r>
            <a:endParaRPr sz="116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24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0083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9000" y="1346090"/>
            <a:ext cx="5371659" cy="180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3800"/>
              </a:lnSpc>
            </a:pPr>
            <a:r>
              <a:rPr sz="1167" dirty="0">
                <a:latin typeface="Arial"/>
                <a:cs typeface="Arial"/>
              </a:rPr>
              <a:t>requirements </a:t>
            </a:r>
            <a:r>
              <a:rPr sz="1167" spc="-5" dirty="0">
                <a:latin typeface="Arial"/>
                <a:cs typeface="Arial"/>
              </a:rPr>
              <a:t>of </a:t>
            </a:r>
            <a:r>
              <a:rPr sz="1167" dirty="0">
                <a:latin typeface="Arial"/>
                <a:cs typeface="Arial"/>
              </a:rPr>
              <a:t>a </a:t>
            </a:r>
            <a:r>
              <a:rPr sz="1167" spc="-5" dirty="0">
                <a:latin typeface="Arial"/>
                <a:cs typeface="Arial"/>
              </a:rPr>
              <a:t>specific </a:t>
            </a:r>
            <a:r>
              <a:rPr sz="1167" dirty="0">
                <a:latin typeface="Arial"/>
                <a:cs typeface="Arial"/>
              </a:rPr>
              <a:t>user </a:t>
            </a:r>
            <a:r>
              <a:rPr sz="1167" spc="-5" dirty="0">
                <a:latin typeface="Arial"/>
                <a:cs typeface="Arial"/>
              </a:rPr>
              <a:t>it needs </a:t>
            </a:r>
            <a:r>
              <a:rPr sz="1167" dirty="0">
                <a:latin typeface="Arial"/>
                <a:cs typeface="Arial"/>
              </a:rPr>
              <a:t>not be </a:t>
            </a:r>
            <a:r>
              <a:rPr sz="1167" spc="-5" dirty="0">
                <a:latin typeface="Arial"/>
                <a:cs typeface="Arial"/>
              </a:rPr>
              <a:t>changed </a:t>
            </a:r>
            <a:r>
              <a:rPr sz="1167" dirty="0">
                <a:latin typeface="Arial"/>
                <a:cs typeface="Arial"/>
              </a:rPr>
              <a:t>for that </a:t>
            </a:r>
            <a:r>
              <a:rPr sz="1167" spc="-5" dirty="0">
                <a:latin typeface="Arial"/>
                <a:cs typeface="Arial"/>
              </a:rPr>
              <a:t>user specifically,  </a:t>
            </a:r>
            <a:r>
              <a:rPr sz="1167" spc="-10" dirty="0">
                <a:latin typeface="Arial"/>
                <a:cs typeface="Arial"/>
              </a:rPr>
              <a:t>we </a:t>
            </a:r>
            <a:r>
              <a:rPr sz="1167" dirty="0">
                <a:latin typeface="Arial"/>
                <a:cs typeface="Arial"/>
              </a:rPr>
              <a:t>can </a:t>
            </a:r>
            <a:r>
              <a:rPr sz="1167" spc="-5" dirty="0">
                <a:latin typeface="Arial"/>
                <a:cs typeface="Arial"/>
              </a:rPr>
              <a:t>create </a:t>
            </a:r>
            <a:r>
              <a:rPr sz="1167" dirty="0">
                <a:latin typeface="Arial"/>
                <a:cs typeface="Arial"/>
              </a:rPr>
              <a:t>a </a:t>
            </a:r>
            <a:r>
              <a:rPr sz="1167" spc="-5" dirty="0">
                <a:latin typeface="Arial"/>
                <a:cs typeface="Arial"/>
              </a:rPr>
              <a:t>change </a:t>
            </a:r>
            <a:r>
              <a:rPr sz="1167" dirty="0">
                <a:latin typeface="Arial"/>
                <a:cs typeface="Arial"/>
              </a:rPr>
              <a:t>to </a:t>
            </a:r>
            <a:r>
              <a:rPr sz="1167" spc="-5" dirty="0">
                <a:latin typeface="Arial"/>
                <a:cs typeface="Arial"/>
              </a:rPr>
              <a:t>the specific external view </a:t>
            </a:r>
            <a:r>
              <a:rPr sz="1167" dirty="0">
                <a:latin typeface="Arial"/>
                <a:cs typeface="Arial"/>
              </a:rPr>
              <a:t>of </a:t>
            </a:r>
            <a:r>
              <a:rPr sz="1167" spc="-5" dirty="0">
                <a:latin typeface="Arial"/>
                <a:cs typeface="Arial"/>
              </a:rPr>
              <a:t>that </a:t>
            </a:r>
            <a:r>
              <a:rPr sz="1167" dirty="0">
                <a:latin typeface="Arial"/>
                <a:cs typeface="Arial"/>
              </a:rPr>
              <a:t>user </a:t>
            </a:r>
            <a:r>
              <a:rPr sz="1167" spc="-5" dirty="0">
                <a:latin typeface="Arial"/>
                <a:cs typeface="Arial"/>
              </a:rPr>
              <a:t>and the internal  </a:t>
            </a:r>
            <a:r>
              <a:rPr sz="1167" dirty="0">
                <a:latin typeface="Arial"/>
                <a:cs typeface="Arial"/>
              </a:rPr>
              <a:t>details </a:t>
            </a:r>
            <a:r>
              <a:rPr sz="1167" spc="-5" dirty="0">
                <a:latin typeface="Arial"/>
                <a:cs typeface="Arial"/>
              </a:rPr>
              <a:t>remain unchanged. </a:t>
            </a:r>
            <a:r>
              <a:rPr sz="1167" dirty="0">
                <a:latin typeface="Arial"/>
                <a:cs typeface="Arial"/>
              </a:rPr>
              <a:t>Also </a:t>
            </a:r>
            <a:r>
              <a:rPr sz="1167" spc="-10" dirty="0">
                <a:latin typeface="Arial"/>
                <a:cs typeface="Arial"/>
              </a:rPr>
              <a:t>if we </a:t>
            </a:r>
            <a:r>
              <a:rPr sz="1167" spc="-5" dirty="0">
                <a:latin typeface="Arial"/>
                <a:cs typeface="Arial"/>
              </a:rPr>
              <a:t>want </a:t>
            </a:r>
            <a:r>
              <a:rPr sz="1167" dirty="0">
                <a:latin typeface="Arial"/>
                <a:cs typeface="Arial"/>
              </a:rPr>
              <a:t>to </a:t>
            </a:r>
            <a:r>
              <a:rPr sz="1167" spc="-5" dirty="0">
                <a:latin typeface="Arial"/>
                <a:cs typeface="Arial"/>
              </a:rPr>
              <a:t>change the underlying storage  mechanism of the </a:t>
            </a:r>
            <a:r>
              <a:rPr sz="1167" dirty="0">
                <a:latin typeface="Arial"/>
                <a:cs typeface="Arial"/>
              </a:rPr>
              <a:t>data </a:t>
            </a:r>
            <a:r>
              <a:rPr sz="1167" spc="-5" dirty="0">
                <a:latin typeface="Arial"/>
                <a:cs typeface="Arial"/>
              </a:rPr>
              <a:t>stored on the </a:t>
            </a:r>
            <a:r>
              <a:rPr sz="1167" dirty="0">
                <a:latin typeface="Arial"/>
                <a:cs typeface="Arial"/>
              </a:rPr>
              <a:t>disk </a:t>
            </a:r>
            <a:r>
              <a:rPr sz="1167" spc="-10" dirty="0">
                <a:latin typeface="Arial"/>
                <a:cs typeface="Arial"/>
              </a:rPr>
              <a:t>we </a:t>
            </a:r>
            <a:r>
              <a:rPr sz="1167" dirty="0">
                <a:latin typeface="Arial"/>
                <a:cs typeface="Arial"/>
              </a:rPr>
              <a:t>can do </a:t>
            </a:r>
            <a:r>
              <a:rPr sz="1167" spc="-5" dirty="0">
                <a:latin typeface="Arial"/>
                <a:cs typeface="Arial"/>
              </a:rPr>
              <a:t>it without </a:t>
            </a:r>
            <a:r>
              <a:rPr sz="1167" dirty="0">
                <a:latin typeface="Arial"/>
                <a:cs typeface="Arial"/>
              </a:rPr>
              <a:t>affecting </a:t>
            </a:r>
            <a:r>
              <a:rPr sz="1167" spc="-5" dirty="0">
                <a:latin typeface="Arial"/>
                <a:cs typeface="Arial"/>
              </a:rPr>
              <a:t>the  </a:t>
            </a:r>
            <a:r>
              <a:rPr sz="1167" dirty="0">
                <a:latin typeface="Arial"/>
                <a:cs typeface="Arial"/>
              </a:rPr>
              <a:t>internal </a:t>
            </a:r>
            <a:r>
              <a:rPr sz="1167" spc="-5" dirty="0">
                <a:latin typeface="Arial"/>
                <a:cs typeface="Arial"/>
              </a:rPr>
              <a:t>and conceptual view </a:t>
            </a:r>
            <a:r>
              <a:rPr sz="1167" dirty="0">
                <a:latin typeface="Arial"/>
                <a:cs typeface="Arial"/>
              </a:rPr>
              <a:t>at the </a:t>
            </a:r>
            <a:r>
              <a:rPr sz="1167" spc="-5" dirty="0">
                <a:latin typeface="Arial"/>
                <a:cs typeface="Arial"/>
              </a:rPr>
              <a:t>lowest </a:t>
            </a:r>
            <a:r>
              <a:rPr sz="1167" dirty="0">
                <a:latin typeface="Arial"/>
                <a:cs typeface="Arial"/>
              </a:rPr>
              <a:t>level </a:t>
            </a:r>
            <a:r>
              <a:rPr sz="1167" spc="-5" dirty="0">
                <a:latin typeface="Arial"/>
                <a:cs typeface="Arial"/>
              </a:rPr>
              <a:t>in </a:t>
            </a:r>
            <a:r>
              <a:rPr sz="1167" dirty="0">
                <a:latin typeface="Arial"/>
                <a:cs typeface="Arial"/>
              </a:rPr>
              <a:t>the </a:t>
            </a:r>
            <a:r>
              <a:rPr sz="1167" spc="-5" dirty="0">
                <a:latin typeface="Arial"/>
                <a:cs typeface="Arial"/>
              </a:rPr>
              <a:t>three levels </a:t>
            </a:r>
            <a:r>
              <a:rPr sz="1167" dirty="0">
                <a:latin typeface="Arial"/>
                <a:cs typeface="Arial"/>
              </a:rPr>
              <a:t>architecture </a:t>
            </a:r>
            <a:r>
              <a:rPr sz="1167" spc="-10" dirty="0">
                <a:latin typeface="Arial"/>
                <a:cs typeface="Arial"/>
              </a:rPr>
              <a:t>is  </a:t>
            </a:r>
            <a:r>
              <a:rPr sz="1167" dirty="0">
                <a:latin typeface="Arial"/>
                <a:cs typeface="Arial"/>
              </a:rPr>
              <a:t>the internal </a:t>
            </a:r>
            <a:r>
              <a:rPr sz="1167" spc="-5" dirty="0">
                <a:latin typeface="Arial"/>
                <a:cs typeface="Arial"/>
              </a:rPr>
              <a:t>view </a:t>
            </a:r>
            <a:r>
              <a:rPr sz="1167" dirty="0">
                <a:latin typeface="Arial"/>
                <a:cs typeface="Arial"/>
              </a:rPr>
              <a:t>or internal </a:t>
            </a:r>
            <a:r>
              <a:rPr sz="1167" spc="-5" dirty="0">
                <a:latin typeface="Arial"/>
                <a:cs typeface="Arial"/>
              </a:rPr>
              <a:t>level which is shown </a:t>
            </a:r>
            <a:r>
              <a:rPr sz="1167" dirty="0">
                <a:latin typeface="Arial"/>
                <a:cs typeface="Arial"/>
              </a:rPr>
              <a:t>below </a:t>
            </a:r>
            <a:r>
              <a:rPr sz="1167" spc="-5" dirty="0">
                <a:latin typeface="Arial"/>
                <a:cs typeface="Arial"/>
              </a:rPr>
              <a:t>in </a:t>
            </a:r>
            <a:r>
              <a:rPr sz="1167" dirty="0">
                <a:latin typeface="Arial"/>
                <a:cs typeface="Arial"/>
              </a:rPr>
              <a:t>the </a:t>
            </a:r>
            <a:r>
              <a:rPr sz="1167" spc="-5" dirty="0">
                <a:latin typeface="Arial"/>
                <a:cs typeface="Arial"/>
              </a:rPr>
              <a:t>diagram and is  illustrated in the coming</a:t>
            </a:r>
            <a:r>
              <a:rPr sz="1167" spc="-10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lines.</a:t>
            </a:r>
            <a:endParaRPr sz="1167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1340" y="3520686"/>
            <a:ext cx="4793596" cy="3606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099231" y="7216282"/>
            <a:ext cx="284850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Arial"/>
                <a:cs typeface="Arial"/>
              </a:rPr>
              <a:t>Fig. </a:t>
            </a:r>
            <a:r>
              <a:rPr sz="1167" dirty="0">
                <a:latin typeface="Arial"/>
                <a:cs typeface="Arial"/>
              </a:rPr>
              <a:t>1: Three </a:t>
            </a:r>
            <a:r>
              <a:rPr sz="1167" spc="-5" dirty="0">
                <a:latin typeface="Arial"/>
                <a:cs typeface="Arial"/>
              </a:rPr>
              <a:t>level architecture of</a:t>
            </a:r>
            <a:r>
              <a:rPr sz="1167" spc="39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database</a:t>
            </a:r>
            <a:endParaRPr sz="116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25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8994" y="7916151"/>
            <a:ext cx="5412405" cy="1194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361" spc="19" dirty="0">
                <a:latin typeface="Arial"/>
                <a:cs typeface="Arial"/>
              </a:rPr>
              <a:t>The</a:t>
            </a:r>
            <a:r>
              <a:rPr sz="1361" spc="-34" dirty="0">
                <a:latin typeface="Arial"/>
                <a:cs typeface="Arial"/>
              </a:rPr>
              <a:t> </a:t>
            </a:r>
            <a:r>
              <a:rPr sz="1361" spc="58" dirty="0">
                <a:latin typeface="Arial"/>
                <a:cs typeface="Arial"/>
              </a:rPr>
              <a:t>Architecture:</a:t>
            </a:r>
            <a:endParaRPr sz="1361">
              <a:latin typeface="Arial"/>
              <a:cs typeface="Arial"/>
            </a:endParaRPr>
          </a:p>
          <a:p>
            <a:pPr marL="12347" algn="just">
              <a:spcBef>
                <a:spcPts val="238"/>
              </a:spcBef>
            </a:pPr>
            <a:r>
              <a:rPr sz="1167" dirty="0">
                <a:latin typeface="Arial"/>
                <a:cs typeface="Arial"/>
              </a:rPr>
              <a:t>The</a:t>
            </a:r>
            <a:r>
              <a:rPr sz="1167" spc="146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schemas</a:t>
            </a:r>
            <a:r>
              <a:rPr sz="1167" spc="131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as</a:t>
            </a:r>
            <a:r>
              <a:rPr sz="1167" spc="141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it</a:t>
            </a:r>
            <a:r>
              <a:rPr sz="1167" spc="146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has</a:t>
            </a:r>
            <a:r>
              <a:rPr sz="1167" spc="141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been</a:t>
            </a:r>
            <a:r>
              <a:rPr sz="1167" spc="136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defined</a:t>
            </a:r>
            <a:r>
              <a:rPr sz="1167" spc="136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already;</a:t>
            </a:r>
            <a:r>
              <a:rPr sz="1167" spc="146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is</a:t>
            </a:r>
            <a:r>
              <a:rPr sz="1167" spc="141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the</a:t>
            </a:r>
            <a:r>
              <a:rPr sz="1167" spc="146" dirty="0">
                <a:latin typeface="Arial"/>
                <a:cs typeface="Arial"/>
              </a:rPr>
              <a:t> </a:t>
            </a:r>
            <a:r>
              <a:rPr sz="1167" spc="-10" dirty="0">
                <a:latin typeface="Arial"/>
                <a:cs typeface="Arial"/>
              </a:rPr>
              <a:t>repository</a:t>
            </a:r>
            <a:r>
              <a:rPr sz="1167" spc="131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used</a:t>
            </a:r>
            <a:r>
              <a:rPr sz="1167" spc="136" dirty="0">
                <a:latin typeface="Arial"/>
                <a:cs typeface="Arial"/>
              </a:rPr>
              <a:t> </a:t>
            </a:r>
            <a:r>
              <a:rPr sz="1167" spc="5" dirty="0">
                <a:latin typeface="Arial"/>
                <a:cs typeface="Arial"/>
              </a:rPr>
              <a:t>for</a:t>
            </a:r>
            <a:r>
              <a:rPr sz="1167" spc="141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storing</a:t>
            </a:r>
            <a:endParaRPr sz="1167">
              <a:latin typeface="Arial"/>
              <a:cs typeface="Arial"/>
            </a:endParaRPr>
          </a:p>
          <a:p>
            <a:pPr marL="12347" marR="4939" algn="just">
              <a:lnSpc>
                <a:spcPct val="143800"/>
              </a:lnSpc>
              <a:spcBef>
                <a:spcPts val="5"/>
              </a:spcBef>
            </a:pPr>
            <a:r>
              <a:rPr sz="1167" spc="-5" dirty="0">
                <a:latin typeface="Arial"/>
                <a:cs typeface="Arial"/>
              </a:rPr>
              <a:t>definitions of </a:t>
            </a:r>
            <a:r>
              <a:rPr sz="1167" dirty="0">
                <a:latin typeface="Arial"/>
                <a:cs typeface="Arial"/>
              </a:rPr>
              <a:t>the </a:t>
            </a:r>
            <a:r>
              <a:rPr sz="1167" spc="-5" dirty="0">
                <a:latin typeface="Arial"/>
                <a:cs typeface="Arial"/>
              </a:rPr>
              <a:t>structures used in database, it </a:t>
            </a:r>
            <a:r>
              <a:rPr sz="1167" dirty="0">
                <a:latin typeface="Arial"/>
                <a:cs typeface="Arial"/>
              </a:rPr>
              <a:t>can be anything from </a:t>
            </a:r>
            <a:r>
              <a:rPr sz="1167" spc="-5" dirty="0">
                <a:latin typeface="Arial"/>
                <a:cs typeface="Arial"/>
              </a:rPr>
              <a:t>any </a:t>
            </a:r>
            <a:r>
              <a:rPr sz="1167" dirty="0">
                <a:latin typeface="Arial"/>
                <a:cs typeface="Arial"/>
              </a:rPr>
              <a:t>entity  to the </a:t>
            </a:r>
            <a:r>
              <a:rPr sz="1167" spc="-5" dirty="0">
                <a:latin typeface="Arial"/>
                <a:cs typeface="Arial"/>
              </a:rPr>
              <a:t>whole organization. </a:t>
            </a:r>
            <a:r>
              <a:rPr sz="1167" dirty="0">
                <a:latin typeface="Arial"/>
                <a:cs typeface="Arial"/>
              </a:rPr>
              <a:t>For </a:t>
            </a:r>
            <a:r>
              <a:rPr sz="1167" spc="-5" dirty="0">
                <a:latin typeface="Arial"/>
                <a:cs typeface="Arial"/>
              </a:rPr>
              <a:t>this </a:t>
            </a:r>
            <a:r>
              <a:rPr sz="1167" dirty="0">
                <a:latin typeface="Arial"/>
                <a:cs typeface="Arial"/>
              </a:rPr>
              <a:t>purpose the </a:t>
            </a:r>
            <a:r>
              <a:rPr sz="1167" spc="-5" dirty="0">
                <a:latin typeface="Arial"/>
                <a:cs typeface="Arial"/>
              </a:rPr>
              <a:t>architecture </a:t>
            </a:r>
            <a:r>
              <a:rPr sz="1167" dirty="0">
                <a:latin typeface="Arial"/>
                <a:cs typeface="Arial"/>
              </a:rPr>
              <a:t>defines </a:t>
            </a:r>
            <a:r>
              <a:rPr sz="1167" spc="-5" dirty="0">
                <a:latin typeface="Arial"/>
                <a:cs typeface="Arial"/>
              </a:rPr>
              <a:t>different  </a:t>
            </a:r>
            <a:r>
              <a:rPr sz="1167" dirty="0">
                <a:latin typeface="Arial"/>
                <a:cs typeface="Arial"/>
              </a:rPr>
              <a:t>schemas </a:t>
            </a:r>
            <a:r>
              <a:rPr sz="1167" spc="-5" dirty="0">
                <a:latin typeface="Arial"/>
                <a:cs typeface="Arial"/>
              </a:rPr>
              <a:t>stored </a:t>
            </a:r>
            <a:r>
              <a:rPr sz="1167" dirty="0">
                <a:latin typeface="Arial"/>
                <a:cs typeface="Arial"/>
              </a:rPr>
              <a:t>at </a:t>
            </a:r>
            <a:r>
              <a:rPr sz="1167" spc="-5" dirty="0">
                <a:latin typeface="Arial"/>
                <a:cs typeface="Arial"/>
              </a:rPr>
              <a:t>different levels </a:t>
            </a:r>
            <a:r>
              <a:rPr sz="1167" spc="5" dirty="0">
                <a:latin typeface="Arial"/>
                <a:cs typeface="Arial"/>
              </a:rPr>
              <a:t>for </a:t>
            </a:r>
            <a:r>
              <a:rPr sz="1167" spc="-5" dirty="0">
                <a:latin typeface="Arial"/>
                <a:cs typeface="Arial"/>
              </a:rPr>
              <a:t>isolating the details one level </a:t>
            </a:r>
            <a:r>
              <a:rPr sz="1167" dirty="0">
                <a:latin typeface="Arial"/>
                <a:cs typeface="Arial"/>
              </a:rPr>
              <a:t>from the</a:t>
            </a:r>
            <a:r>
              <a:rPr sz="1167" spc="228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other.</a:t>
            </a:r>
            <a:endParaRPr sz="116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2857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97" y="1346979"/>
            <a:ext cx="5371659" cy="775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173" algn="just">
              <a:lnSpc>
                <a:spcPct val="143300"/>
              </a:lnSpc>
            </a:pPr>
            <a:r>
              <a:rPr sz="1167" dirty="0">
                <a:latin typeface="Arial"/>
                <a:cs typeface="Arial"/>
              </a:rPr>
              <a:t>Different </a:t>
            </a:r>
            <a:r>
              <a:rPr sz="1167" spc="-5" dirty="0">
                <a:latin typeface="Arial"/>
                <a:cs typeface="Arial"/>
              </a:rPr>
              <a:t>levels existing </a:t>
            </a:r>
            <a:r>
              <a:rPr sz="1167" dirty="0">
                <a:latin typeface="Arial"/>
                <a:cs typeface="Arial"/>
              </a:rPr>
              <a:t>at different </a:t>
            </a:r>
            <a:r>
              <a:rPr sz="1167" spc="-5" dirty="0">
                <a:latin typeface="Arial"/>
                <a:cs typeface="Arial"/>
              </a:rPr>
              <a:t>levels of </a:t>
            </a:r>
            <a:r>
              <a:rPr sz="1167" dirty="0">
                <a:latin typeface="Arial"/>
                <a:cs typeface="Arial"/>
              </a:rPr>
              <a:t>the </a:t>
            </a:r>
            <a:r>
              <a:rPr sz="1167" spc="-5" dirty="0">
                <a:latin typeface="Arial"/>
                <a:cs typeface="Arial"/>
              </a:rPr>
              <a:t>database architecture are  </a:t>
            </a:r>
            <a:r>
              <a:rPr sz="1167" dirty="0">
                <a:latin typeface="Arial"/>
                <a:cs typeface="Arial"/>
              </a:rPr>
              <a:t>expressed </a:t>
            </a:r>
            <a:r>
              <a:rPr sz="1167" spc="-5" dirty="0">
                <a:latin typeface="Arial"/>
                <a:cs typeface="Arial"/>
              </a:rPr>
              <a:t>below with </a:t>
            </a:r>
            <a:r>
              <a:rPr sz="1167" dirty="0">
                <a:latin typeface="Arial"/>
                <a:cs typeface="Arial"/>
              </a:rPr>
              <a:t>emphasis on </a:t>
            </a:r>
            <a:r>
              <a:rPr sz="1167" spc="-5" dirty="0">
                <a:latin typeface="Arial"/>
                <a:cs typeface="Arial"/>
              </a:rPr>
              <a:t>the details of </a:t>
            </a:r>
            <a:r>
              <a:rPr sz="1167" dirty="0">
                <a:latin typeface="Arial"/>
                <a:cs typeface="Arial"/>
              </a:rPr>
              <a:t>all </a:t>
            </a:r>
            <a:r>
              <a:rPr sz="1167" spc="-5" dirty="0">
                <a:latin typeface="Arial"/>
                <a:cs typeface="Arial"/>
              </a:rPr>
              <a:t>the levels</a:t>
            </a:r>
            <a:r>
              <a:rPr sz="1167" spc="87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individually.</a:t>
            </a:r>
            <a:endParaRPr sz="1167">
              <a:latin typeface="Arial"/>
              <a:cs typeface="Arial"/>
            </a:endParaRPr>
          </a:p>
          <a:p>
            <a:pPr marL="12347" marR="4939" algn="just">
              <a:lnSpc>
                <a:spcPct val="143700"/>
              </a:lnSpc>
              <a:spcBef>
                <a:spcPts val="5"/>
              </a:spcBef>
            </a:pPr>
            <a:r>
              <a:rPr sz="1167" spc="-5" dirty="0">
                <a:latin typeface="Arial"/>
                <a:cs typeface="Arial"/>
              </a:rPr>
              <a:t>Core of the database architecture is </a:t>
            </a:r>
            <a:r>
              <a:rPr sz="1167" dirty="0">
                <a:latin typeface="Arial"/>
                <a:cs typeface="Arial"/>
              </a:rPr>
              <a:t>the internal </a:t>
            </a:r>
            <a:r>
              <a:rPr sz="1167" spc="-5" dirty="0">
                <a:latin typeface="Arial"/>
                <a:cs typeface="Arial"/>
              </a:rPr>
              <a:t>level of </a:t>
            </a:r>
            <a:r>
              <a:rPr sz="1167" dirty="0">
                <a:latin typeface="Arial"/>
                <a:cs typeface="Arial"/>
              </a:rPr>
              <a:t>schema </a:t>
            </a:r>
            <a:r>
              <a:rPr sz="1167" spc="-5" dirty="0">
                <a:latin typeface="Arial"/>
                <a:cs typeface="Arial"/>
              </a:rPr>
              <a:t>which is  </a:t>
            </a:r>
            <a:r>
              <a:rPr sz="1167" dirty="0">
                <a:latin typeface="Arial"/>
                <a:cs typeface="Arial"/>
              </a:rPr>
              <a:t>discussed a bit </a:t>
            </a:r>
            <a:r>
              <a:rPr sz="1167" spc="-5" dirty="0">
                <a:latin typeface="Arial"/>
                <a:cs typeface="Arial"/>
              </a:rPr>
              <a:t>before getting </a:t>
            </a:r>
            <a:r>
              <a:rPr sz="1167" dirty="0">
                <a:latin typeface="Arial"/>
                <a:cs typeface="Arial"/>
              </a:rPr>
              <a:t>into the </a:t>
            </a:r>
            <a:r>
              <a:rPr sz="1167" spc="-5" dirty="0">
                <a:latin typeface="Arial"/>
                <a:cs typeface="Arial"/>
              </a:rPr>
              <a:t>details </a:t>
            </a:r>
            <a:r>
              <a:rPr sz="1167" dirty="0">
                <a:latin typeface="Arial"/>
                <a:cs typeface="Arial"/>
              </a:rPr>
              <a:t>of each </a:t>
            </a:r>
            <a:r>
              <a:rPr sz="1167" spc="-5" dirty="0">
                <a:latin typeface="Arial"/>
                <a:cs typeface="Arial"/>
              </a:rPr>
              <a:t>level individually. </a:t>
            </a:r>
            <a:r>
              <a:rPr sz="1167" spc="5" dirty="0">
                <a:latin typeface="Arial"/>
                <a:cs typeface="Arial"/>
              </a:rPr>
              <a:t>The  </a:t>
            </a:r>
            <a:r>
              <a:rPr sz="1167" dirty="0">
                <a:latin typeface="Arial"/>
                <a:cs typeface="Arial"/>
              </a:rPr>
              <a:t>internal </a:t>
            </a:r>
            <a:r>
              <a:rPr sz="1167" spc="-5" dirty="0">
                <a:latin typeface="Arial"/>
                <a:cs typeface="Arial"/>
              </a:rPr>
              <a:t>level implements </a:t>
            </a:r>
            <a:r>
              <a:rPr sz="1167" dirty="0">
                <a:latin typeface="Arial"/>
                <a:cs typeface="Arial"/>
              </a:rPr>
              <a:t>all </a:t>
            </a:r>
            <a:r>
              <a:rPr sz="1167" spc="-5" dirty="0">
                <a:latin typeface="Arial"/>
                <a:cs typeface="Arial"/>
              </a:rPr>
              <a:t>the inner details </a:t>
            </a:r>
            <a:r>
              <a:rPr sz="1167" dirty="0">
                <a:latin typeface="Arial"/>
                <a:cs typeface="Arial"/>
              </a:rPr>
              <a:t>and defines </a:t>
            </a:r>
            <a:r>
              <a:rPr sz="1167" spc="-5" dirty="0">
                <a:latin typeface="Arial"/>
                <a:cs typeface="Arial"/>
              </a:rPr>
              <a:t>the intentions of the  </a:t>
            </a:r>
            <a:r>
              <a:rPr sz="1167" dirty="0">
                <a:latin typeface="Arial"/>
                <a:cs typeface="Arial"/>
              </a:rPr>
              <a:t>database. </a:t>
            </a:r>
            <a:r>
              <a:rPr sz="1167" spc="-5" dirty="0">
                <a:latin typeface="Arial"/>
                <a:cs typeface="Arial"/>
              </a:rPr>
              <a:t>Internal </a:t>
            </a:r>
            <a:r>
              <a:rPr sz="1167" dirty="0">
                <a:latin typeface="Arial"/>
                <a:cs typeface="Arial"/>
              </a:rPr>
              <a:t>schema or </a:t>
            </a:r>
            <a:r>
              <a:rPr sz="1167" spc="-5" dirty="0">
                <a:latin typeface="Arial"/>
                <a:cs typeface="Arial"/>
              </a:rPr>
              <a:t>view </a:t>
            </a:r>
            <a:r>
              <a:rPr sz="1167" dirty="0">
                <a:latin typeface="Arial"/>
                <a:cs typeface="Arial"/>
              </a:rPr>
              <a:t>defines </a:t>
            </a:r>
            <a:r>
              <a:rPr sz="1167" spc="-5" dirty="0">
                <a:latin typeface="Arial"/>
                <a:cs typeface="Arial"/>
              </a:rPr>
              <a:t>the structures of </a:t>
            </a:r>
            <a:r>
              <a:rPr sz="1167" dirty="0">
                <a:latin typeface="Arial"/>
                <a:cs typeface="Arial"/>
              </a:rPr>
              <a:t>the </a:t>
            </a:r>
            <a:r>
              <a:rPr sz="1167" spc="-5" dirty="0">
                <a:latin typeface="Arial"/>
                <a:cs typeface="Arial"/>
              </a:rPr>
              <a:t>data </a:t>
            </a:r>
            <a:r>
              <a:rPr sz="1167" dirty="0">
                <a:latin typeface="Arial"/>
                <a:cs typeface="Arial"/>
              </a:rPr>
              <a:t>and other  data </a:t>
            </a:r>
            <a:r>
              <a:rPr sz="1167" spc="-5" dirty="0">
                <a:latin typeface="Arial"/>
                <a:cs typeface="Arial"/>
              </a:rPr>
              <a:t>related activities in </a:t>
            </a:r>
            <a:r>
              <a:rPr sz="1167" dirty="0">
                <a:latin typeface="Arial"/>
                <a:cs typeface="Arial"/>
              </a:rPr>
              <a:t>the database. </a:t>
            </a:r>
            <a:r>
              <a:rPr sz="1167" spc="-5" dirty="0">
                <a:latin typeface="Arial"/>
                <a:cs typeface="Arial"/>
              </a:rPr>
              <a:t>For example it </a:t>
            </a:r>
            <a:r>
              <a:rPr sz="1167" dirty="0">
                <a:latin typeface="Arial"/>
                <a:cs typeface="Arial"/>
              </a:rPr>
              <a:t>defines </a:t>
            </a:r>
            <a:r>
              <a:rPr sz="1167" spc="-5" dirty="0">
                <a:latin typeface="Arial"/>
                <a:cs typeface="Arial"/>
              </a:rPr>
              <a:t>that </a:t>
            </a:r>
            <a:r>
              <a:rPr sz="1167" dirty="0">
                <a:latin typeface="Arial"/>
                <a:cs typeface="Arial"/>
              </a:rPr>
              <a:t>for a </a:t>
            </a:r>
            <a:r>
              <a:rPr sz="1167" spc="-5" dirty="0">
                <a:latin typeface="Arial"/>
                <a:cs typeface="Arial"/>
              </a:rPr>
              <a:t>student  what </a:t>
            </a:r>
            <a:r>
              <a:rPr sz="1167" dirty="0">
                <a:latin typeface="Arial"/>
                <a:cs typeface="Arial"/>
              </a:rPr>
              <a:t>data </a:t>
            </a:r>
            <a:r>
              <a:rPr sz="1167" spc="-10" dirty="0">
                <a:latin typeface="Arial"/>
                <a:cs typeface="Arial"/>
              </a:rPr>
              <a:t>will </a:t>
            </a:r>
            <a:r>
              <a:rPr sz="1167" dirty="0">
                <a:latin typeface="Arial"/>
                <a:cs typeface="Arial"/>
              </a:rPr>
              <a:t>be stored </a:t>
            </a:r>
            <a:r>
              <a:rPr sz="1167" spc="-5" dirty="0">
                <a:latin typeface="Arial"/>
                <a:cs typeface="Arial"/>
              </a:rPr>
              <a:t>in </a:t>
            </a:r>
            <a:r>
              <a:rPr sz="1167" dirty="0">
                <a:latin typeface="Arial"/>
                <a:cs typeface="Arial"/>
              </a:rPr>
              <a:t>terms </a:t>
            </a:r>
            <a:r>
              <a:rPr sz="1167" spc="-5" dirty="0">
                <a:latin typeface="Arial"/>
                <a:cs typeface="Arial"/>
              </a:rPr>
              <a:t>of attributes of the student and it </a:t>
            </a:r>
            <a:r>
              <a:rPr sz="1167" dirty="0">
                <a:latin typeface="Arial"/>
                <a:cs typeface="Arial"/>
              </a:rPr>
              <a:t>also defines  how different </a:t>
            </a:r>
            <a:r>
              <a:rPr sz="1167" spc="-5" dirty="0">
                <a:latin typeface="Arial"/>
                <a:cs typeface="Arial"/>
              </a:rPr>
              <a:t>values </a:t>
            </a:r>
            <a:r>
              <a:rPr sz="1167" dirty="0">
                <a:latin typeface="Arial"/>
                <a:cs typeface="Arial"/>
              </a:rPr>
              <a:t>for these attributes </a:t>
            </a:r>
            <a:r>
              <a:rPr sz="1167" spc="-10" dirty="0">
                <a:latin typeface="Arial"/>
                <a:cs typeface="Arial"/>
              </a:rPr>
              <a:t>will </a:t>
            </a:r>
            <a:r>
              <a:rPr sz="1167" dirty="0">
                <a:latin typeface="Arial"/>
                <a:cs typeface="Arial"/>
              </a:rPr>
              <a:t>be </a:t>
            </a:r>
            <a:r>
              <a:rPr sz="1167" spc="-5" dirty="0">
                <a:latin typeface="Arial"/>
                <a:cs typeface="Arial"/>
              </a:rPr>
              <a:t>stored, </a:t>
            </a:r>
            <a:r>
              <a:rPr sz="1167" dirty="0">
                <a:latin typeface="Arial"/>
                <a:cs typeface="Arial"/>
              </a:rPr>
              <a:t>also </a:t>
            </a:r>
            <a:r>
              <a:rPr sz="1167" spc="-5" dirty="0">
                <a:latin typeface="Arial"/>
                <a:cs typeface="Arial"/>
              </a:rPr>
              <a:t>it tells </a:t>
            </a:r>
            <a:r>
              <a:rPr sz="1167" dirty="0">
                <a:latin typeface="Arial"/>
                <a:cs typeface="Arial"/>
              </a:rPr>
              <a:t>that </a:t>
            </a:r>
            <a:r>
              <a:rPr sz="1167" spc="-5" dirty="0">
                <a:latin typeface="Arial"/>
                <a:cs typeface="Arial"/>
              </a:rPr>
              <a:t>who is  allowed </a:t>
            </a:r>
            <a:r>
              <a:rPr sz="1167" dirty="0">
                <a:latin typeface="Arial"/>
                <a:cs typeface="Arial"/>
              </a:rPr>
              <a:t>to make </a:t>
            </a:r>
            <a:r>
              <a:rPr sz="1167" spc="-5" dirty="0">
                <a:latin typeface="Arial"/>
                <a:cs typeface="Arial"/>
              </a:rPr>
              <a:t>changes </a:t>
            </a:r>
            <a:r>
              <a:rPr sz="1167" dirty="0">
                <a:latin typeface="Arial"/>
                <a:cs typeface="Arial"/>
              </a:rPr>
              <a:t>to the </a:t>
            </a:r>
            <a:r>
              <a:rPr sz="1167" spc="-5" dirty="0">
                <a:latin typeface="Arial"/>
                <a:cs typeface="Arial"/>
              </a:rPr>
              <a:t>database </a:t>
            </a:r>
            <a:r>
              <a:rPr sz="1167" dirty="0">
                <a:latin typeface="Arial"/>
                <a:cs typeface="Arial"/>
              </a:rPr>
              <a:t>and </a:t>
            </a:r>
            <a:r>
              <a:rPr sz="1167" spc="-5" dirty="0">
                <a:latin typeface="Arial"/>
                <a:cs typeface="Arial"/>
              </a:rPr>
              <a:t>what </a:t>
            </a:r>
            <a:r>
              <a:rPr sz="1167" dirty="0">
                <a:latin typeface="Arial"/>
                <a:cs typeface="Arial"/>
              </a:rPr>
              <a:t>changes he </a:t>
            </a:r>
            <a:r>
              <a:rPr sz="1167" spc="-5" dirty="0">
                <a:latin typeface="Arial"/>
                <a:cs typeface="Arial"/>
              </a:rPr>
              <a:t>can </a:t>
            </a:r>
            <a:r>
              <a:rPr sz="1167" dirty="0">
                <a:latin typeface="Arial"/>
                <a:cs typeface="Arial"/>
              </a:rPr>
              <a:t>make,</a:t>
            </a:r>
            <a:r>
              <a:rPr sz="1167" spc="68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etc.</a:t>
            </a:r>
            <a:endParaRPr sz="1167">
              <a:latin typeface="Arial"/>
              <a:cs typeface="Arial"/>
            </a:endParaRPr>
          </a:p>
          <a:p>
            <a:pPr marL="12347" marR="5556" algn="just">
              <a:lnSpc>
                <a:spcPct val="143800"/>
              </a:lnSpc>
              <a:spcBef>
                <a:spcPts val="5"/>
              </a:spcBef>
            </a:pPr>
            <a:r>
              <a:rPr sz="1167" dirty="0">
                <a:latin typeface="Arial"/>
                <a:cs typeface="Arial"/>
              </a:rPr>
              <a:t>These </a:t>
            </a:r>
            <a:r>
              <a:rPr sz="1167" spc="-5" dirty="0">
                <a:latin typeface="Arial"/>
                <a:cs typeface="Arial"/>
              </a:rPr>
              <a:t>details </a:t>
            </a:r>
            <a:r>
              <a:rPr sz="1167" spc="-10" dirty="0">
                <a:latin typeface="Arial"/>
                <a:cs typeface="Arial"/>
              </a:rPr>
              <a:t>give </a:t>
            </a:r>
            <a:r>
              <a:rPr sz="1167" dirty="0">
                <a:latin typeface="Arial"/>
                <a:cs typeface="Arial"/>
              </a:rPr>
              <a:t>us </a:t>
            </a:r>
            <a:r>
              <a:rPr sz="1167" spc="-5" dirty="0">
                <a:latin typeface="Arial"/>
                <a:cs typeface="Arial"/>
              </a:rPr>
              <a:t>the internal </a:t>
            </a:r>
            <a:r>
              <a:rPr sz="1167" dirty="0">
                <a:latin typeface="Arial"/>
                <a:cs typeface="Arial"/>
              </a:rPr>
              <a:t>schema and are </a:t>
            </a:r>
            <a:r>
              <a:rPr sz="1167" spc="-5" dirty="0">
                <a:latin typeface="Arial"/>
                <a:cs typeface="Arial"/>
              </a:rPr>
              <a:t>called </a:t>
            </a:r>
            <a:r>
              <a:rPr sz="1167" dirty="0">
                <a:latin typeface="Arial"/>
                <a:cs typeface="Arial"/>
              </a:rPr>
              <a:t>the </a:t>
            </a:r>
            <a:r>
              <a:rPr sz="1167" spc="-5" dirty="0">
                <a:latin typeface="Arial"/>
                <a:cs typeface="Arial"/>
              </a:rPr>
              <a:t>intention of the  </a:t>
            </a:r>
            <a:r>
              <a:rPr sz="1167" dirty="0">
                <a:latin typeface="Arial"/>
                <a:cs typeface="Arial"/>
              </a:rPr>
              <a:t>database. </a:t>
            </a:r>
            <a:r>
              <a:rPr sz="1167" spc="49" dirty="0">
                <a:latin typeface="Arial"/>
                <a:cs typeface="Arial"/>
              </a:rPr>
              <a:t>Intention </a:t>
            </a:r>
            <a:r>
              <a:rPr sz="1167" dirty="0">
                <a:latin typeface="Arial"/>
                <a:cs typeface="Arial"/>
              </a:rPr>
              <a:t>for a database </a:t>
            </a:r>
            <a:r>
              <a:rPr sz="1167" spc="-5" dirty="0">
                <a:latin typeface="Arial"/>
                <a:cs typeface="Arial"/>
              </a:rPr>
              <a:t>is </a:t>
            </a:r>
            <a:r>
              <a:rPr sz="1167" dirty="0">
                <a:latin typeface="Arial"/>
                <a:cs typeface="Arial"/>
              </a:rPr>
              <a:t>almost </a:t>
            </a:r>
            <a:r>
              <a:rPr sz="1167" spc="-5" dirty="0">
                <a:latin typeface="Arial"/>
                <a:cs typeface="Arial"/>
              </a:rPr>
              <a:t>permanent, because while  </a:t>
            </a:r>
            <a:r>
              <a:rPr sz="1167" dirty="0">
                <a:latin typeface="Arial"/>
                <a:cs typeface="Arial"/>
              </a:rPr>
              <a:t>designing the </a:t>
            </a:r>
            <a:r>
              <a:rPr sz="1167" spc="-5" dirty="0">
                <a:latin typeface="Arial"/>
                <a:cs typeface="Arial"/>
              </a:rPr>
              <a:t>database it is </a:t>
            </a:r>
            <a:r>
              <a:rPr sz="1167" dirty="0">
                <a:latin typeface="Arial"/>
                <a:cs typeface="Arial"/>
              </a:rPr>
              <a:t>ensured that no information </a:t>
            </a:r>
            <a:r>
              <a:rPr sz="1167" spc="-5" dirty="0">
                <a:latin typeface="Arial"/>
                <a:cs typeface="Arial"/>
              </a:rPr>
              <a:t>is </a:t>
            </a:r>
            <a:r>
              <a:rPr sz="1167" dirty="0">
                <a:latin typeface="Arial"/>
                <a:cs typeface="Arial"/>
              </a:rPr>
              <a:t>left behind </a:t>
            </a:r>
            <a:r>
              <a:rPr sz="1167" spc="-5" dirty="0">
                <a:latin typeface="Arial"/>
                <a:cs typeface="Arial"/>
              </a:rPr>
              <a:t>which is  </a:t>
            </a:r>
            <a:r>
              <a:rPr sz="1167" dirty="0">
                <a:latin typeface="Arial"/>
                <a:cs typeface="Arial"/>
              </a:rPr>
              <a:t>important </a:t>
            </a:r>
            <a:r>
              <a:rPr sz="1167" spc="-5" dirty="0">
                <a:latin typeface="Arial"/>
                <a:cs typeface="Arial"/>
              </a:rPr>
              <a:t>enough to be </a:t>
            </a:r>
            <a:r>
              <a:rPr sz="1167" dirty="0">
                <a:latin typeface="Arial"/>
                <a:cs typeface="Arial"/>
              </a:rPr>
              <a:t>stored </a:t>
            </a:r>
            <a:r>
              <a:rPr sz="1167" spc="-5" dirty="0">
                <a:latin typeface="Arial"/>
                <a:cs typeface="Arial"/>
              </a:rPr>
              <a:t>in the database </a:t>
            </a:r>
            <a:r>
              <a:rPr sz="1167" dirty="0">
                <a:latin typeface="Arial"/>
                <a:cs typeface="Arial"/>
              </a:rPr>
              <a:t>and </a:t>
            </a:r>
            <a:r>
              <a:rPr sz="1167" spc="-5" dirty="0">
                <a:latin typeface="Arial"/>
                <a:cs typeface="Arial"/>
              </a:rPr>
              <a:t>what information is </a:t>
            </a:r>
            <a:r>
              <a:rPr sz="1167" dirty="0">
                <a:latin typeface="Arial"/>
                <a:cs typeface="Arial"/>
              </a:rPr>
              <a:t>important  to </a:t>
            </a:r>
            <a:r>
              <a:rPr sz="1167" spc="-5" dirty="0">
                <a:latin typeface="Arial"/>
                <a:cs typeface="Arial"/>
              </a:rPr>
              <a:t>be stored in </a:t>
            </a:r>
            <a:r>
              <a:rPr sz="1167" dirty="0">
                <a:latin typeface="Arial"/>
                <a:cs typeface="Arial"/>
              </a:rPr>
              <a:t>the </a:t>
            </a:r>
            <a:r>
              <a:rPr sz="1167" spc="-5" dirty="0">
                <a:latin typeface="Arial"/>
                <a:cs typeface="Arial"/>
              </a:rPr>
              <a:t>database </a:t>
            </a:r>
            <a:r>
              <a:rPr sz="1167" dirty="0">
                <a:latin typeface="Arial"/>
                <a:cs typeface="Arial"/>
              </a:rPr>
              <a:t>from </a:t>
            </a:r>
            <a:r>
              <a:rPr sz="1167" spc="-5" dirty="0">
                <a:latin typeface="Arial"/>
                <a:cs typeface="Arial"/>
              </a:rPr>
              <a:t>the </a:t>
            </a:r>
            <a:r>
              <a:rPr sz="1167" dirty="0">
                <a:latin typeface="Arial"/>
                <a:cs typeface="Arial"/>
              </a:rPr>
              <a:t>future </a:t>
            </a:r>
            <a:r>
              <a:rPr sz="1167" spc="-5" dirty="0">
                <a:latin typeface="Arial"/>
                <a:cs typeface="Arial"/>
              </a:rPr>
              <a:t>point of</a:t>
            </a:r>
            <a:r>
              <a:rPr sz="1167" spc="39" dirty="0">
                <a:latin typeface="Arial"/>
                <a:cs typeface="Arial"/>
              </a:rPr>
              <a:t> </a:t>
            </a:r>
            <a:r>
              <a:rPr sz="1167" spc="-10" dirty="0">
                <a:latin typeface="Arial"/>
                <a:cs typeface="Arial"/>
              </a:rPr>
              <a:t>view.</a:t>
            </a:r>
            <a:endParaRPr sz="1167">
              <a:latin typeface="Arial"/>
              <a:cs typeface="Arial"/>
            </a:endParaRPr>
          </a:p>
          <a:p>
            <a:pPr marL="12347" algn="just">
              <a:spcBef>
                <a:spcPts val="608"/>
              </a:spcBef>
            </a:pPr>
            <a:r>
              <a:rPr sz="1167" dirty="0">
                <a:latin typeface="Arial"/>
                <a:cs typeface="Arial"/>
              </a:rPr>
              <a:t>Once</a:t>
            </a:r>
            <a:r>
              <a:rPr sz="1167" spc="209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the</a:t>
            </a:r>
            <a:r>
              <a:rPr sz="1167" spc="194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intention</a:t>
            </a:r>
            <a:r>
              <a:rPr sz="1167" spc="194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of</a:t>
            </a:r>
            <a:r>
              <a:rPr sz="1167" spc="194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the</a:t>
            </a:r>
            <a:r>
              <a:rPr sz="1167" spc="194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database</a:t>
            </a:r>
            <a:r>
              <a:rPr sz="1167" spc="209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has</a:t>
            </a:r>
            <a:r>
              <a:rPr sz="1167" spc="190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been</a:t>
            </a:r>
            <a:r>
              <a:rPr sz="1167" spc="209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defined</a:t>
            </a:r>
            <a:r>
              <a:rPr sz="1167" spc="204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then</a:t>
            </a:r>
            <a:r>
              <a:rPr sz="1167" spc="194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it</a:t>
            </a:r>
            <a:r>
              <a:rPr sz="1167" spc="204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is</a:t>
            </a:r>
            <a:r>
              <a:rPr sz="1167" spc="204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undesirable</a:t>
            </a:r>
            <a:r>
              <a:rPr sz="1167" spc="209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to</a:t>
            </a:r>
            <a:endParaRPr sz="1167">
              <a:latin typeface="Arial"/>
              <a:cs typeface="Arial"/>
            </a:endParaRPr>
          </a:p>
          <a:p>
            <a:pPr marL="12347" marR="5556" algn="just">
              <a:lnSpc>
                <a:spcPct val="143700"/>
              </a:lnSpc>
              <a:spcBef>
                <a:spcPts val="5"/>
              </a:spcBef>
            </a:pPr>
            <a:r>
              <a:rPr sz="1167" dirty="0">
                <a:latin typeface="Arial"/>
                <a:cs typeface="Arial"/>
              </a:rPr>
              <a:t>change the </a:t>
            </a:r>
            <a:r>
              <a:rPr sz="1167" spc="-5" dirty="0">
                <a:latin typeface="Arial"/>
                <a:cs typeface="Arial"/>
              </a:rPr>
              <a:t>intention </a:t>
            </a:r>
            <a:r>
              <a:rPr sz="1167" dirty="0">
                <a:latin typeface="Arial"/>
                <a:cs typeface="Arial"/>
              </a:rPr>
              <a:t>for any reason. </a:t>
            </a:r>
            <a:r>
              <a:rPr sz="1167" spc="-5" dirty="0">
                <a:latin typeface="Arial"/>
                <a:cs typeface="Arial"/>
              </a:rPr>
              <a:t>Because any </a:t>
            </a:r>
            <a:r>
              <a:rPr sz="1167" dirty="0">
                <a:latin typeface="Arial"/>
                <a:cs typeface="Arial"/>
              </a:rPr>
              <a:t>small </a:t>
            </a:r>
            <a:r>
              <a:rPr sz="1167" spc="-5" dirty="0">
                <a:latin typeface="Arial"/>
                <a:cs typeface="Arial"/>
              </a:rPr>
              <a:t>change </a:t>
            </a:r>
            <a:r>
              <a:rPr sz="1167" spc="-10" dirty="0">
                <a:latin typeface="Arial"/>
                <a:cs typeface="Arial"/>
              </a:rPr>
              <a:t>in </a:t>
            </a:r>
            <a:r>
              <a:rPr sz="1167" spc="-5" dirty="0">
                <a:latin typeface="Arial"/>
                <a:cs typeface="Arial"/>
              </a:rPr>
              <a:t>the intention  of the database </a:t>
            </a:r>
            <a:r>
              <a:rPr sz="1167" dirty="0">
                <a:latin typeface="Arial"/>
                <a:cs typeface="Arial"/>
              </a:rPr>
              <a:t>may need a lot </a:t>
            </a:r>
            <a:r>
              <a:rPr sz="1167" spc="-5" dirty="0">
                <a:latin typeface="Arial"/>
                <a:cs typeface="Arial"/>
              </a:rPr>
              <a:t>of changes to </a:t>
            </a:r>
            <a:r>
              <a:rPr sz="1167" dirty="0">
                <a:latin typeface="Arial"/>
                <a:cs typeface="Arial"/>
              </a:rPr>
              <a:t>be </a:t>
            </a:r>
            <a:r>
              <a:rPr sz="1167" spc="-5" dirty="0">
                <a:latin typeface="Arial"/>
                <a:cs typeface="Arial"/>
              </a:rPr>
              <a:t>made </a:t>
            </a:r>
            <a:r>
              <a:rPr sz="1167" dirty="0">
                <a:latin typeface="Arial"/>
                <a:cs typeface="Arial"/>
              </a:rPr>
              <a:t>to </a:t>
            </a:r>
            <a:r>
              <a:rPr sz="1167" spc="-5" dirty="0">
                <a:latin typeface="Arial"/>
                <a:cs typeface="Arial"/>
              </a:rPr>
              <a:t>the </a:t>
            </a:r>
            <a:r>
              <a:rPr sz="1167" dirty="0">
                <a:latin typeface="Arial"/>
                <a:cs typeface="Arial"/>
              </a:rPr>
              <a:t>data stored </a:t>
            </a:r>
            <a:r>
              <a:rPr sz="1167" spc="-10" dirty="0">
                <a:latin typeface="Arial"/>
                <a:cs typeface="Arial"/>
              </a:rPr>
              <a:t>in </a:t>
            </a:r>
            <a:r>
              <a:rPr sz="1167" spc="-5" dirty="0">
                <a:latin typeface="Arial"/>
                <a:cs typeface="Arial"/>
              </a:rPr>
              <a:t>the  </a:t>
            </a:r>
            <a:r>
              <a:rPr sz="1167" dirty="0">
                <a:latin typeface="Arial"/>
                <a:cs typeface="Arial"/>
              </a:rPr>
              <a:t>database. </a:t>
            </a:r>
            <a:r>
              <a:rPr sz="1167" spc="49" dirty="0">
                <a:latin typeface="Arial"/>
                <a:cs typeface="Arial"/>
              </a:rPr>
              <a:t>Extension </a:t>
            </a:r>
            <a:r>
              <a:rPr sz="1167" spc="-5" dirty="0">
                <a:latin typeface="Arial"/>
                <a:cs typeface="Arial"/>
              </a:rPr>
              <a:t>of </a:t>
            </a:r>
            <a:r>
              <a:rPr sz="1167" dirty="0">
                <a:latin typeface="Arial"/>
                <a:cs typeface="Arial"/>
              </a:rPr>
              <a:t>the </a:t>
            </a:r>
            <a:r>
              <a:rPr sz="1167" spc="-5" dirty="0">
                <a:latin typeface="Arial"/>
                <a:cs typeface="Arial"/>
              </a:rPr>
              <a:t>database is </a:t>
            </a:r>
            <a:r>
              <a:rPr sz="1167" dirty="0">
                <a:latin typeface="Arial"/>
                <a:cs typeface="Arial"/>
              </a:rPr>
              <a:t>performed on </a:t>
            </a:r>
            <a:r>
              <a:rPr sz="1167" spc="-5" dirty="0">
                <a:latin typeface="Arial"/>
                <a:cs typeface="Arial"/>
              </a:rPr>
              <a:t>the </a:t>
            </a:r>
            <a:r>
              <a:rPr sz="1167" dirty="0">
                <a:latin typeface="Arial"/>
                <a:cs typeface="Arial"/>
              </a:rPr>
              <a:t>bases </a:t>
            </a:r>
            <a:r>
              <a:rPr sz="1167" spc="-5" dirty="0">
                <a:latin typeface="Arial"/>
                <a:cs typeface="Arial"/>
              </a:rPr>
              <a:t>of </a:t>
            </a:r>
            <a:r>
              <a:rPr sz="1167" dirty="0">
                <a:latin typeface="Arial"/>
                <a:cs typeface="Arial"/>
              </a:rPr>
              <a:t>a </a:t>
            </a:r>
            <a:r>
              <a:rPr sz="1167" spc="-5" dirty="0">
                <a:latin typeface="Arial"/>
                <a:cs typeface="Arial"/>
              </a:rPr>
              <a:t>complete  </a:t>
            </a:r>
            <a:r>
              <a:rPr sz="1167" dirty="0">
                <a:latin typeface="Arial"/>
                <a:cs typeface="Arial"/>
              </a:rPr>
              <a:t>intention, </a:t>
            </a:r>
            <a:r>
              <a:rPr sz="1167" spc="-5" dirty="0">
                <a:latin typeface="Arial"/>
                <a:cs typeface="Arial"/>
              </a:rPr>
              <a:t>i-e once </a:t>
            </a:r>
            <a:r>
              <a:rPr sz="1167" dirty="0">
                <a:latin typeface="Arial"/>
                <a:cs typeface="Arial"/>
              </a:rPr>
              <a:t>a </a:t>
            </a:r>
            <a:r>
              <a:rPr sz="1167" spc="-5" dirty="0">
                <a:latin typeface="Arial"/>
                <a:cs typeface="Arial"/>
              </a:rPr>
              <a:t>database </a:t>
            </a:r>
            <a:r>
              <a:rPr sz="1167" dirty="0">
                <a:latin typeface="Arial"/>
                <a:cs typeface="Arial"/>
              </a:rPr>
              <a:t>has </a:t>
            </a:r>
            <a:r>
              <a:rPr sz="1167" spc="-5" dirty="0">
                <a:latin typeface="Arial"/>
                <a:cs typeface="Arial"/>
              </a:rPr>
              <a:t>been </a:t>
            </a:r>
            <a:r>
              <a:rPr sz="1167" dirty="0">
                <a:latin typeface="Arial"/>
                <a:cs typeface="Arial"/>
              </a:rPr>
              <a:t>defined </a:t>
            </a:r>
            <a:r>
              <a:rPr sz="1167" spc="-5" dirty="0">
                <a:latin typeface="Arial"/>
                <a:cs typeface="Arial"/>
              </a:rPr>
              <a:t>it is populated with </a:t>
            </a:r>
            <a:r>
              <a:rPr sz="1167" dirty="0">
                <a:latin typeface="Arial"/>
                <a:cs typeface="Arial"/>
              </a:rPr>
              <a:t>the data </a:t>
            </a:r>
            <a:r>
              <a:rPr sz="1167" spc="-5" dirty="0">
                <a:latin typeface="Arial"/>
                <a:cs typeface="Arial"/>
              </a:rPr>
              <a:t>of  </a:t>
            </a:r>
            <a:r>
              <a:rPr sz="1167" dirty="0">
                <a:latin typeface="Arial"/>
                <a:cs typeface="Arial"/>
              </a:rPr>
              <a:t>the </a:t>
            </a:r>
            <a:r>
              <a:rPr sz="1167" spc="-5" dirty="0">
                <a:latin typeface="Arial"/>
                <a:cs typeface="Arial"/>
              </a:rPr>
              <a:t>organization </a:t>
            </a:r>
            <a:r>
              <a:rPr sz="1167" dirty="0">
                <a:latin typeface="Arial"/>
                <a:cs typeface="Arial"/>
              </a:rPr>
              <a:t>for </a:t>
            </a:r>
            <a:r>
              <a:rPr sz="1167" spc="-5" dirty="0">
                <a:latin typeface="Arial"/>
                <a:cs typeface="Arial"/>
              </a:rPr>
              <a:t>which </a:t>
            </a:r>
            <a:r>
              <a:rPr sz="1167" dirty="0">
                <a:latin typeface="Arial"/>
                <a:cs typeface="Arial"/>
              </a:rPr>
              <a:t>the database </a:t>
            </a:r>
            <a:r>
              <a:rPr sz="1167" spc="-10" dirty="0">
                <a:latin typeface="Arial"/>
                <a:cs typeface="Arial"/>
              </a:rPr>
              <a:t>is </a:t>
            </a:r>
            <a:r>
              <a:rPr sz="1167" dirty="0">
                <a:latin typeface="Arial"/>
                <a:cs typeface="Arial"/>
              </a:rPr>
              <a:t>created. This </a:t>
            </a:r>
            <a:r>
              <a:rPr sz="1167" spc="-5" dirty="0">
                <a:latin typeface="Arial"/>
                <a:cs typeface="Arial"/>
              </a:rPr>
              <a:t>population of the  </a:t>
            </a:r>
            <a:r>
              <a:rPr sz="1167" dirty="0">
                <a:latin typeface="Arial"/>
                <a:cs typeface="Arial"/>
              </a:rPr>
              <a:t>database </a:t>
            </a:r>
            <a:r>
              <a:rPr sz="1167" spc="-5" dirty="0">
                <a:latin typeface="Arial"/>
                <a:cs typeface="Arial"/>
              </a:rPr>
              <a:t>is </a:t>
            </a:r>
            <a:r>
              <a:rPr sz="1167" dirty="0">
                <a:latin typeface="Arial"/>
                <a:cs typeface="Arial"/>
              </a:rPr>
              <a:t>also </a:t>
            </a:r>
            <a:r>
              <a:rPr sz="1167" spc="-5" dirty="0">
                <a:latin typeface="Arial"/>
                <a:cs typeface="Arial"/>
              </a:rPr>
              <a:t>called </a:t>
            </a:r>
            <a:r>
              <a:rPr sz="1167" dirty="0">
                <a:latin typeface="Arial"/>
                <a:cs typeface="Arial"/>
              </a:rPr>
              <a:t>as </a:t>
            </a:r>
            <a:r>
              <a:rPr sz="1167" spc="-5" dirty="0">
                <a:latin typeface="Arial"/>
                <a:cs typeface="Arial"/>
              </a:rPr>
              <a:t>the extension of the </a:t>
            </a:r>
            <a:r>
              <a:rPr sz="1167" dirty="0">
                <a:latin typeface="Arial"/>
                <a:cs typeface="Arial"/>
              </a:rPr>
              <a:t>database. </a:t>
            </a:r>
            <a:r>
              <a:rPr sz="1167" spc="-5" dirty="0">
                <a:latin typeface="Arial"/>
                <a:cs typeface="Arial"/>
              </a:rPr>
              <a:t>Extension is always  </a:t>
            </a:r>
            <a:r>
              <a:rPr sz="1167" dirty="0">
                <a:latin typeface="Arial"/>
                <a:cs typeface="Arial"/>
              </a:rPr>
              <a:t>done according </a:t>
            </a:r>
            <a:r>
              <a:rPr sz="1167" spc="-5" dirty="0">
                <a:latin typeface="Arial"/>
                <a:cs typeface="Arial"/>
              </a:rPr>
              <a:t>to the </a:t>
            </a:r>
            <a:r>
              <a:rPr sz="1167" dirty="0">
                <a:latin typeface="Arial"/>
                <a:cs typeface="Arial"/>
              </a:rPr>
              <a:t>rules </a:t>
            </a:r>
            <a:r>
              <a:rPr sz="1167" spc="-5" dirty="0">
                <a:latin typeface="Arial"/>
                <a:cs typeface="Arial"/>
              </a:rPr>
              <a:t>defined in </a:t>
            </a:r>
            <a:r>
              <a:rPr sz="1167" dirty="0">
                <a:latin typeface="Arial"/>
                <a:cs typeface="Arial"/>
              </a:rPr>
              <a:t>the internal </a:t>
            </a:r>
            <a:r>
              <a:rPr sz="1167" spc="-5" dirty="0">
                <a:latin typeface="Arial"/>
                <a:cs typeface="Arial"/>
              </a:rPr>
              <a:t>schema design or </a:t>
            </a:r>
            <a:r>
              <a:rPr sz="1167" dirty="0">
                <a:latin typeface="Arial"/>
                <a:cs typeface="Arial"/>
              </a:rPr>
              <a:t>the </a:t>
            </a:r>
            <a:r>
              <a:rPr sz="1167" spc="-5" dirty="0">
                <a:latin typeface="Arial"/>
                <a:cs typeface="Arial"/>
              </a:rPr>
              <a:t>intention  of the</a:t>
            </a:r>
            <a:r>
              <a:rPr sz="1167" spc="-39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database.</a:t>
            </a:r>
            <a:endParaRPr sz="1167">
              <a:latin typeface="Arial"/>
              <a:cs typeface="Arial"/>
            </a:endParaRPr>
          </a:p>
          <a:p>
            <a:pPr marL="12347" marR="4939">
              <a:lnSpc>
                <a:spcPct val="143700"/>
              </a:lnSpc>
              <a:spcBef>
                <a:spcPts val="5"/>
              </a:spcBef>
            </a:pPr>
            <a:r>
              <a:rPr sz="1167" spc="44" dirty="0">
                <a:latin typeface="Arial"/>
                <a:cs typeface="Arial"/>
              </a:rPr>
              <a:t>Effects </a:t>
            </a:r>
            <a:r>
              <a:rPr sz="1167" spc="63" dirty="0">
                <a:latin typeface="Arial"/>
                <a:cs typeface="Arial"/>
              </a:rPr>
              <a:t>of </a:t>
            </a:r>
            <a:r>
              <a:rPr sz="1167" spc="44" dirty="0">
                <a:latin typeface="Arial"/>
                <a:cs typeface="Arial"/>
              </a:rPr>
              <a:t>changes </a:t>
            </a:r>
            <a:r>
              <a:rPr sz="1167" spc="29" dirty="0">
                <a:latin typeface="Arial"/>
                <a:cs typeface="Arial"/>
              </a:rPr>
              <a:t>made </a:t>
            </a:r>
            <a:r>
              <a:rPr sz="1167" spc="58" dirty="0">
                <a:latin typeface="Arial"/>
                <a:cs typeface="Arial"/>
              </a:rPr>
              <a:t>to </a:t>
            </a:r>
            <a:r>
              <a:rPr sz="1167" spc="49" dirty="0">
                <a:latin typeface="Arial"/>
                <a:cs typeface="Arial"/>
              </a:rPr>
              <a:t>different </a:t>
            </a:r>
            <a:r>
              <a:rPr sz="1167" spc="39" dirty="0">
                <a:latin typeface="Arial"/>
                <a:cs typeface="Arial"/>
              </a:rPr>
              <a:t>levels </a:t>
            </a:r>
            <a:r>
              <a:rPr sz="1167" spc="63" dirty="0">
                <a:latin typeface="Arial"/>
                <a:cs typeface="Arial"/>
              </a:rPr>
              <a:t>of </a:t>
            </a:r>
            <a:r>
              <a:rPr sz="1167" spc="39" dirty="0">
                <a:latin typeface="Arial"/>
                <a:cs typeface="Arial"/>
              </a:rPr>
              <a:t>the </a:t>
            </a:r>
            <a:r>
              <a:rPr sz="1167" spc="29" dirty="0">
                <a:latin typeface="Arial"/>
                <a:cs typeface="Arial"/>
              </a:rPr>
              <a:t>database </a:t>
            </a:r>
            <a:r>
              <a:rPr sz="1167" spc="49" dirty="0">
                <a:latin typeface="Arial"/>
                <a:cs typeface="Arial"/>
              </a:rPr>
              <a:t>architecture:  </a:t>
            </a:r>
            <a:r>
              <a:rPr sz="1167" spc="15" dirty="0">
                <a:latin typeface="Arial"/>
                <a:cs typeface="Arial"/>
              </a:rPr>
              <a:t>We </a:t>
            </a:r>
            <a:r>
              <a:rPr sz="1167" spc="-5" dirty="0">
                <a:latin typeface="Arial"/>
                <a:cs typeface="Arial"/>
              </a:rPr>
              <a:t>can </a:t>
            </a:r>
            <a:r>
              <a:rPr sz="1167" dirty="0">
                <a:latin typeface="Arial"/>
                <a:cs typeface="Arial"/>
              </a:rPr>
              <a:t>make </a:t>
            </a:r>
            <a:r>
              <a:rPr sz="1167" spc="-5" dirty="0">
                <a:latin typeface="Arial"/>
                <a:cs typeface="Arial"/>
              </a:rPr>
              <a:t>changes </a:t>
            </a:r>
            <a:r>
              <a:rPr sz="1167" dirty="0">
                <a:latin typeface="Arial"/>
                <a:cs typeface="Arial"/>
              </a:rPr>
              <a:t>to the </a:t>
            </a:r>
            <a:r>
              <a:rPr sz="1167" spc="-5" dirty="0">
                <a:latin typeface="Arial"/>
                <a:cs typeface="Arial"/>
              </a:rPr>
              <a:t>different levels </a:t>
            </a:r>
            <a:r>
              <a:rPr sz="1167" dirty="0">
                <a:latin typeface="Arial"/>
                <a:cs typeface="Arial"/>
              </a:rPr>
              <a:t>of </a:t>
            </a:r>
            <a:r>
              <a:rPr sz="1167" spc="-5" dirty="0">
                <a:latin typeface="Arial"/>
                <a:cs typeface="Arial"/>
              </a:rPr>
              <a:t>the database </a:t>
            </a:r>
            <a:r>
              <a:rPr sz="1167" dirty="0">
                <a:latin typeface="Arial"/>
                <a:cs typeface="Arial"/>
              </a:rPr>
              <a:t>but </a:t>
            </a:r>
            <a:r>
              <a:rPr sz="1167" spc="-5" dirty="0">
                <a:latin typeface="Arial"/>
                <a:cs typeface="Arial"/>
              </a:rPr>
              <a:t>these changes  </a:t>
            </a:r>
            <a:r>
              <a:rPr sz="1167" dirty="0">
                <a:latin typeface="Arial"/>
                <a:cs typeface="Arial"/>
              </a:rPr>
              <a:t>need </a:t>
            </a:r>
            <a:r>
              <a:rPr sz="1167" spc="-5" dirty="0">
                <a:latin typeface="Arial"/>
                <a:cs typeface="Arial"/>
              </a:rPr>
              <a:t>very </a:t>
            </a:r>
            <a:r>
              <a:rPr sz="1167" dirty="0">
                <a:latin typeface="Arial"/>
                <a:cs typeface="Arial"/>
              </a:rPr>
              <a:t>serious consideration </a:t>
            </a:r>
            <a:r>
              <a:rPr sz="1167" spc="-5" dirty="0">
                <a:latin typeface="Arial"/>
                <a:cs typeface="Arial"/>
              </a:rPr>
              <a:t>before they </a:t>
            </a:r>
            <a:r>
              <a:rPr sz="1167" dirty="0">
                <a:latin typeface="Arial"/>
                <a:cs typeface="Arial"/>
              </a:rPr>
              <a:t>are made, </a:t>
            </a:r>
            <a:r>
              <a:rPr sz="1167" spc="-5" dirty="0">
                <a:latin typeface="Arial"/>
                <a:cs typeface="Arial"/>
              </a:rPr>
              <a:t>Changes </a:t>
            </a:r>
            <a:r>
              <a:rPr sz="1167" dirty="0">
                <a:latin typeface="Arial"/>
                <a:cs typeface="Arial"/>
              </a:rPr>
              <a:t>at different  </a:t>
            </a:r>
            <a:r>
              <a:rPr sz="1167" spc="-5" dirty="0">
                <a:latin typeface="Arial"/>
                <a:cs typeface="Arial"/>
              </a:rPr>
              <a:t>levels </a:t>
            </a:r>
            <a:r>
              <a:rPr sz="1167" dirty="0">
                <a:latin typeface="Arial"/>
                <a:cs typeface="Arial"/>
              </a:rPr>
              <a:t>of </a:t>
            </a:r>
            <a:r>
              <a:rPr sz="1167" spc="-5" dirty="0">
                <a:latin typeface="Arial"/>
                <a:cs typeface="Arial"/>
              </a:rPr>
              <a:t>database architecture </a:t>
            </a:r>
            <a:r>
              <a:rPr sz="1167" dirty="0">
                <a:latin typeface="Arial"/>
                <a:cs typeface="Arial"/>
              </a:rPr>
              <a:t>need </a:t>
            </a:r>
            <a:r>
              <a:rPr sz="1167" spc="-5" dirty="0">
                <a:latin typeface="Arial"/>
                <a:cs typeface="Arial"/>
              </a:rPr>
              <a:t>different levels of users </a:t>
            </a:r>
            <a:r>
              <a:rPr sz="1167" dirty="0">
                <a:latin typeface="Arial"/>
                <a:cs typeface="Arial"/>
              </a:rPr>
              <a:t>attention for  example a </a:t>
            </a:r>
            <a:r>
              <a:rPr sz="1167" spc="-5" dirty="0">
                <a:latin typeface="Arial"/>
                <a:cs typeface="Arial"/>
              </a:rPr>
              <a:t>change </a:t>
            </a:r>
            <a:r>
              <a:rPr sz="1167" dirty="0">
                <a:latin typeface="Arial"/>
                <a:cs typeface="Arial"/>
              </a:rPr>
              <a:t>to the </a:t>
            </a:r>
            <a:r>
              <a:rPr sz="1167" spc="-5" dirty="0">
                <a:latin typeface="Arial"/>
                <a:cs typeface="Arial"/>
              </a:rPr>
              <a:t>data </a:t>
            </a:r>
            <a:r>
              <a:rPr sz="1167" dirty="0">
                <a:latin typeface="Arial"/>
                <a:cs typeface="Arial"/>
              </a:rPr>
              <a:t>made </a:t>
            </a:r>
            <a:r>
              <a:rPr sz="1167" spc="5" dirty="0">
                <a:latin typeface="Arial"/>
                <a:cs typeface="Arial"/>
              </a:rPr>
              <a:t>for </a:t>
            </a:r>
            <a:r>
              <a:rPr sz="1167" spc="-5" dirty="0">
                <a:latin typeface="Arial"/>
                <a:cs typeface="Arial"/>
              </a:rPr>
              <a:t>the </a:t>
            </a:r>
            <a:r>
              <a:rPr sz="1167" dirty="0">
                <a:latin typeface="Arial"/>
                <a:cs typeface="Arial"/>
              </a:rPr>
              <a:t>extension </a:t>
            </a:r>
            <a:r>
              <a:rPr sz="1167" spc="-5" dirty="0">
                <a:latin typeface="Arial"/>
                <a:cs typeface="Arial"/>
              </a:rPr>
              <a:t>of data </a:t>
            </a:r>
            <a:r>
              <a:rPr sz="1167" spc="-10" dirty="0">
                <a:latin typeface="Arial"/>
                <a:cs typeface="Arial"/>
              </a:rPr>
              <a:t>will </a:t>
            </a:r>
            <a:r>
              <a:rPr sz="1167" dirty="0">
                <a:latin typeface="Arial"/>
                <a:cs typeface="Arial"/>
              </a:rPr>
              <a:t>effect only a  </a:t>
            </a:r>
            <a:r>
              <a:rPr sz="1167" spc="-5" dirty="0">
                <a:latin typeface="Arial"/>
                <a:cs typeface="Arial"/>
              </a:rPr>
              <a:t>single  </a:t>
            </a:r>
            <a:r>
              <a:rPr sz="1167" dirty="0">
                <a:latin typeface="Arial"/>
                <a:cs typeface="Arial"/>
              </a:rPr>
              <a:t>record  whereas  </a:t>
            </a:r>
            <a:r>
              <a:rPr sz="1167" spc="-5" dirty="0">
                <a:latin typeface="Arial"/>
                <a:cs typeface="Arial"/>
              </a:rPr>
              <a:t>when  </a:t>
            </a:r>
            <a:r>
              <a:rPr sz="1167" spc="-10" dirty="0">
                <a:latin typeface="Arial"/>
                <a:cs typeface="Arial"/>
              </a:rPr>
              <a:t>we  </a:t>
            </a:r>
            <a:r>
              <a:rPr sz="1167" dirty="0">
                <a:latin typeface="Arial"/>
                <a:cs typeface="Arial"/>
              </a:rPr>
              <a:t>make  a  change  to  </a:t>
            </a:r>
            <a:r>
              <a:rPr sz="1167" spc="-5" dirty="0">
                <a:latin typeface="Arial"/>
                <a:cs typeface="Arial"/>
              </a:rPr>
              <a:t>the  internal  level  </a:t>
            </a:r>
            <a:r>
              <a:rPr sz="1167" dirty="0">
                <a:latin typeface="Arial"/>
                <a:cs typeface="Arial"/>
              </a:rPr>
              <a:t>of</a:t>
            </a:r>
            <a:r>
              <a:rPr sz="1167" spc="204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the</a:t>
            </a:r>
            <a:endParaRPr sz="116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26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9805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39" y="1346268"/>
            <a:ext cx="5372276" cy="7807148"/>
          </a:xfrm>
          <a:prstGeom prst="rect">
            <a:avLst/>
          </a:prstGeom>
        </p:spPr>
        <p:txBody>
          <a:bodyPr vert="horz" wrap="square" lIns="0" tIns="617" rIns="0" bIns="0" rtlCol="0">
            <a:spAutoFit/>
          </a:bodyPr>
          <a:lstStyle/>
          <a:p>
            <a:pPr marL="12347" marR="6173" algn="just">
              <a:lnSpc>
                <a:spcPct val="143300"/>
              </a:lnSpc>
              <a:spcBef>
                <a:spcPts val="5"/>
              </a:spcBef>
            </a:pPr>
            <a:r>
              <a:rPr sz="1167" dirty="0">
                <a:latin typeface="Arial"/>
                <a:cs typeface="Arial"/>
              </a:rPr>
              <a:t>database </a:t>
            </a:r>
            <a:r>
              <a:rPr sz="1167" spc="-5" dirty="0">
                <a:latin typeface="Arial"/>
                <a:cs typeface="Arial"/>
              </a:rPr>
              <a:t>the change </a:t>
            </a:r>
            <a:r>
              <a:rPr sz="1167" dirty="0">
                <a:latin typeface="Arial"/>
                <a:cs typeface="Arial"/>
              </a:rPr>
              <a:t>effects all the </a:t>
            </a:r>
            <a:r>
              <a:rPr sz="1167" spc="-5" dirty="0">
                <a:latin typeface="Arial"/>
                <a:cs typeface="Arial"/>
              </a:rPr>
              <a:t>stored </a:t>
            </a:r>
            <a:r>
              <a:rPr sz="1167" dirty="0">
                <a:latin typeface="Arial"/>
                <a:cs typeface="Arial"/>
              </a:rPr>
              <a:t>records, </a:t>
            </a:r>
            <a:r>
              <a:rPr sz="1167" spc="-5" dirty="0">
                <a:latin typeface="Arial"/>
                <a:cs typeface="Arial"/>
              </a:rPr>
              <a:t>similarly </a:t>
            </a:r>
            <a:r>
              <a:rPr sz="1167" dirty="0">
                <a:latin typeface="Arial"/>
                <a:cs typeface="Arial"/>
              </a:rPr>
              <a:t>an </a:t>
            </a:r>
            <a:r>
              <a:rPr sz="1167" spc="-5" dirty="0">
                <a:latin typeface="Arial"/>
                <a:cs typeface="Arial"/>
              </a:rPr>
              <a:t>invalid </a:t>
            </a:r>
            <a:r>
              <a:rPr sz="1167" dirty="0">
                <a:latin typeface="Arial"/>
                <a:cs typeface="Arial"/>
              </a:rPr>
              <a:t>change </a:t>
            </a:r>
            <a:r>
              <a:rPr sz="1167" spc="-5" dirty="0">
                <a:latin typeface="Arial"/>
                <a:cs typeface="Arial"/>
              </a:rPr>
              <a:t>in  </a:t>
            </a:r>
            <a:r>
              <a:rPr sz="1167" dirty="0">
                <a:latin typeface="Arial"/>
                <a:cs typeface="Arial"/>
              </a:rPr>
              <a:t>the</a:t>
            </a:r>
            <a:r>
              <a:rPr sz="1167" spc="53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extension</a:t>
            </a:r>
            <a:r>
              <a:rPr sz="1167" spc="53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of</a:t>
            </a:r>
            <a:r>
              <a:rPr sz="1167" spc="73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the</a:t>
            </a:r>
            <a:r>
              <a:rPr sz="1167" spc="63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database</a:t>
            </a:r>
            <a:r>
              <a:rPr sz="1167" spc="63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is</a:t>
            </a:r>
            <a:r>
              <a:rPr sz="1167" spc="49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not</a:t>
            </a:r>
            <a:r>
              <a:rPr sz="1167" spc="53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that</a:t>
            </a:r>
            <a:r>
              <a:rPr sz="1167" spc="53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fatal</a:t>
            </a:r>
            <a:r>
              <a:rPr sz="1167" spc="58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as</a:t>
            </a:r>
            <a:r>
              <a:rPr sz="1167" spc="53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a</a:t>
            </a:r>
            <a:r>
              <a:rPr sz="1167" spc="63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change</a:t>
            </a:r>
            <a:r>
              <a:rPr sz="1167" spc="63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in</a:t>
            </a:r>
            <a:r>
              <a:rPr sz="1167" spc="63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the</a:t>
            </a:r>
            <a:r>
              <a:rPr sz="1167" spc="63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intention</a:t>
            </a:r>
            <a:r>
              <a:rPr sz="1167" spc="53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of</a:t>
            </a:r>
            <a:r>
              <a:rPr sz="1167" spc="73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the</a:t>
            </a:r>
            <a:endParaRPr sz="1167">
              <a:latin typeface="Arial"/>
              <a:cs typeface="Arial"/>
            </a:endParaRPr>
          </a:p>
          <a:p>
            <a:pPr marL="12347" marR="6173" algn="just">
              <a:lnSpc>
                <a:spcPct val="143600"/>
              </a:lnSpc>
              <a:spcBef>
                <a:spcPts val="5"/>
              </a:spcBef>
            </a:pPr>
            <a:r>
              <a:rPr sz="1167" dirty="0">
                <a:latin typeface="Arial"/>
                <a:cs typeface="Arial"/>
              </a:rPr>
              <a:t>database because a </a:t>
            </a:r>
            <a:r>
              <a:rPr sz="1167" spc="-5" dirty="0">
                <a:latin typeface="Arial"/>
                <a:cs typeface="Arial"/>
              </a:rPr>
              <a:t>change in the </a:t>
            </a:r>
            <a:r>
              <a:rPr sz="1167" dirty="0">
                <a:latin typeface="Arial"/>
                <a:cs typeface="Arial"/>
              </a:rPr>
              <a:t>extension of </a:t>
            </a:r>
            <a:r>
              <a:rPr sz="1167" spc="-5" dirty="0">
                <a:latin typeface="Arial"/>
                <a:cs typeface="Arial"/>
              </a:rPr>
              <a:t>the database is </a:t>
            </a:r>
            <a:r>
              <a:rPr sz="1167" dirty="0">
                <a:latin typeface="Arial"/>
                <a:cs typeface="Arial"/>
              </a:rPr>
              <a:t>not </a:t>
            </a:r>
            <a:r>
              <a:rPr sz="1167" spc="-5" dirty="0">
                <a:latin typeface="Arial"/>
                <a:cs typeface="Arial"/>
              </a:rPr>
              <a:t>very </a:t>
            </a:r>
            <a:r>
              <a:rPr sz="1167" dirty="0">
                <a:latin typeface="Arial"/>
                <a:cs typeface="Arial"/>
              </a:rPr>
              <a:t>hard to  undo; </a:t>
            </a:r>
            <a:r>
              <a:rPr sz="1167" spc="-5" dirty="0">
                <a:latin typeface="Arial"/>
                <a:cs typeface="Arial"/>
              </a:rPr>
              <a:t>incase of </a:t>
            </a:r>
            <a:r>
              <a:rPr sz="1167" dirty="0">
                <a:latin typeface="Arial"/>
                <a:cs typeface="Arial"/>
              </a:rPr>
              <a:t>a mishap whereas a </a:t>
            </a:r>
            <a:r>
              <a:rPr sz="1167" spc="-5" dirty="0">
                <a:latin typeface="Arial"/>
                <a:cs typeface="Arial"/>
              </a:rPr>
              <a:t>change of the same magnitude </a:t>
            </a:r>
            <a:r>
              <a:rPr sz="1167" dirty="0">
                <a:latin typeface="Arial"/>
                <a:cs typeface="Arial"/>
              </a:rPr>
              <a:t>to </a:t>
            </a:r>
            <a:r>
              <a:rPr sz="1167" spc="-5" dirty="0">
                <a:latin typeface="Arial"/>
                <a:cs typeface="Arial"/>
              </a:rPr>
              <a:t>the  </a:t>
            </a:r>
            <a:r>
              <a:rPr sz="1167" dirty="0">
                <a:latin typeface="Arial"/>
                <a:cs typeface="Arial"/>
              </a:rPr>
              <a:t>intention </a:t>
            </a:r>
            <a:r>
              <a:rPr sz="1167" spc="-5" dirty="0">
                <a:latin typeface="Arial"/>
                <a:cs typeface="Arial"/>
              </a:rPr>
              <a:t>of the database </a:t>
            </a:r>
            <a:r>
              <a:rPr sz="1167" dirty="0">
                <a:latin typeface="Arial"/>
                <a:cs typeface="Arial"/>
              </a:rPr>
              <a:t>might </a:t>
            </a:r>
            <a:r>
              <a:rPr sz="1167" spc="-5" dirty="0">
                <a:latin typeface="Arial"/>
                <a:cs typeface="Arial"/>
              </a:rPr>
              <a:t>cause </a:t>
            </a:r>
            <a:r>
              <a:rPr sz="1167" dirty="0">
                <a:latin typeface="Arial"/>
                <a:cs typeface="Arial"/>
              </a:rPr>
              <a:t>a </a:t>
            </a:r>
            <a:r>
              <a:rPr sz="1167" spc="-5" dirty="0">
                <a:latin typeface="Arial"/>
                <a:cs typeface="Arial"/>
              </a:rPr>
              <a:t>large </a:t>
            </a:r>
            <a:r>
              <a:rPr sz="1167" dirty="0">
                <a:latin typeface="Arial"/>
                <a:cs typeface="Arial"/>
              </a:rPr>
              <a:t>number </a:t>
            </a:r>
            <a:r>
              <a:rPr sz="1167" spc="-5" dirty="0">
                <a:latin typeface="Arial"/>
                <a:cs typeface="Arial"/>
              </a:rPr>
              <a:t>of database errors  </a:t>
            </a:r>
            <a:r>
              <a:rPr sz="1167" dirty="0">
                <a:latin typeface="Arial"/>
                <a:cs typeface="Arial"/>
              </a:rPr>
              <a:t>(inconsistencies </a:t>
            </a:r>
            <a:r>
              <a:rPr sz="1167" spc="-5" dirty="0">
                <a:latin typeface="Arial"/>
                <a:cs typeface="Arial"/>
              </a:rPr>
              <a:t>and data</a:t>
            </a:r>
            <a:r>
              <a:rPr sz="1167" spc="-29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loss).</a:t>
            </a:r>
            <a:endParaRPr sz="1167">
              <a:latin typeface="Arial"/>
              <a:cs typeface="Arial"/>
            </a:endParaRPr>
          </a:p>
          <a:p>
            <a:pPr>
              <a:spcBef>
                <a:spcPts val="29"/>
              </a:spcBef>
            </a:pPr>
            <a:endParaRPr sz="1507">
              <a:latin typeface="Times New Roman"/>
              <a:cs typeface="Times New Roman"/>
            </a:endParaRPr>
          </a:p>
          <a:p>
            <a:pPr marL="12347" algn="just"/>
            <a:r>
              <a:rPr sz="1361" spc="44" dirty="0">
                <a:latin typeface="Arial"/>
                <a:cs typeface="Arial"/>
              </a:rPr>
              <a:t>External </a:t>
            </a:r>
            <a:r>
              <a:rPr sz="1361" spc="29" dirty="0">
                <a:latin typeface="Arial"/>
                <a:cs typeface="Arial"/>
              </a:rPr>
              <a:t>View (Level, </a:t>
            </a:r>
            <a:r>
              <a:rPr sz="1361" spc="34" dirty="0">
                <a:latin typeface="Arial"/>
                <a:cs typeface="Arial"/>
              </a:rPr>
              <a:t>Schema </a:t>
            </a:r>
            <a:r>
              <a:rPr sz="1361" spc="73" dirty="0">
                <a:latin typeface="Arial"/>
                <a:cs typeface="Arial"/>
              </a:rPr>
              <a:t>or</a:t>
            </a:r>
            <a:r>
              <a:rPr sz="1361" spc="-117" dirty="0">
                <a:latin typeface="Arial"/>
                <a:cs typeface="Arial"/>
              </a:rPr>
              <a:t> </a:t>
            </a:r>
            <a:r>
              <a:rPr sz="1361" spc="39" dirty="0">
                <a:latin typeface="Arial"/>
                <a:cs typeface="Arial"/>
              </a:rPr>
              <a:t>Model):</a:t>
            </a:r>
            <a:endParaRPr sz="1361">
              <a:latin typeface="Arial"/>
              <a:cs typeface="Arial"/>
            </a:endParaRPr>
          </a:p>
          <a:p>
            <a:pPr marL="12347" algn="just">
              <a:spcBef>
                <a:spcPts val="238"/>
              </a:spcBef>
            </a:pPr>
            <a:r>
              <a:rPr sz="1167" dirty="0">
                <a:latin typeface="Arial"/>
                <a:cs typeface="Arial"/>
              </a:rPr>
              <a:t>This  </a:t>
            </a:r>
            <a:r>
              <a:rPr sz="1167" spc="-5" dirty="0">
                <a:latin typeface="Arial"/>
                <a:cs typeface="Arial"/>
              </a:rPr>
              <a:t>level  is  explicitly  </a:t>
            </a:r>
            <a:r>
              <a:rPr sz="1167" dirty="0">
                <a:latin typeface="Arial"/>
                <a:cs typeface="Arial"/>
              </a:rPr>
              <a:t>an end </a:t>
            </a:r>
            <a:r>
              <a:rPr sz="1167" spc="-5" dirty="0">
                <a:latin typeface="Arial"/>
                <a:cs typeface="Arial"/>
              </a:rPr>
              <a:t>user  level  and  </a:t>
            </a:r>
            <a:r>
              <a:rPr sz="1167" spc="-10" dirty="0">
                <a:latin typeface="Arial"/>
                <a:cs typeface="Arial"/>
              </a:rPr>
              <a:t>presents  </a:t>
            </a:r>
            <a:r>
              <a:rPr sz="1167" dirty="0">
                <a:latin typeface="Arial"/>
                <a:cs typeface="Arial"/>
              </a:rPr>
              <a:t>data  as </a:t>
            </a:r>
            <a:r>
              <a:rPr sz="1167" spc="-5" dirty="0">
                <a:latin typeface="Arial"/>
                <a:cs typeface="Arial"/>
              </a:rPr>
              <a:t>desired  </a:t>
            </a:r>
            <a:r>
              <a:rPr sz="1167" dirty="0">
                <a:latin typeface="Arial"/>
                <a:cs typeface="Arial"/>
              </a:rPr>
              <a:t>by </a:t>
            </a:r>
            <a:r>
              <a:rPr sz="1167" spc="-5" dirty="0">
                <a:latin typeface="Arial"/>
                <a:cs typeface="Arial"/>
              </a:rPr>
              <a:t>the</a:t>
            </a:r>
            <a:endParaRPr sz="1167">
              <a:latin typeface="Arial"/>
              <a:cs typeface="Arial"/>
            </a:endParaRPr>
          </a:p>
          <a:p>
            <a:pPr marL="12347" marR="6173" algn="just">
              <a:lnSpc>
                <a:spcPct val="143300"/>
              </a:lnSpc>
              <a:spcBef>
                <a:spcPts val="10"/>
              </a:spcBef>
            </a:pPr>
            <a:r>
              <a:rPr sz="1167" dirty="0">
                <a:latin typeface="Arial"/>
                <a:cs typeface="Arial"/>
              </a:rPr>
              <a:t>users </a:t>
            </a:r>
            <a:r>
              <a:rPr sz="1167" spc="-5" dirty="0">
                <a:latin typeface="Arial"/>
                <a:cs typeface="Arial"/>
              </a:rPr>
              <a:t>of </a:t>
            </a:r>
            <a:r>
              <a:rPr sz="1167" dirty="0">
                <a:latin typeface="Arial"/>
                <a:cs typeface="Arial"/>
              </a:rPr>
              <a:t>the </a:t>
            </a:r>
            <a:r>
              <a:rPr sz="1167" spc="-5" dirty="0">
                <a:latin typeface="Arial"/>
                <a:cs typeface="Arial"/>
              </a:rPr>
              <a:t>database. </a:t>
            </a:r>
            <a:r>
              <a:rPr sz="1167" dirty="0">
                <a:latin typeface="Arial"/>
                <a:cs typeface="Arial"/>
              </a:rPr>
              <a:t>As </a:t>
            </a:r>
            <a:r>
              <a:rPr sz="1167" spc="-5" dirty="0">
                <a:latin typeface="Arial"/>
                <a:cs typeface="Arial"/>
              </a:rPr>
              <a:t>it is known </a:t>
            </a:r>
            <a:r>
              <a:rPr sz="1167" dirty="0">
                <a:latin typeface="Arial"/>
                <a:cs typeface="Arial"/>
              </a:rPr>
              <a:t>that </a:t>
            </a:r>
            <a:r>
              <a:rPr sz="1167" spc="-10" dirty="0">
                <a:latin typeface="Arial"/>
                <a:cs typeface="Arial"/>
              </a:rPr>
              <a:t>the </a:t>
            </a:r>
            <a:r>
              <a:rPr sz="1167" spc="-5" dirty="0">
                <a:latin typeface="Arial"/>
                <a:cs typeface="Arial"/>
              </a:rPr>
              <a:t>database </a:t>
            </a:r>
            <a:r>
              <a:rPr sz="1167" dirty="0">
                <a:latin typeface="Arial"/>
                <a:cs typeface="Arial"/>
              </a:rPr>
              <a:t>users are </a:t>
            </a:r>
            <a:r>
              <a:rPr sz="1167" spc="-5" dirty="0">
                <a:latin typeface="Arial"/>
                <a:cs typeface="Arial"/>
              </a:rPr>
              <a:t>classified </a:t>
            </a:r>
            <a:r>
              <a:rPr sz="1167" dirty="0">
                <a:latin typeface="Arial"/>
                <a:cs typeface="Arial"/>
              </a:rPr>
              <a:t>on  </a:t>
            </a:r>
            <a:r>
              <a:rPr sz="1167" spc="-5" dirty="0">
                <a:latin typeface="Arial"/>
                <a:cs typeface="Arial"/>
              </a:rPr>
              <a:t>two</a:t>
            </a:r>
            <a:r>
              <a:rPr sz="1167" spc="-87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grounds</a:t>
            </a:r>
            <a:endParaRPr sz="1167">
              <a:latin typeface="Arial"/>
              <a:cs typeface="Arial"/>
            </a:endParaRPr>
          </a:p>
          <a:p>
            <a:pPr marL="567959" indent="-222245">
              <a:spcBef>
                <a:spcPts val="617"/>
              </a:spcBef>
              <a:buFont typeface="Courier New"/>
              <a:buChar char="o"/>
              <a:tabLst>
                <a:tab pos="567959" algn="l"/>
                <a:tab pos="568577" algn="l"/>
              </a:tabLst>
            </a:pPr>
            <a:r>
              <a:rPr sz="1167" dirty="0">
                <a:latin typeface="Arial"/>
                <a:cs typeface="Arial"/>
              </a:rPr>
              <a:t>Section </a:t>
            </a:r>
            <a:r>
              <a:rPr sz="1167" spc="-5" dirty="0">
                <a:latin typeface="Arial"/>
                <a:cs typeface="Arial"/>
              </a:rPr>
              <a:t>of </a:t>
            </a:r>
            <a:r>
              <a:rPr sz="1167" dirty="0">
                <a:latin typeface="Arial"/>
                <a:cs typeface="Arial"/>
              </a:rPr>
              <a:t>the</a:t>
            </a:r>
            <a:r>
              <a:rPr sz="1167" spc="-44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organization</a:t>
            </a:r>
            <a:endParaRPr sz="1167">
              <a:latin typeface="Arial"/>
              <a:cs typeface="Arial"/>
            </a:endParaRPr>
          </a:p>
          <a:p>
            <a:pPr marL="567959" indent="-222245">
              <a:spcBef>
                <a:spcPts val="608"/>
              </a:spcBef>
              <a:buFont typeface="Courier New"/>
              <a:buChar char="o"/>
              <a:tabLst>
                <a:tab pos="567959" algn="l"/>
                <a:tab pos="568577" algn="l"/>
              </a:tabLst>
            </a:pPr>
            <a:r>
              <a:rPr sz="1167" dirty="0">
                <a:latin typeface="Arial"/>
                <a:cs typeface="Arial"/>
              </a:rPr>
              <a:t>Nature </a:t>
            </a:r>
            <a:r>
              <a:rPr sz="1167" spc="-5" dirty="0">
                <a:latin typeface="Arial"/>
                <a:cs typeface="Arial"/>
              </a:rPr>
              <a:t>of Job of the</a:t>
            </a:r>
            <a:r>
              <a:rPr sz="1167" spc="-34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users</a:t>
            </a:r>
            <a:endParaRPr sz="1167">
              <a:latin typeface="Arial"/>
              <a:cs typeface="Arial"/>
            </a:endParaRPr>
          </a:p>
          <a:p>
            <a:pPr marL="12347" algn="just">
              <a:spcBef>
                <a:spcPts val="608"/>
              </a:spcBef>
            </a:pPr>
            <a:r>
              <a:rPr sz="1167" dirty="0">
                <a:latin typeface="Arial"/>
                <a:cs typeface="Arial"/>
              </a:rPr>
              <a:t>The</a:t>
            </a:r>
            <a:r>
              <a:rPr sz="1167" spc="87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external</a:t>
            </a:r>
            <a:r>
              <a:rPr sz="1167" spc="83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level</a:t>
            </a:r>
            <a:r>
              <a:rPr sz="1167" spc="83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of</a:t>
            </a:r>
            <a:r>
              <a:rPr sz="1167" spc="87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the</a:t>
            </a:r>
            <a:r>
              <a:rPr sz="1167" spc="87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database</a:t>
            </a:r>
            <a:r>
              <a:rPr sz="1167" spc="78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caters</a:t>
            </a:r>
            <a:r>
              <a:rPr sz="1167" spc="83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to</a:t>
            </a:r>
            <a:r>
              <a:rPr sz="1167" spc="78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the</a:t>
            </a:r>
            <a:r>
              <a:rPr sz="1167" spc="78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needs</a:t>
            </a:r>
            <a:r>
              <a:rPr sz="1167" spc="83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of</a:t>
            </a:r>
            <a:r>
              <a:rPr sz="1167" spc="87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all</a:t>
            </a:r>
            <a:r>
              <a:rPr sz="1167" spc="83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the</a:t>
            </a:r>
            <a:r>
              <a:rPr sz="1167" spc="78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database</a:t>
            </a:r>
            <a:r>
              <a:rPr sz="1167" spc="87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users</a:t>
            </a:r>
            <a:endParaRPr sz="1167">
              <a:latin typeface="Arial"/>
              <a:cs typeface="Arial"/>
            </a:endParaRPr>
          </a:p>
          <a:p>
            <a:pPr marL="12347" marR="6173" algn="just">
              <a:lnSpc>
                <a:spcPct val="143800"/>
              </a:lnSpc>
              <a:spcBef>
                <a:spcPts val="5"/>
              </a:spcBef>
            </a:pPr>
            <a:r>
              <a:rPr sz="1167" dirty="0">
                <a:latin typeface="Arial"/>
                <a:cs typeface="Arial"/>
              </a:rPr>
              <a:t>starting from a </a:t>
            </a:r>
            <a:r>
              <a:rPr sz="1167" spc="-5" dirty="0">
                <a:latin typeface="Arial"/>
                <a:cs typeface="Arial"/>
              </a:rPr>
              <a:t>user </a:t>
            </a:r>
            <a:r>
              <a:rPr sz="1167" dirty="0">
                <a:latin typeface="Arial"/>
                <a:cs typeface="Arial"/>
              </a:rPr>
              <a:t>who can </a:t>
            </a:r>
            <a:r>
              <a:rPr sz="1167" spc="-5" dirty="0">
                <a:latin typeface="Arial"/>
                <a:cs typeface="Arial"/>
              </a:rPr>
              <a:t>view </a:t>
            </a:r>
            <a:r>
              <a:rPr sz="1167" dirty="0">
                <a:latin typeface="Arial"/>
                <a:cs typeface="Arial"/>
              </a:rPr>
              <a:t>the data </a:t>
            </a:r>
            <a:r>
              <a:rPr sz="1167" spc="-5" dirty="0">
                <a:latin typeface="Arial"/>
                <a:cs typeface="Arial"/>
              </a:rPr>
              <a:t>only which is </a:t>
            </a:r>
            <a:r>
              <a:rPr sz="1167" dirty="0">
                <a:latin typeface="Arial"/>
                <a:cs typeface="Arial"/>
              </a:rPr>
              <a:t>of his </a:t>
            </a:r>
            <a:r>
              <a:rPr sz="1167" spc="-5" dirty="0">
                <a:latin typeface="Arial"/>
                <a:cs typeface="Arial"/>
              </a:rPr>
              <a:t>concern </a:t>
            </a:r>
            <a:r>
              <a:rPr sz="1167" dirty="0">
                <a:latin typeface="Arial"/>
                <a:cs typeface="Arial"/>
              </a:rPr>
              <a:t>up-to </a:t>
            </a:r>
            <a:r>
              <a:rPr sz="1167" spc="-10" dirty="0">
                <a:latin typeface="Arial"/>
                <a:cs typeface="Arial"/>
              </a:rPr>
              <a:t>the  </a:t>
            </a:r>
            <a:r>
              <a:rPr sz="1167" dirty="0">
                <a:latin typeface="Arial"/>
                <a:cs typeface="Arial"/>
              </a:rPr>
              <a:t>users </a:t>
            </a:r>
            <a:r>
              <a:rPr sz="1167" spc="-5" dirty="0">
                <a:latin typeface="Arial"/>
                <a:cs typeface="Arial"/>
              </a:rPr>
              <a:t>who </a:t>
            </a:r>
            <a:r>
              <a:rPr sz="1167" dirty="0">
                <a:latin typeface="Arial"/>
                <a:cs typeface="Arial"/>
              </a:rPr>
              <a:t>can </a:t>
            </a:r>
            <a:r>
              <a:rPr sz="1167" spc="-5" dirty="0">
                <a:latin typeface="Arial"/>
                <a:cs typeface="Arial"/>
              </a:rPr>
              <a:t>see </a:t>
            </a:r>
            <a:r>
              <a:rPr sz="1167" dirty="0">
                <a:latin typeface="Arial"/>
                <a:cs typeface="Arial"/>
              </a:rPr>
              <a:t>all the </a:t>
            </a:r>
            <a:r>
              <a:rPr sz="1167" spc="-5" dirty="0">
                <a:latin typeface="Arial"/>
                <a:cs typeface="Arial"/>
              </a:rPr>
              <a:t>data </a:t>
            </a:r>
            <a:r>
              <a:rPr sz="1167" spc="-10" dirty="0">
                <a:latin typeface="Arial"/>
                <a:cs typeface="Arial"/>
              </a:rPr>
              <a:t>in </a:t>
            </a:r>
            <a:r>
              <a:rPr sz="1167" spc="-5" dirty="0">
                <a:latin typeface="Arial"/>
                <a:cs typeface="Arial"/>
              </a:rPr>
              <a:t>the database and </a:t>
            </a:r>
            <a:r>
              <a:rPr sz="1167" dirty="0">
                <a:latin typeface="Arial"/>
                <a:cs typeface="Arial"/>
              </a:rPr>
              <a:t>make all </a:t>
            </a:r>
            <a:r>
              <a:rPr sz="1167" spc="-5" dirty="0">
                <a:latin typeface="Arial"/>
                <a:cs typeface="Arial"/>
              </a:rPr>
              <a:t>type of actions on  </a:t>
            </a:r>
            <a:r>
              <a:rPr sz="1167" dirty="0">
                <a:latin typeface="Arial"/>
                <a:cs typeface="Arial"/>
              </a:rPr>
              <a:t>that</a:t>
            </a:r>
            <a:r>
              <a:rPr sz="1167" spc="-87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data.</a:t>
            </a:r>
            <a:endParaRPr sz="1167">
              <a:latin typeface="Arial"/>
              <a:cs typeface="Arial"/>
            </a:endParaRPr>
          </a:p>
          <a:p>
            <a:pPr marL="12347" algn="just">
              <a:spcBef>
                <a:spcPts val="608"/>
              </a:spcBef>
            </a:pPr>
            <a:r>
              <a:rPr sz="1167" spc="-5" dirty="0">
                <a:latin typeface="Arial"/>
                <a:cs typeface="Arial"/>
              </a:rPr>
              <a:t>External level of the database </a:t>
            </a:r>
            <a:r>
              <a:rPr sz="1167" dirty="0">
                <a:latin typeface="Arial"/>
                <a:cs typeface="Arial"/>
              </a:rPr>
              <a:t>might </a:t>
            </a:r>
            <a:r>
              <a:rPr sz="1167" spc="-5" dirty="0">
                <a:latin typeface="Arial"/>
                <a:cs typeface="Arial"/>
              </a:rPr>
              <a:t>contain </a:t>
            </a:r>
            <a:r>
              <a:rPr sz="1167" dirty="0">
                <a:latin typeface="Arial"/>
                <a:cs typeface="Arial"/>
              </a:rPr>
              <a:t>a </a:t>
            </a:r>
            <a:r>
              <a:rPr sz="1167" spc="-5" dirty="0">
                <a:latin typeface="Arial"/>
                <a:cs typeface="Arial"/>
              </a:rPr>
              <a:t>large </a:t>
            </a:r>
            <a:r>
              <a:rPr sz="1167" dirty="0">
                <a:latin typeface="Arial"/>
                <a:cs typeface="Arial"/>
              </a:rPr>
              <a:t>number </a:t>
            </a:r>
            <a:r>
              <a:rPr sz="1167" spc="-5" dirty="0">
                <a:latin typeface="Arial"/>
                <a:cs typeface="Arial"/>
              </a:rPr>
              <a:t>of user views,   </a:t>
            </a:r>
            <a:r>
              <a:rPr sz="1167" spc="53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each</a:t>
            </a:r>
            <a:endParaRPr sz="1167">
              <a:latin typeface="Arial"/>
              <a:cs typeface="Arial"/>
            </a:endParaRPr>
          </a:p>
          <a:p>
            <a:pPr marL="12347" marR="4939" algn="just">
              <a:lnSpc>
                <a:spcPct val="143600"/>
              </a:lnSpc>
              <a:spcBef>
                <a:spcPts val="5"/>
              </a:spcBef>
            </a:pPr>
            <a:r>
              <a:rPr sz="1167" dirty="0">
                <a:latin typeface="Arial"/>
                <a:cs typeface="Arial"/>
              </a:rPr>
              <a:t>user </a:t>
            </a:r>
            <a:r>
              <a:rPr sz="1167" spc="-5" dirty="0">
                <a:latin typeface="Arial"/>
                <a:cs typeface="Arial"/>
              </a:rPr>
              <a:t>view providing </a:t>
            </a:r>
            <a:r>
              <a:rPr sz="1167" dirty="0">
                <a:latin typeface="Arial"/>
                <a:cs typeface="Arial"/>
              </a:rPr>
              <a:t>the desired features </a:t>
            </a:r>
            <a:r>
              <a:rPr sz="1167" spc="-5" dirty="0">
                <a:latin typeface="Arial"/>
                <a:cs typeface="Arial"/>
              </a:rPr>
              <a:t>and fulfilling </a:t>
            </a:r>
            <a:r>
              <a:rPr sz="1167" dirty="0">
                <a:latin typeface="Arial"/>
                <a:cs typeface="Arial"/>
              </a:rPr>
              <a:t>requirements for the user or  user </a:t>
            </a:r>
            <a:r>
              <a:rPr sz="1167" spc="-5" dirty="0">
                <a:latin typeface="Arial"/>
                <a:cs typeface="Arial"/>
              </a:rPr>
              <a:t>group </a:t>
            </a:r>
            <a:r>
              <a:rPr sz="1167" spc="5" dirty="0">
                <a:latin typeface="Arial"/>
                <a:cs typeface="Arial"/>
              </a:rPr>
              <a:t>for </a:t>
            </a:r>
            <a:r>
              <a:rPr sz="1167" spc="-5" dirty="0">
                <a:latin typeface="Arial"/>
                <a:cs typeface="Arial"/>
              </a:rPr>
              <a:t>which it is intended. </a:t>
            </a:r>
            <a:r>
              <a:rPr sz="1167" dirty="0">
                <a:latin typeface="Arial"/>
                <a:cs typeface="Arial"/>
              </a:rPr>
              <a:t>The </a:t>
            </a:r>
            <a:r>
              <a:rPr sz="1167" spc="-5" dirty="0">
                <a:latin typeface="Arial"/>
                <a:cs typeface="Arial"/>
              </a:rPr>
              <a:t>restriction </a:t>
            </a:r>
            <a:r>
              <a:rPr sz="1167" dirty="0">
                <a:latin typeface="Arial"/>
                <a:cs typeface="Arial"/>
              </a:rPr>
              <a:t>or </a:t>
            </a:r>
            <a:r>
              <a:rPr sz="1167" spc="-5" dirty="0">
                <a:latin typeface="Arial"/>
                <a:cs typeface="Arial"/>
              </a:rPr>
              <a:t>liberty </a:t>
            </a:r>
            <a:r>
              <a:rPr sz="1167" dirty="0">
                <a:latin typeface="Arial"/>
                <a:cs typeface="Arial"/>
              </a:rPr>
              <a:t>a user or user </a:t>
            </a:r>
            <a:r>
              <a:rPr sz="1167" spc="-5" dirty="0">
                <a:latin typeface="Arial"/>
                <a:cs typeface="Arial"/>
              </a:rPr>
              <a:t>groups  get in </a:t>
            </a:r>
            <a:r>
              <a:rPr sz="1167" dirty="0">
                <a:latin typeface="Arial"/>
                <a:cs typeface="Arial"/>
              </a:rPr>
              <a:t>his </a:t>
            </a:r>
            <a:r>
              <a:rPr sz="1167" spc="-5" dirty="0">
                <a:latin typeface="Arial"/>
                <a:cs typeface="Arial"/>
              </a:rPr>
              <a:t>rights is </a:t>
            </a:r>
            <a:r>
              <a:rPr sz="1167" spc="-10" dirty="0">
                <a:latin typeface="Arial"/>
                <a:cs typeface="Arial"/>
              </a:rPr>
              <a:t>the </a:t>
            </a:r>
            <a:r>
              <a:rPr sz="1167" dirty="0">
                <a:latin typeface="Arial"/>
                <a:cs typeface="Arial"/>
              </a:rPr>
              <a:t>external </a:t>
            </a:r>
            <a:r>
              <a:rPr sz="1167" spc="-5" dirty="0">
                <a:latin typeface="Arial"/>
                <a:cs typeface="Arial"/>
              </a:rPr>
              <a:t>view </a:t>
            </a:r>
            <a:r>
              <a:rPr sz="1167" dirty="0">
                <a:latin typeface="Arial"/>
                <a:cs typeface="Arial"/>
              </a:rPr>
              <a:t>of </a:t>
            </a:r>
            <a:r>
              <a:rPr sz="1167" spc="-5" dirty="0">
                <a:latin typeface="Arial"/>
                <a:cs typeface="Arial"/>
              </a:rPr>
              <a:t>that user </a:t>
            </a:r>
            <a:r>
              <a:rPr sz="1167" dirty="0">
                <a:latin typeface="Arial"/>
                <a:cs typeface="Arial"/>
              </a:rPr>
              <a:t>groups and </a:t>
            </a:r>
            <a:r>
              <a:rPr sz="1167" spc="-5" dirty="0">
                <a:latin typeface="Arial"/>
                <a:cs typeface="Arial"/>
              </a:rPr>
              <a:t>is </a:t>
            </a:r>
            <a:r>
              <a:rPr sz="1167" dirty="0">
                <a:latin typeface="Arial"/>
                <a:cs typeface="Arial"/>
              </a:rPr>
              <a:t>decided </a:t>
            </a:r>
            <a:r>
              <a:rPr sz="1167" spc="-5" dirty="0">
                <a:latin typeface="Arial"/>
                <a:cs typeface="Arial"/>
              </a:rPr>
              <a:t>very  carefully.</a:t>
            </a:r>
            <a:endParaRPr sz="1167">
              <a:latin typeface="Arial"/>
              <a:cs typeface="Arial"/>
            </a:endParaRPr>
          </a:p>
          <a:p>
            <a:pPr marL="12347" marR="4939" algn="just">
              <a:lnSpc>
                <a:spcPct val="143700"/>
              </a:lnSpc>
              <a:spcBef>
                <a:spcPts val="5"/>
              </a:spcBef>
            </a:pPr>
            <a:r>
              <a:rPr sz="1167" spc="-5" dirty="0">
                <a:latin typeface="Arial"/>
                <a:cs typeface="Arial"/>
              </a:rPr>
              <a:t>External views </a:t>
            </a:r>
            <a:r>
              <a:rPr sz="1167" dirty="0">
                <a:latin typeface="Arial"/>
                <a:cs typeface="Arial"/>
              </a:rPr>
              <a:t>are also helpful </a:t>
            </a:r>
            <a:r>
              <a:rPr sz="1167" spc="-5" dirty="0">
                <a:latin typeface="Arial"/>
                <a:cs typeface="Arial"/>
              </a:rPr>
              <a:t>when </a:t>
            </a:r>
            <a:r>
              <a:rPr sz="1167" spc="-10" dirty="0">
                <a:latin typeface="Arial"/>
                <a:cs typeface="Arial"/>
              </a:rPr>
              <a:t>we </a:t>
            </a:r>
            <a:r>
              <a:rPr sz="1167" dirty="0">
                <a:latin typeface="Arial"/>
                <a:cs typeface="Arial"/>
              </a:rPr>
              <a:t>want to display the </a:t>
            </a:r>
            <a:r>
              <a:rPr sz="1167" spc="-5" dirty="0">
                <a:latin typeface="Arial"/>
                <a:cs typeface="Arial"/>
              </a:rPr>
              <a:t>data which is </a:t>
            </a:r>
            <a:r>
              <a:rPr sz="1167" dirty="0">
                <a:latin typeface="Arial"/>
                <a:cs typeface="Arial"/>
              </a:rPr>
              <a:t>not  place </a:t>
            </a:r>
            <a:r>
              <a:rPr sz="1167" spc="-5" dirty="0">
                <a:latin typeface="Arial"/>
                <a:cs typeface="Arial"/>
              </a:rPr>
              <a:t>in the database </a:t>
            </a:r>
            <a:r>
              <a:rPr sz="1167" dirty="0">
                <a:latin typeface="Arial"/>
                <a:cs typeface="Arial"/>
              </a:rPr>
              <a:t>or not </a:t>
            </a:r>
            <a:r>
              <a:rPr sz="1167" spc="-5" dirty="0">
                <a:latin typeface="Arial"/>
                <a:cs typeface="Arial"/>
              </a:rPr>
              <a:t>stored </a:t>
            </a:r>
            <a:r>
              <a:rPr sz="1167" dirty="0">
                <a:latin typeface="Arial"/>
                <a:cs typeface="Arial"/>
              </a:rPr>
              <a:t>at </a:t>
            </a:r>
            <a:r>
              <a:rPr sz="1167" spc="-5" dirty="0">
                <a:latin typeface="Arial"/>
                <a:cs typeface="Arial"/>
              </a:rPr>
              <a:t>all. </a:t>
            </a:r>
            <a:r>
              <a:rPr sz="1167" dirty="0">
                <a:latin typeface="Arial"/>
                <a:cs typeface="Arial"/>
              </a:rPr>
              <a:t>Example </a:t>
            </a:r>
            <a:r>
              <a:rPr sz="1167" spc="-5" dirty="0">
                <a:latin typeface="Arial"/>
                <a:cs typeface="Arial"/>
              </a:rPr>
              <a:t>of the </a:t>
            </a:r>
            <a:r>
              <a:rPr sz="1167" dirty="0">
                <a:latin typeface="Arial"/>
                <a:cs typeface="Arial"/>
              </a:rPr>
              <a:t>first case </a:t>
            </a:r>
            <a:r>
              <a:rPr sz="1167" spc="-5" dirty="0">
                <a:latin typeface="Arial"/>
                <a:cs typeface="Arial"/>
              </a:rPr>
              <a:t>can </a:t>
            </a:r>
            <a:r>
              <a:rPr sz="1167" dirty="0">
                <a:latin typeface="Arial"/>
                <a:cs typeface="Arial"/>
              </a:rPr>
              <a:t>be a  customer </a:t>
            </a:r>
            <a:r>
              <a:rPr sz="1167" spc="-5" dirty="0">
                <a:latin typeface="Arial"/>
                <a:cs typeface="Arial"/>
              </a:rPr>
              <a:t>Phone </a:t>
            </a:r>
            <a:r>
              <a:rPr sz="1167" dirty="0">
                <a:latin typeface="Arial"/>
                <a:cs typeface="Arial"/>
              </a:rPr>
              <a:t>number </a:t>
            </a:r>
            <a:r>
              <a:rPr sz="1167" spc="-5" dirty="0">
                <a:latin typeface="Arial"/>
                <a:cs typeface="Arial"/>
              </a:rPr>
              <a:t>stored in </a:t>
            </a:r>
            <a:r>
              <a:rPr sz="1167" dirty="0">
                <a:latin typeface="Arial"/>
                <a:cs typeface="Arial"/>
              </a:rPr>
              <a:t>the </a:t>
            </a:r>
            <a:r>
              <a:rPr sz="1167" spc="-5" dirty="0">
                <a:latin typeface="Arial"/>
                <a:cs typeface="Arial"/>
              </a:rPr>
              <a:t>database. But when contacting </a:t>
            </a:r>
            <a:r>
              <a:rPr sz="1167" dirty="0">
                <a:latin typeface="Arial"/>
                <a:cs typeface="Arial"/>
              </a:rPr>
              <a:t>the person  </a:t>
            </a:r>
            <a:r>
              <a:rPr sz="1167" spc="-5" dirty="0">
                <a:latin typeface="Arial"/>
                <a:cs typeface="Arial"/>
              </a:rPr>
              <a:t>it </a:t>
            </a:r>
            <a:r>
              <a:rPr sz="1167" dirty="0">
                <a:latin typeface="Arial"/>
                <a:cs typeface="Arial"/>
              </a:rPr>
              <a:t>might appear that </a:t>
            </a:r>
            <a:r>
              <a:rPr sz="1167" spc="-5" dirty="0">
                <a:latin typeface="Arial"/>
                <a:cs typeface="Arial"/>
              </a:rPr>
              <a:t>the </a:t>
            </a:r>
            <a:r>
              <a:rPr sz="1167" dirty="0">
                <a:latin typeface="Arial"/>
                <a:cs typeface="Arial"/>
              </a:rPr>
              <a:t>area </a:t>
            </a:r>
            <a:r>
              <a:rPr sz="1167" spc="-5" dirty="0">
                <a:latin typeface="Arial"/>
                <a:cs typeface="Arial"/>
              </a:rPr>
              <a:t>code </a:t>
            </a:r>
            <a:r>
              <a:rPr sz="1167" dirty="0">
                <a:latin typeface="Arial"/>
                <a:cs typeface="Arial"/>
              </a:rPr>
              <a:t>for that specific </a:t>
            </a:r>
            <a:r>
              <a:rPr sz="1167" spc="-5" dirty="0">
                <a:latin typeface="Arial"/>
                <a:cs typeface="Arial"/>
              </a:rPr>
              <a:t>user is </a:t>
            </a:r>
            <a:r>
              <a:rPr sz="1167" dirty="0">
                <a:latin typeface="Arial"/>
                <a:cs typeface="Arial"/>
              </a:rPr>
              <a:t>not stored </a:t>
            </a:r>
            <a:r>
              <a:rPr sz="1167" spc="-5" dirty="0">
                <a:latin typeface="Arial"/>
                <a:cs typeface="Arial"/>
              </a:rPr>
              <a:t>in </a:t>
            </a:r>
            <a:r>
              <a:rPr sz="1167" spc="-10" dirty="0">
                <a:latin typeface="Arial"/>
                <a:cs typeface="Arial"/>
              </a:rPr>
              <a:t>the  </a:t>
            </a:r>
            <a:r>
              <a:rPr sz="1167" dirty="0">
                <a:latin typeface="Arial"/>
                <a:cs typeface="Arial"/>
              </a:rPr>
              <a:t>database, </a:t>
            </a:r>
            <a:r>
              <a:rPr sz="1167" spc="-5" dirty="0">
                <a:latin typeface="Arial"/>
                <a:cs typeface="Arial"/>
              </a:rPr>
              <a:t>in that case </a:t>
            </a:r>
            <a:r>
              <a:rPr sz="1167" spc="-10" dirty="0">
                <a:latin typeface="Arial"/>
                <a:cs typeface="Arial"/>
              </a:rPr>
              <a:t>we </a:t>
            </a:r>
            <a:r>
              <a:rPr sz="1167" dirty="0">
                <a:latin typeface="Arial"/>
                <a:cs typeface="Arial"/>
              </a:rPr>
              <a:t>can </a:t>
            </a:r>
            <a:r>
              <a:rPr sz="1167" spc="-5" dirty="0">
                <a:latin typeface="Arial"/>
                <a:cs typeface="Arial"/>
              </a:rPr>
              <a:t>simply </a:t>
            </a:r>
            <a:r>
              <a:rPr sz="1167" dirty="0">
                <a:latin typeface="Arial"/>
                <a:cs typeface="Arial"/>
              </a:rPr>
              <a:t>pick </a:t>
            </a:r>
            <a:r>
              <a:rPr sz="1167" spc="-5" dirty="0">
                <a:latin typeface="Arial"/>
                <a:cs typeface="Arial"/>
              </a:rPr>
              <a:t>up the area </a:t>
            </a:r>
            <a:r>
              <a:rPr sz="1167" dirty="0">
                <a:latin typeface="Arial"/>
                <a:cs typeface="Arial"/>
              </a:rPr>
              <a:t>or </a:t>
            </a:r>
            <a:r>
              <a:rPr sz="1167" spc="-5" dirty="0">
                <a:latin typeface="Arial"/>
                <a:cs typeface="Arial"/>
              </a:rPr>
              <a:t>city id of </a:t>
            </a:r>
            <a:r>
              <a:rPr sz="1167" dirty="0">
                <a:latin typeface="Arial"/>
                <a:cs typeface="Arial"/>
              </a:rPr>
              <a:t>the customer  and find the area </a:t>
            </a:r>
            <a:r>
              <a:rPr sz="1167" spc="-5" dirty="0">
                <a:latin typeface="Arial"/>
                <a:cs typeface="Arial"/>
              </a:rPr>
              <a:t>code </a:t>
            </a:r>
            <a:r>
              <a:rPr sz="1167" dirty="0">
                <a:latin typeface="Arial"/>
                <a:cs typeface="Arial"/>
              </a:rPr>
              <a:t>for </a:t>
            </a:r>
            <a:r>
              <a:rPr sz="1167" spc="-5" dirty="0">
                <a:latin typeface="Arial"/>
                <a:cs typeface="Arial"/>
              </a:rPr>
              <a:t>that city </a:t>
            </a:r>
            <a:r>
              <a:rPr sz="1167" dirty="0">
                <a:latin typeface="Arial"/>
                <a:cs typeface="Arial"/>
              </a:rPr>
              <a:t>from the </a:t>
            </a:r>
            <a:r>
              <a:rPr sz="1167" spc="-5" dirty="0">
                <a:latin typeface="Arial"/>
                <a:cs typeface="Arial"/>
              </a:rPr>
              <a:t>corresponding Area Codes</a:t>
            </a:r>
            <a:r>
              <a:rPr sz="1167" spc="73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table.</a:t>
            </a:r>
            <a:endParaRPr sz="1167">
              <a:latin typeface="Arial"/>
              <a:cs typeface="Arial"/>
            </a:endParaRPr>
          </a:p>
          <a:p>
            <a:pPr marL="12347" marR="6791" indent="-617" algn="just">
              <a:lnSpc>
                <a:spcPct val="143800"/>
              </a:lnSpc>
              <a:spcBef>
                <a:spcPts val="5"/>
              </a:spcBef>
            </a:pPr>
            <a:r>
              <a:rPr sz="1167" dirty="0">
                <a:latin typeface="Arial"/>
                <a:cs typeface="Arial"/>
              </a:rPr>
              <a:t>Another </a:t>
            </a:r>
            <a:r>
              <a:rPr sz="1167" spc="-5" dirty="0">
                <a:latin typeface="Arial"/>
                <a:cs typeface="Arial"/>
              </a:rPr>
              <a:t>situation </a:t>
            </a:r>
            <a:r>
              <a:rPr sz="1167" dirty="0">
                <a:latin typeface="Arial"/>
                <a:cs typeface="Arial"/>
              </a:rPr>
              <a:t>may </a:t>
            </a:r>
            <a:r>
              <a:rPr sz="1167" spc="-5" dirty="0">
                <a:latin typeface="Arial"/>
                <a:cs typeface="Arial"/>
              </a:rPr>
              <a:t>arise when </a:t>
            </a:r>
            <a:r>
              <a:rPr sz="1167" spc="-10" dirty="0">
                <a:latin typeface="Arial"/>
                <a:cs typeface="Arial"/>
              </a:rPr>
              <a:t>we </a:t>
            </a:r>
            <a:r>
              <a:rPr sz="1167" dirty="0">
                <a:latin typeface="Arial"/>
                <a:cs typeface="Arial"/>
              </a:rPr>
              <a:t>want to </a:t>
            </a:r>
            <a:r>
              <a:rPr sz="1167" spc="-5" dirty="0">
                <a:latin typeface="Arial"/>
                <a:cs typeface="Arial"/>
              </a:rPr>
              <a:t>get </a:t>
            </a:r>
            <a:r>
              <a:rPr sz="1167" dirty="0">
                <a:latin typeface="Arial"/>
                <a:cs typeface="Arial"/>
              </a:rPr>
              <a:t>a </a:t>
            </a:r>
            <a:r>
              <a:rPr sz="1167" spc="-5" dirty="0">
                <a:latin typeface="Arial"/>
                <a:cs typeface="Arial"/>
              </a:rPr>
              <a:t>student </a:t>
            </a:r>
            <a:r>
              <a:rPr sz="1167" dirty="0">
                <a:latin typeface="Arial"/>
                <a:cs typeface="Arial"/>
              </a:rPr>
              <a:t>enrolled </a:t>
            </a:r>
            <a:r>
              <a:rPr sz="1167" spc="-5" dirty="0">
                <a:latin typeface="Arial"/>
                <a:cs typeface="Arial"/>
              </a:rPr>
              <a:t>in an  institution </a:t>
            </a:r>
            <a:r>
              <a:rPr sz="1167" dirty="0">
                <a:latin typeface="Arial"/>
                <a:cs typeface="Arial"/>
              </a:rPr>
              <a:t>and </a:t>
            </a:r>
            <a:r>
              <a:rPr sz="1167" spc="-5" dirty="0">
                <a:latin typeface="Arial"/>
                <a:cs typeface="Arial"/>
              </a:rPr>
              <a:t>want to </a:t>
            </a:r>
            <a:r>
              <a:rPr sz="1167" dirty="0">
                <a:latin typeface="Arial"/>
                <a:cs typeface="Arial"/>
              </a:rPr>
              <a:t>make sure </a:t>
            </a:r>
            <a:r>
              <a:rPr sz="1167" spc="-5" dirty="0">
                <a:latin typeface="Arial"/>
                <a:cs typeface="Arial"/>
              </a:rPr>
              <a:t>that </a:t>
            </a:r>
            <a:r>
              <a:rPr sz="1167" dirty="0">
                <a:latin typeface="Arial"/>
                <a:cs typeface="Arial"/>
              </a:rPr>
              <a:t>the student </a:t>
            </a:r>
            <a:r>
              <a:rPr sz="1167" spc="-5" dirty="0">
                <a:latin typeface="Arial"/>
                <a:cs typeface="Arial"/>
              </a:rPr>
              <a:t>qualifies </a:t>
            </a:r>
            <a:r>
              <a:rPr sz="1167" dirty="0">
                <a:latin typeface="Arial"/>
                <a:cs typeface="Arial"/>
              </a:rPr>
              <a:t>for the </a:t>
            </a:r>
            <a:r>
              <a:rPr sz="1167" spc="-5" dirty="0">
                <a:latin typeface="Arial"/>
                <a:cs typeface="Arial"/>
              </a:rPr>
              <a:t>minimum  required</a:t>
            </a:r>
            <a:r>
              <a:rPr sz="1167" spc="63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age</a:t>
            </a:r>
            <a:r>
              <a:rPr sz="1167" spc="63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limit,</a:t>
            </a:r>
            <a:r>
              <a:rPr sz="1167" spc="63" dirty="0">
                <a:latin typeface="Arial"/>
                <a:cs typeface="Arial"/>
              </a:rPr>
              <a:t> </a:t>
            </a:r>
            <a:r>
              <a:rPr sz="1167" spc="-10" dirty="0">
                <a:latin typeface="Arial"/>
                <a:cs typeface="Arial"/>
              </a:rPr>
              <a:t>we</a:t>
            </a:r>
            <a:r>
              <a:rPr sz="1167" spc="78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will</a:t>
            </a:r>
            <a:r>
              <a:rPr sz="1167" spc="58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look</a:t>
            </a:r>
            <a:r>
              <a:rPr sz="1167" spc="63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the</a:t>
            </a:r>
            <a:r>
              <a:rPr sz="1167" spc="63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database,</a:t>
            </a:r>
            <a:r>
              <a:rPr sz="1167" spc="53" dirty="0">
                <a:latin typeface="Arial"/>
                <a:cs typeface="Arial"/>
              </a:rPr>
              <a:t> </a:t>
            </a:r>
            <a:r>
              <a:rPr sz="1167" spc="5" dirty="0">
                <a:latin typeface="Arial"/>
                <a:cs typeface="Arial"/>
              </a:rPr>
              <a:t>for</a:t>
            </a:r>
            <a:r>
              <a:rPr sz="1167" spc="53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the</a:t>
            </a:r>
            <a:r>
              <a:rPr sz="1167" spc="63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students</a:t>
            </a:r>
            <a:r>
              <a:rPr sz="1167" spc="63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age</a:t>
            </a:r>
            <a:r>
              <a:rPr sz="1167" spc="63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but</a:t>
            </a:r>
            <a:r>
              <a:rPr sz="1167" spc="63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if</a:t>
            </a:r>
            <a:r>
              <a:rPr sz="1167" spc="73" dirty="0">
                <a:latin typeface="Arial"/>
                <a:cs typeface="Arial"/>
              </a:rPr>
              <a:t> </a:t>
            </a:r>
            <a:r>
              <a:rPr sz="1167" spc="-10" dirty="0">
                <a:latin typeface="Arial"/>
                <a:cs typeface="Arial"/>
              </a:rPr>
              <a:t>we</a:t>
            </a:r>
            <a:r>
              <a:rPr sz="1167" spc="63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have</a:t>
            </a:r>
            <a:endParaRPr sz="116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27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6592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26" y="1346446"/>
            <a:ext cx="5372894" cy="4356100"/>
          </a:xfrm>
          <a:prstGeom prst="rect">
            <a:avLst/>
          </a:prstGeom>
        </p:spPr>
        <p:txBody>
          <a:bodyPr vert="horz" wrap="square" lIns="0" tIns="617" rIns="0" bIns="0" rtlCol="0">
            <a:spAutoFit/>
          </a:bodyPr>
          <a:lstStyle/>
          <a:p>
            <a:pPr marL="12347" marR="6791" algn="just">
              <a:lnSpc>
                <a:spcPct val="143300"/>
              </a:lnSpc>
              <a:spcBef>
                <a:spcPts val="5"/>
              </a:spcBef>
            </a:pPr>
            <a:r>
              <a:rPr sz="1167" dirty="0">
                <a:latin typeface="Arial"/>
                <a:cs typeface="Arial"/>
              </a:rPr>
              <a:t>stored only the </a:t>
            </a:r>
            <a:r>
              <a:rPr sz="1167" spc="-5" dirty="0">
                <a:latin typeface="Arial"/>
                <a:cs typeface="Arial"/>
              </a:rPr>
              <a:t>date of birth of the student then the age of the student </a:t>
            </a:r>
            <a:r>
              <a:rPr sz="1167" dirty="0">
                <a:latin typeface="Arial"/>
                <a:cs typeface="Arial"/>
              </a:rPr>
              <a:t>needs </a:t>
            </a:r>
            <a:r>
              <a:rPr sz="1167" spc="-15" dirty="0">
                <a:latin typeface="Arial"/>
                <a:cs typeface="Arial"/>
              </a:rPr>
              <a:t>to  </a:t>
            </a:r>
            <a:r>
              <a:rPr sz="1167" dirty="0">
                <a:latin typeface="Arial"/>
                <a:cs typeface="Arial"/>
              </a:rPr>
              <a:t>be</a:t>
            </a:r>
            <a:r>
              <a:rPr sz="1167" spc="146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calculated</a:t>
            </a:r>
            <a:r>
              <a:rPr sz="1167" spc="136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at</a:t>
            </a:r>
            <a:r>
              <a:rPr sz="1167" spc="131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that</a:t>
            </a:r>
            <a:r>
              <a:rPr sz="1167" spc="146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very</a:t>
            </a:r>
            <a:r>
              <a:rPr sz="1167" spc="131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instance;</a:t>
            </a:r>
            <a:r>
              <a:rPr sz="1167" spc="131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this</a:t>
            </a:r>
            <a:r>
              <a:rPr sz="1167" spc="131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can</a:t>
            </a:r>
            <a:r>
              <a:rPr sz="1167" spc="122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be</a:t>
            </a:r>
            <a:r>
              <a:rPr sz="1167" spc="136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done</a:t>
            </a:r>
            <a:r>
              <a:rPr sz="1167" spc="146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very</a:t>
            </a:r>
            <a:r>
              <a:rPr sz="1167" spc="131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easily</a:t>
            </a:r>
            <a:r>
              <a:rPr sz="1167" spc="131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in</a:t>
            </a:r>
            <a:r>
              <a:rPr sz="1167" spc="146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the</a:t>
            </a:r>
            <a:r>
              <a:rPr sz="1167" spc="136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specific</a:t>
            </a:r>
            <a:endParaRPr sz="1167">
              <a:latin typeface="Arial"/>
              <a:cs typeface="Arial"/>
            </a:endParaRPr>
          </a:p>
          <a:p>
            <a:pPr marL="12347" marR="6791" algn="just">
              <a:lnSpc>
                <a:spcPct val="143300"/>
              </a:lnSpc>
              <a:spcBef>
                <a:spcPts val="10"/>
              </a:spcBef>
            </a:pPr>
            <a:r>
              <a:rPr sz="1167" dirty="0">
                <a:latin typeface="Arial"/>
                <a:cs typeface="Arial"/>
              </a:rPr>
              <a:t>user </a:t>
            </a:r>
            <a:r>
              <a:rPr sz="1167" spc="-5" dirty="0">
                <a:latin typeface="Arial"/>
                <a:cs typeface="Arial"/>
              </a:rPr>
              <a:t>view </a:t>
            </a:r>
            <a:r>
              <a:rPr sz="1167" dirty="0">
                <a:latin typeface="Arial"/>
                <a:cs typeface="Arial"/>
              </a:rPr>
              <a:t>and </a:t>
            </a:r>
            <a:r>
              <a:rPr sz="1167" spc="-5" dirty="0">
                <a:latin typeface="Arial"/>
                <a:cs typeface="Arial"/>
              </a:rPr>
              <a:t>age of the student </a:t>
            </a:r>
            <a:r>
              <a:rPr sz="1167" dirty="0">
                <a:latin typeface="Arial"/>
                <a:cs typeface="Arial"/>
              </a:rPr>
              <a:t>can be </a:t>
            </a:r>
            <a:r>
              <a:rPr sz="1167" spc="-5" dirty="0">
                <a:latin typeface="Arial"/>
                <a:cs typeface="Arial"/>
              </a:rPr>
              <a:t>calculated, even the user-view itself can  </a:t>
            </a:r>
            <a:r>
              <a:rPr sz="1167" dirty="0">
                <a:latin typeface="Arial"/>
                <a:cs typeface="Arial"/>
              </a:rPr>
              <a:t>tell use </a:t>
            </a:r>
            <a:r>
              <a:rPr sz="1167" spc="-5" dirty="0">
                <a:latin typeface="Arial"/>
                <a:cs typeface="Arial"/>
              </a:rPr>
              <a:t>whether the student qualifies </a:t>
            </a:r>
            <a:r>
              <a:rPr sz="1167" dirty="0">
                <a:latin typeface="Arial"/>
                <a:cs typeface="Arial"/>
              </a:rPr>
              <a:t>for </a:t>
            </a:r>
            <a:r>
              <a:rPr sz="1167" spc="-5" dirty="0">
                <a:latin typeface="Arial"/>
                <a:cs typeface="Arial"/>
              </a:rPr>
              <a:t>the admission </a:t>
            </a:r>
            <a:r>
              <a:rPr sz="1167" dirty="0">
                <a:latin typeface="Arial"/>
                <a:cs typeface="Arial"/>
              </a:rPr>
              <a:t>or</a:t>
            </a:r>
            <a:r>
              <a:rPr sz="1167" spc="87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not.</a:t>
            </a:r>
            <a:endParaRPr sz="1167">
              <a:latin typeface="Arial"/>
              <a:cs typeface="Arial"/>
            </a:endParaRPr>
          </a:p>
          <a:p>
            <a:pPr marL="12347" marR="6173" indent="-617" algn="just">
              <a:lnSpc>
                <a:spcPct val="143700"/>
              </a:lnSpc>
              <a:spcBef>
                <a:spcPts val="5"/>
              </a:spcBef>
            </a:pPr>
            <a:r>
              <a:rPr sz="1167" dirty="0">
                <a:latin typeface="Arial"/>
                <a:cs typeface="Arial"/>
              </a:rPr>
              <a:t>As the user </a:t>
            </a:r>
            <a:r>
              <a:rPr sz="1167" spc="-5" dirty="0">
                <a:latin typeface="Arial"/>
                <a:cs typeface="Arial"/>
              </a:rPr>
              <a:t>view is </a:t>
            </a:r>
            <a:r>
              <a:rPr sz="1167" spc="5" dirty="0">
                <a:latin typeface="Arial"/>
                <a:cs typeface="Arial"/>
              </a:rPr>
              <a:t>the </a:t>
            </a:r>
            <a:r>
              <a:rPr sz="1167" dirty="0">
                <a:latin typeface="Arial"/>
                <a:cs typeface="Arial"/>
              </a:rPr>
              <a:t>only entity or the interface through </a:t>
            </a:r>
            <a:r>
              <a:rPr sz="1167" spc="-5" dirty="0">
                <a:latin typeface="Arial"/>
                <a:cs typeface="Arial"/>
              </a:rPr>
              <a:t>which </a:t>
            </a:r>
            <a:r>
              <a:rPr sz="1167" dirty="0">
                <a:latin typeface="Arial"/>
                <a:cs typeface="Arial"/>
              </a:rPr>
              <a:t>a user </a:t>
            </a:r>
            <a:r>
              <a:rPr sz="1167" spc="-10" dirty="0">
                <a:latin typeface="Arial"/>
                <a:cs typeface="Arial"/>
              </a:rPr>
              <a:t>will  </a:t>
            </a:r>
            <a:r>
              <a:rPr sz="1167" dirty="0">
                <a:latin typeface="Arial"/>
                <a:cs typeface="Arial"/>
              </a:rPr>
              <a:t>operate </a:t>
            </a:r>
            <a:r>
              <a:rPr sz="1167" spc="-5" dirty="0">
                <a:latin typeface="Arial"/>
                <a:cs typeface="Arial"/>
              </a:rPr>
              <a:t>the </a:t>
            </a:r>
            <a:r>
              <a:rPr sz="1167" dirty="0">
                <a:latin typeface="Arial"/>
                <a:cs typeface="Arial"/>
              </a:rPr>
              <a:t>database or use </a:t>
            </a:r>
            <a:r>
              <a:rPr sz="1167" spc="-5" dirty="0">
                <a:latin typeface="Arial"/>
                <a:cs typeface="Arial"/>
              </a:rPr>
              <a:t>it </a:t>
            </a:r>
            <a:r>
              <a:rPr sz="1167" dirty="0">
                <a:latin typeface="Arial"/>
                <a:cs typeface="Arial"/>
              </a:rPr>
              <a:t>so </a:t>
            </a:r>
            <a:r>
              <a:rPr sz="1167" spc="-5" dirty="0">
                <a:latin typeface="Arial"/>
                <a:cs typeface="Arial"/>
              </a:rPr>
              <a:t>it </a:t>
            </a:r>
            <a:r>
              <a:rPr sz="1167" dirty="0">
                <a:latin typeface="Arial"/>
                <a:cs typeface="Arial"/>
              </a:rPr>
              <a:t>must </a:t>
            </a:r>
            <a:r>
              <a:rPr sz="1167" spc="-5" dirty="0">
                <a:latin typeface="Arial"/>
                <a:cs typeface="Arial"/>
              </a:rPr>
              <a:t>be designed in such </a:t>
            </a:r>
            <a:r>
              <a:rPr sz="1167" dirty="0">
                <a:latin typeface="Arial"/>
                <a:cs typeface="Arial"/>
              </a:rPr>
              <a:t>a way that </a:t>
            </a:r>
            <a:r>
              <a:rPr sz="1167" spc="-5" dirty="0">
                <a:latin typeface="Arial"/>
                <a:cs typeface="Arial"/>
              </a:rPr>
              <a:t>it is  </a:t>
            </a:r>
            <a:r>
              <a:rPr sz="1167" dirty="0">
                <a:latin typeface="Arial"/>
                <a:cs typeface="Arial"/>
              </a:rPr>
              <a:t>easy to use and </a:t>
            </a:r>
            <a:r>
              <a:rPr sz="1167" spc="-5" dirty="0">
                <a:latin typeface="Arial"/>
                <a:cs typeface="Arial"/>
              </a:rPr>
              <a:t>easy </a:t>
            </a:r>
            <a:r>
              <a:rPr sz="1167" dirty="0">
                <a:latin typeface="Arial"/>
                <a:cs typeface="Arial"/>
              </a:rPr>
              <a:t>to manage </a:t>
            </a:r>
            <a:r>
              <a:rPr sz="1167" spc="-5" dirty="0">
                <a:latin typeface="Arial"/>
                <a:cs typeface="Arial"/>
              </a:rPr>
              <a:t>and </a:t>
            </a:r>
            <a:r>
              <a:rPr sz="1167" spc="-10" dirty="0">
                <a:latin typeface="Arial"/>
                <a:cs typeface="Arial"/>
              </a:rPr>
              <a:t>self </a:t>
            </a:r>
            <a:r>
              <a:rPr sz="1167" spc="-5" dirty="0">
                <a:latin typeface="Arial"/>
                <a:cs typeface="Arial"/>
              </a:rPr>
              <a:t>descriptive, </a:t>
            </a:r>
            <a:r>
              <a:rPr sz="1167" dirty="0">
                <a:latin typeface="Arial"/>
                <a:cs typeface="Arial"/>
              </a:rPr>
              <a:t>also </a:t>
            </a:r>
            <a:r>
              <a:rPr sz="1167" spc="-5" dirty="0">
                <a:latin typeface="Arial"/>
                <a:cs typeface="Arial"/>
              </a:rPr>
              <a:t>it is easy </a:t>
            </a:r>
            <a:r>
              <a:rPr sz="1167" dirty="0">
                <a:latin typeface="Arial"/>
                <a:cs typeface="Arial"/>
              </a:rPr>
              <a:t>to </a:t>
            </a:r>
            <a:r>
              <a:rPr sz="1167" spc="-5" dirty="0">
                <a:latin typeface="Arial"/>
                <a:cs typeface="Arial"/>
              </a:rPr>
              <a:t>navigate  </a:t>
            </a:r>
            <a:r>
              <a:rPr sz="1167" dirty="0">
                <a:latin typeface="Arial"/>
                <a:cs typeface="Arial"/>
              </a:rPr>
              <a:t>through. Also </a:t>
            </a:r>
            <a:r>
              <a:rPr sz="1167" spc="-5" dirty="0">
                <a:latin typeface="Arial"/>
                <a:cs typeface="Arial"/>
              </a:rPr>
              <a:t>it should not </a:t>
            </a:r>
            <a:r>
              <a:rPr sz="1167" dirty="0">
                <a:latin typeface="Arial"/>
                <a:cs typeface="Arial"/>
              </a:rPr>
              <a:t>allow the user </a:t>
            </a:r>
            <a:r>
              <a:rPr sz="1167" spc="-5" dirty="0">
                <a:latin typeface="Arial"/>
                <a:cs typeface="Arial"/>
              </a:rPr>
              <a:t>to get </a:t>
            </a:r>
            <a:r>
              <a:rPr sz="1167" dirty="0">
                <a:latin typeface="Arial"/>
                <a:cs typeface="Arial"/>
              </a:rPr>
              <a:t>or </a:t>
            </a:r>
            <a:r>
              <a:rPr sz="1167" spc="-5" dirty="0">
                <a:latin typeface="Arial"/>
                <a:cs typeface="Arial"/>
              </a:rPr>
              <a:t>retrieve data which is </a:t>
            </a:r>
            <a:r>
              <a:rPr sz="1167" dirty="0">
                <a:latin typeface="Arial"/>
                <a:cs typeface="Arial"/>
              </a:rPr>
              <a:t>not  </a:t>
            </a:r>
            <a:r>
              <a:rPr sz="1167" spc="-5" dirty="0">
                <a:latin typeface="Arial"/>
                <a:cs typeface="Arial"/>
              </a:rPr>
              <a:t>allowed </a:t>
            </a:r>
            <a:r>
              <a:rPr sz="1167" dirty="0">
                <a:latin typeface="Arial"/>
                <a:cs typeface="Arial"/>
              </a:rPr>
              <a:t>to </a:t>
            </a:r>
            <a:r>
              <a:rPr sz="1167" spc="-5" dirty="0">
                <a:latin typeface="Arial"/>
                <a:cs typeface="Arial"/>
              </a:rPr>
              <a:t>the </a:t>
            </a:r>
            <a:r>
              <a:rPr sz="1167" dirty="0">
                <a:latin typeface="Arial"/>
                <a:cs typeface="Arial"/>
              </a:rPr>
              <a:t>user, so </a:t>
            </a:r>
            <a:r>
              <a:rPr sz="1167" spc="-5" dirty="0">
                <a:latin typeface="Arial"/>
                <a:cs typeface="Arial"/>
              </a:rPr>
              <a:t>the user view </a:t>
            </a:r>
            <a:r>
              <a:rPr sz="1167" dirty="0">
                <a:latin typeface="Arial"/>
                <a:cs typeface="Arial"/>
              </a:rPr>
              <a:t>should </a:t>
            </a:r>
            <a:r>
              <a:rPr sz="1167" spc="-5" dirty="0">
                <a:latin typeface="Arial"/>
                <a:cs typeface="Arial"/>
              </a:rPr>
              <a:t>both </a:t>
            </a:r>
            <a:r>
              <a:rPr sz="1167" dirty="0">
                <a:latin typeface="Arial"/>
                <a:cs typeface="Arial"/>
              </a:rPr>
              <a:t>be a </a:t>
            </a:r>
            <a:r>
              <a:rPr sz="1167" spc="-5" dirty="0">
                <a:latin typeface="Arial"/>
                <a:cs typeface="Arial"/>
              </a:rPr>
              <a:t>facilitator and </a:t>
            </a:r>
            <a:r>
              <a:rPr sz="1167" dirty="0">
                <a:latin typeface="Arial"/>
                <a:cs typeface="Arial"/>
              </a:rPr>
              <a:t>also a  barrier for proper </a:t>
            </a:r>
            <a:r>
              <a:rPr sz="1167" spc="-5" dirty="0">
                <a:latin typeface="Arial"/>
                <a:cs typeface="Arial"/>
              </a:rPr>
              <a:t>utilization of the </a:t>
            </a:r>
            <a:r>
              <a:rPr sz="1167" dirty="0">
                <a:latin typeface="Arial"/>
                <a:cs typeface="Arial"/>
              </a:rPr>
              <a:t>database</a:t>
            </a:r>
            <a:r>
              <a:rPr sz="1167" spc="-10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system.</a:t>
            </a:r>
            <a:endParaRPr sz="1167">
              <a:latin typeface="Arial"/>
              <a:cs typeface="Arial"/>
            </a:endParaRPr>
          </a:p>
          <a:p>
            <a:pPr marL="12347" marR="4939" indent="-617" algn="just">
              <a:lnSpc>
                <a:spcPct val="143600"/>
              </a:lnSpc>
              <a:spcBef>
                <a:spcPts val="5"/>
              </a:spcBef>
            </a:pPr>
            <a:r>
              <a:rPr sz="1167" dirty="0">
                <a:latin typeface="Arial"/>
                <a:cs typeface="Arial"/>
              </a:rPr>
              <a:t>As the </a:t>
            </a:r>
            <a:r>
              <a:rPr sz="1167" spc="-5" dirty="0">
                <a:latin typeface="Arial"/>
                <a:cs typeface="Arial"/>
              </a:rPr>
              <a:t>system grows it is </a:t>
            </a:r>
            <a:r>
              <a:rPr sz="1167" dirty="0">
                <a:latin typeface="Arial"/>
                <a:cs typeface="Arial"/>
              </a:rPr>
              <a:t>possible that a </a:t>
            </a:r>
            <a:r>
              <a:rPr sz="1167" spc="-5" dirty="0">
                <a:latin typeface="Arial"/>
                <a:cs typeface="Arial"/>
              </a:rPr>
              <a:t>user view </a:t>
            </a:r>
            <a:r>
              <a:rPr sz="1167" spc="5" dirty="0">
                <a:latin typeface="Arial"/>
                <a:cs typeface="Arial"/>
              </a:rPr>
              <a:t>may </a:t>
            </a:r>
            <a:r>
              <a:rPr sz="1167" dirty="0">
                <a:latin typeface="Arial"/>
                <a:cs typeface="Arial"/>
              </a:rPr>
              <a:t>change </a:t>
            </a:r>
            <a:r>
              <a:rPr sz="1167" spc="-5" dirty="0">
                <a:latin typeface="Arial"/>
                <a:cs typeface="Arial"/>
              </a:rPr>
              <a:t>in </a:t>
            </a:r>
            <a:r>
              <a:rPr sz="1167" dirty="0">
                <a:latin typeface="Arial"/>
                <a:cs typeface="Arial"/>
              </a:rPr>
              <a:t>structure,  </a:t>
            </a:r>
            <a:r>
              <a:rPr sz="1167" spc="-5" dirty="0">
                <a:latin typeface="Arial"/>
                <a:cs typeface="Arial"/>
              </a:rPr>
              <a:t>design and the </a:t>
            </a:r>
            <a:r>
              <a:rPr sz="1167" dirty="0">
                <a:latin typeface="Arial"/>
                <a:cs typeface="Arial"/>
              </a:rPr>
              <a:t>access </a:t>
            </a:r>
            <a:r>
              <a:rPr sz="1167" spc="-5" dirty="0">
                <a:latin typeface="Arial"/>
                <a:cs typeface="Arial"/>
              </a:rPr>
              <a:t>it provides </a:t>
            </a:r>
            <a:r>
              <a:rPr sz="1167" dirty="0">
                <a:latin typeface="Arial"/>
                <a:cs typeface="Arial"/>
              </a:rPr>
              <a:t>to </a:t>
            </a:r>
            <a:r>
              <a:rPr sz="1167" spc="-5" dirty="0">
                <a:latin typeface="Arial"/>
                <a:cs typeface="Arial"/>
              </a:rPr>
              <a:t>the users. </a:t>
            </a:r>
            <a:r>
              <a:rPr sz="1167" dirty="0">
                <a:latin typeface="Arial"/>
                <a:cs typeface="Arial"/>
              </a:rPr>
              <a:t>SO </a:t>
            </a:r>
            <a:r>
              <a:rPr sz="1167" spc="-5" dirty="0">
                <a:latin typeface="Arial"/>
                <a:cs typeface="Arial"/>
              </a:rPr>
              <a:t>External </a:t>
            </a:r>
            <a:r>
              <a:rPr sz="1167" spc="-10" dirty="0">
                <a:latin typeface="Arial"/>
                <a:cs typeface="Arial"/>
              </a:rPr>
              <a:t>views </a:t>
            </a:r>
            <a:r>
              <a:rPr sz="1167" dirty="0">
                <a:latin typeface="Arial"/>
                <a:cs typeface="Arial"/>
              </a:rPr>
              <a:t>are </a:t>
            </a:r>
            <a:r>
              <a:rPr sz="1167" spc="-5" dirty="0">
                <a:latin typeface="Arial"/>
                <a:cs typeface="Arial"/>
              </a:rPr>
              <a:t>designed  </a:t>
            </a:r>
            <a:r>
              <a:rPr sz="1167" dirty="0">
                <a:latin typeface="Arial"/>
                <a:cs typeface="Arial"/>
              </a:rPr>
              <a:t>and </a:t>
            </a:r>
            <a:r>
              <a:rPr sz="1167" spc="-5" dirty="0">
                <a:latin typeface="Arial"/>
                <a:cs typeface="Arial"/>
              </a:rPr>
              <a:t>create in way </a:t>
            </a:r>
            <a:r>
              <a:rPr sz="1167" dirty="0">
                <a:latin typeface="Arial"/>
                <a:cs typeface="Arial"/>
              </a:rPr>
              <a:t>that </a:t>
            </a:r>
            <a:r>
              <a:rPr sz="1167" spc="-5" dirty="0">
                <a:latin typeface="Arial"/>
                <a:cs typeface="Arial"/>
              </a:rPr>
              <a:t>they </a:t>
            </a:r>
            <a:r>
              <a:rPr sz="1167" dirty="0">
                <a:latin typeface="Arial"/>
                <a:cs typeface="Arial"/>
              </a:rPr>
              <a:t>can </a:t>
            </a:r>
            <a:r>
              <a:rPr sz="1167" spc="-5" dirty="0">
                <a:latin typeface="Arial"/>
                <a:cs typeface="Arial"/>
              </a:rPr>
              <a:t>be </a:t>
            </a:r>
            <a:r>
              <a:rPr sz="1167" dirty="0">
                <a:latin typeface="Arial"/>
                <a:cs typeface="Arial"/>
              </a:rPr>
              <a:t>modified at a </a:t>
            </a:r>
            <a:r>
              <a:rPr sz="1167" spc="-5" dirty="0">
                <a:latin typeface="Arial"/>
                <a:cs typeface="Arial"/>
              </a:rPr>
              <a:t>later stage without </a:t>
            </a:r>
            <a:r>
              <a:rPr sz="1167" dirty="0">
                <a:latin typeface="Arial"/>
                <a:cs typeface="Arial"/>
              </a:rPr>
              <a:t>making any  changes </a:t>
            </a:r>
            <a:r>
              <a:rPr sz="1167" spc="-5" dirty="0">
                <a:latin typeface="Arial"/>
                <a:cs typeface="Arial"/>
              </a:rPr>
              <a:t>in </a:t>
            </a:r>
            <a:r>
              <a:rPr sz="1167" dirty="0">
                <a:latin typeface="Arial"/>
                <a:cs typeface="Arial"/>
              </a:rPr>
              <a:t>the </a:t>
            </a:r>
            <a:r>
              <a:rPr sz="1167" spc="-5" dirty="0">
                <a:latin typeface="Arial"/>
                <a:cs typeface="Arial"/>
              </a:rPr>
              <a:t>logical </a:t>
            </a:r>
            <a:r>
              <a:rPr sz="1167" dirty="0">
                <a:latin typeface="Arial"/>
                <a:cs typeface="Arial"/>
              </a:rPr>
              <a:t>or </a:t>
            </a:r>
            <a:r>
              <a:rPr sz="1167" spc="-5" dirty="0">
                <a:latin typeface="Arial"/>
                <a:cs typeface="Arial"/>
              </a:rPr>
              <a:t>internal</a:t>
            </a:r>
            <a:r>
              <a:rPr sz="1167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views.</a:t>
            </a:r>
            <a:endParaRPr sz="1167">
              <a:latin typeface="Arial"/>
              <a:cs typeface="Arial"/>
            </a:endParaRPr>
          </a:p>
          <a:p>
            <a:pPr marL="12347" marR="6791" algn="just">
              <a:lnSpc>
                <a:spcPct val="143800"/>
              </a:lnSpc>
              <a:spcBef>
                <a:spcPts val="5"/>
              </a:spcBef>
            </a:pPr>
            <a:r>
              <a:rPr sz="1167" dirty="0">
                <a:latin typeface="Arial"/>
                <a:cs typeface="Arial"/>
              </a:rPr>
              <a:t>In </a:t>
            </a:r>
            <a:r>
              <a:rPr sz="1167" spc="-5" dirty="0">
                <a:latin typeface="Arial"/>
                <a:cs typeface="Arial"/>
              </a:rPr>
              <a:t>the diagram below </a:t>
            </a:r>
            <a:r>
              <a:rPr sz="1167" spc="-10" dirty="0">
                <a:latin typeface="Arial"/>
                <a:cs typeface="Arial"/>
              </a:rPr>
              <a:t>we </a:t>
            </a:r>
            <a:r>
              <a:rPr sz="1167" dirty="0">
                <a:latin typeface="Arial"/>
                <a:cs typeface="Arial"/>
              </a:rPr>
              <a:t>can see </a:t>
            </a:r>
            <a:r>
              <a:rPr sz="1167" spc="-5" dirty="0">
                <a:latin typeface="Arial"/>
                <a:cs typeface="Arial"/>
              </a:rPr>
              <a:t>two </a:t>
            </a:r>
            <a:r>
              <a:rPr sz="1167" dirty="0">
                <a:latin typeface="Arial"/>
                <a:cs typeface="Arial"/>
              </a:rPr>
              <a:t>different users </a:t>
            </a:r>
            <a:r>
              <a:rPr sz="1167" spc="-5" dirty="0">
                <a:latin typeface="Arial"/>
                <a:cs typeface="Arial"/>
              </a:rPr>
              <a:t>working </a:t>
            </a:r>
            <a:r>
              <a:rPr sz="1167" dirty="0">
                <a:latin typeface="Arial"/>
                <a:cs typeface="Arial"/>
              </a:rPr>
              <a:t>as </a:t>
            </a:r>
            <a:r>
              <a:rPr sz="1167" spc="-5" dirty="0">
                <a:latin typeface="Arial"/>
                <a:cs typeface="Arial"/>
              </a:rPr>
              <a:t>end </a:t>
            </a:r>
            <a:r>
              <a:rPr sz="1167" dirty="0">
                <a:latin typeface="Arial"/>
                <a:cs typeface="Arial"/>
              </a:rPr>
              <a:t>users  </a:t>
            </a:r>
            <a:r>
              <a:rPr sz="1167" spc="-5" dirty="0">
                <a:latin typeface="Arial"/>
                <a:cs typeface="Arial"/>
              </a:rPr>
              <a:t>having </a:t>
            </a:r>
            <a:r>
              <a:rPr sz="1167" dirty="0">
                <a:latin typeface="Arial"/>
                <a:cs typeface="Arial"/>
              </a:rPr>
              <a:t>their </a:t>
            </a:r>
            <a:r>
              <a:rPr sz="1167" spc="-5" dirty="0">
                <a:latin typeface="Arial"/>
                <a:cs typeface="Arial"/>
              </a:rPr>
              <a:t>own </a:t>
            </a:r>
            <a:r>
              <a:rPr sz="1167" dirty="0">
                <a:latin typeface="Arial"/>
                <a:cs typeface="Arial"/>
              </a:rPr>
              <a:t>external </a:t>
            </a:r>
            <a:r>
              <a:rPr sz="1167" spc="-10" dirty="0">
                <a:latin typeface="Arial"/>
                <a:cs typeface="Arial"/>
              </a:rPr>
              <a:t>view; we </a:t>
            </a:r>
            <a:r>
              <a:rPr sz="1167" dirty="0">
                <a:latin typeface="Arial"/>
                <a:cs typeface="Arial"/>
              </a:rPr>
              <a:t>can see </a:t>
            </a:r>
            <a:r>
              <a:rPr sz="1167" spc="-5" dirty="0">
                <a:latin typeface="Arial"/>
                <a:cs typeface="Arial"/>
              </a:rPr>
              <a:t>that the </a:t>
            </a:r>
            <a:r>
              <a:rPr sz="1167" dirty="0">
                <a:latin typeface="Arial"/>
                <a:cs typeface="Arial"/>
              </a:rPr>
              <a:t>same </a:t>
            </a:r>
            <a:r>
              <a:rPr sz="1167" spc="-5" dirty="0">
                <a:latin typeface="Arial"/>
                <a:cs typeface="Arial"/>
              </a:rPr>
              <a:t>data record is  displayed in two entirely </a:t>
            </a:r>
            <a:r>
              <a:rPr sz="1167" dirty="0">
                <a:latin typeface="Arial"/>
                <a:cs typeface="Arial"/>
              </a:rPr>
              <a:t>different</a:t>
            </a:r>
            <a:r>
              <a:rPr sz="1167" spc="10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ways.</a:t>
            </a:r>
            <a:endParaRPr sz="1167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1340" y="6076782"/>
            <a:ext cx="4793596" cy="2667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099231" y="8834398"/>
            <a:ext cx="371281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Arial"/>
                <a:cs typeface="Arial"/>
              </a:rPr>
              <a:t>Fig. </a:t>
            </a:r>
            <a:r>
              <a:rPr sz="1167" dirty="0">
                <a:latin typeface="Arial"/>
                <a:cs typeface="Arial"/>
              </a:rPr>
              <a:t>2: Mapping </a:t>
            </a:r>
            <a:r>
              <a:rPr sz="1167" spc="-5" dirty="0">
                <a:latin typeface="Arial"/>
                <a:cs typeface="Arial"/>
              </a:rPr>
              <a:t>between External layer and lower</a:t>
            </a:r>
            <a:r>
              <a:rPr sz="1167" spc="63" dirty="0">
                <a:latin typeface="Arial"/>
                <a:cs typeface="Arial"/>
              </a:rPr>
              <a:t> </a:t>
            </a:r>
            <a:r>
              <a:rPr sz="1167" spc="-15" dirty="0">
                <a:latin typeface="Arial"/>
                <a:cs typeface="Arial"/>
              </a:rPr>
              <a:t>layers</a:t>
            </a:r>
            <a:endParaRPr sz="116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28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9158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96" y="1867497"/>
            <a:ext cx="5412405" cy="7134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361" spc="49" dirty="0">
                <a:latin typeface="Arial"/>
                <a:cs typeface="Arial"/>
              </a:rPr>
              <a:t>Conceptual </a:t>
            </a:r>
            <a:r>
              <a:rPr sz="1361" spc="73" dirty="0">
                <a:latin typeface="Arial"/>
                <a:cs typeface="Arial"/>
              </a:rPr>
              <a:t>or </a:t>
            </a:r>
            <a:r>
              <a:rPr sz="1361" spc="58" dirty="0">
                <a:latin typeface="Arial"/>
                <a:cs typeface="Arial"/>
              </a:rPr>
              <a:t>Logical</a:t>
            </a:r>
            <a:r>
              <a:rPr sz="1361" spc="-126" dirty="0">
                <a:latin typeface="Arial"/>
                <a:cs typeface="Arial"/>
              </a:rPr>
              <a:t> </a:t>
            </a:r>
            <a:r>
              <a:rPr sz="1361" spc="44" dirty="0">
                <a:latin typeface="Arial"/>
                <a:cs typeface="Arial"/>
              </a:rPr>
              <a:t>View:</a:t>
            </a:r>
            <a:endParaRPr sz="1361">
              <a:latin typeface="Arial"/>
              <a:cs typeface="Arial"/>
            </a:endParaRPr>
          </a:p>
          <a:p>
            <a:pPr marL="12347" algn="just">
              <a:spcBef>
                <a:spcPts val="238"/>
              </a:spcBef>
            </a:pPr>
            <a:r>
              <a:rPr sz="1167" dirty="0">
                <a:latin typeface="Arial"/>
                <a:cs typeface="Arial"/>
              </a:rPr>
              <a:t>This</a:t>
            </a:r>
            <a:r>
              <a:rPr sz="1167" spc="107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is</a:t>
            </a:r>
            <a:r>
              <a:rPr sz="1167" spc="126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the</a:t>
            </a:r>
            <a:r>
              <a:rPr sz="1167" spc="126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level</a:t>
            </a:r>
            <a:r>
              <a:rPr sz="1167" spc="122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of</a:t>
            </a:r>
            <a:r>
              <a:rPr sz="1167" spc="126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database</a:t>
            </a:r>
            <a:r>
              <a:rPr sz="1167" spc="126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architecture</a:t>
            </a:r>
            <a:r>
              <a:rPr sz="1167" spc="126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which</a:t>
            </a:r>
            <a:r>
              <a:rPr sz="1167" spc="126" dirty="0">
                <a:latin typeface="Arial"/>
                <a:cs typeface="Arial"/>
              </a:rPr>
              <a:t> </a:t>
            </a:r>
            <a:r>
              <a:rPr sz="1167" spc="-10" dirty="0">
                <a:latin typeface="Arial"/>
                <a:cs typeface="Arial"/>
              </a:rPr>
              <a:t>contains</a:t>
            </a:r>
            <a:r>
              <a:rPr sz="1167" spc="107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the</a:t>
            </a:r>
            <a:r>
              <a:rPr sz="1167" spc="117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definition</a:t>
            </a:r>
            <a:r>
              <a:rPr sz="1167" spc="117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of</a:t>
            </a:r>
            <a:r>
              <a:rPr sz="1167" spc="126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all</a:t>
            </a:r>
            <a:r>
              <a:rPr sz="1167" spc="122" dirty="0">
                <a:latin typeface="Arial"/>
                <a:cs typeface="Arial"/>
              </a:rPr>
              <a:t> </a:t>
            </a:r>
            <a:r>
              <a:rPr sz="1167" spc="-10" dirty="0">
                <a:latin typeface="Arial"/>
                <a:cs typeface="Arial"/>
              </a:rPr>
              <a:t>the</a:t>
            </a:r>
            <a:endParaRPr sz="1167">
              <a:latin typeface="Arial"/>
              <a:cs typeface="Arial"/>
            </a:endParaRPr>
          </a:p>
          <a:p>
            <a:pPr marL="12347" marR="46301" algn="just">
              <a:lnSpc>
                <a:spcPct val="143300"/>
              </a:lnSpc>
              <a:spcBef>
                <a:spcPts val="10"/>
              </a:spcBef>
            </a:pPr>
            <a:r>
              <a:rPr sz="1167" dirty="0">
                <a:latin typeface="Arial"/>
                <a:cs typeface="Arial"/>
              </a:rPr>
              <a:t>data to be </a:t>
            </a:r>
            <a:r>
              <a:rPr sz="1167" spc="-5" dirty="0">
                <a:latin typeface="Arial"/>
                <a:cs typeface="Arial"/>
              </a:rPr>
              <a:t>stored in the </a:t>
            </a:r>
            <a:r>
              <a:rPr sz="1167" dirty="0">
                <a:latin typeface="Arial"/>
                <a:cs typeface="Arial"/>
              </a:rPr>
              <a:t>database and also </a:t>
            </a:r>
            <a:r>
              <a:rPr sz="1167" spc="-5" dirty="0">
                <a:latin typeface="Arial"/>
                <a:cs typeface="Arial"/>
              </a:rPr>
              <a:t>contains </a:t>
            </a:r>
            <a:r>
              <a:rPr sz="1167" dirty="0">
                <a:latin typeface="Arial"/>
                <a:cs typeface="Arial"/>
              </a:rPr>
              <a:t>rules </a:t>
            </a:r>
            <a:r>
              <a:rPr sz="1167" spc="-5" dirty="0">
                <a:latin typeface="Arial"/>
                <a:cs typeface="Arial"/>
              </a:rPr>
              <a:t>and information about  </a:t>
            </a:r>
            <a:r>
              <a:rPr sz="1167" dirty="0">
                <a:latin typeface="Arial"/>
                <a:cs typeface="Arial"/>
              </a:rPr>
              <a:t>that </a:t>
            </a:r>
            <a:r>
              <a:rPr sz="1167" spc="-5" dirty="0">
                <a:latin typeface="Arial"/>
                <a:cs typeface="Arial"/>
              </a:rPr>
              <a:t>structure and type of that</a:t>
            </a:r>
            <a:r>
              <a:rPr sz="1167" spc="10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data.</a:t>
            </a:r>
            <a:endParaRPr sz="1167">
              <a:latin typeface="Arial"/>
              <a:cs typeface="Arial"/>
            </a:endParaRPr>
          </a:p>
          <a:p>
            <a:pPr marL="12347" marR="46301" algn="just">
              <a:lnSpc>
                <a:spcPct val="143700"/>
              </a:lnSpc>
              <a:spcBef>
                <a:spcPts val="5"/>
              </a:spcBef>
            </a:pPr>
            <a:r>
              <a:rPr sz="1167" dirty="0">
                <a:latin typeface="Arial"/>
                <a:cs typeface="Arial"/>
              </a:rPr>
              <a:t>The conceptual </a:t>
            </a:r>
            <a:r>
              <a:rPr sz="1167" spc="-5" dirty="0">
                <a:latin typeface="Arial"/>
                <a:cs typeface="Arial"/>
              </a:rPr>
              <a:t>view is </a:t>
            </a:r>
            <a:r>
              <a:rPr sz="1167" dirty="0">
                <a:latin typeface="Arial"/>
                <a:cs typeface="Arial"/>
              </a:rPr>
              <a:t>the </a:t>
            </a:r>
            <a:r>
              <a:rPr sz="1167" spc="-5" dirty="0">
                <a:latin typeface="Arial"/>
                <a:cs typeface="Arial"/>
              </a:rPr>
              <a:t>complete description of the </a:t>
            </a:r>
            <a:r>
              <a:rPr sz="1167" dirty="0">
                <a:latin typeface="Arial"/>
                <a:cs typeface="Arial"/>
              </a:rPr>
              <a:t>data stored </a:t>
            </a:r>
            <a:r>
              <a:rPr sz="1167" spc="-5" dirty="0">
                <a:latin typeface="Arial"/>
                <a:cs typeface="Arial"/>
              </a:rPr>
              <a:t>in the  </a:t>
            </a:r>
            <a:r>
              <a:rPr sz="1167" dirty="0">
                <a:latin typeface="Arial"/>
                <a:cs typeface="Arial"/>
              </a:rPr>
              <a:t>database. It </a:t>
            </a:r>
            <a:r>
              <a:rPr sz="1167" spc="-5" dirty="0">
                <a:latin typeface="Arial"/>
                <a:cs typeface="Arial"/>
              </a:rPr>
              <a:t>stores the </a:t>
            </a:r>
            <a:r>
              <a:rPr sz="1167" dirty="0">
                <a:latin typeface="Arial"/>
                <a:cs typeface="Arial"/>
              </a:rPr>
              <a:t>complete data </a:t>
            </a:r>
            <a:r>
              <a:rPr sz="1167" spc="-5" dirty="0">
                <a:latin typeface="Arial"/>
                <a:cs typeface="Arial"/>
              </a:rPr>
              <a:t>of </a:t>
            </a:r>
            <a:r>
              <a:rPr sz="1167" spc="-10" dirty="0">
                <a:latin typeface="Arial"/>
                <a:cs typeface="Arial"/>
              </a:rPr>
              <a:t>the </a:t>
            </a:r>
            <a:r>
              <a:rPr sz="1167" spc="-5" dirty="0">
                <a:latin typeface="Arial"/>
                <a:cs typeface="Arial"/>
              </a:rPr>
              <a:t>organization </a:t>
            </a:r>
            <a:r>
              <a:rPr sz="1167" dirty="0">
                <a:latin typeface="Arial"/>
                <a:cs typeface="Arial"/>
              </a:rPr>
              <a:t>that </a:t>
            </a:r>
            <a:r>
              <a:rPr sz="1167" spc="-5" dirty="0">
                <a:latin typeface="Arial"/>
                <a:cs typeface="Arial"/>
              </a:rPr>
              <a:t>is </a:t>
            </a:r>
            <a:r>
              <a:rPr sz="1167" dirty="0">
                <a:latin typeface="Arial"/>
                <a:cs typeface="Arial"/>
              </a:rPr>
              <a:t>why </a:t>
            </a:r>
            <a:r>
              <a:rPr sz="1167" spc="-5" dirty="0">
                <a:latin typeface="Arial"/>
                <a:cs typeface="Arial"/>
              </a:rPr>
              <a:t>it is </a:t>
            </a:r>
            <a:r>
              <a:rPr sz="1167" dirty="0">
                <a:latin typeface="Arial"/>
                <a:cs typeface="Arial"/>
              </a:rPr>
              <a:t>also  </a:t>
            </a:r>
            <a:r>
              <a:rPr sz="1167" spc="-5" dirty="0">
                <a:latin typeface="Arial"/>
                <a:cs typeface="Arial"/>
              </a:rPr>
              <a:t>known </a:t>
            </a:r>
            <a:r>
              <a:rPr sz="1167" dirty="0">
                <a:latin typeface="Arial"/>
                <a:cs typeface="Arial"/>
              </a:rPr>
              <a:t>as the </a:t>
            </a:r>
            <a:r>
              <a:rPr sz="1167" spc="-5" dirty="0">
                <a:latin typeface="Arial"/>
                <a:cs typeface="Arial"/>
              </a:rPr>
              <a:t>community view </a:t>
            </a:r>
            <a:r>
              <a:rPr sz="1167" dirty="0">
                <a:latin typeface="Arial"/>
                <a:cs typeface="Arial"/>
              </a:rPr>
              <a:t>of the database. The </a:t>
            </a:r>
            <a:r>
              <a:rPr sz="1167" spc="-5" dirty="0">
                <a:latin typeface="Arial"/>
                <a:cs typeface="Arial"/>
              </a:rPr>
              <a:t>conceptual view </a:t>
            </a:r>
            <a:r>
              <a:rPr sz="1167" dirty="0">
                <a:latin typeface="Arial"/>
                <a:cs typeface="Arial"/>
              </a:rPr>
              <a:t>shows all  the entities </a:t>
            </a:r>
            <a:r>
              <a:rPr sz="1167" spc="-5" dirty="0">
                <a:latin typeface="Arial"/>
                <a:cs typeface="Arial"/>
              </a:rPr>
              <a:t>existing in </a:t>
            </a:r>
            <a:r>
              <a:rPr sz="1167" dirty="0">
                <a:latin typeface="Arial"/>
                <a:cs typeface="Arial"/>
              </a:rPr>
              <a:t>the </a:t>
            </a:r>
            <a:r>
              <a:rPr sz="1167" spc="-5" dirty="0">
                <a:latin typeface="Arial"/>
                <a:cs typeface="Arial"/>
              </a:rPr>
              <a:t>organization, attribute </a:t>
            </a:r>
            <a:r>
              <a:rPr sz="1167" dirty="0">
                <a:latin typeface="Arial"/>
                <a:cs typeface="Arial"/>
              </a:rPr>
              <a:t>or </a:t>
            </a:r>
            <a:r>
              <a:rPr sz="1167" spc="-5" dirty="0">
                <a:latin typeface="Arial"/>
                <a:cs typeface="Arial"/>
              </a:rPr>
              <a:t>characteristics associated  with </a:t>
            </a:r>
            <a:r>
              <a:rPr sz="1167" dirty="0">
                <a:latin typeface="Arial"/>
                <a:cs typeface="Arial"/>
              </a:rPr>
              <a:t>those entities </a:t>
            </a:r>
            <a:r>
              <a:rPr sz="1167" spc="-5" dirty="0">
                <a:latin typeface="Arial"/>
                <a:cs typeface="Arial"/>
              </a:rPr>
              <a:t>and the relationships which exist </a:t>
            </a:r>
            <a:r>
              <a:rPr sz="1167" dirty="0">
                <a:latin typeface="Arial"/>
                <a:cs typeface="Arial"/>
              </a:rPr>
              <a:t>among </a:t>
            </a:r>
            <a:r>
              <a:rPr sz="1167" spc="-5" dirty="0">
                <a:latin typeface="Arial"/>
                <a:cs typeface="Arial"/>
              </a:rPr>
              <a:t>the entities of </a:t>
            </a:r>
            <a:r>
              <a:rPr sz="1167" spc="-10" dirty="0">
                <a:latin typeface="Arial"/>
                <a:cs typeface="Arial"/>
              </a:rPr>
              <a:t>the  </a:t>
            </a:r>
            <a:r>
              <a:rPr sz="1167" spc="-5" dirty="0">
                <a:latin typeface="Arial"/>
                <a:cs typeface="Arial"/>
              </a:rPr>
              <a:t>organization.</a:t>
            </a:r>
            <a:endParaRPr sz="1167">
              <a:latin typeface="Arial"/>
              <a:cs typeface="Arial"/>
            </a:endParaRPr>
          </a:p>
          <a:p>
            <a:pPr marL="12347" marR="45684" algn="just">
              <a:lnSpc>
                <a:spcPct val="143700"/>
              </a:lnSpc>
              <a:spcBef>
                <a:spcPts val="5"/>
              </a:spcBef>
            </a:pPr>
            <a:r>
              <a:rPr sz="1167" spc="15" dirty="0">
                <a:latin typeface="Arial"/>
                <a:cs typeface="Arial"/>
              </a:rPr>
              <a:t>We </a:t>
            </a:r>
            <a:r>
              <a:rPr sz="1167" spc="-5" dirty="0">
                <a:latin typeface="Arial"/>
                <a:cs typeface="Arial"/>
              </a:rPr>
              <a:t>can take </a:t>
            </a:r>
            <a:r>
              <a:rPr sz="1167" dirty="0">
                <a:latin typeface="Arial"/>
                <a:cs typeface="Arial"/>
              </a:rPr>
              <a:t>the example </a:t>
            </a:r>
            <a:r>
              <a:rPr sz="1167" spc="-5" dirty="0">
                <a:latin typeface="Arial"/>
                <a:cs typeface="Arial"/>
              </a:rPr>
              <a:t>of </a:t>
            </a:r>
            <a:r>
              <a:rPr sz="1167" dirty="0">
                <a:latin typeface="Arial"/>
                <a:cs typeface="Arial"/>
              </a:rPr>
              <a:t>the </a:t>
            </a:r>
            <a:r>
              <a:rPr sz="1167" spc="-5" dirty="0">
                <a:latin typeface="Arial"/>
                <a:cs typeface="Arial"/>
              </a:rPr>
              <a:t>customers of </a:t>
            </a:r>
            <a:r>
              <a:rPr sz="1167" dirty="0">
                <a:latin typeface="Arial"/>
                <a:cs typeface="Arial"/>
              </a:rPr>
              <a:t>a </a:t>
            </a:r>
            <a:r>
              <a:rPr sz="1167" spc="-5" dirty="0">
                <a:latin typeface="Arial"/>
                <a:cs typeface="Arial"/>
              </a:rPr>
              <a:t>company. </a:t>
            </a:r>
            <a:r>
              <a:rPr sz="1167" dirty="0">
                <a:latin typeface="Arial"/>
                <a:cs typeface="Arial"/>
              </a:rPr>
              <a:t>Now the </a:t>
            </a:r>
            <a:r>
              <a:rPr sz="1167" spc="-5" dirty="0">
                <a:latin typeface="Arial"/>
                <a:cs typeface="Arial"/>
              </a:rPr>
              <a:t>conceptual  </a:t>
            </a:r>
            <a:r>
              <a:rPr sz="1167" dirty="0">
                <a:latin typeface="Arial"/>
                <a:cs typeface="Arial"/>
              </a:rPr>
              <a:t>schema </a:t>
            </a:r>
            <a:r>
              <a:rPr sz="1167" spc="-10" dirty="0">
                <a:latin typeface="Arial"/>
                <a:cs typeface="Arial"/>
              </a:rPr>
              <a:t>will </a:t>
            </a:r>
            <a:r>
              <a:rPr sz="1167" spc="-5" dirty="0">
                <a:latin typeface="Arial"/>
                <a:cs typeface="Arial"/>
              </a:rPr>
              <a:t>have </a:t>
            </a:r>
            <a:r>
              <a:rPr sz="1167" dirty="0">
                <a:latin typeface="Arial"/>
                <a:cs typeface="Arial"/>
              </a:rPr>
              <a:t>all </a:t>
            </a:r>
            <a:r>
              <a:rPr sz="1167" spc="-10" dirty="0">
                <a:latin typeface="Arial"/>
                <a:cs typeface="Arial"/>
              </a:rPr>
              <a:t>the </a:t>
            </a:r>
            <a:r>
              <a:rPr sz="1167" spc="-5" dirty="0">
                <a:latin typeface="Arial"/>
                <a:cs typeface="Arial"/>
              </a:rPr>
              <a:t>details of the products of the company, retailing </a:t>
            </a:r>
            <a:r>
              <a:rPr sz="1167" dirty="0">
                <a:latin typeface="Arial"/>
                <a:cs typeface="Arial"/>
              </a:rPr>
              <a:t>stores </a:t>
            </a:r>
            <a:r>
              <a:rPr sz="1167" spc="-5" dirty="0">
                <a:latin typeface="Arial"/>
                <a:cs typeface="Arial"/>
              </a:rPr>
              <a:t>of  </a:t>
            </a:r>
            <a:r>
              <a:rPr sz="1167" dirty="0">
                <a:latin typeface="Arial"/>
                <a:cs typeface="Arial"/>
              </a:rPr>
              <a:t>the </a:t>
            </a:r>
            <a:r>
              <a:rPr sz="1167" spc="-5" dirty="0">
                <a:latin typeface="Arial"/>
                <a:cs typeface="Arial"/>
              </a:rPr>
              <a:t>company, products </a:t>
            </a:r>
            <a:r>
              <a:rPr sz="1167" dirty="0">
                <a:latin typeface="Arial"/>
                <a:cs typeface="Arial"/>
              </a:rPr>
              <a:t>present </a:t>
            </a:r>
            <a:r>
              <a:rPr sz="1167" spc="-5" dirty="0">
                <a:latin typeface="Arial"/>
                <a:cs typeface="Arial"/>
              </a:rPr>
              <a:t>in the stock, products which </a:t>
            </a:r>
            <a:r>
              <a:rPr sz="1167" dirty="0">
                <a:latin typeface="Arial"/>
                <a:cs typeface="Arial"/>
              </a:rPr>
              <a:t>are </a:t>
            </a:r>
            <a:r>
              <a:rPr sz="1167" spc="-5" dirty="0">
                <a:latin typeface="Arial"/>
                <a:cs typeface="Arial"/>
              </a:rPr>
              <a:t>ready </a:t>
            </a:r>
            <a:r>
              <a:rPr sz="1167" dirty="0">
                <a:latin typeface="Arial"/>
                <a:cs typeface="Arial"/>
              </a:rPr>
              <a:t>to </a:t>
            </a:r>
            <a:r>
              <a:rPr sz="1167" spc="-5" dirty="0">
                <a:latin typeface="Arial"/>
                <a:cs typeface="Arial"/>
              </a:rPr>
              <a:t>be  delivered, salespersons of </a:t>
            </a:r>
            <a:r>
              <a:rPr sz="1167" dirty="0">
                <a:latin typeface="Arial"/>
                <a:cs typeface="Arial"/>
              </a:rPr>
              <a:t>the </a:t>
            </a:r>
            <a:r>
              <a:rPr sz="1167" spc="-5" dirty="0">
                <a:latin typeface="Arial"/>
                <a:cs typeface="Arial"/>
              </a:rPr>
              <a:t>company, </a:t>
            </a:r>
            <a:r>
              <a:rPr sz="1167" dirty="0">
                <a:latin typeface="Arial"/>
                <a:cs typeface="Arial"/>
              </a:rPr>
              <a:t>manager </a:t>
            </a:r>
            <a:r>
              <a:rPr sz="1167" spc="-5" dirty="0">
                <a:latin typeface="Arial"/>
                <a:cs typeface="Arial"/>
              </a:rPr>
              <a:t>of the </a:t>
            </a:r>
            <a:r>
              <a:rPr sz="1167" dirty="0">
                <a:latin typeface="Arial"/>
                <a:cs typeface="Arial"/>
              </a:rPr>
              <a:t>company and </a:t>
            </a:r>
            <a:r>
              <a:rPr sz="1167" spc="-5" dirty="0">
                <a:latin typeface="Arial"/>
                <a:cs typeface="Arial"/>
              </a:rPr>
              <a:t>literally  </a:t>
            </a:r>
            <a:r>
              <a:rPr sz="1167" dirty="0">
                <a:latin typeface="Arial"/>
                <a:cs typeface="Arial"/>
              </a:rPr>
              <a:t>every other thing </a:t>
            </a:r>
            <a:r>
              <a:rPr sz="1167" spc="-5" dirty="0">
                <a:latin typeface="Arial"/>
                <a:cs typeface="Arial"/>
              </a:rPr>
              <a:t>which is </a:t>
            </a:r>
            <a:r>
              <a:rPr sz="1167" dirty="0">
                <a:latin typeface="Arial"/>
                <a:cs typeface="Arial"/>
              </a:rPr>
              <a:t>associated </a:t>
            </a:r>
            <a:r>
              <a:rPr sz="1167" spc="-5" dirty="0">
                <a:latin typeface="Arial"/>
                <a:cs typeface="Arial"/>
              </a:rPr>
              <a:t>with the </a:t>
            </a:r>
            <a:r>
              <a:rPr sz="1167" dirty="0">
                <a:latin typeface="Arial"/>
                <a:cs typeface="Arial"/>
              </a:rPr>
              <a:t>business </a:t>
            </a:r>
            <a:r>
              <a:rPr sz="1167" spc="-5" dirty="0">
                <a:latin typeface="Arial"/>
                <a:cs typeface="Arial"/>
              </a:rPr>
              <a:t>of the </a:t>
            </a:r>
            <a:r>
              <a:rPr sz="1167" dirty="0">
                <a:latin typeface="Arial"/>
                <a:cs typeface="Arial"/>
              </a:rPr>
              <a:t>company </a:t>
            </a:r>
            <a:r>
              <a:rPr sz="1167" spc="-5" dirty="0">
                <a:latin typeface="Arial"/>
                <a:cs typeface="Arial"/>
              </a:rPr>
              <a:t>in any  way.</a:t>
            </a:r>
            <a:endParaRPr sz="1167">
              <a:latin typeface="Arial"/>
              <a:cs typeface="Arial"/>
            </a:endParaRPr>
          </a:p>
          <a:p>
            <a:pPr marL="12347" marR="4939" algn="just">
              <a:lnSpc>
                <a:spcPct val="143700"/>
              </a:lnSpc>
              <a:spcBef>
                <a:spcPts val="5"/>
              </a:spcBef>
            </a:pPr>
            <a:r>
              <a:rPr sz="1167" dirty="0">
                <a:latin typeface="Arial"/>
                <a:cs typeface="Arial"/>
              </a:rPr>
              <a:t>Now after </a:t>
            </a:r>
            <a:r>
              <a:rPr sz="1167" spc="-5" dirty="0">
                <a:latin typeface="Arial"/>
                <a:cs typeface="Arial"/>
              </a:rPr>
              <a:t>having </a:t>
            </a:r>
            <a:r>
              <a:rPr sz="1167" dirty="0">
                <a:latin typeface="Arial"/>
                <a:cs typeface="Arial"/>
              </a:rPr>
              <a:t>all the </a:t>
            </a:r>
            <a:r>
              <a:rPr sz="1167" spc="-5" dirty="0">
                <a:latin typeface="Arial"/>
                <a:cs typeface="Arial"/>
              </a:rPr>
              <a:t>information </a:t>
            </a:r>
            <a:r>
              <a:rPr sz="1167" spc="-10" dirty="0">
                <a:latin typeface="Arial"/>
                <a:cs typeface="Arial"/>
              </a:rPr>
              <a:t>we </a:t>
            </a:r>
            <a:r>
              <a:rPr sz="1167" spc="-5" dirty="0">
                <a:latin typeface="Arial"/>
                <a:cs typeface="Arial"/>
              </a:rPr>
              <a:t>know </a:t>
            </a:r>
            <a:r>
              <a:rPr sz="1167" dirty="0">
                <a:latin typeface="Arial"/>
                <a:cs typeface="Arial"/>
              </a:rPr>
              <a:t>that </a:t>
            </a:r>
            <a:r>
              <a:rPr sz="1167" spc="-5" dirty="0">
                <a:latin typeface="Arial"/>
                <a:cs typeface="Arial"/>
              </a:rPr>
              <a:t>the customers </a:t>
            </a:r>
            <a:r>
              <a:rPr sz="1167" dirty="0">
                <a:latin typeface="Arial"/>
                <a:cs typeface="Arial"/>
              </a:rPr>
              <a:t>buy products  from the </a:t>
            </a:r>
            <a:r>
              <a:rPr sz="1167" spc="-5" dirty="0">
                <a:latin typeface="Arial"/>
                <a:cs typeface="Arial"/>
              </a:rPr>
              <a:t>outlets of the company, </a:t>
            </a:r>
            <a:r>
              <a:rPr sz="1167" dirty="0">
                <a:latin typeface="Arial"/>
                <a:cs typeface="Arial"/>
              </a:rPr>
              <a:t>thus </a:t>
            </a:r>
            <a:r>
              <a:rPr sz="1167" spc="-5" dirty="0">
                <a:latin typeface="Arial"/>
                <a:cs typeface="Arial"/>
              </a:rPr>
              <a:t>in </a:t>
            </a:r>
            <a:r>
              <a:rPr sz="1167" spc="-10" dirty="0">
                <a:latin typeface="Arial"/>
                <a:cs typeface="Arial"/>
              </a:rPr>
              <a:t>such </a:t>
            </a:r>
            <a:r>
              <a:rPr sz="1167" dirty="0">
                <a:latin typeface="Arial"/>
                <a:cs typeface="Arial"/>
              </a:rPr>
              <a:t>a </a:t>
            </a:r>
            <a:r>
              <a:rPr sz="1167" spc="-5" dirty="0">
                <a:latin typeface="Arial"/>
                <a:cs typeface="Arial"/>
              </a:rPr>
              <a:t>case </a:t>
            </a:r>
            <a:r>
              <a:rPr sz="1167" dirty="0">
                <a:latin typeface="Arial"/>
                <a:cs typeface="Arial"/>
              </a:rPr>
              <a:t>a specific </a:t>
            </a:r>
            <a:r>
              <a:rPr sz="1167" spc="-5" dirty="0">
                <a:latin typeface="Arial"/>
                <a:cs typeface="Arial"/>
              </a:rPr>
              <a:t>customer has </a:t>
            </a:r>
            <a:r>
              <a:rPr sz="1167" dirty="0">
                <a:latin typeface="Arial"/>
                <a:cs typeface="Arial"/>
              </a:rPr>
              <a:t>a  </a:t>
            </a:r>
            <a:r>
              <a:rPr sz="1167" spc="-5" dirty="0">
                <a:latin typeface="Arial"/>
                <a:cs typeface="Arial"/>
              </a:rPr>
              <a:t>relationship with that </a:t>
            </a:r>
            <a:r>
              <a:rPr sz="1167" dirty="0">
                <a:latin typeface="Arial"/>
                <a:cs typeface="Arial"/>
              </a:rPr>
              <a:t>specific </a:t>
            </a:r>
            <a:r>
              <a:rPr sz="1167" spc="-5" dirty="0">
                <a:latin typeface="Arial"/>
                <a:cs typeface="Arial"/>
              </a:rPr>
              <a:t>outlet of the company, </a:t>
            </a:r>
            <a:r>
              <a:rPr sz="1167" dirty="0">
                <a:latin typeface="Arial"/>
                <a:cs typeface="Arial"/>
              </a:rPr>
              <a:t>or the customer may </a:t>
            </a:r>
            <a:r>
              <a:rPr sz="1167" spc="-5" dirty="0">
                <a:latin typeface="Arial"/>
                <a:cs typeface="Arial"/>
              </a:rPr>
              <a:t>be  </a:t>
            </a:r>
            <a:r>
              <a:rPr sz="1167" dirty="0">
                <a:latin typeface="Arial"/>
                <a:cs typeface="Arial"/>
              </a:rPr>
              <a:t>represented as </a:t>
            </a:r>
            <a:r>
              <a:rPr sz="1167" spc="-5" dirty="0">
                <a:latin typeface="Arial"/>
                <a:cs typeface="Arial"/>
              </a:rPr>
              <a:t>having </a:t>
            </a:r>
            <a:r>
              <a:rPr sz="1167" dirty="0">
                <a:latin typeface="Arial"/>
                <a:cs typeface="Arial"/>
              </a:rPr>
              <a:t>association </a:t>
            </a:r>
            <a:r>
              <a:rPr sz="1167" spc="-5" dirty="0">
                <a:latin typeface="Arial"/>
                <a:cs typeface="Arial"/>
              </a:rPr>
              <a:t>with the </a:t>
            </a:r>
            <a:r>
              <a:rPr sz="1167" dirty="0">
                <a:latin typeface="Arial"/>
                <a:cs typeface="Arial"/>
              </a:rPr>
              <a:t>sales </a:t>
            </a:r>
            <a:r>
              <a:rPr sz="1167" spc="-5" dirty="0">
                <a:latin typeface="Arial"/>
                <a:cs typeface="Arial"/>
              </a:rPr>
              <a:t>person which in-turn has  association with the outlet., there </a:t>
            </a:r>
            <a:r>
              <a:rPr sz="1167" spc="5" dirty="0">
                <a:latin typeface="Arial"/>
                <a:cs typeface="Arial"/>
              </a:rPr>
              <a:t>may </a:t>
            </a:r>
            <a:r>
              <a:rPr sz="1167" dirty="0">
                <a:latin typeface="Arial"/>
                <a:cs typeface="Arial"/>
              </a:rPr>
              <a:t>be a number </a:t>
            </a:r>
            <a:r>
              <a:rPr sz="1167" spc="-5" dirty="0">
                <a:latin typeface="Arial"/>
                <a:cs typeface="Arial"/>
              </a:rPr>
              <a:t>of customers </a:t>
            </a:r>
            <a:r>
              <a:rPr sz="1167" dirty="0">
                <a:latin typeface="Arial"/>
                <a:cs typeface="Arial"/>
              </a:rPr>
              <a:t>at a </a:t>
            </a:r>
            <a:r>
              <a:rPr sz="1167" spc="-5" dirty="0">
                <a:latin typeface="Arial"/>
                <a:cs typeface="Arial"/>
              </a:rPr>
              <a:t>certain  </a:t>
            </a:r>
            <a:r>
              <a:rPr sz="1167" dirty="0">
                <a:latin typeface="Arial"/>
                <a:cs typeface="Arial"/>
              </a:rPr>
              <a:t>outlet </a:t>
            </a:r>
            <a:r>
              <a:rPr sz="1167" spc="-5" dirty="0">
                <a:latin typeface="Arial"/>
                <a:cs typeface="Arial"/>
              </a:rPr>
              <a:t>and </a:t>
            </a:r>
            <a:r>
              <a:rPr sz="1167" dirty="0">
                <a:latin typeface="Arial"/>
                <a:cs typeface="Arial"/>
              </a:rPr>
              <a:t>also to </a:t>
            </a:r>
            <a:r>
              <a:rPr sz="1167" spc="-5" dirty="0">
                <a:latin typeface="Arial"/>
                <a:cs typeface="Arial"/>
              </a:rPr>
              <a:t>mange </a:t>
            </a:r>
            <a:r>
              <a:rPr sz="1167" dirty="0">
                <a:latin typeface="Arial"/>
                <a:cs typeface="Arial"/>
              </a:rPr>
              <a:t>these </a:t>
            </a:r>
            <a:r>
              <a:rPr sz="1167" spc="-5" dirty="0">
                <a:latin typeface="Arial"/>
                <a:cs typeface="Arial"/>
              </a:rPr>
              <a:t>salespersons </a:t>
            </a:r>
            <a:r>
              <a:rPr sz="1167" dirty="0">
                <a:latin typeface="Arial"/>
                <a:cs typeface="Arial"/>
              </a:rPr>
              <a:t>there </a:t>
            </a:r>
            <a:r>
              <a:rPr sz="1167" spc="-10" dirty="0">
                <a:latin typeface="Arial"/>
                <a:cs typeface="Arial"/>
              </a:rPr>
              <a:t>will </a:t>
            </a:r>
            <a:r>
              <a:rPr sz="1167" dirty="0">
                <a:latin typeface="Arial"/>
                <a:cs typeface="Arial"/>
              </a:rPr>
              <a:t>be one or </a:t>
            </a:r>
            <a:r>
              <a:rPr sz="1167" spc="-5" dirty="0">
                <a:latin typeface="Arial"/>
                <a:cs typeface="Arial"/>
              </a:rPr>
              <a:t>more managers.  </a:t>
            </a:r>
            <a:r>
              <a:rPr sz="1167" spc="15" dirty="0">
                <a:latin typeface="Arial"/>
                <a:cs typeface="Arial"/>
              </a:rPr>
              <a:t>We </a:t>
            </a:r>
            <a:r>
              <a:rPr sz="1167" spc="-5" dirty="0">
                <a:latin typeface="Arial"/>
                <a:cs typeface="Arial"/>
              </a:rPr>
              <a:t>can </a:t>
            </a:r>
            <a:r>
              <a:rPr sz="1167" dirty="0">
                <a:latin typeface="Arial"/>
                <a:cs typeface="Arial"/>
              </a:rPr>
              <a:t>see from the above </a:t>
            </a:r>
            <a:r>
              <a:rPr sz="1167" spc="-5" dirty="0">
                <a:latin typeface="Arial"/>
                <a:cs typeface="Arial"/>
              </a:rPr>
              <a:t>given </a:t>
            </a:r>
            <a:r>
              <a:rPr sz="1167" dirty="0">
                <a:latin typeface="Arial"/>
                <a:cs typeface="Arial"/>
              </a:rPr>
              <a:t>scenario </a:t>
            </a:r>
            <a:r>
              <a:rPr sz="1167" spc="-5" dirty="0">
                <a:latin typeface="Arial"/>
                <a:cs typeface="Arial"/>
              </a:rPr>
              <a:t>that </a:t>
            </a:r>
            <a:r>
              <a:rPr sz="1167" dirty="0">
                <a:latin typeface="Arial"/>
                <a:cs typeface="Arial"/>
              </a:rPr>
              <a:t>all the </a:t>
            </a:r>
            <a:r>
              <a:rPr sz="1167" spc="-5" dirty="0">
                <a:latin typeface="Arial"/>
                <a:cs typeface="Arial"/>
              </a:rPr>
              <a:t>entities </a:t>
            </a:r>
            <a:r>
              <a:rPr sz="1167" dirty="0">
                <a:latin typeface="Arial"/>
                <a:cs typeface="Arial"/>
              </a:rPr>
              <a:t>are </a:t>
            </a:r>
            <a:r>
              <a:rPr sz="1167" spc="-5" dirty="0">
                <a:latin typeface="Arial"/>
                <a:cs typeface="Arial"/>
              </a:rPr>
              <a:t>logically  </a:t>
            </a:r>
            <a:r>
              <a:rPr sz="1167" dirty="0">
                <a:latin typeface="Arial"/>
                <a:cs typeface="Arial"/>
              </a:rPr>
              <a:t>related to each other </a:t>
            </a:r>
            <a:r>
              <a:rPr sz="1167" spc="-5" dirty="0">
                <a:latin typeface="Arial"/>
                <a:cs typeface="Arial"/>
              </a:rPr>
              <a:t>in way </a:t>
            </a:r>
            <a:r>
              <a:rPr sz="1167" dirty="0">
                <a:latin typeface="Arial"/>
                <a:cs typeface="Arial"/>
              </a:rPr>
              <a:t>or the </a:t>
            </a:r>
            <a:r>
              <a:rPr sz="1167" spc="-5" dirty="0">
                <a:latin typeface="Arial"/>
                <a:cs typeface="Arial"/>
              </a:rPr>
              <a:t>other. </a:t>
            </a:r>
            <a:r>
              <a:rPr sz="1167" dirty="0">
                <a:latin typeface="Arial"/>
                <a:cs typeface="Arial"/>
              </a:rPr>
              <a:t>The </a:t>
            </a:r>
            <a:r>
              <a:rPr sz="1167" spc="-5" dirty="0">
                <a:latin typeface="Arial"/>
                <a:cs typeface="Arial"/>
              </a:rPr>
              <a:t>conceptual </a:t>
            </a:r>
            <a:r>
              <a:rPr sz="1167" dirty="0">
                <a:latin typeface="Arial"/>
                <a:cs typeface="Arial"/>
              </a:rPr>
              <a:t>schema </a:t>
            </a:r>
            <a:r>
              <a:rPr sz="1167" spc="-5" dirty="0">
                <a:latin typeface="Arial"/>
                <a:cs typeface="Arial"/>
              </a:rPr>
              <a:t>actually  </a:t>
            </a:r>
            <a:r>
              <a:rPr sz="1167" dirty="0">
                <a:latin typeface="Arial"/>
                <a:cs typeface="Arial"/>
              </a:rPr>
              <a:t>manages all </a:t>
            </a:r>
            <a:r>
              <a:rPr sz="1167" spc="-5" dirty="0">
                <a:latin typeface="Arial"/>
                <a:cs typeface="Arial"/>
              </a:rPr>
              <a:t>such relationship and </a:t>
            </a:r>
            <a:r>
              <a:rPr sz="1167" spc="5" dirty="0">
                <a:latin typeface="Arial"/>
                <a:cs typeface="Arial"/>
              </a:rPr>
              <a:t>maps </a:t>
            </a:r>
            <a:r>
              <a:rPr sz="1167" spc="-5" dirty="0">
                <a:latin typeface="Arial"/>
                <a:cs typeface="Arial"/>
              </a:rPr>
              <a:t>these relationships </a:t>
            </a:r>
            <a:r>
              <a:rPr sz="1167" dirty="0">
                <a:latin typeface="Arial"/>
                <a:cs typeface="Arial"/>
              </a:rPr>
              <a:t>among the member  entities. Conceptual </a:t>
            </a:r>
            <a:r>
              <a:rPr sz="1167" spc="-5" dirty="0">
                <a:latin typeface="Arial"/>
                <a:cs typeface="Arial"/>
              </a:rPr>
              <a:t>schema along-with having </a:t>
            </a:r>
            <a:r>
              <a:rPr sz="1167" dirty="0">
                <a:latin typeface="Arial"/>
                <a:cs typeface="Arial"/>
              </a:rPr>
              <a:t>all the </a:t>
            </a:r>
            <a:r>
              <a:rPr sz="1167" spc="-5" dirty="0">
                <a:latin typeface="Arial"/>
                <a:cs typeface="Arial"/>
              </a:rPr>
              <a:t>information which is to be  </a:t>
            </a:r>
            <a:r>
              <a:rPr sz="1167" dirty="0">
                <a:latin typeface="Arial"/>
                <a:cs typeface="Arial"/>
              </a:rPr>
              <a:t>stored </a:t>
            </a:r>
            <a:r>
              <a:rPr sz="1167" spc="-5" dirty="0">
                <a:latin typeface="Arial"/>
                <a:cs typeface="Arial"/>
              </a:rPr>
              <a:t>in the </a:t>
            </a:r>
            <a:r>
              <a:rPr sz="1167" dirty="0">
                <a:latin typeface="Arial"/>
                <a:cs typeface="Arial"/>
              </a:rPr>
              <a:t>database stores </a:t>
            </a:r>
            <a:r>
              <a:rPr sz="1167" spc="-5" dirty="0">
                <a:latin typeface="Arial"/>
                <a:cs typeface="Arial"/>
              </a:rPr>
              <a:t>the definition of </a:t>
            </a:r>
            <a:r>
              <a:rPr sz="1167" dirty="0">
                <a:latin typeface="Arial"/>
                <a:cs typeface="Arial"/>
              </a:rPr>
              <a:t>the </a:t>
            </a:r>
            <a:r>
              <a:rPr sz="1167" spc="-5" dirty="0">
                <a:latin typeface="Arial"/>
                <a:cs typeface="Arial"/>
              </a:rPr>
              <a:t>data </a:t>
            </a:r>
            <a:r>
              <a:rPr sz="1167" dirty="0">
                <a:latin typeface="Arial"/>
                <a:cs typeface="Arial"/>
              </a:rPr>
              <a:t>to </a:t>
            </a:r>
            <a:r>
              <a:rPr sz="1167" spc="-5" dirty="0">
                <a:latin typeface="Arial"/>
                <a:cs typeface="Arial"/>
              </a:rPr>
              <a:t>be stored. </a:t>
            </a:r>
            <a:r>
              <a:rPr sz="1167" dirty="0">
                <a:latin typeface="Arial"/>
                <a:cs typeface="Arial"/>
              </a:rPr>
              <a:t>The </a:t>
            </a:r>
            <a:r>
              <a:rPr sz="1167" spc="-5" dirty="0">
                <a:latin typeface="Arial"/>
                <a:cs typeface="Arial"/>
              </a:rPr>
              <a:t>definition  </a:t>
            </a:r>
            <a:r>
              <a:rPr sz="1167" spc="5" dirty="0">
                <a:latin typeface="Arial"/>
                <a:cs typeface="Arial"/>
              </a:rPr>
              <a:t>may </a:t>
            </a:r>
            <a:r>
              <a:rPr sz="1167" dirty="0">
                <a:latin typeface="Arial"/>
                <a:cs typeface="Arial"/>
              </a:rPr>
              <a:t>contain </a:t>
            </a:r>
            <a:r>
              <a:rPr sz="1167" spc="-5" dirty="0">
                <a:latin typeface="Arial"/>
                <a:cs typeface="Arial"/>
              </a:rPr>
              <a:t>types of </a:t>
            </a:r>
            <a:r>
              <a:rPr sz="1167" dirty="0">
                <a:latin typeface="Arial"/>
                <a:cs typeface="Arial"/>
              </a:rPr>
              <a:t>data, </a:t>
            </a:r>
            <a:r>
              <a:rPr sz="1167" spc="-5" dirty="0">
                <a:latin typeface="Arial"/>
                <a:cs typeface="Arial"/>
              </a:rPr>
              <a:t>and constraints </a:t>
            </a:r>
            <a:r>
              <a:rPr sz="1167" dirty="0">
                <a:latin typeface="Arial"/>
                <a:cs typeface="Arial"/>
              </a:rPr>
              <a:t>on data </a:t>
            </a:r>
            <a:r>
              <a:rPr sz="1167" spc="-5" dirty="0">
                <a:latin typeface="Arial"/>
                <a:cs typeface="Arial"/>
              </a:rPr>
              <a:t>values</a:t>
            </a:r>
            <a:r>
              <a:rPr sz="1167" spc="24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etc.</a:t>
            </a:r>
            <a:endParaRPr sz="116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29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055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12" y="1431375"/>
            <a:ext cx="5371042" cy="1166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important </a:t>
            </a:r>
            <a:r>
              <a:rPr sz="1167" dirty="0">
                <a:latin typeface="Times New Roman"/>
                <a:cs typeface="Times New Roman"/>
              </a:rPr>
              <a:t>thing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spc="-10" dirty="0">
                <a:latin typeface="Times New Roman"/>
                <a:cs typeface="Times New Roman"/>
              </a:rPr>
              <a:t>you </a:t>
            </a:r>
            <a:r>
              <a:rPr sz="1167" dirty="0">
                <a:latin typeface="Times New Roman"/>
                <a:cs typeface="Times New Roman"/>
              </a:rPr>
              <a:t>should be very </a:t>
            </a:r>
            <a:r>
              <a:rPr sz="1167" spc="-5" dirty="0">
                <a:latin typeface="Times New Roman"/>
                <a:cs typeface="Times New Roman"/>
              </a:rPr>
              <a:t>clear </a:t>
            </a:r>
            <a:r>
              <a:rPr sz="1167" dirty="0">
                <a:latin typeface="Times New Roman"/>
                <a:cs typeface="Times New Roman"/>
              </a:rPr>
              <a:t>about is the </a:t>
            </a:r>
            <a:r>
              <a:rPr sz="1167" spc="-5" dirty="0">
                <a:latin typeface="Times New Roman"/>
                <a:cs typeface="Times New Roman"/>
              </a:rPr>
              <a:t>difference </a:t>
            </a:r>
            <a:r>
              <a:rPr sz="1167" dirty="0">
                <a:latin typeface="Times New Roman"/>
                <a:cs typeface="Times New Roman"/>
              </a:rPr>
              <a:t>between </a:t>
            </a:r>
            <a:r>
              <a:rPr sz="1167" spc="-5" dirty="0">
                <a:latin typeface="Times New Roman"/>
                <a:cs typeface="Times New Roman"/>
              </a:rPr>
              <a:t>database  and </a:t>
            </a:r>
            <a:r>
              <a:rPr sz="1167" dirty="0">
                <a:latin typeface="Times New Roman"/>
                <a:cs typeface="Times New Roman"/>
              </a:rPr>
              <a:t>the database management </a:t>
            </a:r>
            <a:r>
              <a:rPr sz="1167" spc="-5" dirty="0">
                <a:latin typeface="Times New Roman"/>
                <a:cs typeface="Times New Roman"/>
              </a:rPr>
              <a:t>system (DBMS). </a:t>
            </a:r>
            <a:r>
              <a:rPr sz="1167" dirty="0">
                <a:latin typeface="Times New Roman"/>
                <a:cs typeface="Times New Roman"/>
              </a:rPr>
              <a:t>See, the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is the </a:t>
            </a:r>
            <a:r>
              <a:rPr sz="1167" spc="-5" dirty="0">
                <a:latin typeface="Times New Roman"/>
                <a:cs typeface="Times New Roman"/>
              </a:rPr>
              <a:t>collection </a:t>
            </a:r>
            <a:r>
              <a:rPr sz="1167" dirty="0">
                <a:latin typeface="Times New Roman"/>
                <a:cs typeface="Times New Roman"/>
              </a:rPr>
              <a:t>of data  </a:t>
            </a:r>
            <a:r>
              <a:rPr sz="1167" spc="-5" dirty="0">
                <a:latin typeface="Times New Roman"/>
                <a:cs typeface="Times New Roman"/>
              </a:rPr>
              <a:t>about anything, could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anything. Like cricket teams, students, busses, </a:t>
            </a:r>
            <a:r>
              <a:rPr sz="1167" dirty="0">
                <a:latin typeface="Times New Roman"/>
                <a:cs typeface="Times New Roman"/>
              </a:rPr>
              <a:t>movies,  </a:t>
            </a:r>
            <a:r>
              <a:rPr sz="1167" spc="-5" dirty="0">
                <a:latin typeface="Times New Roman"/>
                <a:cs typeface="Times New Roman"/>
              </a:rPr>
              <a:t>personalities, stars, </a:t>
            </a:r>
            <a:r>
              <a:rPr sz="1167" dirty="0">
                <a:latin typeface="Times New Roman"/>
                <a:cs typeface="Times New Roman"/>
              </a:rPr>
              <a:t>seas, </a:t>
            </a:r>
            <a:r>
              <a:rPr sz="1167" spc="-5" dirty="0">
                <a:latin typeface="Times New Roman"/>
                <a:cs typeface="Times New Roman"/>
              </a:rPr>
              <a:t>buildings, furniture, lab equipment, </a:t>
            </a:r>
            <a:r>
              <a:rPr sz="1167" dirty="0">
                <a:latin typeface="Times New Roman"/>
                <a:cs typeface="Times New Roman"/>
              </a:rPr>
              <a:t>hobbies, </a:t>
            </a:r>
            <a:r>
              <a:rPr sz="1167" spc="-5" dirty="0">
                <a:latin typeface="Times New Roman"/>
                <a:cs typeface="Times New Roman"/>
              </a:rPr>
              <a:t>hotels, pets,  countries, and </a:t>
            </a:r>
            <a:r>
              <a:rPr sz="1167" spc="5" dirty="0">
                <a:latin typeface="Times New Roman"/>
                <a:cs typeface="Times New Roman"/>
              </a:rPr>
              <a:t>many </a:t>
            </a:r>
            <a:r>
              <a:rPr sz="1167" dirty="0">
                <a:latin typeface="Times New Roman"/>
                <a:cs typeface="Times New Roman"/>
              </a:rPr>
              <a:t>more </a:t>
            </a:r>
            <a:r>
              <a:rPr sz="1167" spc="-5" dirty="0">
                <a:latin typeface="Times New Roman"/>
                <a:cs typeface="Times New Roman"/>
              </a:rPr>
              <a:t>anything about which you want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store data. </a:t>
            </a:r>
            <a:r>
              <a:rPr sz="1167" dirty="0">
                <a:latin typeface="Times New Roman"/>
                <a:cs typeface="Times New Roman"/>
              </a:rPr>
              <a:t>What </a:t>
            </a:r>
            <a:r>
              <a:rPr sz="1167" spc="-5" dirty="0">
                <a:latin typeface="Times New Roman"/>
                <a:cs typeface="Times New Roman"/>
              </a:rPr>
              <a:t>we mean  </a:t>
            </a:r>
            <a:r>
              <a:rPr sz="1167" spc="5" dirty="0">
                <a:latin typeface="Times New Roman"/>
                <a:cs typeface="Times New Roman"/>
              </a:rPr>
              <a:t>by </a:t>
            </a:r>
            <a:r>
              <a:rPr sz="1167" spc="-5" dirty="0">
                <a:latin typeface="Times New Roman"/>
                <a:cs typeface="Times New Roman"/>
              </a:rPr>
              <a:t>data; </a:t>
            </a:r>
            <a:r>
              <a:rPr sz="1167" dirty="0">
                <a:latin typeface="Times New Roman"/>
                <a:cs typeface="Times New Roman"/>
              </a:rPr>
              <a:t>simply the </a:t>
            </a:r>
            <a:r>
              <a:rPr sz="1167" spc="-5" dirty="0">
                <a:latin typeface="Times New Roman"/>
                <a:cs typeface="Times New Roman"/>
              </a:rPr>
              <a:t>facts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figures. Following </a:t>
            </a:r>
            <a:r>
              <a:rPr sz="1167" dirty="0">
                <a:latin typeface="Times New Roman"/>
                <a:cs typeface="Times New Roman"/>
              </a:rPr>
              <a:t>table </a:t>
            </a:r>
            <a:r>
              <a:rPr sz="1167" spc="-5" dirty="0">
                <a:latin typeface="Times New Roman"/>
                <a:cs typeface="Times New Roman"/>
              </a:rPr>
              <a:t>shows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things and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 that we  </a:t>
            </a:r>
            <a:r>
              <a:rPr sz="1167" dirty="0">
                <a:latin typeface="Times New Roman"/>
                <a:cs typeface="Times New Roman"/>
              </a:rPr>
              <a:t>may want to </a:t>
            </a:r>
            <a:r>
              <a:rPr sz="1167" spc="-5" dirty="0">
                <a:latin typeface="Times New Roman"/>
                <a:cs typeface="Times New Roman"/>
              </a:rPr>
              <a:t>store about</a:t>
            </a:r>
            <a:r>
              <a:rPr sz="1167" spc="-5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them: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3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41736" y="2797297"/>
          <a:ext cx="5413022" cy="10637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7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5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364">
                <a:tc>
                  <a:txBody>
                    <a:bodyPr/>
                    <a:lstStyle/>
                    <a:p>
                      <a:pPr marL="64769">
                        <a:lnSpc>
                          <a:spcPts val="1345"/>
                        </a:lnSpc>
                      </a:pPr>
                      <a:r>
                        <a:rPr sz="1200" spc="40" dirty="0">
                          <a:latin typeface="Times New Roman"/>
                          <a:cs typeface="Times New Roman"/>
                        </a:rPr>
                        <a:t>Thing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2">
                      <a:solidFill>
                        <a:srgbClr val="000000"/>
                      </a:solidFill>
                      <a:prstDash val="solid"/>
                    </a:lnL>
                    <a:lnR w="687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45"/>
                        </a:lnSpc>
                      </a:pPr>
                      <a:r>
                        <a:rPr sz="1200" spc="45" dirty="0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sz="1200" spc="30" dirty="0">
                          <a:latin typeface="Times New Roman"/>
                          <a:cs typeface="Times New Roman"/>
                        </a:rPr>
                        <a:t>(Facts </a:t>
                      </a:r>
                      <a:r>
                        <a:rPr sz="1200" spc="65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200" spc="-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figures)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75">
                      <a:solidFill>
                        <a:srgbClr val="000000"/>
                      </a:solidFill>
                      <a:prstDash val="solid"/>
                    </a:lnL>
                    <a:lnR w="714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83">
                <a:tc>
                  <a:txBody>
                    <a:bodyPr/>
                    <a:lstStyle/>
                    <a:p>
                      <a:pPr marL="64769">
                        <a:lnSpc>
                          <a:spcPts val="13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Cricket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Player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2">
                      <a:solidFill>
                        <a:srgbClr val="000000"/>
                      </a:solidFill>
                      <a:prstDash val="solid"/>
                    </a:lnL>
                    <a:lnR w="687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Country, name,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date of birth,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specialty, matches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played,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runs</a:t>
                      </a:r>
                      <a:r>
                        <a:rPr sz="12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etc.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75">
                      <a:solidFill>
                        <a:srgbClr val="000000"/>
                      </a:solidFill>
                      <a:prstDash val="solid"/>
                    </a:lnL>
                    <a:lnR w="714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110">
                <a:tc>
                  <a:txBody>
                    <a:bodyPr/>
                    <a:lstStyle/>
                    <a:p>
                      <a:pPr marL="64769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Scholars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2">
                      <a:solidFill>
                        <a:srgbClr val="000000"/>
                      </a:solidFill>
                      <a:prstDash val="solid"/>
                    </a:lnL>
                    <a:lnR w="6875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Name, data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birth, age, country, field,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books published</a:t>
                      </a:r>
                      <a:r>
                        <a:rPr sz="12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etc.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75">
                      <a:solidFill>
                        <a:srgbClr val="000000"/>
                      </a:solidFill>
                      <a:prstDash val="solid"/>
                    </a:lnL>
                    <a:lnR w="7143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607">
                <a:tc>
                  <a:txBody>
                    <a:bodyPr/>
                    <a:lstStyle/>
                    <a:p>
                      <a:pPr marL="64769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Movies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2">
                      <a:solidFill>
                        <a:srgbClr val="000000"/>
                      </a:solidFill>
                      <a:prstDash val="solid"/>
                    </a:lnL>
                    <a:lnR w="6875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Name, director, language (Punjabi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default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 case of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Pakistan)</a:t>
                      </a:r>
                      <a:r>
                        <a:rPr sz="12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etc.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75">
                      <a:solidFill>
                        <a:srgbClr val="000000"/>
                      </a:solidFill>
                      <a:prstDash val="solid"/>
                    </a:lnL>
                    <a:lnR w="7143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591">
                <a:tc>
                  <a:txBody>
                    <a:bodyPr/>
                    <a:lstStyle/>
                    <a:p>
                      <a:pPr marL="64769">
                        <a:lnSpc>
                          <a:spcPts val="13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Food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2">
                      <a:solidFill>
                        <a:srgbClr val="000000"/>
                      </a:solidFill>
                      <a:prstDash val="solid"/>
                    </a:lnL>
                    <a:lnR w="6875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Name, ingredients, taste, preferred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time,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origin,</a:t>
                      </a:r>
                      <a:r>
                        <a:rPr sz="12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etc.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75">
                      <a:solidFill>
                        <a:srgbClr val="000000"/>
                      </a:solidFill>
                      <a:prstDash val="solid"/>
                    </a:lnL>
                    <a:lnR w="7143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402">
                <a:tc>
                  <a:txBody>
                    <a:bodyPr/>
                    <a:lstStyle/>
                    <a:p>
                      <a:pPr marL="6540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Vehicle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2">
                      <a:solidFill>
                        <a:srgbClr val="000000"/>
                      </a:solidFill>
                      <a:prstDash val="solid"/>
                    </a:lnL>
                    <a:lnR w="6875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Registration number,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make,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owner,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type,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price,</a:t>
                      </a:r>
                      <a:r>
                        <a:rPr sz="12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etc.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75">
                      <a:solidFill>
                        <a:srgbClr val="000000"/>
                      </a:solidFill>
                      <a:prstDash val="solid"/>
                    </a:lnL>
                    <a:lnR w="7143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099316" y="4028249"/>
            <a:ext cx="5409935" cy="4347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There could </a:t>
            </a:r>
            <a:r>
              <a:rPr sz="1167" spc="5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infinite examples, and please </a:t>
            </a:r>
            <a:r>
              <a:rPr sz="1167" dirty="0">
                <a:latin typeface="Times New Roman"/>
                <a:cs typeface="Times New Roman"/>
              </a:rPr>
              <a:t>note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 that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listed about  different things </a:t>
            </a:r>
            <a:r>
              <a:rPr sz="1167" dirty="0">
                <a:latin typeface="Times New Roman"/>
                <a:cs typeface="Times New Roman"/>
              </a:rPr>
              <a:t>in the above </a:t>
            </a:r>
            <a:r>
              <a:rPr sz="1167" spc="-5" dirty="0">
                <a:latin typeface="Times New Roman"/>
                <a:cs typeface="Times New Roman"/>
              </a:rPr>
              <a:t>table </a:t>
            </a:r>
            <a:r>
              <a:rPr sz="1167" dirty="0">
                <a:latin typeface="Times New Roman"/>
                <a:cs typeface="Times New Roman"/>
              </a:rPr>
              <a:t>is not the </a:t>
            </a:r>
            <a:r>
              <a:rPr sz="1167" spc="5" dirty="0">
                <a:latin typeface="Times New Roman"/>
                <a:cs typeface="Times New Roman"/>
              </a:rPr>
              <a:t>only </a:t>
            </a:r>
            <a:r>
              <a:rPr sz="1167" spc="-5" dirty="0">
                <a:latin typeface="Times New Roman"/>
                <a:cs typeface="Times New Roman"/>
              </a:rPr>
              <a:t>data that can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defined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stored about  these things. As has </a:t>
            </a:r>
            <a:r>
              <a:rPr sz="1167" dirty="0">
                <a:latin typeface="Times New Roman"/>
                <a:cs typeface="Times New Roman"/>
              </a:rPr>
              <a:t>been </a:t>
            </a:r>
            <a:r>
              <a:rPr sz="1167" spc="-5" dirty="0">
                <a:latin typeface="Times New Roman"/>
                <a:cs typeface="Times New Roman"/>
              </a:rPr>
              <a:t>explained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definition </a:t>
            </a:r>
            <a:r>
              <a:rPr sz="1167" dirty="0">
                <a:latin typeface="Times New Roman"/>
                <a:cs typeface="Times New Roman"/>
              </a:rPr>
              <a:t>one </a:t>
            </a:r>
            <a:r>
              <a:rPr sz="1167" spc="-5" dirty="0">
                <a:latin typeface="Times New Roman"/>
                <a:cs typeface="Times New Roman"/>
              </a:rPr>
              <a:t>above, there </a:t>
            </a:r>
            <a:r>
              <a:rPr sz="1167" dirty="0">
                <a:latin typeface="Times New Roman"/>
                <a:cs typeface="Times New Roman"/>
              </a:rPr>
              <a:t>could be so many  </a:t>
            </a:r>
            <a:r>
              <a:rPr sz="1167" spc="-5" dirty="0">
                <a:latin typeface="Times New Roman"/>
                <a:cs typeface="Times New Roman"/>
              </a:rPr>
              <a:t>facts about each </a:t>
            </a:r>
            <a:r>
              <a:rPr sz="1167" dirty="0">
                <a:latin typeface="Times New Roman"/>
                <a:cs typeface="Times New Roman"/>
              </a:rPr>
              <a:t>thing that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are storing data </a:t>
            </a:r>
            <a:r>
              <a:rPr sz="1167" spc="-5" dirty="0">
                <a:latin typeface="Times New Roman"/>
                <a:cs typeface="Times New Roman"/>
              </a:rPr>
              <a:t>about; what </a:t>
            </a:r>
            <a:r>
              <a:rPr sz="1167" dirty="0">
                <a:latin typeface="Times New Roman"/>
                <a:cs typeface="Times New Roman"/>
              </a:rPr>
              <a:t>exactly </a:t>
            </a:r>
            <a:r>
              <a:rPr sz="1167" spc="-5" dirty="0">
                <a:latin typeface="Times New Roman"/>
                <a:cs typeface="Times New Roman"/>
              </a:rPr>
              <a:t>we will store </a:t>
            </a:r>
            <a:r>
              <a:rPr sz="1167" dirty="0">
                <a:latin typeface="Times New Roman"/>
                <a:cs typeface="Times New Roman"/>
              </a:rPr>
              <a:t>depends  on the </a:t>
            </a:r>
            <a:r>
              <a:rPr sz="1167" spc="-5" dirty="0">
                <a:latin typeface="Times New Roman"/>
                <a:cs typeface="Times New Roman"/>
              </a:rPr>
              <a:t>perspective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person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organization who wants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store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data. For example,  </a:t>
            </a:r>
            <a:r>
              <a:rPr sz="1167" dirty="0">
                <a:latin typeface="Times New Roman"/>
                <a:cs typeface="Times New Roman"/>
              </a:rPr>
              <a:t>if </a:t>
            </a:r>
            <a:r>
              <a:rPr sz="1167" spc="-10" dirty="0">
                <a:latin typeface="Times New Roman"/>
                <a:cs typeface="Times New Roman"/>
              </a:rPr>
              <a:t>you </a:t>
            </a:r>
            <a:r>
              <a:rPr sz="1167" spc="-5" dirty="0">
                <a:latin typeface="Times New Roman"/>
                <a:cs typeface="Times New Roman"/>
              </a:rPr>
              <a:t>consider food, </a:t>
            </a:r>
            <a:r>
              <a:rPr sz="1167" dirty="0">
                <a:latin typeface="Times New Roman"/>
                <a:cs typeface="Times New Roman"/>
              </a:rPr>
              <a:t>data </a:t>
            </a:r>
            <a:r>
              <a:rPr sz="1167" spc="-5" dirty="0">
                <a:latin typeface="Times New Roman"/>
                <a:cs typeface="Times New Roman"/>
              </a:rPr>
              <a:t>required </a:t>
            </a:r>
            <a:r>
              <a:rPr sz="1167" dirty="0">
                <a:latin typeface="Times New Roman"/>
                <a:cs typeface="Times New Roman"/>
              </a:rPr>
              <a:t>to be stored </a:t>
            </a:r>
            <a:r>
              <a:rPr sz="1167" spc="-5" dirty="0">
                <a:latin typeface="Times New Roman"/>
                <a:cs typeface="Times New Roman"/>
              </a:rPr>
              <a:t>about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food from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perspective </a:t>
            </a:r>
            <a:r>
              <a:rPr sz="1167" dirty="0">
                <a:latin typeface="Times New Roman"/>
                <a:cs typeface="Times New Roman"/>
              </a:rPr>
              <a:t>of a  </a:t>
            </a:r>
            <a:r>
              <a:rPr sz="1167" spc="-5" dirty="0">
                <a:latin typeface="Times New Roman"/>
                <a:cs typeface="Times New Roman"/>
              </a:rPr>
              <a:t>cook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different from </a:t>
            </a:r>
            <a:r>
              <a:rPr sz="1167" dirty="0">
                <a:latin typeface="Times New Roman"/>
                <a:cs typeface="Times New Roman"/>
              </a:rPr>
              <a:t>that of a </a:t>
            </a:r>
            <a:r>
              <a:rPr sz="1167" spc="-5" dirty="0">
                <a:latin typeface="Times New Roman"/>
                <a:cs typeface="Times New Roman"/>
              </a:rPr>
              <a:t>person </a:t>
            </a:r>
            <a:r>
              <a:rPr sz="1167" dirty="0">
                <a:latin typeface="Times New Roman"/>
                <a:cs typeface="Times New Roman"/>
              </a:rPr>
              <a:t>eating it. Think of a </a:t>
            </a:r>
            <a:r>
              <a:rPr sz="1167" spc="-5" dirty="0">
                <a:latin typeface="Times New Roman"/>
                <a:cs typeface="Times New Roman"/>
              </a:rPr>
              <a:t>food, like, Karhahi Ghost,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facts about Karhahi ghosht that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cook will </a:t>
            </a:r>
            <a:r>
              <a:rPr sz="1167" dirty="0">
                <a:latin typeface="Times New Roman"/>
                <a:cs typeface="Times New Roman"/>
              </a:rPr>
              <a:t>like to </a:t>
            </a:r>
            <a:r>
              <a:rPr sz="1167" spc="-5" dirty="0">
                <a:latin typeface="Times New Roman"/>
                <a:cs typeface="Times New Roman"/>
              </a:rPr>
              <a:t>store </a:t>
            </a:r>
            <a:r>
              <a:rPr sz="1167" spc="5" dirty="0">
                <a:latin typeface="Times New Roman"/>
                <a:cs typeface="Times New Roman"/>
              </a:rPr>
              <a:t>may </a:t>
            </a:r>
            <a:r>
              <a:rPr sz="1167" spc="-5" dirty="0">
                <a:latin typeface="Times New Roman"/>
                <a:cs typeface="Times New Roman"/>
              </a:rPr>
              <a:t>be, </a:t>
            </a:r>
            <a:r>
              <a:rPr sz="1167" dirty="0">
                <a:latin typeface="Times New Roman"/>
                <a:cs typeface="Times New Roman"/>
              </a:rPr>
              <a:t>quantity of salt, </a:t>
            </a:r>
            <a:r>
              <a:rPr sz="1167" spc="-5" dirty="0">
                <a:latin typeface="Times New Roman"/>
                <a:cs typeface="Times New Roman"/>
              </a:rPr>
              <a:t>green  and red chilies, garlic, water, </a:t>
            </a:r>
            <a:r>
              <a:rPr sz="1167" dirty="0">
                <a:latin typeface="Times New Roman"/>
                <a:cs typeface="Times New Roman"/>
              </a:rPr>
              <a:t>time </a:t>
            </a:r>
            <a:r>
              <a:rPr sz="1167" spc="-5" dirty="0">
                <a:latin typeface="Times New Roman"/>
                <a:cs typeface="Times New Roman"/>
              </a:rPr>
              <a:t>required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cook and </a:t>
            </a:r>
            <a:r>
              <a:rPr sz="1167" dirty="0">
                <a:latin typeface="Times New Roman"/>
                <a:cs typeface="Times New Roman"/>
              </a:rPr>
              <a:t>like </a:t>
            </a:r>
            <a:r>
              <a:rPr sz="1167" spc="-5" dirty="0">
                <a:latin typeface="Times New Roman"/>
                <a:cs typeface="Times New Roman"/>
              </a:rPr>
              <a:t>that. Where as </a:t>
            </a:r>
            <a:r>
              <a:rPr sz="1167" dirty="0">
                <a:latin typeface="Times New Roman"/>
                <a:cs typeface="Times New Roman"/>
              </a:rPr>
              <a:t>the customer  is </a:t>
            </a:r>
            <a:r>
              <a:rPr sz="1167" spc="-5" dirty="0">
                <a:latin typeface="Times New Roman"/>
                <a:cs typeface="Times New Roman"/>
              </a:rPr>
              <a:t>interested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chicken </a:t>
            </a:r>
            <a:r>
              <a:rPr sz="1167" spc="5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meat, then black </a:t>
            </a:r>
            <a:r>
              <a:rPr sz="1167" spc="5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red chilies, then weight, then price and </a:t>
            </a:r>
            <a:r>
              <a:rPr sz="1167" dirty="0">
                <a:latin typeface="Times New Roman"/>
                <a:cs typeface="Times New Roman"/>
              </a:rPr>
              <a:t>like  </a:t>
            </a:r>
            <a:r>
              <a:rPr sz="1167" spc="-5" dirty="0">
                <a:latin typeface="Times New Roman"/>
                <a:cs typeface="Times New Roman"/>
              </a:rPr>
              <a:t>that. </a:t>
            </a:r>
            <a:r>
              <a:rPr sz="1167" dirty="0">
                <a:latin typeface="Times New Roman"/>
                <a:cs typeface="Times New Roman"/>
              </a:rPr>
              <a:t>Well, definitely there </a:t>
            </a:r>
            <a:r>
              <a:rPr sz="1167" spc="-5" dirty="0">
                <a:latin typeface="Times New Roman"/>
                <a:cs typeface="Times New Roman"/>
              </a:rPr>
              <a:t>are </a:t>
            </a:r>
            <a:r>
              <a:rPr sz="1167" dirty="0">
                <a:latin typeface="Times New Roman"/>
                <a:cs typeface="Times New Roman"/>
              </a:rPr>
              <a:t>some </a:t>
            </a:r>
            <a:r>
              <a:rPr sz="1167" spc="-5" dirty="0">
                <a:latin typeface="Times New Roman"/>
                <a:cs typeface="Times New Roman"/>
              </a:rPr>
              <a:t>things </a:t>
            </a:r>
            <a:r>
              <a:rPr sz="1167" dirty="0">
                <a:latin typeface="Times New Roman"/>
                <a:cs typeface="Times New Roman"/>
              </a:rPr>
              <a:t>common but some are different </a:t>
            </a:r>
            <a:r>
              <a:rPr sz="1167" spc="-5" dirty="0">
                <a:latin typeface="Times New Roman"/>
                <a:cs typeface="Times New Roman"/>
              </a:rPr>
              <a:t>as well. </a:t>
            </a:r>
            <a:r>
              <a:rPr sz="1167" dirty="0">
                <a:latin typeface="Times New Roman"/>
                <a:cs typeface="Times New Roman"/>
              </a:rPr>
              <a:t>The  thing is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the perspective or point of </a:t>
            </a:r>
            <a:r>
              <a:rPr sz="1167" spc="-5" dirty="0">
                <a:latin typeface="Times New Roman"/>
                <a:cs typeface="Times New Roman"/>
              </a:rPr>
              <a:t>view creates </a:t>
            </a:r>
            <a:r>
              <a:rPr sz="1167" dirty="0">
                <a:latin typeface="Times New Roman"/>
                <a:cs typeface="Times New Roman"/>
              </a:rPr>
              <a:t>the difference in </a:t>
            </a:r>
            <a:r>
              <a:rPr sz="1167" spc="-5" dirty="0">
                <a:latin typeface="Times New Roman"/>
                <a:cs typeface="Times New Roman"/>
              </a:rPr>
              <a:t>what we </a:t>
            </a:r>
            <a:r>
              <a:rPr sz="1167" dirty="0">
                <a:latin typeface="Times New Roman"/>
                <a:cs typeface="Times New Roman"/>
              </a:rPr>
              <a:t>store;  </a:t>
            </a:r>
            <a:r>
              <a:rPr sz="1167" spc="-5" dirty="0">
                <a:latin typeface="Times New Roman"/>
                <a:cs typeface="Times New Roman"/>
              </a:rPr>
              <a:t>however, </a:t>
            </a:r>
            <a:r>
              <a:rPr sz="1167" dirty="0">
                <a:latin typeface="Times New Roman"/>
                <a:cs typeface="Times New Roman"/>
              </a:rPr>
              <a:t>the main thing is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stores the</a:t>
            </a:r>
            <a:r>
              <a:rPr sz="1167" spc="-2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data.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1362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management </a:t>
            </a:r>
            <a:r>
              <a:rPr sz="1167" spc="-5" dirty="0">
                <a:latin typeface="Times New Roman"/>
                <a:cs typeface="Times New Roman"/>
              </a:rPr>
              <a:t>system (DBMS), </a:t>
            </a:r>
            <a:r>
              <a:rPr sz="1167" dirty="0">
                <a:latin typeface="Times New Roman"/>
                <a:cs typeface="Times New Roman"/>
              </a:rPr>
              <a:t>on the </a:t>
            </a:r>
            <a:r>
              <a:rPr sz="1167" spc="-5" dirty="0">
                <a:latin typeface="Times New Roman"/>
                <a:cs typeface="Times New Roman"/>
              </a:rPr>
              <a:t>other hand </a:t>
            </a:r>
            <a:r>
              <a:rPr sz="1167" dirty="0">
                <a:latin typeface="Times New Roman"/>
                <a:cs typeface="Times New Roman"/>
              </a:rPr>
              <a:t>is the software or tool </a:t>
            </a:r>
            <a:r>
              <a:rPr sz="1167" spc="-5" dirty="0">
                <a:latin typeface="Times New Roman"/>
                <a:cs typeface="Times New Roman"/>
              </a:rPr>
              <a:t>that 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used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manage </a:t>
            </a:r>
            <a:r>
              <a:rPr sz="1167" dirty="0">
                <a:latin typeface="Times New Roman"/>
                <a:cs typeface="Times New Roman"/>
              </a:rPr>
              <a:t>the database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its </a:t>
            </a:r>
            <a:r>
              <a:rPr sz="1167" spc="-5" dirty="0">
                <a:latin typeface="Times New Roman"/>
                <a:cs typeface="Times New Roman"/>
              </a:rPr>
              <a:t>users.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10" dirty="0">
                <a:latin typeface="Times New Roman"/>
                <a:cs typeface="Times New Roman"/>
              </a:rPr>
              <a:t>DBMS </a:t>
            </a:r>
            <a:r>
              <a:rPr sz="1167" spc="-5" dirty="0">
                <a:latin typeface="Times New Roman"/>
                <a:cs typeface="Times New Roman"/>
              </a:rPr>
              <a:t>consist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different components </a:t>
            </a:r>
            <a:r>
              <a:rPr sz="1167" dirty="0">
                <a:latin typeface="Times New Roman"/>
                <a:cs typeface="Times New Roman"/>
              </a:rPr>
              <a:t>or  </a:t>
            </a:r>
            <a:r>
              <a:rPr sz="1167" spc="-5" dirty="0">
                <a:latin typeface="Times New Roman"/>
                <a:cs typeface="Times New Roman"/>
              </a:rPr>
              <a:t>subsystem that we will </a:t>
            </a:r>
            <a:r>
              <a:rPr sz="1167" dirty="0">
                <a:latin typeface="Times New Roman"/>
                <a:cs typeface="Times New Roman"/>
              </a:rPr>
              <a:t>study </a:t>
            </a:r>
            <a:r>
              <a:rPr sz="1167" spc="-5" dirty="0">
                <a:latin typeface="Times New Roman"/>
                <a:cs typeface="Times New Roman"/>
              </a:rPr>
              <a:t>about later. </a:t>
            </a:r>
            <a:r>
              <a:rPr sz="1167" dirty="0">
                <a:latin typeface="Times New Roman"/>
                <a:cs typeface="Times New Roman"/>
              </a:rPr>
              <a:t>Each </a:t>
            </a:r>
            <a:r>
              <a:rPr sz="1167" spc="-5" dirty="0">
                <a:latin typeface="Times New Roman"/>
                <a:cs typeface="Times New Roman"/>
              </a:rPr>
              <a:t>subsystem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component </a:t>
            </a:r>
            <a:r>
              <a:rPr sz="1167" dirty="0">
                <a:latin typeface="Times New Roman"/>
                <a:cs typeface="Times New Roman"/>
              </a:rPr>
              <a:t>of the DBMS  </a:t>
            </a:r>
            <a:r>
              <a:rPr sz="1167" spc="-5" dirty="0">
                <a:latin typeface="Times New Roman"/>
                <a:cs typeface="Times New Roman"/>
              </a:rPr>
              <a:t>performs different function(s), </a:t>
            </a:r>
            <a:r>
              <a:rPr sz="1167" dirty="0">
                <a:latin typeface="Times New Roman"/>
                <a:cs typeface="Times New Roman"/>
              </a:rPr>
              <a:t>so a </a:t>
            </a:r>
            <a:r>
              <a:rPr sz="1167" spc="-5" dirty="0">
                <a:latin typeface="Times New Roman"/>
                <a:cs typeface="Times New Roman"/>
              </a:rPr>
              <a:t>DBMS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collection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different programs </a:t>
            </a:r>
            <a:r>
              <a:rPr sz="1167" dirty="0">
                <a:latin typeface="Times New Roman"/>
                <a:cs typeface="Times New Roman"/>
              </a:rPr>
              <a:t>but they </a:t>
            </a:r>
            <a:r>
              <a:rPr sz="1167" spc="-5" dirty="0">
                <a:latin typeface="Times New Roman"/>
                <a:cs typeface="Times New Roman"/>
              </a:rPr>
              <a:t>all  work </a:t>
            </a:r>
            <a:r>
              <a:rPr sz="1167" dirty="0">
                <a:latin typeface="Times New Roman"/>
                <a:cs typeface="Times New Roman"/>
              </a:rPr>
              <a:t>jointly to manage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 stored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database and </a:t>
            </a:r>
            <a:r>
              <a:rPr sz="1167" dirty="0">
                <a:latin typeface="Times New Roman"/>
                <a:cs typeface="Times New Roman"/>
              </a:rPr>
              <a:t>its </a:t>
            </a:r>
            <a:r>
              <a:rPr sz="1167" spc="-5" dirty="0">
                <a:latin typeface="Times New Roman"/>
                <a:cs typeface="Times New Roman"/>
              </a:rPr>
              <a:t>users. </a:t>
            </a:r>
            <a:r>
              <a:rPr sz="1167" spc="-10" dirty="0">
                <a:latin typeface="Times New Roman"/>
                <a:cs typeface="Times New Roman"/>
              </a:rPr>
              <a:t>In </a:t>
            </a:r>
            <a:r>
              <a:rPr sz="1167" spc="5" dirty="0">
                <a:latin typeface="Times New Roman"/>
                <a:cs typeface="Times New Roman"/>
              </a:rPr>
              <a:t>many </a:t>
            </a:r>
            <a:r>
              <a:rPr sz="1167" dirty="0">
                <a:latin typeface="Times New Roman"/>
                <a:cs typeface="Times New Roman"/>
              </a:rPr>
              <a:t>books </a:t>
            </a:r>
            <a:r>
              <a:rPr sz="1167" spc="-5" dirty="0">
                <a:latin typeface="Times New Roman"/>
                <a:cs typeface="Times New Roman"/>
              </a:rPr>
              <a:t>and  </a:t>
            </a:r>
            <a:r>
              <a:rPr sz="1167" dirty="0">
                <a:latin typeface="Times New Roman"/>
                <a:cs typeface="Times New Roman"/>
              </a:rPr>
              <a:t>may </a:t>
            </a:r>
            <a:r>
              <a:rPr sz="1167" spc="5" dirty="0">
                <a:latin typeface="Times New Roman"/>
                <a:cs typeface="Times New Roman"/>
              </a:rPr>
              <a:t>be </a:t>
            </a:r>
            <a:r>
              <a:rPr sz="1167" dirty="0">
                <a:latin typeface="Times New Roman"/>
                <a:cs typeface="Times New Roman"/>
              </a:rPr>
              <a:t>in this course sometimes </a:t>
            </a:r>
            <a:r>
              <a:rPr sz="1167" spc="-5" dirty="0">
                <a:latin typeface="Times New Roman"/>
                <a:cs typeface="Times New Roman"/>
              </a:rPr>
              <a:t>database and database </a:t>
            </a:r>
            <a:r>
              <a:rPr sz="1167" dirty="0">
                <a:latin typeface="Times New Roman"/>
                <a:cs typeface="Times New Roman"/>
              </a:rPr>
              <a:t>management </a:t>
            </a:r>
            <a:r>
              <a:rPr sz="1167" spc="-5" dirty="0">
                <a:latin typeface="Times New Roman"/>
                <a:cs typeface="Times New Roman"/>
              </a:rPr>
              <a:t>system are used  </a:t>
            </a:r>
            <a:r>
              <a:rPr sz="1167" dirty="0">
                <a:latin typeface="Times New Roman"/>
                <a:cs typeface="Times New Roman"/>
              </a:rPr>
              <a:t>interchangeably but there is a </a:t>
            </a:r>
            <a:r>
              <a:rPr sz="1167" spc="-5" dirty="0">
                <a:latin typeface="Times New Roman"/>
                <a:cs typeface="Times New Roman"/>
              </a:rPr>
              <a:t>clear difference and we </a:t>
            </a:r>
            <a:r>
              <a:rPr sz="1167" dirty="0">
                <a:latin typeface="Times New Roman"/>
                <a:cs typeface="Times New Roman"/>
              </a:rPr>
              <a:t>should be </a:t>
            </a:r>
            <a:r>
              <a:rPr sz="1167" spc="-5" dirty="0">
                <a:latin typeface="Times New Roman"/>
                <a:cs typeface="Times New Roman"/>
              </a:rPr>
              <a:t>clear about </a:t>
            </a:r>
            <a:r>
              <a:rPr sz="1167" dirty="0">
                <a:latin typeface="Times New Roman"/>
                <a:cs typeface="Times New Roman"/>
              </a:rPr>
              <a:t>them.  Sometimes </a:t>
            </a:r>
            <a:r>
              <a:rPr sz="1167" spc="-5" dirty="0">
                <a:latin typeface="Times New Roman"/>
                <a:cs typeface="Times New Roman"/>
              </a:rPr>
              <a:t>another </a:t>
            </a:r>
            <a:r>
              <a:rPr sz="1167" dirty="0">
                <a:latin typeface="Times New Roman"/>
                <a:cs typeface="Times New Roman"/>
              </a:rPr>
              <a:t>term is </a:t>
            </a:r>
            <a:r>
              <a:rPr sz="1167" spc="-5" dirty="0">
                <a:latin typeface="Times New Roman"/>
                <a:cs typeface="Times New Roman"/>
              </a:rPr>
              <a:t>used, that </a:t>
            </a:r>
            <a:r>
              <a:rPr sz="1167" dirty="0">
                <a:latin typeface="Times New Roman"/>
                <a:cs typeface="Times New Roman"/>
              </a:rPr>
              <a:t>is, the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system, </a:t>
            </a:r>
            <a:r>
              <a:rPr sz="1167" spc="-5" dirty="0">
                <a:latin typeface="Times New Roman"/>
                <a:cs typeface="Times New Roman"/>
              </a:rPr>
              <a:t>again,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term has </a:t>
            </a:r>
            <a:r>
              <a:rPr sz="1167" dirty="0">
                <a:latin typeface="Times New Roman"/>
                <a:cs typeface="Times New Roman"/>
              </a:rPr>
              <a:t>been  </a:t>
            </a:r>
            <a:r>
              <a:rPr sz="1167" spc="-5" dirty="0">
                <a:latin typeface="Times New Roman"/>
                <a:cs typeface="Times New Roman"/>
              </a:rPr>
              <a:t>used </a:t>
            </a:r>
            <a:r>
              <a:rPr sz="1167" dirty="0">
                <a:latin typeface="Times New Roman"/>
                <a:cs typeface="Times New Roman"/>
              </a:rPr>
              <a:t>differently </a:t>
            </a:r>
            <a:r>
              <a:rPr sz="1167" spc="10" dirty="0">
                <a:latin typeface="Times New Roman"/>
                <a:cs typeface="Times New Roman"/>
              </a:rPr>
              <a:t>by </a:t>
            </a:r>
            <a:r>
              <a:rPr sz="1167" spc="-5" dirty="0">
                <a:latin typeface="Times New Roman"/>
                <a:cs typeface="Times New Roman"/>
              </a:rPr>
              <a:t>different people, however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this course we </a:t>
            </a:r>
            <a:r>
              <a:rPr sz="1167" dirty="0">
                <a:latin typeface="Times New Roman"/>
                <a:cs typeface="Times New Roman"/>
              </a:rPr>
              <a:t>use the </a:t>
            </a:r>
            <a:r>
              <a:rPr sz="1167" spc="-5" dirty="0">
                <a:latin typeface="Times New Roman"/>
                <a:cs typeface="Times New Roman"/>
              </a:rPr>
              <a:t>term database  system as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combination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database and </a:t>
            </a:r>
            <a:r>
              <a:rPr sz="1167" dirty="0">
                <a:latin typeface="Times New Roman"/>
                <a:cs typeface="Times New Roman"/>
              </a:rPr>
              <a:t>the database management system. So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is  </a:t>
            </a:r>
            <a:r>
              <a:rPr sz="1167" spc="-5" dirty="0">
                <a:latin typeface="Times New Roman"/>
                <a:cs typeface="Times New Roman"/>
              </a:rPr>
              <a:t>collection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data, </a:t>
            </a:r>
            <a:r>
              <a:rPr sz="1167" dirty="0">
                <a:latin typeface="Times New Roman"/>
                <a:cs typeface="Times New Roman"/>
              </a:rPr>
              <a:t>DBMS is tool to manage this </a:t>
            </a:r>
            <a:r>
              <a:rPr sz="1167" spc="-5" dirty="0">
                <a:latin typeface="Times New Roman"/>
                <a:cs typeface="Times New Roman"/>
              </a:rPr>
              <a:t>data, and </a:t>
            </a:r>
            <a:r>
              <a:rPr sz="1167" dirty="0">
                <a:latin typeface="Times New Roman"/>
                <a:cs typeface="Times New Roman"/>
              </a:rPr>
              <a:t>both jointly are </a:t>
            </a:r>
            <a:r>
              <a:rPr sz="1167" spc="-5" dirty="0">
                <a:latin typeface="Times New Roman"/>
                <a:cs typeface="Times New Roman"/>
              </a:rPr>
              <a:t>called database  system.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518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26" y="1346090"/>
            <a:ext cx="5371659" cy="3588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ct val="143800"/>
              </a:lnSpc>
            </a:pPr>
            <a:r>
              <a:rPr sz="1167" dirty="0">
                <a:latin typeface="Arial"/>
                <a:cs typeface="Arial"/>
              </a:rPr>
              <a:t>Conceptual </a:t>
            </a:r>
            <a:r>
              <a:rPr sz="1167" spc="-5" dirty="0">
                <a:latin typeface="Arial"/>
                <a:cs typeface="Arial"/>
              </a:rPr>
              <a:t>schema is </a:t>
            </a:r>
            <a:r>
              <a:rPr sz="1167" dirty="0">
                <a:latin typeface="Arial"/>
                <a:cs typeface="Arial"/>
              </a:rPr>
              <a:t>also responsible for holding the </a:t>
            </a:r>
            <a:r>
              <a:rPr sz="1167" spc="-5" dirty="0">
                <a:latin typeface="Arial"/>
                <a:cs typeface="Arial"/>
              </a:rPr>
              <a:t>authorization and  authentication information, </a:t>
            </a:r>
            <a:r>
              <a:rPr sz="1167" dirty="0">
                <a:latin typeface="Arial"/>
                <a:cs typeface="Arial"/>
              </a:rPr>
              <a:t>means </a:t>
            </a:r>
            <a:r>
              <a:rPr sz="1167" spc="-5" dirty="0">
                <a:latin typeface="Arial"/>
                <a:cs typeface="Arial"/>
              </a:rPr>
              <a:t>that only </a:t>
            </a:r>
            <a:r>
              <a:rPr sz="1167" dirty="0">
                <a:latin typeface="Arial"/>
                <a:cs typeface="Arial"/>
              </a:rPr>
              <a:t>those </a:t>
            </a:r>
            <a:r>
              <a:rPr sz="1167" spc="-5" dirty="0">
                <a:latin typeface="Arial"/>
                <a:cs typeface="Arial"/>
              </a:rPr>
              <a:t>people </a:t>
            </a:r>
            <a:r>
              <a:rPr sz="1167" dirty="0">
                <a:latin typeface="Arial"/>
                <a:cs typeface="Arial"/>
              </a:rPr>
              <a:t>can </a:t>
            </a:r>
            <a:r>
              <a:rPr sz="1167" spc="-5" dirty="0">
                <a:latin typeface="Arial"/>
                <a:cs typeface="Arial"/>
              </a:rPr>
              <a:t>make </a:t>
            </a:r>
            <a:r>
              <a:rPr sz="1167" dirty="0">
                <a:latin typeface="Arial"/>
                <a:cs typeface="Arial"/>
              </a:rPr>
              <a:t>use </a:t>
            </a:r>
            <a:r>
              <a:rPr sz="1167" spc="-5" dirty="0">
                <a:latin typeface="Arial"/>
                <a:cs typeface="Arial"/>
              </a:rPr>
              <a:t>of </a:t>
            </a:r>
            <a:r>
              <a:rPr sz="1167" dirty="0">
                <a:latin typeface="Arial"/>
                <a:cs typeface="Arial"/>
              </a:rPr>
              <a:t>the  database </a:t>
            </a:r>
            <a:r>
              <a:rPr sz="1167" spc="-5" dirty="0">
                <a:latin typeface="Arial"/>
                <a:cs typeface="Arial"/>
              </a:rPr>
              <a:t>whom </a:t>
            </a:r>
            <a:r>
              <a:rPr sz="1167" spc="-10" dirty="0">
                <a:latin typeface="Arial"/>
                <a:cs typeface="Arial"/>
              </a:rPr>
              <a:t>we </a:t>
            </a:r>
            <a:r>
              <a:rPr sz="1167" spc="-5" dirty="0">
                <a:latin typeface="Arial"/>
                <a:cs typeface="Arial"/>
              </a:rPr>
              <a:t>have allowed </a:t>
            </a:r>
            <a:r>
              <a:rPr sz="1167" dirty="0">
                <a:latin typeface="Arial"/>
                <a:cs typeface="Arial"/>
              </a:rPr>
              <a:t>to make these </a:t>
            </a:r>
            <a:r>
              <a:rPr sz="1167" spc="-5" dirty="0">
                <a:latin typeface="Arial"/>
                <a:cs typeface="Arial"/>
              </a:rPr>
              <a:t>changes, </a:t>
            </a:r>
            <a:r>
              <a:rPr sz="1167" spc="-10" dirty="0">
                <a:latin typeface="Arial"/>
                <a:cs typeface="Arial"/>
              </a:rPr>
              <a:t>so </a:t>
            </a:r>
            <a:r>
              <a:rPr sz="1167" spc="-5" dirty="0">
                <a:latin typeface="Arial"/>
                <a:cs typeface="Arial"/>
              </a:rPr>
              <a:t>therefore it is the  </a:t>
            </a:r>
            <a:r>
              <a:rPr sz="1167" dirty="0">
                <a:latin typeface="Arial"/>
                <a:cs typeface="Arial"/>
              </a:rPr>
              <a:t>task </a:t>
            </a:r>
            <a:r>
              <a:rPr sz="1167" spc="-5" dirty="0">
                <a:latin typeface="Arial"/>
                <a:cs typeface="Arial"/>
              </a:rPr>
              <a:t>of </a:t>
            </a:r>
            <a:r>
              <a:rPr sz="1167" dirty="0">
                <a:latin typeface="Arial"/>
                <a:cs typeface="Arial"/>
              </a:rPr>
              <a:t>the </a:t>
            </a:r>
            <a:r>
              <a:rPr sz="1167" spc="-5" dirty="0">
                <a:latin typeface="Arial"/>
                <a:cs typeface="Arial"/>
              </a:rPr>
              <a:t>DBMS </a:t>
            </a:r>
            <a:r>
              <a:rPr sz="1167" dirty="0">
                <a:latin typeface="Arial"/>
                <a:cs typeface="Arial"/>
              </a:rPr>
              <a:t>to ensure be </a:t>
            </a:r>
            <a:r>
              <a:rPr sz="1167" spc="-5" dirty="0">
                <a:latin typeface="Arial"/>
                <a:cs typeface="Arial"/>
              </a:rPr>
              <a:t>checking </a:t>
            </a:r>
            <a:r>
              <a:rPr sz="1167" dirty="0">
                <a:latin typeface="Arial"/>
                <a:cs typeface="Arial"/>
              </a:rPr>
              <a:t>the </a:t>
            </a:r>
            <a:r>
              <a:rPr sz="1167" spc="-5" dirty="0">
                <a:latin typeface="Arial"/>
                <a:cs typeface="Arial"/>
              </a:rPr>
              <a:t>conceptual schema that he is  authorized </a:t>
            </a:r>
            <a:r>
              <a:rPr sz="1167" dirty="0">
                <a:latin typeface="Arial"/>
                <a:cs typeface="Arial"/>
              </a:rPr>
              <a:t>to </a:t>
            </a:r>
            <a:r>
              <a:rPr sz="1167" spc="-5" dirty="0">
                <a:latin typeface="Arial"/>
                <a:cs typeface="Arial"/>
              </a:rPr>
              <a:t>check </a:t>
            </a:r>
            <a:r>
              <a:rPr sz="1167" spc="-10" dirty="0">
                <a:latin typeface="Arial"/>
                <a:cs typeface="Arial"/>
              </a:rPr>
              <a:t>the </a:t>
            </a:r>
            <a:r>
              <a:rPr sz="1167" spc="-5" dirty="0">
                <a:latin typeface="Arial"/>
                <a:cs typeface="Arial"/>
              </a:rPr>
              <a:t>data </a:t>
            </a:r>
            <a:r>
              <a:rPr sz="1167" dirty="0">
                <a:latin typeface="Arial"/>
                <a:cs typeface="Arial"/>
              </a:rPr>
              <a:t>or make any changes to </a:t>
            </a:r>
            <a:r>
              <a:rPr sz="1167" spc="-5" dirty="0">
                <a:latin typeface="Arial"/>
                <a:cs typeface="Arial"/>
              </a:rPr>
              <a:t>the</a:t>
            </a:r>
            <a:r>
              <a:rPr sz="1167" spc="34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data.</a:t>
            </a:r>
            <a:endParaRPr sz="1167">
              <a:latin typeface="Arial"/>
              <a:cs typeface="Arial"/>
            </a:endParaRPr>
          </a:p>
          <a:p>
            <a:pPr marL="12347" algn="just">
              <a:spcBef>
                <a:spcPts val="608"/>
              </a:spcBef>
            </a:pPr>
            <a:r>
              <a:rPr sz="1167" dirty="0">
                <a:latin typeface="Arial"/>
                <a:cs typeface="Arial"/>
              </a:rPr>
              <a:t>Conceptual  </a:t>
            </a:r>
            <a:r>
              <a:rPr sz="1167" spc="-5" dirty="0">
                <a:latin typeface="Arial"/>
                <a:cs typeface="Arial"/>
              </a:rPr>
              <a:t>schema  </a:t>
            </a:r>
            <a:r>
              <a:rPr sz="1167" dirty="0">
                <a:latin typeface="Arial"/>
                <a:cs typeface="Arial"/>
              </a:rPr>
              <a:t>as  </a:t>
            </a:r>
            <a:r>
              <a:rPr sz="1167" spc="-5" dirty="0">
                <a:latin typeface="Arial"/>
                <a:cs typeface="Arial"/>
              </a:rPr>
              <a:t>it  </a:t>
            </a:r>
            <a:r>
              <a:rPr sz="1167" dirty="0">
                <a:latin typeface="Arial"/>
                <a:cs typeface="Arial"/>
              </a:rPr>
              <a:t>describes  </a:t>
            </a:r>
            <a:r>
              <a:rPr sz="1167" spc="-5" dirty="0">
                <a:latin typeface="Arial"/>
                <a:cs typeface="Arial"/>
              </a:rPr>
              <a:t>the  intention  of  the  </a:t>
            </a:r>
            <a:r>
              <a:rPr sz="1167" dirty="0">
                <a:latin typeface="Arial"/>
                <a:cs typeface="Arial"/>
              </a:rPr>
              <a:t>database;  </a:t>
            </a:r>
            <a:r>
              <a:rPr sz="1167" spc="-5" dirty="0">
                <a:latin typeface="Arial"/>
                <a:cs typeface="Arial"/>
              </a:rPr>
              <a:t>it  is   </a:t>
            </a:r>
            <a:r>
              <a:rPr sz="1167" spc="87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not</a:t>
            </a:r>
            <a:endParaRPr sz="1167">
              <a:latin typeface="Arial"/>
              <a:cs typeface="Arial"/>
            </a:endParaRPr>
          </a:p>
          <a:p>
            <a:pPr marL="12347" marR="4939" algn="just">
              <a:lnSpc>
                <a:spcPct val="143800"/>
              </a:lnSpc>
              <a:spcBef>
                <a:spcPts val="5"/>
              </a:spcBef>
            </a:pPr>
            <a:r>
              <a:rPr sz="1167" dirty="0">
                <a:latin typeface="Arial"/>
                <a:cs typeface="Arial"/>
              </a:rPr>
              <a:t>changed often, </a:t>
            </a:r>
            <a:r>
              <a:rPr sz="1167" spc="-5" dirty="0">
                <a:latin typeface="Arial"/>
                <a:cs typeface="Arial"/>
              </a:rPr>
              <a:t>because </a:t>
            </a:r>
            <a:r>
              <a:rPr sz="1167" dirty="0">
                <a:latin typeface="Arial"/>
                <a:cs typeface="Arial"/>
              </a:rPr>
              <a:t>to make a </a:t>
            </a:r>
            <a:r>
              <a:rPr sz="1167" spc="-5" dirty="0">
                <a:latin typeface="Arial"/>
                <a:cs typeface="Arial"/>
              </a:rPr>
              <a:t>change </a:t>
            </a:r>
            <a:r>
              <a:rPr sz="1167" dirty="0">
                <a:latin typeface="Arial"/>
                <a:cs typeface="Arial"/>
              </a:rPr>
              <a:t>to </a:t>
            </a:r>
            <a:r>
              <a:rPr sz="1167" spc="-5" dirty="0">
                <a:latin typeface="Arial"/>
                <a:cs typeface="Arial"/>
              </a:rPr>
              <a:t>the conceptual schema of the  </a:t>
            </a:r>
            <a:r>
              <a:rPr sz="1167" dirty="0">
                <a:latin typeface="Arial"/>
                <a:cs typeface="Arial"/>
              </a:rPr>
              <a:t>database </a:t>
            </a:r>
            <a:r>
              <a:rPr sz="1167" spc="-5" dirty="0">
                <a:latin typeface="Arial"/>
                <a:cs typeface="Arial"/>
              </a:rPr>
              <a:t>requires </a:t>
            </a:r>
            <a:r>
              <a:rPr sz="1167" dirty="0">
                <a:latin typeface="Arial"/>
                <a:cs typeface="Arial"/>
              </a:rPr>
              <a:t>lots of </a:t>
            </a:r>
            <a:r>
              <a:rPr sz="1167" spc="-5" dirty="0">
                <a:latin typeface="Arial"/>
                <a:cs typeface="Arial"/>
              </a:rPr>
              <a:t>consideration and </a:t>
            </a:r>
            <a:r>
              <a:rPr sz="1167" spc="5" dirty="0">
                <a:latin typeface="Arial"/>
                <a:cs typeface="Arial"/>
              </a:rPr>
              <a:t>may </a:t>
            </a:r>
            <a:r>
              <a:rPr sz="1167" spc="-5" dirty="0">
                <a:latin typeface="Arial"/>
                <a:cs typeface="Arial"/>
              </a:rPr>
              <a:t>involve </a:t>
            </a:r>
            <a:r>
              <a:rPr sz="1167" dirty="0">
                <a:latin typeface="Arial"/>
                <a:cs typeface="Arial"/>
              </a:rPr>
              <a:t>changes to the other  </a:t>
            </a:r>
            <a:r>
              <a:rPr sz="1167" spc="-5" dirty="0">
                <a:latin typeface="Arial"/>
                <a:cs typeface="Arial"/>
              </a:rPr>
              <a:t>views/levels </a:t>
            </a:r>
            <a:r>
              <a:rPr sz="1167" dirty="0">
                <a:latin typeface="Arial"/>
                <a:cs typeface="Arial"/>
              </a:rPr>
              <a:t>of the </a:t>
            </a:r>
            <a:r>
              <a:rPr sz="1167" spc="-5" dirty="0">
                <a:latin typeface="Arial"/>
                <a:cs typeface="Arial"/>
              </a:rPr>
              <a:t>database</a:t>
            </a:r>
            <a:r>
              <a:rPr sz="1167" spc="-10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also.</a:t>
            </a:r>
            <a:endParaRPr sz="1167">
              <a:latin typeface="Arial"/>
              <a:cs typeface="Arial"/>
            </a:endParaRPr>
          </a:p>
          <a:p>
            <a:pPr marL="12347" indent="-617" algn="just">
              <a:spcBef>
                <a:spcPts val="608"/>
              </a:spcBef>
            </a:pPr>
            <a:r>
              <a:rPr sz="1167" dirty="0">
                <a:latin typeface="Arial"/>
                <a:cs typeface="Arial"/>
              </a:rPr>
              <a:t>As </a:t>
            </a:r>
            <a:r>
              <a:rPr sz="1167" spc="-5" dirty="0">
                <a:latin typeface="Arial"/>
                <a:cs typeface="Arial"/>
              </a:rPr>
              <a:t>in </a:t>
            </a:r>
            <a:r>
              <a:rPr sz="1167" dirty="0">
                <a:latin typeface="Arial"/>
                <a:cs typeface="Arial"/>
              </a:rPr>
              <a:t>the </a:t>
            </a:r>
            <a:r>
              <a:rPr sz="1167" spc="-5" dirty="0">
                <a:latin typeface="Arial"/>
                <a:cs typeface="Arial"/>
              </a:rPr>
              <a:t>previous </a:t>
            </a:r>
            <a:r>
              <a:rPr sz="1167" dirty="0">
                <a:latin typeface="Arial"/>
                <a:cs typeface="Arial"/>
              </a:rPr>
              <a:t>example </a:t>
            </a:r>
            <a:r>
              <a:rPr sz="1167" spc="-10" dirty="0">
                <a:latin typeface="Arial"/>
                <a:cs typeface="Arial"/>
              </a:rPr>
              <a:t>we </a:t>
            </a:r>
            <a:r>
              <a:rPr sz="1167" dirty="0">
                <a:latin typeface="Arial"/>
                <a:cs typeface="Arial"/>
              </a:rPr>
              <a:t>saw two database </a:t>
            </a:r>
            <a:r>
              <a:rPr sz="1167" spc="-5" dirty="0">
                <a:latin typeface="Arial"/>
                <a:cs typeface="Arial"/>
              </a:rPr>
              <a:t>users </a:t>
            </a:r>
            <a:r>
              <a:rPr sz="1167" dirty="0">
                <a:latin typeface="Arial"/>
                <a:cs typeface="Arial"/>
              </a:rPr>
              <a:t>accessing the  </a:t>
            </a:r>
            <a:r>
              <a:rPr sz="1167" spc="141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database</a:t>
            </a:r>
            <a:endParaRPr sz="1167">
              <a:latin typeface="Arial"/>
              <a:cs typeface="Arial"/>
            </a:endParaRPr>
          </a:p>
          <a:p>
            <a:pPr marL="12347" marR="5556" algn="just">
              <a:lnSpc>
                <a:spcPct val="143600"/>
              </a:lnSpc>
              <a:spcBef>
                <a:spcPts val="5"/>
              </a:spcBef>
            </a:pPr>
            <a:r>
              <a:rPr sz="1167" dirty="0">
                <a:latin typeface="Arial"/>
                <a:cs typeface="Arial"/>
              </a:rPr>
              <a:t>and </a:t>
            </a:r>
            <a:r>
              <a:rPr sz="1167" spc="-10" dirty="0">
                <a:latin typeface="Arial"/>
                <a:cs typeface="Arial"/>
              </a:rPr>
              <a:t>we </a:t>
            </a:r>
            <a:r>
              <a:rPr sz="1167" dirty="0">
                <a:latin typeface="Arial"/>
                <a:cs typeface="Arial"/>
              </a:rPr>
              <a:t>saw that both </a:t>
            </a:r>
            <a:r>
              <a:rPr sz="1167" spc="-5" dirty="0">
                <a:latin typeface="Arial"/>
                <a:cs typeface="Arial"/>
              </a:rPr>
              <a:t>of them are having </a:t>
            </a:r>
            <a:r>
              <a:rPr sz="1167" dirty="0">
                <a:latin typeface="Arial"/>
                <a:cs typeface="Arial"/>
              </a:rPr>
              <a:t>totally different user </a:t>
            </a:r>
            <a:r>
              <a:rPr sz="1167" spc="-5" dirty="0">
                <a:latin typeface="Arial"/>
                <a:cs typeface="Arial"/>
              </a:rPr>
              <a:t>views. Here when  </a:t>
            </a:r>
            <a:r>
              <a:rPr sz="1167" spc="-10" dirty="0">
                <a:latin typeface="Arial"/>
                <a:cs typeface="Arial"/>
              </a:rPr>
              <a:t>we </a:t>
            </a:r>
            <a:r>
              <a:rPr sz="1167" dirty="0">
                <a:latin typeface="Arial"/>
                <a:cs typeface="Arial"/>
              </a:rPr>
              <a:t>see </a:t>
            </a:r>
            <a:r>
              <a:rPr sz="1167" spc="-5" dirty="0">
                <a:latin typeface="Arial"/>
                <a:cs typeface="Arial"/>
              </a:rPr>
              <a:t>in </a:t>
            </a:r>
            <a:r>
              <a:rPr sz="1167" dirty="0">
                <a:latin typeface="Arial"/>
                <a:cs typeface="Arial"/>
              </a:rPr>
              <a:t>the </a:t>
            </a:r>
            <a:r>
              <a:rPr sz="1167" spc="-5" dirty="0">
                <a:latin typeface="Arial"/>
                <a:cs typeface="Arial"/>
              </a:rPr>
              <a:t>logical view </a:t>
            </a:r>
            <a:r>
              <a:rPr sz="1167" dirty="0">
                <a:latin typeface="Arial"/>
                <a:cs typeface="Arial"/>
              </a:rPr>
              <a:t>of the data </a:t>
            </a:r>
            <a:r>
              <a:rPr sz="1167" spc="-10" dirty="0">
                <a:latin typeface="Arial"/>
                <a:cs typeface="Arial"/>
              </a:rPr>
              <a:t>we </a:t>
            </a:r>
            <a:r>
              <a:rPr sz="1167" dirty="0">
                <a:latin typeface="Arial"/>
                <a:cs typeface="Arial"/>
              </a:rPr>
              <a:t>can </a:t>
            </a:r>
            <a:r>
              <a:rPr sz="1167" spc="-5" dirty="0">
                <a:latin typeface="Arial"/>
                <a:cs typeface="Arial"/>
              </a:rPr>
              <a:t>see that the data </a:t>
            </a:r>
            <a:r>
              <a:rPr sz="1167" dirty="0">
                <a:latin typeface="Arial"/>
                <a:cs typeface="Arial"/>
              </a:rPr>
              <a:t>stored </a:t>
            </a:r>
            <a:r>
              <a:rPr sz="1167" spc="-5" dirty="0">
                <a:latin typeface="Arial"/>
                <a:cs typeface="Arial"/>
              </a:rPr>
              <a:t>in the  </a:t>
            </a:r>
            <a:r>
              <a:rPr sz="1167" dirty="0">
                <a:latin typeface="Arial"/>
                <a:cs typeface="Arial"/>
              </a:rPr>
              <a:t>database </a:t>
            </a:r>
            <a:r>
              <a:rPr sz="1167" spc="-5" dirty="0">
                <a:latin typeface="Arial"/>
                <a:cs typeface="Arial"/>
              </a:rPr>
              <a:t>is stored only </a:t>
            </a:r>
            <a:r>
              <a:rPr sz="1167" dirty="0">
                <a:latin typeface="Arial"/>
                <a:cs typeface="Arial"/>
              </a:rPr>
              <a:t>once </a:t>
            </a:r>
            <a:r>
              <a:rPr sz="1167" spc="-5" dirty="0">
                <a:latin typeface="Arial"/>
                <a:cs typeface="Arial"/>
              </a:rPr>
              <a:t>and two users get </a:t>
            </a:r>
            <a:r>
              <a:rPr sz="1167" dirty="0">
                <a:latin typeface="Arial"/>
                <a:cs typeface="Arial"/>
              </a:rPr>
              <a:t>different </a:t>
            </a:r>
            <a:r>
              <a:rPr sz="1167" spc="-5" dirty="0">
                <a:latin typeface="Arial"/>
                <a:cs typeface="Arial"/>
              </a:rPr>
              <a:t>data </a:t>
            </a:r>
            <a:r>
              <a:rPr sz="1167" dirty="0">
                <a:latin typeface="Arial"/>
                <a:cs typeface="Arial"/>
              </a:rPr>
              <a:t>from the same  copy </a:t>
            </a:r>
            <a:r>
              <a:rPr sz="1167" spc="-5" dirty="0">
                <a:latin typeface="Arial"/>
                <a:cs typeface="Arial"/>
              </a:rPr>
              <a:t>of data </a:t>
            </a:r>
            <a:r>
              <a:rPr sz="1167" dirty="0">
                <a:latin typeface="Arial"/>
                <a:cs typeface="Arial"/>
              </a:rPr>
              <a:t>at </a:t>
            </a:r>
            <a:r>
              <a:rPr sz="1167" spc="-5" dirty="0">
                <a:latin typeface="Arial"/>
                <a:cs typeface="Arial"/>
              </a:rPr>
              <a:t>the underlying </a:t>
            </a:r>
            <a:r>
              <a:rPr sz="1167" dirty="0">
                <a:latin typeface="Arial"/>
                <a:cs typeface="Arial"/>
              </a:rPr>
              <a:t>conceptual</a:t>
            </a:r>
            <a:r>
              <a:rPr sz="1167" spc="15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level.</a:t>
            </a:r>
            <a:endParaRPr sz="1167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1341" y="5012856"/>
            <a:ext cx="4200882" cy="2928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099009" y="8029784"/>
            <a:ext cx="5371659" cy="998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Arial"/>
                <a:cs typeface="Arial"/>
              </a:rPr>
              <a:t>Fig. </a:t>
            </a:r>
            <a:r>
              <a:rPr sz="1167" dirty="0">
                <a:latin typeface="Arial"/>
                <a:cs typeface="Arial"/>
              </a:rPr>
              <a:t>3: </a:t>
            </a:r>
            <a:r>
              <a:rPr sz="1167" spc="-5" dirty="0">
                <a:latin typeface="Arial"/>
                <a:cs typeface="Arial"/>
              </a:rPr>
              <a:t>External and </a:t>
            </a:r>
            <a:r>
              <a:rPr sz="1167" dirty="0">
                <a:latin typeface="Arial"/>
                <a:cs typeface="Arial"/>
              </a:rPr>
              <a:t>conceptual</a:t>
            </a:r>
            <a:r>
              <a:rPr sz="1167" spc="5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layers</a:t>
            </a:r>
            <a:endParaRPr sz="1167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>
              <a:lnSpc>
                <a:spcPct val="143400"/>
              </a:lnSpc>
              <a:spcBef>
                <a:spcPts val="1011"/>
              </a:spcBef>
            </a:pPr>
            <a:r>
              <a:rPr sz="1167" dirty="0">
                <a:latin typeface="Arial"/>
                <a:cs typeface="Arial"/>
              </a:rPr>
              <a:t>By summarizing </a:t>
            </a:r>
            <a:r>
              <a:rPr sz="1167" spc="-5" dirty="0">
                <a:latin typeface="Arial"/>
                <a:cs typeface="Arial"/>
              </a:rPr>
              <a:t>it </a:t>
            </a:r>
            <a:r>
              <a:rPr sz="1167" dirty="0">
                <a:latin typeface="Arial"/>
                <a:cs typeface="Arial"/>
              </a:rPr>
              <a:t>all </a:t>
            </a:r>
            <a:r>
              <a:rPr sz="1167" spc="-10" dirty="0">
                <a:latin typeface="Arial"/>
                <a:cs typeface="Arial"/>
              </a:rPr>
              <a:t>we </a:t>
            </a:r>
            <a:r>
              <a:rPr sz="1167" dirty="0">
                <a:latin typeface="Arial"/>
                <a:cs typeface="Arial"/>
              </a:rPr>
              <a:t>can say that </a:t>
            </a:r>
            <a:r>
              <a:rPr sz="1167" spc="-5" dirty="0">
                <a:latin typeface="Arial"/>
                <a:cs typeface="Arial"/>
              </a:rPr>
              <a:t>the external </a:t>
            </a:r>
            <a:r>
              <a:rPr sz="1167" spc="-15" dirty="0">
                <a:latin typeface="Arial"/>
                <a:cs typeface="Arial"/>
              </a:rPr>
              <a:t>view </a:t>
            </a:r>
            <a:r>
              <a:rPr sz="1167" spc="-5" dirty="0">
                <a:latin typeface="Arial"/>
                <a:cs typeface="Arial"/>
              </a:rPr>
              <a:t>is </a:t>
            </a:r>
            <a:r>
              <a:rPr sz="1167" dirty="0">
                <a:latin typeface="Arial"/>
                <a:cs typeface="Arial"/>
              </a:rPr>
              <a:t>the </a:t>
            </a:r>
            <a:r>
              <a:rPr sz="1167" spc="-5" dirty="0">
                <a:latin typeface="Arial"/>
                <a:cs typeface="Arial"/>
              </a:rPr>
              <a:t>view </a:t>
            </a:r>
            <a:r>
              <a:rPr sz="1167" dirty="0">
                <a:latin typeface="Arial"/>
                <a:cs typeface="Arial"/>
              </a:rPr>
              <a:t>of database  </a:t>
            </a:r>
            <a:r>
              <a:rPr sz="1167" spc="-5" dirty="0">
                <a:latin typeface="Arial"/>
                <a:cs typeface="Arial"/>
              </a:rPr>
              <a:t>system</a:t>
            </a:r>
            <a:r>
              <a:rPr sz="1167" spc="83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in</a:t>
            </a:r>
            <a:r>
              <a:rPr sz="1167" spc="78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which</a:t>
            </a:r>
            <a:r>
              <a:rPr sz="1167" spc="78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user</a:t>
            </a:r>
            <a:r>
              <a:rPr sz="1167" spc="68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get</a:t>
            </a:r>
            <a:r>
              <a:rPr sz="1167" spc="73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the</a:t>
            </a:r>
            <a:r>
              <a:rPr sz="1167" spc="78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data</a:t>
            </a:r>
            <a:r>
              <a:rPr sz="1167" spc="63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as</a:t>
            </a:r>
            <a:r>
              <a:rPr sz="1167" spc="73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they</a:t>
            </a:r>
            <a:r>
              <a:rPr sz="1167" spc="63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need</a:t>
            </a:r>
            <a:r>
              <a:rPr sz="1167" spc="63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and</a:t>
            </a:r>
            <a:r>
              <a:rPr sz="1167" spc="58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these</a:t>
            </a:r>
            <a:r>
              <a:rPr sz="1167" spc="78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database</a:t>
            </a:r>
            <a:r>
              <a:rPr sz="1167" spc="78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users</a:t>
            </a:r>
            <a:r>
              <a:rPr sz="1167" spc="73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need</a:t>
            </a:r>
            <a:endParaRPr sz="116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30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5079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98" y="1346090"/>
            <a:ext cx="5371659" cy="3618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3800"/>
              </a:lnSpc>
            </a:pPr>
            <a:r>
              <a:rPr sz="1167" dirty="0">
                <a:latin typeface="Arial"/>
                <a:cs typeface="Arial"/>
              </a:rPr>
              <a:t>not </a:t>
            </a:r>
            <a:r>
              <a:rPr sz="1167" spc="-5" dirty="0">
                <a:latin typeface="Arial"/>
                <a:cs typeface="Arial"/>
              </a:rPr>
              <a:t>to worry </a:t>
            </a:r>
            <a:r>
              <a:rPr sz="1167" dirty="0">
                <a:latin typeface="Arial"/>
                <a:cs typeface="Arial"/>
              </a:rPr>
              <a:t>about </a:t>
            </a:r>
            <a:r>
              <a:rPr sz="1167" spc="-5" dirty="0">
                <a:latin typeface="Arial"/>
                <a:cs typeface="Arial"/>
              </a:rPr>
              <a:t>the underlying </a:t>
            </a:r>
            <a:r>
              <a:rPr sz="1167" dirty="0">
                <a:latin typeface="Arial"/>
                <a:cs typeface="Arial"/>
              </a:rPr>
              <a:t>details </a:t>
            </a:r>
            <a:r>
              <a:rPr sz="1167" spc="-5" dirty="0">
                <a:latin typeface="Arial"/>
                <a:cs typeface="Arial"/>
              </a:rPr>
              <a:t>of the data, </a:t>
            </a:r>
            <a:r>
              <a:rPr sz="1167" dirty="0">
                <a:latin typeface="Arial"/>
                <a:cs typeface="Arial"/>
              </a:rPr>
              <a:t>all </a:t>
            </a:r>
            <a:r>
              <a:rPr sz="1167" spc="-5" dirty="0">
                <a:latin typeface="Arial"/>
                <a:cs typeface="Arial"/>
              </a:rPr>
              <a:t>these </a:t>
            </a:r>
            <a:r>
              <a:rPr sz="1167" dirty="0">
                <a:latin typeface="Arial"/>
                <a:cs typeface="Arial"/>
              </a:rPr>
              <a:t>users </a:t>
            </a:r>
            <a:r>
              <a:rPr sz="1167" spc="-5" dirty="0">
                <a:latin typeface="Arial"/>
                <a:cs typeface="Arial"/>
              </a:rPr>
              <a:t>have </a:t>
            </a:r>
            <a:r>
              <a:rPr sz="1167" dirty="0">
                <a:latin typeface="Arial"/>
                <a:cs typeface="Arial"/>
              </a:rPr>
              <a:t>to do </a:t>
            </a:r>
            <a:r>
              <a:rPr sz="1167" spc="-10" dirty="0">
                <a:latin typeface="Arial"/>
                <a:cs typeface="Arial"/>
              </a:rPr>
              <a:t>is  </a:t>
            </a:r>
            <a:r>
              <a:rPr sz="1167" dirty="0">
                <a:latin typeface="Arial"/>
                <a:cs typeface="Arial"/>
              </a:rPr>
              <a:t>to </a:t>
            </a:r>
            <a:r>
              <a:rPr sz="1167" spc="-5" dirty="0">
                <a:latin typeface="Arial"/>
                <a:cs typeface="Arial"/>
              </a:rPr>
              <a:t>provide correct requirement information to the DBA </a:t>
            </a:r>
            <a:r>
              <a:rPr sz="1167" dirty="0">
                <a:latin typeface="Arial"/>
                <a:cs typeface="Arial"/>
              </a:rPr>
              <a:t>or </a:t>
            </a:r>
            <a:r>
              <a:rPr sz="1167" spc="-5" dirty="0">
                <a:latin typeface="Arial"/>
                <a:cs typeface="Arial"/>
              </a:rPr>
              <a:t>the </a:t>
            </a:r>
            <a:r>
              <a:rPr sz="1167" dirty="0">
                <a:latin typeface="Arial"/>
                <a:cs typeface="Arial"/>
              </a:rPr>
              <a:t>database designer  </a:t>
            </a:r>
            <a:r>
              <a:rPr sz="1167" spc="-5" dirty="0">
                <a:latin typeface="Arial"/>
                <a:cs typeface="Arial"/>
              </a:rPr>
              <a:t>whoever is </a:t>
            </a:r>
            <a:r>
              <a:rPr sz="1167" dirty="0">
                <a:latin typeface="Arial"/>
                <a:cs typeface="Arial"/>
              </a:rPr>
              <a:t>designing the database for </a:t>
            </a:r>
            <a:r>
              <a:rPr sz="1167" spc="-5" dirty="0">
                <a:latin typeface="Arial"/>
                <a:cs typeface="Arial"/>
              </a:rPr>
              <a:t>the </a:t>
            </a:r>
            <a:r>
              <a:rPr sz="1167" dirty="0">
                <a:latin typeface="Arial"/>
                <a:cs typeface="Arial"/>
              </a:rPr>
              <a:t>system, </a:t>
            </a:r>
            <a:r>
              <a:rPr sz="1167" spc="-10" dirty="0">
                <a:latin typeface="Arial"/>
                <a:cs typeface="Arial"/>
              </a:rPr>
              <a:t>so </a:t>
            </a:r>
            <a:r>
              <a:rPr sz="1167" spc="-5" dirty="0">
                <a:latin typeface="Arial"/>
                <a:cs typeface="Arial"/>
              </a:rPr>
              <a:t>that </a:t>
            </a:r>
            <a:r>
              <a:rPr sz="1167" spc="-10" dirty="0">
                <a:latin typeface="Arial"/>
                <a:cs typeface="Arial"/>
              </a:rPr>
              <a:t>the </a:t>
            </a:r>
            <a:r>
              <a:rPr sz="1167" spc="-5" dirty="0">
                <a:latin typeface="Arial"/>
                <a:cs typeface="Arial"/>
              </a:rPr>
              <a:t>DBA </a:t>
            </a:r>
            <a:r>
              <a:rPr sz="1167" dirty="0">
                <a:latin typeface="Arial"/>
                <a:cs typeface="Arial"/>
              </a:rPr>
              <a:t>or </a:t>
            </a:r>
            <a:r>
              <a:rPr sz="1167" spc="-5" dirty="0">
                <a:latin typeface="Arial"/>
                <a:cs typeface="Arial"/>
              </a:rPr>
              <a:t>the  </a:t>
            </a:r>
            <a:r>
              <a:rPr sz="1167" dirty="0">
                <a:latin typeface="Arial"/>
                <a:cs typeface="Arial"/>
              </a:rPr>
              <a:t>database designer can create </a:t>
            </a:r>
            <a:r>
              <a:rPr sz="1167" spc="-5" dirty="0">
                <a:latin typeface="Arial"/>
                <a:cs typeface="Arial"/>
              </a:rPr>
              <a:t>the </a:t>
            </a:r>
            <a:r>
              <a:rPr sz="1167" dirty="0">
                <a:latin typeface="Arial"/>
                <a:cs typeface="Arial"/>
              </a:rPr>
              <a:t>database </a:t>
            </a:r>
            <a:r>
              <a:rPr sz="1167" spc="-10" dirty="0">
                <a:latin typeface="Arial"/>
                <a:cs typeface="Arial"/>
              </a:rPr>
              <a:t>in </a:t>
            </a:r>
            <a:r>
              <a:rPr sz="1167" dirty="0">
                <a:latin typeface="Arial"/>
                <a:cs typeface="Arial"/>
              </a:rPr>
              <a:t>such a </a:t>
            </a:r>
            <a:r>
              <a:rPr sz="1167" spc="-5" dirty="0">
                <a:latin typeface="Arial"/>
                <a:cs typeface="Arial"/>
              </a:rPr>
              <a:t>way </a:t>
            </a:r>
            <a:r>
              <a:rPr sz="1167" dirty="0">
                <a:latin typeface="Arial"/>
                <a:cs typeface="Arial"/>
              </a:rPr>
              <a:t>that they can fulfill the  users </a:t>
            </a:r>
            <a:r>
              <a:rPr sz="1167" spc="-5" dirty="0">
                <a:latin typeface="Arial"/>
                <a:cs typeface="Arial"/>
              </a:rPr>
              <a:t>requirements </a:t>
            </a:r>
            <a:r>
              <a:rPr sz="1167" dirty="0">
                <a:latin typeface="Arial"/>
                <a:cs typeface="Arial"/>
              </a:rPr>
              <a:t>using the </a:t>
            </a:r>
            <a:r>
              <a:rPr sz="1167" spc="-5" dirty="0">
                <a:latin typeface="Arial"/>
                <a:cs typeface="Arial"/>
              </a:rPr>
              <a:t>conceptual </a:t>
            </a:r>
            <a:r>
              <a:rPr sz="1167" dirty="0">
                <a:latin typeface="Arial"/>
                <a:cs typeface="Arial"/>
              </a:rPr>
              <a:t>schema </a:t>
            </a:r>
            <a:r>
              <a:rPr sz="1167" spc="-5" dirty="0">
                <a:latin typeface="Arial"/>
                <a:cs typeface="Arial"/>
              </a:rPr>
              <a:t>of </a:t>
            </a:r>
            <a:r>
              <a:rPr sz="1167" dirty="0">
                <a:latin typeface="Arial"/>
                <a:cs typeface="Arial"/>
              </a:rPr>
              <a:t>the</a:t>
            </a:r>
            <a:r>
              <a:rPr sz="1167" spc="15" dirty="0">
                <a:latin typeface="Arial"/>
                <a:cs typeface="Arial"/>
              </a:rPr>
              <a:t> </a:t>
            </a:r>
            <a:r>
              <a:rPr sz="1167" dirty="0">
                <a:latin typeface="Arial"/>
                <a:cs typeface="Arial"/>
              </a:rPr>
              <a:t>database.</a:t>
            </a:r>
            <a:endParaRPr sz="1167">
              <a:latin typeface="Arial"/>
              <a:cs typeface="Arial"/>
            </a:endParaRPr>
          </a:p>
          <a:p>
            <a:pPr marL="12347" algn="just">
              <a:spcBef>
                <a:spcPts val="608"/>
              </a:spcBef>
            </a:pPr>
            <a:r>
              <a:rPr sz="1167" dirty="0">
                <a:latin typeface="Arial"/>
                <a:cs typeface="Arial"/>
              </a:rPr>
              <a:t>Conceptual  view/schema  </a:t>
            </a:r>
            <a:r>
              <a:rPr sz="1167" spc="-5" dirty="0">
                <a:latin typeface="Arial"/>
                <a:cs typeface="Arial"/>
              </a:rPr>
              <a:t>is  that  view  of  the  </a:t>
            </a:r>
            <a:r>
              <a:rPr sz="1167" dirty="0">
                <a:latin typeface="Arial"/>
                <a:cs typeface="Arial"/>
              </a:rPr>
              <a:t>database  </a:t>
            </a:r>
            <a:r>
              <a:rPr sz="1167" spc="-5" dirty="0">
                <a:latin typeface="Arial"/>
                <a:cs typeface="Arial"/>
              </a:rPr>
              <a:t>which  </a:t>
            </a:r>
            <a:r>
              <a:rPr sz="1167" dirty="0">
                <a:latin typeface="Arial"/>
                <a:cs typeface="Arial"/>
              </a:rPr>
              <a:t>holds  all    </a:t>
            </a:r>
            <a:r>
              <a:rPr sz="1167" spc="223" dirty="0">
                <a:latin typeface="Arial"/>
                <a:cs typeface="Arial"/>
              </a:rPr>
              <a:t> </a:t>
            </a:r>
            <a:r>
              <a:rPr sz="1167" spc="-10" dirty="0">
                <a:latin typeface="Arial"/>
                <a:cs typeface="Arial"/>
              </a:rPr>
              <a:t>the</a:t>
            </a:r>
            <a:endParaRPr sz="1167">
              <a:latin typeface="Arial"/>
              <a:cs typeface="Arial"/>
            </a:endParaRPr>
          </a:p>
          <a:p>
            <a:pPr marL="12347" marR="4939" algn="just">
              <a:lnSpc>
                <a:spcPct val="143800"/>
              </a:lnSpc>
              <a:spcBef>
                <a:spcPts val="5"/>
              </a:spcBef>
            </a:pPr>
            <a:r>
              <a:rPr sz="1167" dirty="0">
                <a:latin typeface="Arial"/>
                <a:cs typeface="Arial"/>
              </a:rPr>
              <a:t>information </a:t>
            </a:r>
            <a:r>
              <a:rPr sz="1167" spc="-5" dirty="0">
                <a:latin typeface="Arial"/>
                <a:cs typeface="Arial"/>
              </a:rPr>
              <a:t>of </a:t>
            </a:r>
            <a:r>
              <a:rPr sz="1167" dirty="0">
                <a:latin typeface="Arial"/>
                <a:cs typeface="Arial"/>
              </a:rPr>
              <a:t>the database </a:t>
            </a:r>
            <a:r>
              <a:rPr sz="1167" spc="-5" dirty="0">
                <a:latin typeface="Arial"/>
                <a:cs typeface="Arial"/>
              </a:rPr>
              <a:t>system and provides </a:t>
            </a:r>
            <a:r>
              <a:rPr sz="1167" dirty="0">
                <a:latin typeface="Arial"/>
                <a:cs typeface="Arial"/>
              </a:rPr>
              <a:t>basis </a:t>
            </a:r>
            <a:r>
              <a:rPr sz="1167" spc="5" dirty="0">
                <a:latin typeface="Arial"/>
                <a:cs typeface="Arial"/>
              </a:rPr>
              <a:t>for </a:t>
            </a:r>
            <a:r>
              <a:rPr sz="1167" spc="-5" dirty="0">
                <a:latin typeface="Arial"/>
                <a:cs typeface="Arial"/>
              </a:rPr>
              <a:t>creating </a:t>
            </a:r>
            <a:r>
              <a:rPr sz="1167" dirty="0">
                <a:latin typeface="Arial"/>
                <a:cs typeface="Arial"/>
              </a:rPr>
              <a:t>any type of  the </a:t>
            </a:r>
            <a:r>
              <a:rPr sz="1167" spc="-5" dirty="0">
                <a:latin typeface="Arial"/>
                <a:cs typeface="Arial"/>
              </a:rPr>
              <a:t>required </a:t>
            </a:r>
            <a:r>
              <a:rPr sz="1167" dirty="0">
                <a:latin typeface="Arial"/>
                <a:cs typeface="Arial"/>
              </a:rPr>
              <a:t>user </a:t>
            </a:r>
            <a:r>
              <a:rPr sz="1167" spc="-10" dirty="0">
                <a:latin typeface="Arial"/>
                <a:cs typeface="Arial"/>
              </a:rPr>
              <a:t>views </a:t>
            </a:r>
            <a:r>
              <a:rPr sz="1167" dirty="0">
                <a:latin typeface="Arial"/>
                <a:cs typeface="Arial"/>
              </a:rPr>
              <a:t>and </a:t>
            </a:r>
            <a:r>
              <a:rPr sz="1167" spc="-5" dirty="0">
                <a:latin typeface="Arial"/>
                <a:cs typeface="Arial"/>
              </a:rPr>
              <a:t>can </a:t>
            </a:r>
            <a:r>
              <a:rPr sz="1167" dirty="0">
                <a:latin typeface="Arial"/>
                <a:cs typeface="Arial"/>
              </a:rPr>
              <a:t>accommodate </a:t>
            </a:r>
            <a:r>
              <a:rPr sz="1167" spc="-5" dirty="0">
                <a:latin typeface="Arial"/>
                <a:cs typeface="Arial"/>
              </a:rPr>
              <a:t>any </a:t>
            </a:r>
            <a:r>
              <a:rPr sz="1167" dirty="0">
                <a:latin typeface="Arial"/>
                <a:cs typeface="Arial"/>
              </a:rPr>
              <a:t>user </a:t>
            </a:r>
            <a:r>
              <a:rPr sz="1167" spc="-5" dirty="0">
                <a:latin typeface="Arial"/>
                <a:cs typeface="Arial"/>
              </a:rPr>
              <a:t>fulfilling his/her  requirements.</a:t>
            </a:r>
            <a:endParaRPr sz="1167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924"/>
              </a:spcBef>
            </a:pPr>
            <a:r>
              <a:rPr sz="1361" spc="49" dirty="0">
                <a:latin typeface="Arial"/>
                <a:cs typeface="Arial"/>
              </a:rPr>
              <a:t>Exercise:</a:t>
            </a:r>
            <a:endParaRPr sz="1361">
              <a:latin typeface="Arial"/>
              <a:cs typeface="Arial"/>
            </a:endParaRPr>
          </a:p>
          <a:p>
            <a:pPr marL="12347" marR="5556" algn="just">
              <a:lnSpc>
                <a:spcPct val="143800"/>
              </a:lnSpc>
              <a:spcBef>
                <a:spcPts val="117"/>
              </a:spcBef>
            </a:pPr>
            <a:r>
              <a:rPr sz="1167" dirty="0">
                <a:latin typeface="Arial"/>
                <a:cs typeface="Arial"/>
              </a:rPr>
              <a:t>The data </a:t>
            </a:r>
            <a:r>
              <a:rPr sz="1167" spc="-5" dirty="0">
                <a:latin typeface="Arial"/>
                <a:cs typeface="Arial"/>
              </a:rPr>
              <a:t>examples that you </a:t>
            </a:r>
            <a:r>
              <a:rPr sz="1167" dirty="0">
                <a:latin typeface="Arial"/>
                <a:cs typeface="Arial"/>
              </a:rPr>
              <a:t>defined </a:t>
            </a:r>
            <a:r>
              <a:rPr sz="1167" spc="-5" dirty="0">
                <a:latin typeface="Arial"/>
                <a:cs typeface="Arial"/>
              </a:rPr>
              <a:t>in </a:t>
            </a:r>
            <a:r>
              <a:rPr sz="1167" dirty="0">
                <a:latin typeface="Arial"/>
                <a:cs typeface="Arial"/>
              </a:rPr>
              <a:t>the </a:t>
            </a:r>
            <a:r>
              <a:rPr sz="1167" spc="-5" dirty="0">
                <a:latin typeface="Arial"/>
                <a:cs typeface="Arial"/>
              </a:rPr>
              <a:t>exercises of lecture </a:t>
            </a:r>
            <a:r>
              <a:rPr sz="1167" dirty="0">
                <a:latin typeface="Arial"/>
                <a:cs typeface="Arial"/>
              </a:rPr>
              <a:t>1, think </a:t>
            </a:r>
            <a:r>
              <a:rPr sz="1167" spc="-5" dirty="0">
                <a:latin typeface="Arial"/>
                <a:cs typeface="Arial"/>
              </a:rPr>
              <a:t>of the  different </a:t>
            </a:r>
            <a:r>
              <a:rPr sz="1167" spc="5" dirty="0">
                <a:latin typeface="Arial"/>
                <a:cs typeface="Arial"/>
              </a:rPr>
              <a:t>forms </a:t>
            </a:r>
            <a:r>
              <a:rPr sz="1167" spc="-5" dirty="0">
                <a:latin typeface="Arial"/>
                <a:cs typeface="Arial"/>
              </a:rPr>
              <a:t>of data </a:t>
            </a:r>
            <a:r>
              <a:rPr sz="1167" dirty="0">
                <a:latin typeface="Arial"/>
                <a:cs typeface="Arial"/>
              </a:rPr>
              <a:t>at </a:t>
            </a:r>
            <a:r>
              <a:rPr sz="1167" spc="-5" dirty="0">
                <a:latin typeface="Arial"/>
                <a:cs typeface="Arial"/>
              </a:rPr>
              <a:t>the </a:t>
            </a:r>
            <a:r>
              <a:rPr sz="1167" dirty="0">
                <a:latin typeface="Arial"/>
                <a:cs typeface="Arial"/>
              </a:rPr>
              <a:t>external </a:t>
            </a:r>
            <a:r>
              <a:rPr sz="1167" spc="-5" dirty="0">
                <a:latin typeface="Arial"/>
                <a:cs typeface="Arial"/>
              </a:rPr>
              <a:t>and </a:t>
            </a:r>
            <a:r>
              <a:rPr sz="1167" dirty="0">
                <a:latin typeface="Arial"/>
                <a:cs typeface="Arial"/>
              </a:rPr>
              <a:t>conceptual </a:t>
            </a:r>
            <a:r>
              <a:rPr sz="1167" spc="-5" dirty="0">
                <a:latin typeface="Arial"/>
                <a:cs typeface="Arial"/>
              </a:rPr>
              <a:t>level. </a:t>
            </a:r>
            <a:r>
              <a:rPr sz="1167" dirty="0">
                <a:latin typeface="Arial"/>
                <a:cs typeface="Arial"/>
              </a:rPr>
              <a:t>Also </a:t>
            </a:r>
            <a:r>
              <a:rPr sz="1167" spc="-5" dirty="0">
                <a:latin typeface="Arial"/>
                <a:cs typeface="Arial"/>
              </a:rPr>
              <a:t>try </a:t>
            </a:r>
            <a:r>
              <a:rPr sz="1167" dirty="0">
                <a:latin typeface="Arial"/>
                <a:cs typeface="Arial"/>
              </a:rPr>
              <a:t>to define  mapping </a:t>
            </a:r>
            <a:r>
              <a:rPr sz="1167" spc="-5" dirty="0">
                <a:latin typeface="Arial"/>
                <a:cs typeface="Arial"/>
              </a:rPr>
              <a:t>between</a:t>
            </a:r>
            <a:r>
              <a:rPr sz="1167" spc="-49" dirty="0">
                <a:latin typeface="Arial"/>
                <a:cs typeface="Arial"/>
              </a:rPr>
              <a:t> </a:t>
            </a:r>
            <a:r>
              <a:rPr sz="1167" spc="-5" dirty="0">
                <a:latin typeface="Arial"/>
                <a:cs typeface="Arial"/>
              </a:rPr>
              <a:t>them.</a:t>
            </a:r>
            <a:endParaRPr sz="116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31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45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9000" y="1567215"/>
            <a:ext cx="1387210" cy="23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56" spc="58" dirty="0">
                <a:latin typeface="Arial"/>
                <a:cs typeface="Arial"/>
              </a:rPr>
              <a:t>Lecture </a:t>
            </a:r>
            <a:r>
              <a:rPr sz="1556" spc="29" dirty="0">
                <a:latin typeface="Arial"/>
                <a:cs typeface="Arial"/>
              </a:rPr>
              <a:t>No.</a:t>
            </a:r>
            <a:r>
              <a:rPr sz="1556" spc="-146" dirty="0">
                <a:latin typeface="Arial"/>
                <a:cs typeface="Arial"/>
              </a:rPr>
              <a:t> </a:t>
            </a:r>
            <a:r>
              <a:rPr sz="1556" spc="-5" dirty="0">
                <a:latin typeface="Arial"/>
                <a:cs typeface="Arial"/>
              </a:rPr>
              <a:t>04</a:t>
            </a:r>
            <a:endParaRPr sz="1556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32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8999" y="2340697"/>
            <a:ext cx="131004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u="heavy" spc="34" dirty="0">
                <a:latin typeface="Arial"/>
                <a:cs typeface="Arial"/>
              </a:rPr>
              <a:t>Reading</a:t>
            </a:r>
            <a:r>
              <a:rPr sz="1264" u="heavy" spc="-83" dirty="0">
                <a:latin typeface="Arial"/>
                <a:cs typeface="Arial"/>
              </a:rPr>
              <a:t> </a:t>
            </a:r>
            <a:r>
              <a:rPr sz="1264" u="heavy" spc="34" dirty="0">
                <a:latin typeface="Arial"/>
                <a:cs typeface="Arial"/>
              </a:rPr>
              <a:t>Material</a:t>
            </a:r>
            <a:endParaRPr sz="1264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41737" y="2932170"/>
          <a:ext cx="5523530" cy="1306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8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84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4769" marR="64135" indent="-635" algn="just">
                        <a:lnSpc>
                          <a:spcPct val="100800"/>
                        </a:lnSpc>
                      </a:pPr>
                      <a:r>
                        <a:rPr sz="1200" spc="85" dirty="0">
                          <a:latin typeface="Tahoma"/>
                          <a:cs typeface="Tahoma"/>
                        </a:rPr>
                        <a:t>“Database Systems Principles, </a:t>
                      </a:r>
                      <a:r>
                        <a:rPr sz="1200" spc="80" dirty="0">
                          <a:latin typeface="Tahoma"/>
                          <a:cs typeface="Tahoma"/>
                        </a:rPr>
                        <a:t>Design </a:t>
                      </a:r>
                      <a:r>
                        <a:rPr sz="1200" spc="65" dirty="0">
                          <a:latin typeface="Tahoma"/>
                          <a:cs typeface="Tahoma"/>
                        </a:rPr>
                        <a:t>and  </a:t>
                      </a:r>
                      <a:r>
                        <a:rPr sz="1200" spc="90" dirty="0">
                          <a:latin typeface="Tahoma"/>
                          <a:cs typeface="Tahoma"/>
                        </a:rPr>
                        <a:t>Implementation” </a:t>
                      </a:r>
                      <a:r>
                        <a:rPr sz="1200" spc="80" dirty="0">
                          <a:latin typeface="Tahoma"/>
                          <a:cs typeface="Tahoma"/>
                        </a:rPr>
                        <a:t>written </a:t>
                      </a:r>
                      <a:r>
                        <a:rPr sz="1200" spc="45" dirty="0">
                          <a:latin typeface="Tahoma"/>
                          <a:cs typeface="Tahoma"/>
                        </a:rPr>
                        <a:t>by </a:t>
                      </a:r>
                      <a:r>
                        <a:rPr sz="1200" spc="85" dirty="0">
                          <a:latin typeface="Tahoma"/>
                          <a:cs typeface="Tahoma"/>
                        </a:rPr>
                        <a:t>Catherine Ricardo,  </a:t>
                      </a:r>
                      <a:r>
                        <a:rPr sz="1200" spc="80" dirty="0">
                          <a:latin typeface="Tahoma"/>
                          <a:cs typeface="Tahoma"/>
                        </a:rPr>
                        <a:t>Maxwell</a:t>
                      </a:r>
                      <a:r>
                        <a:rPr sz="1200" spc="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85" dirty="0">
                          <a:latin typeface="Tahoma"/>
                          <a:cs typeface="Tahoma"/>
                        </a:rPr>
                        <a:t>Macmillan.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272">
                      <a:solidFill>
                        <a:srgbClr val="000000"/>
                      </a:solidFill>
                      <a:prstDash val="solid"/>
                    </a:lnL>
                    <a:lnR w="6097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81025">
                        <a:lnSpc>
                          <a:spcPct val="100000"/>
                        </a:lnSpc>
                      </a:pPr>
                      <a:r>
                        <a:rPr sz="1200" spc="100" dirty="0">
                          <a:latin typeface="Tahoma"/>
                          <a:cs typeface="Tahoma"/>
                        </a:rPr>
                        <a:t>4</a:t>
                      </a:r>
                      <a:r>
                        <a:rPr sz="1200" spc="90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200" spc="-2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90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200" spc="100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,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75" dirty="0">
                          <a:latin typeface="Tahoma"/>
                          <a:cs typeface="Tahoma"/>
                        </a:rPr>
                        <a:t>4.1.4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097">
                      <a:solidFill>
                        <a:srgbClr val="000000"/>
                      </a:solidFill>
                      <a:prstDash val="solid"/>
                    </a:lnL>
                    <a:lnR w="7197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44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200" spc="80" dirty="0">
                          <a:latin typeface="Tahoma"/>
                          <a:cs typeface="Tahoma"/>
                        </a:rPr>
                        <a:t>Hoffer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272">
                      <a:solidFill>
                        <a:srgbClr val="000000"/>
                      </a:solidFill>
                      <a:prstDash val="solid"/>
                    </a:lnL>
                    <a:lnR w="609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197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200" spc="80" dirty="0">
                          <a:latin typeface="Tahoma"/>
                          <a:cs typeface="Tahoma"/>
                        </a:rPr>
                        <a:t>Chapter</a:t>
                      </a:r>
                      <a:r>
                        <a:rPr sz="1200" spc="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097">
                      <a:solidFill>
                        <a:srgbClr val="000000"/>
                      </a:solidFill>
                      <a:prstDash val="solid"/>
                    </a:lnL>
                    <a:lnR w="719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099118" y="4731448"/>
            <a:ext cx="5358077" cy="4535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spc="126" dirty="0">
                <a:latin typeface="Arial"/>
                <a:cs typeface="Arial"/>
              </a:rPr>
              <a:t>Overview </a:t>
            </a:r>
            <a:r>
              <a:rPr sz="1264" spc="111" dirty="0">
                <a:latin typeface="Arial"/>
                <a:cs typeface="Arial"/>
              </a:rPr>
              <a:t>of</a:t>
            </a:r>
            <a:r>
              <a:rPr sz="1264" spc="185" dirty="0">
                <a:latin typeface="Arial"/>
                <a:cs typeface="Arial"/>
              </a:rPr>
              <a:t> </a:t>
            </a:r>
            <a:r>
              <a:rPr sz="1264" spc="131" dirty="0">
                <a:latin typeface="Arial"/>
                <a:cs typeface="Arial"/>
              </a:rPr>
              <a:t>Lecture</a:t>
            </a:r>
            <a:endParaRPr sz="1264">
              <a:latin typeface="Arial"/>
              <a:cs typeface="Arial"/>
            </a:endParaRPr>
          </a:p>
          <a:p>
            <a:pPr marL="456837" indent="-222245">
              <a:spcBef>
                <a:spcPts val="331"/>
              </a:spcBef>
              <a:buFont typeface="Courier New"/>
              <a:buChar char="o"/>
              <a:tabLst>
                <a:tab pos="456837" algn="l"/>
                <a:tab pos="457453" algn="l"/>
              </a:tabLst>
            </a:pPr>
            <a:r>
              <a:rPr sz="1167" spc="83" dirty="0">
                <a:latin typeface="Tahoma"/>
                <a:cs typeface="Tahoma"/>
              </a:rPr>
              <a:t>Internal </a:t>
            </a:r>
            <a:r>
              <a:rPr sz="1167" spc="78" dirty="0">
                <a:latin typeface="Tahoma"/>
                <a:cs typeface="Tahoma"/>
              </a:rPr>
              <a:t>Schema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Database </a:t>
            </a:r>
            <a:r>
              <a:rPr sz="1167" spc="238" dirty="0">
                <a:latin typeface="Tahoma"/>
                <a:cs typeface="Tahoma"/>
              </a:rPr>
              <a:t> </a:t>
            </a:r>
            <a:r>
              <a:rPr sz="1167" spc="87" dirty="0">
                <a:latin typeface="Tahoma"/>
                <a:cs typeface="Tahoma"/>
              </a:rPr>
              <a:t>Architecture</a:t>
            </a:r>
            <a:endParaRPr sz="1167">
              <a:latin typeface="Tahoma"/>
              <a:cs typeface="Tahoma"/>
            </a:endParaRPr>
          </a:p>
          <a:p>
            <a:pPr marL="456837" indent="-222245">
              <a:spcBef>
                <a:spcPts val="710"/>
              </a:spcBef>
              <a:buFont typeface="Courier New"/>
              <a:buChar char="o"/>
              <a:tabLst>
                <a:tab pos="456837" algn="l"/>
                <a:tab pos="457453" algn="l"/>
              </a:tabLst>
            </a:pPr>
            <a:r>
              <a:rPr sz="1167" spc="68" dirty="0">
                <a:latin typeface="Tahoma"/>
                <a:cs typeface="Tahoma"/>
              </a:rPr>
              <a:t>Data</a:t>
            </a:r>
            <a:r>
              <a:rPr sz="1167" spc="156" dirty="0">
                <a:latin typeface="Tahoma"/>
                <a:cs typeface="Tahoma"/>
              </a:rPr>
              <a:t> </a:t>
            </a:r>
            <a:r>
              <a:rPr sz="1167" spc="83" dirty="0">
                <a:latin typeface="Tahoma"/>
                <a:cs typeface="Tahoma"/>
              </a:rPr>
              <a:t>Independence</a:t>
            </a:r>
            <a:endParaRPr sz="1167">
              <a:latin typeface="Tahoma"/>
              <a:cs typeface="Tahoma"/>
            </a:endParaRPr>
          </a:p>
          <a:p>
            <a:pPr marL="456837" indent="-222245">
              <a:spcBef>
                <a:spcPts val="710"/>
              </a:spcBef>
              <a:buFont typeface="Courier New"/>
              <a:buChar char="o"/>
              <a:tabLst>
                <a:tab pos="456837" algn="l"/>
                <a:tab pos="457453" algn="l"/>
              </a:tabLst>
            </a:pPr>
            <a:r>
              <a:rPr sz="1167" spc="83" dirty="0">
                <a:latin typeface="Tahoma"/>
                <a:cs typeface="Tahoma"/>
              </a:rPr>
              <a:t>Different </a:t>
            </a:r>
            <a:r>
              <a:rPr sz="1167" spc="78" dirty="0">
                <a:latin typeface="Tahoma"/>
                <a:cs typeface="Tahoma"/>
              </a:rPr>
              <a:t>aspects </a:t>
            </a:r>
            <a:r>
              <a:rPr sz="1167" spc="49" dirty="0">
                <a:latin typeface="Tahoma"/>
                <a:cs typeface="Tahoma"/>
              </a:rPr>
              <a:t>of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97" dirty="0">
                <a:latin typeface="Tahoma"/>
                <a:cs typeface="Tahoma"/>
              </a:rPr>
              <a:t> </a:t>
            </a:r>
            <a:r>
              <a:rPr sz="1167" spc="73" dirty="0">
                <a:latin typeface="Tahoma"/>
                <a:cs typeface="Tahoma"/>
              </a:rPr>
              <a:t>DBMS</a:t>
            </a:r>
            <a:endParaRPr sz="1167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64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556">
              <a:latin typeface="Times New Roman"/>
              <a:cs typeface="Times New Roman"/>
            </a:endParaRPr>
          </a:p>
          <a:p>
            <a:pPr marL="12347" algn="just"/>
            <a:r>
              <a:rPr sz="1361" spc="190" dirty="0">
                <a:latin typeface="Tahoma"/>
                <a:cs typeface="Tahoma"/>
              </a:rPr>
              <a:t>Internal </a:t>
            </a:r>
            <a:r>
              <a:rPr sz="1361" spc="146" dirty="0">
                <a:latin typeface="Tahoma"/>
                <a:cs typeface="Tahoma"/>
              </a:rPr>
              <a:t>or </a:t>
            </a:r>
            <a:r>
              <a:rPr sz="1361" spc="190" dirty="0">
                <a:latin typeface="Tahoma"/>
                <a:cs typeface="Tahoma"/>
              </a:rPr>
              <a:t>Physical </a:t>
            </a:r>
            <a:r>
              <a:rPr sz="1361" spc="194" dirty="0">
                <a:latin typeface="Tahoma"/>
                <a:cs typeface="Tahoma"/>
              </a:rPr>
              <a:t>View </a:t>
            </a:r>
            <a:r>
              <a:rPr sz="1361" spc="267" dirty="0">
                <a:latin typeface="Tahoma"/>
                <a:cs typeface="Tahoma"/>
              </a:rPr>
              <a:t>/</a:t>
            </a:r>
            <a:r>
              <a:rPr sz="1361" spc="78" dirty="0">
                <a:latin typeface="Tahoma"/>
                <a:cs typeface="Tahoma"/>
              </a:rPr>
              <a:t> </a:t>
            </a:r>
            <a:r>
              <a:rPr sz="1361" spc="190" dirty="0">
                <a:latin typeface="Tahoma"/>
                <a:cs typeface="Tahoma"/>
              </a:rPr>
              <a:t>Schema</a:t>
            </a:r>
            <a:endParaRPr sz="1361">
              <a:latin typeface="Tahoma"/>
              <a:cs typeface="Tahoma"/>
            </a:endParaRPr>
          </a:p>
          <a:p>
            <a:pPr marL="12347" marR="4939" indent="-617" algn="just">
              <a:lnSpc>
                <a:spcPct val="100600"/>
              </a:lnSpc>
              <a:spcBef>
                <a:spcPts val="292"/>
              </a:spcBef>
            </a:pPr>
            <a:r>
              <a:rPr sz="1167" spc="68" dirty="0">
                <a:latin typeface="Tahoma"/>
                <a:cs typeface="Tahoma"/>
              </a:rPr>
              <a:t>This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level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database </a:t>
            </a:r>
            <a:r>
              <a:rPr sz="1167" spc="73" dirty="0">
                <a:latin typeface="Tahoma"/>
                <a:cs typeface="Tahoma"/>
              </a:rPr>
              <a:t>which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78" dirty="0">
                <a:latin typeface="Tahoma"/>
                <a:cs typeface="Tahoma"/>
              </a:rPr>
              <a:t>responsible </a:t>
            </a:r>
            <a:r>
              <a:rPr sz="1167" spc="68" dirty="0">
                <a:latin typeface="Tahoma"/>
                <a:cs typeface="Tahoma"/>
              </a:rPr>
              <a:t>for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storage 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44" dirty="0">
                <a:latin typeface="Tahoma"/>
                <a:cs typeface="Tahoma"/>
              </a:rPr>
              <a:t>on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8" dirty="0">
                <a:latin typeface="Tahoma"/>
                <a:cs typeface="Tahoma"/>
              </a:rPr>
              <a:t>storage media </a:t>
            </a:r>
            <a:r>
              <a:rPr sz="1167" spc="58" dirty="0">
                <a:latin typeface="Tahoma"/>
                <a:cs typeface="Tahoma"/>
              </a:rPr>
              <a:t>and </a:t>
            </a:r>
            <a:r>
              <a:rPr sz="1167" spc="78" dirty="0">
                <a:latin typeface="Tahoma"/>
                <a:cs typeface="Tahoma"/>
              </a:rPr>
              <a:t>places </a:t>
            </a:r>
            <a:r>
              <a:rPr sz="1167" spc="63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data </a:t>
            </a:r>
            <a:r>
              <a:rPr sz="1167" spc="44" dirty="0">
                <a:latin typeface="Tahoma"/>
                <a:cs typeface="Tahoma"/>
              </a:rPr>
              <a:t>in </a:t>
            </a:r>
            <a:r>
              <a:rPr sz="1167" spc="73" dirty="0">
                <a:latin typeface="Tahoma"/>
                <a:cs typeface="Tahoma"/>
              </a:rPr>
              <a:t>such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78" dirty="0">
                <a:latin typeface="Tahoma"/>
                <a:cs typeface="Tahoma"/>
              </a:rPr>
              <a:t>format  </a:t>
            </a:r>
            <a:r>
              <a:rPr sz="1167" spc="68" dirty="0">
                <a:latin typeface="Tahoma"/>
                <a:cs typeface="Tahoma"/>
              </a:rPr>
              <a:t>that </a:t>
            </a:r>
            <a:r>
              <a:rPr sz="1167" dirty="0">
                <a:latin typeface="Tahoma"/>
                <a:cs typeface="Tahoma"/>
              </a:rPr>
              <a:t>i t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68" dirty="0">
                <a:latin typeface="Tahoma"/>
                <a:cs typeface="Tahoma"/>
              </a:rPr>
              <a:t>only </a:t>
            </a:r>
            <a:r>
              <a:rPr sz="1167" spc="83" dirty="0">
                <a:latin typeface="Tahoma"/>
                <a:cs typeface="Tahoma"/>
              </a:rPr>
              <a:t>readable </a:t>
            </a:r>
            <a:r>
              <a:rPr sz="1167" spc="44" dirty="0">
                <a:latin typeface="Tahoma"/>
                <a:cs typeface="Tahoma"/>
              </a:rPr>
              <a:t>by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DBMS. </a:t>
            </a:r>
            <a:r>
              <a:rPr sz="1167" spc="83" dirty="0">
                <a:latin typeface="Tahoma"/>
                <a:cs typeface="Tahoma"/>
              </a:rPr>
              <a:t>Although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internal </a:t>
            </a:r>
            <a:r>
              <a:rPr sz="1167" spc="73" dirty="0">
                <a:latin typeface="Tahoma"/>
                <a:cs typeface="Tahoma"/>
              </a:rPr>
              <a:t>view </a:t>
            </a:r>
            <a:r>
              <a:rPr sz="1167" spc="63" dirty="0">
                <a:latin typeface="Tahoma"/>
                <a:cs typeface="Tahoma"/>
              </a:rPr>
              <a:t>and 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physical </a:t>
            </a:r>
            <a:r>
              <a:rPr sz="1167" spc="73" dirty="0">
                <a:latin typeface="Tahoma"/>
                <a:cs typeface="Tahoma"/>
              </a:rPr>
              <a:t>view </a:t>
            </a:r>
            <a:r>
              <a:rPr sz="1167" spc="63" dirty="0">
                <a:latin typeface="Tahoma"/>
                <a:cs typeface="Tahoma"/>
              </a:rPr>
              <a:t>are </a:t>
            </a:r>
            <a:r>
              <a:rPr sz="1167" spc="49" dirty="0">
                <a:latin typeface="Tahoma"/>
                <a:cs typeface="Tahoma"/>
              </a:rPr>
              <a:t>so </a:t>
            </a:r>
            <a:r>
              <a:rPr sz="1167" spc="73" dirty="0">
                <a:latin typeface="Tahoma"/>
                <a:cs typeface="Tahoma"/>
              </a:rPr>
              <a:t>close that they </a:t>
            </a:r>
            <a:r>
              <a:rPr sz="1167" spc="63" dirty="0">
                <a:latin typeface="Tahoma"/>
                <a:cs typeface="Tahoma"/>
              </a:rPr>
              <a:t>are </a:t>
            </a:r>
            <a:r>
              <a:rPr sz="1167" spc="83" dirty="0">
                <a:latin typeface="Tahoma"/>
                <a:cs typeface="Tahoma"/>
              </a:rPr>
              <a:t>generally referred </a:t>
            </a:r>
            <a:r>
              <a:rPr sz="1167" spc="44" dirty="0">
                <a:latin typeface="Tahoma"/>
                <a:cs typeface="Tahoma"/>
              </a:rPr>
              <a:t>to </a:t>
            </a:r>
            <a:r>
              <a:rPr sz="1167" dirty="0">
                <a:latin typeface="Tahoma"/>
                <a:cs typeface="Tahoma"/>
              </a:rPr>
              <a:t>a  </a:t>
            </a:r>
            <a:r>
              <a:rPr sz="1167" spc="78" dirty="0">
                <a:latin typeface="Tahoma"/>
                <a:cs typeface="Tahoma"/>
              </a:rPr>
              <a:t>single </a:t>
            </a:r>
            <a:r>
              <a:rPr sz="1167" spc="73" dirty="0">
                <a:latin typeface="Tahoma"/>
                <a:cs typeface="Tahoma"/>
              </a:rPr>
              <a:t>layer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63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DBMS </a:t>
            </a:r>
            <a:r>
              <a:rPr sz="1167" spc="63" dirty="0">
                <a:latin typeface="Tahoma"/>
                <a:cs typeface="Tahoma"/>
              </a:rPr>
              <a:t>but </a:t>
            </a:r>
            <a:r>
              <a:rPr sz="1167" spc="73" dirty="0">
                <a:latin typeface="Tahoma"/>
                <a:cs typeface="Tahoma"/>
              </a:rPr>
              <a:t>there </a:t>
            </a:r>
            <a:r>
              <a:rPr sz="1167" spc="68" dirty="0">
                <a:latin typeface="Tahoma"/>
                <a:cs typeface="Tahoma"/>
              </a:rPr>
              <a:t>lays thin line </a:t>
            </a:r>
            <a:r>
              <a:rPr sz="1167" spc="73" dirty="0">
                <a:latin typeface="Tahoma"/>
                <a:cs typeface="Tahoma"/>
              </a:rPr>
              <a:t>which </a:t>
            </a:r>
            <a:r>
              <a:rPr sz="1167" spc="83" dirty="0">
                <a:latin typeface="Tahoma"/>
                <a:cs typeface="Tahoma"/>
              </a:rPr>
              <a:t>actually  separated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internal </a:t>
            </a:r>
            <a:r>
              <a:rPr sz="1167" spc="73" dirty="0">
                <a:latin typeface="Tahoma"/>
                <a:cs typeface="Tahoma"/>
              </a:rPr>
              <a:t>view from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physical </a:t>
            </a:r>
            <a:r>
              <a:rPr sz="1167" spc="78" dirty="0">
                <a:latin typeface="Tahoma"/>
                <a:cs typeface="Tahoma"/>
              </a:rPr>
              <a:t>view. </a:t>
            </a:r>
            <a:r>
              <a:rPr sz="1167" spc="44" dirty="0">
                <a:latin typeface="Tahoma"/>
                <a:cs typeface="Tahoma"/>
              </a:rPr>
              <a:t>As </a:t>
            </a:r>
            <a:r>
              <a:rPr sz="1167" spc="49" dirty="0">
                <a:latin typeface="Tahoma"/>
                <a:cs typeface="Tahoma"/>
              </a:rPr>
              <a:t>we </a:t>
            </a:r>
            <a:r>
              <a:rPr sz="1167" spc="73" dirty="0">
                <a:latin typeface="Tahoma"/>
                <a:cs typeface="Tahoma"/>
              </a:rPr>
              <a:t>know that  </a:t>
            </a:r>
            <a:r>
              <a:rPr sz="1167" spc="68" dirty="0">
                <a:latin typeface="Tahoma"/>
                <a:cs typeface="Tahoma"/>
              </a:rPr>
              <a:t>data when </a:t>
            </a:r>
            <a:r>
              <a:rPr sz="1167" spc="78" dirty="0">
                <a:latin typeface="Tahoma"/>
                <a:cs typeface="Tahoma"/>
              </a:rPr>
              <a:t>stored </a:t>
            </a:r>
            <a:r>
              <a:rPr sz="1167" spc="73" dirty="0">
                <a:latin typeface="Tahoma"/>
                <a:cs typeface="Tahoma"/>
              </a:rPr>
              <a:t>onto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83" dirty="0">
                <a:latin typeface="Tahoma"/>
                <a:cs typeface="Tahoma"/>
              </a:rPr>
              <a:t>magnetic </a:t>
            </a:r>
            <a:r>
              <a:rPr sz="1167" spc="78" dirty="0">
                <a:latin typeface="Tahoma"/>
                <a:cs typeface="Tahoma"/>
              </a:rPr>
              <a:t>media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78" dirty="0">
                <a:latin typeface="Tahoma"/>
                <a:cs typeface="Tahoma"/>
              </a:rPr>
              <a:t>stored </a:t>
            </a:r>
            <a:r>
              <a:rPr sz="1167" spc="44" dirty="0">
                <a:latin typeface="Tahoma"/>
                <a:cs typeface="Tahoma"/>
              </a:rPr>
              <a:t>in </a:t>
            </a:r>
            <a:r>
              <a:rPr sz="1167" spc="78" dirty="0">
                <a:latin typeface="Tahoma"/>
                <a:cs typeface="Tahoma"/>
              </a:rPr>
              <a:t>binary </a:t>
            </a:r>
            <a:r>
              <a:rPr sz="1167" spc="83" dirty="0">
                <a:latin typeface="Tahoma"/>
                <a:cs typeface="Tahoma"/>
              </a:rPr>
              <a:t>format,  </a:t>
            </a:r>
            <a:r>
              <a:rPr sz="1167" spc="78" dirty="0">
                <a:latin typeface="Tahoma"/>
                <a:cs typeface="Tahoma"/>
              </a:rPr>
              <a:t>because </a:t>
            </a:r>
            <a:r>
              <a:rPr sz="1167" spc="68" dirty="0">
                <a:latin typeface="Tahoma"/>
                <a:cs typeface="Tahoma"/>
              </a:rPr>
              <a:t>this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63" dirty="0">
                <a:latin typeface="Tahoma"/>
                <a:cs typeface="Tahoma"/>
              </a:rPr>
              <a:t>the </a:t>
            </a:r>
            <a:r>
              <a:rPr sz="1167" spc="68" dirty="0">
                <a:latin typeface="Tahoma"/>
                <a:cs typeface="Tahoma"/>
              </a:rPr>
              <a:t>only data </a:t>
            </a:r>
            <a:r>
              <a:rPr sz="1167" spc="83" dirty="0">
                <a:latin typeface="Tahoma"/>
                <a:cs typeface="Tahoma"/>
              </a:rPr>
              <a:t>format </a:t>
            </a:r>
            <a:r>
              <a:rPr sz="1167" spc="73" dirty="0">
                <a:latin typeface="Tahoma"/>
                <a:cs typeface="Tahoma"/>
              </a:rPr>
              <a:t>which </a:t>
            </a:r>
            <a:r>
              <a:rPr sz="1167" spc="63" dirty="0">
                <a:latin typeface="Tahoma"/>
                <a:cs typeface="Tahoma"/>
              </a:rPr>
              <a:t>can </a:t>
            </a:r>
            <a:r>
              <a:rPr sz="1167" spc="44" dirty="0">
                <a:latin typeface="Tahoma"/>
                <a:cs typeface="Tahoma"/>
              </a:rPr>
              <a:t>be </a:t>
            </a:r>
            <a:r>
              <a:rPr sz="1167" spc="83" dirty="0">
                <a:latin typeface="Tahoma"/>
                <a:cs typeface="Tahoma"/>
              </a:rPr>
              <a:t>represented  </a:t>
            </a:r>
            <a:r>
              <a:rPr sz="1167" spc="87" dirty="0">
                <a:latin typeface="Tahoma"/>
                <a:cs typeface="Tahoma"/>
              </a:rPr>
              <a:t>electronically, </a:t>
            </a:r>
            <a:r>
              <a:rPr sz="1167" spc="53" dirty="0">
                <a:latin typeface="Tahoma"/>
                <a:cs typeface="Tahoma"/>
              </a:rPr>
              <a:t>No </a:t>
            </a:r>
            <a:r>
              <a:rPr sz="1167" spc="78" dirty="0">
                <a:latin typeface="Tahoma"/>
                <a:cs typeface="Tahoma"/>
              </a:rPr>
              <a:t>matter </a:t>
            </a:r>
            <a:r>
              <a:rPr sz="1167" spc="73" dirty="0">
                <a:latin typeface="Tahoma"/>
                <a:cs typeface="Tahoma"/>
              </a:rPr>
              <a:t>what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8" dirty="0">
                <a:latin typeface="Tahoma"/>
                <a:cs typeface="Tahoma"/>
              </a:rPr>
              <a:t>actual format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73" dirty="0">
                <a:latin typeface="Tahoma"/>
                <a:cs typeface="Tahoma"/>
              </a:rPr>
              <a:t>data, </a:t>
            </a:r>
            <a:r>
              <a:rPr sz="1167" spc="78" dirty="0">
                <a:latin typeface="Tahoma"/>
                <a:cs typeface="Tahoma"/>
              </a:rPr>
              <a:t>either  </a:t>
            </a:r>
            <a:r>
              <a:rPr sz="1167" spc="73" dirty="0">
                <a:latin typeface="Tahoma"/>
                <a:cs typeface="Tahoma"/>
              </a:rPr>
              <a:t>text, </a:t>
            </a:r>
            <a:r>
              <a:rPr sz="1167" spc="83" dirty="0">
                <a:latin typeface="Tahoma"/>
                <a:cs typeface="Tahoma"/>
              </a:rPr>
              <a:t>images, </a:t>
            </a:r>
            <a:r>
              <a:rPr sz="1167" spc="78" dirty="0">
                <a:latin typeface="Tahoma"/>
                <a:cs typeface="Tahoma"/>
              </a:rPr>
              <a:t>audio </a:t>
            </a:r>
            <a:r>
              <a:rPr sz="1167" spc="44" dirty="0">
                <a:latin typeface="Tahoma"/>
                <a:cs typeface="Tahoma"/>
              </a:rPr>
              <a:t>or </a:t>
            </a:r>
            <a:r>
              <a:rPr sz="1167" spc="78" dirty="0">
                <a:latin typeface="Tahoma"/>
                <a:cs typeface="Tahoma"/>
              </a:rPr>
              <a:t>video. </a:t>
            </a:r>
            <a:r>
              <a:rPr sz="1167" spc="68" dirty="0">
                <a:latin typeface="Tahoma"/>
                <a:cs typeface="Tahoma"/>
              </a:rPr>
              <a:t>This </a:t>
            </a:r>
            <a:r>
              <a:rPr sz="1167" spc="78" dirty="0">
                <a:latin typeface="Tahoma"/>
                <a:cs typeface="Tahoma"/>
              </a:rPr>
              <a:t>binary storage </a:t>
            </a:r>
            <a:r>
              <a:rPr sz="1167" spc="83" dirty="0">
                <a:latin typeface="Tahoma"/>
                <a:cs typeface="Tahoma"/>
              </a:rPr>
              <a:t>mechanism </a:t>
            </a:r>
            <a:r>
              <a:rPr sz="1167" spc="44" dirty="0">
                <a:latin typeface="Tahoma"/>
                <a:cs typeface="Tahoma"/>
              </a:rPr>
              <a:t>is  </a:t>
            </a:r>
            <a:r>
              <a:rPr sz="1167" spc="78" dirty="0">
                <a:latin typeface="Tahoma"/>
                <a:cs typeface="Tahoma"/>
              </a:rPr>
              <a:t>always </a:t>
            </a:r>
            <a:r>
              <a:rPr sz="1167" spc="87" dirty="0">
                <a:latin typeface="Tahoma"/>
                <a:cs typeface="Tahoma"/>
              </a:rPr>
              <a:t>implemented </a:t>
            </a:r>
            <a:r>
              <a:rPr sz="1167" spc="44" dirty="0">
                <a:latin typeface="Tahoma"/>
                <a:cs typeface="Tahoma"/>
              </a:rPr>
              <a:t>by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Operating </a:t>
            </a:r>
            <a:r>
              <a:rPr sz="1167" spc="78" dirty="0">
                <a:latin typeface="Tahoma"/>
                <a:cs typeface="Tahoma"/>
              </a:rPr>
              <a:t>System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63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Computer.  </a:t>
            </a:r>
            <a:r>
              <a:rPr sz="1167" spc="68" dirty="0">
                <a:latin typeface="Tahoma"/>
                <a:cs typeface="Tahoma"/>
              </a:rPr>
              <a:t>DBMS </a:t>
            </a:r>
            <a:r>
              <a:rPr sz="1167" spc="44" dirty="0">
                <a:latin typeface="Tahoma"/>
                <a:cs typeface="Tahoma"/>
              </a:rPr>
              <a:t>to </a:t>
            </a:r>
            <a:r>
              <a:rPr sz="1167" spc="68" dirty="0">
                <a:latin typeface="Tahoma"/>
                <a:cs typeface="Tahoma"/>
              </a:rPr>
              <a:t>some </a:t>
            </a:r>
            <a:r>
              <a:rPr sz="1167" spc="83" dirty="0">
                <a:latin typeface="Tahoma"/>
                <a:cs typeface="Tahoma"/>
              </a:rPr>
              <a:t>extent </a:t>
            </a:r>
            <a:r>
              <a:rPr sz="1167" spc="78" dirty="0">
                <a:latin typeface="Tahoma"/>
                <a:cs typeface="Tahoma"/>
              </a:rPr>
              <a:t>decides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63" dirty="0">
                <a:latin typeface="Tahoma"/>
                <a:cs typeface="Tahoma"/>
              </a:rPr>
              <a:t>way </a:t>
            </a: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49" dirty="0">
                <a:latin typeface="Tahoma"/>
                <a:cs typeface="Tahoma"/>
              </a:rPr>
              <a:t>to </a:t>
            </a:r>
            <a:r>
              <a:rPr sz="1167" spc="44" dirty="0">
                <a:latin typeface="Tahoma"/>
                <a:cs typeface="Tahoma"/>
              </a:rPr>
              <a:t>be </a:t>
            </a:r>
            <a:r>
              <a:rPr sz="1167" spc="78" dirty="0">
                <a:latin typeface="Tahoma"/>
                <a:cs typeface="Tahoma"/>
              </a:rPr>
              <a:t>stored </a:t>
            </a:r>
            <a:r>
              <a:rPr sz="1167" spc="44" dirty="0">
                <a:latin typeface="Tahoma"/>
                <a:cs typeface="Tahoma"/>
              </a:rPr>
              <a:t>on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73" dirty="0">
                <a:latin typeface="Tahoma"/>
                <a:cs typeface="Tahoma"/>
              </a:rPr>
              <a:t>disk. </a:t>
            </a:r>
            <a:r>
              <a:rPr sz="1167" spc="68" dirty="0">
                <a:latin typeface="Tahoma"/>
                <a:cs typeface="Tahoma"/>
              </a:rPr>
              <a:t>This </a:t>
            </a:r>
            <a:r>
              <a:rPr sz="1167" spc="83" dirty="0">
                <a:latin typeface="Tahoma"/>
                <a:cs typeface="Tahoma"/>
              </a:rPr>
              <a:t>decision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68" dirty="0">
                <a:latin typeface="Tahoma"/>
                <a:cs typeface="Tahoma"/>
              </a:rPr>
              <a:t>DBMS </a:t>
            </a:r>
            <a:r>
              <a:rPr sz="1167" spc="53" dirty="0">
                <a:latin typeface="Tahoma"/>
                <a:cs typeface="Tahoma"/>
              </a:rPr>
              <a:t>is </a:t>
            </a:r>
            <a:r>
              <a:rPr sz="1167" spc="78" dirty="0">
                <a:latin typeface="Tahoma"/>
                <a:cs typeface="Tahoma"/>
              </a:rPr>
              <a:t>based </a:t>
            </a:r>
            <a:r>
              <a:rPr sz="1167" spc="44" dirty="0">
                <a:latin typeface="Tahoma"/>
                <a:cs typeface="Tahoma"/>
              </a:rPr>
              <a:t>on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requirements  specified </a:t>
            </a:r>
            <a:r>
              <a:rPr sz="1167" spc="44" dirty="0">
                <a:latin typeface="Tahoma"/>
                <a:cs typeface="Tahoma"/>
              </a:rPr>
              <a:t>by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63" dirty="0">
                <a:latin typeface="Tahoma"/>
                <a:cs typeface="Tahoma"/>
              </a:rPr>
              <a:t>DBA </a:t>
            </a:r>
            <a:r>
              <a:rPr sz="1167" spc="68" dirty="0">
                <a:latin typeface="Tahoma"/>
                <a:cs typeface="Tahoma"/>
              </a:rPr>
              <a:t>when </a:t>
            </a:r>
            <a:r>
              <a:rPr sz="1167" spc="87" dirty="0">
                <a:latin typeface="Tahoma"/>
                <a:cs typeface="Tahoma"/>
              </a:rPr>
              <a:t>implementing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database. Moreover 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68" dirty="0">
                <a:latin typeface="Tahoma"/>
                <a:cs typeface="Tahoma"/>
              </a:rPr>
              <a:t>DBMS </a:t>
            </a:r>
            <a:r>
              <a:rPr sz="1167" dirty="0">
                <a:latin typeface="Tahoma"/>
                <a:cs typeface="Tahoma"/>
              </a:rPr>
              <a:t>i </a:t>
            </a:r>
            <a:r>
              <a:rPr sz="1167" spc="78" dirty="0">
                <a:latin typeface="Tahoma"/>
                <a:cs typeface="Tahoma"/>
              </a:rPr>
              <a:t>tself </a:t>
            </a:r>
            <a:r>
              <a:rPr sz="1167" spc="68" dirty="0">
                <a:latin typeface="Tahoma"/>
                <a:cs typeface="Tahoma"/>
              </a:rPr>
              <a:t>adds </a:t>
            </a:r>
            <a:r>
              <a:rPr sz="1167" spc="87" dirty="0">
                <a:latin typeface="Tahoma"/>
                <a:cs typeface="Tahoma"/>
              </a:rPr>
              <a:t>information </a:t>
            </a:r>
            <a:r>
              <a:rPr sz="1167" spc="49" dirty="0">
                <a:latin typeface="Tahoma"/>
                <a:cs typeface="Tahoma"/>
              </a:rPr>
              <a:t>to </a:t>
            </a:r>
            <a:r>
              <a:rPr sz="1167" spc="63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data which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49" dirty="0">
                <a:latin typeface="Tahoma"/>
                <a:cs typeface="Tahoma"/>
              </a:rPr>
              <a:t>to </a:t>
            </a:r>
            <a:r>
              <a:rPr sz="1167" spc="44" dirty="0">
                <a:latin typeface="Tahoma"/>
                <a:cs typeface="Tahoma"/>
              </a:rPr>
              <a:t>be </a:t>
            </a:r>
            <a:r>
              <a:rPr sz="1167" spc="83" dirty="0">
                <a:latin typeface="Tahoma"/>
                <a:cs typeface="Tahoma"/>
              </a:rPr>
              <a:t>stored.  </a:t>
            </a:r>
            <a:r>
              <a:rPr sz="1167" u="sng" spc="58" dirty="0">
                <a:latin typeface="Tahoma"/>
                <a:cs typeface="Tahoma"/>
              </a:rPr>
              <a:t>For </a:t>
            </a:r>
            <a:r>
              <a:rPr sz="1167" u="sng" spc="83" dirty="0">
                <a:latin typeface="Tahoma"/>
                <a:cs typeface="Tahoma"/>
              </a:rPr>
              <a:t>example </a:t>
            </a:r>
            <a:r>
              <a:rPr sz="1167" u="sng" dirty="0">
                <a:latin typeface="Tahoma"/>
                <a:cs typeface="Tahoma"/>
              </a:rPr>
              <a:t>a  </a:t>
            </a:r>
            <a:r>
              <a:rPr sz="1167" u="sng" spc="73" dirty="0">
                <a:latin typeface="Tahoma"/>
                <a:cs typeface="Tahoma"/>
              </a:rPr>
              <a:t>DBMS </a:t>
            </a:r>
            <a:r>
              <a:rPr sz="1167" u="sng" spc="63" dirty="0">
                <a:latin typeface="Tahoma"/>
                <a:cs typeface="Tahoma"/>
              </a:rPr>
              <a:t>has </a:t>
            </a:r>
            <a:r>
              <a:rPr sz="1167" u="sng" spc="83" dirty="0">
                <a:latin typeface="Tahoma"/>
                <a:cs typeface="Tahoma"/>
              </a:rPr>
              <a:t>selected </a:t>
            </a:r>
            <a:r>
              <a:rPr sz="1167" u="sng" dirty="0">
                <a:latin typeface="Tahoma"/>
                <a:cs typeface="Tahoma"/>
              </a:rPr>
              <a:t>a  </a:t>
            </a:r>
            <a:r>
              <a:rPr sz="1167" u="sng" spc="83" dirty="0">
                <a:latin typeface="Tahoma"/>
                <a:cs typeface="Tahoma"/>
              </a:rPr>
              <a:t>specific </a:t>
            </a:r>
            <a:r>
              <a:rPr sz="1167" u="sng" spc="68" dirty="0">
                <a:latin typeface="Tahoma"/>
                <a:cs typeface="Tahoma"/>
              </a:rPr>
              <a:t>File </a:t>
            </a:r>
            <a:r>
              <a:rPr sz="1167" u="sng" spc="87" dirty="0">
                <a:latin typeface="Tahoma"/>
                <a:cs typeface="Tahoma"/>
              </a:rPr>
              <a:t>organization </a:t>
            </a:r>
            <a:r>
              <a:rPr sz="1167" u="sng" spc="63" dirty="0">
                <a:latin typeface="Tahoma"/>
                <a:cs typeface="Tahoma"/>
              </a:rPr>
              <a:t>for  </a:t>
            </a:r>
            <a:r>
              <a:rPr sz="1167" u="sng" spc="204" dirty="0">
                <a:latin typeface="Tahoma"/>
                <a:cs typeface="Tahoma"/>
              </a:rPr>
              <a:t> </a:t>
            </a:r>
            <a:r>
              <a:rPr sz="1167" u="sng" spc="58" dirty="0">
                <a:latin typeface="Tahoma"/>
                <a:cs typeface="Tahoma"/>
              </a:rPr>
              <a:t>the</a:t>
            </a:r>
            <a:endParaRPr sz="1167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9117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99" y="1431968"/>
            <a:ext cx="5416726" cy="755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2352" indent="-617" algn="just">
              <a:lnSpc>
                <a:spcPct val="100499"/>
              </a:lnSpc>
            </a:pPr>
            <a:r>
              <a:rPr sz="1167" u="sng" spc="78" dirty="0">
                <a:latin typeface="Tahoma"/>
                <a:cs typeface="Tahoma"/>
              </a:rPr>
              <a:t>storage </a:t>
            </a:r>
            <a:r>
              <a:rPr sz="1167" u="sng" spc="44" dirty="0">
                <a:latin typeface="Tahoma"/>
                <a:cs typeface="Tahoma"/>
              </a:rPr>
              <a:t>of </a:t>
            </a:r>
            <a:r>
              <a:rPr sz="1167" u="sng" spc="73" dirty="0">
                <a:latin typeface="Tahoma"/>
                <a:cs typeface="Tahoma"/>
              </a:rPr>
              <a:t>data </a:t>
            </a:r>
            <a:r>
              <a:rPr sz="1167" u="sng" spc="49" dirty="0">
                <a:latin typeface="Tahoma"/>
                <a:cs typeface="Tahoma"/>
              </a:rPr>
              <a:t>on </a:t>
            </a:r>
            <a:r>
              <a:rPr sz="1167" u="sng" spc="73" dirty="0">
                <a:latin typeface="Tahoma"/>
                <a:cs typeface="Tahoma"/>
              </a:rPr>
              <a:t>disk, </a:t>
            </a:r>
            <a:r>
              <a:rPr sz="1167" u="sng" spc="49" dirty="0">
                <a:latin typeface="Tahoma"/>
                <a:cs typeface="Tahoma"/>
              </a:rPr>
              <a:t>to </a:t>
            </a:r>
            <a:r>
              <a:rPr sz="1167" u="sng" spc="83" dirty="0">
                <a:latin typeface="Tahoma"/>
                <a:cs typeface="Tahoma"/>
              </a:rPr>
              <a:t>implement </a:t>
            </a:r>
            <a:r>
              <a:rPr sz="1167" u="sng" spc="73" dirty="0">
                <a:latin typeface="Tahoma"/>
                <a:cs typeface="Tahoma"/>
              </a:rPr>
              <a:t>that </a:t>
            </a:r>
            <a:r>
              <a:rPr sz="1167" u="sng" spc="78" dirty="0">
                <a:latin typeface="Tahoma"/>
                <a:cs typeface="Tahoma"/>
              </a:rPr>
              <a:t>specif </a:t>
            </a:r>
            <a:r>
              <a:rPr sz="1167" u="sng" spc="44" dirty="0">
                <a:latin typeface="Tahoma"/>
                <a:cs typeface="Tahoma"/>
              </a:rPr>
              <a:t>ic fi le </a:t>
            </a:r>
            <a:r>
              <a:rPr sz="1167" u="sng" spc="78" dirty="0">
                <a:latin typeface="Tahoma"/>
                <a:cs typeface="Tahoma"/>
              </a:rPr>
              <a:t>system </a:t>
            </a:r>
            <a:r>
              <a:rPr sz="1167" u="sng" spc="58" dirty="0">
                <a:latin typeface="Tahoma"/>
                <a:cs typeface="Tahoma"/>
              </a:rPr>
              <a:t>the  </a:t>
            </a:r>
            <a:r>
              <a:rPr sz="1167" u="sng" spc="68" dirty="0">
                <a:latin typeface="Tahoma"/>
                <a:cs typeface="Tahoma"/>
              </a:rPr>
              <a:t>DBMS </a:t>
            </a:r>
            <a:r>
              <a:rPr sz="1167" u="sng" spc="73" dirty="0">
                <a:latin typeface="Tahoma"/>
                <a:cs typeface="Tahoma"/>
              </a:rPr>
              <a:t>needs </a:t>
            </a:r>
            <a:r>
              <a:rPr sz="1167" u="sng" spc="49" dirty="0">
                <a:latin typeface="Tahoma"/>
                <a:cs typeface="Tahoma"/>
              </a:rPr>
              <a:t>to </a:t>
            </a:r>
            <a:r>
              <a:rPr sz="1167" u="sng" spc="78" dirty="0">
                <a:latin typeface="Tahoma"/>
                <a:cs typeface="Tahoma"/>
              </a:rPr>
              <a:t>create </a:t>
            </a:r>
            <a:r>
              <a:rPr sz="1167" u="sng" spc="73" dirty="0">
                <a:latin typeface="Tahoma"/>
                <a:cs typeface="Tahoma"/>
              </a:rPr>
              <a:t>speci </a:t>
            </a:r>
            <a:r>
              <a:rPr sz="1167" u="sng" spc="58" dirty="0">
                <a:latin typeface="Tahoma"/>
                <a:cs typeface="Tahoma"/>
              </a:rPr>
              <a:t>fic </a:t>
            </a:r>
            <a:r>
              <a:rPr sz="1167" u="sng" spc="83" dirty="0">
                <a:latin typeface="Tahoma"/>
                <a:cs typeface="Tahoma"/>
              </a:rPr>
              <a:t>indexes. </a:t>
            </a:r>
            <a:r>
              <a:rPr sz="1167" u="sng" spc="63" dirty="0">
                <a:latin typeface="Tahoma"/>
                <a:cs typeface="Tahoma"/>
              </a:rPr>
              <a:t>Now </a:t>
            </a:r>
            <a:r>
              <a:rPr sz="1167" u="sng" spc="83" dirty="0">
                <a:latin typeface="Tahoma"/>
                <a:cs typeface="Tahoma"/>
              </a:rPr>
              <a:t>whenever </a:t>
            </a:r>
            <a:r>
              <a:rPr sz="1167" u="sng" spc="63" dirty="0">
                <a:latin typeface="Tahoma"/>
                <a:cs typeface="Tahoma"/>
              </a:rPr>
              <a:t>the </a:t>
            </a:r>
            <a:r>
              <a:rPr sz="1167" u="sng" spc="68" dirty="0">
                <a:latin typeface="Tahoma"/>
                <a:cs typeface="Tahoma"/>
              </a:rPr>
              <a:t>DBMS will  </a:t>
            </a:r>
            <a:r>
              <a:rPr sz="1167" u="sng" spc="78" dirty="0">
                <a:latin typeface="Tahoma"/>
                <a:cs typeface="Tahoma"/>
              </a:rPr>
              <a:t>attempt </a:t>
            </a:r>
            <a:r>
              <a:rPr sz="1167" u="sng" spc="49" dirty="0">
                <a:latin typeface="Tahoma"/>
                <a:cs typeface="Tahoma"/>
              </a:rPr>
              <a:t>to </a:t>
            </a:r>
            <a:r>
              <a:rPr sz="1167" u="sng" spc="83" dirty="0">
                <a:latin typeface="Tahoma"/>
                <a:cs typeface="Tahoma"/>
              </a:rPr>
              <a:t>retrieve </a:t>
            </a:r>
            <a:r>
              <a:rPr sz="1167" u="sng" spc="58" dirty="0">
                <a:latin typeface="Tahoma"/>
                <a:cs typeface="Tahoma"/>
              </a:rPr>
              <a:t>the </a:t>
            </a:r>
            <a:r>
              <a:rPr sz="1167" u="sng" spc="73" dirty="0">
                <a:latin typeface="Tahoma"/>
                <a:cs typeface="Tahoma"/>
              </a:rPr>
              <a:t>data </a:t>
            </a:r>
            <a:r>
              <a:rPr sz="1167" u="sng" spc="68" dirty="0">
                <a:latin typeface="Tahoma"/>
                <a:cs typeface="Tahoma"/>
              </a:rPr>
              <a:t>back </a:t>
            </a:r>
            <a:r>
              <a:rPr sz="1167" u="sng" spc="73" dirty="0">
                <a:latin typeface="Tahoma"/>
                <a:cs typeface="Tahoma"/>
              </a:rPr>
              <a:t>form </a:t>
            </a:r>
            <a:r>
              <a:rPr sz="1167" u="sng" spc="58" dirty="0">
                <a:latin typeface="Tahoma"/>
                <a:cs typeface="Tahoma"/>
              </a:rPr>
              <a:t>the </a:t>
            </a:r>
            <a:r>
              <a:rPr sz="1167" u="sng" dirty="0">
                <a:latin typeface="Tahoma"/>
                <a:cs typeface="Tahoma"/>
              </a:rPr>
              <a:t>f </a:t>
            </a:r>
            <a:r>
              <a:rPr sz="1167" u="sng" spc="58" dirty="0">
                <a:latin typeface="Tahoma"/>
                <a:cs typeface="Tahoma"/>
              </a:rPr>
              <a:t>ile </a:t>
            </a:r>
            <a:r>
              <a:rPr sz="1167" u="sng" spc="87" dirty="0">
                <a:latin typeface="Tahoma"/>
                <a:cs typeface="Tahoma"/>
              </a:rPr>
              <a:t>organization </a:t>
            </a:r>
            <a:r>
              <a:rPr sz="1167" u="sng" spc="78" dirty="0">
                <a:latin typeface="Tahoma"/>
                <a:cs typeface="Tahoma"/>
              </a:rPr>
              <a:t>system  </a:t>
            </a:r>
            <a:r>
              <a:rPr sz="1167" u="sng" spc="44" dirty="0">
                <a:latin typeface="Tahoma"/>
                <a:cs typeface="Tahoma"/>
              </a:rPr>
              <a:t>it </a:t>
            </a:r>
            <a:r>
              <a:rPr sz="1167" u="sng" spc="68" dirty="0">
                <a:latin typeface="Tahoma"/>
                <a:cs typeface="Tahoma"/>
              </a:rPr>
              <a:t>will </a:t>
            </a:r>
            <a:r>
              <a:rPr sz="1167" u="sng" spc="63" dirty="0">
                <a:latin typeface="Tahoma"/>
                <a:cs typeface="Tahoma"/>
              </a:rPr>
              <a:t>use </a:t>
            </a:r>
            <a:r>
              <a:rPr sz="1167" u="sng" spc="58" dirty="0">
                <a:latin typeface="Tahoma"/>
                <a:cs typeface="Tahoma"/>
              </a:rPr>
              <a:t>the </a:t>
            </a:r>
            <a:r>
              <a:rPr sz="1167" u="sng" spc="73" dirty="0">
                <a:latin typeface="Tahoma"/>
                <a:cs typeface="Tahoma"/>
              </a:rPr>
              <a:t>same </a:t>
            </a:r>
            <a:r>
              <a:rPr sz="1167" u="sng" spc="78" dirty="0">
                <a:latin typeface="Tahoma"/>
                <a:cs typeface="Tahoma"/>
              </a:rPr>
              <a:t>indexes </a:t>
            </a:r>
            <a:r>
              <a:rPr sz="1167" u="sng" spc="87" dirty="0">
                <a:latin typeface="Tahoma"/>
                <a:cs typeface="Tahoma"/>
              </a:rPr>
              <a:t>information </a:t>
            </a:r>
            <a:r>
              <a:rPr sz="1167" u="sng" spc="63" dirty="0">
                <a:latin typeface="Tahoma"/>
                <a:cs typeface="Tahoma"/>
              </a:rPr>
              <a:t>for </a:t>
            </a:r>
            <a:r>
              <a:rPr sz="1167" u="sng" spc="73" dirty="0">
                <a:latin typeface="Tahoma"/>
                <a:cs typeface="Tahoma"/>
              </a:rPr>
              <a:t>data </a:t>
            </a:r>
            <a:r>
              <a:rPr sz="1167" u="sng" spc="83" dirty="0">
                <a:latin typeface="Tahoma"/>
                <a:cs typeface="Tahoma"/>
              </a:rPr>
              <a:t>retrieval. </a:t>
            </a:r>
            <a:r>
              <a:rPr sz="1167" u="sng" spc="68" dirty="0">
                <a:latin typeface="Tahoma"/>
                <a:cs typeface="Tahoma"/>
              </a:rPr>
              <a:t>This  </a:t>
            </a:r>
            <a:r>
              <a:rPr sz="1167" u="sng" spc="73" dirty="0">
                <a:latin typeface="Tahoma"/>
                <a:cs typeface="Tahoma"/>
              </a:rPr>
              <a:t>index </a:t>
            </a:r>
            <a:r>
              <a:rPr sz="1167" u="sng" spc="83" dirty="0">
                <a:latin typeface="Tahoma"/>
                <a:cs typeface="Tahoma"/>
              </a:rPr>
              <a:t>information </a:t>
            </a:r>
            <a:r>
              <a:rPr sz="1167" u="sng" spc="44" dirty="0">
                <a:latin typeface="Tahoma"/>
                <a:cs typeface="Tahoma"/>
              </a:rPr>
              <a:t>is </a:t>
            </a:r>
            <a:r>
              <a:rPr sz="1167" u="sng" spc="58" dirty="0">
                <a:latin typeface="Tahoma"/>
                <a:cs typeface="Tahoma"/>
              </a:rPr>
              <a:t>one </a:t>
            </a:r>
            <a:r>
              <a:rPr sz="1167" u="sng" spc="83" dirty="0">
                <a:latin typeface="Tahoma"/>
                <a:cs typeface="Tahoma"/>
              </a:rPr>
              <a:t>example </a:t>
            </a:r>
            <a:r>
              <a:rPr sz="1167" u="sng" spc="44" dirty="0">
                <a:latin typeface="Tahoma"/>
                <a:cs typeface="Tahoma"/>
              </a:rPr>
              <a:t>of </a:t>
            </a:r>
            <a:r>
              <a:rPr sz="1167" u="sng" spc="83" dirty="0">
                <a:latin typeface="Tahoma"/>
                <a:cs typeface="Tahoma"/>
              </a:rPr>
              <a:t>additional information </a:t>
            </a:r>
            <a:r>
              <a:rPr sz="1167" u="sng" spc="73" dirty="0">
                <a:latin typeface="Tahoma"/>
                <a:cs typeface="Tahoma"/>
              </a:rPr>
              <a:t>which  </a:t>
            </a:r>
            <a:r>
              <a:rPr sz="1167" u="sng" spc="68" dirty="0">
                <a:latin typeface="Tahoma"/>
                <a:cs typeface="Tahoma"/>
              </a:rPr>
              <a:t>DBMS </a:t>
            </a:r>
            <a:r>
              <a:rPr sz="1167" u="sng" spc="78" dirty="0">
                <a:latin typeface="Tahoma"/>
                <a:cs typeface="Tahoma"/>
              </a:rPr>
              <a:t>places </a:t>
            </a:r>
            <a:r>
              <a:rPr sz="1167" u="sng" spc="44" dirty="0">
                <a:latin typeface="Tahoma"/>
                <a:cs typeface="Tahoma"/>
              </a:rPr>
              <a:t>in </a:t>
            </a:r>
            <a:r>
              <a:rPr sz="1167" u="sng" spc="63" dirty="0">
                <a:latin typeface="Tahoma"/>
                <a:cs typeface="Tahoma"/>
              </a:rPr>
              <a:t>the </a:t>
            </a:r>
            <a:r>
              <a:rPr sz="1167" u="sng" spc="68" dirty="0">
                <a:latin typeface="Tahoma"/>
                <a:cs typeface="Tahoma"/>
              </a:rPr>
              <a:t>data when </a:t>
            </a:r>
            <a:r>
              <a:rPr sz="1167" u="sng" spc="83" dirty="0">
                <a:latin typeface="Tahoma"/>
                <a:cs typeface="Tahoma"/>
              </a:rPr>
              <a:t>storing </a:t>
            </a:r>
            <a:r>
              <a:rPr sz="1167" u="sng" spc="53" dirty="0">
                <a:latin typeface="Tahoma"/>
                <a:cs typeface="Tahoma"/>
              </a:rPr>
              <a:t>it </a:t>
            </a:r>
            <a:r>
              <a:rPr sz="1167" u="sng" spc="44" dirty="0">
                <a:latin typeface="Tahoma"/>
                <a:cs typeface="Tahoma"/>
              </a:rPr>
              <a:t>on </a:t>
            </a:r>
            <a:r>
              <a:rPr sz="1167" u="sng" spc="58" dirty="0">
                <a:latin typeface="Tahoma"/>
                <a:cs typeface="Tahoma"/>
              </a:rPr>
              <a:t>the </a:t>
            </a:r>
            <a:r>
              <a:rPr sz="1167" u="sng" spc="73" dirty="0">
                <a:latin typeface="Tahoma"/>
                <a:cs typeface="Tahoma"/>
              </a:rPr>
              <a:t>disk. </a:t>
            </a:r>
            <a:r>
              <a:rPr sz="1167" spc="53" dirty="0">
                <a:latin typeface="Tahoma"/>
                <a:cs typeface="Tahoma"/>
              </a:rPr>
              <a:t>At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68" dirty="0">
                <a:latin typeface="Tahoma"/>
                <a:cs typeface="Tahoma"/>
              </a:rPr>
              <a:t>same  </a:t>
            </a:r>
            <a:r>
              <a:rPr sz="1167" spc="73" dirty="0">
                <a:latin typeface="Tahoma"/>
                <a:cs typeface="Tahoma"/>
              </a:rPr>
              <a:t>level </a:t>
            </a:r>
            <a:r>
              <a:rPr sz="1167" spc="83" dirty="0">
                <a:latin typeface="Tahoma"/>
                <a:cs typeface="Tahoma"/>
              </a:rPr>
              <a:t>storage </a:t>
            </a:r>
            <a:r>
              <a:rPr sz="1167" spc="73" dirty="0">
                <a:latin typeface="Tahoma"/>
                <a:cs typeface="Tahoma"/>
              </a:rPr>
              <a:t>space </a:t>
            </a:r>
            <a:r>
              <a:rPr sz="1167" spc="87" dirty="0">
                <a:latin typeface="Tahoma"/>
                <a:cs typeface="Tahoma"/>
              </a:rPr>
              <a:t>utilization </a:t>
            </a:r>
            <a:r>
              <a:rPr sz="1167" spc="44" dirty="0">
                <a:latin typeface="Tahoma"/>
                <a:cs typeface="Tahoma"/>
              </a:rPr>
              <a:t>if </a:t>
            </a:r>
            <a:r>
              <a:rPr sz="1167" spc="83" dirty="0">
                <a:latin typeface="Tahoma"/>
                <a:cs typeface="Tahoma"/>
              </a:rPr>
              <a:t>performed </a:t>
            </a:r>
            <a:r>
              <a:rPr sz="1167" spc="53" dirty="0">
                <a:latin typeface="Tahoma"/>
                <a:cs typeface="Tahoma"/>
              </a:rPr>
              <a:t>so </a:t>
            </a:r>
            <a:r>
              <a:rPr sz="1167" spc="68" dirty="0">
                <a:latin typeface="Tahoma"/>
                <a:cs typeface="Tahoma"/>
              </a:rPr>
              <a:t>that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63" dirty="0">
                <a:latin typeface="Tahoma"/>
                <a:cs typeface="Tahoma"/>
              </a:rPr>
              <a:t>can </a:t>
            </a:r>
            <a:r>
              <a:rPr sz="1167" spc="44" dirty="0">
                <a:latin typeface="Tahoma"/>
                <a:cs typeface="Tahoma"/>
              </a:rPr>
              <a:t>be  </a:t>
            </a:r>
            <a:r>
              <a:rPr sz="1167" spc="78" dirty="0">
                <a:latin typeface="Tahoma"/>
                <a:cs typeface="Tahoma"/>
              </a:rPr>
              <a:t>stored </a:t>
            </a:r>
            <a:r>
              <a:rPr sz="1167" spc="44" dirty="0">
                <a:latin typeface="Tahoma"/>
                <a:cs typeface="Tahoma"/>
              </a:rPr>
              <a:t>by </a:t>
            </a:r>
            <a:r>
              <a:rPr sz="1167" spc="87" dirty="0">
                <a:latin typeface="Tahoma"/>
                <a:cs typeface="Tahoma"/>
              </a:rPr>
              <a:t>consuming </a:t>
            </a:r>
            <a:r>
              <a:rPr sz="1167" spc="83" dirty="0">
                <a:latin typeface="Tahoma"/>
                <a:cs typeface="Tahoma"/>
              </a:rPr>
              <a:t>minimum </a:t>
            </a:r>
            <a:r>
              <a:rPr sz="1167" spc="78" dirty="0">
                <a:latin typeface="Tahoma"/>
                <a:cs typeface="Tahoma"/>
              </a:rPr>
              <a:t>space, </a:t>
            </a:r>
            <a:r>
              <a:rPr sz="1167" spc="63" dirty="0">
                <a:latin typeface="Tahoma"/>
                <a:cs typeface="Tahoma"/>
              </a:rPr>
              <a:t>for </a:t>
            </a:r>
            <a:r>
              <a:rPr sz="1167" spc="68" dirty="0">
                <a:latin typeface="Tahoma"/>
                <a:cs typeface="Tahoma"/>
              </a:rPr>
              <a:t>this </a:t>
            </a:r>
            <a:r>
              <a:rPr sz="1167" spc="83" dirty="0">
                <a:latin typeface="Tahoma"/>
                <a:cs typeface="Tahoma"/>
              </a:rPr>
              <a:t>purpose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data  </a:t>
            </a:r>
            <a:r>
              <a:rPr sz="1167" spc="83" dirty="0">
                <a:latin typeface="Tahoma"/>
                <a:cs typeface="Tahoma"/>
              </a:rPr>
              <a:t>compression </a:t>
            </a:r>
            <a:r>
              <a:rPr sz="1167" spc="63" dirty="0">
                <a:latin typeface="Tahoma"/>
                <a:cs typeface="Tahoma"/>
              </a:rPr>
              <a:t>can </a:t>
            </a:r>
            <a:r>
              <a:rPr sz="1167" spc="49" dirty="0">
                <a:latin typeface="Tahoma"/>
                <a:cs typeface="Tahoma"/>
              </a:rPr>
              <a:t>be </a:t>
            </a:r>
            <a:r>
              <a:rPr sz="1167" spc="83" dirty="0">
                <a:latin typeface="Tahoma"/>
                <a:cs typeface="Tahoma"/>
              </a:rPr>
              <a:t>performed, </a:t>
            </a:r>
            <a:r>
              <a:rPr sz="1167" spc="68" dirty="0">
                <a:latin typeface="Tahoma"/>
                <a:cs typeface="Tahoma"/>
              </a:rPr>
              <a:t>this </a:t>
            </a:r>
            <a:r>
              <a:rPr sz="1167" spc="73" dirty="0">
                <a:latin typeface="Tahoma"/>
                <a:cs typeface="Tahoma"/>
              </a:rPr>
              <a:t>space </a:t>
            </a:r>
            <a:r>
              <a:rPr sz="1167" spc="83" dirty="0">
                <a:latin typeface="Tahoma"/>
                <a:cs typeface="Tahoma"/>
              </a:rPr>
              <a:t>optimization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83" dirty="0">
                <a:latin typeface="Tahoma"/>
                <a:cs typeface="Tahoma"/>
              </a:rPr>
              <a:t>achieved  </a:t>
            </a:r>
            <a:r>
              <a:rPr sz="1167" spc="44" dirty="0">
                <a:latin typeface="Tahoma"/>
                <a:cs typeface="Tahoma"/>
              </a:rPr>
              <a:t>in </a:t>
            </a:r>
            <a:r>
              <a:rPr sz="1167" spc="68" dirty="0">
                <a:latin typeface="Tahoma"/>
                <a:cs typeface="Tahoma"/>
              </a:rPr>
              <a:t>such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63" dirty="0">
                <a:latin typeface="Tahoma"/>
                <a:cs typeface="Tahoma"/>
              </a:rPr>
              <a:t>way </a:t>
            </a:r>
            <a:r>
              <a:rPr sz="1167" spc="73" dirty="0">
                <a:latin typeface="Tahoma"/>
                <a:cs typeface="Tahoma"/>
              </a:rPr>
              <a:t>that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performance </a:t>
            </a:r>
            <a:r>
              <a:rPr sz="1167" spc="49" dirty="0">
                <a:latin typeface="Tahoma"/>
                <a:cs typeface="Tahoma"/>
              </a:rPr>
              <a:t>of </a:t>
            </a:r>
            <a:r>
              <a:rPr sz="1167" spc="83" dirty="0">
                <a:latin typeface="Tahoma"/>
                <a:cs typeface="Tahoma"/>
              </a:rPr>
              <a:t>retrieval </a:t>
            </a:r>
            <a:r>
              <a:rPr sz="1167" spc="58" dirty="0">
                <a:latin typeface="Tahoma"/>
                <a:cs typeface="Tahoma"/>
              </a:rPr>
              <a:t>and </a:t>
            </a:r>
            <a:r>
              <a:rPr sz="1167" spc="78" dirty="0">
                <a:latin typeface="Tahoma"/>
                <a:cs typeface="Tahoma"/>
              </a:rPr>
              <a:t>storage process 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63" dirty="0">
                <a:latin typeface="Tahoma"/>
                <a:cs typeface="Tahoma"/>
              </a:rPr>
              <a:t>not </a:t>
            </a:r>
            <a:r>
              <a:rPr sz="1167" spc="87" dirty="0">
                <a:latin typeface="Tahoma"/>
                <a:cs typeface="Tahoma"/>
              </a:rPr>
              <a:t>compromised. </a:t>
            </a:r>
            <a:r>
              <a:rPr sz="1167" spc="83" dirty="0">
                <a:latin typeface="Tahoma"/>
                <a:cs typeface="Tahoma"/>
              </a:rPr>
              <a:t>Another important </a:t>
            </a:r>
            <a:r>
              <a:rPr sz="1167" spc="87" dirty="0">
                <a:latin typeface="Tahoma"/>
                <a:cs typeface="Tahoma"/>
              </a:rPr>
              <a:t>consideration </a:t>
            </a:r>
            <a:r>
              <a:rPr sz="1167" spc="63" dirty="0">
                <a:latin typeface="Tahoma"/>
                <a:cs typeface="Tahoma"/>
              </a:rPr>
              <a:t>for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8" dirty="0">
                <a:latin typeface="Tahoma"/>
                <a:cs typeface="Tahoma"/>
              </a:rPr>
              <a:t>storage 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73" dirty="0">
                <a:latin typeface="Tahoma"/>
                <a:cs typeface="Tahoma"/>
              </a:rPr>
              <a:t>data </a:t>
            </a:r>
            <a:r>
              <a:rPr sz="1167" spc="49" dirty="0">
                <a:latin typeface="Tahoma"/>
                <a:cs typeface="Tahoma"/>
              </a:rPr>
              <a:t>at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internal </a:t>
            </a:r>
            <a:r>
              <a:rPr sz="1167" spc="78" dirty="0">
                <a:latin typeface="Tahoma"/>
                <a:cs typeface="Tahoma"/>
              </a:rPr>
              <a:t>level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73" dirty="0">
                <a:latin typeface="Tahoma"/>
                <a:cs typeface="Tahoma"/>
              </a:rPr>
              <a:t>that </a:t>
            </a:r>
            <a:r>
              <a:rPr sz="1167" spc="63" dirty="0">
                <a:latin typeface="Tahoma"/>
                <a:cs typeface="Tahoma"/>
              </a:rPr>
              <a:t>the </a:t>
            </a: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78" dirty="0">
                <a:latin typeface="Tahoma"/>
                <a:cs typeface="Tahoma"/>
              </a:rPr>
              <a:t>should </a:t>
            </a:r>
            <a:r>
              <a:rPr sz="1167" spc="44" dirty="0">
                <a:latin typeface="Tahoma"/>
                <a:cs typeface="Tahoma"/>
              </a:rPr>
              <a:t>be </a:t>
            </a:r>
            <a:r>
              <a:rPr sz="1167" spc="78" dirty="0">
                <a:latin typeface="Tahoma"/>
                <a:cs typeface="Tahoma"/>
              </a:rPr>
              <a:t>stored </a:t>
            </a:r>
            <a:r>
              <a:rPr sz="1167" spc="53" dirty="0">
                <a:latin typeface="Tahoma"/>
                <a:cs typeface="Tahoma"/>
              </a:rPr>
              <a:t>in  </a:t>
            </a:r>
            <a:r>
              <a:rPr sz="1167" spc="68" dirty="0">
                <a:latin typeface="Tahoma"/>
                <a:cs typeface="Tahoma"/>
              </a:rPr>
              <a:t>such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63" dirty="0">
                <a:latin typeface="Tahoma"/>
                <a:cs typeface="Tahoma"/>
              </a:rPr>
              <a:t>way </a:t>
            </a:r>
            <a:r>
              <a:rPr sz="1167" spc="73" dirty="0">
                <a:latin typeface="Tahoma"/>
                <a:cs typeface="Tahoma"/>
              </a:rPr>
              <a:t>that </a:t>
            </a:r>
            <a:r>
              <a:rPr sz="1167" dirty="0">
                <a:latin typeface="Tahoma"/>
                <a:cs typeface="Tahoma"/>
              </a:rPr>
              <a:t>i t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78" dirty="0">
                <a:latin typeface="Tahoma"/>
                <a:cs typeface="Tahoma"/>
              </a:rPr>
              <a:t>secure </a:t>
            </a:r>
            <a:r>
              <a:rPr sz="1167" spc="63" dirty="0">
                <a:latin typeface="Tahoma"/>
                <a:cs typeface="Tahoma"/>
              </a:rPr>
              <a:t>and </a:t>
            </a:r>
            <a:r>
              <a:rPr sz="1167" spc="68" dirty="0">
                <a:latin typeface="Tahoma"/>
                <a:cs typeface="Tahoma"/>
              </a:rPr>
              <a:t>does </a:t>
            </a:r>
            <a:r>
              <a:rPr sz="1167" spc="63" dirty="0">
                <a:latin typeface="Tahoma"/>
                <a:cs typeface="Tahoma"/>
              </a:rPr>
              <a:t>not </a:t>
            </a:r>
            <a:r>
              <a:rPr sz="1167" spc="78" dirty="0">
                <a:latin typeface="Tahoma"/>
                <a:cs typeface="Tahoma"/>
              </a:rPr>
              <a:t>involve </a:t>
            </a:r>
            <a:r>
              <a:rPr sz="1167" spc="63" dirty="0">
                <a:latin typeface="Tahoma"/>
                <a:cs typeface="Tahoma"/>
              </a:rPr>
              <a:t>any </a:t>
            </a:r>
            <a:r>
              <a:rPr sz="1167" spc="83" dirty="0">
                <a:latin typeface="Tahoma"/>
                <a:cs typeface="Tahoma"/>
              </a:rPr>
              <a:t>security </a:t>
            </a:r>
            <a:r>
              <a:rPr sz="1167" spc="78" dirty="0">
                <a:latin typeface="Tahoma"/>
                <a:cs typeface="Tahoma"/>
              </a:rPr>
              <a:t>risks.  </a:t>
            </a:r>
            <a:r>
              <a:rPr sz="1167" spc="58" dirty="0">
                <a:latin typeface="Tahoma"/>
                <a:cs typeface="Tahoma"/>
              </a:rPr>
              <a:t>For </a:t>
            </a:r>
            <a:r>
              <a:rPr sz="1167" spc="68" dirty="0">
                <a:latin typeface="Tahoma"/>
                <a:cs typeface="Tahoma"/>
              </a:rPr>
              <a:t>this </a:t>
            </a:r>
            <a:r>
              <a:rPr sz="1167" spc="78" dirty="0">
                <a:latin typeface="Tahoma"/>
                <a:cs typeface="Tahoma"/>
              </a:rPr>
              <a:t>purpose </a:t>
            </a:r>
            <a:r>
              <a:rPr sz="1167" spc="83" dirty="0">
                <a:latin typeface="Tahoma"/>
                <a:cs typeface="Tahoma"/>
              </a:rPr>
              <a:t>different </a:t>
            </a:r>
            <a:r>
              <a:rPr sz="1167" spc="73" dirty="0">
                <a:latin typeface="Tahoma"/>
                <a:cs typeface="Tahoma"/>
              </a:rPr>
              <a:t>data </a:t>
            </a:r>
            <a:r>
              <a:rPr sz="1167" spc="83" dirty="0">
                <a:latin typeface="Tahoma"/>
                <a:cs typeface="Tahoma"/>
              </a:rPr>
              <a:t>encryption algorithms </a:t>
            </a:r>
            <a:r>
              <a:rPr sz="1167" spc="63" dirty="0">
                <a:latin typeface="Tahoma"/>
                <a:cs typeface="Tahoma"/>
              </a:rPr>
              <a:t>may </a:t>
            </a:r>
            <a:r>
              <a:rPr sz="1167" spc="44" dirty="0">
                <a:latin typeface="Tahoma"/>
                <a:cs typeface="Tahoma"/>
              </a:rPr>
              <a:t>be </a:t>
            </a:r>
            <a:r>
              <a:rPr sz="1167" spc="78" dirty="0">
                <a:latin typeface="Tahoma"/>
                <a:cs typeface="Tahoma"/>
              </a:rPr>
              <a:t>used.  </a:t>
            </a:r>
            <a:r>
              <a:rPr sz="1167" spc="73" dirty="0">
                <a:latin typeface="Tahoma"/>
                <a:cs typeface="Tahoma"/>
              </a:rPr>
              <a:t>Lines below </a:t>
            </a:r>
            <a:r>
              <a:rPr sz="1167" spc="78" dirty="0">
                <a:latin typeface="Tahoma"/>
                <a:cs typeface="Tahoma"/>
              </a:rPr>
              <a:t>detail </a:t>
            </a:r>
            <a:r>
              <a:rPr sz="1167" spc="83" dirty="0">
                <a:latin typeface="Tahoma"/>
                <a:cs typeface="Tahoma"/>
              </a:rPr>
              <a:t>further </a:t>
            </a:r>
            <a:r>
              <a:rPr sz="1167" spc="78" dirty="0">
                <a:latin typeface="Tahoma"/>
                <a:cs typeface="Tahoma"/>
              </a:rPr>
              <a:t>tidbits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63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internal  </a:t>
            </a:r>
            <a:r>
              <a:rPr sz="1167" spc="198" dirty="0">
                <a:latin typeface="Tahoma"/>
                <a:cs typeface="Tahoma"/>
              </a:rPr>
              <a:t> </a:t>
            </a:r>
            <a:r>
              <a:rPr sz="1167" spc="78" dirty="0">
                <a:latin typeface="Tahoma"/>
                <a:cs typeface="Tahoma"/>
              </a:rPr>
              <a:t>level.</a:t>
            </a:r>
            <a:endParaRPr sz="1167">
              <a:latin typeface="Tahoma"/>
              <a:cs typeface="Tahoma"/>
            </a:endParaRPr>
          </a:p>
          <a:p>
            <a:pPr marL="12347" marR="62352" indent="-617" algn="just">
              <a:lnSpc>
                <a:spcPct val="100499"/>
              </a:lnSpc>
              <a:spcBef>
                <a:spcPts val="5"/>
              </a:spcBef>
            </a:pP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difference </a:t>
            </a:r>
            <a:r>
              <a:rPr sz="1167" spc="78" dirty="0">
                <a:latin typeface="Tahoma"/>
                <a:cs typeface="Tahoma"/>
              </a:rPr>
              <a:t>between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internal </a:t>
            </a:r>
            <a:r>
              <a:rPr sz="1167" spc="73" dirty="0">
                <a:latin typeface="Tahoma"/>
                <a:cs typeface="Tahoma"/>
              </a:rPr>
              <a:t>level </a:t>
            </a:r>
            <a:r>
              <a:rPr sz="1167" spc="63" dirty="0">
                <a:latin typeface="Tahoma"/>
                <a:cs typeface="Tahoma"/>
              </a:rPr>
              <a:t>and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external </a:t>
            </a:r>
            <a:r>
              <a:rPr sz="1167" spc="73" dirty="0">
                <a:latin typeface="Tahoma"/>
                <a:cs typeface="Tahoma"/>
              </a:rPr>
              <a:t>level  </a:t>
            </a:r>
            <a:r>
              <a:rPr sz="1167" spc="83" dirty="0">
                <a:latin typeface="Tahoma"/>
                <a:cs typeface="Tahoma"/>
              </a:rPr>
              <a:t>demarcates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83" dirty="0">
                <a:latin typeface="Tahoma"/>
                <a:cs typeface="Tahoma"/>
              </a:rPr>
              <a:t>boundary </a:t>
            </a:r>
            <a:r>
              <a:rPr sz="1167" spc="78" dirty="0">
                <a:latin typeface="Tahoma"/>
                <a:cs typeface="Tahoma"/>
              </a:rPr>
              <a:t>between these </a:t>
            </a:r>
            <a:r>
              <a:rPr sz="1167" spc="58" dirty="0">
                <a:latin typeface="Tahoma"/>
                <a:cs typeface="Tahoma"/>
              </a:rPr>
              <a:t>two </a:t>
            </a:r>
            <a:r>
              <a:rPr sz="1167" spc="83" dirty="0">
                <a:latin typeface="Tahoma"/>
                <a:cs typeface="Tahoma"/>
              </a:rPr>
              <a:t>layers, </a:t>
            </a:r>
            <a:r>
              <a:rPr sz="1167" spc="63" dirty="0">
                <a:latin typeface="Tahoma"/>
                <a:cs typeface="Tahoma"/>
              </a:rPr>
              <a:t>now </a:t>
            </a:r>
            <a:r>
              <a:rPr sz="1167" spc="68" dirty="0">
                <a:latin typeface="Tahoma"/>
                <a:cs typeface="Tahoma"/>
              </a:rPr>
              <a:t>what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73" dirty="0">
                <a:latin typeface="Tahoma"/>
                <a:cs typeface="Tahoma"/>
              </a:rPr>
              <a:t>that  </a:t>
            </a:r>
            <a:r>
              <a:rPr sz="1167" spc="83" dirty="0">
                <a:latin typeface="Tahoma"/>
                <a:cs typeface="Tahoma"/>
              </a:rPr>
              <a:t>difference, </a:t>
            </a:r>
            <a:r>
              <a:rPr sz="1167" dirty="0">
                <a:latin typeface="Tahoma"/>
                <a:cs typeface="Tahoma"/>
              </a:rPr>
              <a:t>i t </a:t>
            </a:r>
            <a:r>
              <a:rPr sz="1167" spc="53" dirty="0">
                <a:latin typeface="Tahoma"/>
                <a:cs typeface="Tahoma"/>
              </a:rPr>
              <a:t>in </a:t>
            </a:r>
            <a:r>
              <a:rPr sz="1167" spc="73" dirty="0">
                <a:latin typeface="Tahoma"/>
                <a:cs typeface="Tahoma"/>
              </a:rPr>
              <a:t>fact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73" dirty="0">
                <a:latin typeface="Tahoma"/>
                <a:cs typeface="Tahoma"/>
              </a:rPr>
              <a:t>based </a:t>
            </a:r>
            <a:r>
              <a:rPr sz="1167" spc="44" dirty="0">
                <a:latin typeface="Tahoma"/>
                <a:cs typeface="Tahoma"/>
              </a:rPr>
              <a:t>on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8" dirty="0">
                <a:latin typeface="Tahoma"/>
                <a:cs typeface="Tahoma"/>
              </a:rPr>
              <a:t>access </a:t>
            </a:r>
            <a:r>
              <a:rPr sz="1167" spc="44" dirty="0">
                <a:latin typeface="Tahoma"/>
                <a:cs typeface="Tahoma"/>
              </a:rPr>
              <a:t>or </a:t>
            </a:r>
            <a:r>
              <a:rPr sz="1167" spc="87" dirty="0">
                <a:latin typeface="Tahoma"/>
                <a:cs typeface="Tahoma"/>
              </a:rPr>
              <a:t>responsibility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68" dirty="0">
                <a:latin typeface="Tahoma"/>
                <a:cs typeface="Tahoma"/>
              </a:rPr>
              <a:t>DBMS </a:t>
            </a:r>
            <a:r>
              <a:rPr sz="1167" spc="63" dirty="0">
                <a:latin typeface="Tahoma"/>
                <a:cs typeface="Tahoma"/>
              </a:rPr>
              <a:t>for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7" dirty="0">
                <a:latin typeface="Tahoma"/>
                <a:cs typeface="Tahoma"/>
              </a:rPr>
              <a:t>representation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73" dirty="0">
                <a:latin typeface="Tahoma"/>
                <a:cs typeface="Tahoma"/>
              </a:rPr>
              <a:t>data. </a:t>
            </a:r>
            <a:r>
              <a:rPr sz="1167" spc="44" dirty="0">
                <a:latin typeface="Tahoma"/>
                <a:cs typeface="Tahoma"/>
              </a:rPr>
              <a:t>At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internal </a:t>
            </a:r>
            <a:r>
              <a:rPr sz="1167" spc="73" dirty="0">
                <a:latin typeface="Tahoma"/>
                <a:cs typeface="Tahoma"/>
              </a:rPr>
              <a:t>Level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78" dirty="0">
                <a:latin typeface="Tahoma"/>
                <a:cs typeface="Tahoma"/>
              </a:rPr>
              <a:t>records </a:t>
            </a:r>
            <a:r>
              <a:rPr sz="1167" spc="58" dirty="0">
                <a:latin typeface="Tahoma"/>
                <a:cs typeface="Tahoma"/>
              </a:rPr>
              <a:t>are </a:t>
            </a:r>
            <a:r>
              <a:rPr sz="1167" spc="83" dirty="0">
                <a:latin typeface="Tahoma"/>
                <a:cs typeface="Tahoma"/>
              </a:rPr>
              <a:t>presented </a:t>
            </a:r>
            <a:r>
              <a:rPr sz="1167" spc="44" dirty="0">
                <a:latin typeface="Tahoma"/>
                <a:cs typeface="Tahoma"/>
              </a:rPr>
              <a:t>in </a:t>
            </a:r>
            <a:r>
              <a:rPr sz="1167" spc="63" dirty="0">
                <a:latin typeface="Tahoma"/>
                <a:cs typeface="Tahoma"/>
              </a:rPr>
              <a:t>the </a:t>
            </a:r>
            <a:r>
              <a:rPr sz="1167" spc="78" dirty="0">
                <a:latin typeface="Tahoma"/>
                <a:cs typeface="Tahoma"/>
              </a:rPr>
              <a:t>format </a:t>
            </a:r>
            <a:r>
              <a:rPr sz="1167" spc="73" dirty="0">
                <a:latin typeface="Tahoma"/>
                <a:cs typeface="Tahoma"/>
              </a:rPr>
              <a:t>that </a:t>
            </a:r>
            <a:r>
              <a:rPr sz="1167" spc="58" dirty="0">
                <a:latin typeface="Tahoma"/>
                <a:cs typeface="Tahoma"/>
              </a:rPr>
              <a:t>are </a:t>
            </a:r>
            <a:r>
              <a:rPr sz="1167" spc="44" dirty="0">
                <a:latin typeface="Tahoma"/>
                <a:cs typeface="Tahoma"/>
              </a:rPr>
              <a:t>in </a:t>
            </a:r>
            <a:r>
              <a:rPr sz="1167" spc="78" dirty="0">
                <a:latin typeface="Tahoma"/>
                <a:cs typeface="Tahoma"/>
              </a:rPr>
              <a:t>match </a:t>
            </a:r>
            <a:r>
              <a:rPr sz="1167" spc="68" dirty="0">
                <a:latin typeface="Tahoma"/>
                <a:cs typeface="Tahoma"/>
              </a:rPr>
              <a:t>with </a:t>
            </a:r>
            <a:r>
              <a:rPr sz="1167" spc="78" dirty="0">
                <a:latin typeface="Tahoma"/>
                <a:cs typeface="Tahoma"/>
              </a:rPr>
              <a:t>schema  </a:t>
            </a:r>
            <a:r>
              <a:rPr sz="1167" spc="83" dirty="0">
                <a:latin typeface="Tahoma"/>
                <a:cs typeface="Tahoma"/>
              </a:rPr>
              <a:t>definition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records, whereas </a:t>
            </a:r>
            <a:r>
              <a:rPr sz="1167" spc="44" dirty="0">
                <a:latin typeface="Tahoma"/>
                <a:cs typeface="Tahoma"/>
              </a:rPr>
              <a:t>at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physical </a:t>
            </a:r>
            <a:r>
              <a:rPr sz="1167" spc="73" dirty="0">
                <a:latin typeface="Tahoma"/>
                <a:cs typeface="Tahoma"/>
              </a:rPr>
              <a:t>level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44" dirty="0">
                <a:latin typeface="Tahoma"/>
                <a:cs typeface="Tahoma"/>
              </a:rPr>
              <a:t>is  </a:t>
            </a:r>
            <a:r>
              <a:rPr sz="1167" spc="63" dirty="0">
                <a:latin typeface="Tahoma"/>
                <a:cs typeface="Tahoma"/>
              </a:rPr>
              <a:t>not </a:t>
            </a:r>
            <a:r>
              <a:rPr sz="1167" spc="83" dirty="0">
                <a:latin typeface="Tahoma"/>
                <a:cs typeface="Tahoma"/>
              </a:rPr>
              <a:t>strictly </a:t>
            </a:r>
            <a:r>
              <a:rPr sz="1167" spc="44" dirty="0">
                <a:latin typeface="Tahoma"/>
                <a:cs typeface="Tahoma"/>
              </a:rPr>
              <a:t>in </a:t>
            </a:r>
            <a:r>
              <a:rPr sz="1167" spc="78" dirty="0">
                <a:latin typeface="Tahoma"/>
                <a:cs typeface="Tahoma"/>
              </a:rPr>
              <a:t>record </a:t>
            </a:r>
            <a:r>
              <a:rPr sz="1167" spc="83" dirty="0">
                <a:latin typeface="Tahoma"/>
                <a:cs typeface="Tahoma"/>
              </a:rPr>
              <a:t>format, </a:t>
            </a:r>
            <a:r>
              <a:rPr sz="1167" spc="78" dirty="0">
                <a:latin typeface="Tahoma"/>
                <a:cs typeface="Tahoma"/>
              </a:rPr>
              <a:t>rather </a:t>
            </a:r>
            <a:r>
              <a:rPr sz="1167" spc="44" dirty="0">
                <a:latin typeface="Tahoma"/>
                <a:cs typeface="Tahoma"/>
              </a:rPr>
              <a:t>it is </a:t>
            </a:r>
            <a:r>
              <a:rPr sz="1167" spc="53" dirty="0">
                <a:latin typeface="Tahoma"/>
                <a:cs typeface="Tahoma"/>
              </a:rPr>
              <a:t>in </a:t>
            </a:r>
            <a:r>
              <a:rPr sz="1167" spc="83" dirty="0">
                <a:latin typeface="Tahoma"/>
                <a:cs typeface="Tahoma"/>
              </a:rPr>
              <a:t>character format.,  </a:t>
            </a:r>
            <a:r>
              <a:rPr sz="1167" spc="73" dirty="0">
                <a:latin typeface="Tahoma"/>
                <a:cs typeface="Tahoma"/>
              </a:rPr>
              <a:t>means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rules </a:t>
            </a:r>
            <a:r>
              <a:rPr sz="1167" spc="83" dirty="0">
                <a:latin typeface="Tahoma"/>
                <a:cs typeface="Tahoma"/>
              </a:rPr>
              <a:t>identified </a:t>
            </a:r>
            <a:r>
              <a:rPr sz="1167" spc="49" dirty="0">
                <a:latin typeface="Tahoma"/>
                <a:cs typeface="Tahoma"/>
              </a:rPr>
              <a:t>by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schema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8" dirty="0">
                <a:latin typeface="Tahoma"/>
                <a:cs typeface="Tahoma"/>
              </a:rPr>
              <a:t>record </a:t>
            </a:r>
            <a:r>
              <a:rPr sz="1167" spc="58" dirty="0">
                <a:latin typeface="Tahoma"/>
                <a:cs typeface="Tahoma"/>
              </a:rPr>
              <a:t>are </a:t>
            </a:r>
            <a:r>
              <a:rPr sz="1167" spc="68" dirty="0">
                <a:latin typeface="Tahoma"/>
                <a:cs typeface="Tahoma"/>
              </a:rPr>
              <a:t>not  </a:t>
            </a:r>
            <a:r>
              <a:rPr sz="1167" spc="83" dirty="0">
                <a:latin typeface="Tahoma"/>
                <a:cs typeface="Tahoma"/>
              </a:rPr>
              <a:t>enforced </a:t>
            </a:r>
            <a:r>
              <a:rPr sz="1167" spc="49" dirty="0">
                <a:latin typeface="Tahoma"/>
                <a:cs typeface="Tahoma"/>
              </a:rPr>
              <a:t>at </a:t>
            </a:r>
            <a:r>
              <a:rPr sz="1167" spc="68" dirty="0">
                <a:latin typeface="Tahoma"/>
                <a:cs typeface="Tahoma"/>
              </a:rPr>
              <a:t>this </a:t>
            </a:r>
            <a:r>
              <a:rPr sz="1167" spc="78" dirty="0">
                <a:latin typeface="Tahoma"/>
                <a:cs typeface="Tahoma"/>
              </a:rPr>
              <a:t>level. </a:t>
            </a:r>
            <a:r>
              <a:rPr sz="1167" spc="68" dirty="0">
                <a:latin typeface="Tahoma"/>
                <a:cs typeface="Tahoma"/>
              </a:rPr>
              <a:t>Once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63" dirty="0">
                <a:latin typeface="Tahoma"/>
                <a:cs typeface="Tahoma"/>
              </a:rPr>
              <a:t>has </a:t>
            </a:r>
            <a:r>
              <a:rPr sz="1167" spc="68" dirty="0">
                <a:latin typeface="Tahoma"/>
                <a:cs typeface="Tahoma"/>
              </a:rPr>
              <a:t>been </a:t>
            </a:r>
            <a:r>
              <a:rPr sz="1167" spc="87" dirty="0">
                <a:latin typeface="Tahoma"/>
                <a:cs typeface="Tahoma"/>
              </a:rPr>
              <a:t>transported </a:t>
            </a:r>
            <a:r>
              <a:rPr sz="1167" spc="49" dirty="0">
                <a:latin typeface="Tahoma"/>
                <a:cs typeface="Tahoma"/>
              </a:rPr>
              <a:t>to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83" dirty="0">
                <a:latin typeface="Tahoma"/>
                <a:cs typeface="Tahoma"/>
              </a:rPr>
              <a:t>physical </a:t>
            </a:r>
            <a:r>
              <a:rPr sz="1167" spc="78" dirty="0">
                <a:latin typeface="Tahoma"/>
                <a:cs typeface="Tahoma"/>
              </a:rPr>
              <a:t>level </a:t>
            </a:r>
            <a:r>
              <a:rPr sz="1167" dirty="0">
                <a:latin typeface="Tahoma"/>
                <a:cs typeface="Tahoma"/>
              </a:rPr>
              <a:t>i t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73" dirty="0">
                <a:latin typeface="Tahoma"/>
                <a:cs typeface="Tahoma"/>
              </a:rPr>
              <a:t>then </a:t>
            </a:r>
            <a:r>
              <a:rPr sz="1167" spc="83" dirty="0">
                <a:latin typeface="Tahoma"/>
                <a:cs typeface="Tahoma"/>
              </a:rPr>
              <a:t>managed </a:t>
            </a:r>
            <a:r>
              <a:rPr sz="1167" spc="44" dirty="0">
                <a:latin typeface="Tahoma"/>
                <a:cs typeface="Tahoma"/>
              </a:rPr>
              <a:t>by </a:t>
            </a:r>
            <a:r>
              <a:rPr sz="1167" spc="63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operating system. Operating  </a:t>
            </a:r>
            <a:r>
              <a:rPr sz="1167" spc="78" dirty="0">
                <a:latin typeface="Tahoma"/>
                <a:cs typeface="Tahoma"/>
              </a:rPr>
              <a:t>system </a:t>
            </a:r>
            <a:r>
              <a:rPr sz="1167" spc="49" dirty="0">
                <a:latin typeface="Tahoma"/>
                <a:cs typeface="Tahoma"/>
              </a:rPr>
              <a:t>at </a:t>
            </a:r>
            <a:r>
              <a:rPr sz="1167" spc="73" dirty="0">
                <a:latin typeface="Tahoma"/>
                <a:cs typeface="Tahoma"/>
              </a:rPr>
              <a:t>that </a:t>
            </a:r>
            <a:r>
              <a:rPr sz="1167" spc="78" dirty="0">
                <a:latin typeface="Tahoma"/>
                <a:cs typeface="Tahoma"/>
              </a:rPr>
              <a:t>level </a:t>
            </a:r>
            <a:r>
              <a:rPr sz="1167" spc="73" dirty="0">
                <a:latin typeface="Tahoma"/>
                <a:cs typeface="Tahoma"/>
              </a:rPr>
              <a:t>uses </a:t>
            </a:r>
            <a:r>
              <a:rPr sz="1167" dirty="0">
                <a:latin typeface="Tahoma"/>
                <a:cs typeface="Tahoma"/>
              </a:rPr>
              <a:t>i </a:t>
            </a:r>
            <a:r>
              <a:rPr sz="1167" spc="44" dirty="0">
                <a:latin typeface="Tahoma"/>
                <a:cs typeface="Tahoma"/>
              </a:rPr>
              <a:t>ts </a:t>
            </a:r>
            <a:r>
              <a:rPr sz="1167" spc="63" dirty="0">
                <a:latin typeface="Tahoma"/>
                <a:cs typeface="Tahoma"/>
              </a:rPr>
              <a:t>own </a:t>
            </a: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78" dirty="0">
                <a:latin typeface="Tahoma"/>
                <a:cs typeface="Tahoma"/>
              </a:rPr>
              <a:t>storage </a:t>
            </a:r>
            <a:r>
              <a:rPr sz="1167" spc="83" dirty="0">
                <a:latin typeface="Tahoma"/>
                <a:cs typeface="Tahoma"/>
              </a:rPr>
              <a:t>utilities </a:t>
            </a:r>
            <a:r>
              <a:rPr sz="1167" spc="49" dirty="0">
                <a:latin typeface="Tahoma"/>
                <a:cs typeface="Tahoma"/>
              </a:rPr>
              <a:t>to </a:t>
            </a:r>
            <a:r>
              <a:rPr sz="1167" spc="73" dirty="0">
                <a:latin typeface="Tahoma"/>
                <a:cs typeface="Tahoma"/>
              </a:rPr>
              <a:t>place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44" dirty="0">
                <a:latin typeface="Tahoma"/>
                <a:cs typeface="Tahoma"/>
              </a:rPr>
              <a:t>on</a:t>
            </a:r>
            <a:r>
              <a:rPr sz="1167" spc="243" dirty="0">
                <a:latin typeface="Tahoma"/>
                <a:cs typeface="Tahoma"/>
              </a:rPr>
              <a:t> </a:t>
            </a:r>
            <a:r>
              <a:rPr sz="1167" spc="73" dirty="0">
                <a:latin typeface="Tahoma"/>
                <a:cs typeface="Tahoma"/>
              </a:rPr>
              <a:t>disk.</a:t>
            </a:r>
            <a:endParaRPr sz="1167">
              <a:latin typeface="Tahoma"/>
              <a:cs typeface="Tahoma"/>
            </a:endParaRPr>
          </a:p>
          <a:p>
            <a:pPr>
              <a:spcBef>
                <a:spcPts val="24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/>
            <a:r>
              <a:rPr sz="1167" spc="170" dirty="0">
                <a:latin typeface="Tahoma"/>
                <a:cs typeface="Tahoma"/>
              </a:rPr>
              <a:t>Inter Schema</a:t>
            </a:r>
            <a:r>
              <a:rPr sz="1167" spc="141" dirty="0">
                <a:latin typeface="Tahoma"/>
                <a:cs typeface="Tahoma"/>
              </a:rPr>
              <a:t> </a:t>
            </a:r>
            <a:r>
              <a:rPr sz="1167" spc="165" dirty="0">
                <a:latin typeface="Tahoma"/>
                <a:cs typeface="Tahoma"/>
              </a:rPr>
              <a:t>Mapping:</a:t>
            </a:r>
            <a:endParaRPr sz="1167">
              <a:latin typeface="Tahoma"/>
              <a:cs typeface="Tahoma"/>
            </a:endParaRPr>
          </a:p>
          <a:p>
            <a:pPr marL="12347" marR="64821" indent="-617" algn="just">
              <a:lnSpc>
                <a:spcPts val="1410"/>
              </a:lnSpc>
              <a:spcBef>
                <a:spcPts val="39"/>
              </a:spcBef>
            </a:pP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mechanism </a:t>
            </a:r>
            <a:r>
              <a:rPr sz="1167" spc="78" dirty="0">
                <a:latin typeface="Tahoma"/>
                <a:cs typeface="Tahoma"/>
              </a:rPr>
              <a:t>through </a:t>
            </a:r>
            <a:r>
              <a:rPr sz="1167" spc="73" dirty="0">
                <a:latin typeface="Tahoma"/>
                <a:cs typeface="Tahoma"/>
              </a:rPr>
              <a:t>which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8" dirty="0">
                <a:latin typeface="Tahoma"/>
                <a:cs typeface="Tahoma"/>
              </a:rPr>
              <a:t>records </a:t>
            </a:r>
            <a:r>
              <a:rPr sz="1167" spc="49" dirty="0">
                <a:latin typeface="Tahoma"/>
                <a:cs typeface="Tahoma"/>
              </a:rPr>
              <a:t>or </a:t>
            </a: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44" dirty="0">
                <a:latin typeface="Tahoma"/>
                <a:cs typeface="Tahoma"/>
              </a:rPr>
              <a:t>at </a:t>
            </a:r>
            <a:r>
              <a:rPr sz="1167" spc="58" dirty="0">
                <a:latin typeface="Tahoma"/>
                <a:cs typeface="Tahoma"/>
              </a:rPr>
              <a:t>one </a:t>
            </a:r>
            <a:r>
              <a:rPr sz="1167" spc="78" dirty="0">
                <a:latin typeface="Tahoma"/>
                <a:cs typeface="Tahoma"/>
              </a:rPr>
              <a:t>level </a:t>
            </a:r>
            <a:r>
              <a:rPr sz="1167" spc="44" dirty="0">
                <a:latin typeface="Tahoma"/>
                <a:cs typeface="Tahoma"/>
              </a:rPr>
              <a:t>is  </a:t>
            </a:r>
            <a:r>
              <a:rPr sz="1167" spc="78" dirty="0">
                <a:latin typeface="Tahoma"/>
                <a:cs typeface="Tahoma"/>
              </a:rPr>
              <a:t>related </a:t>
            </a:r>
            <a:r>
              <a:rPr sz="1167" spc="49" dirty="0">
                <a:latin typeface="Tahoma"/>
                <a:cs typeface="Tahoma"/>
              </a:rPr>
              <a:t>to 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83" dirty="0">
                <a:latin typeface="Tahoma"/>
                <a:cs typeface="Tahoma"/>
              </a:rPr>
              <a:t>changed </a:t>
            </a:r>
            <a:r>
              <a:rPr sz="1167" spc="78" dirty="0">
                <a:latin typeface="Tahoma"/>
                <a:cs typeface="Tahoma"/>
              </a:rPr>
              <a:t>format </a:t>
            </a:r>
            <a:r>
              <a:rPr sz="1167" spc="44" dirty="0">
                <a:latin typeface="Tahoma"/>
                <a:cs typeface="Tahoma"/>
              </a:rPr>
              <a:t>of 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68" dirty="0">
                <a:latin typeface="Tahoma"/>
                <a:cs typeface="Tahoma"/>
              </a:rPr>
              <a:t>same data </a:t>
            </a:r>
            <a:r>
              <a:rPr sz="1167" spc="49" dirty="0">
                <a:latin typeface="Tahoma"/>
                <a:cs typeface="Tahoma"/>
              </a:rPr>
              <a:t>at  </a:t>
            </a:r>
            <a:r>
              <a:rPr sz="1167" spc="83" dirty="0">
                <a:latin typeface="Tahoma"/>
                <a:cs typeface="Tahoma"/>
              </a:rPr>
              <a:t>another </a:t>
            </a:r>
            <a:r>
              <a:rPr sz="1167" spc="78" dirty="0">
                <a:latin typeface="Tahoma"/>
                <a:cs typeface="Tahoma"/>
              </a:rPr>
              <a:t>level  </a:t>
            </a:r>
            <a:r>
              <a:rPr sz="1167" spc="122" dirty="0">
                <a:latin typeface="Tahoma"/>
                <a:cs typeface="Tahoma"/>
              </a:rPr>
              <a:t> </a:t>
            </a:r>
            <a:r>
              <a:rPr sz="1167" spc="44" dirty="0">
                <a:latin typeface="Tahoma"/>
                <a:cs typeface="Tahoma"/>
              </a:rPr>
              <a:t>is</a:t>
            </a:r>
            <a:endParaRPr sz="1167">
              <a:latin typeface="Tahoma"/>
              <a:cs typeface="Tahoma"/>
            </a:endParaRPr>
          </a:p>
          <a:p>
            <a:pPr marL="12347" marR="64821" algn="just">
              <a:lnSpc>
                <a:spcPts val="1400"/>
              </a:lnSpc>
              <a:spcBef>
                <a:spcPts val="10"/>
              </a:spcBef>
            </a:pPr>
            <a:r>
              <a:rPr sz="1167" spc="73" dirty="0">
                <a:latin typeface="Tahoma"/>
                <a:cs typeface="Tahoma"/>
              </a:rPr>
              <a:t>known </a:t>
            </a:r>
            <a:r>
              <a:rPr sz="1167" spc="44" dirty="0">
                <a:latin typeface="Tahoma"/>
                <a:cs typeface="Tahoma"/>
              </a:rPr>
              <a:t>as </a:t>
            </a:r>
            <a:r>
              <a:rPr sz="1167" spc="83" dirty="0">
                <a:latin typeface="Tahoma"/>
                <a:cs typeface="Tahoma"/>
              </a:rPr>
              <a:t>mapping. </a:t>
            </a:r>
            <a:r>
              <a:rPr sz="1167" spc="73" dirty="0">
                <a:latin typeface="Tahoma"/>
                <a:cs typeface="Tahoma"/>
              </a:rPr>
              <a:t>When </a:t>
            </a:r>
            <a:r>
              <a:rPr sz="1167" spc="44" dirty="0">
                <a:latin typeface="Tahoma"/>
                <a:cs typeface="Tahoma"/>
              </a:rPr>
              <a:t>we </a:t>
            </a:r>
            <a:r>
              <a:rPr sz="1167" spc="83" dirty="0">
                <a:latin typeface="Tahoma"/>
                <a:cs typeface="Tahoma"/>
              </a:rPr>
              <a:t>associate </a:t>
            </a:r>
            <a:r>
              <a:rPr sz="1167" spc="58" dirty="0">
                <a:latin typeface="Tahoma"/>
                <a:cs typeface="Tahoma"/>
              </a:rPr>
              <a:t>one </a:t>
            </a:r>
            <a:r>
              <a:rPr sz="1167" spc="68" dirty="0">
                <a:latin typeface="Tahoma"/>
                <a:cs typeface="Tahoma"/>
              </a:rPr>
              <a:t>form </a:t>
            </a:r>
            <a:r>
              <a:rPr sz="1167" spc="49" dirty="0">
                <a:latin typeface="Tahoma"/>
                <a:cs typeface="Tahoma"/>
              </a:rPr>
              <a:t>of </a:t>
            </a: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49" dirty="0">
                <a:latin typeface="Tahoma"/>
                <a:cs typeface="Tahoma"/>
              </a:rPr>
              <a:t>at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83" dirty="0">
                <a:latin typeface="Tahoma"/>
                <a:cs typeface="Tahoma"/>
              </a:rPr>
              <a:t>external</a:t>
            </a:r>
            <a:r>
              <a:rPr sz="1167" spc="403" dirty="0">
                <a:latin typeface="Tahoma"/>
                <a:cs typeface="Tahoma"/>
              </a:rPr>
              <a:t> </a:t>
            </a:r>
            <a:r>
              <a:rPr sz="1167" spc="73" dirty="0">
                <a:latin typeface="Tahoma"/>
                <a:cs typeface="Tahoma"/>
              </a:rPr>
              <a:t>level</a:t>
            </a:r>
            <a:r>
              <a:rPr sz="1167" spc="403" dirty="0">
                <a:latin typeface="Tahoma"/>
                <a:cs typeface="Tahoma"/>
              </a:rPr>
              <a:t> </a:t>
            </a:r>
            <a:r>
              <a:rPr sz="1167" spc="68" dirty="0">
                <a:latin typeface="Tahoma"/>
                <a:cs typeface="Tahoma"/>
              </a:rPr>
              <a:t>with</a:t>
            </a:r>
            <a:r>
              <a:rPr sz="1167" spc="403" dirty="0">
                <a:latin typeface="Tahoma"/>
                <a:cs typeface="Tahoma"/>
              </a:rPr>
              <a:t> </a:t>
            </a:r>
            <a:r>
              <a:rPr sz="1167" spc="58" dirty="0">
                <a:latin typeface="Tahoma"/>
                <a:cs typeface="Tahoma"/>
              </a:rPr>
              <a:t>the</a:t>
            </a:r>
            <a:r>
              <a:rPr sz="1167" spc="408" dirty="0">
                <a:latin typeface="Tahoma"/>
                <a:cs typeface="Tahoma"/>
              </a:rPr>
              <a:t> </a:t>
            </a:r>
            <a:r>
              <a:rPr sz="1167" spc="68" dirty="0">
                <a:latin typeface="Tahoma"/>
                <a:cs typeface="Tahoma"/>
              </a:rPr>
              <a:t>same</a:t>
            </a:r>
            <a:r>
              <a:rPr sz="1167" spc="408" dirty="0">
                <a:latin typeface="Tahoma"/>
                <a:cs typeface="Tahoma"/>
              </a:rPr>
              <a:t> </a:t>
            </a:r>
            <a:r>
              <a:rPr sz="1167" spc="68" dirty="0">
                <a:latin typeface="Tahoma"/>
                <a:cs typeface="Tahoma"/>
              </a:rPr>
              <a:t>data</a:t>
            </a:r>
            <a:r>
              <a:rPr sz="1167" spc="394" dirty="0">
                <a:latin typeface="Tahoma"/>
                <a:cs typeface="Tahoma"/>
              </a:rPr>
              <a:t> </a:t>
            </a:r>
            <a:r>
              <a:rPr sz="1167" spc="44" dirty="0">
                <a:latin typeface="Tahoma"/>
                <a:cs typeface="Tahoma"/>
              </a:rPr>
              <a:t>in</a:t>
            </a:r>
            <a:r>
              <a:rPr sz="1167" spc="403" dirty="0">
                <a:latin typeface="Tahoma"/>
                <a:cs typeface="Tahoma"/>
              </a:rPr>
              <a:t> </a:t>
            </a:r>
            <a:r>
              <a:rPr sz="1167" spc="83" dirty="0">
                <a:latin typeface="Tahoma"/>
                <a:cs typeface="Tahoma"/>
              </a:rPr>
              <a:t>another</a:t>
            </a:r>
            <a:r>
              <a:rPr sz="1167" spc="403" dirty="0">
                <a:latin typeface="Tahoma"/>
                <a:cs typeface="Tahoma"/>
              </a:rPr>
              <a:t> </a:t>
            </a:r>
            <a:r>
              <a:rPr sz="1167" spc="68" dirty="0">
                <a:latin typeface="Tahoma"/>
                <a:cs typeface="Tahoma"/>
              </a:rPr>
              <a:t>form</a:t>
            </a:r>
            <a:r>
              <a:rPr sz="1167" spc="403" dirty="0">
                <a:latin typeface="Tahoma"/>
                <a:cs typeface="Tahoma"/>
              </a:rPr>
              <a:t> </a:t>
            </a:r>
            <a:r>
              <a:rPr sz="1167" spc="44" dirty="0">
                <a:latin typeface="Tahoma"/>
                <a:cs typeface="Tahoma"/>
              </a:rPr>
              <a:t>is</a:t>
            </a:r>
            <a:r>
              <a:rPr sz="1167" spc="394" dirty="0">
                <a:latin typeface="Tahoma"/>
                <a:cs typeface="Tahoma"/>
              </a:rPr>
              <a:t> </a:t>
            </a:r>
            <a:r>
              <a:rPr sz="1167" spc="73" dirty="0">
                <a:latin typeface="Tahoma"/>
                <a:cs typeface="Tahoma"/>
              </a:rPr>
              <a:t>know</a:t>
            </a:r>
            <a:r>
              <a:rPr sz="1167" spc="413" dirty="0">
                <a:latin typeface="Tahoma"/>
                <a:cs typeface="Tahoma"/>
              </a:rPr>
              <a:t> </a:t>
            </a:r>
            <a:r>
              <a:rPr sz="1167" spc="44" dirty="0">
                <a:latin typeface="Tahoma"/>
                <a:cs typeface="Tahoma"/>
              </a:rPr>
              <a:t>as</a:t>
            </a:r>
            <a:r>
              <a:rPr sz="1167" spc="408" dirty="0">
                <a:latin typeface="Tahoma"/>
                <a:cs typeface="Tahoma"/>
              </a:rPr>
              <a:t> </a:t>
            </a:r>
            <a:r>
              <a:rPr sz="1167" spc="58" dirty="0">
                <a:latin typeface="Tahoma"/>
                <a:cs typeface="Tahoma"/>
              </a:rPr>
              <a:t>the</a:t>
            </a:r>
            <a:endParaRPr sz="1167">
              <a:latin typeface="Tahoma"/>
              <a:cs typeface="Tahoma"/>
            </a:endParaRPr>
          </a:p>
          <a:p>
            <a:pPr marL="12347" marR="64821" algn="just">
              <a:lnSpc>
                <a:spcPts val="1410"/>
              </a:lnSpc>
              <a:spcBef>
                <a:spcPts val="5"/>
              </a:spcBef>
            </a:pPr>
            <a:r>
              <a:rPr sz="1167" spc="87" dirty="0">
                <a:latin typeface="Tahoma"/>
                <a:cs typeface="Tahoma"/>
              </a:rPr>
              <a:t>external/conceptual </a:t>
            </a:r>
            <a:r>
              <a:rPr sz="1167" spc="83" dirty="0">
                <a:latin typeface="Tahoma"/>
                <a:cs typeface="Tahoma"/>
              </a:rPr>
              <a:t>mapping </a:t>
            </a:r>
            <a:r>
              <a:rPr sz="1167" spc="49" dirty="0">
                <a:latin typeface="Tahoma"/>
                <a:cs typeface="Tahoma"/>
              </a:rPr>
              <a:t>of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data. </a:t>
            </a:r>
            <a:r>
              <a:rPr sz="1167" dirty="0">
                <a:latin typeface="Tahoma"/>
                <a:cs typeface="Tahoma"/>
              </a:rPr>
              <a:t>( </a:t>
            </a:r>
            <a:r>
              <a:rPr sz="1167" spc="44" dirty="0">
                <a:latin typeface="Tahoma"/>
                <a:cs typeface="Tahoma"/>
              </a:rPr>
              <a:t>We </a:t>
            </a:r>
            <a:r>
              <a:rPr sz="1167" spc="68" dirty="0">
                <a:latin typeface="Tahoma"/>
                <a:cs typeface="Tahoma"/>
              </a:rPr>
              <a:t>have </a:t>
            </a:r>
            <a:r>
              <a:rPr sz="1167" spc="73" dirty="0">
                <a:latin typeface="Tahoma"/>
                <a:cs typeface="Tahoma"/>
              </a:rPr>
              <a:t>seen </a:t>
            </a:r>
            <a:r>
              <a:rPr sz="1167" spc="83" dirty="0">
                <a:latin typeface="Tahoma"/>
                <a:cs typeface="Tahoma"/>
              </a:rPr>
              <a:t>examples  </a:t>
            </a:r>
            <a:r>
              <a:rPr sz="1167" spc="44" dirty="0">
                <a:latin typeface="Tahoma"/>
                <a:cs typeface="Tahoma"/>
              </a:rPr>
              <a:t>of  </a:t>
            </a:r>
            <a:r>
              <a:rPr sz="1167" spc="87" dirty="0">
                <a:latin typeface="Tahoma"/>
                <a:cs typeface="Tahoma"/>
              </a:rPr>
              <a:t>external/conceptual  </a:t>
            </a:r>
            <a:r>
              <a:rPr sz="1167" spc="83" dirty="0">
                <a:latin typeface="Tahoma"/>
                <a:cs typeface="Tahoma"/>
              </a:rPr>
              <a:t>mapping  </a:t>
            </a:r>
            <a:r>
              <a:rPr sz="1167" spc="44" dirty="0">
                <a:latin typeface="Tahoma"/>
                <a:cs typeface="Tahoma"/>
              </a:rPr>
              <a:t>in  </a:t>
            </a:r>
            <a:r>
              <a:rPr sz="1167" spc="63" dirty="0">
                <a:latin typeface="Tahoma"/>
                <a:cs typeface="Tahoma"/>
              </a:rPr>
              <a:t>the  </a:t>
            </a:r>
            <a:r>
              <a:rPr sz="1167" spc="83" dirty="0">
                <a:latin typeface="Tahoma"/>
                <a:cs typeface="Tahoma"/>
              </a:rPr>
              <a:t>previous  lecture)    </a:t>
            </a:r>
            <a:r>
              <a:rPr sz="1167" spc="44" dirty="0">
                <a:latin typeface="Tahoma"/>
                <a:cs typeface="Tahoma"/>
              </a:rPr>
              <a:t>In  </a:t>
            </a:r>
            <a:r>
              <a:rPr sz="1167" spc="247" dirty="0">
                <a:latin typeface="Tahoma"/>
                <a:cs typeface="Tahoma"/>
              </a:rPr>
              <a:t> </a:t>
            </a:r>
            <a:r>
              <a:rPr sz="1167" spc="58" dirty="0">
                <a:latin typeface="Tahoma"/>
                <a:cs typeface="Tahoma"/>
              </a:rPr>
              <a:t>the</a:t>
            </a:r>
            <a:endParaRPr sz="1167">
              <a:latin typeface="Tahoma"/>
              <a:cs typeface="Tahoma"/>
            </a:endParaRPr>
          </a:p>
          <a:p>
            <a:pPr marL="12347" marR="64821" algn="just">
              <a:lnSpc>
                <a:spcPts val="1400"/>
              </a:lnSpc>
              <a:spcBef>
                <a:spcPts val="10"/>
              </a:spcBef>
            </a:pPr>
            <a:r>
              <a:rPr sz="1167" spc="68" dirty="0">
                <a:latin typeface="Tahoma"/>
                <a:cs typeface="Tahoma"/>
              </a:rPr>
              <a:t>same </a:t>
            </a:r>
            <a:r>
              <a:rPr sz="1167" spc="63" dirty="0">
                <a:latin typeface="Tahoma"/>
                <a:cs typeface="Tahoma"/>
              </a:rPr>
              <a:t>way </a:t>
            </a:r>
            <a:r>
              <a:rPr sz="1167" spc="68" dirty="0">
                <a:latin typeface="Tahoma"/>
                <a:cs typeface="Tahoma"/>
              </a:rPr>
              <a:t>when data </a:t>
            </a:r>
            <a:r>
              <a:rPr sz="1167" spc="49" dirty="0">
                <a:latin typeface="Tahoma"/>
                <a:cs typeface="Tahoma"/>
              </a:rPr>
              <a:t>at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conceptual </a:t>
            </a:r>
            <a:r>
              <a:rPr sz="1167" spc="73" dirty="0">
                <a:latin typeface="Tahoma"/>
                <a:cs typeface="Tahoma"/>
              </a:rPr>
              <a:t>level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87" dirty="0">
                <a:latin typeface="Tahoma"/>
                <a:cs typeface="Tahoma"/>
              </a:rPr>
              <a:t>correlated </a:t>
            </a:r>
            <a:r>
              <a:rPr sz="1167" spc="68" dirty="0">
                <a:latin typeface="Tahoma"/>
                <a:cs typeface="Tahoma"/>
              </a:rPr>
              <a:t>with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68" dirty="0">
                <a:latin typeface="Tahoma"/>
                <a:cs typeface="Tahoma"/>
              </a:rPr>
              <a:t>same </a:t>
            </a:r>
            <a:r>
              <a:rPr sz="1167" spc="73" dirty="0">
                <a:latin typeface="Tahoma"/>
                <a:cs typeface="Tahoma"/>
              </a:rPr>
              <a:t>data </a:t>
            </a:r>
            <a:r>
              <a:rPr sz="1167" spc="49" dirty="0">
                <a:latin typeface="Tahoma"/>
                <a:cs typeface="Tahoma"/>
              </a:rPr>
              <a:t>at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internal </a:t>
            </a:r>
            <a:r>
              <a:rPr sz="1167" spc="78" dirty="0">
                <a:latin typeface="Tahoma"/>
                <a:cs typeface="Tahoma"/>
              </a:rPr>
              <a:t>level, </a:t>
            </a:r>
            <a:r>
              <a:rPr sz="1167" spc="68" dirty="0">
                <a:latin typeface="Tahoma"/>
                <a:cs typeface="Tahoma"/>
              </a:rPr>
              <a:t>this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78" dirty="0">
                <a:latin typeface="Tahoma"/>
                <a:cs typeface="Tahoma"/>
              </a:rPr>
              <a:t>called </a:t>
            </a:r>
            <a:r>
              <a:rPr sz="1167" spc="58" dirty="0">
                <a:latin typeface="Tahoma"/>
                <a:cs typeface="Tahoma"/>
              </a:rPr>
              <a:t>the   </a:t>
            </a:r>
            <a:r>
              <a:rPr sz="1167" spc="165" dirty="0">
                <a:latin typeface="Tahoma"/>
                <a:cs typeface="Tahoma"/>
              </a:rPr>
              <a:t> </a:t>
            </a:r>
            <a:r>
              <a:rPr sz="1167" spc="87" dirty="0">
                <a:latin typeface="Tahoma"/>
                <a:cs typeface="Tahoma"/>
              </a:rPr>
              <a:t>conceptual/Internal</a:t>
            </a:r>
            <a:endParaRPr sz="1167">
              <a:latin typeface="Tahoma"/>
              <a:cs typeface="Tahoma"/>
            </a:endParaRPr>
          </a:p>
          <a:p>
            <a:pPr marL="12347" algn="just">
              <a:lnSpc>
                <a:spcPts val="1366"/>
              </a:lnSpc>
            </a:pPr>
            <a:r>
              <a:rPr sz="1167" spc="83" dirty="0">
                <a:latin typeface="Tahoma"/>
                <a:cs typeface="Tahoma"/>
              </a:rPr>
              <a:t>mapping.</a:t>
            </a:r>
            <a:endParaRPr sz="1167">
              <a:latin typeface="Tahoma"/>
              <a:cs typeface="Tahoma"/>
            </a:endParaRPr>
          </a:p>
          <a:p>
            <a:pPr marL="12347" marR="4939">
              <a:lnSpc>
                <a:spcPct val="100600"/>
              </a:lnSpc>
            </a:pPr>
            <a:r>
              <a:rPr sz="1167" spc="58" dirty="0">
                <a:latin typeface="Tahoma"/>
                <a:cs typeface="Tahoma"/>
              </a:rPr>
              <a:t>Now the </a:t>
            </a:r>
            <a:r>
              <a:rPr sz="1167" spc="83" dirty="0">
                <a:latin typeface="Tahoma"/>
                <a:cs typeface="Tahoma"/>
              </a:rPr>
              <a:t>question </a:t>
            </a:r>
            <a:r>
              <a:rPr sz="1167" spc="78" dirty="0">
                <a:latin typeface="Tahoma"/>
                <a:cs typeface="Tahoma"/>
              </a:rPr>
              <a:t>arises </a:t>
            </a:r>
            <a:r>
              <a:rPr sz="1167" spc="73" dirty="0">
                <a:latin typeface="Tahoma"/>
                <a:cs typeface="Tahoma"/>
              </a:rPr>
              <a:t>that </a:t>
            </a:r>
            <a:r>
              <a:rPr sz="1167" spc="68" dirty="0">
                <a:latin typeface="Tahoma"/>
                <a:cs typeface="Tahoma"/>
              </a:rPr>
              <a:t>how this </a:t>
            </a:r>
            <a:r>
              <a:rPr sz="1167" spc="78" dirty="0">
                <a:latin typeface="Tahoma"/>
                <a:cs typeface="Tahoma"/>
              </a:rPr>
              <a:t>mapping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87" dirty="0">
                <a:latin typeface="Tahoma"/>
                <a:cs typeface="Tahoma"/>
              </a:rPr>
              <a:t>performed. </a:t>
            </a:r>
            <a:r>
              <a:rPr sz="1167" spc="73" dirty="0">
                <a:latin typeface="Tahoma"/>
                <a:cs typeface="Tahoma"/>
              </a:rPr>
              <a:t>Means  </a:t>
            </a:r>
            <a:r>
              <a:rPr sz="1167" spc="58" dirty="0">
                <a:latin typeface="Tahoma"/>
                <a:cs typeface="Tahoma"/>
              </a:rPr>
              <a:t>how </a:t>
            </a:r>
            <a:r>
              <a:rPr sz="1167" spc="44" dirty="0">
                <a:latin typeface="Tahoma"/>
                <a:cs typeface="Tahoma"/>
              </a:rPr>
              <a:t>is it </a:t>
            </a:r>
            <a:r>
              <a:rPr sz="1167" spc="83" dirty="0">
                <a:latin typeface="Tahoma"/>
                <a:cs typeface="Tahoma"/>
              </a:rPr>
              <a:t>possible </a:t>
            </a:r>
            <a:r>
              <a:rPr sz="1167" spc="49" dirty="0">
                <a:latin typeface="Tahoma"/>
                <a:cs typeface="Tahoma"/>
              </a:rPr>
              <a:t>to </a:t>
            </a:r>
            <a:r>
              <a:rPr sz="1167" spc="68" dirty="0">
                <a:latin typeface="Tahoma"/>
                <a:cs typeface="Tahoma"/>
              </a:rPr>
              <a:t>have </a:t>
            </a:r>
            <a:r>
              <a:rPr sz="1167" spc="73" dirty="0">
                <a:latin typeface="Tahoma"/>
                <a:cs typeface="Tahoma"/>
              </a:rPr>
              <a:t>data </a:t>
            </a:r>
            <a:r>
              <a:rPr sz="1167" spc="44" dirty="0">
                <a:latin typeface="Tahoma"/>
                <a:cs typeface="Tahoma"/>
              </a:rPr>
              <a:t>at </a:t>
            </a:r>
            <a:r>
              <a:rPr sz="1167" spc="58" dirty="0">
                <a:latin typeface="Tahoma"/>
                <a:cs typeface="Tahoma"/>
              </a:rPr>
              <a:t>one </a:t>
            </a:r>
            <a:r>
              <a:rPr sz="1167" spc="73" dirty="0">
                <a:latin typeface="Tahoma"/>
                <a:cs typeface="Tahoma"/>
              </a:rPr>
              <a:t>level </a:t>
            </a:r>
            <a:r>
              <a:rPr sz="1167" spc="44" dirty="0">
                <a:latin typeface="Tahoma"/>
                <a:cs typeface="Tahoma"/>
              </a:rPr>
              <a:t>in </a:t>
            </a:r>
            <a:r>
              <a:rPr sz="1167" spc="68" dirty="0">
                <a:latin typeface="Tahoma"/>
                <a:cs typeface="Tahoma"/>
              </a:rPr>
              <a:t>date </a:t>
            </a:r>
            <a:r>
              <a:rPr sz="1167" spc="78" dirty="0">
                <a:latin typeface="Tahoma"/>
                <a:cs typeface="Tahoma"/>
              </a:rPr>
              <a:t>format </a:t>
            </a:r>
            <a:r>
              <a:rPr sz="1167" spc="63" dirty="0">
                <a:latin typeface="Tahoma"/>
                <a:cs typeface="Tahoma"/>
              </a:rPr>
              <a:t>and </a:t>
            </a:r>
            <a:r>
              <a:rPr sz="1167" spc="49" dirty="0">
                <a:latin typeface="Tahoma"/>
                <a:cs typeface="Tahoma"/>
              </a:rPr>
              <a:t>at </a:t>
            </a:r>
            <a:r>
              <a:rPr sz="1167" dirty="0">
                <a:latin typeface="Tahoma"/>
                <a:cs typeface="Tahoma"/>
              </a:rPr>
              <a:t>a  </a:t>
            </a:r>
            <a:r>
              <a:rPr sz="1167" spc="78" dirty="0">
                <a:latin typeface="Tahoma"/>
                <a:cs typeface="Tahoma"/>
              </a:rPr>
              <a:t>higher </a:t>
            </a:r>
            <a:r>
              <a:rPr sz="1167" spc="73" dirty="0">
                <a:latin typeface="Tahoma"/>
                <a:cs typeface="Tahoma"/>
              </a:rPr>
              <a:t>level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same </a:t>
            </a: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73" dirty="0">
                <a:latin typeface="Tahoma"/>
                <a:cs typeface="Tahoma"/>
              </a:rPr>
              <a:t>show </a:t>
            </a:r>
            <a:r>
              <a:rPr sz="1167" spc="49" dirty="0">
                <a:latin typeface="Tahoma"/>
                <a:cs typeface="Tahoma"/>
              </a:rPr>
              <a:t>us </a:t>
            </a:r>
            <a:r>
              <a:rPr sz="1167" spc="63" dirty="0">
                <a:latin typeface="Tahoma"/>
                <a:cs typeface="Tahoma"/>
              </a:rPr>
              <a:t>the </a:t>
            </a:r>
            <a:r>
              <a:rPr sz="1167" spc="68" dirty="0">
                <a:latin typeface="Tahoma"/>
                <a:cs typeface="Tahoma"/>
              </a:rPr>
              <a:t>age. This </a:t>
            </a:r>
            <a:r>
              <a:rPr sz="1167" spc="78" dirty="0">
                <a:latin typeface="Tahoma"/>
                <a:cs typeface="Tahoma"/>
              </a:rPr>
              <a:t>hidden </a:t>
            </a:r>
            <a:r>
              <a:rPr sz="1167" spc="87" dirty="0">
                <a:latin typeface="Tahoma"/>
                <a:cs typeface="Tahoma"/>
              </a:rPr>
              <a:t>mechanism,  </a:t>
            </a:r>
            <a:r>
              <a:rPr sz="1167" spc="83" dirty="0">
                <a:latin typeface="Tahoma"/>
                <a:cs typeface="Tahoma"/>
              </a:rPr>
              <a:t>conversion </a:t>
            </a:r>
            <a:r>
              <a:rPr sz="1167" spc="78" dirty="0">
                <a:latin typeface="Tahoma"/>
                <a:cs typeface="Tahoma"/>
              </a:rPr>
              <a:t>system </a:t>
            </a:r>
            <a:r>
              <a:rPr sz="1167" spc="44" dirty="0">
                <a:latin typeface="Tahoma"/>
                <a:cs typeface="Tahoma"/>
              </a:rPr>
              <a:t>or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formula </a:t>
            </a:r>
            <a:r>
              <a:rPr sz="1167" spc="73" dirty="0">
                <a:latin typeface="Tahoma"/>
                <a:cs typeface="Tahoma"/>
              </a:rPr>
              <a:t>which </a:t>
            </a:r>
            <a:r>
              <a:rPr sz="1167" spc="83" dirty="0">
                <a:latin typeface="Tahoma"/>
                <a:cs typeface="Tahoma"/>
              </a:rPr>
              <a:t>converts </a:t>
            </a:r>
            <a:r>
              <a:rPr sz="1167" spc="63" dirty="0">
                <a:latin typeface="Tahoma"/>
                <a:cs typeface="Tahoma"/>
              </a:rPr>
              <a:t>the </a:t>
            </a:r>
            <a:r>
              <a:rPr sz="1167" spc="68" dirty="0">
                <a:latin typeface="Tahoma"/>
                <a:cs typeface="Tahoma"/>
              </a:rPr>
              <a:t>date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73" dirty="0">
                <a:latin typeface="Tahoma"/>
                <a:cs typeface="Tahoma"/>
              </a:rPr>
              <a:t>birth  </a:t>
            </a:r>
            <a:r>
              <a:rPr sz="1167" spc="44" dirty="0">
                <a:latin typeface="Tahoma"/>
                <a:cs typeface="Tahoma"/>
              </a:rPr>
              <a:t>of  an  </a:t>
            </a:r>
            <a:r>
              <a:rPr sz="1167" spc="83" dirty="0">
                <a:latin typeface="Tahoma"/>
                <a:cs typeface="Tahoma"/>
              </a:rPr>
              <a:t>employee </a:t>
            </a:r>
            <a:r>
              <a:rPr sz="1167" spc="73" dirty="0">
                <a:latin typeface="Tahoma"/>
                <a:cs typeface="Tahoma"/>
              </a:rPr>
              <a:t>into </a:t>
            </a:r>
            <a:r>
              <a:rPr sz="1167" spc="58" dirty="0">
                <a:latin typeface="Tahoma"/>
                <a:cs typeface="Tahoma"/>
              </a:rPr>
              <a:t>age </a:t>
            </a:r>
            <a:r>
              <a:rPr sz="1167" spc="44" dirty="0">
                <a:latin typeface="Tahoma"/>
                <a:cs typeface="Tahoma"/>
              </a:rPr>
              <a:t>is  </a:t>
            </a:r>
            <a:r>
              <a:rPr sz="1167" spc="83" dirty="0">
                <a:latin typeface="Tahoma"/>
                <a:cs typeface="Tahoma"/>
              </a:rPr>
              <a:t>performed </a:t>
            </a:r>
            <a:r>
              <a:rPr sz="1167" spc="44" dirty="0">
                <a:latin typeface="Tahoma"/>
                <a:cs typeface="Tahoma"/>
              </a:rPr>
              <a:t>by 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mapping function  </a:t>
            </a:r>
            <a:r>
              <a:rPr sz="1167" spc="258" dirty="0">
                <a:latin typeface="Tahoma"/>
                <a:cs typeface="Tahoma"/>
              </a:rPr>
              <a:t> </a:t>
            </a:r>
            <a:r>
              <a:rPr sz="1167" spc="63" dirty="0">
                <a:latin typeface="Tahoma"/>
                <a:cs typeface="Tahoma"/>
              </a:rPr>
              <a:t>and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33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573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26" y="1431790"/>
            <a:ext cx="5358077" cy="1796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0600"/>
              </a:lnSpc>
            </a:pPr>
            <a:r>
              <a:rPr sz="1167" spc="44" dirty="0">
                <a:latin typeface="Tahoma"/>
                <a:cs typeface="Tahoma"/>
              </a:rPr>
              <a:t>it is </a:t>
            </a:r>
            <a:r>
              <a:rPr sz="1167" spc="78" dirty="0">
                <a:latin typeface="Tahoma"/>
                <a:cs typeface="Tahoma"/>
              </a:rPr>
              <a:t>defined </a:t>
            </a:r>
            <a:r>
              <a:rPr sz="1167" spc="44" dirty="0">
                <a:latin typeface="Tahoma"/>
                <a:cs typeface="Tahoma"/>
              </a:rPr>
              <a:t>in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specific </a:t>
            </a:r>
            <a:r>
              <a:rPr sz="1167" spc="73" dirty="0">
                <a:latin typeface="Tahoma"/>
                <a:cs typeface="Tahoma"/>
              </a:rPr>
              <a:t>ext/ </a:t>
            </a:r>
            <a:r>
              <a:rPr sz="1167" spc="58" dirty="0">
                <a:latin typeface="Tahoma"/>
                <a:cs typeface="Tahoma"/>
              </a:rPr>
              <a:t>con </a:t>
            </a:r>
            <a:r>
              <a:rPr sz="1167" spc="83" dirty="0">
                <a:latin typeface="Tahoma"/>
                <a:cs typeface="Tahoma"/>
              </a:rPr>
              <a:t>mapping, </a:t>
            </a:r>
            <a:r>
              <a:rPr sz="1167" spc="63" dirty="0">
                <a:latin typeface="Tahoma"/>
                <a:cs typeface="Tahoma"/>
              </a:rPr>
              <a:t>for </a:t>
            </a:r>
            <a:r>
              <a:rPr sz="1167" spc="83" dirty="0">
                <a:latin typeface="Tahoma"/>
                <a:cs typeface="Tahoma"/>
              </a:rPr>
              <a:t>example, </a:t>
            </a:r>
            <a:r>
              <a:rPr sz="1167" spc="68" dirty="0">
                <a:latin typeface="Tahoma"/>
                <a:cs typeface="Tahoma"/>
              </a:rPr>
              <a:t>when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49" dirty="0">
                <a:latin typeface="Tahoma"/>
                <a:cs typeface="Tahoma"/>
              </a:rPr>
              <a:t>at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conceptual </a:t>
            </a:r>
            <a:r>
              <a:rPr sz="1167" spc="78" dirty="0">
                <a:latin typeface="Tahoma"/>
                <a:cs typeface="Tahoma"/>
              </a:rPr>
              <a:t>level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83" dirty="0">
                <a:latin typeface="Tahoma"/>
                <a:cs typeface="Tahoma"/>
              </a:rPr>
              <a:t>presented </a:t>
            </a:r>
            <a:r>
              <a:rPr sz="1167" spc="44" dirty="0">
                <a:latin typeface="Tahoma"/>
                <a:cs typeface="Tahoma"/>
              </a:rPr>
              <a:t>as </a:t>
            </a:r>
            <a:r>
              <a:rPr sz="1167" spc="58" dirty="0">
                <a:latin typeface="Tahoma"/>
                <a:cs typeface="Tahoma"/>
              </a:rPr>
              <a:t>the age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63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employee 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68" dirty="0">
                <a:latin typeface="Tahoma"/>
                <a:cs typeface="Tahoma"/>
              </a:rPr>
              <a:t>done </a:t>
            </a:r>
            <a:r>
              <a:rPr sz="1167" spc="44" dirty="0">
                <a:latin typeface="Tahoma"/>
                <a:cs typeface="Tahoma"/>
              </a:rPr>
              <a:t>by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external schema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73" dirty="0">
                <a:latin typeface="Tahoma"/>
                <a:cs typeface="Tahoma"/>
              </a:rPr>
              <a:t>that </a:t>
            </a:r>
            <a:r>
              <a:rPr sz="1167" spc="83" dirty="0">
                <a:latin typeface="Tahoma"/>
                <a:cs typeface="Tahoma"/>
              </a:rPr>
              <a:t>specific </a:t>
            </a:r>
            <a:r>
              <a:rPr sz="1167" spc="73" dirty="0">
                <a:latin typeface="Tahoma"/>
                <a:cs typeface="Tahoma"/>
              </a:rPr>
              <a:t>user. </a:t>
            </a:r>
            <a:r>
              <a:rPr sz="1167" spc="58" dirty="0">
                <a:latin typeface="Tahoma"/>
                <a:cs typeface="Tahoma"/>
              </a:rPr>
              <a:t>Now </a:t>
            </a:r>
            <a:r>
              <a:rPr sz="1167" spc="44" dirty="0">
                <a:latin typeface="Tahoma"/>
                <a:cs typeface="Tahoma"/>
              </a:rPr>
              <a:t>in </a:t>
            </a:r>
            <a:r>
              <a:rPr sz="1167" spc="68" dirty="0">
                <a:latin typeface="Tahoma"/>
                <a:cs typeface="Tahoma"/>
              </a:rPr>
              <a:t>this  </a:t>
            </a:r>
            <a:r>
              <a:rPr sz="1167" spc="83" dirty="0">
                <a:latin typeface="Tahoma"/>
                <a:cs typeface="Tahoma"/>
              </a:rPr>
              <a:t>scenario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ext/ </a:t>
            </a:r>
            <a:r>
              <a:rPr sz="1167" spc="63" dirty="0">
                <a:latin typeface="Tahoma"/>
                <a:cs typeface="Tahoma"/>
              </a:rPr>
              <a:t>con </a:t>
            </a:r>
            <a:r>
              <a:rPr sz="1167" spc="83" dirty="0">
                <a:latin typeface="Tahoma"/>
                <a:cs typeface="Tahoma"/>
              </a:rPr>
              <a:t>mapping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83" dirty="0">
                <a:latin typeface="Tahoma"/>
                <a:cs typeface="Tahoma"/>
              </a:rPr>
              <a:t>performing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mapping </a:t>
            </a:r>
            <a:r>
              <a:rPr sz="1167" spc="68" dirty="0">
                <a:latin typeface="Tahoma"/>
                <a:cs typeface="Tahoma"/>
              </a:rPr>
              <a:t>with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83" dirty="0">
                <a:latin typeface="Tahoma"/>
                <a:cs typeface="Tahoma"/>
              </a:rPr>
              <a:t>internal</a:t>
            </a:r>
            <a:r>
              <a:rPr sz="1167" spc="185" dirty="0">
                <a:latin typeface="Tahoma"/>
                <a:cs typeface="Tahoma"/>
              </a:rPr>
              <a:t> </a:t>
            </a:r>
            <a:r>
              <a:rPr sz="1167" spc="73" dirty="0">
                <a:latin typeface="Tahoma"/>
                <a:cs typeface="Tahoma"/>
              </a:rPr>
              <a:t>view</a:t>
            </a:r>
            <a:r>
              <a:rPr sz="1167" spc="194" dirty="0">
                <a:latin typeface="Tahoma"/>
                <a:cs typeface="Tahoma"/>
              </a:rPr>
              <a:t> </a:t>
            </a:r>
            <a:r>
              <a:rPr sz="1167" spc="63" dirty="0">
                <a:latin typeface="Tahoma"/>
                <a:cs typeface="Tahoma"/>
              </a:rPr>
              <a:t>and</a:t>
            </a:r>
            <a:r>
              <a:rPr sz="1167" spc="194" dirty="0">
                <a:latin typeface="Tahoma"/>
                <a:cs typeface="Tahoma"/>
              </a:rPr>
              <a:t> </a:t>
            </a:r>
            <a:r>
              <a:rPr sz="1167" spc="44" dirty="0">
                <a:latin typeface="Tahoma"/>
                <a:cs typeface="Tahoma"/>
              </a:rPr>
              <a:t>is</a:t>
            </a:r>
            <a:r>
              <a:rPr sz="1167" spc="198" dirty="0">
                <a:latin typeface="Tahoma"/>
                <a:cs typeface="Tahoma"/>
              </a:rPr>
              <a:t> </a:t>
            </a:r>
            <a:r>
              <a:rPr sz="1167" spc="83" dirty="0">
                <a:latin typeface="Tahoma"/>
                <a:cs typeface="Tahoma"/>
              </a:rPr>
              <a:t>retrieving</a:t>
            </a:r>
            <a:r>
              <a:rPr sz="1167" spc="204" dirty="0">
                <a:latin typeface="Tahoma"/>
                <a:cs typeface="Tahoma"/>
              </a:rPr>
              <a:t> </a:t>
            </a:r>
            <a:r>
              <a:rPr sz="1167" spc="58" dirty="0">
                <a:latin typeface="Tahoma"/>
                <a:cs typeface="Tahoma"/>
              </a:rPr>
              <a:t>the</a:t>
            </a:r>
            <a:r>
              <a:rPr sz="1167" spc="198" dirty="0">
                <a:latin typeface="Tahoma"/>
                <a:cs typeface="Tahoma"/>
              </a:rPr>
              <a:t> </a:t>
            </a:r>
            <a:r>
              <a:rPr sz="1167" spc="68" dirty="0">
                <a:latin typeface="Tahoma"/>
                <a:cs typeface="Tahoma"/>
              </a:rPr>
              <a:t>data</a:t>
            </a:r>
            <a:r>
              <a:rPr sz="1167" spc="190" dirty="0">
                <a:latin typeface="Tahoma"/>
                <a:cs typeface="Tahoma"/>
              </a:rPr>
              <a:t> </a:t>
            </a:r>
            <a:r>
              <a:rPr sz="1167" spc="44" dirty="0">
                <a:latin typeface="Tahoma"/>
                <a:cs typeface="Tahoma"/>
              </a:rPr>
              <a:t>in</a:t>
            </a:r>
            <a:r>
              <a:rPr sz="1167" spc="198" dirty="0">
                <a:latin typeface="Tahoma"/>
                <a:cs typeface="Tahoma"/>
              </a:rPr>
              <a:t> </a:t>
            </a:r>
            <a:r>
              <a:rPr sz="1167" spc="78" dirty="0">
                <a:latin typeface="Tahoma"/>
                <a:cs typeface="Tahoma"/>
              </a:rPr>
              <a:t>desire</a:t>
            </a:r>
            <a:r>
              <a:rPr sz="1167" spc="185" dirty="0">
                <a:latin typeface="Tahoma"/>
                <a:cs typeface="Tahoma"/>
              </a:rPr>
              <a:t> </a:t>
            </a:r>
            <a:r>
              <a:rPr sz="1167" spc="78" dirty="0">
                <a:latin typeface="Tahoma"/>
                <a:cs typeface="Tahoma"/>
              </a:rPr>
              <a:t>format</a:t>
            </a:r>
            <a:r>
              <a:rPr sz="1167" spc="190" dirty="0">
                <a:latin typeface="Tahoma"/>
                <a:cs typeface="Tahoma"/>
              </a:rPr>
              <a:t> </a:t>
            </a:r>
            <a:r>
              <a:rPr sz="1167" spc="49" dirty="0">
                <a:latin typeface="Tahoma"/>
                <a:cs typeface="Tahoma"/>
              </a:rPr>
              <a:t>of</a:t>
            </a:r>
            <a:r>
              <a:rPr sz="1167" spc="194" dirty="0">
                <a:latin typeface="Tahoma"/>
                <a:cs typeface="Tahoma"/>
              </a:rPr>
              <a:t> </a:t>
            </a:r>
            <a:r>
              <a:rPr sz="1167" spc="58" dirty="0">
                <a:latin typeface="Tahoma"/>
                <a:cs typeface="Tahoma"/>
              </a:rPr>
              <a:t>the</a:t>
            </a:r>
            <a:r>
              <a:rPr sz="1167" spc="198" dirty="0">
                <a:latin typeface="Tahoma"/>
                <a:cs typeface="Tahoma"/>
              </a:rPr>
              <a:t> </a:t>
            </a:r>
            <a:r>
              <a:rPr sz="1167" spc="78" dirty="0">
                <a:latin typeface="Tahoma"/>
                <a:cs typeface="Tahoma"/>
              </a:rPr>
              <a:t>user.</a:t>
            </a:r>
            <a:endParaRPr sz="1167">
              <a:latin typeface="Tahoma"/>
              <a:cs typeface="Tahoma"/>
            </a:endParaRPr>
          </a:p>
          <a:p>
            <a:pPr marL="12347" marR="6173" algn="just">
              <a:spcBef>
                <a:spcPts val="10"/>
              </a:spcBef>
            </a:pPr>
            <a:r>
              <a:rPr sz="1167" spc="44" dirty="0">
                <a:latin typeface="Tahoma"/>
                <a:cs typeface="Tahoma"/>
              </a:rPr>
              <a:t>In </a:t>
            </a:r>
            <a:r>
              <a:rPr sz="1167" spc="63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same </a:t>
            </a:r>
            <a:r>
              <a:rPr sz="1167" spc="63" dirty="0">
                <a:latin typeface="Tahoma"/>
                <a:cs typeface="Tahoma"/>
              </a:rPr>
              <a:t>way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mapping </a:t>
            </a:r>
            <a:r>
              <a:rPr sz="1167" spc="78" dirty="0">
                <a:latin typeface="Tahoma"/>
                <a:cs typeface="Tahoma"/>
              </a:rPr>
              <a:t>between </a:t>
            </a:r>
            <a:r>
              <a:rPr sz="1167" spc="44" dirty="0">
                <a:latin typeface="Tahoma"/>
                <a:cs typeface="Tahoma"/>
              </a:rPr>
              <a:t>an </a:t>
            </a:r>
            <a:r>
              <a:rPr sz="1167" spc="83" dirty="0">
                <a:latin typeface="Tahoma"/>
                <a:cs typeface="Tahoma"/>
              </a:rPr>
              <a:t>internal </a:t>
            </a:r>
            <a:r>
              <a:rPr sz="1167" spc="73" dirty="0">
                <a:latin typeface="Tahoma"/>
                <a:cs typeface="Tahoma"/>
              </a:rPr>
              <a:t>view </a:t>
            </a:r>
            <a:r>
              <a:rPr sz="1167" spc="58" dirty="0">
                <a:latin typeface="Tahoma"/>
                <a:cs typeface="Tahoma"/>
              </a:rPr>
              <a:t>and  </a:t>
            </a:r>
            <a:r>
              <a:rPr sz="1167" spc="83" dirty="0">
                <a:latin typeface="Tahoma"/>
                <a:cs typeface="Tahoma"/>
              </a:rPr>
              <a:t>conceptual </a:t>
            </a:r>
            <a:r>
              <a:rPr sz="1167" spc="73" dirty="0">
                <a:latin typeface="Tahoma"/>
                <a:cs typeface="Tahoma"/>
              </a:rPr>
              <a:t>view </a:t>
            </a:r>
            <a:r>
              <a:rPr sz="1167" spc="44" dirty="0">
                <a:latin typeface="Tahoma"/>
                <a:cs typeface="Tahoma"/>
              </a:rPr>
              <a:t>is</a:t>
            </a:r>
            <a:r>
              <a:rPr sz="1167" spc="408" dirty="0">
                <a:latin typeface="Tahoma"/>
                <a:cs typeface="Tahoma"/>
              </a:rPr>
              <a:t> </a:t>
            </a:r>
            <a:r>
              <a:rPr sz="1167" spc="83" dirty="0">
                <a:latin typeface="Tahoma"/>
                <a:cs typeface="Tahoma"/>
              </a:rPr>
              <a:t>performed.</a:t>
            </a:r>
            <a:endParaRPr sz="1167">
              <a:latin typeface="Tahoma"/>
              <a:cs typeface="Tahoma"/>
            </a:endParaRPr>
          </a:p>
          <a:p>
            <a:pPr marL="12347" marR="4939" indent="-617" algn="just">
              <a:lnSpc>
                <a:spcPct val="100400"/>
              </a:lnSpc>
              <a:spcBef>
                <a:spcPts val="5"/>
              </a:spcBef>
            </a:pP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8" dirty="0">
                <a:latin typeface="Tahoma"/>
                <a:cs typeface="Tahoma"/>
              </a:rPr>
              <a:t>figure </a:t>
            </a:r>
            <a:r>
              <a:rPr sz="1167" spc="73" dirty="0">
                <a:latin typeface="Tahoma"/>
                <a:cs typeface="Tahoma"/>
              </a:rPr>
              <a:t>below gives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73" dirty="0">
                <a:latin typeface="Tahoma"/>
                <a:cs typeface="Tahoma"/>
              </a:rPr>
              <a:t>clear </a:t>
            </a:r>
            <a:r>
              <a:rPr sz="1167" spc="83" dirty="0">
                <a:latin typeface="Tahoma"/>
                <a:cs typeface="Tahoma"/>
              </a:rPr>
              <a:t>picture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68" dirty="0">
                <a:latin typeface="Tahoma"/>
                <a:cs typeface="Tahoma"/>
              </a:rPr>
              <a:t>this </a:t>
            </a:r>
            <a:r>
              <a:rPr sz="1167" spc="83" dirty="0">
                <a:latin typeface="Tahoma"/>
                <a:cs typeface="Tahoma"/>
              </a:rPr>
              <a:t>mapping </a:t>
            </a:r>
            <a:r>
              <a:rPr sz="1167" spc="78" dirty="0">
                <a:latin typeface="Tahoma"/>
                <a:cs typeface="Tahoma"/>
              </a:rPr>
              <a:t>process </a:t>
            </a:r>
            <a:r>
              <a:rPr sz="1167" spc="63" dirty="0">
                <a:latin typeface="Tahoma"/>
                <a:cs typeface="Tahoma"/>
              </a:rPr>
              <a:t>and  </a:t>
            </a:r>
            <a:r>
              <a:rPr sz="1167" spc="78" dirty="0">
                <a:latin typeface="Tahoma"/>
                <a:cs typeface="Tahoma"/>
              </a:rPr>
              <a:t>informs </a:t>
            </a:r>
            <a:r>
              <a:rPr sz="1167" spc="73" dirty="0">
                <a:latin typeface="Tahoma"/>
                <a:cs typeface="Tahoma"/>
              </a:rPr>
              <a:t>where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8" dirty="0">
                <a:latin typeface="Tahoma"/>
                <a:cs typeface="Tahoma"/>
              </a:rPr>
              <a:t>mapping between </a:t>
            </a:r>
            <a:r>
              <a:rPr sz="1167" spc="83" dirty="0">
                <a:latin typeface="Tahoma"/>
                <a:cs typeface="Tahoma"/>
              </a:rPr>
              <a:t>different </a:t>
            </a:r>
            <a:r>
              <a:rPr sz="1167" spc="78" dirty="0">
                <a:latin typeface="Tahoma"/>
                <a:cs typeface="Tahoma"/>
              </a:rPr>
              <a:t>levels </a:t>
            </a:r>
            <a:r>
              <a:rPr sz="1167" spc="49" dirty="0">
                <a:latin typeface="Tahoma"/>
                <a:cs typeface="Tahoma"/>
              </a:rPr>
              <a:t>of </a:t>
            </a:r>
            <a:r>
              <a:rPr sz="1167" spc="63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database  </a:t>
            </a:r>
            <a:r>
              <a:rPr sz="1167" spc="44" dirty="0">
                <a:latin typeface="Tahoma"/>
                <a:cs typeface="Tahoma"/>
              </a:rPr>
              <a:t>is</a:t>
            </a:r>
            <a:r>
              <a:rPr sz="1167" spc="126" dirty="0">
                <a:latin typeface="Tahoma"/>
                <a:cs typeface="Tahoma"/>
              </a:rPr>
              <a:t> </a:t>
            </a:r>
            <a:r>
              <a:rPr sz="1167" spc="83" dirty="0">
                <a:latin typeface="Tahoma"/>
                <a:cs typeface="Tahoma"/>
              </a:rPr>
              <a:t>performed.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1341" y="3222846"/>
            <a:ext cx="3467393" cy="2073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099107" y="5332867"/>
            <a:ext cx="5357460" cy="3020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71612">
              <a:lnSpc>
                <a:spcPct val="121700"/>
              </a:lnSpc>
            </a:pPr>
            <a:r>
              <a:rPr sz="1167" spc="44" dirty="0">
                <a:latin typeface="Tahoma"/>
                <a:cs typeface="Tahoma"/>
              </a:rPr>
              <a:t>Fig:1: </a:t>
            </a:r>
            <a:r>
              <a:rPr sz="1167" spc="78" dirty="0">
                <a:latin typeface="Tahoma"/>
                <a:cs typeface="Tahoma"/>
              </a:rPr>
              <a:t>Mapping between </a:t>
            </a:r>
            <a:r>
              <a:rPr sz="1167" spc="87" dirty="0">
                <a:latin typeface="Tahoma"/>
                <a:cs typeface="Tahoma"/>
              </a:rPr>
              <a:t>External/Conceptual </a:t>
            </a:r>
            <a:r>
              <a:rPr sz="1167" spc="63" dirty="0">
                <a:latin typeface="Tahoma"/>
                <a:cs typeface="Tahoma"/>
              </a:rPr>
              <a:t>and </a:t>
            </a:r>
            <a:r>
              <a:rPr sz="1167" spc="87" dirty="0">
                <a:latin typeface="Tahoma"/>
                <a:cs typeface="Tahoma"/>
              </a:rPr>
              <a:t>Conceptual/Internal  </a:t>
            </a:r>
            <a:r>
              <a:rPr sz="1167" spc="78" dirty="0">
                <a:latin typeface="Tahoma"/>
                <a:cs typeface="Tahoma"/>
              </a:rPr>
              <a:t>levels</a:t>
            </a:r>
            <a:endParaRPr sz="1167">
              <a:latin typeface="Tahoma"/>
              <a:cs typeface="Tahoma"/>
            </a:endParaRPr>
          </a:p>
          <a:p>
            <a:pPr>
              <a:spcBef>
                <a:spcPts val="29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marR="5556" algn="just">
              <a:lnSpc>
                <a:spcPct val="100600"/>
              </a:lnSpc>
            </a:pPr>
            <a:r>
              <a:rPr sz="1167" spc="44" dirty="0">
                <a:latin typeface="Tahoma"/>
                <a:cs typeface="Tahoma"/>
              </a:rPr>
              <a:t>In </a:t>
            </a:r>
            <a:r>
              <a:rPr sz="1167" spc="83" dirty="0">
                <a:latin typeface="Tahoma"/>
                <a:cs typeface="Tahoma"/>
              </a:rPr>
              <a:t>Figure-1 </a:t>
            </a:r>
            <a:r>
              <a:rPr sz="1167" spc="44" dirty="0">
                <a:latin typeface="Tahoma"/>
                <a:cs typeface="Tahoma"/>
              </a:rPr>
              <a:t>we </a:t>
            </a:r>
            <a:r>
              <a:rPr sz="1167" spc="63" dirty="0">
                <a:latin typeface="Tahoma"/>
                <a:cs typeface="Tahoma"/>
              </a:rPr>
              <a:t>can see </a:t>
            </a:r>
            <a:r>
              <a:rPr sz="1167" spc="78" dirty="0">
                <a:latin typeface="Tahoma"/>
                <a:cs typeface="Tahoma"/>
              </a:rPr>
              <a:t>clearly </a:t>
            </a:r>
            <a:r>
              <a:rPr sz="1167" spc="73" dirty="0">
                <a:latin typeface="Tahoma"/>
                <a:cs typeface="Tahoma"/>
              </a:rPr>
              <a:t>where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mapping </a:t>
            </a:r>
            <a:r>
              <a:rPr sz="1167" spc="44" dirty="0">
                <a:latin typeface="Tahoma"/>
                <a:cs typeface="Tahoma"/>
              </a:rPr>
              <a:t>or </a:t>
            </a:r>
            <a:r>
              <a:rPr sz="1167" spc="87" dirty="0">
                <a:latin typeface="Tahoma"/>
                <a:cs typeface="Tahoma"/>
              </a:rPr>
              <a:t>connectivity </a:t>
            </a:r>
            <a:r>
              <a:rPr sz="1167" spc="44" dirty="0">
                <a:latin typeface="Tahoma"/>
                <a:cs typeface="Tahoma"/>
              </a:rPr>
              <a:t>is  </a:t>
            </a:r>
            <a:r>
              <a:rPr sz="1167" spc="83" dirty="0">
                <a:latin typeface="Tahoma"/>
                <a:cs typeface="Tahoma"/>
              </a:rPr>
              <a:t>performed </a:t>
            </a:r>
            <a:r>
              <a:rPr sz="1167" spc="78" dirty="0">
                <a:latin typeface="Tahoma"/>
                <a:cs typeface="Tahoma"/>
              </a:rPr>
              <a:t>between </a:t>
            </a:r>
            <a:r>
              <a:rPr sz="1167" spc="83" dirty="0">
                <a:latin typeface="Tahoma"/>
                <a:cs typeface="Tahoma"/>
              </a:rPr>
              <a:t>different </a:t>
            </a:r>
            <a:r>
              <a:rPr sz="1167" spc="78" dirty="0">
                <a:latin typeface="Tahoma"/>
                <a:cs typeface="Tahoma"/>
              </a:rPr>
              <a:t>levels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database management  system. Figure-1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83" dirty="0">
                <a:latin typeface="Tahoma"/>
                <a:cs typeface="Tahoma"/>
              </a:rPr>
              <a:t>showing </a:t>
            </a:r>
            <a:r>
              <a:rPr sz="1167" spc="78" dirty="0">
                <a:latin typeface="Tahoma"/>
                <a:cs typeface="Tahoma"/>
              </a:rPr>
              <a:t>another </a:t>
            </a:r>
            <a:r>
              <a:rPr sz="1167" spc="73" dirty="0">
                <a:latin typeface="Tahoma"/>
                <a:cs typeface="Tahoma"/>
              </a:rPr>
              <a:t>very </a:t>
            </a:r>
            <a:r>
              <a:rPr sz="1167" spc="83" dirty="0">
                <a:latin typeface="Tahoma"/>
                <a:cs typeface="Tahoma"/>
              </a:rPr>
              <a:t>important </a:t>
            </a:r>
            <a:r>
              <a:rPr sz="1167" spc="78" dirty="0">
                <a:latin typeface="Tahoma"/>
                <a:cs typeface="Tahoma"/>
              </a:rPr>
              <a:t>concept </a:t>
            </a:r>
            <a:r>
              <a:rPr sz="1167" spc="68" dirty="0">
                <a:latin typeface="Tahoma"/>
                <a:cs typeface="Tahoma"/>
              </a:rPr>
              <a:t>that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83" dirty="0">
                <a:latin typeface="Tahoma"/>
                <a:cs typeface="Tahoma"/>
              </a:rPr>
              <a:t>internal </a:t>
            </a:r>
            <a:r>
              <a:rPr sz="1167" spc="73" dirty="0">
                <a:latin typeface="Tahoma"/>
                <a:cs typeface="Tahoma"/>
              </a:rPr>
              <a:t>layer </a:t>
            </a:r>
            <a:r>
              <a:rPr sz="1167" spc="63" dirty="0">
                <a:latin typeface="Tahoma"/>
                <a:cs typeface="Tahoma"/>
              </a:rPr>
              <a:t>and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physical </a:t>
            </a:r>
            <a:r>
              <a:rPr sz="1167" spc="78" dirty="0">
                <a:latin typeface="Tahoma"/>
                <a:cs typeface="Tahoma"/>
              </a:rPr>
              <a:t>layers </a:t>
            </a:r>
            <a:r>
              <a:rPr sz="1167" spc="58" dirty="0">
                <a:latin typeface="Tahoma"/>
                <a:cs typeface="Tahoma"/>
              </a:rPr>
              <a:t>lie </a:t>
            </a:r>
            <a:r>
              <a:rPr sz="1167" spc="83" dirty="0">
                <a:latin typeface="Tahoma"/>
                <a:cs typeface="Tahoma"/>
              </a:rPr>
              <a:t>separately </a:t>
            </a:r>
            <a:r>
              <a:rPr sz="1167" spc="63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Physical  </a:t>
            </a:r>
            <a:r>
              <a:rPr sz="1167" spc="73" dirty="0">
                <a:latin typeface="Tahoma"/>
                <a:cs typeface="Tahoma"/>
              </a:rPr>
              <a:t>layer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83" dirty="0">
                <a:latin typeface="Tahoma"/>
                <a:cs typeface="Tahoma"/>
              </a:rPr>
              <a:t>explicitly </a:t>
            </a:r>
            <a:r>
              <a:rPr sz="1167" spc="73" dirty="0">
                <a:latin typeface="Tahoma"/>
                <a:cs typeface="Tahoma"/>
              </a:rPr>
              <a:t>used </a:t>
            </a:r>
            <a:r>
              <a:rPr sz="1167" spc="63" dirty="0">
                <a:latin typeface="Tahoma"/>
                <a:cs typeface="Tahoma"/>
              </a:rPr>
              <a:t>for </a:t>
            </a: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78" dirty="0">
                <a:latin typeface="Tahoma"/>
                <a:cs typeface="Tahoma"/>
              </a:rPr>
              <a:t>storage </a:t>
            </a:r>
            <a:r>
              <a:rPr sz="1167" spc="44" dirty="0">
                <a:latin typeface="Tahoma"/>
                <a:cs typeface="Tahoma"/>
              </a:rPr>
              <a:t>on </a:t>
            </a:r>
            <a:r>
              <a:rPr sz="1167" spc="68" dirty="0">
                <a:latin typeface="Tahoma"/>
                <a:cs typeface="Tahoma"/>
              </a:rPr>
              <a:t>disk </a:t>
            </a:r>
            <a:r>
              <a:rPr sz="1167" spc="63" dirty="0">
                <a:latin typeface="Tahoma"/>
                <a:cs typeface="Tahoma"/>
              </a:rPr>
              <a:t>and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87" dirty="0">
                <a:latin typeface="Tahoma"/>
                <a:cs typeface="Tahoma"/>
              </a:rPr>
              <a:t>responsibility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63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Operating system. </a:t>
            </a:r>
            <a:r>
              <a:rPr sz="1167" spc="73" dirty="0">
                <a:latin typeface="Tahoma"/>
                <a:cs typeface="Tahoma"/>
              </a:rPr>
              <a:t>DBMS </a:t>
            </a:r>
            <a:r>
              <a:rPr sz="1167" spc="63" dirty="0">
                <a:latin typeface="Tahoma"/>
                <a:cs typeface="Tahoma"/>
              </a:rPr>
              <a:t>has </a:t>
            </a:r>
            <a:r>
              <a:rPr sz="1167" spc="78" dirty="0">
                <a:latin typeface="Tahoma"/>
                <a:cs typeface="Tahoma"/>
              </a:rPr>
              <a:t>almost </a:t>
            </a:r>
            <a:r>
              <a:rPr sz="1167" spc="49" dirty="0">
                <a:latin typeface="Tahoma"/>
                <a:cs typeface="Tahoma"/>
              </a:rPr>
              <a:t>no </a:t>
            </a:r>
            <a:r>
              <a:rPr sz="1167" spc="78" dirty="0">
                <a:latin typeface="Tahoma"/>
                <a:cs typeface="Tahoma"/>
              </a:rPr>
              <a:t>concern  </a:t>
            </a:r>
            <a:r>
              <a:rPr sz="1167" spc="68" dirty="0">
                <a:latin typeface="Tahoma"/>
                <a:cs typeface="Tahoma"/>
              </a:rPr>
              <a:t>with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8" dirty="0">
                <a:latin typeface="Tahoma"/>
                <a:cs typeface="Tahoma"/>
              </a:rPr>
              <a:t>details </a:t>
            </a:r>
            <a:r>
              <a:rPr sz="1167" spc="49" dirty="0">
                <a:latin typeface="Tahoma"/>
                <a:cs typeface="Tahoma"/>
              </a:rPr>
              <a:t>of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physical </a:t>
            </a:r>
            <a:r>
              <a:rPr sz="1167" spc="78" dirty="0">
                <a:latin typeface="Tahoma"/>
                <a:cs typeface="Tahoma"/>
              </a:rPr>
              <a:t>level </a:t>
            </a:r>
            <a:r>
              <a:rPr sz="1167" spc="73" dirty="0">
                <a:latin typeface="Tahoma"/>
                <a:cs typeface="Tahoma"/>
              </a:rPr>
              <a:t>other </a:t>
            </a:r>
            <a:r>
              <a:rPr sz="1167" spc="68" dirty="0">
                <a:latin typeface="Tahoma"/>
                <a:cs typeface="Tahoma"/>
              </a:rPr>
              <a:t>than that </a:t>
            </a:r>
            <a:r>
              <a:rPr sz="1167" dirty="0">
                <a:latin typeface="Tahoma"/>
                <a:cs typeface="Tahoma"/>
              </a:rPr>
              <a:t>i t </a:t>
            </a:r>
            <a:r>
              <a:rPr sz="1167" spc="78" dirty="0">
                <a:latin typeface="Tahoma"/>
                <a:cs typeface="Tahoma"/>
              </a:rPr>
              <a:t>passes </a:t>
            </a:r>
            <a:r>
              <a:rPr sz="1167" spc="44" dirty="0">
                <a:latin typeface="Tahoma"/>
                <a:cs typeface="Tahoma"/>
              </a:rPr>
              <a:t>on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78" dirty="0">
                <a:latin typeface="Tahoma"/>
                <a:cs typeface="Tahoma"/>
              </a:rPr>
              <a:t>along- </a:t>
            </a:r>
            <a:r>
              <a:rPr sz="1167" spc="68" dirty="0">
                <a:latin typeface="Tahoma"/>
                <a:cs typeface="Tahoma"/>
              </a:rPr>
              <a:t>with </a:t>
            </a:r>
            <a:r>
              <a:rPr sz="1167" spc="83" dirty="0">
                <a:latin typeface="Tahoma"/>
                <a:cs typeface="Tahoma"/>
              </a:rPr>
              <a:t>necessary </a:t>
            </a:r>
            <a:r>
              <a:rPr sz="1167" spc="87" dirty="0">
                <a:latin typeface="Tahoma"/>
                <a:cs typeface="Tahoma"/>
              </a:rPr>
              <a:t>instructions </a:t>
            </a:r>
            <a:r>
              <a:rPr sz="1167" spc="83" dirty="0">
                <a:latin typeface="Tahoma"/>
                <a:cs typeface="Tahoma"/>
              </a:rPr>
              <a:t>required </a:t>
            </a:r>
            <a:r>
              <a:rPr sz="1167" spc="49" dirty="0">
                <a:latin typeface="Tahoma"/>
                <a:cs typeface="Tahoma"/>
              </a:rPr>
              <a:t>to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8" dirty="0">
                <a:latin typeface="Tahoma"/>
                <a:cs typeface="Tahoma"/>
              </a:rPr>
              <a:t>store </a:t>
            </a:r>
            <a:r>
              <a:rPr sz="1167" spc="73" dirty="0">
                <a:latin typeface="Tahoma"/>
                <a:cs typeface="Tahoma"/>
              </a:rPr>
              <a:t>that  </a:t>
            </a: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49" dirty="0">
                <a:latin typeface="Tahoma"/>
                <a:cs typeface="Tahoma"/>
              </a:rPr>
              <a:t>to </a:t>
            </a:r>
            <a:r>
              <a:rPr sz="1167" spc="63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operating</a:t>
            </a:r>
            <a:r>
              <a:rPr sz="1167" spc="520" dirty="0">
                <a:latin typeface="Tahoma"/>
                <a:cs typeface="Tahoma"/>
              </a:rPr>
              <a:t> </a:t>
            </a:r>
            <a:r>
              <a:rPr sz="1167" spc="83" dirty="0">
                <a:latin typeface="Tahoma"/>
                <a:cs typeface="Tahoma"/>
              </a:rPr>
              <a:t>system.</a:t>
            </a:r>
            <a:endParaRPr sz="1167">
              <a:latin typeface="Tahoma"/>
              <a:cs typeface="Tahoma"/>
            </a:endParaRPr>
          </a:p>
          <a:p>
            <a:pPr>
              <a:spcBef>
                <a:spcPts val="5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marR="4939" algn="just">
              <a:lnSpc>
                <a:spcPct val="100400"/>
              </a:lnSpc>
            </a:pPr>
            <a:r>
              <a:rPr sz="1167" spc="78" dirty="0">
                <a:latin typeface="Tahoma"/>
                <a:cs typeface="Tahoma"/>
              </a:rPr>
              <a:t>Figure-2 </a:t>
            </a:r>
            <a:r>
              <a:rPr sz="1167" spc="44" dirty="0">
                <a:latin typeface="Tahoma"/>
                <a:cs typeface="Tahoma"/>
              </a:rPr>
              <a:t>on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next </a:t>
            </a:r>
            <a:r>
              <a:rPr sz="1167" spc="68" dirty="0">
                <a:latin typeface="Tahoma"/>
                <a:cs typeface="Tahoma"/>
              </a:rPr>
              <a:t>page </a:t>
            </a:r>
            <a:r>
              <a:rPr sz="1167" spc="73" dirty="0">
                <a:latin typeface="Tahoma"/>
                <a:cs typeface="Tahoma"/>
              </a:rPr>
              <a:t>shows </a:t>
            </a:r>
            <a:r>
              <a:rPr sz="1167" spc="63" dirty="0">
                <a:latin typeface="Tahoma"/>
                <a:cs typeface="Tahoma"/>
              </a:rPr>
              <a:t>how </a:t>
            </a: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78" dirty="0">
                <a:latin typeface="Tahoma"/>
                <a:cs typeface="Tahoma"/>
              </a:rPr>
              <a:t>appears </a:t>
            </a:r>
            <a:r>
              <a:rPr sz="1167" spc="44" dirty="0">
                <a:latin typeface="Tahoma"/>
                <a:cs typeface="Tahoma"/>
              </a:rPr>
              <a:t>on </a:t>
            </a:r>
            <a:r>
              <a:rPr sz="1167" spc="83" dirty="0">
                <a:latin typeface="Tahoma"/>
                <a:cs typeface="Tahoma"/>
              </a:rPr>
              <a:t>different  </a:t>
            </a:r>
            <a:r>
              <a:rPr sz="1167" spc="78" dirty="0">
                <a:latin typeface="Tahoma"/>
                <a:cs typeface="Tahoma"/>
              </a:rPr>
              <a:t>levels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database </a:t>
            </a:r>
            <a:r>
              <a:rPr sz="1167" spc="87" dirty="0">
                <a:latin typeface="Tahoma"/>
                <a:cs typeface="Tahoma"/>
              </a:rPr>
              <a:t>architecture </a:t>
            </a:r>
            <a:r>
              <a:rPr sz="1167" spc="63" dirty="0">
                <a:latin typeface="Tahoma"/>
                <a:cs typeface="Tahoma"/>
              </a:rPr>
              <a:t>and </a:t>
            </a:r>
            <a:r>
              <a:rPr sz="1167" spc="68" dirty="0">
                <a:latin typeface="Tahoma"/>
                <a:cs typeface="Tahoma"/>
              </a:rPr>
              <a:t>also </a:t>
            </a:r>
            <a:r>
              <a:rPr sz="1167" spc="49" dirty="0">
                <a:latin typeface="Tahoma"/>
                <a:cs typeface="Tahoma"/>
              </a:rPr>
              <a:t>at </a:t>
            </a:r>
            <a:r>
              <a:rPr sz="1167" spc="73" dirty="0">
                <a:latin typeface="Tahoma"/>
                <a:cs typeface="Tahoma"/>
              </a:rPr>
              <a:t>that </a:t>
            </a:r>
            <a:r>
              <a:rPr sz="1167" spc="49" dirty="0">
                <a:latin typeface="Tahoma"/>
                <a:cs typeface="Tahoma"/>
              </a:rPr>
              <a:t>of </a:t>
            </a:r>
            <a:r>
              <a:rPr sz="1167" spc="83" dirty="0">
                <a:latin typeface="Tahoma"/>
                <a:cs typeface="Tahoma"/>
              </a:rPr>
              <a:t>physical </a:t>
            </a:r>
            <a:r>
              <a:rPr sz="1167" spc="78" dirty="0">
                <a:latin typeface="Tahoma"/>
                <a:cs typeface="Tahoma"/>
              </a:rPr>
              <a:t>level.  </a:t>
            </a:r>
            <a:r>
              <a:rPr sz="1167" spc="44" dirty="0">
                <a:latin typeface="Tahoma"/>
                <a:cs typeface="Tahoma"/>
              </a:rPr>
              <a:t>We  </a:t>
            </a:r>
            <a:r>
              <a:rPr sz="1167" spc="58" dirty="0">
                <a:latin typeface="Tahoma"/>
                <a:cs typeface="Tahoma"/>
              </a:rPr>
              <a:t>can  </a:t>
            </a:r>
            <a:r>
              <a:rPr sz="1167" spc="78" dirty="0">
                <a:latin typeface="Tahoma"/>
                <a:cs typeface="Tahoma"/>
              </a:rPr>
              <a:t>clearly </a:t>
            </a:r>
            <a:r>
              <a:rPr sz="1167" spc="68" dirty="0">
                <a:latin typeface="Tahoma"/>
                <a:cs typeface="Tahoma"/>
              </a:rPr>
              <a:t>see </a:t>
            </a:r>
            <a:r>
              <a:rPr sz="1167" spc="73" dirty="0">
                <a:latin typeface="Tahoma"/>
                <a:cs typeface="Tahoma"/>
              </a:rPr>
              <a:t>that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73" dirty="0">
                <a:latin typeface="Tahoma"/>
                <a:cs typeface="Tahoma"/>
              </a:rPr>
              <a:t>store </a:t>
            </a:r>
            <a:r>
              <a:rPr sz="1167" spc="44" dirty="0">
                <a:latin typeface="Tahoma"/>
                <a:cs typeface="Tahoma"/>
              </a:rPr>
              <a:t>on 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83" dirty="0">
                <a:latin typeface="Tahoma"/>
                <a:cs typeface="Tahoma"/>
              </a:rPr>
              <a:t>physical </a:t>
            </a:r>
            <a:r>
              <a:rPr sz="1167" spc="73" dirty="0">
                <a:latin typeface="Tahoma"/>
                <a:cs typeface="Tahoma"/>
              </a:rPr>
              <a:t>level    </a:t>
            </a:r>
            <a:r>
              <a:rPr sz="1167" spc="340" dirty="0">
                <a:latin typeface="Tahoma"/>
                <a:cs typeface="Tahoma"/>
              </a:rPr>
              <a:t> </a:t>
            </a:r>
            <a:r>
              <a:rPr sz="1167" spc="44" dirty="0">
                <a:latin typeface="Tahoma"/>
                <a:cs typeface="Tahoma"/>
              </a:rPr>
              <a:t>is  in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34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5358" y="8307514"/>
            <a:ext cx="2001485" cy="54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1730" algn="just">
              <a:lnSpc>
                <a:spcPct val="100400"/>
              </a:lnSpc>
            </a:pPr>
            <a:r>
              <a:rPr sz="1167" spc="83" dirty="0">
                <a:latin typeface="Tahoma"/>
                <a:cs typeface="Tahoma"/>
              </a:rPr>
              <a:t>internal </a:t>
            </a:r>
            <a:r>
              <a:rPr sz="1167" spc="73" dirty="0">
                <a:latin typeface="Tahoma"/>
                <a:cs typeface="Tahoma"/>
              </a:rPr>
              <a:t>view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44" dirty="0">
                <a:latin typeface="Tahoma"/>
                <a:cs typeface="Tahoma"/>
              </a:rPr>
              <a:t>in  </a:t>
            </a:r>
            <a:r>
              <a:rPr sz="1167" spc="83" dirty="0">
                <a:latin typeface="Tahoma"/>
                <a:cs typeface="Tahoma"/>
              </a:rPr>
              <a:t>physical </a:t>
            </a:r>
            <a:r>
              <a:rPr sz="1167" spc="78" dirty="0">
                <a:latin typeface="Tahoma"/>
                <a:cs typeface="Tahoma"/>
              </a:rPr>
              <a:t>level </a:t>
            </a:r>
            <a:r>
              <a:rPr sz="1167" spc="68" dirty="0">
                <a:latin typeface="Tahoma"/>
                <a:cs typeface="Tahoma"/>
              </a:rPr>
              <a:t>from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83" dirty="0">
                <a:latin typeface="Tahoma"/>
                <a:cs typeface="Tahoma"/>
              </a:rPr>
              <a:t>efficiency  </a:t>
            </a:r>
            <a:r>
              <a:rPr sz="1167" spc="44" dirty="0">
                <a:latin typeface="Tahoma"/>
                <a:cs typeface="Tahoma"/>
              </a:rPr>
              <a:t>of  </a:t>
            </a:r>
            <a:r>
              <a:rPr sz="1167" spc="78" dirty="0">
                <a:latin typeface="Tahoma"/>
                <a:cs typeface="Tahoma"/>
              </a:rPr>
              <a:t>storage</a:t>
            </a:r>
            <a:r>
              <a:rPr sz="1167" spc="126" dirty="0">
                <a:latin typeface="Tahoma"/>
                <a:cs typeface="Tahoma"/>
              </a:rPr>
              <a:t> </a:t>
            </a:r>
            <a:r>
              <a:rPr sz="1167" spc="63" dirty="0">
                <a:latin typeface="Tahoma"/>
                <a:cs typeface="Tahoma"/>
              </a:rPr>
              <a:t>and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9107" y="8307158"/>
            <a:ext cx="3290535" cy="723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0600"/>
              </a:lnSpc>
            </a:pPr>
            <a:r>
              <a:rPr sz="1167" spc="78" dirty="0">
                <a:latin typeface="Tahoma"/>
                <a:cs typeface="Tahoma"/>
              </a:rPr>
              <a:t>binary format </a:t>
            </a:r>
            <a:r>
              <a:rPr sz="1167" spc="63" dirty="0">
                <a:latin typeface="Tahoma"/>
                <a:cs typeface="Tahoma"/>
              </a:rPr>
              <a:t>and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83" dirty="0">
                <a:latin typeface="Tahoma"/>
                <a:cs typeface="Tahoma"/>
              </a:rPr>
              <a:t>separate </a:t>
            </a:r>
            <a:r>
              <a:rPr sz="1167" spc="73" dirty="0">
                <a:latin typeface="Tahoma"/>
                <a:cs typeface="Tahoma"/>
              </a:rPr>
              <a:t>from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83" dirty="0">
                <a:latin typeface="Tahoma"/>
                <a:cs typeface="Tahoma"/>
              </a:rPr>
              <a:t>location </a:t>
            </a:r>
            <a:r>
              <a:rPr sz="1167" spc="63" dirty="0">
                <a:latin typeface="Tahoma"/>
                <a:cs typeface="Tahoma"/>
              </a:rPr>
              <a:t>and </a:t>
            </a:r>
            <a:r>
              <a:rPr sz="1167" spc="83" dirty="0">
                <a:latin typeface="Tahoma"/>
                <a:cs typeface="Tahoma"/>
              </a:rPr>
              <a:t>format. Separation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83" dirty="0">
                <a:latin typeface="Tahoma"/>
                <a:cs typeface="Tahoma"/>
              </a:rPr>
              <a:t>internal </a:t>
            </a:r>
            <a:r>
              <a:rPr sz="1167" spc="73" dirty="0">
                <a:latin typeface="Tahoma"/>
                <a:cs typeface="Tahoma"/>
              </a:rPr>
              <a:t>level </a:t>
            </a:r>
            <a:r>
              <a:rPr sz="1167" spc="44" dirty="0">
                <a:latin typeface="Tahoma"/>
                <a:cs typeface="Tahoma"/>
              </a:rPr>
              <a:t>is of </a:t>
            </a:r>
            <a:r>
              <a:rPr sz="1167" spc="78" dirty="0">
                <a:latin typeface="Tahoma"/>
                <a:cs typeface="Tahoma"/>
              </a:rPr>
              <a:t>great </a:t>
            </a:r>
            <a:r>
              <a:rPr sz="1167" spc="63" dirty="0">
                <a:latin typeface="Tahoma"/>
                <a:cs typeface="Tahoma"/>
              </a:rPr>
              <a:t>use </a:t>
            </a:r>
            <a:r>
              <a:rPr sz="1167" spc="44" dirty="0">
                <a:latin typeface="Tahoma"/>
                <a:cs typeface="Tahoma"/>
              </a:rPr>
              <a:t>in </a:t>
            </a:r>
            <a:r>
              <a:rPr sz="1167" spc="78" dirty="0">
                <a:latin typeface="Tahoma"/>
                <a:cs typeface="Tahoma"/>
              </a:rPr>
              <a:t>terms </a:t>
            </a:r>
            <a:r>
              <a:rPr sz="1167" spc="49" dirty="0">
                <a:latin typeface="Tahoma"/>
                <a:cs typeface="Tahoma"/>
              </a:rPr>
              <a:t>of  </a:t>
            </a:r>
            <a:r>
              <a:rPr sz="1167" spc="68" dirty="0">
                <a:latin typeface="Tahoma"/>
                <a:cs typeface="Tahoma"/>
              </a:rPr>
              <a:t>data</a:t>
            </a:r>
            <a:r>
              <a:rPr sz="1167" spc="141" dirty="0">
                <a:latin typeface="Tahoma"/>
                <a:cs typeface="Tahoma"/>
              </a:rPr>
              <a:t> </a:t>
            </a:r>
            <a:r>
              <a:rPr sz="1167" spc="83" dirty="0">
                <a:latin typeface="Tahoma"/>
                <a:cs typeface="Tahoma"/>
              </a:rPr>
              <a:t>retrieval.</a:t>
            </a:r>
            <a:endParaRPr sz="1167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31990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11343" y="1434319"/>
            <a:ext cx="4074928" cy="3039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099001" y="4470585"/>
            <a:ext cx="5358077" cy="2774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327" marR="8643" indent="-400041">
              <a:lnSpc>
                <a:spcPct val="100800"/>
              </a:lnSpc>
            </a:pPr>
            <a:r>
              <a:rPr sz="1167" spc="68" dirty="0">
                <a:latin typeface="Tahoma"/>
                <a:cs typeface="Tahoma"/>
              </a:rPr>
              <a:t>Fig: </a:t>
            </a:r>
            <a:r>
              <a:rPr sz="1167" spc="49" dirty="0">
                <a:latin typeface="Tahoma"/>
                <a:cs typeface="Tahoma"/>
              </a:rPr>
              <a:t>2. </a:t>
            </a:r>
            <a:r>
              <a:rPr sz="1167" spc="87" dirty="0">
                <a:latin typeface="Tahoma"/>
                <a:cs typeface="Tahoma"/>
              </a:rPr>
              <a:t>Representation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73" dirty="0">
                <a:latin typeface="Tahoma"/>
                <a:cs typeface="Tahoma"/>
              </a:rPr>
              <a:t>data </a:t>
            </a:r>
            <a:r>
              <a:rPr sz="1167" spc="49" dirty="0">
                <a:latin typeface="Tahoma"/>
                <a:cs typeface="Tahoma"/>
              </a:rPr>
              <a:t>at </a:t>
            </a:r>
            <a:r>
              <a:rPr sz="1167" spc="83" dirty="0">
                <a:latin typeface="Tahoma"/>
                <a:cs typeface="Tahoma"/>
              </a:rPr>
              <a:t>different </a:t>
            </a:r>
            <a:r>
              <a:rPr sz="1167" spc="78" dirty="0">
                <a:latin typeface="Tahoma"/>
                <a:cs typeface="Tahoma"/>
              </a:rPr>
              <a:t>levels </a:t>
            </a:r>
            <a:r>
              <a:rPr sz="1167" spc="49" dirty="0">
                <a:latin typeface="Tahoma"/>
                <a:cs typeface="Tahoma"/>
              </a:rPr>
              <a:t>of </a:t>
            </a:r>
            <a:r>
              <a:rPr sz="1167" spc="68" dirty="0">
                <a:latin typeface="Tahoma"/>
                <a:cs typeface="Tahoma"/>
              </a:rPr>
              <a:t>data base  </a:t>
            </a:r>
            <a:r>
              <a:rPr sz="1167" spc="87" dirty="0">
                <a:latin typeface="Tahoma"/>
                <a:cs typeface="Tahoma"/>
              </a:rPr>
              <a:t>Architecture </a:t>
            </a:r>
            <a:r>
              <a:rPr sz="1167" spc="63" dirty="0">
                <a:latin typeface="Tahoma"/>
                <a:cs typeface="Tahoma"/>
              </a:rPr>
              <a:t>and </a:t>
            </a:r>
            <a:r>
              <a:rPr sz="1167" spc="49" dirty="0">
                <a:latin typeface="Tahoma"/>
                <a:cs typeface="Tahoma"/>
              </a:rPr>
              <a:t>at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physical </a:t>
            </a:r>
            <a:r>
              <a:rPr sz="1167" spc="78" dirty="0">
                <a:latin typeface="Tahoma"/>
                <a:cs typeface="Tahoma"/>
              </a:rPr>
              <a:t>level </a:t>
            </a:r>
            <a:r>
              <a:rPr sz="1167" spc="49" dirty="0">
                <a:latin typeface="Tahoma"/>
                <a:cs typeface="Tahoma"/>
              </a:rPr>
              <a:t>at  </a:t>
            </a:r>
            <a:r>
              <a:rPr sz="1167" spc="53" dirty="0">
                <a:latin typeface="Tahoma"/>
                <a:cs typeface="Tahoma"/>
              </a:rPr>
              <a:t> </a:t>
            </a:r>
            <a:r>
              <a:rPr sz="1167" spc="78" dirty="0">
                <a:latin typeface="Tahoma"/>
                <a:cs typeface="Tahoma"/>
              </a:rPr>
              <a:t>bottom</a:t>
            </a:r>
            <a:endParaRPr sz="1167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15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100699"/>
              </a:lnSpc>
              <a:spcBef>
                <a:spcPts val="5"/>
              </a:spcBef>
            </a:pPr>
            <a:r>
              <a:rPr sz="1167" spc="44" dirty="0">
                <a:latin typeface="Tahoma"/>
                <a:cs typeface="Tahoma"/>
              </a:rPr>
              <a:t>At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internal </a:t>
            </a:r>
            <a:r>
              <a:rPr sz="1167" spc="78" dirty="0">
                <a:latin typeface="Tahoma"/>
                <a:cs typeface="Tahoma"/>
              </a:rPr>
              <a:t>level </a:t>
            </a:r>
            <a:r>
              <a:rPr sz="1167" spc="44" dirty="0">
                <a:latin typeface="Tahoma"/>
                <a:cs typeface="Tahoma"/>
              </a:rPr>
              <a:t>we </a:t>
            </a:r>
            <a:r>
              <a:rPr sz="1167" spc="63" dirty="0">
                <a:latin typeface="Tahoma"/>
                <a:cs typeface="Tahoma"/>
              </a:rPr>
              <a:t>can see </a:t>
            </a:r>
            <a:r>
              <a:rPr sz="1167" spc="73" dirty="0">
                <a:latin typeface="Tahoma"/>
                <a:cs typeface="Tahoma"/>
              </a:rPr>
              <a:t>that </a:t>
            </a: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83" dirty="0">
                <a:latin typeface="Tahoma"/>
                <a:cs typeface="Tahoma"/>
              </a:rPr>
              <a:t>prefixed </a:t>
            </a:r>
            <a:r>
              <a:rPr sz="1167" spc="68" dirty="0">
                <a:latin typeface="Tahoma"/>
                <a:cs typeface="Tahoma"/>
              </a:rPr>
              <a:t>with </a:t>
            </a:r>
            <a:r>
              <a:rPr sz="1167" spc="73" dirty="0">
                <a:latin typeface="Tahoma"/>
                <a:cs typeface="Tahoma"/>
              </a:rPr>
              <a:t>Block  </a:t>
            </a:r>
            <a:r>
              <a:rPr sz="1167" spc="78" dirty="0">
                <a:latin typeface="Tahoma"/>
                <a:cs typeface="Tahoma"/>
              </a:rPr>
              <a:t>Header </a:t>
            </a:r>
            <a:r>
              <a:rPr sz="1167" spc="63" dirty="0">
                <a:latin typeface="Tahoma"/>
                <a:cs typeface="Tahoma"/>
              </a:rPr>
              <a:t>and </a:t>
            </a:r>
            <a:r>
              <a:rPr sz="1167" spc="78" dirty="0">
                <a:latin typeface="Tahoma"/>
                <a:cs typeface="Tahoma"/>
              </a:rPr>
              <a:t>Record header </a:t>
            </a:r>
            <a:r>
              <a:rPr sz="1167" spc="63" dirty="0">
                <a:latin typeface="Tahoma"/>
                <a:cs typeface="Tahoma"/>
              </a:rPr>
              <a:t>RH,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8" dirty="0">
                <a:latin typeface="Tahoma"/>
                <a:cs typeface="Tahoma"/>
              </a:rPr>
              <a:t>Record header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83" dirty="0">
                <a:latin typeface="Tahoma"/>
                <a:cs typeface="Tahoma"/>
              </a:rPr>
              <a:t>prefixed </a:t>
            </a:r>
            <a:r>
              <a:rPr sz="1167" spc="49" dirty="0">
                <a:latin typeface="Tahoma"/>
                <a:cs typeface="Tahoma"/>
              </a:rPr>
              <a:t>to  </a:t>
            </a:r>
            <a:r>
              <a:rPr sz="1167" spc="73" dirty="0">
                <a:latin typeface="Tahoma"/>
                <a:cs typeface="Tahoma"/>
              </a:rPr>
              <a:t>every </a:t>
            </a:r>
            <a:r>
              <a:rPr sz="1167" spc="78" dirty="0">
                <a:latin typeface="Tahoma"/>
                <a:cs typeface="Tahoma"/>
              </a:rPr>
              <a:t>record </a:t>
            </a:r>
            <a:r>
              <a:rPr sz="1167" spc="63" dirty="0">
                <a:latin typeface="Tahoma"/>
                <a:cs typeface="Tahoma"/>
              </a:rPr>
              <a:t>and the </a:t>
            </a:r>
            <a:r>
              <a:rPr sz="1167" spc="73" dirty="0">
                <a:latin typeface="Tahoma"/>
                <a:cs typeface="Tahoma"/>
              </a:rPr>
              <a:t>block </a:t>
            </a:r>
            <a:r>
              <a:rPr sz="1167" spc="78" dirty="0">
                <a:latin typeface="Tahoma"/>
                <a:cs typeface="Tahoma"/>
              </a:rPr>
              <a:t>header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83" dirty="0">
                <a:latin typeface="Tahoma"/>
                <a:cs typeface="Tahoma"/>
              </a:rPr>
              <a:t>prefixed </a:t>
            </a:r>
            <a:r>
              <a:rPr sz="1167" spc="44" dirty="0">
                <a:latin typeface="Tahoma"/>
                <a:cs typeface="Tahoma"/>
              </a:rPr>
              <a:t>to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78" dirty="0">
                <a:latin typeface="Tahoma"/>
                <a:cs typeface="Tahoma"/>
              </a:rPr>
              <a:t>group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83" dirty="0">
                <a:latin typeface="Tahoma"/>
                <a:cs typeface="Tahoma"/>
              </a:rPr>
              <a:t>records;  </a:t>
            </a:r>
            <a:r>
              <a:rPr sz="1167" spc="78" dirty="0">
                <a:latin typeface="Tahoma"/>
                <a:cs typeface="Tahoma"/>
              </a:rPr>
              <a:t>because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block </a:t>
            </a:r>
            <a:r>
              <a:rPr sz="1167" spc="68" dirty="0">
                <a:latin typeface="Tahoma"/>
                <a:cs typeface="Tahoma"/>
              </a:rPr>
              <a:t>size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83" dirty="0">
                <a:latin typeface="Tahoma"/>
                <a:cs typeface="Tahoma"/>
              </a:rPr>
              <a:t>generally </a:t>
            </a:r>
            <a:r>
              <a:rPr sz="1167" spc="78" dirty="0">
                <a:latin typeface="Tahoma"/>
                <a:cs typeface="Tahoma"/>
              </a:rPr>
              <a:t>larger </a:t>
            </a:r>
            <a:r>
              <a:rPr sz="1167" spc="68" dirty="0">
                <a:latin typeface="Tahoma"/>
                <a:cs typeface="Tahoma"/>
              </a:rPr>
              <a:t>than </a:t>
            </a:r>
            <a:r>
              <a:rPr sz="1167" spc="63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record </a:t>
            </a:r>
            <a:r>
              <a:rPr sz="1167" spc="78" dirty="0">
                <a:latin typeface="Tahoma"/>
                <a:cs typeface="Tahoma"/>
              </a:rPr>
              <a:t>size, </a:t>
            </a:r>
            <a:r>
              <a:rPr sz="1167" spc="44" dirty="0">
                <a:latin typeface="Tahoma"/>
                <a:cs typeface="Tahoma"/>
              </a:rPr>
              <a:t>as </a:t>
            </a:r>
            <a:r>
              <a:rPr sz="1167" dirty="0">
                <a:latin typeface="Tahoma"/>
                <a:cs typeface="Tahoma"/>
              </a:rPr>
              <a:t>a  </a:t>
            </a:r>
            <a:r>
              <a:rPr sz="1167" spc="78" dirty="0">
                <a:latin typeface="Tahoma"/>
                <a:cs typeface="Tahoma"/>
              </a:rPr>
              <a:t>result </a:t>
            </a:r>
            <a:r>
              <a:rPr sz="1167" spc="68" dirty="0">
                <a:latin typeface="Tahoma"/>
                <a:cs typeface="Tahoma"/>
              </a:rPr>
              <a:t>when </a:t>
            </a:r>
            <a:r>
              <a:rPr sz="1167" spc="44" dirty="0">
                <a:latin typeface="Tahoma"/>
                <a:cs typeface="Tahoma"/>
              </a:rPr>
              <a:t>an </a:t>
            </a:r>
            <a:r>
              <a:rPr sz="1167" spc="83" dirty="0">
                <a:latin typeface="Tahoma"/>
                <a:cs typeface="Tahoma"/>
              </a:rPr>
              <a:t>application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87" dirty="0">
                <a:latin typeface="Tahoma"/>
                <a:cs typeface="Tahoma"/>
              </a:rPr>
              <a:t>producing </a:t>
            </a:r>
            <a:r>
              <a:rPr sz="1167" spc="73" dirty="0">
                <a:latin typeface="Tahoma"/>
                <a:cs typeface="Tahoma"/>
              </a:rPr>
              <a:t>data </a:t>
            </a:r>
            <a:r>
              <a:rPr sz="1167" spc="44" dirty="0">
                <a:latin typeface="Tahoma"/>
                <a:cs typeface="Tahoma"/>
              </a:rPr>
              <a:t>it is </a:t>
            </a:r>
            <a:r>
              <a:rPr sz="1167" spc="68" dirty="0">
                <a:latin typeface="Tahoma"/>
                <a:cs typeface="Tahoma"/>
              </a:rPr>
              <a:t>not </a:t>
            </a:r>
            <a:r>
              <a:rPr sz="1167" spc="78" dirty="0">
                <a:latin typeface="Tahoma"/>
                <a:cs typeface="Tahoma"/>
              </a:rPr>
              <a:t>stored record  </a:t>
            </a:r>
            <a:r>
              <a:rPr sz="1167" spc="68" dirty="0">
                <a:latin typeface="Tahoma"/>
                <a:cs typeface="Tahoma"/>
              </a:rPr>
              <a:t>wise </a:t>
            </a:r>
            <a:r>
              <a:rPr sz="1167" spc="44" dirty="0">
                <a:latin typeface="Tahoma"/>
                <a:cs typeface="Tahoma"/>
              </a:rPr>
              <a:t>on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68" dirty="0">
                <a:latin typeface="Tahoma"/>
                <a:cs typeface="Tahoma"/>
              </a:rPr>
              <a:t>disk </a:t>
            </a:r>
            <a:r>
              <a:rPr sz="1167" spc="78" dirty="0">
                <a:latin typeface="Tahoma"/>
                <a:cs typeface="Tahoma"/>
              </a:rPr>
              <a:t>rather </a:t>
            </a:r>
            <a:r>
              <a:rPr sz="1167" spc="73" dirty="0">
                <a:latin typeface="Tahoma"/>
                <a:cs typeface="Tahoma"/>
              </a:rPr>
              <a:t>block </a:t>
            </a:r>
            <a:r>
              <a:rPr sz="1167" spc="68" dirty="0">
                <a:latin typeface="Tahoma"/>
                <a:cs typeface="Tahoma"/>
              </a:rPr>
              <a:t>wise </a:t>
            </a:r>
            <a:r>
              <a:rPr sz="1167" spc="73" dirty="0">
                <a:latin typeface="Tahoma"/>
                <a:cs typeface="Tahoma"/>
              </a:rPr>
              <a:t>which </a:t>
            </a:r>
            <a:r>
              <a:rPr sz="1167" spc="78" dirty="0">
                <a:latin typeface="Tahoma"/>
                <a:cs typeface="Tahoma"/>
              </a:rPr>
              <a:t>reduces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8" dirty="0">
                <a:latin typeface="Tahoma"/>
                <a:cs typeface="Tahoma"/>
              </a:rPr>
              <a:t>number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73" dirty="0">
                <a:latin typeface="Tahoma"/>
                <a:cs typeface="Tahoma"/>
              </a:rPr>
              <a:t>disk  </a:t>
            </a:r>
            <a:r>
              <a:rPr sz="1167" spc="83" dirty="0">
                <a:latin typeface="Tahoma"/>
                <a:cs typeface="Tahoma"/>
              </a:rPr>
              <a:t>operations </a:t>
            </a:r>
            <a:r>
              <a:rPr sz="1167" spc="58" dirty="0">
                <a:latin typeface="Tahoma"/>
                <a:cs typeface="Tahoma"/>
              </a:rPr>
              <a:t>and </a:t>
            </a:r>
            <a:r>
              <a:rPr sz="1167" spc="63" dirty="0">
                <a:latin typeface="Tahoma"/>
                <a:cs typeface="Tahoma"/>
              </a:rPr>
              <a:t>in- </a:t>
            </a:r>
            <a:r>
              <a:rPr sz="1167" spc="68" dirty="0">
                <a:latin typeface="Tahoma"/>
                <a:cs typeface="Tahoma"/>
              </a:rPr>
              <a:t>turn </a:t>
            </a:r>
            <a:r>
              <a:rPr sz="1167" spc="83" dirty="0">
                <a:latin typeface="Tahoma"/>
                <a:cs typeface="Tahoma"/>
              </a:rPr>
              <a:t>improves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efficiency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83" dirty="0">
                <a:latin typeface="Tahoma"/>
                <a:cs typeface="Tahoma"/>
              </a:rPr>
              <a:t>writing </a:t>
            </a:r>
            <a:r>
              <a:rPr sz="1167" spc="365" dirty="0">
                <a:latin typeface="Tahoma"/>
                <a:cs typeface="Tahoma"/>
              </a:rPr>
              <a:t> </a:t>
            </a:r>
            <a:r>
              <a:rPr sz="1167" spc="83" dirty="0">
                <a:latin typeface="Tahoma"/>
                <a:cs typeface="Tahoma"/>
              </a:rPr>
              <a:t>process.</a:t>
            </a:r>
            <a:endParaRPr sz="1167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361" spc="175" dirty="0">
                <a:latin typeface="Tahoma"/>
                <a:cs typeface="Tahoma"/>
              </a:rPr>
              <a:t>Data</a:t>
            </a:r>
            <a:r>
              <a:rPr sz="1361" spc="97" dirty="0">
                <a:latin typeface="Tahoma"/>
                <a:cs typeface="Tahoma"/>
              </a:rPr>
              <a:t> </a:t>
            </a:r>
            <a:r>
              <a:rPr sz="1361" spc="185" dirty="0">
                <a:latin typeface="Tahoma"/>
                <a:cs typeface="Tahoma"/>
              </a:rPr>
              <a:t>Independence:</a:t>
            </a:r>
            <a:endParaRPr sz="1361">
              <a:latin typeface="Tahoma"/>
              <a:cs typeface="Tahoma"/>
            </a:endParaRPr>
          </a:p>
          <a:p>
            <a:pPr marL="12347" marR="7408" algn="just">
              <a:lnSpc>
                <a:spcPct val="100899"/>
              </a:lnSpc>
              <a:spcBef>
                <a:spcPts val="287"/>
              </a:spcBef>
            </a:pP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83" dirty="0">
                <a:latin typeface="Tahoma"/>
                <a:cs typeface="Tahoma"/>
              </a:rPr>
              <a:t>Independence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73" dirty="0">
                <a:latin typeface="Tahoma"/>
                <a:cs typeface="Tahoma"/>
              </a:rPr>
              <a:t>major </a:t>
            </a:r>
            <a:r>
              <a:rPr sz="1167" spc="83" dirty="0">
                <a:latin typeface="Tahoma"/>
                <a:cs typeface="Tahoma"/>
              </a:rPr>
              <a:t>feature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database </a:t>
            </a:r>
            <a:r>
              <a:rPr sz="1167" spc="78" dirty="0">
                <a:latin typeface="Tahoma"/>
                <a:cs typeface="Tahoma"/>
              </a:rPr>
              <a:t>system </a:t>
            </a:r>
            <a:r>
              <a:rPr sz="1167" spc="58" dirty="0">
                <a:latin typeface="Tahoma"/>
                <a:cs typeface="Tahoma"/>
              </a:rPr>
              <a:t>and  one </a:t>
            </a:r>
            <a:r>
              <a:rPr sz="1167" spc="44" dirty="0">
                <a:latin typeface="Tahoma"/>
                <a:cs typeface="Tahoma"/>
              </a:rPr>
              <a:t>of 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most </a:t>
            </a:r>
            <a:r>
              <a:rPr sz="1167" spc="83" dirty="0">
                <a:latin typeface="Tahoma"/>
                <a:cs typeface="Tahoma"/>
              </a:rPr>
              <a:t>important advantages </a:t>
            </a:r>
            <a:r>
              <a:rPr sz="1167" spc="49" dirty="0">
                <a:latin typeface="Tahoma"/>
                <a:cs typeface="Tahoma"/>
              </a:rPr>
              <a:t>of 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73" dirty="0">
                <a:latin typeface="Tahoma"/>
                <a:cs typeface="Tahoma"/>
              </a:rPr>
              <a:t>Three </a:t>
            </a:r>
            <a:r>
              <a:rPr sz="1167" spc="78" dirty="0">
                <a:latin typeface="Tahoma"/>
                <a:cs typeface="Tahoma"/>
              </a:rPr>
              <a:t>Level  </a:t>
            </a:r>
            <a:r>
              <a:rPr sz="1167" spc="369" dirty="0">
                <a:latin typeface="Tahoma"/>
                <a:cs typeface="Tahoma"/>
              </a:rPr>
              <a:t> </a:t>
            </a:r>
            <a:r>
              <a:rPr sz="1167" spc="83" dirty="0">
                <a:latin typeface="Tahoma"/>
                <a:cs typeface="Tahoma"/>
              </a:rPr>
              <a:t>Database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35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8926" y="7189663"/>
            <a:ext cx="2066925" cy="546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617">
              <a:lnSpc>
                <a:spcPct val="100800"/>
              </a:lnSpc>
              <a:tabLst>
                <a:tab pos="1151970" algn="l"/>
                <a:tab pos="1478546" algn="l"/>
                <a:tab pos="1734127" algn="l"/>
              </a:tabLst>
            </a:pPr>
            <a:r>
              <a:rPr sz="1167" spc="87" dirty="0">
                <a:latin typeface="Tahoma"/>
                <a:cs typeface="Tahoma"/>
              </a:rPr>
              <a:t>Architecture.	</a:t>
            </a:r>
            <a:r>
              <a:rPr sz="1167" spc="44" dirty="0">
                <a:latin typeface="Tahoma"/>
                <a:cs typeface="Tahoma"/>
              </a:rPr>
              <a:t>As	</a:t>
            </a:r>
            <a:r>
              <a:rPr sz="1167" dirty="0">
                <a:latin typeface="Tahoma"/>
                <a:cs typeface="Tahoma"/>
              </a:rPr>
              <a:t>i</a:t>
            </a:r>
            <a:r>
              <a:rPr sz="1167" spc="-258" dirty="0">
                <a:latin typeface="Tahoma"/>
                <a:cs typeface="Tahoma"/>
              </a:rPr>
              <a:t> </a:t>
            </a:r>
            <a:r>
              <a:rPr sz="1167" dirty="0">
                <a:latin typeface="Tahoma"/>
                <a:cs typeface="Tahoma"/>
              </a:rPr>
              <a:t>t	</a:t>
            </a:r>
            <a:r>
              <a:rPr sz="1167" spc="63" dirty="0">
                <a:latin typeface="Tahoma"/>
                <a:cs typeface="Tahoma"/>
              </a:rPr>
              <a:t>has  </a:t>
            </a:r>
            <a:r>
              <a:rPr sz="1167" spc="83" dirty="0">
                <a:latin typeface="Tahoma"/>
                <a:cs typeface="Tahoma"/>
              </a:rPr>
              <a:t>processing </a:t>
            </a:r>
            <a:r>
              <a:rPr sz="1167" spc="78" dirty="0">
                <a:latin typeface="Tahoma"/>
                <a:cs typeface="Tahoma"/>
              </a:rPr>
              <a:t>system </a:t>
            </a:r>
            <a:r>
              <a:rPr sz="1167" spc="73" dirty="0">
                <a:latin typeface="Tahoma"/>
                <a:cs typeface="Tahoma"/>
              </a:rPr>
              <a:t>makes  </a:t>
            </a:r>
            <a:r>
              <a:rPr sz="1167" spc="83" dirty="0">
                <a:latin typeface="Tahoma"/>
                <a:cs typeface="Tahoma"/>
              </a:rPr>
              <a:t>dependent  </a:t>
            </a:r>
            <a:r>
              <a:rPr sz="1167" spc="44" dirty="0">
                <a:latin typeface="Tahoma"/>
                <a:cs typeface="Tahoma"/>
              </a:rPr>
              <a:t>on  </a:t>
            </a:r>
            <a:r>
              <a:rPr sz="1167" spc="73" dirty="0">
                <a:latin typeface="Tahoma"/>
                <a:cs typeface="Tahoma"/>
              </a:rPr>
              <a:t>each</a:t>
            </a:r>
            <a:r>
              <a:rPr sz="1167" spc="34" dirty="0">
                <a:latin typeface="Tahoma"/>
                <a:cs typeface="Tahoma"/>
              </a:rPr>
              <a:t> </a:t>
            </a:r>
            <a:r>
              <a:rPr sz="1167" spc="78" dirty="0">
                <a:latin typeface="Tahoma"/>
                <a:cs typeface="Tahoma"/>
              </a:rPr>
              <a:t>other,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32978" y="7189663"/>
            <a:ext cx="2050874" cy="546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617">
              <a:lnSpc>
                <a:spcPct val="100800"/>
              </a:lnSpc>
              <a:tabLst>
                <a:tab pos="530918" algn="l"/>
                <a:tab pos="1415577" algn="l"/>
              </a:tabLst>
            </a:pPr>
            <a:r>
              <a:rPr sz="1167" spc="68" dirty="0">
                <a:latin typeface="Tahoma"/>
                <a:cs typeface="Tahoma"/>
              </a:rPr>
              <a:t>been	</a:t>
            </a:r>
            <a:r>
              <a:rPr sz="1167" spc="83" dirty="0">
                <a:latin typeface="Tahoma"/>
                <a:cs typeface="Tahoma"/>
              </a:rPr>
              <a:t>discussed	</a:t>
            </a:r>
            <a:r>
              <a:rPr sz="1167" spc="78" dirty="0">
                <a:latin typeface="Tahoma"/>
                <a:cs typeface="Tahoma"/>
              </a:rPr>
              <a:t>already 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application programs  </a:t>
            </a:r>
            <a:r>
              <a:rPr sz="1167" spc="63" dirty="0">
                <a:latin typeface="Tahoma"/>
                <a:cs typeface="Tahoma"/>
              </a:rPr>
              <a:t>I-e </a:t>
            </a:r>
            <a:r>
              <a:rPr sz="1167" spc="44" dirty="0">
                <a:latin typeface="Tahoma"/>
                <a:cs typeface="Tahoma"/>
              </a:rPr>
              <a:t>if  we  </a:t>
            </a:r>
            <a:r>
              <a:rPr sz="1167" spc="68" dirty="0">
                <a:latin typeface="Tahoma"/>
                <a:cs typeface="Tahoma"/>
              </a:rPr>
              <a:t>want </a:t>
            </a:r>
            <a:r>
              <a:rPr sz="1167" spc="49" dirty="0">
                <a:latin typeface="Tahoma"/>
                <a:cs typeface="Tahoma"/>
              </a:rPr>
              <a:t>to  </a:t>
            </a:r>
            <a:r>
              <a:rPr sz="1167" spc="68" dirty="0">
                <a:latin typeface="Tahoma"/>
                <a:cs typeface="Tahoma"/>
              </a:rPr>
              <a:t>make </a:t>
            </a:r>
            <a:r>
              <a:rPr sz="1167" spc="151" dirty="0">
                <a:latin typeface="Tahoma"/>
                <a:cs typeface="Tahoma"/>
              </a:rPr>
              <a:t> </a:t>
            </a:r>
            <a:r>
              <a:rPr sz="1167" dirty="0">
                <a:latin typeface="Tahoma"/>
                <a:cs typeface="Tahoma"/>
              </a:rPr>
              <a:t>a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7768" y="7189663"/>
            <a:ext cx="1109398" cy="546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16" marR="4939" indent="-3087" algn="just">
              <a:lnSpc>
                <a:spcPct val="100800"/>
              </a:lnSpc>
            </a:pPr>
            <a:r>
              <a:rPr sz="1167" spc="73" dirty="0">
                <a:latin typeface="Tahoma"/>
                <a:cs typeface="Tahoma"/>
              </a:rPr>
              <a:t>that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44" dirty="0">
                <a:latin typeface="Tahoma"/>
                <a:cs typeface="Tahoma"/>
              </a:rPr>
              <a:t>fi le  </a:t>
            </a:r>
            <a:r>
              <a:rPr sz="1167" spc="63" dirty="0">
                <a:latin typeface="Tahoma"/>
                <a:cs typeface="Tahoma"/>
              </a:rPr>
              <a:t>and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data  </a:t>
            </a:r>
            <a:r>
              <a:rPr sz="1167" spc="78" dirty="0">
                <a:latin typeface="Tahoma"/>
                <a:cs typeface="Tahoma"/>
              </a:rPr>
              <a:t>change  </a:t>
            </a:r>
            <a:r>
              <a:rPr sz="1167" spc="44" dirty="0">
                <a:latin typeface="Tahoma"/>
                <a:cs typeface="Tahoma"/>
              </a:rPr>
              <a:t>in</a:t>
            </a:r>
            <a:r>
              <a:rPr sz="1167" spc="117" dirty="0">
                <a:latin typeface="Tahoma"/>
                <a:cs typeface="Tahoma"/>
              </a:rPr>
              <a:t> </a:t>
            </a:r>
            <a:r>
              <a:rPr sz="1167" spc="58" dirty="0">
                <a:latin typeface="Tahoma"/>
                <a:cs typeface="Tahoma"/>
              </a:rPr>
              <a:t>the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8927" y="7726047"/>
            <a:ext cx="5358077" cy="145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173" algn="just">
              <a:lnSpc>
                <a:spcPct val="100800"/>
              </a:lnSpc>
            </a:pP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44" dirty="0">
                <a:latin typeface="Tahoma"/>
                <a:cs typeface="Tahoma"/>
              </a:rPr>
              <a:t>we </a:t>
            </a:r>
            <a:r>
              <a:rPr sz="1167" spc="68" dirty="0">
                <a:latin typeface="Tahoma"/>
                <a:cs typeface="Tahoma"/>
              </a:rPr>
              <a:t>will have </a:t>
            </a:r>
            <a:r>
              <a:rPr sz="1167" spc="44" dirty="0">
                <a:latin typeface="Tahoma"/>
                <a:cs typeface="Tahoma"/>
              </a:rPr>
              <a:t>to </a:t>
            </a:r>
            <a:r>
              <a:rPr sz="1167" spc="68" dirty="0">
                <a:latin typeface="Tahoma"/>
                <a:cs typeface="Tahoma"/>
              </a:rPr>
              <a:t>make </a:t>
            </a:r>
            <a:r>
              <a:rPr sz="1167" spc="44" dirty="0">
                <a:latin typeface="Tahoma"/>
                <a:cs typeface="Tahoma"/>
              </a:rPr>
              <a:t>or </a:t>
            </a:r>
            <a:r>
              <a:rPr sz="1167" spc="78" dirty="0">
                <a:latin typeface="Tahoma"/>
                <a:cs typeface="Tahoma"/>
              </a:rPr>
              <a:t>reflect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7" dirty="0">
                <a:latin typeface="Tahoma"/>
                <a:cs typeface="Tahoma"/>
              </a:rPr>
              <a:t>corresponding </a:t>
            </a:r>
            <a:r>
              <a:rPr sz="1167" spc="78" dirty="0">
                <a:latin typeface="Tahoma"/>
                <a:cs typeface="Tahoma"/>
              </a:rPr>
              <a:t>change </a:t>
            </a:r>
            <a:r>
              <a:rPr sz="1167" spc="44" dirty="0">
                <a:latin typeface="Tahoma"/>
                <a:cs typeface="Tahoma"/>
              </a:rPr>
              <a:t>in 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associated </a:t>
            </a:r>
            <a:r>
              <a:rPr sz="1167" spc="87" dirty="0">
                <a:latin typeface="Tahoma"/>
                <a:cs typeface="Tahoma"/>
              </a:rPr>
              <a:t>applications</a:t>
            </a:r>
            <a:r>
              <a:rPr sz="1167" spc="428" dirty="0">
                <a:latin typeface="Tahoma"/>
                <a:cs typeface="Tahoma"/>
              </a:rPr>
              <a:t> </a:t>
            </a:r>
            <a:r>
              <a:rPr sz="1167" spc="73" dirty="0">
                <a:latin typeface="Tahoma"/>
                <a:cs typeface="Tahoma"/>
              </a:rPr>
              <a:t>also.</a:t>
            </a:r>
            <a:endParaRPr sz="1167">
              <a:latin typeface="Tahoma"/>
              <a:cs typeface="Tahoma"/>
            </a:endParaRPr>
          </a:p>
          <a:p>
            <a:pPr>
              <a:spcBef>
                <a:spcPts val="5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100600"/>
              </a:lnSpc>
            </a:pP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Three </a:t>
            </a:r>
            <a:r>
              <a:rPr sz="1167" spc="78" dirty="0">
                <a:latin typeface="Tahoma"/>
                <a:cs typeface="Tahoma"/>
              </a:rPr>
              <a:t>Level </a:t>
            </a:r>
            <a:r>
              <a:rPr sz="1167" spc="87" dirty="0">
                <a:latin typeface="Tahoma"/>
                <a:cs typeface="Tahoma"/>
              </a:rPr>
              <a:t>Architecture facilitates </a:t>
            </a:r>
            <a:r>
              <a:rPr sz="1167" spc="49" dirty="0">
                <a:latin typeface="Tahoma"/>
                <a:cs typeface="Tahoma"/>
              </a:rPr>
              <a:t>us </a:t>
            </a:r>
            <a:r>
              <a:rPr sz="1167" spc="44" dirty="0">
                <a:latin typeface="Tahoma"/>
                <a:cs typeface="Tahoma"/>
              </a:rPr>
              <a:t>in </a:t>
            </a:r>
            <a:r>
              <a:rPr sz="1167" spc="73" dirty="0">
                <a:latin typeface="Tahoma"/>
                <a:cs typeface="Tahoma"/>
              </a:rPr>
              <a:t>such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63" dirty="0">
                <a:latin typeface="Tahoma"/>
                <a:cs typeface="Tahoma"/>
              </a:rPr>
              <a:t>way </a:t>
            </a:r>
            <a:r>
              <a:rPr sz="1167" spc="73" dirty="0">
                <a:latin typeface="Tahoma"/>
                <a:cs typeface="Tahoma"/>
              </a:rPr>
              <a:t>that </a:t>
            </a:r>
            <a:r>
              <a:rPr sz="1167" spc="68" dirty="0">
                <a:latin typeface="Tahoma"/>
                <a:cs typeface="Tahoma"/>
              </a:rPr>
              <a:t>data  </a:t>
            </a:r>
            <a:r>
              <a:rPr sz="1167" spc="87" dirty="0">
                <a:latin typeface="Tahoma"/>
                <a:cs typeface="Tahoma"/>
              </a:rPr>
              <a:t>independence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87" dirty="0">
                <a:latin typeface="Tahoma"/>
                <a:cs typeface="Tahoma"/>
              </a:rPr>
              <a:t>automatically introduced </a:t>
            </a:r>
            <a:r>
              <a:rPr sz="1167" spc="44" dirty="0">
                <a:latin typeface="Tahoma"/>
                <a:cs typeface="Tahoma"/>
              </a:rPr>
              <a:t>to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system. </a:t>
            </a:r>
            <a:r>
              <a:rPr sz="1167" spc="44" dirty="0">
                <a:latin typeface="Tahoma"/>
                <a:cs typeface="Tahoma"/>
              </a:rPr>
              <a:t>In </a:t>
            </a:r>
            <a:r>
              <a:rPr sz="1167" spc="78" dirty="0">
                <a:latin typeface="Tahoma"/>
                <a:cs typeface="Tahoma"/>
              </a:rPr>
              <a:t>other  </a:t>
            </a:r>
            <a:r>
              <a:rPr sz="1167" spc="73" dirty="0">
                <a:latin typeface="Tahoma"/>
                <a:cs typeface="Tahoma"/>
              </a:rPr>
              <a:t>words </a:t>
            </a:r>
            <a:r>
              <a:rPr sz="1167" spc="44" dirty="0">
                <a:latin typeface="Tahoma"/>
                <a:cs typeface="Tahoma"/>
              </a:rPr>
              <a:t>we </a:t>
            </a:r>
            <a:r>
              <a:rPr sz="1167" spc="63" dirty="0">
                <a:latin typeface="Tahoma"/>
                <a:cs typeface="Tahoma"/>
              </a:rPr>
              <a:t>can say the </a:t>
            </a:r>
            <a:r>
              <a:rPr sz="1167" spc="73" dirty="0">
                <a:latin typeface="Tahoma"/>
                <a:cs typeface="Tahoma"/>
              </a:rPr>
              <a:t>data </a:t>
            </a:r>
            <a:r>
              <a:rPr sz="1167" spc="87" dirty="0">
                <a:latin typeface="Tahoma"/>
                <a:cs typeface="Tahoma"/>
              </a:rPr>
              <a:t>independence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73" dirty="0">
                <a:latin typeface="Tahoma"/>
                <a:cs typeface="Tahoma"/>
              </a:rPr>
              <a:t>major most </a:t>
            </a:r>
            <a:r>
              <a:rPr sz="1167" spc="83" dirty="0">
                <a:latin typeface="Tahoma"/>
                <a:cs typeface="Tahoma"/>
              </a:rPr>
              <a:t>objective </a:t>
            </a:r>
            <a:r>
              <a:rPr sz="1167" spc="49" dirty="0">
                <a:latin typeface="Tahoma"/>
                <a:cs typeface="Tahoma"/>
              </a:rPr>
              <a:t>of 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Three Level </a:t>
            </a:r>
            <a:r>
              <a:rPr sz="1167" spc="87" dirty="0">
                <a:latin typeface="Tahoma"/>
                <a:cs typeface="Tahoma"/>
              </a:rPr>
              <a:t>Architecture. </a:t>
            </a:r>
            <a:r>
              <a:rPr sz="1167" spc="49" dirty="0">
                <a:latin typeface="Tahoma"/>
                <a:cs typeface="Tahoma"/>
              </a:rPr>
              <a:t>If </a:t>
            </a:r>
            <a:r>
              <a:rPr sz="1167" spc="44" dirty="0">
                <a:latin typeface="Tahoma"/>
                <a:cs typeface="Tahoma"/>
              </a:rPr>
              <a:t>we </a:t>
            </a:r>
            <a:r>
              <a:rPr sz="1167" spc="49" dirty="0">
                <a:latin typeface="Tahoma"/>
                <a:cs typeface="Tahoma"/>
              </a:rPr>
              <a:t>do </a:t>
            </a:r>
            <a:r>
              <a:rPr sz="1167" spc="63" dirty="0">
                <a:latin typeface="Tahoma"/>
                <a:cs typeface="Tahoma"/>
              </a:rPr>
              <a:t>not </a:t>
            </a:r>
            <a:r>
              <a:rPr sz="1167" spc="68" dirty="0">
                <a:latin typeface="Tahoma"/>
                <a:cs typeface="Tahoma"/>
              </a:rPr>
              <a:t>have data </a:t>
            </a:r>
            <a:r>
              <a:rPr sz="1167" spc="87" dirty="0">
                <a:latin typeface="Tahoma"/>
                <a:cs typeface="Tahoma"/>
              </a:rPr>
              <a:t>independence  </a:t>
            </a:r>
            <a:r>
              <a:rPr sz="1167" spc="68" dirty="0">
                <a:latin typeface="Tahoma"/>
                <a:cs typeface="Tahoma"/>
              </a:rPr>
              <a:t>then  </a:t>
            </a:r>
            <a:r>
              <a:rPr sz="1167" spc="83" dirty="0">
                <a:latin typeface="Tahoma"/>
                <a:cs typeface="Tahoma"/>
              </a:rPr>
              <a:t>whenever  </a:t>
            </a:r>
            <a:r>
              <a:rPr sz="1167" spc="78" dirty="0">
                <a:latin typeface="Tahoma"/>
                <a:cs typeface="Tahoma"/>
              </a:rPr>
              <a:t>there  </a:t>
            </a:r>
            <a:r>
              <a:rPr sz="1167" spc="68" dirty="0">
                <a:latin typeface="Tahoma"/>
                <a:cs typeface="Tahoma"/>
              </a:rPr>
              <a:t>will  </a:t>
            </a:r>
            <a:r>
              <a:rPr sz="1167" spc="44" dirty="0">
                <a:latin typeface="Tahoma"/>
                <a:cs typeface="Tahoma"/>
              </a:rPr>
              <a:t>be  </a:t>
            </a:r>
            <a:r>
              <a:rPr sz="1167" dirty="0">
                <a:latin typeface="Tahoma"/>
                <a:cs typeface="Tahoma"/>
              </a:rPr>
              <a:t>a   </a:t>
            </a:r>
            <a:r>
              <a:rPr sz="1167" spc="78" dirty="0">
                <a:latin typeface="Tahoma"/>
                <a:cs typeface="Tahoma"/>
              </a:rPr>
              <a:t>change  </a:t>
            </a:r>
            <a:r>
              <a:rPr sz="1167" spc="73" dirty="0">
                <a:latin typeface="Tahoma"/>
                <a:cs typeface="Tahoma"/>
              </a:rPr>
              <a:t>made  </a:t>
            </a:r>
            <a:r>
              <a:rPr sz="1167" spc="44" dirty="0">
                <a:latin typeface="Tahoma"/>
                <a:cs typeface="Tahoma"/>
              </a:rPr>
              <a:t>to 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83" dirty="0">
                <a:latin typeface="Tahoma"/>
                <a:cs typeface="Tahoma"/>
              </a:rPr>
              <a:t>internal  </a:t>
            </a:r>
            <a:r>
              <a:rPr sz="1167" spc="501" dirty="0">
                <a:latin typeface="Tahoma"/>
                <a:cs typeface="Tahoma"/>
              </a:rPr>
              <a:t> </a:t>
            </a:r>
            <a:r>
              <a:rPr sz="1167" spc="44" dirty="0">
                <a:latin typeface="Tahoma"/>
                <a:cs typeface="Tahoma"/>
              </a:rPr>
              <a:t>or</a:t>
            </a:r>
            <a:endParaRPr sz="1167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71550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99" y="1432858"/>
            <a:ext cx="4301155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766128" algn="l"/>
                <a:tab pos="1262475" algn="l"/>
                <a:tab pos="1559419" algn="l"/>
                <a:tab pos="1942174" algn="l"/>
                <a:tab pos="2415679" algn="l"/>
                <a:tab pos="3287373" algn="l"/>
                <a:tab pos="4054118" algn="l"/>
              </a:tabLst>
            </a:pPr>
            <a:r>
              <a:rPr sz="1167" spc="87" dirty="0">
                <a:latin typeface="Tahoma"/>
                <a:cs typeface="Tahoma"/>
              </a:rPr>
              <a:t>p</a:t>
            </a:r>
            <a:r>
              <a:rPr sz="1167" spc="97" dirty="0">
                <a:latin typeface="Tahoma"/>
                <a:cs typeface="Tahoma"/>
              </a:rPr>
              <a:t>h</a:t>
            </a:r>
            <a:r>
              <a:rPr sz="1167" spc="92" dirty="0">
                <a:latin typeface="Tahoma"/>
                <a:cs typeface="Tahoma"/>
              </a:rPr>
              <a:t>y</a:t>
            </a:r>
            <a:r>
              <a:rPr sz="1167" spc="97" dirty="0">
                <a:latin typeface="Tahoma"/>
                <a:cs typeface="Tahoma"/>
              </a:rPr>
              <a:t>s</a:t>
            </a:r>
            <a:r>
              <a:rPr sz="1167" spc="92" dirty="0">
                <a:latin typeface="Tahoma"/>
                <a:cs typeface="Tahoma"/>
              </a:rPr>
              <a:t>i</a:t>
            </a:r>
            <a:r>
              <a:rPr sz="1167" spc="102" dirty="0">
                <a:latin typeface="Tahoma"/>
                <a:cs typeface="Tahoma"/>
              </a:rPr>
              <a:t>c</a:t>
            </a:r>
            <a:r>
              <a:rPr sz="1167" spc="97" dirty="0">
                <a:latin typeface="Tahoma"/>
                <a:cs typeface="Tahoma"/>
              </a:rPr>
              <a:t>a</a:t>
            </a:r>
            <a:r>
              <a:rPr sz="1167" dirty="0">
                <a:latin typeface="Tahoma"/>
                <a:cs typeface="Tahoma"/>
              </a:rPr>
              <a:t>l	</a:t>
            </a:r>
            <a:r>
              <a:rPr sz="1167" spc="92" dirty="0">
                <a:latin typeface="Tahoma"/>
                <a:cs typeface="Tahoma"/>
              </a:rPr>
              <a:t>l</a:t>
            </a:r>
            <a:r>
              <a:rPr sz="1167" spc="97" dirty="0">
                <a:latin typeface="Tahoma"/>
                <a:cs typeface="Tahoma"/>
              </a:rPr>
              <a:t>e</a:t>
            </a:r>
            <a:r>
              <a:rPr sz="1167" spc="92" dirty="0">
                <a:latin typeface="Tahoma"/>
                <a:cs typeface="Tahoma"/>
              </a:rPr>
              <a:t>v</a:t>
            </a:r>
            <a:r>
              <a:rPr sz="1167" spc="97" dirty="0">
                <a:latin typeface="Tahoma"/>
                <a:cs typeface="Tahoma"/>
              </a:rPr>
              <a:t>e</a:t>
            </a:r>
            <a:r>
              <a:rPr sz="1167" dirty="0">
                <a:latin typeface="Tahoma"/>
                <a:cs typeface="Tahoma"/>
              </a:rPr>
              <a:t>l	</a:t>
            </a:r>
            <a:r>
              <a:rPr sz="1167" spc="102" dirty="0">
                <a:latin typeface="Tahoma"/>
                <a:cs typeface="Tahoma"/>
              </a:rPr>
              <a:t>o</a:t>
            </a:r>
            <a:r>
              <a:rPr sz="1167" dirty="0">
                <a:latin typeface="Tahoma"/>
                <a:cs typeface="Tahoma"/>
              </a:rPr>
              <a:t>r	</a:t>
            </a:r>
            <a:r>
              <a:rPr sz="1167" spc="87" dirty="0">
                <a:latin typeface="Tahoma"/>
                <a:cs typeface="Tahoma"/>
              </a:rPr>
              <a:t>t</a:t>
            </a:r>
            <a:r>
              <a:rPr sz="1167" spc="97" dirty="0">
                <a:latin typeface="Tahoma"/>
                <a:cs typeface="Tahoma"/>
              </a:rPr>
              <a:t>h</a:t>
            </a:r>
            <a:r>
              <a:rPr sz="1167" dirty="0">
                <a:latin typeface="Tahoma"/>
                <a:cs typeface="Tahoma"/>
              </a:rPr>
              <a:t>e	</a:t>
            </a:r>
            <a:r>
              <a:rPr sz="1167" spc="102" dirty="0">
                <a:latin typeface="Tahoma"/>
                <a:cs typeface="Tahoma"/>
              </a:rPr>
              <a:t>d</a:t>
            </a:r>
            <a:r>
              <a:rPr sz="1167" spc="97" dirty="0">
                <a:latin typeface="Tahoma"/>
                <a:cs typeface="Tahoma"/>
              </a:rPr>
              <a:t>at</a:t>
            </a:r>
            <a:r>
              <a:rPr sz="1167" dirty="0">
                <a:latin typeface="Tahoma"/>
                <a:cs typeface="Tahoma"/>
              </a:rPr>
              <a:t>a	</a:t>
            </a:r>
            <a:r>
              <a:rPr sz="1167" spc="97" dirty="0">
                <a:latin typeface="Tahoma"/>
                <a:cs typeface="Tahoma"/>
              </a:rPr>
              <a:t>a</a:t>
            </a:r>
            <a:r>
              <a:rPr sz="1167" spc="92" dirty="0">
                <a:latin typeface="Tahoma"/>
                <a:cs typeface="Tahoma"/>
              </a:rPr>
              <a:t>cc</a:t>
            </a:r>
            <a:r>
              <a:rPr sz="1167" spc="97" dirty="0">
                <a:latin typeface="Tahoma"/>
                <a:cs typeface="Tahoma"/>
              </a:rPr>
              <a:t>es</a:t>
            </a:r>
            <a:r>
              <a:rPr sz="1167" spc="107" dirty="0">
                <a:latin typeface="Tahoma"/>
                <a:cs typeface="Tahoma"/>
              </a:rPr>
              <a:t>s</a:t>
            </a:r>
            <a:r>
              <a:rPr sz="1167" spc="92" dirty="0">
                <a:latin typeface="Tahoma"/>
                <a:cs typeface="Tahoma"/>
              </a:rPr>
              <a:t>i</a:t>
            </a:r>
            <a:r>
              <a:rPr sz="1167" spc="97" dirty="0">
                <a:latin typeface="Tahoma"/>
                <a:cs typeface="Tahoma"/>
              </a:rPr>
              <a:t>n</a:t>
            </a:r>
            <a:r>
              <a:rPr sz="1167" dirty="0">
                <a:latin typeface="Tahoma"/>
                <a:cs typeface="Tahoma"/>
              </a:rPr>
              <a:t>g	</a:t>
            </a:r>
            <a:r>
              <a:rPr sz="1167" spc="107" dirty="0">
                <a:latin typeface="Tahoma"/>
                <a:cs typeface="Tahoma"/>
              </a:rPr>
              <a:t>s</a:t>
            </a:r>
            <a:r>
              <a:rPr sz="1167" spc="87" dirty="0">
                <a:latin typeface="Tahoma"/>
                <a:cs typeface="Tahoma"/>
              </a:rPr>
              <a:t>t</a:t>
            </a:r>
            <a:r>
              <a:rPr sz="1167" spc="102" dirty="0">
                <a:latin typeface="Tahoma"/>
                <a:cs typeface="Tahoma"/>
              </a:rPr>
              <a:t>r</a:t>
            </a:r>
            <a:r>
              <a:rPr sz="1167" spc="97" dirty="0">
                <a:latin typeface="Tahoma"/>
                <a:cs typeface="Tahoma"/>
              </a:rPr>
              <a:t>a</a:t>
            </a:r>
            <a:r>
              <a:rPr sz="1167" spc="87" dirty="0">
                <a:latin typeface="Tahoma"/>
                <a:cs typeface="Tahoma"/>
              </a:rPr>
              <a:t>t</a:t>
            </a:r>
            <a:r>
              <a:rPr sz="1167" spc="97" dirty="0">
                <a:latin typeface="Tahoma"/>
                <a:cs typeface="Tahoma"/>
              </a:rPr>
              <a:t>e</a:t>
            </a:r>
            <a:r>
              <a:rPr sz="1167" spc="87" dirty="0">
                <a:latin typeface="Tahoma"/>
                <a:cs typeface="Tahoma"/>
              </a:rPr>
              <a:t>g</a:t>
            </a:r>
            <a:r>
              <a:rPr sz="1167" dirty="0">
                <a:latin typeface="Tahoma"/>
                <a:cs typeface="Tahoma"/>
              </a:rPr>
              <a:t>y	</a:t>
            </a:r>
            <a:r>
              <a:rPr sz="1167" spc="87" dirty="0">
                <a:latin typeface="Tahoma"/>
                <a:cs typeface="Tahoma"/>
              </a:rPr>
              <a:t>t</a:t>
            </a:r>
            <a:r>
              <a:rPr sz="1167" spc="97" dirty="0">
                <a:latin typeface="Tahoma"/>
                <a:cs typeface="Tahoma"/>
              </a:rPr>
              <a:t>h</a:t>
            </a:r>
            <a:r>
              <a:rPr sz="1167" dirty="0">
                <a:latin typeface="Tahoma"/>
                <a:cs typeface="Tahoma"/>
              </a:rPr>
              <a:t>e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36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5943" y="1432858"/>
            <a:ext cx="92851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83" dirty="0">
                <a:latin typeface="Tahoma"/>
                <a:cs typeface="Tahoma"/>
              </a:rPr>
              <a:t>applications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8926" y="1611079"/>
            <a:ext cx="5359312" cy="2539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0600"/>
              </a:lnSpc>
            </a:pPr>
            <a:r>
              <a:rPr sz="1167" spc="83" dirty="0">
                <a:latin typeface="Tahoma"/>
                <a:cs typeface="Tahoma"/>
              </a:rPr>
              <a:t>running </a:t>
            </a:r>
            <a:r>
              <a:rPr sz="1167" spc="49" dirty="0">
                <a:latin typeface="Tahoma"/>
                <a:cs typeface="Tahoma"/>
              </a:rPr>
              <a:t>at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external </a:t>
            </a:r>
            <a:r>
              <a:rPr sz="1167" spc="73" dirty="0">
                <a:latin typeface="Tahoma"/>
                <a:cs typeface="Tahoma"/>
              </a:rPr>
              <a:t>level </a:t>
            </a:r>
            <a:r>
              <a:rPr sz="1167" spc="68" dirty="0">
                <a:latin typeface="Tahoma"/>
                <a:cs typeface="Tahoma"/>
              </a:rPr>
              <a:t>will </a:t>
            </a:r>
            <a:r>
              <a:rPr sz="1167" spc="78" dirty="0">
                <a:latin typeface="Tahoma"/>
                <a:cs typeface="Tahoma"/>
              </a:rPr>
              <a:t>demand </a:t>
            </a:r>
            <a:r>
              <a:rPr sz="1167" spc="44" dirty="0">
                <a:latin typeface="Tahoma"/>
                <a:cs typeface="Tahoma"/>
              </a:rPr>
              <a:t>to be </a:t>
            </a:r>
            <a:r>
              <a:rPr sz="1167" spc="83" dirty="0">
                <a:latin typeface="Tahoma"/>
                <a:cs typeface="Tahoma"/>
              </a:rPr>
              <a:t>changed because  </a:t>
            </a:r>
            <a:r>
              <a:rPr sz="1167" spc="68" dirty="0">
                <a:latin typeface="Tahoma"/>
                <a:cs typeface="Tahoma"/>
              </a:rPr>
              <a:t>they will not </a:t>
            </a:r>
            <a:r>
              <a:rPr sz="1167" spc="44" dirty="0">
                <a:latin typeface="Tahoma"/>
                <a:cs typeface="Tahoma"/>
              </a:rPr>
              <a:t>be </a:t>
            </a:r>
            <a:r>
              <a:rPr sz="1167" spc="68" dirty="0">
                <a:latin typeface="Tahoma"/>
                <a:cs typeface="Tahoma"/>
              </a:rPr>
              <a:t>able </a:t>
            </a:r>
            <a:r>
              <a:rPr sz="1167" spc="44" dirty="0">
                <a:latin typeface="Tahoma"/>
                <a:cs typeface="Tahoma"/>
              </a:rPr>
              <a:t>to </a:t>
            </a:r>
            <a:r>
              <a:rPr sz="1167" spc="78" dirty="0">
                <a:latin typeface="Tahoma"/>
                <a:cs typeface="Tahoma"/>
              </a:rPr>
              <a:t>properly access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8" dirty="0">
                <a:latin typeface="Tahoma"/>
                <a:cs typeface="Tahoma"/>
              </a:rPr>
              <a:t>changed </a:t>
            </a:r>
            <a:r>
              <a:rPr sz="1167" spc="83" dirty="0">
                <a:latin typeface="Tahoma"/>
                <a:cs typeface="Tahoma"/>
              </a:rPr>
              <a:t>internal </a:t>
            </a:r>
            <a:r>
              <a:rPr sz="1167" spc="49" dirty="0">
                <a:latin typeface="Tahoma"/>
                <a:cs typeface="Tahoma"/>
              </a:rPr>
              <a:t>or  </a:t>
            </a:r>
            <a:r>
              <a:rPr sz="1167" spc="83" dirty="0">
                <a:latin typeface="Tahoma"/>
                <a:cs typeface="Tahoma"/>
              </a:rPr>
              <a:t>physical </a:t>
            </a:r>
            <a:r>
              <a:rPr sz="1167" spc="78" dirty="0">
                <a:latin typeface="Tahoma"/>
                <a:cs typeface="Tahoma"/>
              </a:rPr>
              <a:t>levels </a:t>
            </a:r>
            <a:r>
              <a:rPr sz="1167" spc="63" dirty="0">
                <a:latin typeface="Tahoma"/>
                <a:cs typeface="Tahoma"/>
              </a:rPr>
              <a:t>any </a:t>
            </a:r>
            <a:r>
              <a:rPr sz="1167" spc="73" dirty="0">
                <a:latin typeface="Tahoma"/>
                <a:cs typeface="Tahoma"/>
              </a:rPr>
              <a:t>more. </a:t>
            </a:r>
            <a:r>
              <a:rPr sz="1167" spc="44" dirty="0">
                <a:latin typeface="Tahoma"/>
                <a:cs typeface="Tahoma"/>
              </a:rPr>
              <a:t>As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83" dirty="0">
                <a:latin typeface="Tahoma"/>
                <a:cs typeface="Tahoma"/>
              </a:rPr>
              <a:t>result </a:t>
            </a:r>
            <a:r>
              <a:rPr sz="1167" spc="73" dirty="0">
                <a:latin typeface="Tahoma"/>
                <a:cs typeface="Tahoma"/>
              </a:rPr>
              <a:t>these </a:t>
            </a:r>
            <a:r>
              <a:rPr sz="1167" spc="87" dirty="0">
                <a:latin typeface="Tahoma"/>
                <a:cs typeface="Tahoma"/>
              </a:rPr>
              <a:t>applications </a:t>
            </a:r>
            <a:r>
              <a:rPr sz="1167" spc="68" dirty="0">
                <a:latin typeface="Tahoma"/>
                <a:cs typeface="Tahoma"/>
              </a:rPr>
              <a:t>will </a:t>
            </a:r>
            <a:r>
              <a:rPr sz="1167" spc="73" dirty="0">
                <a:latin typeface="Tahoma"/>
                <a:cs typeface="Tahoma"/>
              </a:rPr>
              <a:t>stop  </a:t>
            </a:r>
            <a:r>
              <a:rPr sz="1167" spc="78" dirty="0">
                <a:latin typeface="Tahoma"/>
                <a:cs typeface="Tahoma"/>
              </a:rPr>
              <a:t>working </a:t>
            </a:r>
            <a:r>
              <a:rPr sz="1167" spc="63" dirty="0">
                <a:latin typeface="Tahoma"/>
                <a:cs typeface="Tahoma"/>
              </a:rPr>
              <a:t>and </a:t>
            </a:r>
            <a:r>
              <a:rPr sz="1167" spc="83" dirty="0">
                <a:latin typeface="Tahoma"/>
                <a:cs typeface="Tahoma"/>
              </a:rPr>
              <a:t>ultimately </a:t>
            </a:r>
            <a:r>
              <a:rPr sz="1167" spc="63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whole </a:t>
            </a:r>
            <a:r>
              <a:rPr sz="1167" spc="78" dirty="0">
                <a:latin typeface="Tahoma"/>
                <a:cs typeface="Tahoma"/>
              </a:rPr>
              <a:t>system </a:t>
            </a:r>
            <a:r>
              <a:rPr sz="1167" spc="63" dirty="0">
                <a:latin typeface="Tahoma"/>
                <a:cs typeface="Tahoma"/>
              </a:rPr>
              <a:t>may </a:t>
            </a:r>
            <a:r>
              <a:rPr sz="1167" spc="68" dirty="0">
                <a:latin typeface="Tahoma"/>
                <a:cs typeface="Tahoma"/>
              </a:rPr>
              <a:t>fail </a:t>
            </a:r>
            <a:r>
              <a:rPr sz="1167" spc="44" dirty="0">
                <a:latin typeface="Tahoma"/>
                <a:cs typeface="Tahoma"/>
              </a:rPr>
              <a:t>to  </a:t>
            </a:r>
            <a:r>
              <a:rPr sz="1167" spc="408" dirty="0">
                <a:latin typeface="Tahoma"/>
                <a:cs typeface="Tahoma"/>
              </a:rPr>
              <a:t> </a:t>
            </a:r>
            <a:r>
              <a:rPr sz="1167" spc="83" dirty="0">
                <a:latin typeface="Tahoma"/>
                <a:cs typeface="Tahoma"/>
              </a:rPr>
              <a:t>operate.</a:t>
            </a:r>
            <a:endParaRPr sz="1167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15">
              <a:latin typeface="Times New Roman"/>
              <a:cs typeface="Times New Roman"/>
            </a:endParaRPr>
          </a:p>
          <a:p>
            <a:pPr marL="12347" marR="6791" indent="-617" algn="just">
              <a:lnSpc>
                <a:spcPct val="100699"/>
              </a:lnSpc>
              <a:spcBef>
                <a:spcPts val="5"/>
              </a:spcBef>
            </a:pP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Data </a:t>
            </a:r>
            <a:r>
              <a:rPr sz="1167" spc="87" dirty="0">
                <a:latin typeface="Tahoma"/>
                <a:cs typeface="Tahoma"/>
              </a:rPr>
              <a:t>independence </a:t>
            </a:r>
            <a:r>
              <a:rPr sz="1167" spc="83" dirty="0">
                <a:latin typeface="Tahoma"/>
                <a:cs typeface="Tahoma"/>
              </a:rPr>
              <a:t>achieved </a:t>
            </a:r>
            <a:r>
              <a:rPr sz="1167" spc="49" dirty="0">
                <a:latin typeface="Tahoma"/>
                <a:cs typeface="Tahoma"/>
              </a:rPr>
              <a:t>as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78" dirty="0">
                <a:latin typeface="Tahoma"/>
                <a:cs typeface="Tahoma"/>
              </a:rPr>
              <a:t>result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three </a:t>
            </a:r>
            <a:r>
              <a:rPr sz="1167" spc="78" dirty="0">
                <a:latin typeface="Tahoma"/>
                <a:cs typeface="Tahoma"/>
              </a:rPr>
              <a:t>level  </a:t>
            </a:r>
            <a:r>
              <a:rPr sz="1167" spc="87" dirty="0">
                <a:latin typeface="Tahoma"/>
                <a:cs typeface="Tahoma"/>
              </a:rPr>
              <a:t>architecture </a:t>
            </a:r>
            <a:r>
              <a:rPr sz="1167" spc="78" dirty="0">
                <a:latin typeface="Tahoma"/>
                <a:cs typeface="Tahoma"/>
              </a:rPr>
              <a:t>proves </a:t>
            </a:r>
            <a:r>
              <a:rPr sz="1167" spc="49" dirty="0">
                <a:latin typeface="Tahoma"/>
                <a:cs typeface="Tahoma"/>
              </a:rPr>
              <a:t>to </a:t>
            </a:r>
            <a:r>
              <a:rPr sz="1167" spc="44" dirty="0">
                <a:latin typeface="Tahoma"/>
                <a:cs typeface="Tahoma"/>
              </a:rPr>
              <a:t>be </a:t>
            </a:r>
            <a:r>
              <a:rPr sz="1167" spc="68" dirty="0">
                <a:latin typeface="Tahoma"/>
                <a:cs typeface="Tahoma"/>
              </a:rPr>
              <a:t>very </a:t>
            </a:r>
            <a:r>
              <a:rPr sz="1167" spc="83" dirty="0">
                <a:latin typeface="Tahoma"/>
                <a:cs typeface="Tahoma"/>
              </a:rPr>
              <a:t>useful because </a:t>
            </a:r>
            <a:r>
              <a:rPr sz="1167" spc="68" dirty="0">
                <a:latin typeface="Tahoma"/>
                <a:cs typeface="Tahoma"/>
              </a:rPr>
              <a:t>once </a:t>
            </a:r>
            <a:r>
              <a:rPr sz="1167" spc="44" dirty="0">
                <a:latin typeface="Tahoma"/>
                <a:cs typeface="Tahoma"/>
              </a:rPr>
              <a:t>we </a:t>
            </a:r>
            <a:r>
              <a:rPr sz="1167" spc="68" dirty="0">
                <a:latin typeface="Tahoma"/>
                <a:cs typeface="Tahoma"/>
              </a:rPr>
              <a:t>have </a:t>
            </a:r>
            <a:r>
              <a:rPr sz="1167" spc="63" dirty="0">
                <a:latin typeface="Tahoma"/>
                <a:cs typeface="Tahoma"/>
              </a:rPr>
              <a:t>the  </a:t>
            </a: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dirty="0">
                <a:latin typeface="Tahoma"/>
                <a:cs typeface="Tahoma"/>
              </a:rPr>
              <a:t>, </a:t>
            </a:r>
            <a:r>
              <a:rPr sz="1167" spc="83" dirty="0">
                <a:latin typeface="Tahoma"/>
                <a:cs typeface="Tahoma"/>
              </a:rPr>
              <a:t>database </a:t>
            </a:r>
            <a:r>
              <a:rPr sz="1167" spc="63" dirty="0">
                <a:latin typeface="Tahoma"/>
                <a:cs typeface="Tahoma"/>
              </a:rPr>
              <a:t>and </a:t>
            </a: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83" dirty="0">
                <a:latin typeface="Tahoma"/>
                <a:cs typeface="Tahoma"/>
              </a:rPr>
              <a:t>applications </a:t>
            </a:r>
            <a:r>
              <a:rPr sz="1167" spc="87" dirty="0">
                <a:latin typeface="Tahoma"/>
                <a:cs typeface="Tahoma"/>
              </a:rPr>
              <a:t>independent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68" dirty="0">
                <a:latin typeface="Tahoma"/>
                <a:cs typeface="Tahoma"/>
              </a:rPr>
              <a:t>each </a:t>
            </a:r>
            <a:r>
              <a:rPr sz="1167" spc="73" dirty="0">
                <a:latin typeface="Tahoma"/>
                <a:cs typeface="Tahoma"/>
              </a:rPr>
              <a:t>other </a:t>
            </a:r>
            <a:r>
              <a:rPr sz="1167" spc="44" dirty="0">
                <a:latin typeface="Tahoma"/>
                <a:cs typeface="Tahoma"/>
              </a:rPr>
              <a:t>we  </a:t>
            </a:r>
            <a:r>
              <a:rPr sz="1167" spc="58" dirty="0">
                <a:latin typeface="Tahoma"/>
                <a:cs typeface="Tahoma"/>
              </a:rPr>
              <a:t>can </a:t>
            </a:r>
            <a:r>
              <a:rPr sz="1167" spc="78" dirty="0">
                <a:latin typeface="Tahoma"/>
                <a:cs typeface="Tahoma"/>
              </a:rPr>
              <a:t>easily </a:t>
            </a:r>
            <a:r>
              <a:rPr sz="1167" spc="68" dirty="0">
                <a:latin typeface="Tahoma"/>
                <a:cs typeface="Tahoma"/>
              </a:rPr>
              <a:t>make </a:t>
            </a:r>
            <a:r>
              <a:rPr sz="1167" spc="83" dirty="0">
                <a:latin typeface="Tahoma"/>
                <a:cs typeface="Tahoma"/>
              </a:rPr>
              <a:t>changes </a:t>
            </a:r>
            <a:r>
              <a:rPr sz="1167" spc="44" dirty="0">
                <a:latin typeface="Tahoma"/>
                <a:cs typeface="Tahoma"/>
              </a:rPr>
              <a:t>to </a:t>
            </a:r>
            <a:r>
              <a:rPr sz="1167" spc="58" dirty="0">
                <a:latin typeface="Tahoma"/>
                <a:cs typeface="Tahoma"/>
              </a:rPr>
              <a:t>any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63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components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system,  </a:t>
            </a:r>
            <a:r>
              <a:rPr sz="1167" spc="78" dirty="0">
                <a:latin typeface="Tahoma"/>
                <a:cs typeface="Tahoma"/>
              </a:rPr>
              <a:t>without </a:t>
            </a:r>
            <a:r>
              <a:rPr sz="1167" spc="83" dirty="0">
                <a:latin typeface="Tahoma"/>
                <a:cs typeface="Tahoma"/>
              </a:rPr>
              <a:t>effecting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7" dirty="0">
                <a:latin typeface="Tahoma"/>
                <a:cs typeface="Tahoma"/>
              </a:rPr>
              <a:t>functionality </a:t>
            </a:r>
            <a:r>
              <a:rPr sz="1167" spc="63" dirty="0">
                <a:latin typeface="Tahoma"/>
                <a:cs typeface="Tahoma"/>
              </a:rPr>
              <a:t>and </a:t>
            </a:r>
            <a:r>
              <a:rPr sz="1167" spc="83" dirty="0">
                <a:latin typeface="Tahoma"/>
                <a:cs typeface="Tahoma"/>
              </a:rPr>
              <a:t>operation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73" dirty="0">
                <a:latin typeface="Tahoma"/>
                <a:cs typeface="Tahoma"/>
              </a:rPr>
              <a:t>other  </a:t>
            </a:r>
            <a:r>
              <a:rPr sz="1167" spc="87" dirty="0">
                <a:latin typeface="Tahoma"/>
                <a:cs typeface="Tahoma"/>
              </a:rPr>
              <a:t>interrelated</a:t>
            </a:r>
            <a:r>
              <a:rPr sz="1167" spc="107" dirty="0">
                <a:latin typeface="Tahoma"/>
                <a:cs typeface="Tahoma"/>
              </a:rPr>
              <a:t> </a:t>
            </a:r>
            <a:r>
              <a:rPr sz="1167" spc="87" dirty="0">
                <a:latin typeface="Tahoma"/>
                <a:cs typeface="Tahoma"/>
              </a:rPr>
              <a:t>components.</a:t>
            </a:r>
            <a:endParaRPr sz="1167">
              <a:latin typeface="Tahoma"/>
              <a:cs typeface="Tahoma"/>
            </a:endParaRPr>
          </a:p>
          <a:p>
            <a:pPr marL="12347" marR="6791" algn="just">
              <a:lnSpc>
                <a:spcPts val="1410"/>
              </a:lnSpc>
              <a:spcBef>
                <a:spcPts val="39"/>
              </a:spcBef>
            </a:pP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58" dirty="0">
                <a:latin typeface="Tahoma"/>
                <a:cs typeface="Tahoma"/>
              </a:rPr>
              <a:t>and </a:t>
            </a:r>
            <a:r>
              <a:rPr sz="1167" spc="83" dirty="0">
                <a:latin typeface="Tahoma"/>
                <a:cs typeface="Tahoma"/>
              </a:rPr>
              <a:t>program </a:t>
            </a:r>
            <a:r>
              <a:rPr sz="1167" spc="87" dirty="0">
                <a:latin typeface="Tahoma"/>
                <a:cs typeface="Tahoma"/>
              </a:rPr>
              <a:t>independence </a:t>
            </a:r>
            <a:r>
              <a:rPr sz="1167" spc="44" dirty="0">
                <a:latin typeface="Tahoma"/>
                <a:cs typeface="Tahoma"/>
              </a:rPr>
              <a:t>is on </a:t>
            </a:r>
            <a:r>
              <a:rPr sz="1167" spc="83" dirty="0">
                <a:latin typeface="Tahoma"/>
                <a:cs typeface="Tahoma"/>
              </a:rPr>
              <a:t>advantage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dirty="0">
                <a:latin typeface="Tahoma"/>
                <a:cs typeface="Tahoma"/>
              </a:rPr>
              <a:t>3 </a:t>
            </a:r>
            <a:r>
              <a:rPr sz="1167" spc="44" dirty="0">
                <a:latin typeface="Tahoma"/>
                <a:cs typeface="Tahoma"/>
              </a:rPr>
              <a:t>-L  </a:t>
            </a:r>
            <a:r>
              <a:rPr sz="1167" spc="87" dirty="0">
                <a:latin typeface="Tahoma"/>
                <a:cs typeface="Tahoma"/>
              </a:rPr>
              <a:t>architecture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8" dirty="0">
                <a:latin typeface="Tahoma"/>
                <a:cs typeface="Tahoma"/>
              </a:rPr>
              <a:t>other major </a:t>
            </a:r>
            <a:r>
              <a:rPr sz="1167" spc="83" dirty="0">
                <a:latin typeface="Tahoma"/>
                <a:cs typeface="Tahoma"/>
              </a:rPr>
              <a:t>advantage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68" dirty="0">
                <a:latin typeface="Tahoma"/>
                <a:cs typeface="Tahoma"/>
              </a:rPr>
              <a:t>that </a:t>
            </a:r>
            <a:r>
              <a:rPr sz="1167" spc="58" dirty="0">
                <a:latin typeface="Tahoma"/>
                <a:cs typeface="Tahoma"/>
              </a:rPr>
              <a:t>ant </a:t>
            </a:r>
            <a:r>
              <a:rPr sz="1167" spc="78" dirty="0">
                <a:latin typeface="Tahoma"/>
                <a:cs typeface="Tahoma"/>
              </a:rPr>
              <a:t>change </a:t>
            </a:r>
            <a:r>
              <a:rPr sz="1167" spc="44" dirty="0">
                <a:latin typeface="Tahoma"/>
                <a:cs typeface="Tahoma"/>
              </a:rPr>
              <a:t>in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73" dirty="0">
                <a:latin typeface="Tahoma"/>
                <a:cs typeface="Tahoma"/>
              </a:rPr>
              <a:t>lower </a:t>
            </a:r>
            <a:r>
              <a:rPr sz="1167" spc="78" dirty="0">
                <a:latin typeface="Tahoma"/>
                <a:cs typeface="Tahoma"/>
              </a:rPr>
              <a:t>level </a:t>
            </a:r>
            <a:r>
              <a:rPr sz="1167" spc="44" dirty="0">
                <a:latin typeface="Tahoma"/>
                <a:cs typeface="Tahoma"/>
              </a:rPr>
              <a:t>of  </a:t>
            </a:r>
            <a:r>
              <a:rPr sz="1167" spc="63" dirty="0">
                <a:latin typeface="Tahoma"/>
                <a:cs typeface="Tahoma"/>
              </a:rPr>
              <a:t>the  </a:t>
            </a:r>
            <a:r>
              <a:rPr sz="1167" spc="58" dirty="0">
                <a:latin typeface="Tahoma"/>
                <a:cs typeface="Tahoma"/>
              </a:rPr>
              <a:t>3-L  </a:t>
            </a:r>
            <a:r>
              <a:rPr sz="1167" spc="87" dirty="0">
                <a:latin typeface="Tahoma"/>
                <a:cs typeface="Tahoma"/>
              </a:rPr>
              <a:t>architecture </a:t>
            </a:r>
            <a:r>
              <a:rPr sz="1167" spc="73" dirty="0">
                <a:latin typeface="Tahoma"/>
                <a:cs typeface="Tahoma"/>
              </a:rPr>
              <a:t>does </a:t>
            </a:r>
            <a:r>
              <a:rPr sz="1167" spc="63" dirty="0">
                <a:latin typeface="Tahoma"/>
                <a:cs typeface="Tahoma"/>
              </a:rPr>
              <a:t>not  </a:t>
            </a:r>
            <a:r>
              <a:rPr sz="1167" spc="78" dirty="0">
                <a:latin typeface="Tahoma"/>
                <a:cs typeface="Tahoma"/>
              </a:rPr>
              <a:t>effect 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83" dirty="0">
                <a:latin typeface="Tahoma"/>
                <a:cs typeface="Tahoma"/>
              </a:rPr>
              <a:t>structure</a:t>
            </a:r>
            <a:r>
              <a:rPr sz="1167" spc="467" dirty="0">
                <a:latin typeface="Tahoma"/>
                <a:cs typeface="Tahoma"/>
              </a:rPr>
              <a:t> </a:t>
            </a:r>
            <a:r>
              <a:rPr sz="1167" spc="49" dirty="0">
                <a:latin typeface="Tahoma"/>
                <a:cs typeface="Tahoma"/>
              </a:rPr>
              <a:t>or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8999" y="4116258"/>
            <a:ext cx="338313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87" dirty="0">
                <a:latin typeface="Tahoma"/>
                <a:cs typeface="Tahoma"/>
              </a:rPr>
              <a:t>functionality  </a:t>
            </a:r>
            <a:r>
              <a:rPr sz="1167" spc="49" dirty="0">
                <a:latin typeface="Tahoma"/>
                <a:cs typeface="Tahoma"/>
              </a:rPr>
              <a:t>on  </a:t>
            </a:r>
            <a:r>
              <a:rPr sz="1167" spc="78" dirty="0">
                <a:latin typeface="Tahoma"/>
                <a:cs typeface="Tahoma"/>
              </a:rPr>
              <a:t>upper  levels.  </a:t>
            </a:r>
            <a:r>
              <a:rPr sz="1167" spc="44" dirty="0">
                <a:latin typeface="Tahoma"/>
                <a:cs typeface="Tahoma"/>
              </a:rPr>
              <a:t>I- </a:t>
            </a:r>
            <a:r>
              <a:rPr sz="1167" dirty="0">
                <a:latin typeface="Tahoma"/>
                <a:cs typeface="Tahoma"/>
              </a:rPr>
              <a:t>e</a:t>
            </a:r>
            <a:r>
              <a:rPr sz="1167" spc="272" dirty="0">
                <a:latin typeface="Tahoma"/>
                <a:cs typeface="Tahoma"/>
              </a:rPr>
              <a:t> </a:t>
            </a:r>
            <a:r>
              <a:rPr sz="1167" spc="44" dirty="0">
                <a:latin typeface="Tahoma"/>
                <a:cs typeface="Tahoma"/>
              </a:rPr>
              <a:t>we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8999" y="4294065"/>
            <a:ext cx="325349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498816" algn="l"/>
                <a:tab pos="2194669" algn="l"/>
              </a:tabLst>
            </a:pPr>
            <a:r>
              <a:rPr sz="1167" spc="63" dirty="0">
                <a:latin typeface="Tahoma"/>
                <a:cs typeface="Tahoma"/>
              </a:rPr>
              <a:t>and	</a:t>
            </a:r>
            <a:r>
              <a:rPr sz="1167" spc="87" dirty="0">
                <a:latin typeface="Tahoma"/>
                <a:cs typeface="Tahoma"/>
              </a:rPr>
              <a:t>conceptual/internal	independence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48155" y="4116258"/>
            <a:ext cx="1906411" cy="359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23459">
              <a:tabLst>
                <a:tab pos="400658" algn="l"/>
                <a:tab pos="856878" algn="l"/>
                <a:tab pos="1468051" algn="l"/>
              </a:tabLst>
            </a:pPr>
            <a:r>
              <a:rPr sz="1167" spc="58" dirty="0">
                <a:latin typeface="Tahoma"/>
                <a:cs typeface="Tahoma"/>
              </a:rPr>
              <a:t>get </a:t>
            </a:r>
            <a:r>
              <a:rPr sz="1167" spc="87" dirty="0">
                <a:latin typeface="Tahoma"/>
                <a:cs typeface="Tahoma"/>
              </a:rPr>
              <a:t>external/conceptual  b</a:t>
            </a:r>
            <a:r>
              <a:rPr sz="1167" dirty="0">
                <a:latin typeface="Tahoma"/>
                <a:cs typeface="Tahoma"/>
              </a:rPr>
              <a:t>y	</a:t>
            </a:r>
            <a:r>
              <a:rPr sz="1167" spc="87" dirty="0">
                <a:latin typeface="Tahoma"/>
                <a:cs typeface="Tahoma"/>
              </a:rPr>
              <a:t>t</a:t>
            </a:r>
            <a:r>
              <a:rPr sz="1167" spc="97" dirty="0">
                <a:latin typeface="Tahoma"/>
                <a:cs typeface="Tahoma"/>
              </a:rPr>
              <a:t>h</a:t>
            </a:r>
            <a:r>
              <a:rPr sz="1167" dirty="0">
                <a:latin typeface="Tahoma"/>
                <a:cs typeface="Tahoma"/>
              </a:rPr>
              <a:t>e	</a:t>
            </a:r>
            <a:r>
              <a:rPr sz="1167" spc="97" dirty="0">
                <a:latin typeface="Tahoma"/>
                <a:cs typeface="Tahoma"/>
              </a:rPr>
              <a:t>th</a:t>
            </a:r>
            <a:r>
              <a:rPr sz="1167" spc="92" dirty="0">
                <a:latin typeface="Tahoma"/>
                <a:cs typeface="Tahoma"/>
              </a:rPr>
              <a:t>r</a:t>
            </a:r>
            <a:r>
              <a:rPr sz="1167" spc="97" dirty="0">
                <a:latin typeface="Tahoma"/>
                <a:cs typeface="Tahoma"/>
              </a:rPr>
              <a:t>e</a:t>
            </a:r>
            <a:r>
              <a:rPr sz="1167" dirty="0">
                <a:latin typeface="Tahoma"/>
                <a:cs typeface="Tahoma"/>
              </a:rPr>
              <a:t>e	</a:t>
            </a:r>
            <a:r>
              <a:rPr sz="1167" spc="92" dirty="0">
                <a:latin typeface="Tahoma"/>
                <a:cs typeface="Tahoma"/>
              </a:rPr>
              <a:t>l</a:t>
            </a:r>
            <a:r>
              <a:rPr sz="1167" spc="97" dirty="0">
                <a:latin typeface="Tahoma"/>
                <a:cs typeface="Tahoma"/>
              </a:rPr>
              <a:t>e</a:t>
            </a:r>
            <a:r>
              <a:rPr sz="1167" spc="92" dirty="0">
                <a:latin typeface="Tahoma"/>
                <a:cs typeface="Tahoma"/>
              </a:rPr>
              <a:t>v</a:t>
            </a:r>
            <a:r>
              <a:rPr sz="1167" spc="97" dirty="0">
                <a:latin typeface="Tahoma"/>
                <a:cs typeface="Tahoma"/>
              </a:rPr>
              <a:t>e</a:t>
            </a:r>
            <a:r>
              <a:rPr sz="1167" spc="92" dirty="0">
                <a:latin typeface="Tahoma"/>
                <a:cs typeface="Tahoma"/>
              </a:rPr>
              <a:t>l</a:t>
            </a:r>
            <a:r>
              <a:rPr sz="1167" dirty="0">
                <a:latin typeface="Tahoma"/>
                <a:cs typeface="Tahoma"/>
              </a:rPr>
              <a:t>s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58675" y="4652642"/>
            <a:ext cx="189715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58" dirty="0">
                <a:latin typeface="Tahoma"/>
                <a:cs typeface="Tahoma"/>
              </a:rPr>
              <a:t>two  </a:t>
            </a:r>
            <a:r>
              <a:rPr sz="1167" spc="68" dirty="0">
                <a:latin typeface="Tahoma"/>
                <a:cs typeface="Tahoma"/>
              </a:rPr>
              <a:t>type  </a:t>
            </a:r>
            <a:r>
              <a:rPr sz="1167" spc="78" dirty="0">
                <a:latin typeface="Tahoma"/>
                <a:cs typeface="Tahoma"/>
              </a:rPr>
              <a:t>based  </a:t>
            </a:r>
            <a:r>
              <a:rPr sz="1167" spc="44" dirty="0">
                <a:latin typeface="Tahoma"/>
                <a:cs typeface="Tahoma"/>
              </a:rPr>
              <a:t>on  </a:t>
            </a:r>
            <a:r>
              <a:rPr sz="1167" spc="58" dirty="0">
                <a:latin typeface="Tahoma"/>
                <a:cs typeface="Tahoma"/>
              </a:rPr>
              <a:t>the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8925" y="4473353"/>
            <a:ext cx="3471421" cy="543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87" dirty="0">
                <a:latin typeface="Tahoma"/>
                <a:cs typeface="Tahoma"/>
              </a:rPr>
              <a:t>Architecture.</a:t>
            </a:r>
            <a:endParaRPr sz="1167">
              <a:latin typeface="Tahoma"/>
              <a:cs typeface="Tahoma"/>
            </a:endParaRPr>
          </a:p>
          <a:p>
            <a:pPr marL="12347" marR="4939">
              <a:spcBef>
                <a:spcPts val="10"/>
              </a:spcBef>
            </a:pP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87" dirty="0">
                <a:latin typeface="Tahoma"/>
                <a:cs typeface="Tahoma"/>
              </a:rPr>
              <a:t>independence </a:t>
            </a:r>
            <a:r>
              <a:rPr sz="1167" spc="63" dirty="0">
                <a:latin typeface="Tahoma"/>
                <a:cs typeface="Tahoma"/>
              </a:rPr>
              <a:t>can </a:t>
            </a:r>
            <a:r>
              <a:rPr sz="1167" spc="44" dirty="0">
                <a:latin typeface="Tahoma"/>
                <a:cs typeface="Tahoma"/>
              </a:rPr>
              <a:t>be </a:t>
            </a:r>
            <a:r>
              <a:rPr sz="1167" spc="83" dirty="0">
                <a:latin typeface="Tahoma"/>
                <a:cs typeface="Tahoma"/>
              </a:rPr>
              <a:t>classified </a:t>
            </a:r>
            <a:r>
              <a:rPr sz="1167" spc="68" dirty="0">
                <a:latin typeface="Tahoma"/>
                <a:cs typeface="Tahoma"/>
              </a:rPr>
              <a:t>into  </a:t>
            </a:r>
            <a:r>
              <a:rPr sz="1167" spc="73" dirty="0">
                <a:latin typeface="Tahoma"/>
                <a:cs typeface="Tahoma"/>
              </a:rPr>
              <a:t>level </a:t>
            </a:r>
            <a:r>
              <a:rPr sz="1167" spc="49" dirty="0">
                <a:latin typeface="Tahoma"/>
                <a:cs typeface="Tahoma"/>
              </a:rPr>
              <a:t>at </a:t>
            </a:r>
            <a:r>
              <a:rPr sz="1167" spc="73" dirty="0">
                <a:latin typeface="Tahoma"/>
                <a:cs typeface="Tahoma"/>
              </a:rPr>
              <a:t>which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7" dirty="0">
                <a:latin typeface="Tahoma"/>
                <a:cs typeface="Tahoma"/>
              </a:rPr>
              <a:t>independence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418" dirty="0">
                <a:latin typeface="Tahoma"/>
                <a:cs typeface="Tahoma"/>
              </a:rPr>
              <a:t> </a:t>
            </a:r>
            <a:r>
              <a:rPr sz="1167" spc="83" dirty="0">
                <a:latin typeface="Tahoma"/>
                <a:cs typeface="Tahoma"/>
              </a:rPr>
              <a:t>obtained.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8933" y="5189025"/>
            <a:ext cx="5358077" cy="17952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37" indent="-333367">
              <a:buFont typeface="Courier New"/>
              <a:buChar char="o"/>
              <a:tabLst>
                <a:tab pos="456837" algn="l"/>
                <a:tab pos="457453" algn="l"/>
              </a:tabLst>
            </a:pPr>
            <a:r>
              <a:rPr sz="1167" spc="165" dirty="0">
                <a:latin typeface="Tahoma"/>
                <a:cs typeface="Tahoma"/>
              </a:rPr>
              <a:t>Logical </a:t>
            </a:r>
            <a:r>
              <a:rPr sz="1167" spc="160" dirty="0">
                <a:latin typeface="Tahoma"/>
                <a:cs typeface="Tahoma"/>
              </a:rPr>
              <a:t>Data</a:t>
            </a:r>
            <a:r>
              <a:rPr sz="1167" spc="146" dirty="0">
                <a:latin typeface="Tahoma"/>
                <a:cs typeface="Tahoma"/>
              </a:rPr>
              <a:t> </a:t>
            </a:r>
            <a:r>
              <a:rPr sz="1167" spc="175" dirty="0">
                <a:latin typeface="Tahoma"/>
                <a:cs typeface="Tahoma"/>
              </a:rPr>
              <a:t>Independence</a:t>
            </a:r>
            <a:endParaRPr sz="1167">
              <a:latin typeface="Tahoma"/>
              <a:cs typeface="Tahoma"/>
            </a:endParaRPr>
          </a:p>
          <a:p>
            <a:pPr marL="456837" indent="-333367">
              <a:buFont typeface="Courier New"/>
              <a:buChar char="o"/>
              <a:tabLst>
                <a:tab pos="456837" algn="l"/>
                <a:tab pos="457453" algn="l"/>
              </a:tabLst>
            </a:pPr>
            <a:r>
              <a:rPr sz="1167" spc="170" dirty="0">
                <a:latin typeface="Tahoma"/>
                <a:cs typeface="Tahoma"/>
              </a:rPr>
              <a:t>Physical </a:t>
            </a:r>
            <a:r>
              <a:rPr sz="1167" spc="160" dirty="0">
                <a:latin typeface="Tahoma"/>
                <a:cs typeface="Tahoma"/>
              </a:rPr>
              <a:t>Data</a:t>
            </a:r>
            <a:r>
              <a:rPr sz="1167" spc="156" dirty="0">
                <a:latin typeface="Tahoma"/>
                <a:cs typeface="Tahoma"/>
              </a:rPr>
              <a:t> </a:t>
            </a:r>
            <a:r>
              <a:rPr sz="1167" spc="175" dirty="0">
                <a:latin typeface="Tahoma"/>
                <a:cs typeface="Tahoma"/>
              </a:rPr>
              <a:t>Independence</a:t>
            </a:r>
            <a:endParaRPr sz="1167">
              <a:latin typeface="Tahoma"/>
              <a:cs typeface="Tahoma"/>
            </a:endParaRPr>
          </a:p>
          <a:p>
            <a:pPr>
              <a:spcBef>
                <a:spcPts val="24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/>
            <a:r>
              <a:rPr sz="1167" spc="165" dirty="0">
                <a:latin typeface="Tahoma"/>
                <a:cs typeface="Tahoma"/>
              </a:rPr>
              <a:t>Logical </a:t>
            </a:r>
            <a:r>
              <a:rPr sz="1167" spc="160" dirty="0">
                <a:latin typeface="Tahoma"/>
                <a:cs typeface="Tahoma"/>
              </a:rPr>
              <a:t>data</a:t>
            </a:r>
            <a:r>
              <a:rPr sz="1167" spc="156" dirty="0">
                <a:latin typeface="Tahoma"/>
                <a:cs typeface="Tahoma"/>
              </a:rPr>
              <a:t> </a:t>
            </a:r>
            <a:r>
              <a:rPr sz="1167" spc="170" dirty="0">
                <a:latin typeface="Tahoma"/>
                <a:cs typeface="Tahoma"/>
              </a:rPr>
              <a:t>independence</a:t>
            </a:r>
            <a:endParaRPr sz="1167">
              <a:latin typeface="Tahoma"/>
              <a:cs typeface="Tahoma"/>
            </a:endParaRPr>
          </a:p>
          <a:p>
            <a:pPr marL="12347" marR="4939" algn="just">
              <a:lnSpc>
                <a:spcPct val="100600"/>
              </a:lnSpc>
            </a:pPr>
            <a:r>
              <a:rPr sz="1167" spc="78" dirty="0">
                <a:latin typeface="Tahoma"/>
                <a:cs typeface="Tahoma"/>
              </a:rPr>
              <a:t>Logical </a:t>
            </a: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87" dirty="0">
                <a:latin typeface="Tahoma"/>
                <a:cs typeface="Tahoma"/>
              </a:rPr>
              <a:t>independence </a:t>
            </a:r>
            <a:r>
              <a:rPr sz="1167" spc="83" dirty="0">
                <a:latin typeface="Tahoma"/>
                <a:cs typeface="Tahoma"/>
              </a:rPr>
              <a:t>provides </a:t>
            </a:r>
            <a:r>
              <a:rPr sz="1167" spc="63" dirty="0">
                <a:latin typeface="Tahoma"/>
                <a:cs typeface="Tahoma"/>
              </a:rPr>
              <a:t>the </a:t>
            </a:r>
            <a:r>
              <a:rPr sz="1167" spc="87" dirty="0">
                <a:latin typeface="Tahoma"/>
                <a:cs typeface="Tahoma"/>
              </a:rPr>
              <a:t>independence </a:t>
            </a:r>
            <a:r>
              <a:rPr sz="1167" spc="53" dirty="0">
                <a:latin typeface="Tahoma"/>
                <a:cs typeface="Tahoma"/>
              </a:rPr>
              <a:t>in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63" dirty="0">
                <a:latin typeface="Tahoma"/>
                <a:cs typeface="Tahoma"/>
              </a:rPr>
              <a:t>way </a:t>
            </a:r>
            <a:r>
              <a:rPr sz="1167" spc="68" dirty="0">
                <a:latin typeface="Tahoma"/>
                <a:cs typeface="Tahoma"/>
              </a:rPr>
              <a:t>that  </a:t>
            </a:r>
            <a:r>
              <a:rPr sz="1167" spc="78" dirty="0">
                <a:latin typeface="Tahoma"/>
                <a:cs typeface="Tahoma"/>
              </a:rPr>
              <a:t>changes </a:t>
            </a:r>
            <a:r>
              <a:rPr sz="1167" spc="44" dirty="0">
                <a:latin typeface="Tahoma"/>
                <a:cs typeface="Tahoma"/>
              </a:rPr>
              <a:t>in </a:t>
            </a:r>
            <a:r>
              <a:rPr sz="1167" spc="87" dirty="0">
                <a:latin typeface="Tahoma"/>
                <a:cs typeface="Tahoma"/>
              </a:rPr>
              <a:t>conceptual </a:t>
            </a:r>
            <a:r>
              <a:rPr sz="1167" spc="73" dirty="0">
                <a:latin typeface="Tahoma"/>
                <a:cs typeface="Tahoma"/>
              </a:rPr>
              <a:t>model </a:t>
            </a:r>
            <a:r>
              <a:rPr sz="1167" spc="49" dirty="0">
                <a:latin typeface="Tahoma"/>
                <a:cs typeface="Tahoma"/>
              </a:rPr>
              <a:t>do </a:t>
            </a:r>
            <a:r>
              <a:rPr sz="1167" spc="68" dirty="0">
                <a:latin typeface="Tahoma"/>
                <a:cs typeface="Tahoma"/>
              </a:rPr>
              <a:t>not </a:t>
            </a:r>
            <a:r>
              <a:rPr sz="1167" spc="78" dirty="0">
                <a:latin typeface="Tahoma"/>
                <a:cs typeface="Tahoma"/>
              </a:rPr>
              <a:t>affect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external </a:t>
            </a:r>
            <a:r>
              <a:rPr sz="1167" spc="78" dirty="0">
                <a:latin typeface="Tahoma"/>
                <a:cs typeface="Tahoma"/>
              </a:rPr>
              <a:t>views. </a:t>
            </a:r>
            <a:r>
              <a:rPr sz="1167" spc="49" dirty="0">
                <a:latin typeface="Tahoma"/>
                <a:cs typeface="Tahoma"/>
              </a:rPr>
              <a:t>Or  </a:t>
            </a:r>
            <a:r>
              <a:rPr sz="1167" spc="73" dirty="0">
                <a:latin typeface="Tahoma"/>
                <a:cs typeface="Tahoma"/>
              </a:rPr>
              <a:t>simply </a:t>
            </a:r>
            <a:r>
              <a:rPr sz="1167" dirty="0">
                <a:latin typeface="Tahoma"/>
                <a:cs typeface="Tahoma"/>
              </a:rPr>
              <a:t>i t </a:t>
            </a:r>
            <a:r>
              <a:rPr sz="1167" spc="63" dirty="0">
                <a:latin typeface="Tahoma"/>
                <a:cs typeface="Tahoma"/>
              </a:rPr>
              <a:t>can </a:t>
            </a:r>
            <a:r>
              <a:rPr sz="1167" spc="44" dirty="0">
                <a:latin typeface="Tahoma"/>
                <a:cs typeface="Tahoma"/>
              </a:rPr>
              <a:t>be </a:t>
            </a:r>
            <a:r>
              <a:rPr sz="1167" spc="78" dirty="0">
                <a:latin typeface="Tahoma"/>
                <a:cs typeface="Tahoma"/>
              </a:rPr>
              <a:t>stated </a:t>
            </a:r>
            <a:r>
              <a:rPr sz="1167" spc="49" dirty="0">
                <a:latin typeface="Tahoma"/>
                <a:cs typeface="Tahoma"/>
              </a:rPr>
              <a:t>at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Immunity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83" dirty="0">
                <a:latin typeface="Tahoma"/>
                <a:cs typeface="Tahoma"/>
              </a:rPr>
              <a:t>external </a:t>
            </a:r>
            <a:r>
              <a:rPr sz="1167" spc="73" dirty="0">
                <a:latin typeface="Tahoma"/>
                <a:cs typeface="Tahoma"/>
              </a:rPr>
              <a:t>level from  </a:t>
            </a:r>
            <a:r>
              <a:rPr sz="1167" spc="78" dirty="0">
                <a:latin typeface="Tahoma"/>
                <a:cs typeface="Tahoma"/>
              </a:rPr>
              <a:t>changes </a:t>
            </a:r>
            <a:r>
              <a:rPr sz="1167" spc="49" dirty="0">
                <a:latin typeface="Tahoma"/>
                <a:cs typeface="Tahoma"/>
              </a:rPr>
              <a:t>at </a:t>
            </a:r>
            <a:r>
              <a:rPr sz="1167" spc="83" dirty="0">
                <a:latin typeface="Tahoma"/>
                <a:cs typeface="Tahoma"/>
              </a:rPr>
              <a:t>conceptual</a:t>
            </a:r>
            <a:r>
              <a:rPr sz="1167" spc="446" dirty="0">
                <a:latin typeface="Tahoma"/>
                <a:cs typeface="Tahoma"/>
              </a:rPr>
              <a:t> </a:t>
            </a:r>
            <a:r>
              <a:rPr sz="1167" spc="78" dirty="0">
                <a:latin typeface="Tahoma"/>
                <a:cs typeface="Tahoma"/>
              </a:rPr>
              <a:t>level.</a:t>
            </a:r>
            <a:endParaRPr sz="1167">
              <a:latin typeface="Tahoma"/>
              <a:cs typeface="Tahoma"/>
            </a:endParaRPr>
          </a:p>
          <a:p>
            <a:pPr marL="12347" marR="5556" indent="-617" algn="just">
              <a:lnSpc>
                <a:spcPts val="1410"/>
              </a:lnSpc>
              <a:spcBef>
                <a:spcPts val="39"/>
              </a:spcBef>
            </a:pPr>
            <a:r>
              <a:rPr sz="1167" spc="83" dirty="0">
                <a:latin typeface="Tahoma"/>
                <a:cs typeface="Tahoma"/>
              </a:rPr>
              <a:t>Although </a:t>
            </a:r>
            <a:r>
              <a:rPr sz="1167" spc="44" dirty="0">
                <a:latin typeface="Tahoma"/>
                <a:cs typeface="Tahoma"/>
              </a:rPr>
              <a:t>we </a:t>
            </a:r>
            <a:r>
              <a:rPr sz="1167" spc="68" dirty="0">
                <a:latin typeface="Tahoma"/>
                <a:cs typeface="Tahoma"/>
              </a:rPr>
              <a:t>have </a:t>
            </a:r>
            <a:r>
              <a:rPr sz="1167" spc="73" dirty="0">
                <a:latin typeface="Tahoma"/>
                <a:cs typeface="Tahoma"/>
              </a:rPr>
              <a:t>data </a:t>
            </a:r>
            <a:r>
              <a:rPr sz="1167" spc="87" dirty="0">
                <a:latin typeface="Tahoma"/>
                <a:cs typeface="Tahoma"/>
              </a:rPr>
              <a:t>independence </a:t>
            </a:r>
            <a:r>
              <a:rPr sz="1167" spc="49" dirty="0">
                <a:latin typeface="Tahoma"/>
                <a:cs typeface="Tahoma"/>
              </a:rPr>
              <a:t>at </a:t>
            </a:r>
            <a:r>
              <a:rPr sz="1167" spc="83" dirty="0">
                <a:latin typeface="Tahoma"/>
                <a:cs typeface="Tahoma"/>
              </a:rPr>
              <a:t>different levels, </a:t>
            </a:r>
            <a:r>
              <a:rPr sz="1167" spc="63" dirty="0">
                <a:latin typeface="Tahoma"/>
                <a:cs typeface="Tahoma"/>
              </a:rPr>
              <a:t>but </a:t>
            </a:r>
            <a:r>
              <a:rPr sz="1167" spc="44" dirty="0">
                <a:latin typeface="Tahoma"/>
                <a:cs typeface="Tahoma"/>
              </a:rPr>
              <a:t>we  </a:t>
            </a:r>
            <a:r>
              <a:rPr sz="1167" spc="78" dirty="0">
                <a:latin typeface="Tahoma"/>
                <a:cs typeface="Tahoma"/>
              </a:rPr>
              <a:t>should </a:t>
            </a:r>
            <a:r>
              <a:rPr sz="1167" spc="44" dirty="0">
                <a:latin typeface="Tahoma"/>
                <a:cs typeface="Tahoma"/>
              </a:rPr>
              <a:t>be  </a:t>
            </a:r>
            <a:r>
              <a:rPr sz="1167" spc="83" dirty="0">
                <a:latin typeface="Tahoma"/>
                <a:cs typeface="Tahoma"/>
              </a:rPr>
              <a:t>careful </a:t>
            </a:r>
            <a:r>
              <a:rPr sz="1167" spc="78" dirty="0">
                <a:latin typeface="Tahoma"/>
                <a:cs typeface="Tahoma"/>
              </a:rPr>
              <a:t>before making </a:t>
            </a:r>
            <a:r>
              <a:rPr sz="1167" dirty="0">
                <a:latin typeface="Tahoma"/>
                <a:cs typeface="Tahoma"/>
              </a:rPr>
              <a:t>a  </a:t>
            </a:r>
            <a:r>
              <a:rPr sz="1167" spc="78" dirty="0">
                <a:latin typeface="Tahoma"/>
                <a:cs typeface="Tahoma"/>
              </a:rPr>
              <a:t>change </a:t>
            </a:r>
            <a:r>
              <a:rPr sz="1167" spc="49" dirty="0">
                <a:latin typeface="Tahoma"/>
                <a:cs typeface="Tahoma"/>
              </a:rPr>
              <a:t>to  </a:t>
            </a:r>
            <a:r>
              <a:rPr sz="1167" spc="83" dirty="0">
                <a:latin typeface="Tahoma"/>
                <a:cs typeface="Tahoma"/>
              </a:rPr>
              <a:t>anything </a:t>
            </a:r>
            <a:r>
              <a:rPr sz="1167" spc="44" dirty="0">
                <a:latin typeface="Tahoma"/>
                <a:cs typeface="Tahoma"/>
              </a:rPr>
              <a:t>in    </a:t>
            </a:r>
            <a:r>
              <a:rPr sz="1167" spc="180" dirty="0">
                <a:latin typeface="Tahoma"/>
                <a:cs typeface="Tahoma"/>
              </a:rPr>
              <a:t> </a:t>
            </a:r>
            <a:r>
              <a:rPr sz="1167" spc="83" dirty="0">
                <a:latin typeface="Tahoma"/>
                <a:cs typeface="Tahoma"/>
              </a:rPr>
              <a:t>database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9007" y="6976755"/>
            <a:ext cx="1042723" cy="54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0400"/>
              </a:lnSpc>
              <a:tabLst>
                <a:tab pos="742668" algn="l"/>
              </a:tabLst>
            </a:pPr>
            <a:r>
              <a:rPr sz="1167" spc="78" dirty="0">
                <a:latin typeface="Tahoma"/>
                <a:cs typeface="Tahoma"/>
              </a:rPr>
              <a:t>because	</a:t>
            </a:r>
            <a:r>
              <a:rPr sz="1167" spc="68" dirty="0">
                <a:latin typeface="Tahoma"/>
                <a:cs typeface="Tahoma"/>
              </a:rPr>
              <a:t>not  </a:t>
            </a:r>
            <a:r>
              <a:rPr sz="1167" spc="78" dirty="0">
                <a:latin typeface="Tahoma"/>
                <a:cs typeface="Tahoma"/>
              </a:rPr>
              <a:t>levels. </a:t>
            </a:r>
            <a:r>
              <a:rPr sz="1167" spc="73" dirty="0">
                <a:latin typeface="Tahoma"/>
                <a:cs typeface="Tahoma"/>
              </a:rPr>
              <a:t>There  </a:t>
            </a:r>
            <a:r>
              <a:rPr sz="1167" spc="92" dirty="0">
                <a:latin typeface="Tahoma"/>
                <a:cs typeface="Tahoma"/>
              </a:rPr>
              <a:t>i</a:t>
            </a:r>
            <a:r>
              <a:rPr sz="1167" spc="97" dirty="0">
                <a:latin typeface="Tahoma"/>
                <a:cs typeface="Tahoma"/>
              </a:rPr>
              <a:t>n</a:t>
            </a:r>
            <a:r>
              <a:rPr sz="1167" spc="92" dirty="0">
                <a:latin typeface="Tahoma"/>
                <a:cs typeface="Tahoma"/>
              </a:rPr>
              <a:t>c</a:t>
            </a:r>
            <a:r>
              <a:rPr sz="1167" spc="102" dirty="0">
                <a:latin typeface="Tahoma"/>
                <a:cs typeface="Tahoma"/>
              </a:rPr>
              <a:t>o</a:t>
            </a:r>
            <a:r>
              <a:rPr sz="1167" spc="97" dirty="0">
                <a:latin typeface="Tahoma"/>
                <a:cs typeface="Tahoma"/>
              </a:rPr>
              <a:t>ns</a:t>
            </a:r>
            <a:r>
              <a:rPr sz="1167" spc="92" dirty="0">
                <a:latin typeface="Tahoma"/>
                <a:cs typeface="Tahoma"/>
              </a:rPr>
              <a:t>i</a:t>
            </a:r>
            <a:r>
              <a:rPr sz="1167" spc="97" dirty="0">
                <a:latin typeface="Tahoma"/>
                <a:cs typeface="Tahoma"/>
              </a:rPr>
              <a:t>s</a:t>
            </a:r>
            <a:r>
              <a:rPr sz="1167" spc="87" dirty="0">
                <a:latin typeface="Tahoma"/>
                <a:cs typeface="Tahoma"/>
              </a:rPr>
              <a:t>t</a:t>
            </a:r>
            <a:r>
              <a:rPr sz="1167" spc="97" dirty="0">
                <a:latin typeface="Tahoma"/>
                <a:cs typeface="Tahoma"/>
              </a:rPr>
              <a:t>e</a:t>
            </a:r>
            <a:r>
              <a:rPr sz="1167" spc="107" dirty="0">
                <a:latin typeface="Tahoma"/>
                <a:cs typeface="Tahoma"/>
              </a:rPr>
              <a:t>n</a:t>
            </a:r>
            <a:r>
              <a:rPr sz="1167" spc="92" dirty="0">
                <a:latin typeface="Tahoma"/>
                <a:cs typeface="Tahoma"/>
              </a:rPr>
              <a:t>c</a:t>
            </a:r>
            <a:r>
              <a:rPr sz="1167" dirty="0">
                <a:latin typeface="Tahoma"/>
                <a:cs typeface="Tahoma"/>
              </a:rPr>
              <a:t>y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93260" y="6976755"/>
            <a:ext cx="4262261" cy="54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80" marR="4939" indent="-30250" algn="just">
              <a:lnSpc>
                <a:spcPct val="100400"/>
              </a:lnSpc>
            </a:pPr>
            <a:r>
              <a:rPr sz="1167" spc="63" dirty="0">
                <a:latin typeface="Tahoma"/>
                <a:cs typeface="Tahoma"/>
              </a:rPr>
              <a:t>all </a:t>
            </a:r>
            <a:r>
              <a:rPr sz="1167" spc="83" dirty="0">
                <a:latin typeface="Tahoma"/>
                <a:cs typeface="Tahoma"/>
              </a:rPr>
              <a:t>changes </a:t>
            </a:r>
            <a:r>
              <a:rPr sz="1167" spc="58" dirty="0">
                <a:latin typeface="Tahoma"/>
                <a:cs typeface="Tahoma"/>
              </a:rPr>
              <a:t>are </a:t>
            </a:r>
            <a:r>
              <a:rPr sz="1167" spc="83" dirty="0">
                <a:latin typeface="Tahoma"/>
                <a:cs typeface="Tahoma"/>
              </a:rPr>
              <a:t>accepted </a:t>
            </a:r>
            <a:r>
              <a:rPr sz="1167" spc="87" dirty="0">
                <a:latin typeface="Tahoma"/>
                <a:cs typeface="Tahoma"/>
              </a:rPr>
              <a:t>transparently </a:t>
            </a:r>
            <a:r>
              <a:rPr sz="1167" spc="49" dirty="0">
                <a:latin typeface="Tahoma"/>
                <a:cs typeface="Tahoma"/>
              </a:rPr>
              <a:t>at </a:t>
            </a:r>
            <a:r>
              <a:rPr sz="1167" spc="83" dirty="0">
                <a:latin typeface="Tahoma"/>
                <a:cs typeface="Tahoma"/>
              </a:rPr>
              <a:t>different  </a:t>
            </a:r>
            <a:r>
              <a:rPr sz="1167" spc="63" dirty="0">
                <a:latin typeface="Tahoma"/>
                <a:cs typeface="Tahoma"/>
              </a:rPr>
              <a:t>may </a:t>
            </a:r>
            <a:r>
              <a:rPr sz="1167" spc="44" dirty="0">
                <a:latin typeface="Tahoma"/>
                <a:cs typeface="Tahoma"/>
              </a:rPr>
              <a:t>be </a:t>
            </a:r>
            <a:r>
              <a:rPr sz="1167" spc="68" dirty="0">
                <a:latin typeface="Tahoma"/>
                <a:cs typeface="Tahoma"/>
              </a:rPr>
              <a:t>some </a:t>
            </a:r>
            <a:r>
              <a:rPr sz="1167" spc="83" dirty="0">
                <a:latin typeface="Tahoma"/>
                <a:cs typeface="Tahoma"/>
              </a:rPr>
              <a:t>changes </a:t>
            </a:r>
            <a:r>
              <a:rPr sz="1167" spc="73" dirty="0">
                <a:latin typeface="Tahoma"/>
                <a:cs typeface="Tahoma"/>
              </a:rPr>
              <a:t>which </a:t>
            </a:r>
            <a:r>
              <a:rPr sz="1167" spc="63" dirty="0">
                <a:latin typeface="Tahoma"/>
                <a:cs typeface="Tahoma"/>
              </a:rPr>
              <a:t>may </a:t>
            </a:r>
            <a:r>
              <a:rPr sz="1167" spc="73" dirty="0">
                <a:latin typeface="Tahoma"/>
                <a:cs typeface="Tahoma"/>
              </a:rPr>
              <a:t>cause </a:t>
            </a:r>
            <a:r>
              <a:rPr sz="1167" spc="78" dirty="0">
                <a:latin typeface="Tahoma"/>
                <a:cs typeface="Tahoma"/>
              </a:rPr>
              <a:t>damage </a:t>
            </a:r>
            <a:r>
              <a:rPr sz="1167" spc="49" dirty="0">
                <a:latin typeface="Tahoma"/>
                <a:cs typeface="Tahoma"/>
              </a:rPr>
              <a:t>or  </a:t>
            </a:r>
            <a:r>
              <a:rPr sz="1167" spc="44" dirty="0">
                <a:latin typeface="Tahoma"/>
                <a:cs typeface="Tahoma"/>
              </a:rPr>
              <a:t>in  </a:t>
            </a:r>
            <a:r>
              <a:rPr sz="1167" spc="63" dirty="0">
                <a:latin typeface="Tahoma"/>
                <a:cs typeface="Tahoma"/>
              </a:rPr>
              <a:t>the  </a:t>
            </a:r>
            <a:r>
              <a:rPr sz="1167" spc="83" dirty="0">
                <a:latin typeface="Tahoma"/>
                <a:cs typeface="Tahoma"/>
              </a:rPr>
              <a:t>database  levels. 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83" dirty="0">
                <a:latin typeface="Tahoma"/>
                <a:cs typeface="Tahoma"/>
              </a:rPr>
              <a:t>changes  </a:t>
            </a:r>
            <a:r>
              <a:rPr sz="1167" spc="73" dirty="0">
                <a:latin typeface="Tahoma"/>
                <a:cs typeface="Tahoma"/>
              </a:rPr>
              <a:t>which  </a:t>
            </a:r>
            <a:r>
              <a:rPr sz="1167" spc="63" dirty="0">
                <a:latin typeface="Tahoma"/>
                <a:cs typeface="Tahoma"/>
              </a:rPr>
              <a:t>can </a:t>
            </a:r>
            <a:r>
              <a:rPr sz="1167" spc="433" dirty="0">
                <a:latin typeface="Tahoma"/>
                <a:cs typeface="Tahoma"/>
              </a:rPr>
              <a:t> </a:t>
            </a:r>
            <a:r>
              <a:rPr sz="1167" spc="44" dirty="0">
                <a:latin typeface="Tahoma"/>
                <a:cs typeface="Tahoma"/>
              </a:rPr>
              <a:t>be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9007" y="7513849"/>
            <a:ext cx="5358077" cy="1636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68" dirty="0">
                <a:latin typeface="Tahoma"/>
                <a:cs typeface="Tahoma"/>
              </a:rPr>
              <a:t>done </a:t>
            </a:r>
            <a:r>
              <a:rPr sz="1167" spc="87" dirty="0">
                <a:latin typeface="Tahoma"/>
                <a:cs typeface="Tahoma"/>
              </a:rPr>
              <a:t>transparently </a:t>
            </a:r>
            <a:r>
              <a:rPr sz="1167" spc="58" dirty="0">
                <a:latin typeface="Tahoma"/>
                <a:cs typeface="Tahoma"/>
              </a:rPr>
              <a:t>may </a:t>
            </a:r>
            <a:r>
              <a:rPr sz="1167" spc="83" dirty="0">
                <a:latin typeface="Tahoma"/>
                <a:cs typeface="Tahoma"/>
              </a:rPr>
              <a:t>include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214" dirty="0">
                <a:latin typeface="Tahoma"/>
                <a:cs typeface="Tahoma"/>
              </a:rPr>
              <a:t> </a:t>
            </a:r>
            <a:r>
              <a:rPr sz="1167" spc="87" dirty="0">
                <a:latin typeface="Tahoma"/>
                <a:cs typeface="Tahoma"/>
              </a:rPr>
              <a:t>following:</a:t>
            </a:r>
            <a:endParaRPr sz="1167">
              <a:latin typeface="Tahoma"/>
              <a:cs typeface="Tahoma"/>
            </a:endParaRPr>
          </a:p>
          <a:p>
            <a:pPr>
              <a:spcBef>
                <a:spcPts val="10"/>
              </a:spcBef>
            </a:pPr>
            <a:endParaRPr sz="1215">
              <a:latin typeface="Times New Roman"/>
              <a:cs typeface="Times New Roman"/>
            </a:endParaRPr>
          </a:p>
          <a:p>
            <a:pPr marL="678464" indent="-221628">
              <a:spcBef>
                <a:spcPts val="5"/>
              </a:spcBef>
              <a:buFont typeface="Courier New"/>
              <a:buChar char="o"/>
              <a:tabLst>
                <a:tab pos="679082" algn="l"/>
              </a:tabLst>
            </a:pPr>
            <a:r>
              <a:rPr sz="1167" spc="78" dirty="0">
                <a:latin typeface="Tahoma"/>
                <a:cs typeface="Tahoma"/>
              </a:rPr>
              <a:t>Adding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68" dirty="0">
                <a:latin typeface="Tahoma"/>
                <a:cs typeface="Tahoma"/>
              </a:rPr>
              <a:t>file </a:t>
            </a:r>
            <a:r>
              <a:rPr sz="1167" spc="49" dirty="0">
                <a:latin typeface="Tahoma"/>
                <a:cs typeface="Tahoma"/>
              </a:rPr>
              <a:t>to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292" dirty="0">
                <a:latin typeface="Tahoma"/>
                <a:cs typeface="Tahoma"/>
              </a:rPr>
              <a:t> </a:t>
            </a:r>
            <a:r>
              <a:rPr sz="1167" spc="83" dirty="0">
                <a:latin typeface="Tahoma"/>
                <a:cs typeface="Tahoma"/>
              </a:rPr>
              <a:t>database</a:t>
            </a:r>
            <a:endParaRPr sz="1167">
              <a:latin typeface="Tahoma"/>
              <a:cs typeface="Tahoma"/>
            </a:endParaRPr>
          </a:p>
          <a:p>
            <a:pPr marL="678464" indent="-221628">
              <a:spcBef>
                <a:spcPts val="10"/>
              </a:spcBef>
              <a:buFont typeface="Courier New"/>
              <a:buChar char="o"/>
              <a:tabLst>
                <a:tab pos="679082" algn="l"/>
              </a:tabLst>
            </a:pPr>
            <a:r>
              <a:rPr sz="1167" spc="78" dirty="0">
                <a:latin typeface="Tahoma"/>
                <a:cs typeface="Tahoma"/>
              </a:rPr>
              <a:t>Adding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63" dirty="0">
                <a:latin typeface="Tahoma"/>
                <a:cs typeface="Tahoma"/>
              </a:rPr>
              <a:t>new </a:t>
            </a:r>
            <a:r>
              <a:rPr sz="1167" spc="78" dirty="0">
                <a:latin typeface="Tahoma"/>
                <a:cs typeface="Tahoma"/>
              </a:rPr>
              <a:t>field </a:t>
            </a:r>
            <a:r>
              <a:rPr sz="1167" spc="44" dirty="0">
                <a:latin typeface="Tahoma"/>
                <a:cs typeface="Tahoma"/>
              </a:rPr>
              <a:t>in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198" dirty="0">
                <a:latin typeface="Tahoma"/>
                <a:cs typeface="Tahoma"/>
              </a:rPr>
              <a:t> </a:t>
            </a:r>
            <a:r>
              <a:rPr sz="1167" dirty="0">
                <a:latin typeface="Tahoma"/>
                <a:cs typeface="Tahoma"/>
              </a:rPr>
              <a:t>f </a:t>
            </a:r>
            <a:r>
              <a:rPr sz="1167" spc="58" dirty="0">
                <a:latin typeface="Tahoma"/>
                <a:cs typeface="Tahoma"/>
              </a:rPr>
              <a:t>ile</a:t>
            </a:r>
            <a:endParaRPr sz="1167">
              <a:latin typeface="Tahoma"/>
              <a:cs typeface="Tahoma"/>
            </a:endParaRPr>
          </a:p>
          <a:p>
            <a:pPr marL="679082" indent="-222245">
              <a:spcBef>
                <a:spcPts val="10"/>
              </a:spcBef>
              <a:buFont typeface="Courier New"/>
              <a:buChar char="o"/>
              <a:tabLst>
                <a:tab pos="679699" algn="l"/>
              </a:tabLst>
            </a:pPr>
            <a:r>
              <a:rPr sz="1167" spc="83" dirty="0">
                <a:latin typeface="Tahoma"/>
                <a:cs typeface="Tahoma"/>
              </a:rPr>
              <a:t>Changing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68" dirty="0">
                <a:latin typeface="Tahoma"/>
                <a:cs typeface="Tahoma"/>
              </a:rPr>
              <a:t>type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83" dirty="0">
                <a:latin typeface="Tahoma"/>
                <a:cs typeface="Tahoma"/>
              </a:rPr>
              <a:t>specific </a:t>
            </a:r>
            <a:r>
              <a:rPr sz="1167" spc="422" dirty="0">
                <a:latin typeface="Tahoma"/>
                <a:cs typeface="Tahoma"/>
              </a:rPr>
              <a:t> </a:t>
            </a:r>
            <a:r>
              <a:rPr sz="1167" spc="78" dirty="0">
                <a:latin typeface="Tahoma"/>
                <a:cs typeface="Tahoma"/>
              </a:rPr>
              <a:t>field</a:t>
            </a:r>
            <a:endParaRPr sz="1167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15">
              <a:latin typeface="Times New Roman"/>
              <a:cs typeface="Times New Roman"/>
            </a:endParaRPr>
          </a:p>
          <a:p>
            <a:pPr marL="12347" marR="4939" algn="just">
              <a:lnSpc>
                <a:spcPct val="100800"/>
              </a:lnSpc>
            </a:pPr>
            <a:r>
              <a:rPr sz="1167" spc="63" dirty="0">
                <a:latin typeface="Tahoma"/>
                <a:cs typeface="Tahoma"/>
              </a:rPr>
              <a:t>But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78" dirty="0">
                <a:latin typeface="Tahoma"/>
                <a:cs typeface="Tahoma"/>
              </a:rPr>
              <a:t>change which </a:t>
            </a:r>
            <a:r>
              <a:rPr sz="1167" spc="63" dirty="0">
                <a:latin typeface="Tahoma"/>
                <a:cs typeface="Tahoma"/>
              </a:rPr>
              <a:t>may </a:t>
            </a:r>
            <a:r>
              <a:rPr sz="1167" spc="68" dirty="0">
                <a:latin typeface="Tahoma"/>
                <a:cs typeface="Tahoma"/>
              </a:rPr>
              <a:t>look </a:t>
            </a:r>
            <a:r>
              <a:rPr sz="1167" spc="83" dirty="0">
                <a:latin typeface="Tahoma"/>
                <a:cs typeface="Tahoma"/>
              </a:rPr>
              <a:t>similar </a:t>
            </a:r>
            <a:r>
              <a:rPr sz="1167" spc="49" dirty="0">
                <a:latin typeface="Tahoma"/>
                <a:cs typeface="Tahoma"/>
              </a:rPr>
              <a:t>to </a:t>
            </a:r>
            <a:r>
              <a:rPr sz="1167" spc="73" dirty="0">
                <a:latin typeface="Tahoma"/>
                <a:cs typeface="Tahoma"/>
              </a:rPr>
              <a:t>that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changes </a:t>
            </a:r>
            <a:r>
              <a:rPr sz="1167" spc="78" dirty="0">
                <a:latin typeface="Tahoma"/>
                <a:cs typeface="Tahoma"/>
              </a:rPr>
              <a:t>stated  </a:t>
            </a:r>
            <a:r>
              <a:rPr sz="1167" spc="73" dirty="0">
                <a:latin typeface="Tahoma"/>
                <a:cs typeface="Tahoma"/>
              </a:rPr>
              <a:t>above could cause </a:t>
            </a:r>
            <a:r>
              <a:rPr sz="1167" spc="78" dirty="0">
                <a:latin typeface="Tahoma"/>
                <a:cs typeface="Tahoma"/>
              </a:rPr>
              <a:t>problems </a:t>
            </a:r>
            <a:r>
              <a:rPr sz="1167" spc="44" dirty="0">
                <a:latin typeface="Tahoma"/>
                <a:cs typeface="Tahoma"/>
              </a:rPr>
              <a:t>in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database; </a:t>
            </a:r>
            <a:r>
              <a:rPr sz="1167" spc="63" dirty="0">
                <a:latin typeface="Tahoma"/>
                <a:cs typeface="Tahoma"/>
              </a:rPr>
              <a:t>for </a:t>
            </a:r>
            <a:r>
              <a:rPr sz="1167" spc="83" dirty="0">
                <a:latin typeface="Tahoma"/>
                <a:cs typeface="Tahoma"/>
              </a:rPr>
              <a:t>example: Deleting  </a:t>
            </a:r>
            <a:r>
              <a:rPr sz="1167" spc="44" dirty="0">
                <a:latin typeface="Tahoma"/>
                <a:cs typeface="Tahoma"/>
              </a:rPr>
              <a:t>an </a:t>
            </a:r>
            <a:r>
              <a:rPr sz="1167" spc="83" dirty="0">
                <a:latin typeface="Tahoma"/>
                <a:cs typeface="Tahoma"/>
              </a:rPr>
              <a:t>attribute </a:t>
            </a:r>
            <a:r>
              <a:rPr sz="1167" spc="68" dirty="0">
                <a:latin typeface="Tahoma"/>
                <a:cs typeface="Tahoma"/>
              </a:rPr>
              <a:t>from </a:t>
            </a:r>
            <a:r>
              <a:rPr sz="1167" spc="63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database </a:t>
            </a:r>
            <a:r>
              <a:rPr sz="1167" spc="262" dirty="0">
                <a:latin typeface="Tahoma"/>
                <a:cs typeface="Tahoma"/>
              </a:rPr>
              <a:t> </a:t>
            </a:r>
            <a:r>
              <a:rPr sz="1167" spc="83" dirty="0">
                <a:latin typeface="Tahoma"/>
                <a:cs typeface="Tahoma"/>
              </a:rPr>
              <a:t>structure,</a:t>
            </a:r>
            <a:endParaRPr sz="1167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20368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27" y="1432858"/>
            <a:ext cx="535746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68" dirty="0">
                <a:latin typeface="Tahoma"/>
                <a:cs typeface="Tahoma"/>
              </a:rPr>
              <a:t>This  </a:t>
            </a:r>
            <a:r>
              <a:rPr sz="1167" spc="73" dirty="0">
                <a:latin typeface="Tahoma"/>
                <a:cs typeface="Tahoma"/>
              </a:rPr>
              <a:t>could  </a:t>
            </a:r>
            <a:r>
              <a:rPr sz="1167" spc="44" dirty="0">
                <a:latin typeface="Tahoma"/>
                <a:cs typeface="Tahoma"/>
              </a:rPr>
              <a:t>be  </a:t>
            </a:r>
            <a:r>
              <a:rPr sz="1167" spc="83" dirty="0">
                <a:latin typeface="Tahoma"/>
                <a:cs typeface="Tahoma"/>
              </a:rPr>
              <a:t>serious  </a:t>
            </a:r>
            <a:r>
              <a:rPr sz="1167" spc="78" dirty="0">
                <a:latin typeface="Tahoma"/>
                <a:cs typeface="Tahoma"/>
              </a:rPr>
              <a:t>because  </a:t>
            </a:r>
            <a:r>
              <a:rPr sz="1167" spc="58" dirty="0">
                <a:latin typeface="Tahoma"/>
                <a:cs typeface="Tahoma"/>
              </a:rPr>
              <a:t>any  </a:t>
            </a:r>
            <a:r>
              <a:rPr sz="1167" spc="83" dirty="0">
                <a:latin typeface="Tahoma"/>
                <a:cs typeface="Tahoma"/>
              </a:rPr>
              <a:t>application  </a:t>
            </a:r>
            <a:r>
              <a:rPr sz="1167" spc="73" dirty="0">
                <a:latin typeface="Tahoma"/>
                <a:cs typeface="Tahoma"/>
              </a:rPr>
              <a:t>which  </a:t>
            </a:r>
            <a:r>
              <a:rPr sz="1167" spc="44" dirty="0">
                <a:latin typeface="Tahoma"/>
                <a:cs typeface="Tahoma"/>
              </a:rPr>
              <a:t>is  </a:t>
            </a:r>
            <a:r>
              <a:rPr sz="1167" spc="73" dirty="0">
                <a:latin typeface="Tahoma"/>
                <a:cs typeface="Tahoma"/>
              </a:rPr>
              <a:t>using</a:t>
            </a:r>
            <a:r>
              <a:rPr sz="1167" spc="-19" dirty="0">
                <a:latin typeface="Tahoma"/>
                <a:cs typeface="Tahoma"/>
              </a:rPr>
              <a:t> </a:t>
            </a:r>
            <a:r>
              <a:rPr sz="1167" spc="68" dirty="0">
                <a:latin typeface="Tahoma"/>
                <a:cs typeface="Tahoma"/>
              </a:rPr>
              <a:t>this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9001" y="1611434"/>
            <a:ext cx="1843440" cy="54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0400"/>
              </a:lnSpc>
            </a:pPr>
            <a:r>
              <a:rPr sz="1167" spc="83" dirty="0">
                <a:latin typeface="Tahoma"/>
                <a:cs typeface="Tahoma"/>
              </a:rPr>
              <a:t>attribute </a:t>
            </a:r>
            <a:r>
              <a:rPr sz="1167" spc="63" dirty="0">
                <a:latin typeface="Tahoma"/>
                <a:cs typeface="Tahoma"/>
              </a:rPr>
              <a:t>may not </a:t>
            </a:r>
            <a:r>
              <a:rPr sz="1167" spc="44" dirty="0">
                <a:latin typeface="Tahoma"/>
                <a:cs typeface="Tahoma"/>
              </a:rPr>
              <a:t>be  </a:t>
            </a:r>
            <a:r>
              <a:rPr sz="1167" spc="87" dirty="0">
                <a:latin typeface="Tahoma"/>
                <a:cs typeface="Tahoma"/>
              </a:rPr>
              <a:t>independence </a:t>
            </a:r>
            <a:r>
              <a:rPr sz="1167" spc="83" dirty="0">
                <a:latin typeface="Tahoma"/>
                <a:cs typeface="Tahoma"/>
              </a:rPr>
              <a:t>available  change,  </a:t>
            </a:r>
            <a:r>
              <a:rPr sz="1167" dirty="0">
                <a:latin typeface="Tahoma"/>
                <a:cs typeface="Tahoma"/>
              </a:rPr>
              <a:t>i t  </a:t>
            </a:r>
            <a:r>
              <a:rPr sz="1167" spc="73" dirty="0">
                <a:latin typeface="Tahoma"/>
                <a:cs typeface="Tahoma"/>
              </a:rPr>
              <a:t>means</a:t>
            </a:r>
            <a:r>
              <a:rPr sz="1167" spc="146" dirty="0">
                <a:latin typeface="Tahoma"/>
                <a:cs typeface="Tahoma"/>
              </a:rPr>
              <a:t> </a:t>
            </a:r>
            <a:r>
              <a:rPr sz="1167" spc="68" dirty="0">
                <a:latin typeface="Tahoma"/>
                <a:cs typeface="Tahoma"/>
              </a:rPr>
              <a:t>that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80493" y="1611434"/>
            <a:ext cx="3475126" cy="54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61117" algn="just">
              <a:lnSpc>
                <a:spcPct val="100400"/>
              </a:lnSpc>
            </a:pPr>
            <a:r>
              <a:rPr sz="1167" spc="63" dirty="0">
                <a:latin typeface="Tahoma"/>
                <a:cs typeface="Tahoma"/>
              </a:rPr>
              <a:t>able </a:t>
            </a:r>
            <a:r>
              <a:rPr sz="1167" spc="44" dirty="0">
                <a:latin typeface="Tahoma"/>
                <a:cs typeface="Tahoma"/>
              </a:rPr>
              <a:t>to </a:t>
            </a:r>
            <a:r>
              <a:rPr sz="1167" spc="63" dirty="0">
                <a:latin typeface="Tahoma"/>
                <a:cs typeface="Tahoma"/>
              </a:rPr>
              <a:t>run any </a:t>
            </a:r>
            <a:r>
              <a:rPr sz="1167" spc="73" dirty="0">
                <a:latin typeface="Tahoma"/>
                <a:cs typeface="Tahoma"/>
              </a:rPr>
              <a:t>more. </a:t>
            </a:r>
            <a:r>
              <a:rPr sz="1167" spc="49" dirty="0">
                <a:latin typeface="Tahoma"/>
                <a:cs typeface="Tahoma"/>
              </a:rPr>
              <a:t>So </a:t>
            </a:r>
            <a:r>
              <a:rPr sz="1167" spc="78" dirty="0">
                <a:latin typeface="Tahoma"/>
                <a:cs typeface="Tahoma"/>
              </a:rPr>
              <a:t>having </a:t>
            </a:r>
            <a:r>
              <a:rPr sz="1167" spc="73" dirty="0">
                <a:latin typeface="Tahoma"/>
                <a:cs typeface="Tahoma"/>
              </a:rPr>
              <a:t>data  </a:t>
            </a:r>
            <a:r>
              <a:rPr sz="1167" spc="44" dirty="0">
                <a:latin typeface="Tahoma"/>
                <a:cs typeface="Tahoma"/>
              </a:rPr>
              <a:t>to </a:t>
            </a:r>
            <a:r>
              <a:rPr sz="1167" spc="49" dirty="0">
                <a:latin typeface="Tahoma"/>
                <a:cs typeface="Tahoma"/>
              </a:rPr>
              <a:t>us </a:t>
            </a:r>
            <a:r>
              <a:rPr sz="1167" spc="44" dirty="0">
                <a:latin typeface="Tahoma"/>
                <a:cs typeface="Tahoma"/>
              </a:rPr>
              <a:t>we </a:t>
            </a:r>
            <a:r>
              <a:rPr sz="1167" spc="73" dirty="0">
                <a:latin typeface="Tahoma"/>
                <a:cs typeface="Tahoma"/>
              </a:rPr>
              <a:t>still </a:t>
            </a:r>
            <a:r>
              <a:rPr sz="1167" spc="63" dirty="0">
                <a:latin typeface="Tahoma"/>
                <a:cs typeface="Tahoma"/>
              </a:rPr>
              <a:t>get </a:t>
            </a:r>
            <a:r>
              <a:rPr sz="1167" spc="78" dirty="0">
                <a:latin typeface="Tahoma"/>
                <a:cs typeface="Tahoma"/>
              </a:rPr>
              <a:t>problem </a:t>
            </a:r>
            <a:r>
              <a:rPr sz="1167" spc="73" dirty="0">
                <a:latin typeface="Tahoma"/>
                <a:cs typeface="Tahoma"/>
              </a:rPr>
              <a:t>after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78" dirty="0">
                <a:latin typeface="Tahoma"/>
                <a:cs typeface="Tahoma"/>
              </a:rPr>
              <a:t>certain  before  making  </a:t>
            </a:r>
            <a:r>
              <a:rPr sz="1167" dirty="0">
                <a:latin typeface="Tahoma"/>
                <a:cs typeface="Tahoma"/>
              </a:rPr>
              <a:t>a  </a:t>
            </a:r>
            <a:r>
              <a:rPr sz="1167" spc="78" dirty="0">
                <a:latin typeface="Tahoma"/>
                <a:cs typeface="Tahoma"/>
              </a:rPr>
              <a:t>certain  change  </a:t>
            </a:r>
            <a:r>
              <a:rPr sz="1167" spc="58" dirty="0">
                <a:latin typeface="Tahoma"/>
                <a:cs typeface="Tahoma"/>
              </a:rPr>
              <a:t>its</a:t>
            </a:r>
            <a:r>
              <a:rPr sz="1167" spc="311" dirty="0">
                <a:latin typeface="Tahoma"/>
                <a:cs typeface="Tahoma"/>
              </a:rPr>
              <a:t> </a:t>
            </a:r>
            <a:r>
              <a:rPr sz="1167" spc="78" dirty="0">
                <a:latin typeface="Tahoma"/>
                <a:cs typeface="Tahoma"/>
              </a:rPr>
              <a:t>impact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9002" y="2147107"/>
            <a:ext cx="5356842" cy="366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0800"/>
              </a:lnSpc>
              <a:tabLst>
                <a:tab pos="1047021" algn="l"/>
                <a:tab pos="1464347" algn="l"/>
                <a:tab pos="1987239" algn="l"/>
                <a:tab pos="2678669" algn="l"/>
                <a:tab pos="3106490" algn="l"/>
                <a:tab pos="3628765" algn="l"/>
                <a:tab pos="4240557" algn="l"/>
              </a:tabLst>
            </a:pPr>
            <a:r>
              <a:rPr sz="1167" spc="78" dirty="0">
                <a:latin typeface="Tahoma"/>
                <a:cs typeface="Tahoma"/>
              </a:rPr>
              <a:t>should </a:t>
            </a:r>
            <a:r>
              <a:rPr sz="1167" spc="68" dirty="0">
                <a:latin typeface="Tahoma"/>
                <a:cs typeface="Tahoma"/>
              </a:rPr>
              <a:t>also </a:t>
            </a:r>
            <a:r>
              <a:rPr sz="1167" spc="44" dirty="0">
                <a:latin typeface="Tahoma"/>
                <a:cs typeface="Tahoma"/>
              </a:rPr>
              <a:t>be </a:t>
            </a:r>
            <a:r>
              <a:rPr sz="1167" spc="73" dirty="0">
                <a:latin typeface="Tahoma"/>
                <a:cs typeface="Tahoma"/>
              </a:rPr>
              <a:t>kept </a:t>
            </a:r>
            <a:r>
              <a:rPr sz="1167" spc="44" dirty="0">
                <a:latin typeface="Tahoma"/>
                <a:cs typeface="Tahoma"/>
              </a:rPr>
              <a:t>in </a:t>
            </a:r>
            <a:r>
              <a:rPr sz="1167" spc="68" dirty="0">
                <a:latin typeface="Tahoma"/>
                <a:cs typeface="Tahoma"/>
              </a:rPr>
              <a:t>mind </a:t>
            </a:r>
            <a:r>
              <a:rPr sz="1167" spc="63" dirty="0">
                <a:latin typeface="Tahoma"/>
                <a:cs typeface="Tahoma"/>
              </a:rPr>
              <a:t>and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8" dirty="0">
                <a:latin typeface="Tahoma"/>
                <a:cs typeface="Tahoma"/>
              </a:rPr>
              <a:t>changes should </a:t>
            </a:r>
            <a:r>
              <a:rPr sz="1167" spc="44" dirty="0">
                <a:latin typeface="Tahoma"/>
                <a:cs typeface="Tahoma"/>
              </a:rPr>
              <a:t>be </a:t>
            </a:r>
            <a:r>
              <a:rPr sz="1167" spc="68" dirty="0">
                <a:latin typeface="Tahoma"/>
                <a:cs typeface="Tahoma"/>
              </a:rPr>
              <a:t>made </a:t>
            </a:r>
            <a:r>
              <a:rPr sz="1167" spc="73" dirty="0">
                <a:latin typeface="Tahoma"/>
                <a:cs typeface="Tahoma"/>
              </a:rPr>
              <a:t>while  </a:t>
            </a:r>
            <a:r>
              <a:rPr sz="1167" spc="92" dirty="0">
                <a:latin typeface="Tahoma"/>
                <a:cs typeface="Tahoma"/>
              </a:rPr>
              <a:t>r</a:t>
            </a:r>
            <a:r>
              <a:rPr sz="1167" spc="97" dirty="0">
                <a:latin typeface="Tahoma"/>
                <a:cs typeface="Tahoma"/>
              </a:rPr>
              <a:t>e</a:t>
            </a:r>
            <a:r>
              <a:rPr sz="1167" spc="107" dirty="0">
                <a:latin typeface="Tahoma"/>
                <a:cs typeface="Tahoma"/>
              </a:rPr>
              <a:t>m</a:t>
            </a:r>
            <a:r>
              <a:rPr sz="1167" spc="87" dirty="0">
                <a:latin typeface="Tahoma"/>
                <a:cs typeface="Tahoma"/>
              </a:rPr>
              <a:t>a</a:t>
            </a:r>
            <a:r>
              <a:rPr sz="1167" spc="92" dirty="0">
                <a:latin typeface="Tahoma"/>
                <a:cs typeface="Tahoma"/>
              </a:rPr>
              <a:t>i</a:t>
            </a:r>
            <a:r>
              <a:rPr sz="1167" spc="97" dirty="0">
                <a:latin typeface="Tahoma"/>
                <a:cs typeface="Tahoma"/>
              </a:rPr>
              <a:t>n</a:t>
            </a:r>
            <a:r>
              <a:rPr sz="1167" spc="92" dirty="0">
                <a:latin typeface="Tahoma"/>
                <a:cs typeface="Tahoma"/>
              </a:rPr>
              <a:t>i</a:t>
            </a:r>
            <a:r>
              <a:rPr sz="1167" spc="107" dirty="0">
                <a:latin typeface="Tahoma"/>
                <a:cs typeface="Tahoma"/>
              </a:rPr>
              <a:t>n</a:t>
            </a:r>
            <a:r>
              <a:rPr sz="1167" dirty="0">
                <a:latin typeface="Tahoma"/>
                <a:cs typeface="Tahoma"/>
              </a:rPr>
              <a:t>g	</a:t>
            </a:r>
            <a:r>
              <a:rPr sz="1167" spc="92" dirty="0">
                <a:latin typeface="Tahoma"/>
                <a:cs typeface="Tahoma"/>
              </a:rPr>
              <a:t>i</a:t>
            </a:r>
            <a:r>
              <a:rPr sz="1167" dirty="0">
                <a:latin typeface="Tahoma"/>
                <a:cs typeface="Tahoma"/>
              </a:rPr>
              <a:t>n	</a:t>
            </a:r>
            <a:r>
              <a:rPr sz="1167" spc="97" dirty="0">
                <a:latin typeface="Tahoma"/>
                <a:cs typeface="Tahoma"/>
              </a:rPr>
              <a:t>th</a:t>
            </a:r>
            <a:r>
              <a:rPr sz="1167" dirty="0">
                <a:latin typeface="Tahoma"/>
                <a:cs typeface="Tahoma"/>
              </a:rPr>
              <a:t>e	</a:t>
            </a:r>
            <a:r>
              <a:rPr sz="1167" spc="92" dirty="0">
                <a:latin typeface="Tahoma"/>
                <a:cs typeface="Tahoma"/>
              </a:rPr>
              <a:t>lim</a:t>
            </a:r>
            <a:r>
              <a:rPr sz="1167" spc="107" dirty="0">
                <a:latin typeface="Tahoma"/>
                <a:cs typeface="Tahoma"/>
              </a:rPr>
              <a:t>i</a:t>
            </a:r>
            <a:r>
              <a:rPr sz="1167" spc="87" dirty="0">
                <a:latin typeface="Tahoma"/>
                <a:cs typeface="Tahoma"/>
              </a:rPr>
              <a:t>t</a:t>
            </a:r>
            <a:r>
              <a:rPr sz="1167" dirty="0">
                <a:latin typeface="Tahoma"/>
                <a:cs typeface="Tahoma"/>
              </a:rPr>
              <a:t>s	</a:t>
            </a:r>
            <a:r>
              <a:rPr sz="1167" spc="87" dirty="0">
                <a:latin typeface="Tahoma"/>
                <a:cs typeface="Tahoma"/>
              </a:rPr>
              <a:t>o</a:t>
            </a:r>
            <a:r>
              <a:rPr sz="1167" dirty="0">
                <a:latin typeface="Tahoma"/>
                <a:cs typeface="Tahoma"/>
              </a:rPr>
              <a:t>f	</a:t>
            </a:r>
            <a:r>
              <a:rPr sz="1167" spc="87" dirty="0">
                <a:latin typeface="Tahoma"/>
                <a:cs typeface="Tahoma"/>
              </a:rPr>
              <a:t>t</a:t>
            </a:r>
            <a:r>
              <a:rPr sz="1167" spc="97" dirty="0">
                <a:latin typeface="Tahoma"/>
                <a:cs typeface="Tahoma"/>
              </a:rPr>
              <a:t>h</a:t>
            </a:r>
            <a:r>
              <a:rPr sz="1167" dirty="0">
                <a:latin typeface="Tahoma"/>
                <a:cs typeface="Tahoma"/>
              </a:rPr>
              <a:t>e	</a:t>
            </a:r>
            <a:r>
              <a:rPr sz="1167" spc="102" dirty="0">
                <a:latin typeface="Tahoma"/>
                <a:cs typeface="Tahoma"/>
              </a:rPr>
              <a:t>d</a:t>
            </a:r>
            <a:r>
              <a:rPr sz="1167" spc="97" dirty="0">
                <a:latin typeface="Tahoma"/>
                <a:cs typeface="Tahoma"/>
              </a:rPr>
              <a:t>a</a:t>
            </a:r>
            <a:r>
              <a:rPr sz="1167" spc="87" dirty="0">
                <a:latin typeface="Tahoma"/>
                <a:cs typeface="Tahoma"/>
              </a:rPr>
              <a:t>t</a:t>
            </a:r>
            <a:r>
              <a:rPr sz="1167" dirty="0">
                <a:latin typeface="Tahoma"/>
                <a:cs typeface="Tahoma"/>
              </a:rPr>
              <a:t>a	</a:t>
            </a:r>
            <a:r>
              <a:rPr sz="1167" spc="107" dirty="0">
                <a:latin typeface="Tahoma"/>
                <a:cs typeface="Tahoma"/>
              </a:rPr>
              <a:t>i</a:t>
            </a:r>
            <a:r>
              <a:rPr sz="1167" spc="97" dirty="0">
                <a:latin typeface="Tahoma"/>
                <a:cs typeface="Tahoma"/>
              </a:rPr>
              <a:t>n</a:t>
            </a:r>
            <a:r>
              <a:rPr sz="1167" spc="87" dirty="0">
                <a:latin typeface="Tahoma"/>
                <a:cs typeface="Tahoma"/>
              </a:rPr>
              <a:t>d</a:t>
            </a:r>
            <a:r>
              <a:rPr sz="1167" spc="97" dirty="0">
                <a:latin typeface="Tahoma"/>
                <a:cs typeface="Tahoma"/>
              </a:rPr>
              <a:t>e</a:t>
            </a:r>
            <a:r>
              <a:rPr sz="1167" spc="87" dirty="0">
                <a:latin typeface="Tahoma"/>
                <a:cs typeface="Tahoma"/>
              </a:rPr>
              <a:t>p</a:t>
            </a:r>
            <a:r>
              <a:rPr sz="1167" spc="97" dirty="0">
                <a:latin typeface="Tahoma"/>
                <a:cs typeface="Tahoma"/>
              </a:rPr>
              <a:t>e</a:t>
            </a:r>
            <a:r>
              <a:rPr sz="1167" spc="107" dirty="0">
                <a:latin typeface="Tahoma"/>
                <a:cs typeface="Tahoma"/>
              </a:rPr>
              <a:t>n</a:t>
            </a:r>
            <a:r>
              <a:rPr sz="1167" spc="87" dirty="0">
                <a:latin typeface="Tahoma"/>
                <a:cs typeface="Tahoma"/>
              </a:rPr>
              <a:t>d</a:t>
            </a:r>
            <a:r>
              <a:rPr sz="1167" spc="97" dirty="0">
                <a:latin typeface="Tahoma"/>
                <a:cs typeface="Tahoma"/>
              </a:rPr>
              <a:t>e</a:t>
            </a:r>
            <a:r>
              <a:rPr sz="1167" spc="107" dirty="0">
                <a:latin typeface="Tahoma"/>
                <a:cs typeface="Tahoma"/>
              </a:rPr>
              <a:t>n</a:t>
            </a:r>
            <a:r>
              <a:rPr sz="1167" spc="92" dirty="0">
                <a:latin typeface="Tahoma"/>
                <a:cs typeface="Tahoma"/>
              </a:rPr>
              <a:t>c</a:t>
            </a:r>
            <a:r>
              <a:rPr sz="1167" spc="97" dirty="0">
                <a:latin typeface="Tahoma"/>
                <a:cs typeface="Tahoma"/>
              </a:rPr>
              <a:t>e</a:t>
            </a:r>
            <a:r>
              <a:rPr sz="1167" dirty="0">
                <a:latin typeface="Tahoma"/>
                <a:cs typeface="Tahoma"/>
              </a:rPr>
              <a:t>.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11340" y="2507138"/>
            <a:ext cx="4830640" cy="3384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3423006" y="5890078"/>
            <a:ext cx="173416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430908" algn="l"/>
                <a:tab pos="1453852" algn="l"/>
              </a:tabLst>
            </a:pPr>
            <a:r>
              <a:rPr sz="1167" spc="87" dirty="0">
                <a:latin typeface="Tahoma"/>
                <a:cs typeface="Tahoma"/>
              </a:rPr>
              <a:t>t</a:t>
            </a:r>
            <a:r>
              <a:rPr sz="1167" spc="97" dirty="0">
                <a:latin typeface="Tahoma"/>
                <a:cs typeface="Tahoma"/>
              </a:rPr>
              <a:t>h</a:t>
            </a:r>
            <a:r>
              <a:rPr sz="1167" dirty="0">
                <a:latin typeface="Tahoma"/>
                <a:cs typeface="Tahoma"/>
              </a:rPr>
              <a:t>e	</a:t>
            </a:r>
            <a:r>
              <a:rPr sz="1167" spc="102" dirty="0">
                <a:latin typeface="Tahoma"/>
                <a:cs typeface="Tahoma"/>
              </a:rPr>
              <a:t>C</a:t>
            </a:r>
            <a:r>
              <a:rPr sz="1167" spc="87" dirty="0">
                <a:latin typeface="Tahoma"/>
                <a:cs typeface="Tahoma"/>
              </a:rPr>
              <a:t>o</a:t>
            </a:r>
            <a:r>
              <a:rPr sz="1167" spc="107" dirty="0">
                <a:latin typeface="Tahoma"/>
                <a:cs typeface="Tahoma"/>
              </a:rPr>
              <a:t>n</a:t>
            </a:r>
            <a:r>
              <a:rPr sz="1167" spc="92" dirty="0">
                <a:latin typeface="Tahoma"/>
                <a:cs typeface="Tahoma"/>
              </a:rPr>
              <a:t>c</a:t>
            </a:r>
            <a:r>
              <a:rPr sz="1167" spc="97" dirty="0">
                <a:latin typeface="Tahoma"/>
                <a:cs typeface="Tahoma"/>
              </a:rPr>
              <a:t>e</a:t>
            </a:r>
            <a:r>
              <a:rPr sz="1167" spc="102" dirty="0">
                <a:latin typeface="Tahoma"/>
                <a:cs typeface="Tahoma"/>
              </a:rPr>
              <a:t>p</a:t>
            </a:r>
            <a:r>
              <a:rPr sz="1167" spc="87" dirty="0">
                <a:latin typeface="Tahoma"/>
                <a:cs typeface="Tahoma"/>
              </a:rPr>
              <a:t>t</a:t>
            </a:r>
            <a:r>
              <a:rPr sz="1167" spc="107" dirty="0">
                <a:latin typeface="Tahoma"/>
                <a:cs typeface="Tahoma"/>
              </a:rPr>
              <a:t>u</a:t>
            </a:r>
            <a:r>
              <a:rPr sz="1167" spc="87" dirty="0">
                <a:latin typeface="Tahoma"/>
                <a:cs typeface="Tahoma"/>
              </a:rPr>
              <a:t>a</a:t>
            </a:r>
            <a:r>
              <a:rPr sz="1167" dirty="0">
                <a:latin typeface="Tahoma"/>
                <a:cs typeface="Tahoma"/>
              </a:rPr>
              <a:t>l	</a:t>
            </a:r>
            <a:r>
              <a:rPr sz="1167" spc="87" dirty="0">
                <a:latin typeface="Tahoma"/>
                <a:cs typeface="Tahoma"/>
              </a:rPr>
              <a:t>a</a:t>
            </a:r>
            <a:r>
              <a:rPr sz="1167" spc="107" dirty="0">
                <a:latin typeface="Tahoma"/>
                <a:cs typeface="Tahoma"/>
              </a:rPr>
              <a:t>n</a:t>
            </a:r>
            <a:r>
              <a:rPr sz="1167" dirty="0">
                <a:latin typeface="Tahoma"/>
                <a:cs typeface="Tahoma"/>
              </a:rPr>
              <a:t>d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37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16352" y="5890078"/>
            <a:ext cx="63032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92" dirty="0">
                <a:latin typeface="Tahoma"/>
                <a:cs typeface="Tahoma"/>
              </a:rPr>
              <a:t>P</a:t>
            </a:r>
            <a:r>
              <a:rPr sz="1167" spc="97" dirty="0">
                <a:latin typeface="Tahoma"/>
                <a:cs typeface="Tahoma"/>
              </a:rPr>
              <a:t>h</a:t>
            </a:r>
            <a:r>
              <a:rPr sz="1167" spc="107" dirty="0">
                <a:latin typeface="Tahoma"/>
                <a:cs typeface="Tahoma"/>
              </a:rPr>
              <a:t>y</a:t>
            </a:r>
            <a:r>
              <a:rPr sz="1167" spc="97" dirty="0">
                <a:latin typeface="Tahoma"/>
                <a:cs typeface="Tahoma"/>
              </a:rPr>
              <a:t>s</a:t>
            </a:r>
            <a:r>
              <a:rPr sz="1167" spc="92" dirty="0">
                <a:latin typeface="Tahoma"/>
                <a:cs typeface="Tahoma"/>
              </a:rPr>
              <a:t>ic</a:t>
            </a:r>
            <a:r>
              <a:rPr sz="1167" spc="97" dirty="0">
                <a:latin typeface="Tahoma"/>
                <a:cs typeface="Tahoma"/>
              </a:rPr>
              <a:t>a</a:t>
            </a:r>
            <a:r>
              <a:rPr sz="1167" dirty="0">
                <a:latin typeface="Tahoma"/>
                <a:cs typeface="Tahoma"/>
              </a:rPr>
              <a:t>l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05220" y="5890078"/>
            <a:ext cx="3506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2" dirty="0">
                <a:latin typeface="Tahoma"/>
                <a:cs typeface="Tahoma"/>
              </a:rPr>
              <a:t>d</a:t>
            </a:r>
            <a:r>
              <a:rPr sz="1167" spc="97" dirty="0">
                <a:latin typeface="Tahoma"/>
                <a:cs typeface="Tahoma"/>
              </a:rPr>
              <a:t>at</a:t>
            </a:r>
            <a:r>
              <a:rPr sz="1167" dirty="0">
                <a:latin typeface="Tahoma"/>
                <a:cs typeface="Tahoma"/>
              </a:rPr>
              <a:t>a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9219" y="5888655"/>
            <a:ext cx="2162616" cy="366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0800"/>
              </a:lnSpc>
              <a:tabLst>
                <a:tab pos="629694" algn="l"/>
                <a:tab pos="1087148" algn="l"/>
                <a:tab pos="1698939" algn="l"/>
              </a:tabLst>
            </a:pPr>
            <a:r>
              <a:rPr sz="1167" spc="92" dirty="0">
                <a:latin typeface="Tahoma"/>
                <a:cs typeface="Tahoma"/>
              </a:rPr>
              <a:t>Fi</a:t>
            </a:r>
            <a:r>
              <a:rPr sz="1167" spc="102" dirty="0">
                <a:latin typeface="Tahoma"/>
                <a:cs typeface="Tahoma"/>
              </a:rPr>
              <a:t>g</a:t>
            </a:r>
            <a:r>
              <a:rPr sz="1167" spc="87" dirty="0">
                <a:latin typeface="Tahoma"/>
                <a:cs typeface="Tahoma"/>
              </a:rPr>
              <a:t>:</a:t>
            </a:r>
            <a:r>
              <a:rPr sz="1167" dirty="0">
                <a:latin typeface="Tahoma"/>
                <a:cs typeface="Tahoma"/>
              </a:rPr>
              <a:t>3</a:t>
            </a:r>
            <a:r>
              <a:rPr sz="1167" spc="-258" dirty="0">
                <a:latin typeface="Tahoma"/>
                <a:cs typeface="Tahoma"/>
              </a:rPr>
              <a:t> </a:t>
            </a:r>
            <a:r>
              <a:rPr sz="1167" dirty="0">
                <a:latin typeface="Tahoma"/>
                <a:cs typeface="Tahoma"/>
              </a:rPr>
              <a:t>.	</a:t>
            </a:r>
            <a:r>
              <a:rPr sz="1167" spc="87" dirty="0">
                <a:latin typeface="Tahoma"/>
                <a:cs typeface="Tahoma"/>
              </a:rPr>
              <a:t>T</a:t>
            </a:r>
            <a:r>
              <a:rPr sz="1167" spc="97" dirty="0">
                <a:latin typeface="Tahoma"/>
                <a:cs typeface="Tahoma"/>
              </a:rPr>
              <a:t>h</a:t>
            </a:r>
            <a:r>
              <a:rPr sz="1167" dirty="0">
                <a:latin typeface="Tahoma"/>
                <a:cs typeface="Tahoma"/>
              </a:rPr>
              <a:t>e	</a:t>
            </a:r>
            <a:r>
              <a:rPr sz="1167" spc="92" dirty="0">
                <a:latin typeface="Tahoma"/>
                <a:cs typeface="Tahoma"/>
              </a:rPr>
              <a:t>l</a:t>
            </a:r>
            <a:r>
              <a:rPr sz="1167" spc="97" dirty="0">
                <a:latin typeface="Tahoma"/>
                <a:cs typeface="Tahoma"/>
              </a:rPr>
              <a:t>e</a:t>
            </a:r>
            <a:r>
              <a:rPr sz="1167" spc="92" dirty="0">
                <a:latin typeface="Tahoma"/>
                <a:cs typeface="Tahoma"/>
              </a:rPr>
              <a:t>v</a:t>
            </a:r>
            <a:r>
              <a:rPr sz="1167" spc="97" dirty="0">
                <a:latin typeface="Tahoma"/>
                <a:cs typeface="Tahoma"/>
              </a:rPr>
              <a:t>e</a:t>
            </a:r>
            <a:r>
              <a:rPr sz="1167" spc="92" dirty="0">
                <a:latin typeface="Tahoma"/>
                <a:cs typeface="Tahoma"/>
              </a:rPr>
              <a:t>l</a:t>
            </a:r>
            <a:r>
              <a:rPr sz="1167" dirty="0">
                <a:latin typeface="Tahoma"/>
                <a:cs typeface="Tahoma"/>
              </a:rPr>
              <a:t>s	</a:t>
            </a:r>
            <a:r>
              <a:rPr sz="1167" spc="87" dirty="0">
                <a:latin typeface="Tahoma"/>
                <a:cs typeface="Tahoma"/>
              </a:rPr>
              <a:t>w</a:t>
            </a:r>
            <a:r>
              <a:rPr sz="1167" spc="97" dirty="0">
                <a:latin typeface="Tahoma"/>
                <a:cs typeface="Tahoma"/>
              </a:rPr>
              <a:t>he</a:t>
            </a:r>
            <a:r>
              <a:rPr sz="1167" spc="92" dirty="0">
                <a:latin typeface="Tahoma"/>
                <a:cs typeface="Tahoma"/>
              </a:rPr>
              <a:t>r</a:t>
            </a:r>
            <a:r>
              <a:rPr sz="1167" dirty="0">
                <a:latin typeface="Tahoma"/>
                <a:cs typeface="Tahoma"/>
              </a:rPr>
              <a:t>e  </a:t>
            </a:r>
            <a:r>
              <a:rPr sz="1167" spc="87" dirty="0">
                <a:latin typeface="Tahoma"/>
                <a:cs typeface="Tahoma"/>
              </a:rPr>
              <a:t>independence </a:t>
            </a:r>
            <a:r>
              <a:rPr sz="1167" spc="58" dirty="0">
                <a:latin typeface="Tahoma"/>
                <a:cs typeface="Tahoma"/>
              </a:rPr>
              <a:t>are</a:t>
            </a:r>
            <a:r>
              <a:rPr sz="1167" spc="233" dirty="0">
                <a:latin typeface="Tahoma"/>
                <a:cs typeface="Tahoma"/>
              </a:rPr>
              <a:t> </a:t>
            </a:r>
            <a:r>
              <a:rPr sz="1167" spc="83" dirty="0">
                <a:latin typeface="Tahoma"/>
                <a:cs typeface="Tahoma"/>
              </a:rPr>
              <a:t>effective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9219" y="6426461"/>
            <a:ext cx="5414257" cy="2739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170" dirty="0">
                <a:latin typeface="Tahoma"/>
                <a:cs typeface="Tahoma"/>
              </a:rPr>
              <a:t>Physical </a:t>
            </a:r>
            <a:r>
              <a:rPr sz="1167" spc="160" dirty="0">
                <a:latin typeface="Tahoma"/>
                <a:cs typeface="Tahoma"/>
              </a:rPr>
              <a:t>Data</a:t>
            </a:r>
            <a:r>
              <a:rPr sz="1167" spc="156" dirty="0">
                <a:latin typeface="Tahoma"/>
                <a:cs typeface="Tahoma"/>
              </a:rPr>
              <a:t> </a:t>
            </a:r>
            <a:r>
              <a:rPr sz="1167" spc="175" dirty="0">
                <a:latin typeface="Tahoma"/>
                <a:cs typeface="Tahoma"/>
              </a:rPr>
              <a:t>Independence</a:t>
            </a:r>
            <a:endParaRPr sz="1167">
              <a:latin typeface="Tahoma"/>
              <a:cs typeface="Tahoma"/>
            </a:endParaRPr>
          </a:p>
          <a:p>
            <a:pPr marL="12347" marR="4939" algn="just">
              <a:lnSpc>
                <a:spcPct val="100600"/>
              </a:lnSpc>
            </a:pPr>
            <a:r>
              <a:rPr sz="1167" spc="83" dirty="0">
                <a:latin typeface="Tahoma"/>
                <a:cs typeface="Tahoma"/>
              </a:rPr>
              <a:t>Physical </a:t>
            </a: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87" dirty="0">
                <a:latin typeface="Tahoma"/>
                <a:cs typeface="Tahoma"/>
              </a:rPr>
              <a:t>independence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73" dirty="0">
                <a:latin typeface="Tahoma"/>
                <a:cs typeface="Tahoma"/>
              </a:rPr>
              <a:t>that </a:t>
            </a:r>
            <a:r>
              <a:rPr sz="1167" spc="63" dirty="0">
                <a:latin typeface="Tahoma"/>
                <a:cs typeface="Tahoma"/>
              </a:rPr>
              <a:t>type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87" dirty="0">
                <a:latin typeface="Tahoma"/>
                <a:cs typeface="Tahoma"/>
              </a:rPr>
              <a:t>independence </a:t>
            </a:r>
            <a:r>
              <a:rPr sz="1167" spc="73" dirty="0">
                <a:latin typeface="Tahoma"/>
                <a:cs typeface="Tahoma"/>
              </a:rPr>
              <a:t>that  </a:t>
            </a:r>
            <a:r>
              <a:rPr sz="1167" spc="83" dirty="0">
                <a:latin typeface="Tahoma"/>
                <a:cs typeface="Tahoma"/>
              </a:rPr>
              <a:t>provides </a:t>
            </a:r>
            <a:r>
              <a:rPr sz="1167" spc="49" dirty="0">
                <a:latin typeface="Tahoma"/>
                <a:cs typeface="Tahoma"/>
              </a:rPr>
              <a:t>us </a:t>
            </a:r>
            <a:r>
              <a:rPr sz="1167" spc="83" dirty="0">
                <a:latin typeface="Tahoma"/>
                <a:cs typeface="Tahoma"/>
              </a:rPr>
              <a:t>changes </a:t>
            </a:r>
            <a:r>
              <a:rPr sz="1167" spc="87" dirty="0">
                <a:latin typeface="Tahoma"/>
                <a:cs typeface="Tahoma"/>
              </a:rPr>
              <a:t>transparency </a:t>
            </a:r>
            <a:r>
              <a:rPr sz="1167" spc="78" dirty="0">
                <a:latin typeface="Tahoma"/>
                <a:cs typeface="Tahoma"/>
              </a:rPr>
              <a:t>between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conceptual </a:t>
            </a:r>
            <a:r>
              <a:rPr sz="1167" spc="63" dirty="0">
                <a:latin typeface="Tahoma"/>
                <a:cs typeface="Tahoma"/>
              </a:rPr>
              <a:t>and  </a:t>
            </a:r>
            <a:r>
              <a:rPr sz="1167" spc="83" dirty="0">
                <a:latin typeface="Tahoma"/>
                <a:cs typeface="Tahoma"/>
              </a:rPr>
              <a:t>internal levels. </a:t>
            </a:r>
            <a:r>
              <a:rPr sz="1167" spc="58" dirty="0">
                <a:latin typeface="Tahoma"/>
                <a:cs typeface="Tahoma"/>
              </a:rPr>
              <a:t>I-e </a:t>
            </a:r>
            <a:r>
              <a:rPr sz="1167" spc="63" dirty="0">
                <a:latin typeface="Tahoma"/>
                <a:cs typeface="Tahoma"/>
              </a:rPr>
              <a:t>the </a:t>
            </a:r>
            <a:r>
              <a:rPr sz="1167" spc="78" dirty="0">
                <a:latin typeface="Tahoma"/>
                <a:cs typeface="Tahoma"/>
              </a:rPr>
              <a:t>changes </a:t>
            </a:r>
            <a:r>
              <a:rPr sz="1167" spc="73" dirty="0">
                <a:latin typeface="Tahoma"/>
                <a:cs typeface="Tahoma"/>
              </a:rPr>
              <a:t>made </a:t>
            </a:r>
            <a:r>
              <a:rPr sz="1167" spc="49" dirty="0">
                <a:latin typeface="Tahoma"/>
                <a:cs typeface="Tahoma"/>
              </a:rPr>
              <a:t>to </a:t>
            </a:r>
            <a:r>
              <a:rPr sz="1167" spc="83" dirty="0">
                <a:latin typeface="Tahoma"/>
                <a:cs typeface="Tahoma"/>
              </a:rPr>
              <a:t>internal </a:t>
            </a:r>
            <a:r>
              <a:rPr sz="1167" spc="73" dirty="0">
                <a:latin typeface="Tahoma"/>
                <a:cs typeface="Tahoma"/>
              </a:rPr>
              <a:t>level shall </a:t>
            </a:r>
            <a:r>
              <a:rPr sz="1167" spc="63" dirty="0">
                <a:latin typeface="Tahoma"/>
                <a:cs typeface="Tahoma"/>
              </a:rPr>
              <a:t>not  </a:t>
            </a:r>
            <a:r>
              <a:rPr sz="1167" spc="78" dirty="0">
                <a:latin typeface="Tahoma"/>
                <a:cs typeface="Tahoma"/>
              </a:rPr>
              <a:t>affect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conceptual </a:t>
            </a:r>
            <a:r>
              <a:rPr sz="1167" spc="78" dirty="0">
                <a:latin typeface="Tahoma"/>
                <a:cs typeface="Tahoma"/>
              </a:rPr>
              <a:t>level. </a:t>
            </a:r>
            <a:r>
              <a:rPr sz="1167" spc="83" dirty="0">
                <a:latin typeface="Tahoma"/>
                <a:cs typeface="Tahoma"/>
              </a:rPr>
              <a:t>Although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7" dirty="0">
                <a:latin typeface="Tahoma"/>
                <a:cs typeface="Tahoma"/>
              </a:rPr>
              <a:t>independence </a:t>
            </a:r>
            <a:r>
              <a:rPr sz="1167" spc="73" dirty="0">
                <a:latin typeface="Tahoma"/>
                <a:cs typeface="Tahoma"/>
              </a:rPr>
              <a:t>exist </a:t>
            </a:r>
            <a:r>
              <a:rPr sz="1167" spc="63" dirty="0">
                <a:latin typeface="Tahoma"/>
                <a:cs typeface="Tahoma"/>
              </a:rPr>
              <a:t>but </a:t>
            </a:r>
            <a:r>
              <a:rPr sz="1167" spc="44" dirty="0">
                <a:latin typeface="Tahoma"/>
                <a:cs typeface="Tahoma"/>
              </a:rPr>
              <a:t>as  we </a:t>
            </a:r>
            <a:r>
              <a:rPr sz="1167" spc="63" dirty="0">
                <a:latin typeface="Tahoma"/>
                <a:cs typeface="Tahoma"/>
              </a:rPr>
              <a:t>saw </a:t>
            </a:r>
            <a:r>
              <a:rPr sz="1167" spc="44" dirty="0">
                <a:latin typeface="Tahoma"/>
                <a:cs typeface="Tahoma"/>
              </a:rPr>
              <a:t>in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8" dirty="0">
                <a:latin typeface="Tahoma"/>
                <a:cs typeface="Tahoma"/>
              </a:rPr>
              <a:t>previous </a:t>
            </a:r>
            <a:r>
              <a:rPr sz="1167" spc="68" dirty="0">
                <a:latin typeface="Tahoma"/>
                <a:cs typeface="Tahoma"/>
              </a:rPr>
              <a:t>case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changes </a:t>
            </a:r>
            <a:r>
              <a:rPr sz="1167" spc="73" dirty="0">
                <a:latin typeface="Tahoma"/>
                <a:cs typeface="Tahoma"/>
              </a:rPr>
              <a:t>made </a:t>
            </a:r>
            <a:r>
              <a:rPr sz="1167" spc="83" dirty="0">
                <a:latin typeface="Tahoma"/>
                <a:cs typeface="Tahoma"/>
              </a:rPr>
              <a:t>should </a:t>
            </a:r>
            <a:r>
              <a:rPr sz="1167" spc="78" dirty="0">
                <a:latin typeface="Tahoma"/>
                <a:cs typeface="Tahoma"/>
              </a:rPr>
              <a:t>belong </a:t>
            </a:r>
            <a:r>
              <a:rPr sz="1167" spc="49" dirty="0">
                <a:latin typeface="Tahoma"/>
                <a:cs typeface="Tahoma"/>
              </a:rPr>
              <a:t>to </a:t>
            </a:r>
            <a:r>
              <a:rPr sz="1167" dirty="0">
                <a:latin typeface="Tahoma"/>
                <a:cs typeface="Tahoma"/>
              </a:rPr>
              <a:t>a  </a:t>
            </a:r>
            <a:r>
              <a:rPr sz="1167" spc="83" dirty="0">
                <a:latin typeface="Tahoma"/>
                <a:cs typeface="Tahoma"/>
              </a:rPr>
              <a:t>specific </a:t>
            </a:r>
            <a:r>
              <a:rPr sz="1167" spc="78" dirty="0">
                <a:latin typeface="Tahoma"/>
                <a:cs typeface="Tahoma"/>
              </a:rPr>
              <a:t>domain </a:t>
            </a:r>
            <a:r>
              <a:rPr sz="1167" spc="63" dirty="0">
                <a:latin typeface="Tahoma"/>
                <a:cs typeface="Tahoma"/>
              </a:rPr>
              <a:t>and </a:t>
            </a:r>
            <a:r>
              <a:rPr sz="1167" spc="78" dirty="0">
                <a:latin typeface="Tahoma"/>
                <a:cs typeface="Tahoma"/>
              </a:rPr>
              <a:t>should </a:t>
            </a:r>
            <a:r>
              <a:rPr sz="1167" spc="63" dirty="0">
                <a:latin typeface="Tahoma"/>
                <a:cs typeface="Tahoma"/>
              </a:rPr>
              <a:t>not </a:t>
            </a:r>
            <a:r>
              <a:rPr sz="1167" spc="83" dirty="0">
                <a:latin typeface="Tahoma"/>
                <a:cs typeface="Tahoma"/>
              </a:rPr>
              <a:t>exceed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8" dirty="0">
                <a:latin typeface="Tahoma"/>
                <a:cs typeface="Tahoma"/>
              </a:rPr>
              <a:t>liberty offered </a:t>
            </a:r>
            <a:r>
              <a:rPr sz="1167" spc="44" dirty="0">
                <a:latin typeface="Tahoma"/>
                <a:cs typeface="Tahoma"/>
              </a:rPr>
              <a:t>by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83" dirty="0">
                <a:latin typeface="Tahoma"/>
                <a:cs typeface="Tahoma"/>
              </a:rPr>
              <a:t>physical </a:t>
            </a: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87" dirty="0">
                <a:latin typeface="Tahoma"/>
                <a:cs typeface="Tahoma"/>
              </a:rPr>
              <a:t>independence. </a:t>
            </a:r>
            <a:r>
              <a:rPr sz="1167" spc="63" dirty="0">
                <a:latin typeface="Tahoma"/>
                <a:cs typeface="Tahoma"/>
              </a:rPr>
              <a:t>For </a:t>
            </a:r>
            <a:r>
              <a:rPr sz="1167" spc="83" dirty="0">
                <a:latin typeface="Tahoma"/>
                <a:cs typeface="Tahoma"/>
              </a:rPr>
              <a:t>example </a:t>
            </a:r>
            <a:r>
              <a:rPr sz="1167" spc="63" dirty="0">
                <a:latin typeface="Tahoma"/>
                <a:cs typeface="Tahoma"/>
              </a:rPr>
              <a:t>the </a:t>
            </a:r>
            <a:r>
              <a:rPr sz="1167" spc="78" dirty="0">
                <a:latin typeface="Tahoma"/>
                <a:cs typeface="Tahoma"/>
              </a:rPr>
              <a:t>changes </a:t>
            </a:r>
            <a:r>
              <a:rPr sz="1167" spc="68" dirty="0">
                <a:latin typeface="Tahoma"/>
                <a:cs typeface="Tahoma"/>
              </a:rPr>
              <a:t>made </a:t>
            </a:r>
            <a:r>
              <a:rPr sz="1167" spc="49" dirty="0">
                <a:latin typeface="Tahoma"/>
                <a:cs typeface="Tahoma"/>
              </a:rPr>
              <a:t>to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68" dirty="0">
                <a:latin typeface="Tahoma"/>
                <a:cs typeface="Tahoma"/>
              </a:rPr>
              <a:t>file </a:t>
            </a:r>
            <a:r>
              <a:rPr sz="1167" spc="87" dirty="0">
                <a:latin typeface="Tahoma"/>
                <a:cs typeface="Tahoma"/>
              </a:rPr>
              <a:t>organization </a:t>
            </a:r>
            <a:r>
              <a:rPr sz="1167" spc="49" dirty="0">
                <a:latin typeface="Tahoma"/>
                <a:cs typeface="Tahoma"/>
              </a:rPr>
              <a:t>by </a:t>
            </a:r>
            <a:r>
              <a:rPr sz="1167" spc="87" dirty="0">
                <a:latin typeface="Tahoma"/>
                <a:cs typeface="Tahoma"/>
              </a:rPr>
              <a:t>implementing </a:t>
            </a:r>
            <a:r>
              <a:rPr sz="1167" spc="83" dirty="0">
                <a:latin typeface="Tahoma"/>
                <a:cs typeface="Tahoma"/>
              </a:rPr>
              <a:t>indexed </a:t>
            </a:r>
            <a:r>
              <a:rPr sz="1167" spc="44" dirty="0">
                <a:latin typeface="Tahoma"/>
                <a:cs typeface="Tahoma"/>
              </a:rPr>
              <a:t>or </a:t>
            </a:r>
            <a:r>
              <a:rPr sz="1167" spc="83" dirty="0">
                <a:latin typeface="Tahoma"/>
                <a:cs typeface="Tahoma"/>
              </a:rPr>
              <a:t>sequential </a:t>
            </a:r>
            <a:r>
              <a:rPr sz="1167" spc="44" dirty="0">
                <a:latin typeface="Tahoma"/>
                <a:cs typeface="Tahoma"/>
              </a:rPr>
              <a:t>or </a:t>
            </a:r>
            <a:r>
              <a:rPr sz="1167" spc="78" dirty="0">
                <a:latin typeface="Tahoma"/>
                <a:cs typeface="Tahoma"/>
              </a:rPr>
              <a:t>random  access </a:t>
            </a:r>
            <a:r>
              <a:rPr sz="1167" spc="49" dirty="0">
                <a:latin typeface="Tahoma"/>
                <a:cs typeface="Tahoma"/>
              </a:rPr>
              <a:t>at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78" dirty="0">
                <a:latin typeface="Tahoma"/>
                <a:cs typeface="Tahoma"/>
              </a:rPr>
              <a:t>later stage, </a:t>
            </a:r>
            <a:r>
              <a:rPr sz="1167" spc="83" dirty="0">
                <a:latin typeface="Tahoma"/>
                <a:cs typeface="Tahoma"/>
              </a:rPr>
              <a:t>changing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8" dirty="0">
                <a:latin typeface="Tahoma"/>
                <a:cs typeface="Tahoma"/>
              </a:rPr>
              <a:t>storage media, </a:t>
            </a:r>
            <a:r>
              <a:rPr sz="1167" spc="44" dirty="0">
                <a:latin typeface="Tahoma"/>
                <a:cs typeface="Tahoma"/>
              </a:rPr>
              <a:t>or </a:t>
            </a:r>
            <a:r>
              <a:rPr sz="1167" spc="78" dirty="0">
                <a:latin typeface="Tahoma"/>
                <a:cs typeface="Tahoma"/>
              </a:rPr>
              <a:t>simply  </a:t>
            </a:r>
            <a:r>
              <a:rPr sz="1167" spc="83" dirty="0">
                <a:latin typeface="Tahoma"/>
                <a:cs typeface="Tahoma"/>
              </a:rPr>
              <a:t>implement </a:t>
            </a:r>
            <a:r>
              <a:rPr sz="1167" dirty="0">
                <a:latin typeface="Tahoma"/>
                <a:cs typeface="Tahoma"/>
              </a:rPr>
              <a:t>a  </a:t>
            </a:r>
            <a:r>
              <a:rPr sz="1167" spc="83" dirty="0">
                <a:latin typeface="Tahoma"/>
                <a:cs typeface="Tahoma"/>
              </a:rPr>
              <a:t>different technique </a:t>
            </a:r>
            <a:r>
              <a:rPr sz="1167" spc="63" dirty="0">
                <a:latin typeface="Tahoma"/>
                <a:cs typeface="Tahoma"/>
              </a:rPr>
              <a:t>for </a:t>
            </a:r>
            <a:r>
              <a:rPr sz="1167" spc="83" dirty="0">
                <a:latin typeface="Tahoma"/>
                <a:cs typeface="Tahoma"/>
              </a:rPr>
              <a:t>managing </a:t>
            </a:r>
            <a:r>
              <a:rPr sz="1167" spc="44" dirty="0">
                <a:latin typeface="Tahoma"/>
                <a:cs typeface="Tahoma"/>
              </a:rPr>
              <a:t>fi le </a:t>
            </a:r>
            <a:r>
              <a:rPr sz="1167" spc="83" dirty="0">
                <a:latin typeface="Tahoma"/>
                <a:cs typeface="Tahoma"/>
              </a:rPr>
              <a:t>indexes </a:t>
            </a:r>
            <a:r>
              <a:rPr sz="1167" spc="44" dirty="0">
                <a:latin typeface="Tahoma"/>
                <a:cs typeface="Tahoma"/>
              </a:rPr>
              <a:t>or </a:t>
            </a:r>
            <a:r>
              <a:rPr sz="1167" spc="446" dirty="0">
                <a:latin typeface="Tahoma"/>
                <a:cs typeface="Tahoma"/>
              </a:rPr>
              <a:t> </a:t>
            </a:r>
            <a:r>
              <a:rPr sz="1167" spc="83" dirty="0">
                <a:latin typeface="Tahoma"/>
                <a:cs typeface="Tahoma"/>
              </a:rPr>
              <a:t>hashes.</a:t>
            </a:r>
            <a:endParaRPr sz="1167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361" spc="185" dirty="0">
                <a:latin typeface="Tahoma"/>
                <a:cs typeface="Tahoma"/>
              </a:rPr>
              <a:t>Functions </a:t>
            </a:r>
            <a:r>
              <a:rPr sz="1361" spc="141" dirty="0">
                <a:latin typeface="Tahoma"/>
                <a:cs typeface="Tahoma"/>
              </a:rPr>
              <a:t>of</a:t>
            </a:r>
            <a:r>
              <a:rPr sz="1361" spc="73" dirty="0">
                <a:latin typeface="Tahoma"/>
                <a:cs typeface="Tahoma"/>
              </a:rPr>
              <a:t> </a:t>
            </a:r>
            <a:r>
              <a:rPr sz="1361" spc="198" dirty="0">
                <a:latin typeface="Tahoma"/>
                <a:cs typeface="Tahoma"/>
              </a:rPr>
              <a:t>DBMS</a:t>
            </a:r>
            <a:endParaRPr sz="1361">
              <a:latin typeface="Tahoma"/>
              <a:cs typeface="Tahoma"/>
            </a:endParaRPr>
          </a:p>
          <a:p>
            <a:pPr marL="456837">
              <a:spcBef>
                <a:spcPts val="287"/>
              </a:spcBef>
            </a:pPr>
            <a:r>
              <a:rPr sz="1167" dirty="0">
                <a:latin typeface="Courier New"/>
                <a:cs typeface="Courier New"/>
              </a:rPr>
              <a:t>o </a:t>
            </a:r>
            <a:r>
              <a:rPr sz="1167" spc="160" dirty="0">
                <a:latin typeface="Tahoma"/>
                <a:cs typeface="Tahoma"/>
              </a:rPr>
              <a:t>Data</a:t>
            </a:r>
            <a:r>
              <a:rPr sz="1167" spc="462" dirty="0">
                <a:latin typeface="Tahoma"/>
                <a:cs typeface="Tahoma"/>
              </a:rPr>
              <a:t> </a:t>
            </a:r>
            <a:r>
              <a:rPr sz="1167" spc="170" dirty="0">
                <a:latin typeface="Tahoma"/>
                <a:cs typeface="Tahoma"/>
              </a:rPr>
              <a:t>Processing</a:t>
            </a:r>
            <a:endParaRPr sz="1167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51681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86" y="1432857"/>
            <a:ext cx="5358694" cy="7519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9082" indent="-222245">
              <a:buFont typeface="Courier New"/>
              <a:buChar char="o"/>
              <a:tabLst>
                <a:tab pos="679082" algn="l"/>
              </a:tabLst>
            </a:pPr>
            <a:r>
              <a:rPr sz="1167" spc="97" dirty="0">
                <a:latin typeface="Tahoma"/>
                <a:cs typeface="Tahoma"/>
              </a:rPr>
              <a:t>A </a:t>
            </a:r>
            <a:r>
              <a:rPr sz="1167" spc="156" dirty="0">
                <a:latin typeface="Tahoma"/>
                <a:cs typeface="Tahoma"/>
              </a:rPr>
              <a:t>user </a:t>
            </a:r>
            <a:r>
              <a:rPr sz="1167" spc="165" dirty="0">
                <a:latin typeface="Tahoma"/>
                <a:cs typeface="Tahoma"/>
              </a:rPr>
              <a:t>accessible</a:t>
            </a:r>
            <a:r>
              <a:rPr sz="1167" spc="219" dirty="0">
                <a:latin typeface="Tahoma"/>
                <a:cs typeface="Tahoma"/>
              </a:rPr>
              <a:t> </a:t>
            </a:r>
            <a:r>
              <a:rPr sz="1167" spc="170" dirty="0">
                <a:latin typeface="Tahoma"/>
                <a:cs typeface="Tahoma"/>
              </a:rPr>
              <a:t>Catalog</a:t>
            </a:r>
            <a:endParaRPr sz="1167">
              <a:latin typeface="Tahoma"/>
              <a:cs typeface="Tahoma"/>
            </a:endParaRPr>
          </a:p>
          <a:p>
            <a:pPr marL="679082" indent="-222245">
              <a:spcBef>
                <a:spcPts val="10"/>
              </a:spcBef>
              <a:buFont typeface="Courier New"/>
              <a:buChar char="o"/>
              <a:tabLst>
                <a:tab pos="679699" algn="l"/>
              </a:tabLst>
            </a:pPr>
            <a:r>
              <a:rPr sz="1167" spc="165" dirty="0">
                <a:latin typeface="Tahoma"/>
                <a:cs typeface="Tahoma"/>
              </a:rPr>
              <a:t>Transaction</a:t>
            </a:r>
            <a:r>
              <a:rPr sz="1167" spc="136" dirty="0">
                <a:latin typeface="Tahoma"/>
                <a:cs typeface="Tahoma"/>
              </a:rPr>
              <a:t> </a:t>
            </a:r>
            <a:r>
              <a:rPr sz="1167" spc="170" dirty="0">
                <a:latin typeface="Tahoma"/>
                <a:cs typeface="Tahoma"/>
              </a:rPr>
              <a:t>Support</a:t>
            </a:r>
            <a:endParaRPr sz="1167">
              <a:latin typeface="Tahoma"/>
              <a:cs typeface="Tahoma"/>
            </a:endParaRPr>
          </a:p>
          <a:p>
            <a:pPr marL="679082" indent="-222245">
              <a:buFont typeface="Courier New"/>
              <a:buChar char="o"/>
              <a:tabLst>
                <a:tab pos="679699" algn="l"/>
              </a:tabLst>
            </a:pPr>
            <a:r>
              <a:rPr sz="1167" spc="170" dirty="0">
                <a:latin typeface="Tahoma"/>
                <a:cs typeface="Tahoma"/>
              </a:rPr>
              <a:t>Concurrency Control</a:t>
            </a:r>
            <a:r>
              <a:rPr sz="1167" spc="136" dirty="0">
                <a:latin typeface="Tahoma"/>
                <a:cs typeface="Tahoma"/>
              </a:rPr>
              <a:t> </a:t>
            </a:r>
            <a:r>
              <a:rPr sz="1167" spc="165" dirty="0">
                <a:latin typeface="Tahoma"/>
                <a:cs typeface="Tahoma"/>
              </a:rPr>
              <a:t>Services</a:t>
            </a:r>
            <a:endParaRPr sz="1167">
              <a:latin typeface="Tahoma"/>
              <a:cs typeface="Tahoma"/>
            </a:endParaRPr>
          </a:p>
          <a:p>
            <a:pPr marL="679082" indent="-222245">
              <a:spcBef>
                <a:spcPts val="10"/>
              </a:spcBef>
              <a:buFont typeface="Courier New"/>
              <a:buChar char="o"/>
              <a:tabLst>
                <a:tab pos="679699" algn="l"/>
              </a:tabLst>
            </a:pPr>
            <a:r>
              <a:rPr sz="1167" spc="170" dirty="0">
                <a:latin typeface="Tahoma"/>
                <a:cs typeface="Tahoma"/>
              </a:rPr>
              <a:t>Recovery</a:t>
            </a:r>
            <a:r>
              <a:rPr sz="1167" spc="136" dirty="0">
                <a:latin typeface="Tahoma"/>
                <a:cs typeface="Tahoma"/>
              </a:rPr>
              <a:t> </a:t>
            </a:r>
            <a:r>
              <a:rPr sz="1167" spc="165" dirty="0">
                <a:latin typeface="Tahoma"/>
                <a:cs typeface="Tahoma"/>
              </a:rPr>
              <a:t>Services</a:t>
            </a:r>
            <a:endParaRPr sz="1167">
              <a:latin typeface="Tahoma"/>
              <a:cs typeface="Tahoma"/>
            </a:endParaRPr>
          </a:p>
          <a:p>
            <a:pPr marL="679082" indent="-222245">
              <a:spcBef>
                <a:spcPts val="10"/>
              </a:spcBef>
              <a:buFont typeface="Courier New"/>
              <a:buChar char="o"/>
              <a:tabLst>
                <a:tab pos="679699" algn="l"/>
              </a:tabLst>
            </a:pPr>
            <a:r>
              <a:rPr sz="1167" spc="180" dirty="0">
                <a:latin typeface="Tahoma"/>
                <a:cs typeface="Tahoma"/>
              </a:rPr>
              <a:t>Authorization</a:t>
            </a:r>
            <a:r>
              <a:rPr sz="1167" spc="97" dirty="0">
                <a:latin typeface="Tahoma"/>
                <a:cs typeface="Tahoma"/>
              </a:rPr>
              <a:t> </a:t>
            </a:r>
            <a:r>
              <a:rPr sz="1167" spc="165" dirty="0">
                <a:latin typeface="Tahoma"/>
                <a:cs typeface="Tahoma"/>
              </a:rPr>
              <a:t>Services</a:t>
            </a:r>
            <a:endParaRPr sz="1167">
              <a:latin typeface="Tahoma"/>
              <a:cs typeface="Tahoma"/>
            </a:endParaRPr>
          </a:p>
          <a:p>
            <a:pPr marL="679082" indent="-222245">
              <a:spcBef>
                <a:spcPts val="10"/>
              </a:spcBef>
              <a:buFont typeface="Courier New"/>
              <a:buChar char="o"/>
              <a:tabLst>
                <a:tab pos="679699" algn="l"/>
              </a:tabLst>
            </a:pPr>
            <a:r>
              <a:rPr sz="1167" spc="170" dirty="0">
                <a:latin typeface="Tahoma"/>
                <a:cs typeface="Tahoma"/>
              </a:rPr>
              <a:t>Support </a:t>
            </a:r>
            <a:r>
              <a:rPr sz="1167" spc="146" dirty="0">
                <a:latin typeface="Tahoma"/>
                <a:cs typeface="Tahoma"/>
              </a:rPr>
              <a:t>for </a:t>
            </a:r>
            <a:r>
              <a:rPr sz="1167" spc="160" dirty="0">
                <a:latin typeface="Tahoma"/>
                <a:cs typeface="Tahoma"/>
              </a:rPr>
              <a:t>Data</a:t>
            </a:r>
            <a:r>
              <a:rPr sz="1167" spc="185" dirty="0">
                <a:latin typeface="Tahoma"/>
                <a:cs typeface="Tahoma"/>
              </a:rPr>
              <a:t> </a:t>
            </a:r>
            <a:r>
              <a:rPr sz="1167" spc="180" dirty="0">
                <a:latin typeface="Tahoma"/>
                <a:cs typeface="Tahoma"/>
              </a:rPr>
              <a:t>Communication</a:t>
            </a:r>
            <a:endParaRPr sz="1167">
              <a:latin typeface="Tahoma"/>
              <a:cs typeface="Tahoma"/>
            </a:endParaRPr>
          </a:p>
          <a:p>
            <a:pPr marL="679082" indent="-222245">
              <a:buFont typeface="Courier New"/>
              <a:buChar char="o"/>
              <a:tabLst>
                <a:tab pos="679699" algn="l"/>
              </a:tabLst>
            </a:pPr>
            <a:r>
              <a:rPr sz="1167" spc="175" dirty="0">
                <a:latin typeface="Tahoma"/>
                <a:cs typeface="Tahoma"/>
              </a:rPr>
              <a:t>Integrity</a:t>
            </a:r>
            <a:r>
              <a:rPr sz="1167" spc="141" dirty="0">
                <a:latin typeface="Tahoma"/>
                <a:cs typeface="Tahoma"/>
              </a:rPr>
              <a:t> </a:t>
            </a:r>
            <a:r>
              <a:rPr sz="1167" spc="165" dirty="0">
                <a:latin typeface="Tahoma"/>
                <a:cs typeface="Tahoma"/>
              </a:rPr>
              <a:t>Services</a:t>
            </a:r>
            <a:endParaRPr sz="1167">
              <a:latin typeface="Tahoma"/>
              <a:cs typeface="Tahoma"/>
            </a:endParaRPr>
          </a:p>
          <a:p>
            <a:pPr>
              <a:spcBef>
                <a:spcPts val="1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marR="5556" algn="just">
              <a:lnSpc>
                <a:spcPct val="100400"/>
              </a:lnSpc>
            </a:pPr>
            <a:r>
              <a:rPr sz="1167" spc="68" dirty="0">
                <a:latin typeface="Tahoma"/>
                <a:cs typeface="Tahoma"/>
              </a:rPr>
              <a:t>DBMS lies </a:t>
            </a:r>
            <a:r>
              <a:rPr sz="1167" spc="49" dirty="0">
                <a:latin typeface="Tahoma"/>
                <a:cs typeface="Tahoma"/>
              </a:rPr>
              <a:t>at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8" dirty="0">
                <a:latin typeface="Tahoma"/>
                <a:cs typeface="Tahoma"/>
              </a:rPr>
              <a:t>heart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course; </a:t>
            </a:r>
            <a:r>
              <a:rPr sz="1167" dirty="0">
                <a:latin typeface="Tahoma"/>
                <a:cs typeface="Tahoma"/>
              </a:rPr>
              <a:t>i t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most </a:t>
            </a:r>
            <a:r>
              <a:rPr sz="1167" spc="83" dirty="0">
                <a:latin typeface="Tahoma"/>
                <a:cs typeface="Tahoma"/>
              </a:rPr>
              <a:t>important  component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83" dirty="0">
                <a:latin typeface="Tahoma"/>
                <a:cs typeface="Tahoma"/>
              </a:rPr>
              <a:t>database system. </a:t>
            </a:r>
            <a:r>
              <a:rPr sz="1167" spc="49" dirty="0">
                <a:latin typeface="Tahoma"/>
                <a:cs typeface="Tahoma"/>
              </a:rPr>
              <a:t>To </a:t>
            </a:r>
            <a:r>
              <a:rPr sz="1167" spc="83" dirty="0">
                <a:latin typeface="Tahoma"/>
                <a:cs typeface="Tahoma"/>
              </a:rPr>
              <a:t>understand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7" dirty="0">
                <a:latin typeface="Tahoma"/>
                <a:cs typeface="Tahoma"/>
              </a:rPr>
              <a:t>functionality </a:t>
            </a:r>
            <a:r>
              <a:rPr sz="1167" spc="49" dirty="0">
                <a:latin typeface="Tahoma"/>
                <a:cs typeface="Tahoma"/>
              </a:rPr>
              <a:t>of  </a:t>
            </a:r>
            <a:r>
              <a:rPr sz="1167" spc="68" dirty="0">
                <a:latin typeface="Tahoma"/>
                <a:cs typeface="Tahoma"/>
              </a:rPr>
              <a:t>DBMS </a:t>
            </a:r>
            <a:r>
              <a:rPr sz="1167" spc="44" dirty="0">
                <a:latin typeface="Tahoma"/>
                <a:cs typeface="Tahoma"/>
              </a:rPr>
              <a:t>it is </a:t>
            </a:r>
            <a:r>
              <a:rPr sz="1167" spc="83" dirty="0">
                <a:latin typeface="Tahoma"/>
                <a:cs typeface="Tahoma"/>
              </a:rPr>
              <a:t>necessary </a:t>
            </a:r>
            <a:r>
              <a:rPr sz="1167" spc="68" dirty="0">
                <a:latin typeface="Tahoma"/>
                <a:cs typeface="Tahoma"/>
              </a:rPr>
              <a:t>that </a:t>
            </a:r>
            <a:r>
              <a:rPr sz="1167" spc="44" dirty="0">
                <a:latin typeface="Tahoma"/>
                <a:cs typeface="Tahoma"/>
              </a:rPr>
              <a:t>we </a:t>
            </a:r>
            <a:r>
              <a:rPr sz="1167" spc="83" dirty="0">
                <a:latin typeface="Tahoma"/>
                <a:cs typeface="Tahoma"/>
              </a:rPr>
              <a:t>understand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relation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83" dirty="0">
                <a:latin typeface="Tahoma"/>
                <a:cs typeface="Tahoma"/>
              </a:rPr>
              <a:t>database  </a:t>
            </a:r>
            <a:r>
              <a:rPr sz="1167" spc="63" dirty="0">
                <a:latin typeface="Tahoma"/>
                <a:cs typeface="Tahoma"/>
              </a:rPr>
              <a:t>and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DBMS </a:t>
            </a:r>
            <a:r>
              <a:rPr sz="1167" spc="63" dirty="0">
                <a:latin typeface="Tahoma"/>
                <a:cs typeface="Tahoma"/>
              </a:rPr>
              <a:t>and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dissection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68" dirty="0">
                <a:latin typeface="Tahoma"/>
                <a:cs typeface="Tahoma"/>
              </a:rPr>
              <a:t>set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83" dirty="0">
                <a:latin typeface="Tahoma"/>
                <a:cs typeface="Tahoma"/>
              </a:rPr>
              <a:t>functions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DBMS  </a:t>
            </a:r>
            <a:r>
              <a:rPr sz="1167" spc="78" dirty="0">
                <a:latin typeface="Tahoma"/>
                <a:cs typeface="Tahoma"/>
              </a:rPr>
              <a:t>performs </a:t>
            </a:r>
            <a:r>
              <a:rPr sz="1167" spc="44" dirty="0">
                <a:latin typeface="Tahoma"/>
                <a:cs typeface="Tahoma"/>
              </a:rPr>
              <a:t>on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data </a:t>
            </a:r>
            <a:r>
              <a:rPr sz="1167" spc="78" dirty="0">
                <a:latin typeface="Tahoma"/>
                <a:cs typeface="Tahoma"/>
              </a:rPr>
              <a:t>stored </a:t>
            </a:r>
            <a:r>
              <a:rPr sz="1167" spc="44" dirty="0">
                <a:latin typeface="Tahoma"/>
                <a:cs typeface="Tahoma"/>
              </a:rPr>
              <a:t>in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175" dirty="0">
                <a:latin typeface="Tahoma"/>
                <a:cs typeface="Tahoma"/>
              </a:rPr>
              <a:t> </a:t>
            </a:r>
            <a:r>
              <a:rPr sz="1167" spc="83" dirty="0">
                <a:latin typeface="Tahoma"/>
                <a:cs typeface="Tahoma"/>
              </a:rPr>
              <a:t>database.</a:t>
            </a:r>
            <a:endParaRPr sz="1167">
              <a:latin typeface="Tahoma"/>
              <a:cs typeface="Tahoma"/>
            </a:endParaRPr>
          </a:p>
          <a:p>
            <a:pPr marL="12347" algn="just">
              <a:spcBef>
                <a:spcPts val="10"/>
              </a:spcBef>
            </a:pPr>
            <a:r>
              <a:rPr sz="1167" spc="63" dirty="0">
                <a:latin typeface="Tahoma"/>
                <a:cs typeface="Tahoma"/>
              </a:rPr>
              <a:t>Two </a:t>
            </a:r>
            <a:r>
              <a:rPr sz="1167" spc="83" dirty="0">
                <a:latin typeface="Tahoma"/>
                <a:cs typeface="Tahoma"/>
              </a:rPr>
              <a:t>important functions </a:t>
            </a:r>
            <a:r>
              <a:rPr sz="1167" spc="73" dirty="0">
                <a:latin typeface="Tahoma"/>
                <a:cs typeface="Tahoma"/>
              </a:rPr>
              <a:t>that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DBMS </a:t>
            </a:r>
            <a:r>
              <a:rPr sz="1167" spc="83" dirty="0">
                <a:latin typeface="Tahoma"/>
                <a:cs typeface="Tahoma"/>
              </a:rPr>
              <a:t>performs </a:t>
            </a:r>
            <a:r>
              <a:rPr sz="1167" spc="462" dirty="0">
                <a:latin typeface="Tahoma"/>
                <a:cs typeface="Tahoma"/>
              </a:rPr>
              <a:t> </a:t>
            </a:r>
            <a:r>
              <a:rPr sz="1167" spc="73" dirty="0">
                <a:latin typeface="Tahoma"/>
                <a:cs typeface="Tahoma"/>
              </a:rPr>
              <a:t>are:</a:t>
            </a:r>
            <a:endParaRPr sz="1167">
              <a:latin typeface="Tahoma"/>
              <a:cs typeface="Tahoma"/>
            </a:endParaRPr>
          </a:p>
          <a:p>
            <a:pPr marL="456837" marR="3351577">
              <a:lnSpc>
                <a:spcPct val="100800"/>
              </a:lnSpc>
            </a:pPr>
            <a:r>
              <a:rPr sz="1167" spc="151" dirty="0">
                <a:latin typeface="Tahoma"/>
                <a:cs typeface="Tahoma"/>
              </a:rPr>
              <a:t>User </a:t>
            </a:r>
            <a:r>
              <a:rPr sz="1167" spc="180" dirty="0">
                <a:latin typeface="Tahoma"/>
                <a:cs typeface="Tahoma"/>
              </a:rPr>
              <a:t>management  </a:t>
            </a:r>
            <a:r>
              <a:rPr sz="1167" spc="160" dirty="0">
                <a:latin typeface="Tahoma"/>
                <a:cs typeface="Tahoma"/>
              </a:rPr>
              <a:t>Data</a:t>
            </a:r>
            <a:r>
              <a:rPr sz="1167" spc="87" dirty="0">
                <a:latin typeface="Tahoma"/>
                <a:cs typeface="Tahoma"/>
              </a:rPr>
              <a:t> </a:t>
            </a:r>
            <a:r>
              <a:rPr sz="1167" spc="185" dirty="0">
                <a:latin typeface="Tahoma"/>
                <a:cs typeface="Tahoma"/>
              </a:rPr>
              <a:t>Management</a:t>
            </a:r>
            <a:endParaRPr sz="1167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15">
              <a:latin typeface="Times New Roman"/>
              <a:cs typeface="Times New Roman"/>
            </a:endParaRPr>
          </a:p>
          <a:p>
            <a:pPr marL="12347" marR="9260" indent="-617" algn="just">
              <a:lnSpc>
                <a:spcPct val="100800"/>
              </a:lnSpc>
            </a:pP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detailed description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above </a:t>
            </a:r>
            <a:r>
              <a:rPr sz="1167" spc="58" dirty="0">
                <a:latin typeface="Tahoma"/>
                <a:cs typeface="Tahoma"/>
              </a:rPr>
              <a:t>two </a:t>
            </a:r>
            <a:r>
              <a:rPr sz="1167" spc="73" dirty="0">
                <a:latin typeface="Tahoma"/>
                <a:cs typeface="Tahoma"/>
              </a:rPr>
              <a:t>major </a:t>
            </a:r>
            <a:r>
              <a:rPr sz="1167" spc="83" dirty="0">
                <a:latin typeface="Tahoma"/>
                <a:cs typeface="Tahoma"/>
              </a:rPr>
              <a:t>activities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68" dirty="0">
                <a:latin typeface="Tahoma"/>
                <a:cs typeface="Tahoma"/>
              </a:rPr>
              <a:t>DBMS 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73" dirty="0">
                <a:latin typeface="Tahoma"/>
                <a:cs typeface="Tahoma"/>
              </a:rPr>
              <a:t>given</a:t>
            </a:r>
            <a:r>
              <a:rPr sz="1167" spc="282" dirty="0">
                <a:latin typeface="Tahoma"/>
                <a:cs typeface="Tahoma"/>
              </a:rPr>
              <a:t> </a:t>
            </a:r>
            <a:r>
              <a:rPr sz="1167" spc="78" dirty="0">
                <a:latin typeface="Tahoma"/>
                <a:cs typeface="Tahoma"/>
              </a:rPr>
              <a:t>below;</a:t>
            </a:r>
            <a:endParaRPr sz="1167">
              <a:latin typeface="Tahoma"/>
              <a:cs typeface="Tahoma"/>
            </a:endParaRPr>
          </a:p>
          <a:p>
            <a:pPr>
              <a:spcBef>
                <a:spcPts val="10"/>
              </a:spcBef>
            </a:pPr>
            <a:endParaRPr sz="1215">
              <a:latin typeface="Times New Roman"/>
              <a:cs typeface="Times New Roman"/>
            </a:endParaRPr>
          </a:p>
          <a:p>
            <a:pPr marL="234592" indent="-222245" algn="just">
              <a:spcBef>
                <a:spcPts val="5"/>
              </a:spcBef>
              <a:buFont typeface="Courier New"/>
              <a:buChar char="o"/>
              <a:tabLst>
                <a:tab pos="235209" algn="l"/>
              </a:tabLst>
            </a:pPr>
            <a:r>
              <a:rPr sz="1167" spc="160" dirty="0">
                <a:latin typeface="Tahoma"/>
                <a:cs typeface="Tahoma"/>
              </a:rPr>
              <a:t>Data</a:t>
            </a:r>
            <a:r>
              <a:rPr sz="1167" spc="122" dirty="0">
                <a:latin typeface="Tahoma"/>
                <a:cs typeface="Tahoma"/>
              </a:rPr>
              <a:t> </a:t>
            </a:r>
            <a:r>
              <a:rPr sz="1167" spc="170" dirty="0">
                <a:latin typeface="Tahoma"/>
                <a:cs typeface="Tahoma"/>
              </a:rPr>
              <a:t>Processing</a:t>
            </a:r>
            <a:endParaRPr sz="1167">
              <a:latin typeface="Tahoma"/>
              <a:cs typeface="Tahoma"/>
            </a:endParaRPr>
          </a:p>
          <a:p>
            <a:pPr marL="12347" marR="6173" algn="just">
              <a:lnSpc>
                <a:spcPct val="100499"/>
              </a:lnSpc>
              <a:spcBef>
                <a:spcPts val="5"/>
              </a:spcBef>
            </a:pPr>
            <a:r>
              <a:rPr sz="1167" spc="44" dirty="0">
                <a:latin typeface="Tahoma"/>
                <a:cs typeface="Tahoma"/>
              </a:rPr>
              <a:t>By </a:t>
            </a: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87" dirty="0">
                <a:latin typeface="Tahoma"/>
                <a:cs typeface="Tahoma"/>
              </a:rPr>
              <a:t>management </a:t>
            </a:r>
            <a:r>
              <a:rPr sz="1167" spc="44" dirty="0">
                <a:latin typeface="Tahoma"/>
                <a:cs typeface="Tahoma"/>
              </a:rPr>
              <a:t>we </a:t>
            </a:r>
            <a:r>
              <a:rPr sz="1167" spc="68" dirty="0">
                <a:latin typeface="Tahoma"/>
                <a:cs typeface="Tahoma"/>
              </a:rPr>
              <a:t>mean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78" dirty="0">
                <a:latin typeface="Tahoma"/>
                <a:cs typeface="Tahoma"/>
              </a:rPr>
              <a:t>number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78" dirty="0">
                <a:latin typeface="Tahoma"/>
                <a:cs typeface="Tahoma"/>
              </a:rPr>
              <a:t>things </a:t>
            </a:r>
            <a:r>
              <a:rPr sz="1167" dirty="0">
                <a:latin typeface="Tahoma"/>
                <a:cs typeface="Tahoma"/>
              </a:rPr>
              <a:t>i t </a:t>
            </a:r>
            <a:r>
              <a:rPr sz="1167" spc="53" dirty="0">
                <a:latin typeface="Tahoma"/>
                <a:cs typeface="Tahoma"/>
              </a:rPr>
              <a:t>may </a:t>
            </a:r>
            <a:r>
              <a:rPr sz="1167" spc="83" dirty="0">
                <a:latin typeface="Tahoma"/>
                <a:cs typeface="Tahoma"/>
              </a:rPr>
              <a:t>include  </a:t>
            </a:r>
            <a:r>
              <a:rPr sz="1167" spc="78" dirty="0">
                <a:latin typeface="Tahoma"/>
                <a:cs typeface="Tahoma"/>
              </a:rPr>
              <a:t>certain </a:t>
            </a:r>
            <a:r>
              <a:rPr sz="1167" spc="83" dirty="0">
                <a:latin typeface="Tahoma"/>
                <a:cs typeface="Tahoma"/>
              </a:rPr>
              <a:t>operations </a:t>
            </a:r>
            <a:r>
              <a:rPr sz="1167" spc="44" dirty="0">
                <a:latin typeface="Tahoma"/>
                <a:cs typeface="Tahoma"/>
              </a:rPr>
              <a:t>on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68" dirty="0">
                <a:latin typeface="Tahoma"/>
                <a:cs typeface="Tahoma"/>
              </a:rPr>
              <a:t>data such </a:t>
            </a:r>
            <a:r>
              <a:rPr sz="1167" spc="63" dirty="0">
                <a:latin typeface="Tahoma"/>
                <a:cs typeface="Tahoma"/>
              </a:rPr>
              <a:t>as: </a:t>
            </a:r>
            <a:r>
              <a:rPr sz="1167" spc="83" dirty="0">
                <a:latin typeface="Tahoma"/>
                <a:cs typeface="Tahoma"/>
              </a:rPr>
              <a:t>creation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78" dirty="0">
                <a:latin typeface="Tahoma"/>
                <a:cs typeface="Tahoma"/>
              </a:rPr>
              <a:t>data, </a:t>
            </a:r>
            <a:r>
              <a:rPr sz="1167" spc="83" dirty="0">
                <a:latin typeface="Tahoma"/>
                <a:cs typeface="Tahoma"/>
              </a:rPr>
              <a:t>Storing </a:t>
            </a:r>
            <a:r>
              <a:rPr sz="1167" spc="44" dirty="0">
                <a:latin typeface="Tahoma"/>
                <a:cs typeface="Tahoma"/>
              </a:rPr>
              <a:t>of 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data </a:t>
            </a:r>
            <a:r>
              <a:rPr sz="1167" spc="44" dirty="0">
                <a:latin typeface="Tahoma"/>
                <a:cs typeface="Tahoma"/>
              </a:rPr>
              <a:t>in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database, arrangement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49" dirty="0">
                <a:latin typeface="Tahoma"/>
                <a:cs typeface="Tahoma"/>
              </a:rPr>
              <a:t>in </a:t>
            </a:r>
            <a:r>
              <a:rPr sz="1167" spc="63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databases  </a:t>
            </a:r>
            <a:r>
              <a:rPr sz="1167" spc="63" dirty="0">
                <a:latin typeface="Tahoma"/>
                <a:cs typeface="Tahoma"/>
              </a:rPr>
              <a:t>and </a:t>
            </a:r>
            <a:r>
              <a:rPr sz="1167" spc="83" dirty="0">
                <a:latin typeface="Tahoma"/>
                <a:cs typeface="Tahoma"/>
              </a:rPr>
              <a:t>data-stores, providing </a:t>
            </a:r>
            <a:r>
              <a:rPr sz="1167" spc="78" dirty="0">
                <a:latin typeface="Tahoma"/>
                <a:cs typeface="Tahoma"/>
              </a:rPr>
              <a:t>access </a:t>
            </a:r>
            <a:r>
              <a:rPr sz="1167" spc="49" dirty="0">
                <a:latin typeface="Tahoma"/>
                <a:cs typeface="Tahoma"/>
              </a:rPr>
              <a:t>to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44" dirty="0">
                <a:latin typeface="Tahoma"/>
                <a:cs typeface="Tahoma"/>
              </a:rPr>
              <a:t>in </a:t>
            </a:r>
            <a:r>
              <a:rPr sz="1167" spc="63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database, </a:t>
            </a:r>
            <a:r>
              <a:rPr sz="1167" spc="58" dirty="0">
                <a:latin typeface="Tahoma"/>
                <a:cs typeface="Tahoma"/>
              </a:rPr>
              <a:t>and  </a:t>
            </a:r>
            <a:r>
              <a:rPr sz="1167" spc="78" dirty="0">
                <a:latin typeface="Tahoma"/>
                <a:cs typeface="Tahoma"/>
              </a:rPr>
              <a:t>placing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44" dirty="0">
                <a:latin typeface="Tahoma"/>
                <a:cs typeface="Tahoma"/>
              </a:rPr>
              <a:t>in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appropriate </a:t>
            </a:r>
            <a:r>
              <a:rPr sz="1167" spc="78" dirty="0">
                <a:latin typeface="Tahoma"/>
                <a:cs typeface="Tahoma"/>
              </a:rPr>
              <a:t>storage </a:t>
            </a:r>
            <a:r>
              <a:rPr sz="1167" spc="83" dirty="0">
                <a:latin typeface="Tahoma"/>
                <a:cs typeface="Tahoma"/>
              </a:rPr>
              <a:t>devices. </a:t>
            </a:r>
            <a:r>
              <a:rPr sz="1167" spc="78" dirty="0">
                <a:latin typeface="Tahoma"/>
                <a:cs typeface="Tahoma"/>
              </a:rPr>
              <a:t>These action  </a:t>
            </a:r>
            <a:r>
              <a:rPr sz="1167" spc="83" dirty="0">
                <a:latin typeface="Tahoma"/>
                <a:cs typeface="Tahoma"/>
              </a:rPr>
              <a:t>performed </a:t>
            </a:r>
            <a:r>
              <a:rPr sz="1167" spc="44" dirty="0">
                <a:latin typeface="Tahoma"/>
                <a:cs typeface="Tahoma"/>
              </a:rPr>
              <a:t>on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58" dirty="0">
                <a:latin typeface="Tahoma"/>
                <a:cs typeface="Tahoma"/>
              </a:rPr>
              <a:t>can </a:t>
            </a:r>
            <a:r>
              <a:rPr sz="1167" spc="44" dirty="0">
                <a:latin typeface="Tahoma"/>
                <a:cs typeface="Tahoma"/>
              </a:rPr>
              <a:t>be </a:t>
            </a:r>
            <a:r>
              <a:rPr sz="1167" spc="83" dirty="0">
                <a:latin typeface="Tahoma"/>
                <a:cs typeface="Tahoma"/>
              </a:rPr>
              <a:t>classified </a:t>
            </a:r>
            <a:r>
              <a:rPr sz="1167" spc="44" dirty="0">
                <a:latin typeface="Tahoma"/>
                <a:cs typeface="Tahoma"/>
              </a:rPr>
              <a:t>as </a:t>
            </a:r>
            <a:r>
              <a:rPr sz="1167" spc="73" dirty="0">
                <a:latin typeface="Tahoma"/>
                <a:cs typeface="Tahoma"/>
              </a:rPr>
              <a:t>data  </a:t>
            </a:r>
            <a:r>
              <a:rPr sz="1167" spc="433" dirty="0">
                <a:latin typeface="Tahoma"/>
                <a:cs typeface="Tahoma"/>
              </a:rPr>
              <a:t> </a:t>
            </a:r>
            <a:r>
              <a:rPr sz="1167" spc="87" dirty="0">
                <a:latin typeface="Tahoma"/>
                <a:cs typeface="Tahoma"/>
              </a:rPr>
              <a:t>processing.</a:t>
            </a:r>
            <a:endParaRPr sz="1167">
              <a:latin typeface="Tahoma"/>
              <a:cs typeface="Tahoma"/>
            </a:endParaRPr>
          </a:p>
          <a:p>
            <a:pPr>
              <a:spcBef>
                <a:spcPts val="24"/>
              </a:spcBef>
            </a:pPr>
            <a:endParaRPr sz="1215">
              <a:latin typeface="Times New Roman"/>
              <a:cs typeface="Times New Roman"/>
            </a:endParaRPr>
          </a:p>
          <a:p>
            <a:pPr marL="234592" indent="-222245" algn="just">
              <a:buFont typeface="Courier New"/>
              <a:buChar char="o"/>
              <a:tabLst>
                <a:tab pos="235209" algn="l"/>
              </a:tabLst>
            </a:pPr>
            <a:r>
              <a:rPr sz="1167" spc="97" dirty="0">
                <a:latin typeface="Tahoma"/>
                <a:cs typeface="Tahoma"/>
              </a:rPr>
              <a:t>A </a:t>
            </a:r>
            <a:r>
              <a:rPr sz="1167" spc="156" dirty="0">
                <a:latin typeface="Tahoma"/>
                <a:cs typeface="Tahoma"/>
              </a:rPr>
              <a:t>User </a:t>
            </a:r>
            <a:r>
              <a:rPr sz="1167" spc="170" dirty="0">
                <a:latin typeface="Tahoma"/>
                <a:cs typeface="Tahoma"/>
              </a:rPr>
              <a:t>Accessible</a:t>
            </a:r>
            <a:r>
              <a:rPr sz="1167" spc="175" dirty="0">
                <a:latin typeface="Tahoma"/>
                <a:cs typeface="Tahoma"/>
              </a:rPr>
              <a:t> </a:t>
            </a:r>
            <a:r>
              <a:rPr sz="1167" spc="170" dirty="0">
                <a:latin typeface="Tahoma"/>
                <a:cs typeface="Tahoma"/>
              </a:rPr>
              <a:t>Catalog</a:t>
            </a:r>
            <a:endParaRPr sz="1167">
              <a:latin typeface="Tahoma"/>
              <a:cs typeface="Tahoma"/>
            </a:endParaRPr>
          </a:p>
          <a:p>
            <a:pPr marL="12347" marR="4939" algn="just">
              <a:lnSpc>
                <a:spcPts val="1410"/>
              </a:lnSpc>
              <a:spcBef>
                <a:spcPts val="39"/>
              </a:spcBef>
            </a:pPr>
            <a:r>
              <a:rPr sz="1167" spc="68" dirty="0">
                <a:latin typeface="Tahoma"/>
                <a:cs typeface="Tahoma"/>
              </a:rPr>
              <a:t>DBMS </a:t>
            </a:r>
            <a:r>
              <a:rPr sz="1167" spc="63" dirty="0">
                <a:latin typeface="Tahoma"/>
                <a:cs typeface="Tahoma"/>
              </a:rPr>
              <a:t>has </a:t>
            </a:r>
            <a:r>
              <a:rPr sz="1167" spc="83" dirty="0">
                <a:latin typeface="Tahoma"/>
                <a:cs typeface="Tahoma"/>
              </a:rPr>
              <a:t>another </a:t>
            </a:r>
            <a:r>
              <a:rPr sz="1167" spc="73" dirty="0">
                <a:latin typeface="Tahoma"/>
                <a:cs typeface="Tahoma"/>
              </a:rPr>
              <a:t>very </a:t>
            </a:r>
            <a:r>
              <a:rPr sz="1167" spc="83" dirty="0">
                <a:latin typeface="Tahoma"/>
                <a:cs typeface="Tahoma"/>
              </a:rPr>
              <a:t>important </a:t>
            </a:r>
            <a:r>
              <a:rPr sz="1167" spc="73" dirty="0">
                <a:latin typeface="Tahoma"/>
                <a:cs typeface="Tahoma"/>
              </a:rPr>
              <a:t>task </a:t>
            </a:r>
            <a:r>
              <a:rPr sz="1167" spc="78" dirty="0">
                <a:latin typeface="Tahoma"/>
                <a:cs typeface="Tahoma"/>
              </a:rPr>
              <a:t>known </a:t>
            </a:r>
            <a:r>
              <a:rPr sz="1167" spc="44" dirty="0">
                <a:latin typeface="Tahoma"/>
                <a:cs typeface="Tahoma"/>
              </a:rPr>
              <a:t>as </a:t>
            </a:r>
            <a:r>
              <a:rPr sz="1167" spc="78" dirty="0">
                <a:latin typeface="Tahoma"/>
                <a:cs typeface="Tahoma"/>
              </a:rPr>
              <a:t>access proviso </a:t>
            </a:r>
            <a:r>
              <a:rPr sz="1167" spc="49" dirty="0">
                <a:latin typeface="Tahoma"/>
                <a:cs typeface="Tahoma"/>
              </a:rPr>
              <a:t>to  </a:t>
            </a:r>
            <a:r>
              <a:rPr sz="1167" spc="83" dirty="0">
                <a:latin typeface="Tahoma"/>
                <a:cs typeface="Tahoma"/>
              </a:rPr>
              <a:t>catalog. </a:t>
            </a:r>
            <a:r>
              <a:rPr sz="1167" spc="78" dirty="0">
                <a:latin typeface="Tahoma"/>
                <a:cs typeface="Tahoma"/>
              </a:rPr>
              <a:t>Catalog </a:t>
            </a:r>
            <a:r>
              <a:rPr sz="1167" spc="44" dirty="0">
                <a:latin typeface="Tahoma"/>
                <a:cs typeface="Tahoma"/>
              </a:rPr>
              <a:t>is  an  </a:t>
            </a:r>
            <a:r>
              <a:rPr sz="1167" spc="78" dirty="0">
                <a:latin typeface="Tahoma"/>
                <a:cs typeface="Tahoma"/>
              </a:rPr>
              <a:t>object </a:t>
            </a:r>
            <a:r>
              <a:rPr sz="1167" spc="44" dirty="0">
                <a:latin typeface="Tahoma"/>
                <a:cs typeface="Tahoma"/>
              </a:rPr>
              <a:t>or  </a:t>
            </a:r>
            <a:r>
              <a:rPr sz="1167" dirty="0">
                <a:latin typeface="Tahoma"/>
                <a:cs typeface="Tahoma"/>
              </a:rPr>
              <a:t>a  </a:t>
            </a:r>
            <a:r>
              <a:rPr sz="1167" spc="73" dirty="0">
                <a:latin typeface="Tahoma"/>
                <a:cs typeface="Tahoma"/>
              </a:rPr>
              <a:t>place  </a:t>
            </a:r>
            <a:r>
              <a:rPr sz="1167" spc="44" dirty="0">
                <a:latin typeface="Tahoma"/>
                <a:cs typeface="Tahoma"/>
              </a:rPr>
              <a:t>in 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68" dirty="0">
                <a:latin typeface="Tahoma"/>
                <a:cs typeface="Tahoma"/>
              </a:rPr>
              <a:t>DBMS  </a:t>
            </a:r>
            <a:r>
              <a:rPr sz="1167" spc="73" dirty="0">
                <a:latin typeface="Tahoma"/>
                <a:cs typeface="Tahoma"/>
              </a:rPr>
              <a:t>which </a:t>
            </a:r>
            <a:r>
              <a:rPr sz="1167" spc="262" dirty="0">
                <a:latin typeface="Tahoma"/>
                <a:cs typeface="Tahoma"/>
              </a:rPr>
              <a:t> </a:t>
            </a:r>
            <a:r>
              <a:rPr sz="1167" spc="78" dirty="0">
                <a:latin typeface="Tahoma"/>
                <a:cs typeface="Tahoma"/>
              </a:rPr>
              <a:t>stores</a:t>
            </a:r>
            <a:endParaRPr sz="1167">
              <a:latin typeface="Tahoma"/>
              <a:cs typeface="Tahoma"/>
            </a:endParaRPr>
          </a:p>
          <a:p>
            <a:pPr marL="12347" marR="4939" algn="just">
              <a:lnSpc>
                <a:spcPts val="1400"/>
              </a:lnSpc>
              <a:spcBef>
                <a:spcPts val="10"/>
              </a:spcBef>
            </a:pPr>
            <a:r>
              <a:rPr sz="1167" spc="78" dirty="0">
                <a:latin typeface="Tahoma"/>
                <a:cs typeface="Tahoma"/>
              </a:rPr>
              <a:t>almost </a:t>
            </a:r>
            <a:r>
              <a:rPr sz="1167" spc="58" dirty="0">
                <a:latin typeface="Tahoma"/>
                <a:cs typeface="Tahoma"/>
              </a:rPr>
              <a:t>all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information </a:t>
            </a:r>
            <a:r>
              <a:rPr sz="1167" spc="49" dirty="0">
                <a:latin typeface="Tahoma"/>
                <a:cs typeface="Tahoma"/>
              </a:rPr>
              <a:t>of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database, including schema  </a:t>
            </a:r>
            <a:r>
              <a:rPr sz="1167" spc="87" dirty="0">
                <a:latin typeface="Tahoma"/>
                <a:cs typeface="Tahoma"/>
              </a:rPr>
              <a:t>information,  </a:t>
            </a:r>
            <a:r>
              <a:rPr sz="1167" spc="73" dirty="0">
                <a:latin typeface="Tahoma"/>
                <a:cs typeface="Tahoma"/>
              </a:rPr>
              <a:t>user  </a:t>
            </a:r>
            <a:r>
              <a:rPr sz="1167" spc="83" dirty="0">
                <a:latin typeface="Tahoma"/>
                <a:cs typeface="Tahoma"/>
              </a:rPr>
              <a:t>information  </a:t>
            </a:r>
            <a:r>
              <a:rPr sz="1167" spc="73" dirty="0">
                <a:latin typeface="Tahoma"/>
                <a:cs typeface="Tahoma"/>
              </a:rPr>
              <a:t>right  </a:t>
            </a:r>
            <a:r>
              <a:rPr sz="1167" spc="49" dirty="0">
                <a:latin typeface="Tahoma"/>
                <a:cs typeface="Tahoma"/>
              </a:rPr>
              <a:t>of 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78" dirty="0">
                <a:latin typeface="Tahoma"/>
                <a:cs typeface="Tahoma"/>
              </a:rPr>
              <a:t>users,  </a:t>
            </a:r>
            <a:r>
              <a:rPr sz="1167" spc="63" dirty="0">
                <a:latin typeface="Tahoma"/>
                <a:cs typeface="Tahoma"/>
              </a:rPr>
              <a:t>and  </a:t>
            </a:r>
            <a:r>
              <a:rPr sz="1167" spc="68" dirty="0">
                <a:latin typeface="Tahoma"/>
                <a:cs typeface="Tahoma"/>
              </a:rPr>
              <a:t>many </a:t>
            </a:r>
            <a:r>
              <a:rPr sz="1167" spc="117" dirty="0">
                <a:latin typeface="Tahoma"/>
                <a:cs typeface="Tahoma"/>
              </a:rPr>
              <a:t> </a:t>
            </a:r>
            <a:r>
              <a:rPr sz="1167" spc="68" dirty="0">
                <a:latin typeface="Tahoma"/>
                <a:cs typeface="Tahoma"/>
              </a:rPr>
              <a:t>more</a:t>
            </a:r>
            <a:endParaRPr sz="1167">
              <a:latin typeface="Tahoma"/>
              <a:cs typeface="Tahoma"/>
            </a:endParaRPr>
          </a:p>
          <a:p>
            <a:pPr marL="12347" marR="6173" algn="just">
              <a:lnSpc>
                <a:spcPts val="1410"/>
              </a:lnSpc>
              <a:spcBef>
                <a:spcPts val="5"/>
              </a:spcBef>
            </a:pPr>
            <a:r>
              <a:rPr sz="1167" spc="78" dirty="0">
                <a:latin typeface="Tahoma"/>
                <a:cs typeface="Tahoma"/>
              </a:rPr>
              <a:t>things </a:t>
            </a:r>
            <a:r>
              <a:rPr sz="1167" spc="73" dirty="0">
                <a:latin typeface="Tahoma"/>
                <a:cs typeface="Tahoma"/>
              </a:rPr>
              <a:t>about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database. </a:t>
            </a:r>
            <a:r>
              <a:rPr sz="1167" spc="78" dirty="0">
                <a:latin typeface="Tahoma"/>
                <a:cs typeface="Tahoma"/>
              </a:rPr>
              <a:t>Modern </a:t>
            </a:r>
            <a:r>
              <a:rPr sz="1167" spc="83" dirty="0">
                <a:latin typeface="Tahoma"/>
                <a:cs typeface="Tahoma"/>
              </a:rPr>
              <a:t>relational </a:t>
            </a:r>
            <a:r>
              <a:rPr sz="1167" spc="68" dirty="0">
                <a:latin typeface="Tahoma"/>
                <a:cs typeface="Tahoma"/>
              </a:rPr>
              <a:t>DBMS </a:t>
            </a:r>
            <a:r>
              <a:rPr sz="1167" spc="83" dirty="0">
                <a:latin typeface="Tahoma"/>
                <a:cs typeface="Tahoma"/>
              </a:rPr>
              <a:t>require </a:t>
            </a:r>
            <a:r>
              <a:rPr sz="1167" spc="73" dirty="0">
                <a:latin typeface="Tahoma"/>
                <a:cs typeface="Tahoma"/>
              </a:rPr>
              <a:t>that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87" dirty="0">
                <a:latin typeface="Tahoma"/>
                <a:cs typeface="Tahoma"/>
              </a:rPr>
              <a:t>Administrative </a:t>
            </a:r>
            <a:r>
              <a:rPr sz="1167" spc="78" dirty="0">
                <a:latin typeface="Tahoma"/>
                <a:cs typeface="Tahoma"/>
              </a:rPr>
              <a:t>users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database should </a:t>
            </a:r>
            <a:r>
              <a:rPr sz="1167" spc="68" dirty="0">
                <a:latin typeface="Tahoma"/>
                <a:cs typeface="Tahoma"/>
              </a:rPr>
              <a:t>have </a:t>
            </a:r>
            <a:r>
              <a:rPr sz="1167" spc="78" dirty="0">
                <a:latin typeface="Tahoma"/>
                <a:cs typeface="Tahoma"/>
              </a:rPr>
              <a:t>access </a:t>
            </a:r>
            <a:r>
              <a:rPr sz="1167" spc="49" dirty="0">
                <a:latin typeface="Tahoma"/>
                <a:cs typeface="Tahoma"/>
              </a:rPr>
              <a:t>to </a:t>
            </a:r>
            <a:r>
              <a:rPr sz="1167" spc="63" dirty="0">
                <a:latin typeface="Tahoma"/>
                <a:cs typeface="Tahoma"/>
              </a:rPr>
              <a:t>the  </a:t>
            </a:r>
            <a:r>
              <a:rPr sz="1167" spc="78" dirty="0">
                <a:latin typeface="Tahoma"/>
                <a:cs typeface="Tahoma"/>
              </a:rPr>
              <a:t>catalog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58" dirty="0">
                <a:latin typeface="Tahoma"/>
                <a:cs typeface="Tahoma"/>
              </a:rPr>
              <a:t>the</a:t>
            </a:r>
            <a:r>
              <a:rPr sz="1167" spc="437" dirty="0">
                <a:latin typeface="Tahoma"/>
                <a:cs typeface="Tahoma"/>
              </a:rPr>
              <a:t> </a:t>
            </a:r>
            <a:r>
              <a:rPr sz="1167" spc="83" dirty="0">
                <a:latin typeface="Tahoma"/>
                <a:cs typeface="Tahoma"/>
              </a:rPr>
              <a:t>database.</a:t>
            </a:r>
            <a:endParaRPr sz="1167">
              <a:latin typeface="Tahoma"/>
              <a:cs typeface="Tahoma"/>
            </a:endParaRPr>
          </a:p>
          <a:p>
            <a:pPr>
              <a:spcBef>
                <a:spcPts val="19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algn="just"/>
            <a:r>
              <a:rPr sz="1167" dirty="0">
                <a:latin typeface="Courier New"/>
                <a:cs typeface="Courier New"/>
              </a:rPr>
              <a:t>o </a:t>
            </a:r>
            <a:r>
              <a:rPr sz="1167" spc="165" dirty="0">
                <a:latin typeface="Tahoma"/>
                <a:cs typeface="Tahoma"/>
              </a:rPr>
              <a:t>Transaction</a:t>
            </a:r>
            <a:r>
              <a:rPr sz="1167" spc="481" dirty="0">
                <a:latin typeface="Tahoma"/>
                <a:cs typeface="Tahoma"/>
              </a:rPr>
              <a:t> </a:t>
            </a:r>
            <a:r>
              <a:rPr sz="1167" spc="170" dirty="0">
                <a:latin typeface="Tahoma"/>
                <a:cs typeface="Tahoma"/>
              </a:rPr>
              <a:t>Support</a:t>
            </a:r>
            <a:endParaRPr sz="1167">
              <a:latin typeface="Tahoma"/>
              <a:cs typeface="Tahoma"/>
            </a:endParaRPr>
          </a:p>
          <a:p>
            <a:pPr marL="12347" marR="6791" algn="just">
              <a:lnSpc>
                <a:spcPct val="100600"/>
              </a:lnSpc>
            </a:pPr>
            <a:r>
              <a:rPr sz="1167" spc="68" dirty="0">
                <a:latin typeface="Tahoma"/>
                <a:cs typeface="Tahoma"/>
              </a:rPr>
              <a:t>DBMS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87" dirty="0">
                <a:latin typeface="Tahoma"/>
                <a:cs typeface="Tahoma"/>
              </a:rPr>
              <a:t>responsible </a:t>
            </a:r>
            <a:r>
              <a:rPr sz="1167" spc="63" dirty="0">
                <a:latin typeface="Tahoma"/>
                <a:cs typeface="Tahoma"/>
              </a:rPr>
              <a:t>for </a:t>
            </a:r>
            <a:r>
              <a:rPr sz="1167" spc="83" dirty="0">
                <a:latin typeface="Tahoma"/>
                <a:cs typeface="Tahoma"/>
              </a:rPr>
              <a:t>providing transaction support. Transaction  </a:t>
            </a:r>
            <a:r>
              <a:rPr sz="1167" spc="44" dirty="0">
                <a:latin typeface="Tahoma"/>
                <a:cs typeface="Tahoma"/>
              </a:rPr>
              <a:t>is an </a:t>
            </a:r>
            <a:r>
              <a:rPr sz="1167" spc="78" dirty="0">
                <a:latin typeface="Tahoma"/>
                <a:cs typeface="Tahoma"/>
              </a:rPr>
              <a:t>action </a:t>
            </a:r>
            <a:r>
              <a:rPr sz="1167" spc="68" dirty="0">
                <a:latin typeface="Tahoma"/>
                <a:cs typeface="Tahoma"/>
              </a:rPr>
              <a:t>that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73" dirty="0">
                <a:latin typeface="Tahoma"/>
                <a:cs typeface="Tahoma"/>
              </a:rPr>
              <a:t>used </a:t>
            </a:r>
            <a:r>
              <a:rPr sz="1167" spc="44" dirty="0">
                <a:latin typeface="Tahoma"/>
                <a:cs typeface="Tahoma"/>
              </a:rPr>
              <a:t>to </a:t>
            </a:r>
            <a:r>
              <a:rPr sz="1167" spc="78" dirty="0">
                <a:latin typeface="Tahoma"/>
                <a:cs typeface="Tahoma"/>
              </a:rPr>
              <a:t>perform </a:t>
            </a:r>
            <a:r>
              <a:rPr sz="1167" spc="68" dirty="0">
                <a:latin typeface="Tahoma"/>
                <a:cs typeface="Tahoma"/>
              </a:rPr>
              <a:t>some </a:t>
            </a:r>
            <a:r>
              <a:rPr sz="1167" spc="87" dirty="0">
                <a:latin typeface="Tahoma"/>
                <a:cs typeface="Tahoma"/>
              </a:rPr>
              <a:t>manipulation </a:t>
            </a:r>
            <a:r>
              <a:rPr sz="1167" spc="44" dirty="0">
                <a:latin typeface="Tahoma"/>
                <a:cs typeface="Tahoma"/>
              </a:rPr>
              <a:t>on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data  </a:t>
            </a:r>
            <a:r>
              <a:rPr sz="1167" spc="78" dirty="0">
                <a:latin typeface="Tahoma"/>
                <a:cs typeface="Tahoma"/>
              </a:rPr>
              <a:t>stored </a:t>
            </a:r>
            <a:r>
              <a:rPr sz="1167" spc="44" dirty="0">
                <a:latin typeface="Tahoma"/>
                <a:cs typeface="Tahoma"/>
              </a:rPr>
              <a:t>in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database. </a:t>
            </a:r>
            <a:r>
              <a:rPr sz="1167" spc="73" dirty="0">
                <a:latin typeface="Tahoma"/>
                <a:cs typeface="Tahoma"/>
              </a:rPr>
              <a:t>DBMS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83" dirty="0">
                <a:latin typeface="Tahoma"/>
                <a:cs typeface="Tahoma"/>
              </a:rPr>
              <a:t>responsible </a:t>
            </a:r>
            <a:r>
              <a:rPr sz="1167" spc="63" dirty="0">
                <a:latin typeface="Tahoma"/>
                <a:cs typeface="Tahoma"/>
              </a:rPr>
              <a:t>for </a:t>
            </a:r>
            <a:r>
              <a:rPr sz="1167" spc="87" dirty="0">
                <a:latin typeface="Tahoma"/>
                <a:cs typeface="Tahoma"/>
              </a:rPr>
              <a:t>supporting </a:t>
            </a:r>
            <a:r>
              <a:rPr sz="1167" spc="63" dirty="0">
                <a:latin typeface="Tahoma"/>
                <a:cs typeface="Tahoma"/>
              </a:rPr>
              <a:t>all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83" dirty="0">
                <a:latin typeface="Tahoma"/>
                <a:cs typeface="Tahoma"/>
              </a:rPr>
              <a:t>required   operations   </a:t>
            </a:r>
            <a:r>
              <a:rPr sz="1167" spc="49" dirty="0">
                <a:latin typeface="Tahoma"/>
                <a:cs typeface="Tahoma"/>
              </a:rPr>
              <a:t>on   </a:t>
            </a:r>
            <a:r>
              <a:rPr sz="1167" spc="58" dirty="0">
                <a:latin typeface="Tahoma"/>
                <a:cs typeface="Tahoma"/>
              </a:rPr>
              <a:t>the   </a:t>
            </a:r>
            <a:r>
              <a:rPr sz="1167" spc="83" dirty="0">
                <a:latin typeface="Tahoma"/>
                <a:cs typeface="Tahoma"/>
              </a:rPr>
              <a:t>database,   </a:t>
            </a:r>
            <a:r>
              <a:rPr sz="1167" spc="63" dirty="0">
                <a:latin typeface="Tahoma"/>
                <a:cs typeface="Tahoma"/>
              </a:rPr>
              <a:t>and   </a:t>
            </a:r>
            <a:r>
              <a:rPr sz="1167" spc="68" dirty="0">
                <a:latin typeface="Tahoma"/>
                <a:cs typeface="Tahoma"/>
              </a:rPr>
              <a:t>also   </a:t>
            </a:r>
            <a:r>
              <a:rPr sz="1167" spc="83" dirty="0">
                <a:latin typeface="Tahoma"/>
                <a:cs typeface="Tahoma"/>
              </a:rPr>
              <a:t>manages </a:t>
            </a:r>
            <a:r>
              <a:rPr sz="1167" spc="301" dirty="0">
                <a:latin typeface="Tahoma"/>
                <a:cs typeface="Tahoma"/>
              </a:rPr>
              <a:t> </a:t>
            </a:r>
            <a:r>
              <a:rPr sz="1167" spc="58" dirty="0">
                <a:latin typeface="Tahoma"/>
                <a:cs typeface="Tahoma"/>
              </a:rPr>
              <a:t>the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38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43839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58" y="1431435"/>
            <a:ext cx="5415492" cy="7739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4204" algn="just">
              <a:lnSpc>
                <a:spcPct val="100800"/>
              </a:lnSpc>
            </a:pPr>
            <a:r>
              <a:rPr sz="1167" spc="83" dirty="0">
                <a:latin typeface="Tahoma"/>
                <a:cs typeface="Tahoma"/>
              </a:rPr>
              <a:t>transaction execution </a:t>
            </a:r>
            <a:r>
              <a:rPr sz="1167" spc="53" dirty="0">
                <a:latin typeface="Tahoma"/>
                <a:cs typeface="Tahoma"/>
              </a:rPr>
              <a:t>so </a:t>
            </a:r>
            <a:r>
              <a:rPr sz="1167" spc="73" dirty="0">
                <a:latin typeface="Tahoma"/>
                <a:cs typeface="Tahoma"/>
              </a:rPr>
              <a:t>that </a:t>
            </a:r>
            <a:r>
              <a:rPr sz="1167" spc="68" dirty="0">
                <a:latin typeface="Tahoma"/>
                <a:cs typeface="Tahoma"/>
              </a:rPr>
              <a:t>only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authorized </a:t>
            </a:r>
            <a:r>
              <a:rPr sz="1167" spc="63" dirty="0">
                <a:latin typeface="Tahoma"/>
                <a:cs typeface="Tahoma"/>
              </a:rPr>
              <a:t>and </a:t>
            </a:r>
            <a:r>
              <a:rPr sz="1167" spc="83" dirty="0">
                <a:latin typeface="Tahoma"/>
                <a:cs typeface="Tahoma"/>
              </a:rPr>
              <a:t>allowed  </a:t>
            </a:r>
            <a:r>
              <a:rPr sz="1167" spc="78" dirty="0">
                <a:latin typeface="Tahoma"/>
                <a:cs typeface="Tahoma"/>
              </a:rPr>
              <a:t>actions </a:t>
            </a:r>
            <a:r>
              <a:rPr sz="1167" spc="63" dirty="0">
                <a:latin typeface="Tahoma"/>
                <a:cs typeface="Tahoma"/>
              </a:rPr>
              <a:t>are</a:t>
            </a:r>
            <a:r>
              <a:rPr sz="1167" spc="282" dirty="0">
                <a:latin typeface="Tahoma"/>
                <a:cs typeface="Tahoma"/>
              </a:rPr>
              <a:t> </a:t>
            </a:r>
            <a:r>
              <a:rPr sz="1167" spc="83" dirty="0">
                <a:latin typeface="Tahoma"/>
                <a:cs typeface="Tahoma"/>
              </a:rPr>
              <a:t>performed.</a:t>
            </a:r>
            <a:endParaRPr sz="1167">
              <a:latin typeface="Tahoma"/>
              <a:cs typeface="Tahoma"/>
            </a:endParaRPr>
          </a:p>
          <a:p>
            <a:pPr>
              <a:spcBef>
                <a:spcPts val="10"/>
              </a:spcBef>
            </a:pPr>
            <a:endParaRPr sz="1215">
              <a:latin typeface="Times New Roman"/>
              <a:cs typeface="Times New Roman"/>
            </a:endParaRPr>
          </a:p>
          <a:p>
            <a:pPr marL="234592" indent="-222245" algn="just">
              <a:spcBef>
                <a:spcPts val="5"/>
              </a:spcBef>
              <a:buFont typeface="Courier New"/>
              <a:buChar char="o"/>
              <a:tabLst>
                <a:tab pos="235209" algn="l"/>
              </a:tabLst>
            </a:pPr>
            <a:r>
              <a:rPr sz="1167" spc="170" dirty="0">
                <a:latin typeface="Tahoma"/>
                <a:cs typeface="Tahoma"/>
              </a:rPr>
              <a:t>Concurrency</a:t>
            </a:r>
            <a:r>
              <a:rPr sz="1167" spc="111" dirty="0">
                <a:latin typeface="Tahoma"/>
                <a:cs typeface="Tahoma"/>
              </a:rPr>
              <a:t> </a:t>
            </a:r>
            <a:r>
              <a:rPr sz="1167" spc="170" dirty="0">
                <a:latin typeface="Tahoma"/>
                <a:cs typeface="Tahoma"/>
              </a:rPr>
              <a:t>Support</a:t>
            </a:r>
            <a:endParaRPr sz="1167">
              <a:latin typeface="Tahoma"/>
              <a:cs typeface="Tahoma"/>
            </a:endParaRPr>
          </a:p>
          <a:p>
            <a:pPr marL="12347" marR="4939" algn="just">
              <a:lnSpc>
                <a:spcPct val="100800"/>
              </a:lnSpc>
            </a:pPr>
            <a:r>
              <a:rPr sz="1167" spc="83" dirty="0">
                <a:latin typeface="Tahoma"/>
                <a:cs typeface="Tahoma"/>
              </a:rPr>
              <a:t>Concurrency support </a:t>
            </a:r>
            <a:r>
              <a:rPr sz="1167" spc="73" dirty="0">
                <a:latin typeface="Tahoma"/>
                <a:cs typeface="Tahoma"/>
              </a:rPr>
              <a:t>means </a:t>
            </a:r>
            <a:r>
              <a:rPr sz="1167" spc="49" dirty="0">
                <a:latin typeface="Tahoma"/>
                <a:cs typeface="Tahoma"/>
              </a:rPr>
              <a:t>to </a:t>
            </a:r>
            <a:r>
              <a:rPr sz="1167" spc="83" dirty="0">
                <a:latin typeface="Tahoma"/>
                <a:cs typeface="Tahoma"/>
              </a:rPr>
              <a:t>support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78" dirty="0">
                <a:latin typeface="Tahoma"/>
                <a:cs typeface="Tahoma"/>
              </a:rPr>
              <a:t>number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87" dirty="0">
                <a:latin typeface="Tahoma"/>
                <a:cs typeface="Tahoma"/>
              </a:rPr>
              <a:t>transactions </a:t>
            </a:r>
            <a:r>
              <a:rPr sz="1167" spc="44" dirty="0">
                <a:latin typeface="Tahoma"/>
                <a:cs typeface="Tahoma"/>
              </a:rPr>
              <a:t>to  be </a:t>
            </a:r>
            <a:r>
              <a:rPr sz="1167" spc="83" dirty="0">
                <a:latin typeface="Tahoma"/>
                <a:cs typeface="Tahoma"/>
              </a:rPr>
              <a:t>executed </a:t>
            </a:r>
            <a:r>
              <a:rPr sz="1167" spc="87" dirty="0">
                <a:latin typeface="Tahoma"/>
                <a:cs typeface="Tahoma"/>
              </a:rPr>
              <a:t>simultaneously, Concurrency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83" dirty="0">
                <a:latin typeface="Tahoma"/>
                <a:cs typeface="Tahoma"/>
              </a:rPr>
              <a:t>transactions </a:t>
            </a:r>
            <a:r>
              <a:rPr sz="1167" spc="44" dirty="0">
                <a:latin typeface="Tahoma"/>
                <a:cs typeface="Tahoma"/>
              </a:rPr>
              <a:t>is  </a:t>
            </a:r>
            <a:r>
              <a:rPr sz="1167" spc="170" dirty="0">
                <a:latin typeface="Tahoma"/>
                <a:cs typeface="Tahoma"/>
              </a:rPr>
              <a:t> </a:t>
            </a:r>
            <a:r>
              <a:rPr sz="1167" spc="83" dirty="0">
                <a:latin typeface="Tahoma"/>
                <a:cs typeface="Tahoma"/>
              </a:rPr>
              <a:t>managed</a:t>
            </a:r>
            <a:endParaRPr sz="1167">
              <a:latin typeface="Tahoma"/>
              <a:cs typeface="Tahoma"/>
            </a:endParaRPr>
          </a:p>
          <a:p>
            <a:pPr marL="12347" marR="4939">
              <a:lnSpc>
                <a:spcPct val="100899"/>
              </a:lnSpc>
              <a:spcBef>
                <a:spcPts val="301"/>
              </a:spcBef>
            </a:pPr>
            <a:r>
              <a:rPr sz="1167" spc="44" dirty="0">
                <a:latin typeface="Tahoma"/>
                <a:cs typeface="Tahoma"/>
              </a:rPr>
              <a:t>in </a:t>
            </a:r>
            <a:r>
              <a:rPr sz="1167" spc="68" dirty="0">
                <a:latin typeface="Tahoma"/>
                <a:cs typeface="Tahoma"/>
              </a:rPr>
              <a:t>such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63" dirty="0">
                <a:latin typeface="Tahoma"/>
                <a:cs typeface="Tahoma"/>
              </a:rPr>
              <a:t>way </a:t>
            </a:r>
            <a:r>
              <a:rPr sz="1167" spc="73" dirty="0">
                <a:latin typeface="Tahoma"/>
                <a:cs typeface="Tahoma"/>
              </a:rPr>
              <a:t>that </a:t>
            </a:r>
            <a:r>
              <a:rPr sz="1167" spc="44" dirty="0">
                <a:latin typeface="Tahoma"/>
                <a:cs typeface="Tahoma"/>
              </a:rPr>
              <a:t>if </a:t>
            </a:r>
            <a:r>
              <a:rPr sz="1167" spc="58" dirty="0">
                <a:latin typeface="Tahoma"/>
                <a:cs typeface="Tahoma"/>
              </a:rPr>
              <a:t>two </a:t>
            </a:r>
            <a:r>
              <a:rPr sz="1167" spc="49" dirty="0">
                <a:latin typeface="Tahoma"/>
                <a:cs typeface="Tahoma"/>
              </a:rPr>
              <a:t>or </a:t>
            </a:r>
            <a:r>
              <a:rPr sz="1167" spc="68" dirty="0">
                <a:latin typeface="Tahoma"/>
                <a:cs typeface="Tahoma"/>
              </a:rPr>
              <a:t>more </a:t>
            </a:r>
            <a:r>
              <a:rPr sz="1167" spc="83" dirty="0">
                <a:latin typeface="Tahoma"/>
                <a:cs typeface="Tahoma"/>
              </a:rPr>
              <a:t>transactions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78" dirty="0">
                <a:latin typeface="Tahoma"/>
                <a:cs typeface="Tahoma"/>
              </a:rPr>
              <a:t>making certain  </a:t>
            </a:r>
            <a:r>
              <a:rPr sz="1167" spc="83" dirty="0">
                <a:latin typeface="Tahoma"/>
                <a:cs typeface="Tahoma"/>
              </a:rPr>
              <a:t>processing </a:t>
            </a:r>
            <a:r>
              <a:rPr sz="1167" spc="44" dirty="0">
                <a:latin typeface="Tahoma"/>
                <a:cs typeface="Tahoma"/>
              </a:rPr>
              <a:t>on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68" dirty="0">
                <a:latin typeface="Tahoma"/>
                <a:cs typeface="Tahoma"/>
              </a:rPr>
              <a:t>same set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73" dirty="0">
                <a:latin typeface="Tahoma"/>
                <a:cs typeface="Tahoma"/>
              </a:rPr>
              <a:t>data, </a:t>
            </a:r>
            <a:r>
              <a:rPr sz="1167" spc="44" dirty="0">
                <a:latin typeface="Tahoma"/>
                <a:cs typeface="Tahoma"/>
              </a:rPr>
              <a:t>in </a:t>
            </a:r>
            <a:r>
              <a:rPr sz="1167" spc="73" dirty="0">
                <a:latin typeface="Tahoma"/>
                <a:cs typeface="Tahoma"/>
              </a:rPr>
              <a:t>that </a:t>
            </a:r>
            <a:r>
              <a:rPr sz="1167" spc="68" dirty="0">
                <a:latin typeface="Tahoma"/>
                <a:cs typeface="Tahoma"/>
              </a:rPr>
              <a:t>case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8" dirty="0">
                <a:latin typeface="Tahoma"/>
                <a:cs typeface="Tahoma"/>
              </a:rPr>
              <a:t>result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58" dirty="0">
                <a:latin typeface="Tahoma"/>
                <a:cs typeface="Tahoma"/>
              </a:rPr>
              <a:t>all the  </a:t>
            </a:r>
            <a:r>
              <a:rPr sz="1167" spc="87" dirty="0">
                <a:latin typeface="Tahoma"/>
                <a:cs typeface="Tahoma"/>
              </a:rPr>
              <a:t>transactions </a:t>
            </a:r>
            <a:r>
              <a:rPr sz="1167" spc="78" dirty="0">
                <a:latin typeface="Tahoma"/>
                <a:cs typeface="Tahoma"/>
              </a:rPr>
              <a:t>should </a:t>
            </a:r>
            <a:r>
              <a:rPr sz="1167" spc="44" dirty="0">
                <a:latin typeface="Tahoma"/>
                <a:cs typeface="Tahoma"/>
              </a:rPr>
              <a:t>be </a:t>
            </a:r>
            <a:r>
              <a:rPr sz="1167" spc="83" dirty="0">
                <a:latin typeface="Tahoma"/>
                <a:cs typeface="Tahoma"/>
              </a:rPr>
              <a:t>correct </a:t>
            </a:r>
            <a:r>
              <a:rPr sz="1167" spc="63" dirty="0">
                <a:latin typeface="Tahoma"/>
                <a:cs typeface="Tahoma"/>
              </a:rPr>
              <a:t>and </a:t>
            </a:r>
            <a:r>
              <a:rPr sz="1167" spc="49" dirty="0">
                <a:latin typeface="Tahoma"/>
                <a:cs typeface="Tahoma"/>
              </a:rPr>
              <a:t>no </a:t>
            </a:r>
            <a:r>
              <a:rPr sz="1167" spc="83" dirty="0">
                <a:latin typeface="Tahoma"/>
                <a:cs typeface="Tahoma"/>
              </a:rPr>
              <a:t>information </a:t>
            </a:r>
            <a:r>
              <a:rPr sz="1167" spc="78" dirty="0">
                <a:latin typeface="Tahoma"/>
                <a:cs typeface="Tahoma"/>
              </a:rPr>
              <a:t>should </a:t>
            </a:r>
            <a:r>
              <a:rPr sz="1167" spc="44" dirty="0">
                <a:latin typeface="Tahoma"/>
                <a:cs typeface="Tahoma"/>
              </a:rPr>
              <a:t>be  </a:t>
            </a:r>
            <a:r>
              <a:rPr sz="1167" spc="365" dirty="0">
                <a:latin typeface="Tahoma"/>
                <a:cs typeface="Tahoma"/>
              </a:rPr>
              <a:t> </a:t>
            </a:r>
            <a:r>
              <a:rPr sz="1167" spc="78" dirty="0">
                <a:latin typeface="Tahoma"/>
                <a:cs typeface="Tahoma"/>
              </a:rPr>
              <a:t>lost.</a:t>
            </a:r>
            <a:endParaRPr sz="1167">
              <a:latin typeface="Tahoma"/>
              <a:cs typeface="Tahoma"/>
            </a:endParaRPr>
          </a:p>
          <a:p>
            <a:pPr>
              <a:spcBef>
                <a:spcPts val="10"/>
              </a:spcBef>
            </a:pPr>
            <a:endParaRPr sz="1215">
              <a:latin typeface="Times New Roman"/>
              <a:cs typeface="Times New Roman"/>
            </a:endParaRPr>
          </a:p>
          <a:p>
            <a:pPr marL="234592" indent="-222245" algn="just">
              <a:spcBef>
                <a:spcPts val="5"/>
              </a:spcBef>
              <a:buFont typeface="Courier New"/>
              <a:buChar char="o"/>
              <a:tabLst>
                <a:tab pos="235209" algn="l"/>
              </a:tabLst>
            </a:pPr>
            <a:r>
              <a:rPr sz="1167" spc="170" dirty="0">
                <a:latin typeface="Tahoma"/>
                <a:cs typeface="Tahoma"/>
              </a:rPr>
              <a:t>Recovery</a:t>
            </a:r>
            <a:r>
              <a:rPr sz="1167" spc="136" dirty="0">
                <a:latin typeface="Tahoma"/>
                <a:cs typeface="Tahoma"/>
              </a:rPr>
              <a:t> </a:t>
            </a:r>
            <a:r>
              <a:rPr sz="1167" spc="165" dirty="0">
                <a:latin typeface="Tahoma"/>
                <a:cs typeface="Tahoma"/>
              </a:rPr>
              <a:t>Services</a:t>
            </a:r>
            <a:endParaRPr sz="1167">
              <a:latin typeface="Tahoma"/>
              <a:cs typeface="Tahoma"/>
            </a:endParaRPr>
          </a:p>
          <a:p>
            <a:pPr marL="12347" marR="62968" algn="just">
              <a:lnSpc>
                <a:spcPct val="100600"/>
              </a:lnSpc>
            </a:pPr>
            <a:r>
              <a:rPr sz="1167" spc="83" dirty="0">
                <a:latin typeface="Tahoma"/>
                <a:cs typeface="Tahoma"/>
              </a:rPr>
              <a:t>Recovery services </a:t>
            </a:r>
            <a:r>
              <a:rPr sz="1167" spc="68" dirty="0">
                <a:latin typeface="Tahoma"/>
                <a:cs typeface="Tahoma"/>
              </a:rPr>
              <a:t>mean </a:t>
            </a:r>
            <a:r>
              <a:rPr sz="1167" spc="73" dirty="0">
                <a:latin typeface="Tahoma"/>
                <a:cs typeface="Tahoma"/>
              </a:rPr>
              <a:t>that </a:t>
            </a:r>
            <a:r>
              <a:rPr sz="1167" spc="44" dirty="0">
                <a:latin typeface="Tahoma"/>
                <a:cs typeface="Tahoma"/>
              </a:rPr>
              <a:t>in </a:t>
            </a:r>
            <a:r>
              <a:rPr sz="1167" spc="68" dirty="0">
                <a:latin typeface="Tahoma"/>
                <a:cs typeface="Tahoma"/>
              </a:rPr>
              <a:t>case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83" dirty="0">
                <a:latin typeface="Tahoma"/>
                <a:cs typeface="Tahoma"/>
              </a:rPr>
              <a:t>database </a:t>
            </a:r>
            <a:r>
              <a:rPr sz="1167" spc="68" dirty="0">
                <a:latin typeface="Tahoma"/>
                <a:cs typeface="Tahoma"/>
              </a:rPr>
              <a:t>gets </a:t>
            </a:r>
            <a:r>
              <a:rPr sz="1167" spc="49" dirty="0">
                <a:latin typeface="Tahoma"/>
                <a:cs typeface="Tahoma"/>
              </a:rPr>
              <a:t>an </a:t>
            </a:r>
            <a:r>
              <a:rPr sz="1167" spc="87" dirty="0">
                <a:latin typeface="Tahoma"/>
                <a:cs typeface="Tahoma"/>
              </a:rPr>
              <a:t>inconsistent  </a:t>
            </a:r>
            <a:r>
              <a:rPr sz="1167" spc="73" dirty="0">
                <a:latin typeface="Tahoma"/>
                <a:cs typeface="Tahoma"/>
              </a:rPr>
              <a:t>state </a:t>
            </a:r>
            <a:r>
              <a:rPr sz="1167" spc="49" dirty="0">
                <a:latin typeface="Tahoma"/>
                <a:cs typeface="Tahoma"/>
              </a:rPr>
              <a:t>to </a:t>
            </a:r>
            <a:r>
              <a:rPr sz="1167" spc="63" dirty="0">
                <a:latin typeface="Tahoma"/>
                <a:cs typeface="Tahoma"/>
              </a:rPr>
              <a:t>get </a:t>
            </a:r>
            <a:r>
              <a:rPr sz="1167" spc="83" dirty="0">
                <a:latin typeface="Tahoma"/>
                <a:cs typeface="Tahoma"/>
              </a:rPr>
              <a:t>corrupted </a:t>
            </a:r>
            <a:r>
              <a:rPr sz="1167" spc="58" dirty="0">
                <a:latin typeface="Tahoma"/>
                <a:cs typeface="Tahoma"/>
              </a:rPr>
              <a:t>due </a:t>
            </a:r>
            <a:r>
              <a:rPr sz="1167" spc="49" dirty="0">
                <a:latin typeface="Tahoma"/>
                <a:cs typeface="Tahoma"/>
              </a:rPr>
              <a:t>to </a:t>
            </a:r>
            <a:r>
              <a:rPr sz="1167" spc="58" dirty="0">
                <a:latin typeface="Tahoma"/>
                <a:cs typeface="Tahoma"/>
              </a:rPr>
              <a:t>any </a:t>
            </a:r>
            <a:r>
              <a:rPr sz="1167" spc="83" dirty="0">
                <a:latin typeface="Tahoma"/>
                <a:cs typeface="Tahoma"/>
              </a:rPr>
              <a:t>invalid </a:t>
            </a:r>
            <a:r>
              <a:rPr sz="1167" spc="78" dirty="0">
                <a:latin typeface="Tahoma"/>
                <a:cs typeface="Tahoma"/>
              </a:rPr>
              <a:t>action </a:t>
            </a:r>
            <a:r>
              <a:rPr sz="1167" spc="49" dirty="0">
                <a:latin typeface="Tahoma"/>
                <a:cs typeface="Tahoma"/>
              </a:rPr>
              <a:t>of </a:t>
            </a:r>
            <a:r>
              <a:rPr sz="1167" spc="83" dirty="0">
                <a:latin typeface="Tahoma"/>
                <a:cs typeface="Tahoma"/>
              </a:rPr>
              <a:t>someone,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68" dirty="0">
                <a:latin typeface="Tahoma"/>
                <a:cs typeface="Tahoma"/>
              </a:rPr>
              <a:t>DBMS </a:t>
            </a:r>
            <a:r>
              <a:rPr sz="1167" spc="83" dirty="0">
                <a:latin typeface="Tahoma"/>
                <a:cs typeface="Tahoma"/>
              </a:rPr>
              <a:t>should </a:t>
            </a:r>
            <a:r>
              <a:rPr sz="1167" spc="44" dirty="0">
                <a:latin typeface="Tahoma"/>
                <a:cs typeface="Tahoma"/>
              </a:rPr>
              <a:t>be </a:t>
            </a:r>
            <a:r>
              <a:rPr sz="1167" spc="73" dirty="0">
                <a:latin typeface="Tahoma"/>
                <a:cs typeface="Tahoma"/>
              </a:rPr>
              <a:t>able </a:t>
            </a:r>
            <a:r>
              <a:rPr sz="1167" spc="49" dirty="0">
                <a:latin typeface="Tahoma"/>
                <a:cs typeface="Tahoma"/>
              </a:rPr>
              <a:t>to </a:t>
            </a:r>
            <a:r>
              <a:rPr sz="1167" spc="78" dirty="0">
                <a:latin typeface="Tahoma"/>
                <a:cs typeface="Tahoma"/>
              </a:rPr>
              <a:t>recover </a:t>
            </a:r>
            <a:r>
              <a:rPr sz="1167" dirty="0">
                <a:latin typeface="Tahoma"/>
                <a:cs typeface="Tahoma"/>
              </a:rPr>
              <a:t>i </a:t>
            </a:r>
            <a:r>
              <a:rPr sz="1167" spc="73" dirty="0">
                <a:latin typeface="Tahoma"/>
                <a:cs typeface="Tahoma"/>
              </a:rPr>
              <a:t>tself </a:t>
            </a:r>
            <a:r>
              <a:rPr sz="1167" spc="44" dirty="0">
                <a:latin typeface="Tahoma"/>
                <a:cs typeface="Tahoma"/>
              </a:rPr>
              <a:t>to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83" dirty="0">
                <a:latin typeface="Tahoma"/>
                <a:cs typeface="Tahoma"/>
              </a:rPr>
              <a:t>consistent state, ensuring  </a:t>
            </a:r>
            <a:r>
              <a:rPr sz="1167" spc="68" dirty="0">
                <a:latin typeface="Tahoma"/>
                <a:cs typeface="Tahoma"/>
              </a:rPr>
              <a:t>that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73" dirty="0">
                <a:latin typeface="Tahoma"/>
                <a:cs typeface="Tahoma"/>
              </a:rPr>
              <a:t>loss </a:t>
            </a:r>
            <a:r>
              <a:rPr sz="1167" spc="78" dirty="0">
                <a:latin typeface="Tahoma"/>
                <a:cs typeface="Tahoma"/>
              </a:rPr>
              <a:t>during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recovery </a:t>
            </a:r>
            <a:r>
              <a:rPr sz="1167" spc="78" dirty="0">
                <a:latin typeface="Tahoma"/>
                <a:cs typeface="Tahoma"/>
              </a:rPr>
              <a:t>process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63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database  </a:t>
            </a:r>
            <a:r>
              <a:rPr sz="1167" spc="78" dirty="0">
                <a:latin typeface="Tahoma"/>
                <a:cs typeface="Tahoma"/>
              </a:rPr>
              <a:t>remains</a:t>
            </a:r>
            <a:r>
              <a:rPr sz="1167" spc="136" dirty="0">
                <a:latin typeface="Tahoma"/>
                <a:cs typeface="Tahoma"/>
              </a:rPr>
              <a:t> </a:t>
            </a:r>
            <a:r>
              <a:rPr sz="1167" spc="83" dirty="0">
                <a:latin typeface="Tahoma"/>
                <a:cs typeface="Tahoma"/>
              </a:rPr>
              <a:t>minimum.</a:t>
            </a:r>
            <a:endParaRPr sz="1167">
              <a:latin typeface="Tahoma"/>
              <a:cs typeface="Tahoma"/>
            </a:endParaRPr>
          </a:p>
          <a:p>
            <a:pPr>
              <a:spcBef>
                <a:spcPts val="10"/>
              </a:spcBef>
            </a:pPr>
            <a:endParaRPr sz="1215">
              <a:latin typeface="Times New Roman"/>
              <a:cs typeface="Times New Roman"/>
            </a:endParaRPr>
          </a:p>
          <a:p>
            <a:pPr marL="234592" indent="-222245" algn="just">
              <a:spcBef>
                <a:spcPts val="5"/>
              </a:spcBef>
              <a:buFont typeface="Courier New"/>
              <a:buChar char="o"/>
              <a:tabLst>
                <a:tab pos="234592" algn="l"/>
              </a:tabLst>
            </a:pPr>
            <a:r>
              <a:rPr sz="1167" spc="180" dirty="0">
                <a:latin typeface="Tahoma"/>
                <a:cs typeface="Tahoma"/>
              </a:rPr>
              <a:t>Authorization</a:t>
            </a:r>
            <a:r>
              <a:rPr sz="1167" spc="97" dirty="0">
                <a:latin typeface="Tahoma"/>
                <a:cs typeface="Tahoma"/>
              </a:rPr>
              <a:t> </a:t>
            </a:r>
            <a:r>
              <a:rPr sz="1167" spc="165" dirty="0">
                <a:latin typeface="Tahoma"/>
                <a:cs typeface="Tahoma"/>
              </a:rPr>
              <a:t>Services</a:t>
            </a:r>
            <a:endParaRPr sz="1167">
              <a:latin typeface="Tahoma"/>
              <a:cs typeface="Tahoma"/>
            </a:endParaRPr>
          </a:p>
          <a:p>
            <a:pPr marL="12347" marR="62968" indent="-617" algn="just">
              <a:lnSpc>
                <a:spcPct val="100600"/>
              </a:lnSpc>
            </a:pP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database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83" dirty="0">
                <a:latin typeface="Tahoma"/>
                <a:cs typeface="Tahoma"/>
              </a:rPr>
              <a:t>intended </a:t>
            </a:r>
            <a:r>
              <a:rPr sz="1167" spc="49" dirty="0">
                <a:latin typeface="Tahoma"/>
                <a:cs typeface="Tahoma"/>
              </a:rPr>
              <a:t>to </a:t>
            </a:r>
            <a:r>
              <a:rPr sz="1167" spc="44" dirty="0">
                <a:latin typeface="Tahoma"/>
                <a:cs typeface="Tahoma"/>
              </a:rPr>
              <a:t>be </a:t>
            </a:r>
            <a:r>
              <a:rPr sz="1167" spc="73" dirty="0">
                <a:latin typeface="Tahoma"/>
                <a:cs typeface="Tahoma"/>
              </a:rPr>
              <a:t>used </a:t>
            </a:r>
            <a:r>
              <a:rPr sz="1167" spc="49" dirty="0">
                <a:latin typeface="Tahoma"/>
                <a:cs typeface="Tahoma"/>
              </a:rPr>
              <a:t>by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78" dirty="0">
                <a:latin typeface="Tahoma"/>
                <a:cs typeface="Tahoma"/>
              </a:rPr>
              <a:t>number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78" dirty="0">
                <a:latin typeface="Tahoma"/>
                <a:cs typeface="Tahoma"/>
              </a:rPr>
              <a:t>users, </a:t>
            </a:r>
            <a:r>
              <a:rPr sz="1167" spc="63" dirty="0">
                <a:latin typeface="Tahoma"/>
                <a:cs typeface="Tahoma"/>
              </a:rPr>
              <a:t>who </a:t>
            </a:r>
            <a:r>
              <a:rPr sz="1167" spc="68" dirty="0">
                <a:latin typeface="Tahoma"/>
                <a:cs typeface="Tahoma"/>
              </a:rPr>
              <a:t>will  </a:t>
            </a:r>
            <a:r>
              <a:rPr sz="1167" spc="78" dirty="0">
                <a:latin typeface="Tahoma"/>
                <a:cs typeface="Tahoma"/>
              </a:rPr>
              <a:t>perform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78" dirty="0">
                <a:latin typeface="Tahoma"/>
                <a:cs typeface="Tahoma"/>
              </a:rPr>
              <a:t>number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78" dirty="0">
                <a:latin typeface="Tahoma"/>
                <a:cs typeface="Tahoma"/>
              </a:rPr>
              <a:t>actions </a:t>
            </a:r>
            <a:r>
              <a:rPr sz="1167" spc="44" dirty="0">
                <a:latin typeface="Tahoma"/>
                <a:cs typeface="Tahoma"/>
              </a:rPr>
              <a:t>on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database </a:t>
            </a:r>
            <a:r>
              <a:rPr sz="1167" spc="63" dirty="0">
                <a:latin typeface="Tahoma"/>
                <a:cs typeface="Tahoma"/>
              </a:rPr>
              <a:t>and </a:t>
            </a: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78" dirty="0">
                <a:latin typeface="Tahoma"/>
                <a:cs typeface="Tahoma"/>
              </a:rPr>
              <a:t>stored </a:t>
            </a:r>
            <a:r>
              <a:rPr sz="1167" spc="44" dirty="0">
                <a:latin typeface="Tahoma"/>
                <a:cs typeface="Tahoma"/>
              </a:rPr>
              <a:t>in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83" dirty="0">
                <a:latin typeface="Tahoma"/>
                <a:cs typeface="Tahoma"/>
              </a:rPr>
              <a:t>database,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DBMS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73" dirty="0">
                <a:latin typeface="Tahoma"/>
                <a:cs typeface="Tahoma"/>
              </a:rPr>
              <a:t>used </a:t>
            </a:r>
            <a:r>
              <a:rPr sz="1167" spc="49" dirty="0">
                <a:latin typeface="Tahoma"/>
                <a:cs typeface="Tahoma"/>
              </a:rPr>
              <a:t>to </a:t>
            </a:r>
            <a:r>
              <a:rPr sz="1167" spc="78" dirty="0">
                <a:latin typeface="Tahoma"/>
                <a:cs typeface="Tahoma"/>
              </a:rPr>
              <a:t>allow </a:t>
            </a:r>
            <a:r>
              <a:rPr sz="1167" spc="49" dirty="0">
                <a:latin typeface="Tahoma"/>
                <a:cs typeface="Tahoma"/>
              </a:rPr>
              <a:t>or </a:t>
            </a:r>
            <a:r>
              <a:rPr sz="1167" spc="83" dirty="0">
                <a:latin typeface="Tahoma"/>
                <a:cs typeface="Tahoma"/>
              </a:rPr>
              <a:t>restrict different </a:t>
            </a:r>
            <a:r>
              <a:rPr sz="1167" spc="78" dirty="0">
                <a:latin typeface="Tahoma"/>
                <a:cs typeface="Tahoma"/>
              </a:rPr>
              <a:t>database  </a:t>
            </a:r>
            <a:r>
              <a:rPr sz="1167" spc="73" dirty="0">
                <a:latin typeface="Tahoma"/>
                <a:cs typeface="Tahoma"/>
              </a:rPr>
              <a:t>users </a:t>
            </a:r>
            <a:r>
              <a:rPr sz="1167" spc="44" dirty="0">
                <a:latin typeface="Tahoma"/>
                <a:cs typeface="Tahoma"/>
              </a:rPr>
              <a:t>to </a:t>
            </a:r>
            <a:r>
              <a:rPr sz="1167" spc="83" dirty="0">
                <a:latin typeface="Tahoma"/>
                <a:cs typeface="Tahoma"/>
              </a:rPr>
              <a:t>interact </a:t>
            </a:r>
            <a:r>
              <a:rPr sz="1167" spc="68" dirty="0">
                <a:latin typeface="Tahoma"/>
                <a:cs typeface="Tahoma"/>
              </a:rPr>
              <a:t>with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database. </a:t>
            </a:r>
            <a:r>
              <a:rPr sz="1167" spc="49" dirty="0">
                <a:latin typeface="Tahoma"/>
                <a:cs typeface="Tahoma"/>
              </a:rPr>
              <a:t>It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7" dirty="0">
                <a:latin typeface="Tahoma"/>
                <a:cs typeface="Tahoma"/>
              </a:rPr>
              <a:t>responsibility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78" dirty="0">
                <a:latin typeface="Tahoma"/>
                <a:cs typeface="Tahoma"/>
              </a:rPr>
              <a:t>database </a:t>
            </a:r>
            <a:r>
              <a:rPr sz="1167" spc="49" dirty="0">
                <a:latin typeface="Tahoma"/>
                <a:cs typeface="Tahoma"/>
              </a:rPr>
              <a:t>to </a:t>
            </a:r>
            <a:r>
              <a:rPr sz="1167" spc="78" dirty="0">
                <a:latin typeface="Tahoma"/>
                <a:cs typeface="Tahoma"/>
              </a:rPr>
              <a:t>check whether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73" dirty="0">
                <a:latin typeface="Tahoma"/>
                <a:cs typeface="Tahoma"/>
              </a:rPr>
              <a:t>user </a:t>
            </a:r>
            <a:r>
              <a:rPr sz="1167" spc="83" dirty="0">
                <a:latin typeface="Tahoma"/>
                <a:cs typeface="Tahoma"/>
              </a:rPr>
              <a:t>intending </a:t>
            </a:r>
            <a:r>
              <a:rPr sz="1167" spc="49" dirty="0">
                <a:latin typeface="Tahoma"/>
                <a:cs typeface="Tahoma"/>
              </a:rPr>
              <a:t>to </a:t>
            </a:r>
            <a:r>
              <a:rPr sz="1167" spc="58" dirty="0">
                <a:latin typeface="Tahoma"/>
                <a:cs typeface="Tahoma"/>
              </a:rPr>
              <a:t>get </a:t>
            </a:r>
            <a:r>
              <a:rPr sz="1167" spc="78" dirty="0">
                <a:latin typeface="Tahoma"/>
                <a:cs typeface="Tahoma"/>
              </a:rPr>
              <a:t>access </a:t>
            </a:r>
            <a:r>
              <a:rPr sz="1167" spc="49" dirty="0">
                <a:latin typeface="Tahoma"/>
                <a:cs typeface="Tahoma"/>
              </a:rPr>
              <a:t>to  </a:t>
            </a:r>
            <a:r>
              <a:rPr sz="1167" spc="78" dirty="0">
                <a:latin typeface="Tahoma"/>
                <a:cs typeface="Tahoma"/>
              </a:rPr>
              <a:t>database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83" dirty="0">
                <a:latin typeface="Tahoma"/>
                <a:cs typeface="Tahoma"/>
              </a:rPr>
              <a:t>authorized </a:t>
            </a:r>
            <a:r>
              <a:rPr sz="1167" spc="49" dirty="0">
                <a:latin typeface="Tahoma"/>
                <a:cs typeface="Tahoma"/>
              </a:rPr>
              <a:t>to </a:t>
            </a:r>
            <a:r>
              <a:rPr sz="1167" spc="44" dirty="0">
                <a:latin typeface="Tahoma"/>
                <a:cs typeface="Tahoma"/>
              </a:rPr>
              <a:t>do </a:t>
            </a:r>
            <a:r>
              <a:rPr sz="1167" spc="49" dirty="0">
                <a:latin typeface="Tahoma"/>
                <a:cs typeface="Tahoma"/>
              </a:rPr>
              <a:t>so </a:t>
            </a:r>
            <a:r>
              <a:rPr sz="1167" spc="44" dirty="0">
                <a:latin typeface="Tahoma"/>
                <a:cs typeface="Tahoma"/>
              </a:rPr>
              <a:t>or </a:t>
            </a:r>
            <a:r>
              <a:rPr sz="1167" spc="68" dirty="0">
                <a:latin typeface="Tahoma"/>
                <a:cs typeface="Tahoma"/>
              </a:rPr>
              <a:t>not. </a:t>
            </a:r>
            <a:r>
              <a:rPr sz="1167" spc="44" dirty="0">
                <a:latin typeface="Tahoma"/>
                <a:cs typeface="Tahoma"/>
              </a:rPr>
              <a:t>If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user </a:t>
            </a:r>
            <a:r>
              <a:rPr sz="1167" spc="44" dirty="0">
                <a:latin typeface="Tahoma"/>
                <a:cs typeface="Tahoma"/>
              </a:rPr>
              <a:t>is an </a:t>
            </a:r>
            <a:r>
              <a:rPr sz="1167" spc="83" dirty="0">
                <a:latin typeface="Tahoma"/>
                <a:cs typeface="Tahoma"/>
              </a:rPr>
              <a:t>authorized  </a:t>
            </a:r>
            <a:r>
              <a:rPr sz="1167" spc="58" dirty="0">
                <a:latin typeface="Tahoma"/>
                <a:cs typeface="Tahoma"/>
              </a:rPr>
              <a:t>one </a:t>
            </a:r>
            <a:r>
              <a:rPr sz="1167" spc="68" dirty="0">
                <a:latin typeface="Tahoma"/>
                <a:cs typeface="Tahoma"/>
              </a:rPr>
              <a:t>than </a:t>
            </a:r>
            <a:r>
              <a:rPr sz="1167" spc="73" dirty="0">
                <a:latin typeface="Tahoma"/>
                <a:cs typeface="Tahoma"/>
              </a:rPr>
              <a:t>what </a:t>
            </a:r>
            <a:r>
              <a:rPr sz="1167" spc="83" dirty="0">
                <a:latin typeface="Tahoma"/>
                <a:cs typeface="Tahoma"/>
              </a:rPr>
              <a:t>actions </a:t>
            </a:r>
            <a:r>
              <a:rPr sz="1167" spc="63" dirty="0">
                <a:latin typeface="Tahoma"/>
                <a:cs typeface="Tahoma"/>
              </a:rPr>
              <a:t>can </a:t>
            </a:r>
            <a:r>
              <a:rPr sz="1167" spc="78" dirty="0">
                <a:latin typeface="Tahoma"/>
                <a:cs typeface="Tahoma"/>
              </a:rPr>
              <a:t>he/she </a:t>
            </a:r>
            <a:r>
              <a:rPr sz="1167" spc="83" dirty="0">
                <a:latin typeface="Tahoma"/>
                <a:cs typeface="Tahoma"/>
              </a:rPr>
              <a:t>perform </a:t>
            </a:r>
            <a:r>
              <a:rPr sz="1167" spc="44" dirty="0">
                <a:latin typeface="Tahoma"/>
                <a:cs typeface="Tahoma"/>
              </a:rPr>
              <a:t>on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326" dirty="0">
                <a:latin typeface="Tahoma"/>
                <a:cs typeface="Tahoma"/>
              </a:rPr>
              <a:t> </a:t>
            </a:r>
            <a:r>
              <a:rPr sz="1167" spc="78" dirty="0">
                <a:latin typeface="Tahoma"/>
                <a:cs typeface="Tahoma"/>
              </a:rPr>
              <a:t>data?</a:t>
            </a:r>
            <a:endParaRPr sz="1167">
              <a:latin typeface="Tahoma"/>
              <a:cs typeface="Tahoma"/>
            </a:endParaRPr>
          </a:p>
          <a:p>
            <a:pPr>
              <a:spcBef>
                <a:spcPts val="10"/>
              </a:spcBef>
            </a:pPr>
            <a:endParaRPr sz="1215">
              <a:latin typeface="Times New Roman"/>
              <a:cs typeface="Times New Roman"/>
            </a:endParaRPr>
          </a:p>
          <a:p>
            <a:pPr marL="234592" indent="-222245" algn="just">
              <a:spcBef>
                <a:spcPts val="5"/>
              </a:spcBef>
              <a:buFont typeface="Courier New"/>
              <a:buChar char="o"/>
              <a:tabLst>
                <a:tab pos="235209" algn="l"/>
              </a:tabLst>
            </a:pPr>
            <a:r>
              <a:rPr sz="1167" spc="170" dirty="0">
                <a:latin typeface="Tahoma"/>
                <a:cs typeface="Tahoma"/>
              </a:rPr>
              <a:t>Support </a:t>
            </a:r>
            <a:r>
              <a:rPr sz="1167" spc="146" dirty="0">
                <a:latin typeface="Tahoma"/>
                <a:cs typeface="Tahoma"/>
              </a:rPr>
              <a:t>for </a:t>
            </a:r>
            <a:r>
              <a:rPr sz="1167" spc="160" dirty="0">
                <a:latin typeface="Tahoma"/>
                <a:cs typeface="Tahoma"/>
              </a:rPr>
              <a:t>Data</a:t>
            </a:r>
            <a:r>
              <a:rPr sz="1167" spc="185" dirty="0">
                <a:latin typeface="Tahoma"/>
                <a:cs typeface="Tahoma"/>
              </a:rPr>
              <a:t> </a:t>
            </a:r>
            <a:r>
              <a:rPr sz="1167" spc="180" dirty="0">
                <a:latin typeface="Tahoma"/>
                <a:cs typeface="Tahoma"/>
              </a:rPr>
              <a:t>Communication</a:t>
            </a:r>
            <a:endParaRPr sz="1167">
              <a:latin typeface="Tahoma"/>
              <a:cs typeface="Tahoma"/>
            </a:endParaRPr>
          </a:p>
          <a:p>
            <a:pPr marL="12347" marR="63587" indent="-617" algn="just">
              <a:lnSpc>
                <a:spcPct val="100600"/>
              </a:lnSpc>
            </a:pP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DBMS </a:t>
            </a:r>
            <a:r>
              <a:rPr sz="1167" spc="83" dirty="0">
                <a:latin typeface="Tahoma"/>
                <a:cs typeface="Tahoma"/>
              </a:rPr>
              <a:t>should </a:t>
            </a:r>
            <a:r>
              <a:rPr sz="1167" spc="68" dirty="0">
                <a:latin typeface="Tahoma"/>
                <a:cs typeface="Tahoma"/>
              </a:rPr>
              <a:t>also have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support </a:t>
            </a:r>
            <a:r>
              <a:rPr sz="1167" spc="63" dirty="0">
                <a:latin typeface="Tahoma"/>
                <a:cs typeface="Tahoma"/>
              </a:rPr>
              <a:t>for </a:t>
            </a:r>
            <a:r>
              <a:rPr sz="1167" spc="87" dirty="0">
                <a:latin typeface="Tahoma"/>
                <a:cs typeface="Tahoma"/>
              </a:rPr>
              <a:t>communication </a:t>
            </a:r>
            <a:r>
              <a:rPr sz="1167" spc="49" dirty="0">
                <a:latin typeface="Tahoma"/>
                <a:cs typeface="Tahoma"/>
              </a:rPr>
              <a:t>of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87" dirty="0">
                <a:latin typeface="Tahoma"/>
                <a:cs typeface="Tahoma"/>
              </a:rPr>
              <a:t>indifferent </a:t>
            </a:r>
            <a:r>
              <a:rPr sz="1167" spc="78" dirty="0">
                <a:latin typeface="Tahoma"/>
                <a:cs typeface="Tahoma"/>
              </a:rPr>
              <a:t>ways. </a:t>
            </a:r>
            <a:r>
              <a:rPr sz="1167" spc="63" dirty="0">
                <a:latin typeface="Tahoma"/>
                <a:cs typeface="Tahoma"/>
              </a:rPr>
              <a:t>For </a:t>
            </a:r>
            <a:r>
              <a:rPr sz="1167" spc="83" dirty="0">
                <a:latin typeface="Tahoma"/>
                <a:cs typeface="Tahoma"/>
              </a:rPr>
              <a:t>example </a:t>
            </a:r>
            <a:r>
              <a:rPr sz="1167" spc="44" dirty="0">
                <a:latin typeface="Tahoma"/>
                <a:cs typeface="Tahoma"/>
              </a:rPr>
              <a:t>if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8" dirty="0">
                <a:latin typeface="Tahoma"/>
                <a:cs typeface="Tahoma"/>
              </a:rPr>
              <a:t>system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83" dirty="0">
                <a:latin typeface="Tahoma"/>
                <a:cs typeface="Tahoma"/>
              </a:rPr>
              <a:t>working </a:t>
            </a:r>
            <a:r>
              <a:rPr sz="1167" spc="63" dirty="0">
                <a:latin typeface="Tahoma"/>
                <a:cs typeface="Tahoma"/>
              </a:rPr>
              <a:t>for </a:t>
            </a:r>
            <a:r>
              <a:rPr sz="1167" spc="68" dirty="0">
                <a:latin typeface="Tahoma"/>
                <a:cs typeface="Tahoma"/>
              </a:rPr>
              <a:t>such  </a:t>
            </a:r>
            <a:r>
              <a:rPr sz="1167" spc="44" dirty="0">
                <a:latin typeface="Tahoma"/>
                <a:cs typeface="Tahoma"/>
              </a:rPr>
              <a:t>an </a:t>
            </a:r>
            <a:r>
              <a:rPr sz="1167" spc="87" dirty="0">
                <a:latin typeface="Tahoma"/>
                <a:cs typeface="Tahoma"/>
              </a:rPr>
              <a:t>organization </a:t>
            </a:r>
            <a:r>
              <a:rPr sz="1167" spc="73" dirty="0">
                <a:latin typeface="Tahoma"/>
                <a:cs typeface="Tahoma"/>
              </a:rPr>
              <a:t>which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78" dirty="0">
                <a:latin typeface="Tahoma"/>
                <a:cs typeface="Tahoma"/>
              </a:rPr>
              <a:t>spread across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8" dirty="0">
                <a:latin typeface="Tahoma"/>
                <a:cs typeface="Tahoma"/>
              </a:rPr>
              <a:t>country </a:t>
            </a:r>
            <a:r>
              <a:rPr sz="1167" spc="58" dirty="0">
                <a:latin typeface="Tahoma"/>
                <a:cs typeface="Tahoma"/>
              </a:rPr>
              <a:t>and </a:t>
            </a:r>
            <a:r>
              <a:rPr sz="1167" dirty="0">
                <a:latin typeface="Tahoma"/>
                <a:cs typeface="Tahoma"/>
              </a:rPr>
              <a:t>i t </a:t>
            </a:r>
            <a:r>
              <a:rPr sz="1167" spc="44" dirty="0">
                <a:latin typeface="Tahoma"/>
                <a:cs typeface="Tahoma"/>
              </a:rPr>
              <a:t>is  </a:t>
            </a:r>
            <a:r>
              <a:rPr sz="1167" spc="83" dirty="0">
                <a:latin typeface="Tahoma"/>
                <a:cs typeface="Tahoma"/>
              </a:rPr>
              <a:t>deployed </a:t>
            </a:r>
            <a:r>
              <a:rPr sz="1167" spc="68" dirty="0">
                <a:latin typeface="Tahoma"/>
                <a:cs typeface="Tahoma"/>
              </a:rPr>
              <a:t>over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78" dirty="0">
                <a:latin typeface="Tahoma"/>
                <a:cs typeface="Tahoma"/>
              </a:rPr>
              <a:t>number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78" dirty="0">
                <a:latin typeface="Tahoma"/>
                <a:cs typeface="Tahoma"/>
              </a:rPr>
              <a:t>offices </a:t>
            </a:r>
            <a:r>
              <a:rPr sz="1167" spc="83" dirty="0">
                <a:latin typeface="Tahoma"/>
                <a:cs typeface="Tahoma"/>
              </a:rPr>
              <a:t>throughout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country, </a:t>
            </a:r>
            <a:r>
              <a:rPr sz="1167" spc="68" dirty="0">
                <a:latin typeface="Tahoma"/>
                <a:cs typeface="Tahoma"/>
              </a:rPr>
              <a:t>then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68" dirty="0">
                <a:latin typeface="Tahoma"/>
                <a:cs typeface="Tahoma"/>
              </a:rPr>
              <a:t>DBMS </a:t>
            </a:r>
            <a:r>
              <a:rPr sz="1167" spc="83" dirty="0">
                <a:latin typeface="Tahoma"/>
                <a:cs typeface="Tahoma"/>
              </a:rPr>
              <a:t>should </a:t>
            </a:r>
            <a:r>
              <a:rPr sz="1167" spc="44" dirty="0">
                <a:latin typeface="Tahoma"/>
                <a:cs typeface="Tahoma"/>
              </a:rPr>
              <a:t>be </a:t>
            </a:r>
            <a:r>
              <a:rPr sz="1167" spc="68" dirty="0">
                <a:latin typeface="Tahoma"/>
                <a:cs typeface="Tahoma"/>
              </a:rPr>
              <a:t>able </a:t>
            </a:r>
            <a:r>
              <a:rPr sz="1167" spc="44" dirty="0">
                <a:latin typeface="Tahoma"/>
                <a:cs typeface="Tahoma"/>
              </a:rPr>
              <a:t>to </a:t>
            </a:r>
            <a:r>
              <a:rPr sz="1167" spc="83" dirty="0">
                <a:latin typeface="Tahoma"/>
                <a:cs typeface="Tahoma"/>
              </a:rPr>
              <a:t>communicate </a:t>
            </a:r>
            <a:r>
              <a:rPr sz="1167" spc="44" dirty="0">
                <a:latin typeface="Tahoma"/>
                <a:cs typeface="Tahoma"/>
              </a:rPr>
              <a:t>to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central database  station. </a:t>
            </a:r>
            <a:r>
              <a:rPr sz="1167" spc="53" dirty="0">
                <a:latin typeface="Tahoma"/>
                <a:cs typeface="Tahoma"/>
              </a:rPr>
              <a:t>Or </a:t>
            </a:r>
            <a:r>
              <a:rPr sz="1167" spc="44" dirty="0">
                <a:latin typeface="Tahoma"/>
                <a:cs typeface="Tahoma"/>
              </a:rPr>
              <a:t>if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83" dirty="0">
                <a:latin typeface="Tahoma"/>
                <a:cs typeface="Tahoma"/>
              </a:rPr>
              <a:t>regarding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78" dirty="0">
                <a:latin typeface="Tahoma"/>
                <a:cs typeface="Tahoma"/>
              </a:rPr>
              <a:t>product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49" dirty="0">
                <a:latin typeface="Tahoma"/>
                <a:cs typeface="Tahoma"/>
              </a:rPr>
              <a:t>to </a:t>
            </a:r>
            <a:r>
              <a:rPr sz="1167" spc="44" dirty="0">
                <a:latin typeface="Tahoma"/>
                <a:cs typeface="Tahoma"/>
              </a:rPr>
              <a:t>be </a:t>
            </a:r>
            <a:r>
              <a:rPr sz="1167" spc="73" dirty="0">
                <a:latin typeface="Tahoma"/>
                <a:cs typeface="Tahoma"/>
              </a:rPr>
              <a:t>sent </a:t>
            </a:r>
            <a:r>
              <a:rPr sz="1167" spc="44" dirty="0">
                <a:latin typeface="Tahoma"/>
                <a:cs typeface="Tahoma"/>
              </a:rPr>
              <a:t>to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83" dirty="0">
                <a:latin typeface="Tahoma"/>
                <a:cs typeface="Tahoma"/>
              </a:rPr>
              <a:t>customers worldwide </a:t>
            </a:r>
            <a:r>
              <a:rPr sz="1167" dirty="0">
                <a:latin typeface="Tahoma"/>
                <a:cs typeface="Tahoma"/>
              </a:rPr>
              <a:t>i t </a:t>
            </a:r>
            <a:r>
              <a:rPr sz="1167" spc="83" dirty="0">
                <a:latin typeface="Tahoma"/>
                <a:cs typeface="Tahoma"/>
              </a:rPr>
              <a:t>should </a:t>
            </a:r>
            <a:r>
              <a:rPr sz="1167" spc="68" dirty="0">
                <a:latin typeface="Tahoma"/>
                <a:cs typeface="Tahoma"/>
              </a:rPr>
              <a:t>have </a:t>
            </a:r>
            <a:r>
              <a:rPr sz="1167" spc="63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facility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83" dirty="0">
                <a:latin typeface="Tahoma"/>
                <a:cs typeface="Tahoma"/>
              </a:rPr>
              <a:t>sending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68" dirty="0">
                <a:latin typeface="Tahoma"/>
                <a:cs typeface="Tahoma"/>
              </a:rPr>
              <a:t>data 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8" dirty="0">
                <a:latin typeface="Tahoma"/>
                <a:cs typeface="Tahoma"/>
              </a:rPr>
              <a:t>product </a:t>
            </a:r>
            <a:r>
              <a:rPr sz="1167" spc="44" dirty="0">
                <a:latin typeface="Tahoma"/>
                <a:cs typeface="Tahoma"/>
              </a:rPr>
              <a:t>in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form </a:t>
            </a:r>
            <a:r>
              <a:rPr sz="1167" spc="49" dirty="0">
                <a:latin typeface="Tahoma"/>
                <a:cs typeface="Tahoma"/>
              </a:rPr>
              <a:t>of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78" dirty="0">
                <a:latin typeface="Tahoma"/>
                <a:cs typeface="Tahoma"/>
              </a:rPr>
              <a:t>report </a:t>
            </a:r>
            <a:r>
              <a:rPr sz="1167" spc="44" dirty="0">
                <a:latin typeface="Tahoma"/>
                <a:cs typeface="Tahoma"/>
              </a:rPr>
              <a:t>or </a:t>
            </a:r>
            <a:r>
              <a:rPr sz="1167" spc="73" dirty="0">
                <a:latin typeface="Tahoma"/>
                <a:cs typeface="Tahoma"/>
              </a:rPr>
              <a:t>offer </a:t>
            </a:r>
            <a:r>
              <a:rPr sz="1167" spc="44" dirty="0">
                <a:latin typeface="Tahoma"/>
                <a:cs typeface="Tahoma"/>
              </a:rPr>
              <a:t>to </a:t>
            </a:r>
            <a:r>
              <a:rPr sz="1167" spc="58" dirty="0">
                <a:latin typeface="Tahoma"/>
                <a:cs typeface="Tahoma"/>
              </a:rPr>
              <a:t>its </a:t>
            </a:r>
            <a:r>
              <a:rPr sz="1167" spc="78" dirty="0">
                <a:latin typeface="Tahoma"/>
                <a:cs typeface="Tahoma"/>
              </a:rPr>
              <a:t>valued  </a:t>
            </a:r>
            <a:r>
              <a:rPr sz="1167" spc="83" dirty="0">
                <a:latin typeface="Tahoma"/>
                <a:cs typeface="Tahoma"/>
              </a:rPr>
              <a:t>customers.</a:t>
            </a:r>
            <a:endParaRPr sz="1167">
              <a:latin typeface="Tahoma"/>
              <a:cs typeface="Tahoma"/>
            </a:endParaRPr>
          </a:p>
          <a:p>
            <a:pPr>
              <a:spcBef>
                <a:spcPts val="10"/>
              </a:spcBef>
            </a:pPr>
            <a:endParaRPr sz="1215">
              <a:latin typeface="Times New Roman"/>
              <a:cs typeface="Times New Roman"/>
            </a:endParaRPr>
          </a:p>
          <a:p>
            <a:pPr marL="234592" indent="-222245" algn="just">
              <a:spcBef>
                <a:spcPts val="5"/>
              </a:spcBef>
              <a:buFont typeface="Courier New"/>
              <a:buChar char="o"/>
              <a:tabLst>
                <a:tab pos="235209" algn="l"/>
              </a:tabLst>
            </a:pPr>
            <a:r>
              <a:rPr sz="1167" spc="175" dirty="0">
                <a:latin typeface="Tahoma"/>
                <a:cs typeface="Tahoma"/>
              </a:rPr>
              <a:t>Integrity</a:t>
            </a:r>
            <a:r>
              <a:rPr sz="1167" spc="141" dirty="0">
                <a:latin typeface="Tahoma"/>
                <a:cs typeface="Tahoma"/>
              </a:rPr>
              <a:t> </a:t>
            </a:r>
            <a:r>
              <a:rPr sz="1167" spc="165" dirty="0">
                <a:latin typeface="Tahoma"/>
                <a:cs typeface="Tahoma"/>
              </a:rPr>
              <a:t>Services</a:t>
            </a:r>
            <a:endParaRPr sz="1167">
              <a:latin typeface="Tahoma"/>
              <a:cs typeface="Tahoma"/>
            </a:endParaRPr>
          </a:p>
          <a:p>
            <a:pPr marL="12347" marR="64821" algn="just">
              <a:lnSpc>
                <a:spcPct val="100600"/>
              </a:lnSpc>
            </a:pPr>
            <a:r>
              <a:rPr sz="1167" spc="83" dirty="0">
                <a:latin typeface="Tahoma"/>
                <a:cs typeface="Tahoma"/>
              </a:rPr>
              <a:t>Integrity </a:t>
            </a:r>
            <a:r>
              <a:rPr sz="1167" spc="73" dirty="0">
                <a:latin typeface="Tahoma"/>
                <a:cs typeface="Tahoma"/>
              </a:rPr>
              <a:t>means </a:t>
            </a:r>
            <a:r>
              <a:rPr sz="1167" spc="49" dirty="0">
                <a:latin typeface="Tahoma"/>
                <a:cs typeface="Tahoma"/>
              </a:rPr>
              <a:t>to </a:t>
            </a:r>
            <a:r>
              <a:rPr sz="1167" spc="78" dirty="0">
                <a:latin typeface="Tahoma"/>
                <a:cs typeface="Tahoma"/>
              </a:rPr>
              <a:t>maintain </a:t>
            </a:r>
            <a:r>
              <a:rPr sz="1167" spc="83" dirty="0">
                <a:latin typeface="Tahoma"/>
                <a:cs typeface="Tahoma"/>
              </a:rPr>
              <a:t>something </a:t>
            </a:r>
            <a:r>
              <a:rPr sz="1167" spc="44" dirty="0">
                <a:latin typeface="Tahoma"/>
                <a:cs typeface="Tahoma"/>
              </a:rPr>
              <a:t>in </a:t>
            </a:r>
            <a:r>
              <a:rPr sz="1167" dirty="0">
                <a:latin typeface="Tahoma"/>
                <a:cs typeface="Tahoma"/>
              </a:rPr>
              <a:t>i </a:t>
            </a:r>
            <a:r>
              <a:rPr sz="1167" spc="44" dirty="0">
                <a:latin typeface="Tahoma"/>
                <a:cs typeface="Tahoma"/>
              </a:rPr>
              <a:t>ts </a:t>
            </a:r>
            <a:r>
              <a:rPr sz="1167" spc="73" dirty="0">
                <a:latin typeface="Tahoma"/>
                <a:cs typeface="Tahoma"/>
              </a:rPr>
              <a:t>truth </a:t>
            </a:r>
            <a:r>
              <a:rPr sz="1167" spc="49" dirty="0">
                <a:latin typeface="Tahoma"/>
                <a:cs typeface="Tahoma"/>
              </a:rPr>
              <a:t>or </a:t>
            </a:r>
            <a:r>
              <a:rPr sz="1167" spc="87" dirty="0">
                <a:latin typeface="Tahoma"/>
                <a:cs typeface="Tahoma"/>
              </a:rPr>
              <a:t>originality.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68" dirty="0">
                <a:latin typeface="Tahoma"/>
                <a:cs typeface="Tahoma"/>
              </a:rPr>
              <a:t>same </a:t>
            </a:r>
            <a:r>
              <a:rPr sz="1167" spc="83" dirty="0">
                <a:latin typeface="Tahoma"/>
                <a:cs typeface="Tahoma"/>
              </a:rPr>
              <a:t>concept </a:t>
            </a:r>
            <a:r>
              <a:rPr sz="1167" spc="78" dirty="0">
                <a:latin typeface="Tahoma"/>
                <a:cs typeface="Tahoma"/>
              </a:rPr>
              <a:t>applies </a:t>
            </a:r>
            <a:r>
              <a:rPr sz="1167" spc="49" dirty="0">
                <a:latin typeface="Tahoma"/>
                <a:cs typeface="Tahoma"/>
              </a:rPr>
              <a:t>to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integrity </a:t>
            </a:r>
            <a:r>
              <a:rPr sz="1167" spc="44" dirty="0">
                <a:latin typeface="Tahoma"/>
                <a:cs typeface="Tahoma"/>
              </a:rPr>
              <a:t>in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DBMS </a:t>
            </a:r>
            <a:r>
              <a:rPr sz="1167" spc="87" dirty="0">
                <a:latin typeface="Tahoma"/>
                <a:cs typeface="Tahoma"/>
              </a:rPr>
              <a:t>environment.  </a:t>
            </a:r>
            <a:r>
              <a:rPr sz="1167" spc="73" dirty="0">
                <a:latin typeface="Tahoma"/>
                <a:cs typeface="Tahoma"/>
              </a:rPr>
              <a:t>Means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DBMS </a:t>
            </a:r>
            <a:r>
              <a:rPr sz="1167" spc="83" dirty="0">
                <a:latin typeface="Tahoma"/>
                <a:cs typeface="Tahoma"/>
              </a:rPr>
              <a:t>should </a:t>
            </a:r>
            <a:r>
              <a:rPr sz="1167" spc="78" dirty="0">
                <a:latin typeface="Tahoma"/>
                <a:cs typeface="Tahoma"/>
              </a:rPr>
              <a:t>allow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operation </a:t>
            </a:r>
            <a:r>
              <a:rPr sz="1167" spc="44" dirty="0">
                <a:latin typeface="Tahoma"/>
                <a:cs typeface="Tahoma"/>
              </a:rPr>
              <a:t>on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8" dirty="0">
                <a:latin typeface="Tahoma"/>
                <a:cs typeface="Tahoma"/>
              </a:rPr>
              <a:t>database </a:t>
            </a:r>
            <a:r>
              <a:rPr sz="1167" spc="73" dirty="0">
                <a:latin typeface="Tahoma"/>
                <a:cs typeface="Tahoma"/>
              </a:rPr>
              <a:t>which  </a:t>
            </a:r>
            <a:r>
              <a:rPr sz="1167" spc="58" dirty="0">
                <a:latin typeface="Tahoma"/>
                <a:cs typeface="Tahoma"/>
              </a:rPr>
              <a:t>are </a:t>
            </a:r>
            <a:r>
              <a:rPr sz="1167" spc="68" dirty="0">
                <a:latin typeface="Tahoma"/>
                <a:cs typeface="Tahoma"/>
              </a:rPr>
              <a:t>real </a:t>
            </a:r>
            <a:r>
              <a:rPr sz="1167" spc="63" dirty="0">
                <a:latin typeface="Tahoma"/>
                <a:cs typeface="Tahoma"/>
              </a:rPr>
              <a:t>for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specific </a:t>
            </a:r>
            <a:r>
              <a:rPr sz="1167" spc="87" dirty="0">
                <a:latin typeface="Tahoma"/>
                <a:cs typeface="Tahoma"/>
              </a:rPr>
              <a:t>organization </a:t>
            </a:r>
            <a:r>
              <a:rPr sz="1167" spc="58" dirty="0">
                <a:latin typeface="Tahoma"/>
                <a:cs typeface="Tahoma"/>
              </a:rPr>
              <a:t>and </a:t>
            </a:r>
            <a:r>
              <a:rPr sz="1167" dirty="0">
                <a:latin typeface="Tahoma"/>
                <a:cs typeface="Tahoma"/>
              </a:rPr>
              <a:t>i t </a:t>
            </a:r>
            <a:r>
              <a:rPr sz="1167" spc="78" dirty="0">
                <a:latin typeface="Tahoma"/>
                <a:cs typeface="Tahoma"/>
              </a:rPr>
              <a:t>should </a:t>
            </a:r>
            <a:r>
              <a:rPr sz="1167" spc="63" dirty="0">
                <a:latin typeface="Tahoma"/>
                <a:cs typeface="Tahoma"/>
              </a:rPr>
              <a:t>not </a:t>
            </a:r>
            <a:r>
              <a:rPr sz="1167" spc="78" dirty="0">
                <a:latin typeface="Tahoma"/>
                <a:cs typeface="Tahoma"/>
              </a:rPr>
              <a:t>allow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73" dirty="0">
                <a:latin typeface="Tahoma"/>
                <a:cs typeface="Tahoma"/>
              </a:rPr>
              <a:t>false </a:t>
            </a:r>
            <a:r>
              <a:rPr sz="1167" spc="83" dirty="0">
                <a:latin typeface="Tahoma"/>
                <a:cs typeface="Tahoma"/>
              </a:rPr>
              <a:t>information </a:t>
            </a:r>
            <a:r>
              <a:rPr sz="1167" spc="49" dirty="0">
                <a:latin typeface="Tahoma"/>
                <a:cs typeface="Tahoma"/>
              </a:rPr>
              <a:t>or </a:t>
            </a:r>
            <a:r>
              <a:rPr sz="1167" spc="83" dirty="0">
                <a:latin typeface="Tahoma"/>
                <a:cs typeface="Tahoma"/>
              </a:rPr>
              <a:t>incorrect </a:t>
            </a:r>
            <a:r>
              <a:rPr sz="1167" spc="131" dirty="0">
                <a:latin typeface="Tahoma"/>
                <a:cs typeface="Tahoma"/>
              </a:rPr>
              <a:t> </a:t>
            </a:r>
            <a:r>
              <a:rPr sz="1167" spc="78" dirty="0">
                <a:latin typeface="Tahoma"/>
                <a:cs typeface="Tahoma"/>
              </a:rPr>
              <a:t>facts.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39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560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44" y="1421498"/>
            <a:ext cx="5408701" cy="7540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361" spc="58" dirty="0">
                <a:latin typeface="Times New Roman"/>
                <a:cs typeface="Times New Roman"/>
              </a:rPr>
              <a:t>Importance </a:t>
            </a:r>
            <a:r>
              <a:rPr sz="1361" dirty="0">
                <a:latin typeface="Times New Roman"/>
                <a:cs typeface="Times New Roman"/>
              </a:rPr>
              <a:t>of </a:t>
            </a:r>
            <a:r>
              <a:rPr sz="1361" spc="44" dirty="0">
                <a:latin typeface="Times New Roman"/>
                <a:cs typeface="Times New Roman"/>
              </a:rPr>
              <a:t>the</a:t>
            </a:r>
            <a:r>
              <a:rPr sz="1361" spc="-107" dirty="0">
                <a:latin typeface="Times New Roman"/>
                <a:cs typeface="Times New Roman"/>
              </a:rPr>
              <a:t> </a:t>
            </a:r>
            <a:r>
              <a:rPr sz="1361" spc="39" dirty="0">
                <a:latin typeface="Times New Roman"/>
                <a:cs typeface="Times New Roman"/>
              </a:rPr>
              <a:t>Databases</a:t>
            </a:r>
            <a:endParaRPr sz="1361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  <a:spcBef>
                <a:spcPts val="297"/>
              </a:spcBef>
            </a:pPr>
            <a:r>
              <a:rPr sz="1167" spc="-5" dirty="0">
                <a:latin typeface="Times New Roman"/>
                <a:cs typeface="Times New Roman"/>
              </a:rPr>
              <a:t>Databases </a:t>
            </a:r>
            <a:r>
              <a:rPr sz="1167" dirty="0">
                <a:latin typeface="Times New Roman"/>
                <a:cs typeface="Times New Roman"/>
              </a:rPr>
              <a:t>are important; </a:t>
            </a:r>
            <a:r>
              <a:rPr sz="1167" spc="-10" dirty="0">
                <a:latin typeface="Times New Roman"/>
                <a:cs typeface="Times New Roman"/>
              </a:rPr>
              <a:t>why? </a:t>
            </a:r>
            <a:r>
              <a:rPr sz="1167" dirty="0">
                <a:latin typeface="Times New Roman"/>
                <a:cs typeface="Times New Roman"/>
              </a:rPr>
              <a:t>Traditionally </a:t>
            </a:r>
            <a:r>
              <a:rPr sz="1167" spc="-5" dirty="0">
                <a:latin typeface="Times New Roman"/>
                <a:cs typeface="Times New Roman"/>
              </a:rPr>
              <a:t>computer applications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divided </a:t>
            </a:r>
            <a:r>
              <a:rPr sz="1167" dirty="0">
                <a:latin typeface="Times New Roman"/>
                <a:cs typeface="Times New Roman"/>
              </a:rPr>
              <a:t>into  </a:t>
            </a:r>
            <a:r>
              <a:rPr sz="1167" spc="-5" dirty="0">
                <a:latin typeface="Times New Roman"/>
                <a:cs typeface="Times New Roman"/>
              </a:rPr>
              <a:t>commercial and scientific (or engineering) </a:t>
            </a:r>
            <a:r>
              <a:rPr sz="1167" dirty="0">
                <a:latin typeface="Times New Roman"/>
                <a:cs typeface="Times New Roman"/>
              </a:rPr>
              <a:t>ones. </a:t>
            </a:r>
            <a:r>
              <a:rPr sz="1167" spc="-5" dirty="0">
                <a:latin typeface="Times New Roman"/>
                <a:cs typeface="Times New Roman"/>
              </a:rPr>
              <a:t>Scientific applications </a:t>
            </a:r>
            <a:r>
              <a:rPr sz="1167" dirty="0">
                <a:latin typeface="Times New Roman"/>
                <a:cs typeface="Times New Roman"/>
              </a:rPr>
              <a:t>involve more  </a:t>
            </a:r>
            <a:r>
              <a:rPr sz="1167" spc="-5" dirty="0">
                <a:latin typeface="Times New Roman"/>
                <a:cs typeface="Times New Roman"/>
              </a:rPr>
              <a:t>computations, that </a:t>
            </a:r>
            <a:r>
              <a:rPr sz="1167" dirty="0">
                <a:latin typeface="Times New Roman"/>
                <a:cs typeface="Times New Roman"/>
              </a:rPr>
              <a:t>is, </a:t>
            </a:r>
            <a:r>
              <a:rPr sz="1167" spc="-5" dirty="0">
                <a:latin typeface="Times New Roman"/>
                <a:cs typeface="Times New Roman"/>
              </a:rPr>
              <a:t>different </a:t>
            </a:r>
            <a:r>
              <a:rPr sz="1167" dirty="0">
                <a:latin typeface="Times New Roman"/>
                <a:cs typeface="Times New Roman"/>
              </a:rPr>
              <a:t>type of </a:t>
            </a:r>
            <a:r>
              <a:rPr sz="1167" spc="-5" dirty="0">
                <a:latin typeface="Times New Roman"/>
                <a:cs typeface="Times New Roman"/>
              </a:rPr>
              <a:t>calculations that </a:t>
            </a:r>
            <a:r>
              <a:rPr sz="1167" dirty="0">
                <a:latin typeface="Times New Roman"/>
                <a:cs typeface="Times New Roman"/>
              </a:rPr>
              <a:t>vary </a:t>
            </a:r>
            <a:r>
              <a:rPr sz="1167" spc="-5" dirty="0">
                <a:latin typeface="Times New Roman"/>
                <a:cs typeface="Times New Roman"/>
              </a:rPr>
              <a:t>from </a:t>
            </a:r>
            <a:r>
              <a:rPr sz="1167" dirty="0">
                <a:latin typeface="Times New Roman"/>
                <a:cs typeface="Times New Roman"/>
              </a:rPr>
              <a:t>simple </a:t>
            </a:r>
            <a:r>
              <a:rPr sz="1167" spc="5" dirty="0">
                <a:latin typeface="Times New Roman"/>
                <a:cs typeface="Times New Roman"/>
              </a:rPr>
              <a:t>to </a:t>
            </a:r>
            <a:r>
              <a:rPr sz="1167" dirty="0">
                <a:latin typeface="Times New Roman"/>
                <a:cs typeface="Times New Roman"/>
              </a:rPr>
              <a:t>very complex.  Today such </a:t>
            </a:r>
            <a:r>
              <a:rPr sz="1167" spc="-5" dirty="0">
                <a:latin typeface="Times New Roman"/>
                <a:cs typeface="Times New Roman"/>
              </a:rPr>
              <a:t>applications </a:t>
            </a:r>
            <a:r>
              <a:rPr sz="1167" dirty="0">
                <a:latin typeface="Times New Roman"/>
                <a:cs typeface="Times New Roman"/>
              </a:rPr>
              <a:t>exist, like in the </a:t>
            </a:r>
            <a:r>
              <a:rPr sz="1167" spc="-5" dirty="0">
                <a:latin typeface="Times New Roman"/>
                <a:cs typeface="Times New Roman"/>
              </a:rPr>
              <a:t>fields </a:t>
            </a:r>
            <a:r>
              <a:rPr sz="1167" spc="-10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space, nuclear, </a:t>
            </a:r>
            <a:r>
              <a:rPr sz="1167" dirty="0">
                <a:latin typeface="Times New Roman"/>
                <a:cs typeface="Times New Roman"/>
              </a:rPr>
              <a:t>medicine </a:t>
            </a:r>
            <a:r>
              <a:rPr sz="1167" spc="-5" dirty="0">
                <a:latin typeface="Times New Roman"/>
                <a:cs typeface="Times New Roman"/>
              </a:rPr>
              <a:t>that take  hours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days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computations </a:t>
            </a:r>
            <a:r>
              <a:rPr sz="1167" dirty="0">
                <a:latin typeface="Times New Roman"/>
                <a:cs typeface="Times New Roman"/>
              </a:rPr>
              <a:t>on </a:t>
            </a:r>
            <a:r>
              <a:rPr sz="1167" spc="-5" dirty="0">
                <a:latin typeface="Times New Roman"/>
                <a:cs typeface="Times New Roman"/>
              </a:rPr>
              <a:t>even computers </a:t>
            </a:r>
            <a:r>
              <a:rPr sz="1167" dirty="0">
                <a:latin typeface="Times New Roman"/>
                <a:cs typeface="Times New Roman"/>
              </a:rPr>
              <a:t>of the modern </a:t>
            </a:r>
            <a:r>
              <a:rPr sz="1167" spc="-5" dirty="0">
                <a:latin typeface="Times New Roman"/>
                <a:cs typeface="Times New Roman"/>
              </a:rPr>
              <a:t>age. On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other </a:t>
            </a:r>
            <a:r>
              <a:rPr sz="1167" dirty="0">
                <a:latin typeface="Times New Roman"/>
                <a:cs typeface="Times New Roman"/>
              </a:rPr>
              <a:t>hand,  the </a:t>
            </a:r>
            <a:r>
              <a:rPr sz="1167" spc="-5" dirty="0">
                <a:latin typeface="Times New Roman"/>
                <a:cs typeface="Times New Roman"/>
              </a:rPr>
              <a:t>applications that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termed as commercial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business applications </a:t>
            </a:r>
            <a:r>
              <a:rPr sz="1167" dirty="0">
                <a:latin typeface="Times New Roman"/>
                <a:cs typeface="Times New Roman"/>
              </a:rPr>
              <a:t>do not involve  much </a:t>
            </a:r>
            <a:r>
              <a:rPr sz="1167" spc="-5" dirty="0">
                <a:latin typeface="Times New Roman"/>
                <a:cs typeface="Times New Roman"/>
              </a:rPr>
              <a:t>computations, rather </a:t>
            </a:r>
            <a:r>
              <a:rPr sz="1167" dirty="0">
                <a:latin typeface="Times New Roman"/>
                <a:cs typeface="Times New Roman"/>
              </a:rPr>
              <a:t>minor </a:t>
            </a:r>
            <a:r>
              <a:rPr sz="1167" spc="-5" dirty="0">
                <a:latin typeface="Times New Roman"/>
                <a:cs typeface="Times New Roman"/>
              </a:rPr>
              <a:t>computation </a:t>
            </a:r>
            <a:r>
              <a:rPr sz="1167" dirty="0">
                <a:latin typeface="Times New Roman"/>
                <a:cs typeface="Times New Roman"/>
              </a:rPr>
              <a:t>but mainly </a:t>
            </a:r>
            <a:r>
              <a:rPr sz="1167" spc="5" dirty="0">
                <a:latin typeface="Times New Roman"/>
                <a:cs typeface="Times New Roman"/>
              </a:rPr>
              <a:t>they </a:t>
            </a:r>
            <a:r>
              <a:rPr sz="1167" spc="-5" dirty="0">
                <a:latin typeface="Times New Roman"/>
                <a:cs typeface="Times New Roman"/>
              </a:rPr>
              <a:t>perform </a:t>
            </a:r>
            <a:r>
              <a:rPr sz="1167" dirty="0">
                <a:latin typeface="Times New Roman"/>
                <a:cs typeface="Times New Roman"/>
              </a:rPr>
              <a:t>the input/output  </a:t>
            </a:r>
            <a:r>
              <a:rPr sz="1167" spc="-5" dirty="0">
                <a:latin typeface="Times New Roman"/>
                <a:cs typeface="Times New Roman"/>
              </a:rPr>
              <a:t>operations. </a:t>
            </a:r>
            <a:r>
              <a:rPr sz="1167" dirty="0">
                <a:latin typeface="Times New Roman"/>
                <a:cs typeface="Times New Roman"/>
              </a:rPr>
              <a:t>That is, these </a:t>
            </a:r>
            <a:r>
              <a:rPr sz="1167" spc="-5" dirty="0">
                <a:latin typeface="Times New Roman"/>
                <a:cs typeface="Times New Roman"/>
              </a:rPr>
              <a:t>applications </a:t>
            </a:r>
            <a:r>
              <a:rPr sz="1167" dirty="0">
                <a:latin typeface="Times New Roman"/>
                <a:cs typeface="Times New Roman"/>
              </a:rPr>
              <a:t>mainly store the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in the computer </a:t>
            </a:r>
            <a:r>
              <a:rPr sz="1167" spc="-5" dirty="0">
                <a:latin typeface="Times New Roman"/>
                <a:cs typeface="Times New Roman"/>
              </a:rPr>
              <a:t>storage, then  access and present </a:t>
            </a:r>
            <a:r>
              <a:rPr sz="1167" dirty="0">
                <a:latin typeface="Times New Roman"/>
                <a:cs typeface="Times New Roman"/>
              </a:rPr>
              <a:t>it to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users </a:t>
            </a:r>
            <a:r>
              <a:rPr sz="1167" dirty="0">
                <a:latin typeface="Times New Roman"/>
                <a:cs typeface="Times New Roman"/>
              </a:rPr>
              <a:t>in different </a:t>
            </a:r>
            <a:r>
              <a:rPr sz="1167" spc="-5" dirty="0">
                <a:latin typeface="Times New Roman"/>
                <a:cs typeface="Times New Roman"/>
              </a:rPr>
              <a:t>formats (also termed as </a:t>
            </a:r>
            <a:r>
              <a:rPr sz="1167" dirty="0">
                <a:latin typeface="Times New Roman"/>
                <a:cs typeface="Times New Roman"/>
              </a:rPr>
              <a:t>data </a:t>
            </a:r>
            <a:r>
              <a:rPr sz="1167" spc="-5" dirty="0">
                <a:latin typeface="Times New Roman"/>
                <a:cs typeface="Times New Roman"/>
              </a:rPr>
              <a:t>processing) for  example, banks, shopping, </a:t>
            </a:r>
            <a:r>
              <a:rPr sz="1167" dirty="0">
                <a:latin typeface="Times New Roman"/>
                <a:cs typeface="Times New Roman"/>
              </a:rPr>
              <a:t>production, </a:t>
            </a:r>
            <a:r>
              <a:rPr sz="1167" spc="-5" dirty="0">
                <a:latin typeface="Times New Roman"/>
                <a:cs typeface="Times New Roman"/>
              </a:rPr>
              <a:t>utilities billing, customer services and </a:t>
            </a:r>
            <a:r>
              <a:rPr sz="1167" spc="5" dirty="0">
                <a:latin typeface="Times New Roman"/>
                <a:cs typeface="Times New Roman"/>
              </a:rPr>
              <a:t>many </a:t>
            </a:r>
            <a:r>
              <a:rPr sz="1167" spc="30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others. As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clear from </a:t>
            </a:r>
            <a:r>
              <a:rPr sz="1167" dirty="0">
                <a:latin typeface="Times New Roman"/>
                <a:cs typeface="Times New Roman"/>
              </a:rPr>
              <a:t>the example </a:t>
            </a:r>
            <a:r>
              <a:rPr sz="1167" spc="-5" dirty="0">
                <a:latin typeface="Times New Roman"/>
                <a:cs typeface="Times New Roman"/>
              </a:rPr>
              <a:t>systems mentioned, </a:t>
            </a:r>
            <a:r>
              <a:rPr sz="1167" dirty="0">
                <a:latin typeface="Times New Roman"/>
                <a:cs typeface="Times New Roman"/>
              </a:rPr>
              <a:t>the commercial </a:t>
            </a:r>
            <a:r>
              <a:rPr sz="1167" spc="-5" dirty="0">
                <a:latin typeface="Times New Roman"/>
                <a:cs typeface="Times New Roman"/>
              </a:rPr>
              <a:t>applications  </a:t>
            </a:r>
            <a:r>
              <a:rPr sz="1167" dirty="0">
                <a:latin typeface="Times New Roman"/>
                <a:cs typeface="Times New Roman"/>
              </a:rPr>
              <a:t>exist in the day to day </a:t>
            </a:r>
            <a:r>
              <a:rPr sz="1167" spc="-5" dirty="0">
                <a:latin typeface="Times New Roman"/>
                <a:cs typeface="Times New Roman"/>
              </a:rPr>
              <a:t>life and are related directly with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lives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common people. </a:t>
            </a:r>
            <a:r>
              <a:rPr sz="1167" spc="-15" dirty="0">
                <a:latin typeface="Times New Roman"/>
                <a:cs typeface="Times New Roman"/>
              </a:rPr>
              <a:t>In </a:t>
            </a:r>
            <a:r>
              <a:rPr sz="1167" spc="26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order </a:t>
            </a:r>
            <a:r>
              <a:rPr sz="1167" dirty="0">
                <a:latin typeface="Times New Roman"/>
                <a:cs typeface="Times New Roman"/>
              </a:rPr>
              <a:t>to manage the </a:t>
            </a:r>
            <a:r>
              <a:rPr sz="1167" spc="-5" dirty="0">
                <a:latin typeface="Times New Roman"/>
                <a:cs typeface="Times New Roman"/>
              </a:rPr>
              <a:t>commercial applications </a:t>
            </a:r>
            <a:r>
              <a:rPr sz="1167" dirty="0">
                <a:latin typeface="Times New Roman"/>
                <a:cs typeface="Times New Roman"/>
              </a:rPr>
              <a:t>more </a:t>
            </a:r>
            <a:r>
              <a:rPr sz="1167" spc="-5" dirty="0">
                <a:latin typeface="Times New Roman"/>
                <a:cs typeface="Times New Roman"/>
              </a:rPr>
              <a:t>efficiently databases </a:t>
            </a:r>
            <a:r>
              <a:rPr sz="1167" dirty="0">
                <a:latin typeface="Times New Roman"/>
                <a:cs typeface="Times New Roman"/>
              </a:rPr>
              <a:t>are the ultimate  </a:t>
            </a:r>
            <a:r>
              <a:rPr sz="1167" spc="-5" dirty="0">
                <a:latin typeface="Times New Roman"/>
                <a:cs typeface="Times New Roman"/>
              </a:rPr>
              <a:t>choice because efficient management </a:t>
            </a:r>
            <a:r>
              <a:rPr sz="1167" dirty="0">
                <a:latin typeface="Times New Roman"/>
                <a:cs typeface="Times New Roman"/>
              </a:rPr>
              <a:t>of data is the sole </a:t>
            </a:r>
            <a:r>
              <a:rPr sz="1167" spc="-5" dirty="0">
                <a:latin typeface="Times New Roman"/>
                <a:cs typeface="Times New Roman"/>
              </a:rPr>
              <a:t>objective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databases. </a:t>
            </a:r>
            <a:r>
              <a:rPr sz="1167" dirty="0">
                <a:latin typeface="Times New Roman"/>
                <a:cs typeface="Times New Roman"/>
              </a:rPr>
              <a:t>So  </a:t>
            </a:r>
            <a:r>
              <a:rPr sz="1167" spc="-5" dirty="0">
                <a:latin typeface="Times New Roman"/>
                <a:cs typeface="Times New Roman"/>
              </a:rPr>
              <a:t>such applications are </a:t>
            </a:r>
            <a:r>
              <a:rPr sz="1167" dirty="0">
                <a:latin typeface="Times New Roman"/>
                <a:cs typeface="Times New Roman"/>
              </a:rPr>
              <a:t>being </a:t>
            </a:r>
            <a:r>
              <a:rPr sz="1167" spc="-5" dirty="0">
                <a:latin typeface="Times New Roman"/>
                <a:cs typeface="Times New Roman"/>
              </a:rPr>
              <a:t>managed </a:t>
            </a:r>
            <a:r>
              <a:rPr sz="1167" spc="10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databases </a:t>
            </a:r>
            <a:r>
              <a:rPr sz="1167" spc="-5" dirty="0">
                <a:latin typeface="Times New Roman"/>
                <a:cs typeface="Times New Roman"/>
              </a:rPr>
              <a:t>even </a:t>
            </a:r>
            <a:r>
              <a:rPr sz="1167" dirty="0">
                <a:latin typeface="Times New Roman"/>
                <a:cs typeface="Times New Roman"/>
              </a:rPr>
              <a:t>in a </a:t>
            </a:r>
            <a:r>
              <a:rPr sz="1167" spc="-5" dirty="0">
                <a:latin typeface="Times New Roman"/>
                <a:cs typeface="Times New Roman"/>
              </a:rPr>
              <a:t>developing </a:t>
            </a:r>
            <a:r>
              <a:rPr sz="1167" dirty="0">
                <a:latin typeface="Times New Roman"/>
                <a:cs typeface="Times New Roman"/>
              </a:rPr>
              <a:t>country like  </a:t>
            </a:r>
            <a:r>
              <a:rPr sz="1167" spc="-5" dirty="0">
                <a:latin typeface="Times New Roman"/>
                <a:cs typeface="Times New Roman"/>
              </a:rPr>
              <a:t>Pakistan, </a:t>
            </a:r>
            <a:r>
              <a:rPr sz="1167" spc="-10" dirty="0">
                <a:latin typeface="Times New Roman"/>
                <a:cs typeface="Times New Roman"/>
              </a:rPr>
              <a:t>yet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talk </a:t>
            </a:r>
            <a:r>
              <a:rPr sz="1167" dirty="0">
                <a:latin typeface="Times New Roman"/>
                <a:cs typeface="Times New Roman"/>
              </a:rPr>
              <a:t>about the </a:t>
            </a:r>
            <a:r>
              <a:rPr sz="1167" spc="-5" dirty="0">
                <a:latin typeface="Times New Roman"/>
                <a:cs typeface="Times New Roman"/>
              </a:rPr>
              <a:t>developed countries.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10" dirty="0">
                <a:latin typeface="Times New Roman"/>
                <a:cs typeface="Times New Roman"/>
              </a:rPr>
              <a:t>way </a:t>
            </a:r>
            <a:r>
              <a:rPr sz="1167" dirty="0">
                <a:latin typeface="Times New Roman"/>
                <a:cs typeface="Times New Roman"/>
              </a:rPr>
              <a:t>databases are </a:t>
            </a:r>
            <a:r>
              <a:rPr sz="1167" spc="-5" dirty="0">
                <a:latin typeface="Times New Roman"/>
                <a:cs typeface="Times New Roman"/>
              </a:rPr>
              <a:t>related  </a:t>
            </a:r>
            <a:r>
              <a:rPr sz="1167" dirty="0">
                <a:latin typeface="Times New Roman"/>
                <a:cs typeface="Times New Roman"/>
              </a:rPr>
              <a:t>directly </a:t>
            </a:r>
            <a:r>
              <a:rPr sz="1167" spc="5" dirty="0">
                <a:latin typeface="Times New Roman"/>
                <a:cs typeface="Times New Roman"/>
              </a:rPr>
              <a:t>or </a:t>
            </a:r>
            <a:r>
              <a:rPr sz="1167" dirty="0">
                <a:latin typeface="Times New Roman"/>
                <a:cs typeface="Times New Roman"/>
              </a:rPr>
              <a:t>indirectly almost every </a:t>
            </a:r>
            <a:r>
              <a:rPr sz="1167" spc="-5" dirty="0">
                <a:latin typeface="Times New Roman"/>
                <a:cs typeface="Times New Roman"/>
              </a:rPr>
              <a:t>person </a:t>
            </a:r>
            <a:r>
              <a:rPr sz="1167" dirty="0">
                <a:latin typeface="Times New Roman"/>
                <a:cs typeface="Times New Roman"/>
              </a:rPr>
              <a:t>in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society.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120000"/>
              </a:lnSpc>
              <a:spcBef>
                <a:spcPts val="966"/>
              </a:spcBef>
            </a:pPr>
            <a:r>
              <a:rPr sz="1167" spc="-5" dirty="0">
                <a:latin typeface="Times New Roman"/>
                <a:cs typeface="Times New Roman"/>
              </a:rPr>
              <a:t>Databases </a:t>
            </a:r>
            <a:r>
              <a:rPr sz="1167" dirty="0">
                <a:latin typeface="Times New Roman"/>
                <a:cs typeface="Times New Roman"/>
              </a:rPr>
              <a:t>are not </a:t>
            </a:r>
            <a:r>
              <a:rPr sz="1167" spc="5" dirty="0">
                <a:latin typeface="Times New Roman"/>
                <a:cs typeface="Times New Roman"/>
              </a:rPr>
              <a:t>only </a:t>
            </a:r>
            <a:r>
              <a:rPr sz="1167" dirty="0">
                <a:latin typeface="Times New Roman"/>
                <a:cs typeface="Times New Roman"/>
              </a:rPr>
              <a:t>being used in the </a:t>
            </a:r>
            <a:r>
              <a:rPr sz="1167" spc="-5" dirty="0">
                <a:latin typeface="Times New Roman"/>
                <a:cs typeface="Times New Roman"/>
              </a:rPr>
              <a:t>commercial applications rather </a:t>
            </a:r>
            <a:r>
              <a:rPr sz="1167" dirty="0">
                <a:latin typeface="Times New Roman"/>
                <a:cs typeface="Times New Roman"/>
              </a:rPr>
              <a:t>today </a:t>
            </a:r>
            <a:r>
              <a:rPr sz="1167" spc="5" dirty="0">
                <a:latin typeface="Times New Roman"/>
                <a:cs typeface="Times New Roman"/>
              </a:rPr>
              <a:t>many of 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scientific/engineering application are also using databases less </a:t>
            </a:r>
            <a:r>
              <a:rPr sz="1167" spc="5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more. Databases </a:t>
            </a:r>
            <a:r>
              <a:rPr sz="1167" dirty="0">
                <a:latin typeface="Times New Roman"/>
                <a:cs typeface="Times New Roman"/>
              </a:rPr>
              <a:t>are  </a:t>
            </a:r>
            <a:r>
              <a:rPr sz="1167" spc="-5" dirty="0">
                <a:latin typeface="Times New Roman"/>
                <a:cs typeface="Times New Roman"/>
              </a:rPr>
              <a:t>concerned </a:t>
            </a:r>
            <a:r>
              <a:rPr sz="1167" dirty="0">
                <a:latin typeface="Times New Roman"/>
                <a:cs typeface="Times New Roman"/>
              </a:rPr>
              <a:t>of effectively latter </a:t>
            </a:r>
            <a:r>
              <a:rPr sz="1167" spc="-5" dirty="0">
                <a:latin typeface="Times New Roman"/>
                <a:cs typeface="Times New Roman"/>
              </a:rPr>
              <a:t>form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applications which </a:t>
            </a:r>
            <a:r>
              <a:rPr sz="1167" dirty="0">
                <a:latin typeface="Times New Roman"/>
                <a:cs typeface="Times New Roman"/>
              </a:rPr>
              <a:t>are more </a:t>
            </a:r>
            <a:r>
              <a:rPr sz="1167" spc="-5" dirty="0">
                <a:latin typeface="Times New Roman"/>
                <a:cs typeface="Times New Roman"/>
              </a:rPr>
              <a:t>Commercialapplicati-  ons.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goal  </a:t>
            </a:r>
            <a:r>
              <a:rPr sz="1167" dirty="0">
                <a:latin typeface="Times New Roman"/>
                <a:cs typeface="Times New Roman"/>
              </a:rPr>
              <a:t>of this course is to </a:t>
            </a:r>
            <a:r>
              <a:rPr sz="1167" spc="-5" dirty="0">
                <a:latin typeface="Times New Roman"/>
                <a:cs typeface="Times New Roman"/>
              </a:rPr>
              <a:t>present  an  </a:t>
            </a:r>
            <a:r>
              <a:rPr sz="1167" dirty="0">
                <a:latin typeface="Times New Roman"/>
                <a:cs typeface="Times New Roman"/>
              </a:rPr>
              <a:t>in-depth  </a:t>
            </a:r>
            <a:r>
              <a:rPr sz="1167" spc="-5" dirty="0">
                <a:latin typeface="Times New Roman"/>
                <a:cs typeface="Times New Roman"/>
              </a:rPr>
              <a:t>introduction 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databases,     </a:t>
            </a:r>
            <a:r>
              <a:rPr sz="1167" spc="11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with</a:t>
            </a:r>
            <a:endParaRPr sz="1167">
              <a:latin typeface="Times New Roman"/>
              <a:cs typeface="Times New Roman"/>
            </a:endParaRPr>
          </a:p>
          <a:p>
            <a:pPr marL="12347" marR="45684" algn="just">
              <a:lnSpc>
                <a:spcPts val="1342"/>
              </a:lnSpc>
              <a:spcBef>
                <a:spcPts val="373"/>
              </a:spcBef>
            </a:pPr>
            <a:r>
              <a:rPr sz="1167" spc="-5" dirty="0">
                <a:latin typeface="Times New Roman"/>
                <a:cs typeface="Times New Roman"/>
              </a:rPr>
              <a:t>an emphasis </a:t>
            </a:r>
            <a:r>
              <a:rPr sz="1167" dirty="0">
                <a:latin typeface="Times New Roman"/>
                <a:cs typeface="Times New Roman"/>
              </a:rPr>
              <a:t>on how to organize </a:t>
            </a:r>
            <a:r>
              <a:rPr sz="1167" spc="-5" dirty="0">
                <a:latin typeface="Times New Roman"/>
                <a:cs typeface="Times New Roman"/>
              </a:rPr>
              <a:t>information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database and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maintain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and  retrieve  </a:t>
            </a:r>
            <a:r>
              <a:rPr sz="1167" dirty="0">
                <a:latin typeface="Times New Roman"/>
                <a:cs typeface="Times New Roman"/>
              </a:rPr>
              <a:t>it  </a:t>
            </a:r>
            <a:r>
              <a:rPr sz="1167" spc="-5" dirty="0">
                <a:latin typeface="Times New Roman"/>
                <a:cs typeface="Times New Roman"/>
              </a:rPr>
              <a:t>efficiently,  that  </a:t>
            </a:r>
            <a:r>
              <a:rPr sz="1167" dirty="0">
                <a:latin typeface="Times New Roman"/>
                <a:cs typeface="Times New Roman"/>
              </a:rPr>
              <a:t>is,  </a:t>
            </a:r>
            <a:r>
              <a:rPr sz="1167" spc="-5" dirty="0">
                <a:latin typeface="Times New Roman"/>
                <a:cs typeface="Times New Roman"/>
              </a:rPr>
              <a:t>how  </a:t>
            </a:r>
            <a:r>
              <a:rPr sz="1167" dirty="0">
                <a:latin typeface="Times New Roman"/>
                <a:cs typeface="Times New Roman"/>
              </a:rPr>
              <a:t>to  </a:t>
            </a:r>
            <a:r>
              <a:rPr sz="1167" spc="-5" dirty="0">
                <a:latin typeface="Times New Roman"/>
                <a:cs typeface="Times New Roman"/>
              </a:rPr>
              <a:t>design  </a:t>
            </a:r>
            <a:r>
              <a:rPr sz="1167" dirty="0">
                <a:latin typeface="Times New Roman"/>
                <a:cs typeface="Times New Roman"/>
              </a:rPr>
              <a:t>a  database  </a:t>
            </a:r>
            <a:r>
              <a:rPr sz="1167" spc="-5" dirty="0">
                <a:latin typeface="Times New Roman"/>
                <a:cs typeface="Times New Roman"/>
              </a:rPr>
              <a:t>and  </a:t>
            </a:r>
            <a:r>
              <a:rPr sz="1167" dirty="0">
                <a:latin typeface="Times New Roman"/>
                <a:cs typeface="Times New Roman"/>
              </a:rPr>
              <a:t>use  it 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effectively.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361" spc="39" dirty="0">
                <a:latin typeface="Times New Roman"/>
                <a:cs typeface="Times New Roman"/>
              </a:rPr>
              <a:t>Databases </a:t>
            </a:r>
            <a:r>
              <a:rPr sz="1361" spc="78" dirty="0">
                <a:latin typeface="Times New Roman"/>
                <a:cs typeface="Times New Roman"/>
              </a:rPr>
              <a:t>and </a:t>
            </a:r>
            <a:r>
              <a:rPr sz="1361" spc="53" dirty="0">
                <a:latin typeface="Times New Roman"/>
                <a:cs typeface="Times New Roman"/>
              </a:rPr>
              <a:t>Traditional </a:t>
            </a:r>
            <a:r>
              <a:rPr sz="1361" spc="15" dirty="0">
                <a:latin typeface="Times New Roman"/>
                <a:cs typeface="Times New Roman"/>
              </a:rPr>
              <a:t>File </a:t>
            </a:r>
            <a:r>
              <a:rPr sz="1361" spc="24" dirty="0">
                <a:latin typeface="Times New Roman"/>
                <a:cs typeface="Times New Roman"/>
              </a:rPr>
              <a:t>Processing</a:t>
            </a:r>
            <a:r>
              <a:rPr sz="1361" spc="-190" dirty="0">
                <a:latin typeface="Times New Roman"/>
                <a:cs typeface="Times New Roman"/>
              </a:rPr>
              <a:t> </a:t>
            </a:r>
            <a:r>
              <a:rPr sz="1361" spc="19" dirty="0">
                <a:latin typeface="Times New Roman"/>
                <a:cs typeface="Times New Roman"/>
              </a:rPr>
              <a:t>Systems</a:t>
            </a:r>
            <a:endParaRPr sz="1361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  <a:spcBef>
                <a:spcPts val="297"/>
              </a:spcBef>
            </a:pPr>
            <a:r>
              <a:rPr sz="1167" spc="-5" dirty="0">
                <a:latin typeface="Times New Roman"/>
                <a:cs typeface="Times New Roman"/>
              </a:rPr>
              <a:t>Traditional file processing system </a:t>
            </a:r>
            <a:r>
              <a:rPr sz="1167" dirty="0">
                <a:latin typeface="Times New Roman"/>
                <a:cs typeface="Times New Roman"/>
              </a:rPr>
              <a:t>or simple file </a:t>
            </a:r>
            <a:r>
              <a:rPr sz="1167" spc="-5" dirty="0">
                <a:latin typeface="Times New Roman"/>
                <a:cs typeface="Times New Roman"/>
              </a:rPr>
              <a:t>processing system refers </a:t>
            </a:r>
            <a:r>
              <a:rPr sz="1167" dirty="0">
                <a:latin typeface="Times New Roman"/>
                <a:cs typeface="Times New Roman"/>
              </a:rPr>
              <a:t>to the </a:t>
            </a:r>
            <a:r>
              <a:rPr sz="1167" spc="-5" dirty="0">
                <a:latin typeface="Times New Roman"/>
                <a:cs typeface="Times New Roman"/>
              </a:rPr>
              <a:t>first  computer-based </a:t>
            </a:r>
            <a:r>
              <a:rPr sz="1167" dirty="0">
                <a:latin typeface="Times New Roman"/>
                <a:cs typeface="Times New Roman"/>
              </a:rPr>
              <a:t>approach of </a:t>
            </a:r>
            <a:r>
              <a:rPr sz="1167" spc="-5" dirty="0">
                <a:latin typeface="Times New Roman"/>
                <a:cs typeface="Times New Roman"/>
              </a:rPr>
              <a:t>handling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commercial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business applications. That </a:t>
            </a:r>
            <a:r>
              <a:rPr sz="1167" dirty="0">
                <a:latin typeface="Times New Roman"/>
                <a:cs typeface="Times New Roman"/>
              </a:rPr>
              <a:t>is  why it is </a:t>
            </a:r>
            <a:r>
              <a:rPr sz="1167" spc="-5" dirty="0">
                <a:latin typeface="Times New Roman"/>
                <a:cs typeface="Times New Roman"/>
              </a:rPr>
              <a:t>also called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replacement </a:t>
            </a:r>
            <a:r>
              <a:rPr sz="1167" dirty="0">
                <a:latin typeface="Times New Roman"/>
                <a:cs typeface="Times New Roman"/>
              </a:rPr>
              <a:t>of the manual </a:t>
            </a:r>
            <a:r>
              <a:rPr sz="1167" spc="-5" dirty="0">
                <a:latin typeface="Times New Roman"/>
                <a:cs typeface="Times New Roman"/>
              </a:rPr>
              <a:t>file </a:t>
            </a:r>
            <a:r>
              <a:rPr sz="1167" dirty="0">
                <a:latin typeface="Times New Roman"/>
                <a:cs typeface="Times New Roman"/>
              </a:rPr>
              <a:t>system. </a:t>
            </a:r>
            <a:r>
              <a:rPr sz="1167" spc="-5" dirty="0">
                <a:latin typeface="Times New Roman"/>
                <a:cs typeface="Times New Roman"/>
              </a:rPr>
              <a:t>Before </a:t>
            </a:r>
            <a:r>
              <a:rPr sz="1167" dirty="0">
                <a:latin typeface="Times New Roman"/>
                <a:cs typeface="Times New Roman"/>
              </a:rPr>
              <a:t>the use </a:t>
            </a:r>
            <a:r>
              <a:rPr sz="1167" spc="-5" dirty="0">
                <a:latin typeface="Times New Roman"/>
                <a:cs typeface="Times New Roman"/>
              </a:rPr>
              <a:t>computers, 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offices </a:t>
            </a:r>
            <a:r>
              <a:rPr sz="1167" spc="5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business was </a:t>
            </a:r>
            <a:r>
              <a:rPr sz="1167" dirty="0">
                <a:latin typeface="Times New Roman"/>
                <a:cs typeface="Times New Roman"/>
              </a:rPr>
              <a:t>maintained in the </a:t>
            </a:r>
            <a:r>
              <a:rPr sz="1167" spc="-5" dirty="0">
                <a:latin typeface="Times New Roman"/>
                <a:cs typeface="Times New Roman"/>
              </a:rPr>
              <a:t>files (well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that perspective  </a:t>
            </a:r>
            <a:r>
              <a:rPr sz="1167" dirty="0">
                <a:latin typeface="Times New Roman"/>
                <a:cs typeface="Times New Roman"/>
              </a:rPr>
              <a:t>some </a:t>
            </a:r>
            <a:r>
              <a:rPr sz="1167" spc="-5" dirty="0">
                <a:latin typeface="Times New Roman"/>
                <a:cs typeface="Times New Roman"/>
              </a:rPr>
              <a:t>offices </a:t>
            </a:r>
            <a:r>
              <a:rPr sz="1167" dirty="0">
                <a:latin typeface="Times New Roman"/>
                <a:cs typeface="Times New Roman"/>
              </a:rPr>
              <a:t>may still be </a:t>
            </a:r>
            <a:r>
              <a:rPr sz="1167" spc="-5" dirty="0">
                <a:latin typeface="Times New Roman"/>
                <a:cs typeface="Times New Roman"/>
              </a:rPr>
              <a:t>considered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pre-computer age). Obviously,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was  laborious, </a:t>
            </a:r>
            <a:r>
              <a:rPr sz="1167" dirty="0">
                <a:latin typeface="Times New Roman"/>
                <a:cs typeface="Times New Roman"/>
              </a:rPr>
              <a:t>time </a:t>
            </a:r>
            <a:r>
              <a:rPr sz="1167" spc="-5" dirty="0">
                <a:latin typeface="Times New Roman"/>
                <a:cs typeface="Times New Roman"/>
              </a:rPr>
              <a:t>consuming, inefficient, </a:t>
            </a:r>
            <a:r>
              <a:rPr sz="1167" dirty="0">
                <a:latin typeface="Times New Roman"/>
                <a:cs typeface="Times New Roman"/>
              </a:rPr>
              <a:t>especially in case of large </a:t>
            </a:r>
            <a:r>
              <a:rPr sz="1167" spc="-5" dirty="0">
                <a:latin typeface="Times New Roman"/>
                <a:cs typeface="Times New Roman"/>
              </a:rPr>
              <a:t>organizations.  Computers, </a:t>
            </a:r>
            <a:r>
              <a:rPr sz="1167" dirty="0">
                <a:latin typeface="Times New Roman"/>
                <a:cs typeface="Times New Roman"/>
              </a:rPr>
              <a:t>initially </a:t>
            </a:r>
            <a:r>
              <a:rPr sz="1167" spc="-5" dirty="0">
                <a:latin typeface="Times New Roman"/>
                <a:cs typeface="Times New Roman"/>
              </a:rPr>
              <a:t>designed for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engineering purposes were though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as blessing,  since </a:t>
            </a:r>
            <a:r>
              <a:rPr sz="1167" dirty="0">
                <a:latin typeface="Times New Roman"/>
                <a:cs typeface="Times New Roman"/>
              </a:rPr>
              <a:t>they helped </a:t>
            </a:r>
            <a:r>
              <a:rPr sz="1167" spc="-5" dirty="0">
                <a:latin typeface="Times New Roman"/>
                <a:cs typeface="Times New Roman"/>
              </a:rPr>
              <a:t>efficient management </a:t>
            </a:r>
            <a:r>
              <a:rPr sz="1167" dirty="0">
                <a:latin typeface="Times New Roman"/>
                <a:cs typeface="Times New Roman"/>
              </a:rPr>
              <a:t>but </a:t>
            </a:r>
            <a:r>
              <a:rPr sz="1167" spc="-5" dirty="0">
                <a:latin typeface="Times New Roman"/>
                <a:cs typeface="Times New Roman"/>
              </a:rPr>
              <a:t>file processing </a:t>
            </a:r>
            <a:r>
              <a:rPr sz="1167" dirty="0">
                <a:latin typeface="Times New Roman"/>
                <a:cs typeface="Times New Roman"/>
              </a:rPr>
              <a:t>environment simply  </a:t>
            </a:r>
            <a:r>
              <a:rPr sz="1167" spc="-5" dirty="0">
                <a:latin typeface="Times New Roman"/>
                <a:cs typeface="Times New Roman"/>
              </a:rPr>
              <a:t>transformed </a:t>
            </a:r>
            <a:r>
              <a:rPr sz="1167" dirty="0">
                <a:latin typeface="Times New Roman"/>
                <a:cs typeface="Times New Roman"/>
              </a:rPr>
              <a:t>manual </a:t>
            </a:r>
            <a:r>
              <a:rPr sz="1167" spc="-5" dirty="0">
                <a:latin typeface="Times New Roman"/>
                <a:cs typeface="Times New Roman"/>
              </a:rPr>
              <a:t>file work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computers. </a:t>
            </a:r>
            <a:r>
              <a:rPr sz="1167" dirty="0">
                <a:latin typeface="Times New Roman"/>
                <a:cs typeface="Times New Roman"/>
              </a:rPr>
              <a:t>So processing became </a:t>
            </a:r>
            <a:r>
              <a:rPr sz="1167" spc="5" dirty="0">
                <a:latin typeface="Times New Roman"/>
                <a:cs typeface="Times New Roman"/>
              </a:rPr>
              <a:t>very </a:t>
            </a:r>
            <a:r>
              <a:rPr sz="1167" dirty="0">
                <a:latin typeface="Times New Roman"/>
                <a:cs typeface="Times New Roman"/>
              </a:rPr>
              <a:t>fast </a:t>
            </a:r>
            <a:r>
              <a:rPr sz="1167" spc="-5" dirty="0">
                <a:latin typeface="Times New Roman"/>
                <a:cs typeface="Times New Roman"/>
              </a:rPr>
              <a:t>and efficient,  </a:t>
            </a:r>
            <a:r>
              <a:rPr sz="1167" dirty="0">
                <a:latin typeface="Times New Roman"/>
                <a:cs typeface="Times New Roman"/>
              </a:rPr>
              <a:t>but </a:t>
            </a:r>
            <a:r>
              <a:rPr sz="1167" spc="-5" dirty="0">
                <a:latin typeface="Times New Roman"/>
                <a:cs typeface="Times New Roman"/>
              </a:rPr>
              <a:t>as file processing </a:t>
            </a:r>
            <a:r>
              <a:rPr sz="1167" dirty="0">
                <a:latin typeface="Times New Roman"/>
                <a:cs typeface="Times New Roman"/>
              </a:rPr>
              <a:t>systems </a:t>
            </a:r>
            <a:r>
              <a:rPr sz="1167" spc="-5" dirty="0">
                <a:latin typeface="Times New Roman"/>
                <a:cs typeface="Times New Roman"/>
              </a:rPr>
              <a:t>were used, their problems were also realized and </a:t>
            </a:r>
            <a:r>
              <a:rPr sz="1167" dirty="0">
                <a:latin typeface="Times New Roman"/>
                <a:cs typeface="Times New Roman"/>
              </a:rPr>
              <a:t>some of  </a:t>
            </a:r>
            <a:r>
              <a:rPr sz="1167" spc="-5" dirty="0">
                <a:latin typeface="Times New Roman"/>
                <a:cs typeface="Times New Roman"/>
              </a:rPr>
              <a:t>them were </a:t>
            </a:r>
            <a:r>
              <a:rPr sz="1167" spc="5" dirty="0">
                <a:latin typeface="Times New Roman"/>
                <a:cs typeface="Times New Roman"/>
              </a:rPr>
              <a:t>very </a:t>
            </a:r>
            <a:r>
              <a:rPr sz="1167" spc="-5" dirty="0">
                <a:latin typeface="Times New Roman"/>
                <a:cs typeface="Times New Roman"/>
              </a:rPr>
              <a:t>severe as discussed</a:t>
            </a:r>
            <a:r>
              <a:rPr sz="1167" spc="10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later.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1980" algn="just">
              <a:lnSpc>
                <a:spcPts val="1342"/>
              </a:lnSpc>
            </a:pPr>
            <a:r>
              <a:rPr sz="1167" spc="-10" dirty="0">
                <a:latin typeface="Times New Roman"/>
                <a:cs typeface="Times New Roman"/>
              </a:rPr>
              <a:t>It </a:t>
            </a:r>
            <a:r>
              <a:rPr sz="1167" dirty="0">
                <a:latin typeface="Times New Roman"/>
                <a:cs typeface="Times New Roman"/>
              </a:rPr>
              <a:t>is not necessary that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understand </a:t>
            </a:r>
            <a:r>
              <a:rPr sz="1167" dirty="0">
                <a:latin typeface="Times New Roman"/>
                <a:cs typeface="Times New Roman"/>
              </a:rPr>
              <a:t>the working of the </a:t>
            </a:r>
            <a:r>
              <a:rPr sz="1167" spc="-5" dirty="0">
                <a:latin typeface="Times New Roman"/>
                <a:cs typeface="Times New Roman"/>
              </a:rPr>
              <a:t>file </a:t>
            </a:r>
            <a:r>
              <a:rPr sz="1167" dirty="0">
                <a:latin typeface="Times New Roman"/>
                <a:cs typeface="Times New Roman"/>
              </a:rPr>
              <a:t>processing environment </a:t>
            </a:r>
            <a:r>
              <a:rPr sz="1167" spc="-5" dirty="0">
                <a:latin typeface="Times New Roman"/>
                <a:cs typeface="Times New Roman"/>
              </a:rPr>
              <a:t>for 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understanding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database and </a:t>
            </a:r>
            <a:r>
              <a:rPr sz="1167" dirty="0">
                <a:latin typeface="Times New Roman"/>
                <a:cs typeface="Times New Roman"/>
              </a:rPr>
              <a:t>its </a:t>
            </a:r>
            <a:r>
              <a:rPr sz="1167" spc="-5" dirty="0">
                <a:latin typeface="Times New Roman"/>
                <a:cs typeface="Times New Roman"/>
              </a:rPr>
              <a:t>working. However,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comparison between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characteristics</a:t>
            </a:r>
            <a:r>
              <a:rPr sz="1167" spc="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two</a:t>
            </a:r>
            <a:r>
              <a:rPr sz="1167" spc="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definitely</a:t>
            </a:r>
            <a:r>
              <a:rPr sz="1167" spc="8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helps</a:t>
            </a:r>
            <a:r>
              <a:rPr sz="1167" spc="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to</a:t>
            </a:r>
            <a:r>
              <a:rPr sz="1167" spc="11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understand</a:t>
            </a:r>
            <a:r>
              <a:rPr sz="1167" spc="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advantages</a:t>
            </a:r>
            <a:r>
              <a:rPr sz="1167" spc="111" dirty="0">
                <a:latin typeface="Times New Roman"/>
                <a:cs typeface="Times New Roman"/>
              </a:rPr>
              <a:t> </a:t>
            </a:r>
            <a:r>
              <a:rPr sz="1167" spc="5" dirty="0">
                <a:latin typeface="Times New Roman"/>
                <a:cs typeface="Times New Roman"/>
              </a:rPr>
              <a:t>of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databases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4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1060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99" y="1432857"/>
            <a:ext cx="2187928" cy="1084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75" dirty="0">
                <a:latin typeface="Tahoma"/>
                <a:cs typeface="Tahoma"/>
              </a:rPr>
              <a:t>DBMS</a:t>
            </a:r>
            <a:r>
              <a:rPr sz="1167" spc="141" dirty="0">
                <a:latin typeface="Tahoma"/>
                <a:cs typeface="Tahoma"/>
              </a:rPr>
              <a:t> </a:t>
            </a:r>
            <a:r>
              <a:rPr sz="1167" spc="170" dirty="0">
                <a:latin typeface="Tahoma"/>
                <a:cs typeface="Tahoma"/>
              </a:rPr>
              <a:t>Environments:</a:t>
            </a:r>
            <a:endParaRPr sz="1167">
              <a:latin typeface="Tahoma"/>
              <a:cs typeface="Tahoma"/>
            </a:endParaRPr>
          </a:p>
          <a:p>
            <a:pPr marL="456837" indent="-222245">
              <a:spcBef>
                <a:spcPts val="10"/>
              </a:spcBef>
              <a:buFont typeface="Courier New"/>
              <a:buChar char="o"/>
              <a:tabLst>
                <a:tab pos="456837" algn="l"/>
              </a:tabLst>
            </a:pPr>
            <a:r>
              <a:rPr sz="1167" spc="165" dirty="0">
                <a:latin typeface="Tahoma"/>
                <a:cs typeface="Tahoma"/>
              </a:rPr>
              <a:t>Single</a:t>
            </a:r>
            <a:r>
              <a:rPr sz="1167" spc="92" dirty="0">
                <a:latin typeface="Tahoma"/>
                <a:cs typeface="Tahoma"/>
              </a:rPr>
              <a:t> </a:t>
            </a:r>
            <a:r>
              <a:rPr sz="1167" spc="156" dirty="0">
                <a:latin typeface="Tahoma"/>
                <a:cs typeface="Tahoma"/>
              </a:rPr>
              <a:t>User</a:t>
            </a:r>
            <a:endParaRPr sz="1167">
              <a:latin typeface="Tahoma"/>
              <a:cs typeface="Tahoma"/>
            </a:endParaRPr>
          </a:p>
          <a:p>
            <a:pPr marL="456837" indent="-222245">
              <a:buFont typeface="Courier New"/>
              <a:buChar char="o"/>
              <a:tabLst>
                <a:tab pos="457453" algn="l"/>
              </a:tabLst>
            </a:pPr>
            <a:r>
              <a:rPr sz="1167" spc="175" dirty="0">
                <a:latin typeface="Tahoma"/>
                <a:cs typeface="Tahoma"/>
              </a:rPr>
              <a:t>Multi-user</a:t>
            </a:r>
            <a:endParaRPr sz="1167">
              <a:latin typeface="Tahoma"/>
              <a:cs typeface="Tahoma"/>
            </a:endParaRPr>
          </a:p>
          <a:p>
            <a:pPr marL="901327" lvl="1" indent="-222245">
              <a:spcBef>
                <a:spcPts val="24"/>
              </a:spcBef>
              <a:buFont typeface="Symbol"/>
              <a:buChar char=""/>
              <a:tabLst>
                <a:tab pos="900709" algn="l"/>
                <a:tab pos="901944" algn="l"/>
              </a:tabLst>
            </a:pPr>
            <a:r>
              <a:rPr sz="1167" spc="165" dirty="0">
                <a:latin typeface="Tahoma"/>
                <a:cs typeface="Tahoma"/>
              </a:rPr>
              <a:t>Teleprocessing</a:t>
            </a:r>
            <a:endParaRPr sz="1167">
              <a:latin typeface="Tahoma"/>
              <a:cs typeface="Tahoma"/>
            </a:endParaRPr>
          </a:p>
          <a:p>
            <a:pPr marL="901327" lvl="1" indent="-222245">
              <a:spcBef>
                <a:spcPts val="10"/>
              </a:spcBef>
              <a:buFont typeface="Symbol"/>
              <a:buChar char=""/>
              <a:tabLst>
                <a:tab pos="900709" algn="l"/>
                <a:tab pos="901944" algn="l"/>
              </a:tabLst>
            </a:pPr>
            <a:r>
              <a:rPr sz="1167" spc="151" dirty="0">
                <a:latin typeface="Tahoma"/>
                <a:cs typeface="Tahoma"/>
              </a:rPr>
              <a:t>File</a:t>
            </a:r>
            <a:r>
              <a:rPr sz="1167" spc="97" dirty="0">
                <a:latin typeface="Tahoma"/>
                <a:cs typeface="Tahoma"/>
              </a:rPr>
              <a:t> </a:t>
            </a:r>
            <a:r>
              <a:rPr sz="1167" spc="165" dirty="0">
                <a:latin typeface="Tahoma"/>
                <a:cs typeface="Tahoma"/>
              </a:rPr>
              <a:t>Servers</a:t>
            </a:r>
            <a:endParaRPr sz="1167">
              <a:latin typeface="Tahoma"/>
              <a:cs typeface="Tahoma"/>
            </a:endParaRPr>
          </a:p>
          <a:p>
            <a:pPr marL="901327" lvl="1" indent="-222245">
              <a:spcBef>
                <a:spcPts val="10"/>
              </a:spcBef>
              <a:buFont typeface="Symbol"/>
              <a:buChar char=""/>
              <a:tabLst>
                <a:tab pos="900709" algn="l"/>
                <a:tab pos="901944" algn="l"/>
              </a:tabLst>
            </a:pPr>
            <a:r>
              <a:rPr sz="1167" spc="170" dirty="0">
                <a:latin typeface="Tahoma"/>
                <a:cs typeface="Tahoma"/>
              </a:rPr>
              <a:t>Client-Server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40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8939" y="2684973"/>
            <a:ext cx="3363382" cy="546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0800"/>
              </a:lnSpc>
            </a:pPr>
            <a:r>
              <a:rPr sz="1167" dirty="0">
                <a:latin typeface="Courier New"/>
                <a:cs typeface="Courier New"/>
              </a:rPr>
              <a:t>o </a:t>
            </a:r>
            <a:r>
              <a:rPr sz="1167" spc="165" dirty="0">
                <a:latin typeface="Tahoma"/>
                <a:cs typeface="Tahoma"/>
              </a:rPr>
              <a:t>Single </a:t>
            </a:r>
            <a:r>
              <a:rPr sz="1167" spc="156" dirty="0">
                <a:latin typeface="Tahoma"/>
                <a:cs typeface="Tahoma"/>
              </a:rPr>
              <a:t>User </a:t>
            </a:r>
            <a:r>
              <a:rPr sz="1167" spc="170" dirty="0">
                <a:latin typeface="Tahoma"/>
                <a:cs typeface="Tahoma"/>
              </a:rPr>
              <a:t>Database </a:t>
            </a:r>
            <a:r>
              <a:rPr sz="1167" spc="180" dirty="0">
                <a:latin typeface="Tahoma"/>
                <a:cs typeface="Tahoma"/>
              </a:rPr>
              <a:t>Environment  </a:t>
            </a:r>
            <a:r>
              <a:rPr sz="1167" spc="68" dirty="0">
                <a:latin typeface="Tahoma"/>
                <a:cs typeface="Tahoma"/>
              </a:rPr>
              <a:t>This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database </a:t>
            </a:r>
            <a:r>
              <a:rPr sz="1167" spc="87" dirty="0">
                <a:latin typeface="Tahoma"/>
                <a:cs typeface="Tahoma"/>
              </a:rPr>
              <a:t>environment </a:t>
            </a:r>
            <a:r>
              <a:rPr sz="1167" spc="73" dirty="0">
                <a:latin typeface="Tahoma"/>
                <a:cs typeface="Tahoma"/>
              </a:rPr>
              <a:t>which  </a:t>
            </a:r>
            <a:r>
              <a:rPr sz="1167" spc="83" dirty="0">
                <a:latin typeface="Tahoma"/>
                <a:cs typeface="Tahoma"/>
              </a:rPr>
              <a:t>accessing </a:t>
            </a:r>
            <a:r>
              <a:rPr sz="1167" spc="63" dirty="0">
                <a:latin typeface="Tahoma"/>
                <a:cs typeface="Tahoma"/>
              </a:rPr>
              <a:t>the  </a:t>
            </a:r>
            <a:r>
              <a:rPr sz="1167" spc="83" dirty="0">
                <a:latin typeface="Tahoma"/>
                <a:cs typeface="Tahoma"/>
              </a:rPr>
              <a:t>database </a:t>
            </a:r>
            <a:r>
              <a:rPr sz="1167" spc="49" dirty="0">
                <a:latin typeface="Tahoma"/>
                <a:cs typeface="Tahoma"/>
              </a:rPr>
              <a:t>at  </a:t>
            </a:r>
            <a:r>
              <a:rPr sz="1167" dirty="0">
                <a:latin typeface="Tahoma"/>
                <a:cs typeface="Tahoma"/>
              </a:rPr>
              <a:t>a  </a:t>
            </a:r>
            <a:r>
              <a:rPr sz="1167" spc="83" dirty="0">
                <a:latin typeface="Tahoma"/>
                <a:cs typeface="Tahoma"/>
              </a:rPr>
              <a:t>specific</a:t>
            </a:r>
            <a:r>
              <a:rPr sz="1167" spc="520" dirty="0">
                <a:latin typeface="Tahoma"/>
                <a:cs typeface="Tahoma"/>
              </a:rPr>
              <a:t> </a:t>
            </a:r>
            <a:r>
              <a:rPr sz="1167" spc="73" dirty="0">
                <a:latin typeface="Tahoma"/>
                <a:cs typeface="Tahoma"/>
              </a:rPr>
              <a:t>time.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6312" y="2864261"/>
            <a:ext cx="1931106" cy="366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82" marR="4939" indent="-1852">
              <a:lnSpc>
                <a:spcPct val="100800"/>
              </a:lnSpc>
            </a:pPr>
            <a:r>
              <a:rPr sz="1167" spc="83" dirty="0">
                <a:latin typeface="Tahoma"/>
                <a:cs typeface="Tahoma"/>
              </a:rPr>
              <a:t>supports </a:t>
            </a:r>
            <a:r>
              <a:rPr sz="1167" spc="68" dirty="0">
                <a:latin typeface="Tahoma"/>
                <a:cs typeface="Tahoma"/>
              </a:rPr>
              <a:t>only </a:t>
            </a:r>
            <a:r>
              <a:rPr sz="1167" spc="58" dirty="0">
                <a:latin typeface="Tahoma"/>
                <a:cs typeface="Tahoma"/>
              </a:rPr>
              <a:t>one </a:t>
            </a:r>
            <a:r>
              <a:rPr sz="1167" spc="73" dirty="0">
                <a:latin typeface="Tahoma"/>
                <a:cs typeface="Tahoma"/>
              </a:rPr>
              <a:t>user 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73" dirty="0">
                <a:latin typeface="Tahoma"/>
                <a:cs typeface="Tahoma"/>
              </a:rPr>
              <a:t>DBMS </a:t>
            </a:r>
            <a:r>
              <a:rPr sz="1167" spc="78" dirty="0">
                <a:latin typeface="Tahoma"/>
                <a:cs typeface="Tahoma"/>
              </a:rPr>
              <a:t>might </a:t>
            </a:r>
            <a:r>
              <a:rPr sz="1167" spc="68" dirty="0">
                <a:latin typeface="Tahoma"/>
                <a:cs typeface="Tahoma"/>
              </a:rPr>
              <a:t>have </a:t>
            </a:r>
            <a:r>
              <a:rPr sz="1167" spc="223" dirty="0">
                <a:latin typeface="Tahoma"/>
                <a:cs typeface="Tahoma"/>
              </a:rPr>
              <a:t> </a:t>
            </a:r>
            <a:r>
              <a:rPr sz="1167" dirty="0">
                <a:latin typeface="Tahoma"/>
                <a:cs typeface="Tahoma"/>
              </a:rPr>
              <a:t>a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9013" y="3222779"/>
            <a:ext cx="535684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78" dirty="0">
                <a:latin typeface="Tahoma"/>
                <a:cs typeface="Tahoma"/>
              </a:rPr>
              <a:t>number</a:t>
            </a:r>
            <a:r>
              <a:rPr sz="1167" spc="223" dirty="0">
                <a:latin typeface="Tahoma"/>
                <a:cs typeface="Tahoma"/>
              </a:rPr>
              <a:t> </a:t>
            </a:r>
            <a:r>
              <a:rPr sz="1167" spc="44" dirty="0">
                <a:latin typeface="Tahoma"/>
                <a:cs typeface="Tahoma"/>
              </a:rPr>
              <a:t>of</a:t>
            </a:r>
            <a:r>
              <a:rPr sz="1167" spc="214" dirty="0">
                <a:latin typeface="Tahoma"/>
                <a:cs typeface="Tahoma"/>
              </a:rPr>
              <a:t> </a:t>
            </a:r>
            <a:r>
              <a:rPr sz="1167" spc="73" dirty="0">
                <a:latin typeface="Tahoma"/>
                <a:cs typeface="Tahoma"/>
              </a:rPr>
              <a:t>users</a:t>
            </a:r>
            <a:r>
              <a:rPr sz="1167" spc="228" dirty="0">
                <a:latin typeface="Tahoma"/>
                <a:cs typeface="Tahoma"/>
              </a:rPr>
              <a:t> </a:t>
            </a:r>
            <a:r>
              <a:rPr sz="1167" spc="63" dirty="0">
                <a:latin typeface="Tahoma"/>
                <a:cs typeface="Tahoma"/>
              </a:rPr>
              <a:t>but</a:t>
            </a:r>
            <a:r>
              <a:rPr sz="1167" spc="209" dirty="0">
                <a:latin typeface="Tahoma"/>
                <a:cs typeface="Tahoma"/>
              </a:rPr>
              <a:t> </a:t>
            </a:r>
            <a:r>
              <a:rPr sz="1167" spc="49" dirty="0">
                <a:latin typeface="Tahoma"/>
                <a:cs typeface="Tahoma"/>
              </a:rPr>
              <a:t>at</a:t>
            </a:r>
            <a:r>
              <a:rPr sz="1167" spc="219" dirty="0">
                <a:latin typeface="Tahoma"/>
                <a:cs typeface="Tahoma"/>
              </a:rPr>
              <a:t> </a:t>
            </a:r>
            <a:r>
              <a:rPr sz="1167" dirty="0">
                <a:latin typeface="Tahoma"/>
                <a:cs typeface="Tahoma"/>
              </a:rPr>
              <a:t>a</a:t>
            </a:r>
            <a:r>
              <a:rPr sz="1167" spc="209" dirty="0">
                <a:latin typeface="Tahoma"/>
                <a:cs typeface="Tahoma"/>
              </a:rPr>
              <a:t> </a:t>
            </a:r>
            <a:r>
              <a:rPr sz="1167" spc="83" dirty="0">
                <a:latin typeface="Tahoma"/>
                <a:cs typeface="Tahoma"/>
              </a:rPr>
              <a:t>certain</a:t>
            </a:r>
            <a:r>
              <a:rPr sz="1167" spc="219" dirty="0">
                <a:latin typeface="Tahoma"/>
                <a:cs typeface="Tahoma"/>
              </a:rPr>
              <a:t> </a:t>
            </a:r>
            <a:r>
              <a:rPr sz="1167" spc="68" dirty="0">
                <a:latin typeface="Tahoma"/>
                <a:cs typeface="Tahoma"/>
              </a:rPr>
              <a:t>time</a:t>
            </a:r>
            <a:r>
              <a:rPr sz="1167" spc="228" dirty="0">
                <a:latin typeface="Tahoma"/>
                <a:cs typeface="Tahoma"/>
              </a:rPr>
              <a:t> </a:t>
            </a:r>
            <a:r>
              <a:rPr sz="1167" spc="68" dirty="0">
                <a:latin typeface="Tahoma"/>
                <a:cs typeface="Tahoma"/>
              </a:rPr>
              <a:t>only</a:t>
            </a:r>
            <a:r>
              <a:rPr sz="1167" spc="228" dirty="0">
                <a:latin typeface="Tahoma"/>
                <a:cs typeface="Tahoma"/>
              </a:rPr>
              <a:t> </a:t>
            </a:r>
            <a:r>
              <a:rPr sz="1167" spc="58" dirty="0">
                <a:latin typeface="Tahoma"/>
                <a:cs typeface="Tahoma"/>
              </a:rPr>
              <a:t>one</a:t>
            </a:r>
            <a:r>
              <a:rPr sz="1167" spc="219" dirty="0">
                <a:latin typeface="Tahoma"/>
                <a:cs typeface="Tahoma"/>
              </a:rPr>
              <a:t> </a:t>
            </a:r>
            <a:r>
              <a:rPr sz="1167" spc="73" dirty="0">
                <a:latin typeface="Tahoma"/>
                <a:cs typeface="Tahoma"/>
              </a:rPr>
              <a:t>user</a:t>
            </a:r>
            <a:r>
              <a:rPr sz="1167" spc="209" dirty="0">
                <a:latin typeface="Tahoma"/>
                <a:cs typeface="Tahoma"/>
              </a:rPr>
              <a:t> </a:t>
            </a:r>
            <a:r>
              <a:rPr sz="1167" spc="63" dirty="0">
                <a:latin typeface="Tahoma"/>
                <a:cs typeface="Tahoma"/>
              </a:rPr>
              <a:t>can</a:t>
            </a:r>
            <a:r>
              <a:rPr sz="1167" spc="219" dirty="0">
                <a:latin typeface="Tahoma"/>
                <a:cs typeface="Tahoma"/>
              </a:rPr>
              <a:t> </a:t>
            </a:r>
            <a:r>
              <a:rPr sz="1167" spc="63" dirty="0">
                <a:latin typeface="Tahoma"/>
                <a:cs typeface="Tahoma"/>
              </a:rPr>
              <a:t>log</a:t>
            </a:r>
            <a:r>
              <a:rPr sz="1167" spc="209" dirty="0">
                <a:latin typeface="Tahoma"/>
                <a:cs typeface="Tahoma"/>
              </a:rPr>
              <a:t> </a:t>
            </a:r>
            <a:r>
              <a:rPr sz="1167" spc="73" dirty="0">
                <a:latin typeface="Tahoma"/>
                <a:cs typeface="Tahoma"/>
              </a:rPr>
              <a:t>into</a:t>
            </a:r>
            <a:r>
              <a:rPr sz="1167" spc="209" dirty="0">
                <a:latin typeface="Tahoma"/>
                <a:cs typeface="Tahoma"/>
              </a:rPr>
              <a:t> </a:t>
            </a:r>
            <a:r>
              <a:rPr sz="1167" spc="63" dirty="0">
                <a:latin typeface="Tahoma"/>
                <a:cs typeface="Tahoma"/>
              </a:rPr>
              <a:t>the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7853" y="3402067"/>
            <a:ext cx="65749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58" dirty="0">
                <a:latin typeface="Tahoma"/>
                <a:cs typeface="Tahoma"/>
              </a:rPr>
              <a:t>are</a:t>
            </a:r>
            <a:r>
              <a:rPr sz="1167" spc="374" dirty="0">
                <a:latin typeface="Tahoma"/>
                <a:cs typeface="Tahoma"/>
              </a:rPr>
              <a:t> </a:t>
            </a:r>
            <a:r>
              <a:rPr sz="1167" spc="68" dirty="0">
                <a:latin typeface="Tahoma"/>
                <a:cs typeface="Tahoma"/>
              </a:rPr>
              <a:t>also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9013" y="3400644"/>
            <a:ext cx="4619096" cy="366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0800"/>
              </a:lnSpc>
            </a:pPr>
            <a:r>
              <a:rPr sz="1167" spc="78" dirty="0">
                <a:latin typeface="Tahoma"/>
                <a:cs typeface="Tahoma"/>
              </a:rPr>
              <a:t>database system </a:t>
            </a:r>
            <a:r>
              <a:rPr sz="1167" spc="63" dirty="0">
                <a:latin typeface="Tahoma"/>
                <a:cs typeface="Tahoma"/>
              </a:rPr>
              <a:t>and use </a:t>
            </a:r>
            <a:r>
              <a:rPr sz="1167" dirty="0">
                <a:latin typeface="Tahoma"/>
                <a:cs typeface="Tahoma"/>
              </a:rPr>
              <a:t>i </a:t>
            </a:r>
            <a:r>
              <a:rPr sz="1167" spc="44" dirty="0">
                <a:latin typeface="Tahoma"/>
                <a:cs typeface="Tahoma"/>
              </a:rPr>
              <a:t>t. </a:t>
            </a:r>
            <a:r>
              <a:rPr sz="1167" spc="68" dirty="0">
                <a:latin typeface="Tahoma"/>
                <a:cs typeface="Tahoma"/>
              </a:rPr>
              <a:t>This type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68" dirty="0">
                <a:latin typeface="Tahoma"/>
                <a:cs typeface="Tahoma"/>
              </a:rPr>
              <a:t>DBMS </a:t>
            </a:r>
            <a:r>
              <a:rPr sz="1167" spc="83" dirty="0">
                <a:latin typeface="Tahoma"/>
                <a:cs typeface="Tahoma"/>
              </a:rPr>
              <a:t>systems  </a:t>
            </a:r>
            <a:r>
              <a:rPr sz="1167" spc="78" dirty="0">
                <a:latin typeface="Tahoma"/>
                <a:cs typeface="Tahoma"/>
              </a:rPr>
              <a:t>called </a:t>
            </a:r>
            <a:r>
              <a:rPr sz="1167" spc="83" dirty="0">
                <a:latin typeface="Tahoma"/>
                <a:cs typeface="Tahoma"/>
              </a:rPr>
              <a:t>Desktop Database</a:t>
            </a:r>
            <a:r>
              <a:rPr sz="1167" spc="360" dirty="0">
                <a:latin typeface="Tahoma"/>
                <a:cs typeface="Tahoma"/>
              </a:rPr>
              <a:t> </a:t>
            </a:r>
            <a:r>
              <a:rPr sz="1167" spc="83" dirty="0">
                <a:latin typeface="Tahoma"/>
                <a:cs typeface="Tahoma"/>
              </a:rPr>
              <a:t>systems.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81493" y="4076312"/>
            <a:ext cx="711817" cy="441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39" marR="4939" indent="-53708">
              <a:lnSpc>
                <a:spcPct val="123300"/>
              </a:lnSpc>
            </a:pP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78" dirty="0">
                <a:latin typeface="Tahoma"/>
                <a:cs typeface="Tahoma"/>
              </a:rPr>
              <a:t>users  ways.</a:t>
            </a:r>
            <a:r>
              <a:rPr sz="1167" spc="486" dirty="0">
                <a:latin typeface="Tahoma"/>
                <a:cs typeface="Tahoma"/>
              </a:rPr>
              <a:t> </a:t>
            </a:r>
            <a:r>
              <a:rPr sz="1167" dirty="0">
                <a:latin typeface="Tahoma"/>
                <a:cs typeface="Tahoma"/>
              </a:rPr>
              <a:t>A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8950" y="3938450"/>
            <a:ext cx="4640086" cy="944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indent="-222245">
              <a:buFont typeface="Courier New"/>
              <a:buChar char="o"/>
              <a:tabLst>
                <a:tab pos="235209" algn="l"/>
              </a:tabLst>
            </a:pPr>
            <a:r>
              <a:rPr sz="1167" spc="175" dirty="0">
                <a:latin typeface="Tahoma"/>
                <a:cs typeface="Tahoma"/>
              </a:rPr>
              <a:t>Multi-User </a:t>
            </a:r>
            <a:r>
              <a:rPr sz="1167" spc="170" dirty="0">
                <a:latin typeface="Tahoma"/>
                <a:cs typeface="Tahoma"/>
              </a:rPr>
              <a:t>Database</a:t>
            </a:r>
            <a:r>
              <a:rPr sz="1167" spc="156" dirty="0">
                <a:latin typeface="Tahoma"/>
                <a:cs typeface="Tahoma"/>
              </a:rPr>
              <a:t> </a:t>
            </a:r>
            <a:r>
              <a:rPr sz="1167" spc="170" dirty="0">
                <a:latin typeface="Tahoma"/>
                <a:cs typeface="Tahoma"/>
              </a:rPr>
              <a:t>systems</a:t>
            </a:r>
            <a:endParaRPr sz="1167">
              <a:latin typeface="Tahoma"/>
              <a:cs typeface="Tahoma"/>
            </a:endParaRPr>
          </a:p>
          <a:p>
            <a:pPr marL="12347" indent="-617">
              <a:spcBef>
                <a:spcPts val="10"/>
              </a:spcBef>
            </a:pPr>
            <a:r>
              <a:rPr sz="1167" spc="68" dirty="0">
                <a:latin typeface="Tahoma"/>
                <a:cs typeface="Tahoma"/>
              </a:rPr>
              <a:t>This  </a:t>
            </a:r>
            <a:r>
              <a:rPr sz="1167" spc="44" dirty="0">
                <a:latin typeface="Tahoma"/>
                <a:cs typeface="Tahoma"/>
              </a:rPr>
              <a:t>is 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68" dirty="0">
                <a:latin typeface="Tahoma"/>
                <a:cs typeface="Tahoma"/>
              </a:rPr>
              <a:t>type  </a:t>
            </a:r>
            <a:r>
              <a:rPr sz="1167" spc="44" dirty="0">
                <a:latin typeface="Tahoma"/>
                <a:cs typeface="Tahoma"/>
              </a:rPr>
              <a:t>of  </a:t>
            </a:r>
            <a:r>
              <a:rPr sz="1167" spc="73" dirty="0">
                <a:latin typeface="Tahoma"/>
                <a:cs typeface="Tahoma"/>
              </a:rPr>
              <a:t>DBMS  which  </a:t>
            </a:r>
            <a:r>
              <a:rPr sz="1167" spc="63" dirty="0">
                <a:latin typeface="Tahoma"/>
                <a:cs typeface="Tahoma"/>
              </a:rPr>
              <a:t>can  </a:t>
            </a:r>
            <a:r>
              <a:rPr sz="1167" spc="83" dirty="0">
                <a:latin typeface="Tahoma"/>
                <a:cs typeface="Tahoma"/>
              </a:rPr>
              <a:t>support  </a:t>
            </a:r>
            <a:r>
              <a:rPr sz="1167" dirty="0">
                <a:latin typeface="Tahoma"/>
                <a:cs typeface="Tahoma"/>
              </a:rPr>
              <a:t>a  </a:t>
            </a:r>
            <a:r>
              <a:rPr sz="1167" spc="97" dirty="0">
                <a:latin typeface="Tahoma"/>
                <a:cs typeface="Tahoma"/>
              </a:rPr>
              <a:t> </a:t>
            </a:r>
            <a:r>
              <a:rPr sz="1167" spc="83" dirty="0">
                <a:latin typeface="Tahoma"/>
                <a:cs typeface="Tahoma"/>
              </a:rPr>
              <a:t>number</a:t>
            </a:r>
            <a:endParaRPr sz="1167">
              <a:latin typeface="Tahoma"/>
              <a:cs typeface="Tahoma"/>
            </a:endParaRPr>
          </a:p>
          <a:p>
            <a:pPr marL="12347" marR="4939">
              <a:spcBef>
                <a:spcPts val="326"/>
              </a:spcBef>
              <a:tabLst>
                <a:tab pos="1262475" algn="l"/>
                <a:tab pos="2637306" algn="l"/>
                <a:tab pos="2994750" algn="l"/>
              </a:tabLst>
            </a:pPr>
            <a:r>
              <a:rPr sz="1167" spc="87" dirty="0">
                <a:latin typeface="Tahoma"/>
                <a:cs typeface="Tahoma"/>
              </a:rPr>
              <a:t>simultaneously	</a:t>
            </a:r>
            <a:r>
              <a:rPr sz="1167" spc="83" dirty="0">
                <a:latin typeface="Tahoma"/>
                <a:cs typeface="Tahoma"/>
              </a:rPr>
              <a:t>interacting </a:t>
            </a:r>
            <a:r>
              <a:rPr sz="1167" spc="185" dirty="0">
                <a:latin typeface="Tahoma"/>
                <a:cs typeface="Tahoma"/>
              </a:rPr>
              <a:t> </a:t>
            </a:r>
            <a:r>
              <a:rPr sz="1167" spc="68" dirty="0">
                <a:latin typeface="Tahoma"/>
                <a:cs typeface="Tahoma"/>
              </a:rPr>
              <a:t>with	</a:t>
            </a:r>
            <a:r>
              <a:rPr sz="1167" spc="58" dirty="0">
                <a:latin typeface="Tahoma"/>
                <a:cs typeface="Tahoma"/>
              </a:rPr>
              <a:t>the	</a:t>
            </a:r>
            <a:r>
              <a:rPr sz="1167" spc="78" dirty="0">
                <a:latin typeface="Tahoma"/>
                <a:cs typeface="Tahoma"/>
              </a:rPr>
              <a:t>database </a:t>
            </a:r>
            <a:r>
              <a:rPr sz="1167" spc="126" dirty="0">
                <a:latin typeface="Tahoma"/>
                <a:cs typeface="Tahoma"/>
              </a:rPr>
              <a:t> </a:t>
            </a:r>
            <a:r>
              <a:rPr sz="1167" spc="53" dirty="0">
                <a:latin typeface="Tahoma"/>
                <a:cs typeface="Tahoma"/>
              </a:rPr>
              <a:t>in</a:t>
            </a:r>
            <a:r>
              <a:rPr sz="1167" spc="24" dirty="0">
                <a:latin typeface="Tahoma"/>
                <a:cs typeface="Tahoma"/>
              </a:rPr>
              <a:t> </a:t>
            </a:r>
            <a:r>
              <a:rPr sz="1167" spc="83" dirty="0">
                <a:latin typeface="Tahoma"/>
                <a:cs typeface="Tahoma"/>
              </a:rPr>
              <a:t>different </a:t>
            </a:r>
            <a:r>
              <a:rPr sz="1167" dirty="0">
                <a:latin typeface="Tahoma"/>
                <a:cs typeface="Tahoma"/>
              </a:rPr>
              <a:t> </a:t>
            </a:r>
            <a:r>
              <a:rPr sz="1167" spc="78" dirty="0">
                <a:latin typeface="Tahoma"/>
                <a:cs typeface="Tahoma"/>
              </a:rPr>
              <a:t>number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87" dirty="0">
                <a:latin typeface="Tahoma"/>
                <a:cs typeface="Tahoma"/>
              </a:rPr>
              <a:t>environments </a:t>
            </a:r>
            <a:r>
              <a:rPr sz="1167" spc="73" dirty="0">
                <a:latin typeface="Tahoma"/>
                <a:cs typeface="Tahoma"/>
              </a:rPr>
              <a:t>exist </a:t>
            </a:r>
            <a:r>
              <a:rPr sz="1167" spc="63" dirty="0">
                <a:latin typeface="Tahoma"/>
                <a:cs typeface="Tahoma"/>
              </a:rPr>
              <a:t>for </a:t>
            </a:r>
            <a:r>
              <a:rPr sz="1167" spc="73" dirty="0">
                <a:latin typeface="Tahoma"/>
                <a:cs typeface="Tahoma"/>
              </a:rPr>
              <a:t>such </a:t>
            </a:r>
            <a:r>
              <a:rPr sz="1167" spc="326" dirty="0">
                <a:latin typeface="Tahoma"/>
                <a:cs typeface="Tahoma"/>
              </a:rPr>
              <a:t> </a:t>
            </a:r>
            <a:r>
              <a:rPr sz="1167" spc="78" dirty="0">
                <a:latin typeface="Tahoma"/>
                <a:cs typeface="Tahoma"/>
              </a:rPr>
              <a:t>DBMS.</a:t>
            </a:r>
            <a:endParaRPr sz="1167">
              <a:latin typeface="Tahoma"/>
              <a:cs typeface="Tahoma"/>
            </a:endParaRPr>
          </a:p>
          <a:p>
            <a:pPr marL="679082" lvl="1" indent="-222245">
              <a:spcBef>
                <a:spcPts val="24"/>
              </a:spcBef>
              <a:buFont typeface="Symbol"/>
              <a:buChar char=""/>
              <a:tabLst>
                <a:tab pos="679082" algn="l"/>
                <a:tab pos="679699" algn="l"/>
              </a:tabLst>
            </a:pPr>
            <a:r>
              <a:rPr sz="1167" spc="165" dirty="0">
                <a:latin typeface="Tahoma"/>
                <a:cs typeface="Tahoma"/>
              </a:rPr>
              <a:t>Teleprocessing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8956" y="4872510"/>
            <a:ext cx="5358077" cy="3985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617" algn="just">
              <a:lnSpc>
                <a:spcPct val="100600"/>
              </a:lnSpc>
            </a:pPr>
            <a:r>
              <a:rPr sz="1167" spc="68" dirty="0">
                <a:latin typeface="Tahoma"/>
                <a:cs typeface="Tahoma"/>
              </a:rPr>
              <a:t>This </a:t>
            </a:r>
            <a:r>
              <a:rPr sz="1167" spc="63" dirty="0">
                <a:latin typeface="Tahoma"/>
                <a:cs typeface="Tahoma"/>
              </a:rPr>
              <a:t>type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78" dirty="0">
                <a:latin typeface="Tahoma"/>
                <a:cs typeface="Tahoma"/>
              </a:rPr>
              <a:t>Multi </a:t>
            </a:r>
            <a:r>
              <a:rPr sz="1167" spc="73" dirty="0">
                <a:latin typeface="Tahoma"/>
                <a:cs typeface="Tahoma"/>
              </a:rPr>
              <a:t>user </a:t>
            </a:r>
            <a:r>
              <a:rPr sz="1167" spc="83" dirty="0">
                <a:latin typeface="Tahoma"/>
                <a:cs typeface="Tahoma"/>
              </a:rPr>
              <a:t>database </a:t>
            </a:r>
            <a:r>
              <a:rPr sz="1167" spc="78" dirty="0">
                <a:latin typeface="Tahoma"/>
                <a:cs typeface="Tahoma"/>
              </a:rPr>
              <a:t>systems </a:t>
            </a:r>
            <a:r>
              <a:rPr sz="1167" spc="83" dirty="0">
                <a:latin typeface="Tahoma"/>
                <a:cs typeface="Tahoma"/>
              </a:rPr>
              <a:t>processes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user  </a:t>
            </a:r>
            <a:r>
              <a:rPr sz="1167" spc="83" dirty="0">
                <a:latin typeface="Tahoma"/>
                <a:cs typeface="Tahoma"/>
              </a:rPr>
              <a:t>requests </a:t>
            </a:r>
            <a:r>
              <a:rPr sz="1167" spc="49" dirty="0">
                <a:latin typeface="Tahoma"/>
                <a:cs typeface="Tahoma"/>
              </a:rPr>
              <a:t>at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78" dirty="0">
                <a:latin typeface="Tahoma"/>
                <a:cs typeface="Tahoma"/>
              </a:rPr>
              <a:t>central </a:t>
            </a:r>
            <a:r>
              <a:rPr sz="1167" spc="83" dirty="0">
                <a:latin typeface="Tahoma"/>
                <a:cs typeface="Tahoma"/>
              </a:rPr>
              <a:t>computer, </a:t>
            </a:r>
            <a:r>
              <a:rPr sz="1167" spc="63" dirty="0">
                <a:latin typeface="Tahoma"/>
                <a:cs typeface="Tahoma"/>
              </a:rPr>
              <a:t>all </a:t>
            </a:r>
            <a:r>
              <a:rPr sz="1167" spc="83" dirty="0">
                <a:latin typeface="Tahoma"/>
                <a:cs typeface="Tahoma"/>
              </a:rPr>
              <a:t>requests </a:t>
            </a:r>
            <a:r>
              <a:rPr sz="1167" spc="58" dirty="0">
                <a:latin typeface="Tahoma"/>
                <a:cs typeface="Tahoma"/>
              </a:rPr>
              <a:t>are </a:t>
            </a:r>
            <a:r>
              <a:rPr sz="1167" spc="78" dirty="0">
                <a:latin typeface="Tahoma"/>
                <a:cs typeface="Tahoma"/>
              </a:rPr>
              <a:t>carried </a:t>
            </a:r>
            <a:r>
              <a:rPr sz="1167" spc="49" dirty="0">
                <a:latin typeface="Tahoma"/>
                <a:cs typeface="Tahoma"/>
              </a:rPr>
              <a:t>to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78" dirty="0">
                <a:latin typeface="Tahoma"/>
                <a:cs typeface="Tahoma"/>
              </a:rPr>
              <a:t>central </a:t>
            </a:r>
            <a:r>
              <a:rPr sz="1167" spc="83" dirty="0">
                <a:latin typeface="Tahoma"/>
                <a:cs typeface="Tahoma"/>
              </a:rPr>
              <a:t>computer </a:t>
            </a:r>
            <a:r>
              <a:rPr sz="1167" spc="73" dirty="0">
                <a:latin typeface="Tahoma"/>
                <a:cs typeface="Tahoma"/>
              </a:rPr>
              <a:t>where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database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83" dirty="0">
                <a:latin typeface="Tahoma"/>
                <a:cs typeface="Tahoma"/>
              </a:rPr>
              <a:t>residing, </a:t>
            </a:r>
            <a:r>
              <a:rPr sz="1167" spc="87" dirty="0">
                <a:latin typeface="Tahoma"/>
                <a:cs typeface="Tahoma"/>
              </a:rPr>
              <a:t>transactions </a:t>
            </a:r>
            <a:r>
              <a:rPr sz="1167" spc="58" dirty="0">
                <a:latin typeface="Tahoma"/>
                <a:cs typeface="Tahoma"/>
              </a:rPr>
              <a:t>are  </a:t>
            </a:r>
            <a:r>
              <a:rPr sz="1167" spc="78" dirty="0">
                <a:latin typeface="Tahoma"/>
                <a:cs typeface="Tahoma"/>
              </a:rPr>
              <a:t>carried </a:t>
            </a:r>
            <a:r>
              <a:rPr sz="1167" spc="63" dirty="0">
                <a:latin typeface="Tahoma"/>
                <a:cs typeface="Tahoma"/>
              </a:rPr>
              <a:t>out and the </a:t>
            </a:r>
            <a:r>
              <a:rPr sz="1167" spc="83" dirty="0">
                <a:latin typeface="Tahoma"/>
                <a:cs typeface="Tahoma"/>
              </a:rPr>
              <a:t>results transported </a:t>
            </a:r>
            <a:r>
              <a:rPr sz="1167" spc="68" dirty="0">
                <a:latin typeface="Tahoma"/>
                <a:cs typeface="Tahoma"/>
              </a:rPr>
              <a:t>back </a:t>
            </a:r>
            <a:r>
              <a:rPr sz="1167" spc="49" dirty="0">
                <a:latin typeface="Tahoma"/>
                <a:cs typeface="Tahoma"/>
              </a:rPr>
              <a:t>to </a:t>
            </a:r>
            <a:r>
              <a:rPr sz="1167" spc="63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terminals  (literally </a:t>
            </a:r>
            <a:r>
              <a:rPr sz="1167" spc="73" dirty="0">
                <a:latin typeface="Tahoma"/>
                <a:cs typeface="Tahoma"/>
              </a:rPr>
              <a:t>dumb </a:t>
            </a:r>
            <a:r>
              <a:rPr sz="1167" spc="83" dirty="0">
                <a:latin typeface="Tahoma"/>
                <a:cs typeface="Tahoma"/>
              </a:rPr>
              <a:t>terminals). </a:t>
            </a:r>
            <a:r>
              <a:rPr sz="1167" spc="49" dirty="0">
                <a:latin typeface="Tahoma"/>
                <a:cs typeface="Tahoma"/>
              </a:rPr>
              <a:t>It </a:t>
            </a:r>
            <a:r>
              <a:rPr sz="1167" spc="58" dirty="0">
                <a:latin typeface="Tahoma"/>
                <a:cs typeface="Tahoma"/>
              </a:rPr>
              <a:t>has </a:t>
            </a:r>
            <a:r>
              <a:rPr sz="1167" spc="78" dirty="0">
                <a:latin typeface="Tahoma"/>
                <a:cs typeface="Tahoma"/>
              </a:rPr>
              <a:t>become </a:t>
            </a:r>
            <a:r>
              <a:rPr sz="1167" spc="83" dirty="0">
                <a:latin typeface="Tahoma"/>
                <a:cs typeface="Tahoma"/>
              </a:rPr>
              <a:t>obsolete </a:t>
            </a:r>
            <a:r>
              <a:rPr sz="1167" spc="515" dirty="0">
                <a:latin typeface="Tahoma"/>
                <a:cs typeface="Tahoma"/>
              </a:rPr>
              <a:t> </a:t>
            </a:r>
            <a:r>
              <a:rPr sz="1167" spc="73" dirty="0">
                <a:latin typeface="Tahoma"/>
                <a:cs typeface="Tahoma"/>
              </a:rPr>
              <a:t>now.</a:t>
            </a:r>
            <a:endParaRPr sz="1167">
              <a:latin typeface="Tahoma"/>
              <a:cs typeface="Tahoma"/>
            </a:endParaRPr>
          </a:p>
          <a:p>
            <a:pPr marL="679082" indent="-222245">
              <a:spcBef>
                <a:spcPts val="24"/>
              </a:spcBef>
              <a:buFont typeface="Symbol"/>
              <a:buChar char=""/>
              <a:tabLst>
                <a:tab pos="679082" algn="l"/>
                <a:tab pos="679699" algn="l"/>
              </a:tabLst>
            </a:pPr>
            <a:r>
              <a:rPr sz="1167" spc="151" dirty="0">
                <a:latin typeface="Tahoma"/>
                <a:cs typeface="Tahoma"/>
              </a:rPr>
              <a:t>File</a:t>
            </a:r>
            <a:r>
              <a:rPr sz="1167" spc="97" dirty="0">
                <a:latin typeface="Tahoma"/>
                <a:cs typeface="Tahoma"/>
              </a:rPr>
              <a:t> </a:t>
            </a:r>
            <a:r>
              <a:rPr sz="1167" spc="165" dirty="0">
                <a:latin typeface="Tahoma"/>
                <a:cs typeface="Tahoma"/>
              </a:rPr>
              <a:t>Servers</a:t>
            </a:r>
            <a:endParaRPr sz="1167">
              <a:latin typeface="Tahoma"/>
              <a:cs typeface="Tahoma"/>
            </a:endParaRPr>
          </a:p>
          <a:p>
            <a:pPr marL="12347" indent="-617" algn="just"/>
            <a:r>
              <a:rPr sz="1167" spc="68" dirty="0">
                <a:latin typeface="Tahoma"/>
                <a:cs typeface="Tahoma"/>
              </a:rPr>
              <a:t>This  type  </a:t>
            </a:r>
            <a:r>
              <a:rPr sz="1167" spc="44" dirty="0">
                <a:latin typeface="Tahoma"/>
                <a:cs typeface="Tahoma"/>
              </a:rPr>
              <a:t>of   </a:t>
            </a:r>
            <a:r>
              <a:rPr sz="1167" spc="83" dirty="0">
                <a:latin typeface="Tahoma"/>
                <a:cs typeface="Tahoma"/>
              </a:rPr>
              <a:t>multi-user  database  </a:t>
            </a:r>
            <a:r>
              <a:rPr sz="1167" spc="87" dirty="0">
                <a:latin typeface="Tahoma"/>
                <a:cs typeface="Tahoma"/>
              </a:rPr>
              <a:t>environment  </a:t>
            </a:r>
            <a:r>
              <a:rPr sz="1167" spc="83" dirty="0">
                <a:latin typeface="Tahoma"/>
                <a:cs typeface="Tahoma"/>
              </a:rPr>
              <a:t>assumes   </a:t>
            </a:r>
            <a:r>
              <a:rPr sz="1167" spc="146" dirty="0">
                <a:latin typeface="Tahoma"/>
                <a:cs typeface="Tahoma"/>
              </a:rPr>
              <a:t> </a:t>
            </a:r>
            <a:r>
              <a:rPr sz="1167" spc="83" dirty="0">
                <a:latin typeface="Tahoma"/>
                <a:cs typeface="Tahoma"/>
              </a:rPr>
              <a:t>another</a:t>
            </a:r>
            <a:endParaRPr sz="1167">
              <a:latin typeface="Tahoma"/>
              <a:cs typeface="Tahoma"/>
            </a:endParaRPr>
          </a:p>
          <a:p>
            <a:pPr marL="12347" marR="4939" algn="just">
              <a:lnSpc>
                <a:spcPct val="100600"/>
              </a:lnSpc>
            </a:pPr>
            <a:r>
              <a:rPr sz="1167" spc="83" dirty="0">
                <a:latin typeface="Tahoma"/>
                <a:cs typeface="Tahoma"/>
              </a:rPr>
              <a:t>approach </a:t>
            </a:r>
            <a:r>
              <a:rPr sz="1167" spc="63" dirty="0">
                <a:latin typeface="Tahoma"/>
                <a:cs typeface="Tahoma"/>
              </a:rPr>
              <a:t>for </a:t>
            </a:r>
            <a:r>
              <a:rPr sz="1167" spc="83" dirty="0">
                <a:latin typeface="Tahoma"/>
                <a:cs typeface="Tahoma"/>
              </a:rPr>
              <a:t>sharing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63" dirty="0">
                <a:latin typeface="Tahoma"/>
                <a:cs typeface="Tahoma"/>
              </a:rPr>
              <a:t>for </a:t>
            </a:r>
            <a:r>
              <a:rPr sz="1167" spc="83" dirty="0">
                <a:latin typeface="Tahoma"/>
                <a:cs typeface="Tahoma"/>
              </a:rPr>
              <a:t>different </a:t>
            </a:r>
            <a:r>
              <a:rPr sz="1167" spc="78" dirty="0">
                <a:latin typeface="Tahoma"/>
                <a:cs typeface="Tahoma"/>
              </a:rPr>
              <a:t>users.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44" dirty="0">
                <a:latin typeface="Tahoma"/>
                <a:cs typeface="Tahoma"/>
              </a:rPr>
              <a:t>fi le </a:t>
            </a:r>
            <a:r>
              <a:rPr sz="1167" spc="78" dirty="0">
                <a:latin typeface="Tahoma"/>
                <a:cs typeface="Tahoma"/>
              </a:rPr>
              <a:t>server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73" dirty="0">
                <a:latin typeface="Tahoma"/>
                <a:cs typeface="Tahoma"/>
              </a:rPr>
              <a:t>used  </a:t>
            </a:r>
            <a:r>
              <a:rPr sz="1167" spc="44" dirty="0">
                <a:latin typeface="Tahoma"/>
                <a:cs typeface="Tahoma"/>
              </a:rPr>
              <a:t>to </a:t>
            </a:r>
            <a:r>
              <a:rPr sz="1167" spc="83" dirty="0">
                <a:latin typeface="Tahoma"/>
                <a:cs typeface="Tahoma"/>
              </a:rPr>
              <a:t>maintain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83" dirty="0">
                <a:latin typeface="Tahoma"/>
                <a:cs typeface="Tahoma"/>
              </a:rPr>
              <a:t>connection </a:t>
            </a:r>
            <a:r>
              <a:rPr sz="1167" spc="78" dirty="0">
                <a:latin typeface="Tahoma"/>
                <a:cs typeface="Tahoma"/>
              </a:rPr>
              <a:t>between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users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63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database </a:t>
            </a:r>
            <a:r>
              <a:rPr sz="1167" spc="78" dirty="0">
                <a:latin typeface="Tahoma"/>
                <a:cs typeface="Tahoma"/>
              </a:rPr>
              <a:t>system.  </a:t>
            </a:r>
            <a:r>
              <a:rPr sz="1167" spc="68" dirty="0">
                <a:latin typeface="Tahoma"/>
                <a:cs typeface="Tahoma"/>
              </a:rPr>
              <a:t>Each </a:t>
            </a:r>
            <a:r>
              <a:rPr sz="1167" spc="78" dirty="0">
                <a:latin typeface="Tahoma"/>
                <a:cs typeface="Tahoma"/>
              </a:rPr>
              <a:t>client </a:t>
            </a:r>
            <a:r>
              <a:rPr sz="1167" spc="49" dirty="0">
                <a:latin typeface="Tahoma"/>
                <a:cs typeface="Tahoma"/>
              </a:rPr>
              <a:t>of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8" dirty="0">
                <a:latin typeface="Tahoma"/>
                <a:cs typeface="Tahoma"/>
              </a:rPr>
              <a:t>network </a:t>
            </a:r>
            <a:r>
              <a:rPr sz="1167" spc="68" dirty="0">
                <a:latin typeface="Tahoma"/>
                <a:cs typeface="Tahoma"/>
              </a:rPr>
              <a:t>runs </a:t>
            </a:r>
            <a:r>
              <a:rPr sz="1167" spc="58" dirty="0">
                <a:latin typeface="Tahoma"/>
                <a:cs typeface="Tahoma"/>
              </a:rPr>
              <a:t>its </a:t>
            </a:r>
            <a:r>
              <a:rPr sz="1167" spc="63" dirty="0">
                <a:latin typeface="Tahoma"/>
                <a:cs typeface="Tahoma"/>
              </a:rPr>
              <a:t>own </a:t>
            </a:r>
            <a:r>
              <a:rPr sz="1167" spc="68" dirty="0">
                <a:latin typeface="Tahoma"/>
                <a:cs typeface="Tahoma"/>
              </a:rPr>
              <a:t>copy </a:t>
            </a:r>
            <a:r>
              <a:rPr sz="1167" spc="49" dirty="0">
                <a:latin typeface="Tahoma"/>
                <a:cs typeface="Tahoma"/>
              </a:rPr>
              <a:t>of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DBMS </a:t>
            </a:r>
            <a:r>
              <a:rPr sz="1167" spc="63" dirty="0">
                <a:latin typeface="Tahoma"/>
                <a:cs typeface="Tahoma"/>
              </a:rPr>
              <a:t>and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78" dirty="0">
                <a:latin typeface="Tahoma"/>
                <a:cs typeface="Tahoma"/>
              </a:rPr>
              <a:t>database resides </a:t>
            </a:r>
            <a:r>
              <a:rPr sz="1167" spc="44" dirty="0">
                <a:latin typeface="Tahoma"/>
                <a:cs typeface="Tahoma"/>
              </a:rPr>
              <a:t>on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dirty="0">
                <a:latin typeface="Tahoma"/>
                <a:cs typeface="Tahoma"/>
              </a:rPr>
              <a:t>f </a:t>
            </a:r>
            <a:r>
              <a:rPr sz="1167" spc="58" dirty="0">
                <a:latin typeface="Tahoma"/>
                <a:cs typeface="Tahoma"/>
              </a:rPr>
              <a:t>ile </a:t>
            </a:r>
            <a:r>
              <a:rPr sz="1167" spc="83" dirty="0">
                <a:latin typeface="Tahoma"/>
                <a:cs typeface="Tahoma"/>
              </a:rPr>
              <a:t>server. </a:t>
            </a:r>
            <a:r>
              <a:rPr sz="1167" spc="63" dirty="0">
                <a:latin typeface="Tahoma"/>
                <a:cs typeface="Tahoma"/>
              </a:rPr>
              <a:t>Now </a:t>
            </a:r>
            <a:r>
              <a:rPr sz="1167" spc="83" dirty="0">
                <a:latin typeface="Tahoma"/>
                <a:cs typeface="Tahoma"/>
              </a:rPr>
              <a:t>whenever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73" dirty="0">
                <a:latin typeface="Tahoma"/>
                <a:cs typeface="Tahoma"/>
              </a:rPr>
              <a:t>user </a:t>
            </a:r>
            <a:r>
              <a:rPr sz="1167" spc="78" dirty="0">
                <a:latin typeface="Tahoma"/>
                <a:cs typeface="Tahoma"/>
              </a:rPr>
              <a:t>needs  </a:t>
            </a: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73" dirty="0">
                <a:latin typeface="Tahoma"/>
                <a:cs typeface="Tahoma"/>
              </a:rPr>
              <a:t>from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file </a:t>
            </a:r>
            <a:r>
              <a:rPr sz="1167" spc="78" dirty="0">
                <a:latin typeface="Tahoma"/>
                <a:cs typeface="Tahoma"/>
              </a:rPr>
              <a:t>server </a:t>
            </a:r>
            <a:r>
              <a:rPr sz="1167" dirty="0">
                <a:latin typeface="Tahoma"/>
                <a:cs typeface="Tahoma"/>
              </a:rPr>
              <a:t>i t </a:t>
            </a:r>
            <a:r>
              <a:rPr sz="1167" spc="78" dirty="0">
                <a:latin typeface="Tahoma"/>
                <a:cs typeface="Tahoma"/>
              </a:rPr>
              <a:t>makes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83" dirty="0">
                <a:latin typeface="Tahoma"/>
                <a:cs typeface="Tahoma"/>
              </a:rPr>
              <a:t>request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whole </a:t>
            </a:r>
            <a:r>
              <a:rPr sz="1167" spc="68" dirty="0">
                <a:latin typeface="Tahoma"/>
                <a:cs typeface="Tahoma"/>
              </a:rPr>
              <a:t>file  </a:t>
            </a:r>
            <a:r>
              <a:rPr sz="1167" spc="83" dirty="0">
                <a:latin typeface="Tahoma"/>
                <a:cs typeface="Tahoma"/>
              </a:rPr>
              <a:t>containing </a:t>
            </a:r>
            <a:r>
              <a:rPr sz="1167" spc="63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required </a:t>
            </a: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63" dirty="0">
                <a:latin typeface="Tahoma"/>
                <a:cs typeface="Tahoma"/>
              </a:rPr>
              <a:t>was </a:t>
            </a:r>
            <a:r>
              <a:rPr sz="1167" spc="73" dirty="0">
                <a:latin typeface="Tahoma"/>
                <a:cs typeface="Tahoma"/>
              </a:rPr>
              <a:t>sent </a:t>
            </a:r>
            <a:r>
              <a:rPr sz="1167" spc="49" dirty="0">
                <a:latin typeface="Tahoma"/>
                <a:cs typeface="Tahoma"/>
              </a:rPr>
              <a:t>to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8" dirty="0">
                <a:latin typeface="Tahoma"/>
                <a:cs typeface="Tahoma"/>
              </a:rPr>
              <a:t>client. </a:t>
            </a:r>
            <a:r>
              <a:rPr sz="1167" spc="53" dirty="0">
                <a:latin typeface="Tahoma"/>
                <a:cs typeface="Tahoma"/>
              </a:rPr>
              <a:t>At </a:t>
            </a:r>
            <a:r>
              <a:rPr sz="1167" spc="68" dirty="0">
                <a:latin typeface="Tahoma"/>
                <a:cs typeface="Tahoma"/>
              </a:rPr>
              <a:t>this </a:t>
            </a:r>
            <a:r>
              <a:rPr sz="1167" spc="73" dirty="0">
                <a:latin typeface="Tahoma"/>
                <a:cs typeface="Tahoma"/>
              </a:rPr>
              <a:t>stage </a:t>
            </a:r>
            <a:r>
              <a:rPr sz="1167" dirty="0">
                <a:latin typeface="Tahoma"/>
                <a:cs typeface="Tahoma"/>
              </a:rPr>
              <a:t>i t 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83" dirty="0">
                <a:latin typeface="Tahoma"/>
                <a:cs typeface="Tahoma"/>
              </a:rPr>
              <a:t>important </a:t>
            </a:r>
            <a:r>
              <a:rPr sz="1167" spc="49" dirty="0">
                <a:latin typeface="Tahoma"/>
                <a:cs typeface="Tahoma"/>
              </a:rPr>
              <a:t>to </a:t>
            </a:r>
            <a:r>
              <a:rPr sz="1167" spc="63" dirty="0">
                <a:latin typeface="Tahoma"/>
                <a:cs typeface="Tahoma"/>
              </a:rPr>
              <a:t>see </a:t>
            </a:r>
            <a:r>
              <a:rPr sz="1167" spc="73" dirty="0">
                <a:latin typeface="Tahoma"/>
                <a:cs typeface="Tahoma"/>
              </a:rPr>
              <a:t>that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user </a:t>
            </a:r>
            <a:r>
              <a:rPr sz="1167" spc="63" dirty="0">
                <a:latin typeface="Tahoma"/>
                <a:cs typeface="Tahoma"/>
              </a:rPr>
              <a:t>has </a:t>
            </a:r>
            <a:r>
              <a:rPr sz="1167" spc="83" dirty="0">
                <a:latin typeface="Tahoma"/>
                <a:cs typeface="Tahoma"/>
              </a:rPr>
              <a:t>requested </a:t>
            </a:r>
            <a:r>
              <a:rPr sz="1167" spc="58" dirty="0">
                <a:latin typeface="Tahoma"/>
                <a:cs typeface="Tahoma"/>
              </a:rPr>
              <a:t>one </a:t>
            </a:r>
            <a:r>
              <a:rPr sz="1167" spc="49" dirty="0">
                <a:latin typeface="Tahoma"/>
                <a:cs typeface="Tahoma"/>
              </a:rPr>
              <a:t>or </a:t>
            </a:r>
            <a:r>
              <a:rPr sz="1167" spc="58" dirty="0">
                <a:latin typeface="Tahoma"/>
                <a:cs typeface="Tahoma"/>
              </a:rPr>
              <a:t>two </a:t>
            </a:r>
            <a:r>
              <a:rPr sz="1167" spc="78" dirty="0">
                <a:latin typeface="Tahoma"/>
                <a:cs typeface="Tahoma"/>
              </a:rPr>
              <a:t>records  </a:t>
            </a:r>
            <a:r>
              <a:rPr sz="1167" spc="68" dirty="0">
                <a:latin typeface="Tahoma"/>
                <a:cs typeface="Tahoma"/>
              </a:rPr>
              <a:t>from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database </a:t>
            </a:r>
            <a:r>
              <a:rPr sz="1167" spc="58" dirty="0">
                <a:latin typeface="Tahoma"/>
                <a:cs typeface="Tahoma"/>
              </a:rPr>
              <a:t>but the </a:t>
            </a:r>
            <a:r>
              <a:rPr sz="1167" spc="78" dirty="0">
                <a:latin typeface="Tahoma"/>
                <a:cs typeface="Tahoma"/>
              </a:rPr>
              <a:t>server sends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83" dirty="0">
                <a:latin typeface="Tahoma"/>
                <a:cs typeface="Tahoma"/>
              </a:rPr>
              <a:t>complete </a:t>
            </a:r>
            <a:r>
              <a:rPr sz="1167" spc="78" dirty="0">
                <a:latin typeface="Tahoma"/>
                <a:cs typeface="Tahoma"/>
              </a:rPr>
              <a:t>file, </a:t>
            </a:r>
            <a:r>
              <a:rPr sz="1167" spc="73" dirty="0">
                <a:latin typeface="Tahoma"/>
                <a:cs typeface="Tahoma"/>
              </a:rPr>
              <a:t>which </a:t>
            </a:r>
            <a:r>
              <a:rPr sz="1167" spc="78" dirty="0">
                <a:latin typeface="Tahoma"/>
                <a:cs typeface="Tahoma"/>
              </a:rPr>
              <a:t>might  contain </a:t>
            </a:r>
            <a:r>
              <a:rPr sz="1167" spc="83" dirty="0">
                <a:latin typeface="Tahoma"/>
                <a:cs typeface="Tahoma"/>
              </a:rPr>
              <a:t>hundreds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83" dirty="0">
                <a:latin typeface="Tahoma"/>
                <a:cs typeface="Tahoma"/>
              </a:rPr>
              <a:t>records. </a:t>
            </a:r>
            <a:r>
              <a:rPr sz="1167" spc="63" dirty="0">
                <a:latin typeface="Tahoma"/>
                <a:cs typeface="Tahoma"/>
              </a:rPr>
              <a:t>Now </a:t>
            </a:r>
            <a:r>
              <a:rPr sz="1167" dirty="0">
                <a:latin typeface="Tahoma"/>
                <a:cs typeface="Tahoma"/>
              </a:rPr>
              <a:t>i f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8" dirty="0">
                <a:latin typeface="Tahoma"/>
                <a:cs typeface="Tahoma"/>
              </a:rPr>
              <a:t>client </a:t>
            </a:r>
            <a:r>
              <a:rPr sz="1167" spc="73" dirty="0">
                <a:latin typeface="Tahoma"/>
                <a:cs typeface="Tahoma"/>
              </a:rPr>
              <a:t>after </a:t>
            </a:r>
            <a:r>
              <a:rPr sz="1167" spc="78" dirty="0">
                <a:latin typeface="Tahoma"/>
                <a:cs typeface="Tahoma"/>
              </a:rPr>
              <a:t>making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78" dirty="0">
                <a:latin typeface="Tahoma"/>
                <a:cs typeface="Tahoma"/>
              </a:rPr>
              <a:t>desired </a:t>
            </a:r>
            <a:r>
              <a:rPr sz="1167" spc="83" dirty="0">
                <a:latin typeface="Tahoma"/>
                <a:cs typeface="Tahoma"/>
              </a:rPr>
              <a:t>operation </a:t>
            </a:r>
            <a:r>
              <a:rPr sz="1167" spc="44" dirty="0">
                <a:latin typeface="Tahoma"/>
                <a:cs typeface="Tahoma"/>
              </a:rPr>
              <a:t>on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desired </a:t>
            </a:r>
            <a:r>
              <a:rPr sz="1167" spc="73" dirty="0">
                <a:latin typeface="Tahoma"/>
                <a:cs typeface="Tahoma"/>
              </a:rPr>
              <a:t>data wants </a:t>
            </a:r>
            <a:r>
              <a:rPr sz="1167" spc="49" dirty="0">
                <a:latin typeface="Tahoma"/>
                <a:cs typeface="Tahoma"/>
              </a:rPr>
              <a:t>to </a:t>
            </a:r>
            <a:r>
              <a:rPr sz="1167" spc="73" dirty="0">
                <a:latin typeface="Tahoma"/>
                <a:cs typeface="Tahoma"/>
              </a:rPr>
              <a:t>write </a:t>
            </a:r>
            <a:r>
              <a:rPr sz="1167" spc="68" dirty="0">
                <a:latin typeface="Tahoma"/>
                <a:cs typeface="Tahoma"/>
              </a:rPr>
              <a:t>back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68" dirty="0">
                <a:latin typeface="Tahoma"/>
                <a:cs typeface="Tahoma"/>
              </a:rPr>
              <a:t>data  </a:t>
            </a:r>
            <a:r>
              <a:rPr sz="1167" spc="44" dirty="0">
                <a:latin typeface="Tahoma"/>
                <a:cs typeface="Tahoma"/>
              </a:rPr>
              <a:t>on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database </a:t>
            </a:r>
            <a:r>
              <a:rPr sz="1167" spc="53" dirty="0">
                <a:latin typeface="Tahoma"/>
                <a:cs typeface="Tahoma"/>
              </a:rPr>
              <a:t>he </a:t>
            </a:r>
            <a:r>
              <a:rPr sz="1167" spc="68" dirty="0">
                <a:latin typeface="Tahoma"/>
                <a:cs typeface="Tahoma"/>
              </a:rPr>
              <a:t>will have </a:t>
            </a:r>
            <a:r>
              <a:rPr sz="1167" spc="44" dirty="0">
                <a:latin typeface="Tahoma"/>
                <a:cs typeface="Tahoma"/>
              </a:rPr>
              <a:t>to </a:t>
            </a:r>
            <a:r>
              <a:rPr sz="1167" spc="73" dirty="0">
                <a:latin typeface="Tahoma"/>
                <a:cs typeface="Tahoma"/>
              </a:rPr>
              <a:t>send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whole </a:t>
            </a:r>
            <a:r>
              <a:rPr sz="1167" spc="68" dirty="0">
                <a:latin typeface="Tahoma"/>
                <a:cs typeface="Tahoma"/>
              </a:rPr>
              <a:t>file back </a:t>
            </a:r>
            <a:r>
              <a:rPr sz="1167" spc="44" dirty="0">
                <a:latin typeface="Tahoma"/>
                <a:cs typeface="Tahoma"/>
              </a:rPr>
              <a:t>to </a:t>
            </a:r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78" dirty="0">
                <a:latin typeface="Tahoma"/>
                <a:cs typeface="Tahoma"/>
              </a:rPr>
              <a:t>server, </a:t>
            </a:r>
            <a:r>
              <a:rPr sz="1167" spc="68" dirty="0">
                <a:latin typeface="Tahoma"/>
                <a:cs typeface="Tahoma"/>
              </a:rPr>
              <a:t>thus </a:t>
            </a:r>
            <a:r>
              <a:rPr sz="1167" spc="83" dirty="0">
                <a:latin typeface="Tahoma"/>
                <a:cs typeface="Tahoma"/>
              </a:rPr>
              <a:t>causing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68" dirty="0">
                <a:latin typeface="Tahoma"/>
                <a:cs typeface="Tahoma"/>
              </a:rPr>
              <a:t>lot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83" dirty="0">
                <a:latin typeface="Tahoma"/>
                <a:cs typeface="Tahoma"/>
              </a:rPr>
              <a:t>network overhead.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68" dirty="0">
                <a:latin typeface="Tahoma"/>
                <a:cs typeface="Tahoma"/>
              </a:rPr>
              <a:t>Good </a:t>
            </a:r>
            <a:r>
              <a:rPr sz="1167" spc="73" dirty="0">
                <a:latin typeface="Tahoma"/>
                <a:cs typeface="Tahoma"/>
              </a:rPr>
              <a:t>thing  about </a:t>
            </a:r>
            <a:r>
              <a:rPr sz="1167" spc="68" dirty="0">
                <a:latin typeface="Tahoma"/>
                <a:cs typeface="Tahoma"/>
              </a:rPr>
              <a:t>this </a:t>
            </a:r>
            <a:r>
              <a:rPr sz="1167" spc="83" dirty="0">
                <a:latin typeface="Tahoma"/>
                <a:cs typeface="Tahoma"/>
              </a:rPr>
              <a:t>approach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68" dirty="0">
                <a:latin typeface="Tahoma"/>
                <a:cs typeface="Tahoma"/>
              </a:rPr>
              <a:t>that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8" dirty="0">
                <a:latin typeface="Tahoma"/>
                <a:cs typeface="Tahoma"/>
              </a:rPr>
              <a:t>server </a:t>
            </a:r>
            <a:r>
              <a:rPr sz="1167" spc="68" dirty="0">
                <a:latin typeface="Tahoma"/>
                <a:cs typeface="Tahoma"/>
              </a:rPr>
              <a:t>does not have </a:t>
            </a:r>
            <a:r>
              <a:rPr sz="1167" spc="73" dirty="0">
                <a:latin typeface="Tahoma"/>
                <a:cs typeface="Tahoma"/>
              </a:rPr>
              <a:t>lots </a:t>
            </a:r>
            <a:r>
              <a:rPr sz="1167" spc="49" dirty="0">
                <a:latin typeface="Tahoma"/>
                <a:cs typeface="Tahoma"/>
              </a:rPr>
              <a:t>of </a:t>
            </a:r>
            <a:r>
              <a:rPr sz="1167" spc="78" dirty="0">
                <a:latin typeface="Tahoma"/>
                <a:cs typeface="Tahoma"/>
              </a:rPr>
              <a:t>actions  </a:t>
            </a:r>
            <a:r>
              <a:rPr sz="1167" spc="44" dirty="0">
                <a:latin typeface="Tahoma"/>
                <a:cs typeface="Tahoma"/>
              </a:rPr>
              <a:t>to </a:t>
            </a:r>
            <a:r>
              <a:rPr sz="1167" spc="49" dirty="0">
                <a:latin typeface="Tahoma"/>
                <a:cs typeface="Tahoma"/>
              </a:rPr>
              <a:t>do </a:t>
            </a:r>
            <a:r>
              <a:rPr sz="1167" spc="78" dirty="0">
                <a:latin typeface="Tahoma"/>
                <a:cs typeface="Tahoma"/>
              </a:rPr>
              <a:t>rather </a:t>
            </a:r>
            <a:r>
              <a:rPr sz="1167" spc="44" dirty="0">
                <a:latin typeface="Tahoma"/>
                <a:cs typeface="Tahoma"/>
              </a:rPr>
              <a:t>it </a:t>
            </a:r>
            <a:r>
              <a:rPr sz="1167" spc="83" dirty="0">
                <a:latin typeface="Tahoma"/>
                <a:cs typeface="Tahoma"/>
              </a:rPr>
              <a:t>remains </a:t>
            </a:r>
            <a:r>
              <a:rPr sz="1167" spc="68" dirty="0">
                <a:latin typeface="Tahoma"/>
                <a:cs typeface="Tahoma"/>
              </a:rPr>
              <a:t>idle </a:t>
            </a:r>
            <a:r>
              <a:rPr sz="1167" spc="63" dirty="0">
                <a:latin typeface="Tahoma"/>
                <a:cs typeface="Tahoma"/>
              </a:rPr>
              <a:t>for </a:t>
            </a:r>
            <a:r>
              <a:rPr sz="1167" spc="68" dirty="0">
                <a:latin typeface="Tahoma"/>
                <a:cs typeface="Tahoma"/>
              </a:rPr>
              <a:t>lots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68" dirty="0">
                <a:latin typeface="Tahoma"/>
                <a:cs typeface="Tahoma"/>
              </a:rPr>
              <a:t>time </a:t>
            </a:r>
            <a:r>
              <a:rPr sz="1167" spc="49" dirty="0">
                <a:latin typeface="Tahoma"/>
                <a:cs typeface="Tahoma"/>
              </a:rPr>
              <a:t>in </a:t>
            </a:r>
            <a:r>
              <a:rPr sz="1167" spc="83" dirty="0">
                <a:latin typeface="Tahoma"/>
                <a:cs typeface="Tahoma"/>
              </a:rPr>
              <a:t>contrast </a:t>
            </a:r>
            <a:r>
              <a:rPr sz="1167" spc="68" dirty="0">
                <a:latin typeface="Tahoma"/>
                <a:cs typeface="Tahoma"/>
              </a:rPr>
              <a:t>with </a:t>
            </a:r>
            <a:r>
              <a:rPr sz="1167" spc="73" dirty="0">
                <a:latin typeface="Tahoma"/>
                <a:cs typeface="Tahoma"/>
              </a:rPr>
              <a:t>that 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7" dirty="0">
                <a:latin typeface="Tahoma"/>
                <a:cs typeface="Tahoma"/>
              </a:rPr>
              <a:t>teleprocessing </a:t>
            </a:r>
            <a:r>
              <a:rPr sz="1167" spc="78" dirty="0">
                <a:latin typeface="Tahoma"/>
                <a:cs typeface="Tahoma"/>
              </a:rPr>
              <a:t>systems </a:t>
            </a:r>
            <a:r>
              <a:rPr sz="1167" spc="156" dirty="0">
                <a:latin typeface="Tahoma"/>
                <a:cs typeface="Tahoma"/>
              </a:rPr>
              <a:t> </a:t>
            </a:r>
            <a:r>
              <a:rPr sz="1167" spc="83" dirty="0">
                <a:latin typeface="Tahoma"/>
                <a:cs typeface="Tahoma"/>
              </a:rPr>
              <a:t>approach.</a:t>
            </a:r>
            <a:endParaRPr sz="1167">
              <a:latin typeface="Tahoma"/>
              <a:cs typeface="Tahoma"/>
            </a:endParaRPr>
          </a:p>
          <a:p>
            <a:pPr marL="679082" indent="-222245">
              <a:spcBef>
                <a:spcPts val="10"/>
              </a:spcBef>
              <a:buFont typeface="Symbol"/>
              <a:buChar char=""/>
              <a:tabLst>
                <a:tab pos="679082" algn="l"/>
                <a:tab pos="679699" algn="l"/>
              </a:tabLst>
            </a:pPr>
            <a:r>
              <a:rPr sz="1167" spc="170" dirty="0">
                <a:latin typeface="Tahoma"/>
                <a:cs typeface="Tahoma"/>
              </a:rPr>
              <a:t>Client-Server</a:t>
            </a:r>
            <a:endParaRPr sz="1167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017428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27" y="1431791"/>
            <a:ext cx="5357460" cy="723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617" algn="just">
              <a:lnSpc>
                <a:spcPct val="100600"/>
              </a:lnSpc>
            </a:pPr>
            <a:r>
              <a:rPr sz="1167" spc="68" dirty="0">
                <a:latin typeface="Tahoma"/>
                <a:cs typeface="Tahoma"/>
              </a:rPr>
              <a:t>This type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78" dirty="0">
                <a:latin typeface="Tahoma"/>
                <a:cs typeface="Tahoma"/>
              </a:rPr>
              <a:t>multi- </a:t>
            </a:r>
            <a:r>
              <a:rPr sz="1167" spc="73" dirty="0">
                <a:latin typeface="Tahoma"/>
                <a:cs typeface="Tahoma"/>
              </a:rPr>
              <a:t>user </a:t>
            </a:r>
            <a:r>
              <a:rPr sz="1167" spc="87" dirty="0">
                <a:latin typeface="Tahoma"/>
                <a:cs typeface="Tahoma"/>
              </a:rPr>
              <a:t>environment </a:t>
            </a:r>
            <a:r>
              <a:rPr sz="1167" spc="53" dirty="0">
                <a:latin typeface="Tahoma"/>
                <a:cs typeface="Tahoma"/>
              </a:rPr>
              <a:t>is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68" dirty="0">
                <a:latin typeface="Tahoma"/>
                <a:cs typeface="Tahoma"/>
              </a:rPr>
              <a:t>best </a:t>
            </a:r>
            <a:r>
              <a:rPr sz="1167" spc="87" dirty="0">
                <a:latin typeface="Tahoma"/>
                <a:cs typeface="Tahoma"/>
              </a:rPr>
              <a:t>implementation </a:t>
            </a:r>
            <a:r>
              <a:rPr sz="1167" spc="44" dirty="0">
                <a:latin typeface="Tahoma"/>
                <a:cs typeface="Tahoma"/>
              </a:rPr>
              <a:t>of 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network </a:t>
            </a:r>
            <a:r>
              <a:rPr sz="1167" spc="58" dirty="0">
                <a:latin typeface="Tahoma"/>
                <a:cs typeface="Tahoma"/>
              </a:rPr>
              <a:t>and </a:t>
            </a:r>
            <a:r>
              <a:rPr sz="1167" spc="73" dirty="0">
                <a:latin typeface="Tahoma"/>
                <a:cs typeface="Tahoma"/>
              </a:rPr>
              <a:t>DBMS </a:t>
            </a:r>
            <a:r>
              <a:rPr sz="1167" spc="87" dirty="0">
                <a:latin typeface="Tahoma"/>
                <a:cs typeface="Tahoma"/>
              </a:rPr>
              <a:t>environments. </a:t>
            </a:r>
            <a:r>
              <a:rPr sz="1167" spc="49" dirty="0">
                <a:latin typeface="Tahoma"/>
                <a:cs typeface="Tahoma"/>
              </a:rPr>
              <a:t>It </a:t>
            </a:r>
            <a:r>
              <a:rPr sz="1167" spc="63" dirty="0">
                <a:latin typeface="Tahoma"/>
                <a:cs typeface="Tahoma"/>
              </a:rPr>
              <a:t>has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73" dirty="0">
                <a:latin typeface="Tahoma"/>
                <a:cs typeface="Tahoma"/>
              </a:rPr>
              <a:t>DBMS </a:t>
            </a:r>
            <a:r>
              <a:rPr sz="1167" spc="83" dirty="0">
                <a:latin typeface="Tahoma"/>
                <a:cs typeface="Tahoma"/>
              </a:rPr>
              <a:t>server machine  </a:t>
            </a:r>
            <a:r>
              <a:rPr sz="1167" spc="73" dirty="0">
                <a:latin typeface="Tahoma"/>
                <a:cs typeface="Tahoma"/>
              </a:rPr>
              <a:t>which </a:t>
            </a:r>
            <a:r>
              <a:rPr sz="1167" spc="68" dirty="0">
                <a:latin typeface="Tahoma"/>
                <a:cs typeface="Tahoma"/>
              </a:rPr>
              <a:t>runs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DBMS </a:t>
            </a:r>
            <a:r>
              <a:rPr sz="1167" spc="58" dirty="0">
                <a:latin typeface="Tahoma"/>
                <a:cs typeface="Tahoma"/>
              </a:rPr>
              <a:t>and </a:t>
            </a:r>
            <a:r>
              <a:rPr sz="1167" spc="44" dirty="0">
                <a:latin typeface="Tahoma"/>
                <a:cs typeface="Tahoma"/>
              </a:rPr>
              <a:t>to </a:t>
            </a:r>
            <a:r>
              <a:rPr sz="1167" spc="68" dirty="0">
                <a:latin typeface="Tahoma"/>
                <a:cs typeface="Tahoma"/>
              </a:rPr>
              <a:t>this </a:t>
            </a:r>
            <a:r>
              <a:rPr sz="1167" spc="83" dirty="0">
                <a:latin typeface="Tahoma"/>
                <a:cs typeface="Tahoma"/>
              </a:rPr>
              <a:t>machine </a:t>
            </a:r>
            <a:r>
              <a:rPr sz="1167" spc="58" dirty="0">
                <a:latin typeface="Tahoma"/>
                <a:cs typeface="Tahoma"/>
              </a:rPr>
              <a:t>are </a:t>
            </a:r>
            <a:r>
              <a:rPr sz="1167" spc="83" dirty="0">
                <a:latin typeface="Tahoma"/>
                <a:cs typeface="Tahoma"/>
              </a:rPr>
              <a:t>connected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8" dirty="0">
                <a:latin typeface="Tahoma"/>
                <a:cs typeface="Tahoma"/>
              </a:rPr>
              <a:t>clients  having  </a:t>
            </a:r>
            <a:r>
              <a:rPr sz="1167" spc="83" dirty="0">
                <a:latin typeface="Tahoma"/>
                <a:cs typeface="Tahoma"/>
              </a:rPr>
              <a:t>application  programs  running  </a:t>
            </a:r>
            <a:r>
              <a:rPr sz="1167" spc="58" dirty="0">
                <a:latin typeface="Tahoma"/>
                <a:cs typeface="Tahoma"/>
              </a:rPr>
              <a:t>for  </a:t>
            </a:r>
            <a:r>
              <a:rPr sz="1167" spc="68" dirty="0">
                <a:latin typeface="Tahoma"/>
                <a:cs typeface="Tahoma"/>
              </a:rPr>
              <a:t>each  </a:t>
            </a:r>
            <a:r>
              <a:rPr sz="1167" spc="78" dirty="0">
                <a:latin typeface="Tahoma"/>
                <a:cs typeface="Tahoma"/>
              </a:rPr>
              <a:t>user.  </a:t>
            </a:r>
            <a:r>
              <a:rPr sz="1167" spc="73" dirty="0">
                <a:latin typeface="Tahoma"/>
                <a:cs typeface="Tahoma"/>
              </a:rPr>
              <a:t>Once  </a:t>
            </a:r>
            <a:r>
              <a:rPr sz="1167" dirty="0">
                <a:latin typeface="Tahoma"/>
                <a:cs typeface="Tahoma"/>
              </a:rPr>
              <a:t>a</a:t>
            </a:r>
            <a:r>
              <a:rPr sz="1167" spc="131" dirty="0">
                <a:latin typeface="Tahoma"/>
                <a:cs typeface="Tahoma"/>
              </a:rPr>
              <a:t> </a:t>
            </a:r>
            <a:r>
              <a:rPr sz="1167" spc="73" dirty="0">
                <a:latin typeface="Tahoma"/>
                <a:cs typeface="Tahoma"/>
              </a:rPr>
              <a:t>users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41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6169" y="2147818"/>
            <a:ext cx="4561064" cy="54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29" marR="4939" indent="-14198" algn="just">
              <a:lnSpc>
                <a:spcPct val="100400"/>
              </a:lnSpc>
            </a:pPr>
            <a:r>
              <a:rPr sz="1167" spc="78" dirty="0">
                <a:latin typeface="Tahoma"/>
                <a:cs typeface="Tahoma"/>
              </a:rPr>
              <a:t>perform </a:t>
            </a:r>
            <a:r>
              <a:rPr sz="1167" dirty="0">
                <a:latin typeface="Tahoma"/>
                <a:cs typeface="Tahoma"/>
              </a:rPr>
              <a:t>a </a:t>
            </a:r>
            <a:r>
              <a:rPr sz="1167" spc="78" dirty="0">
                <a:latin typeface="Tahoma"/>
                <a:cs typeface="Tahoma"/>
              </a:rPr>
              <a:t>certain </a:t>
            </a:r>
            <a:r>
              <a:rPr sz="1167" spc="83" dirty="0">
                <a:latin typeface="Tahoma"/>
                <a:cs typeface="Tahoma"/>
              </a:rPr>
              <a:t>operation </a:t>
            </a:r>
            <a:r>
              <a:rPr sz="1167" spc="44" dirty="0">
                <a:latin typeface="Tahoma"/>
                <a:cs typeface="Tahoma"/>
              </a:rPr>
              <a:t>on </a:t>
            </a:r>
            <a:r>
              <a:rPr sz="1167" spc="73" dirty="0">
                <a:latin typeface="Tahoma"/>
                <a:cs typeface="Tahoma"/>
              </a:rPr>
              <a:t>data </a:t>
            </a:r>
            <a:r>
              <a:rPr sz="1167" spc="53" dirty="0">
                <a:latin typeface="Tahoma"/>
                <a:cs typeface="Tahoma"/>
              </a:rPr>
              <a:t>in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8" dirty="0">
                <a:latin typeface="Tahoma"/>
                <a:cs typeface="Tahoma"/>
              </a:rPr>
              <a:t>database </a:t>
            </a:r>
            <a:r>
              <a:rPr sz="1167" dirty="0">
                <a:latin typeface="Tahoma"/>
                <a:cs typeface="Tahoma"/>
              </a:rPr>
              <a:t>i t  </a:t>
            </a:r>
            <a:r>
              <a:rPr sz="1167" spc="83" dirty="0">
                <a:latin typeface="Tahoma"/>
                <a:cs typeface="Tahoma"/>
              </a:rPr>
              <a:t>requests </a:t>
            </a:r>
            <a:r>
              <a:rPr sz="1167" spc="44" dirty="0">
                <a:latin typeface="Tahoma"/>
                <a:cs typeface="Tahoma"/>
              </a:rPr>
              <a:t>to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68" dirty="0">
                <a:latin typeface="Tahoma"/>
                <a:cs typeface="Tahoma"/>
              </a:rPr>
              <a:t>DBMS </a:t>
            </a:r>
            <a:r>
              <a:rPr sz="1167" spc="78" dirty="0">
                <a:latin typeface="Tahoma"/>
                <a:cs typeface="Tahoma"/>
              </a:rPr>
              <a:t>through </a:t>
            </a:r>
            <a:r>
              <a:rPr sz="1167" spc="58" dirty="0">
                <a:latin typeface="Tahoma"/>
                <a:cs typeface="Tahoma"/>
              </a:rPr>
              <a:t>its </a:t>
            </a:r>
            <a:r>
              <a:rPr sz="1167" spc="83" dirty="0">
                <a:latin typeface="Tahoma"/>
                <a:cs typeface="Tahoma"/>
              </a:rPr>
              <a:t>machine’s application  </a:t>
            </a:r>
            <a:r>
              <a:rPr sz="1167" spc="58" dirty="0">
                <a:latin typeface="Tahoma"/>
                <a:cs typeface="Tahoma"/>
              </a:rPr>
              <a:t>the   </a:t>
            </a:r>
            <a:r>
              <a:rPr sz="1167" spc="83" dirty="0">
                <a:latin typeface="Tahoma"/>
                <a:cs typeface="Tahoma"/>
              </a:rPr>
              <a:t>request  </a:t>
            </a:r>
            <a:r>
              <a:rPr sz="1167" spc="44" dirty="0">
                <a:latin typeface="Tahoma"/>
                <a:cs typeface="Tahoma"/>
              </a:rPr>
              <a:t>is   </a:t>
            </a:r>
            <a:r>
              <a:rPr sz="1167" spc="83" dirty="0">
                <a:latin typeface="Tahoma"/>
                <a:cs typeface="Tahoma"/>
              </a:rPr>
              <a:t>forwarded  </a:t>
            </a:r>
            <a:r>
              <a:rPr sz="1167" spc="44" dirty="0">
                <a:latin typeface="Tahoma"/>
                <a:cs typeface="Tahoma"/>
              </a:rPr>
              <a:t>to   </a:t>
            </a:r>
            <a:r>
              <a:rPr sz="1167" spc="58" dirty="0">
                <a:latin typeface="Tahoma"/>
                <a:cs typeface="Tahoma"/>
              </a:rPr>
              <a:t>the   </a:t>
            </a:r>
            <a:r>
              <a:rPr sz="1167" spc="73" dirty="0">
                <a:latin typeface="Tahoma"/>
                <a:cs typeface="Tahoma"/>
              </a:rPr>
              <a:t>DBMS  </a:t>
            </a:r>
            <a:r>
              <a:rPr sz="1167" spc="83" dirty="0">
                <a:latin typeface="Tahoma"/>
                <a:cs typeface="Tahoma"/>
              </a:rPr>
              <a:t>server </a:t>
            </a:r>
            <a:r>
              <a:rPr sz="1167" spc="228" dirty="0">
                <a:latin typeface="Tahoma"/>
                <a:cs typeface="Tahoma"/>
              </a:rPr>
              <a:t> </a:t>
            </a:r>
            <a:r>
              <a:rPr sz="1167" spc="73" dirty="0">
                <a:latin typeface="Tahoma"/>
                <a:cs typeface="Tahoma"/>
              </a:rPr>
              <a:t>which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9002" y="2147463"/>
            <a:ext cx="738981" cy="723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0600"/>
              </a:lnSpc>
            </a:pPr>
            <a:r>
              <a:rPr sz="1167" spc="73" dirty="0">
                <a:latin typeface="Tahoma"/>
                <a:cs typeface="Tahoma"/>
              </a:rPr>
              <a:t>wants </a:t>
            </a:r>
            <a:r>
              <a:rPr sz="1167" spc="49" dirty="0">
                <a:latin typeface="Tahoma"/>
                <a:cs typeface="Tahoma"/>
              </a:rPr>
              <a:t>to  </a:t>
            </a:r>
            <a:r>
              <a:rPr sz="1167" spc="73" dirty="0">
                <a:latin typeface="Tahoma"/>
                <a:cs typeface="Tahoma"/>
              </a:rPr>
              <a:t>sends </a:t>
            </a:r>
            <a:r>
              <a:rPr sz="1167" dirty="0">
                <a:latin typeface="Tahoma"/>
                <a:cs typeface="Tahoma"/>
              </a:rPr>
              <a:t>i </a:t>
            </a:r>
            <a:r>
              <a:rPr sz="1167" spc="44" dirty="0">
                <a:latin typeface="Tahoma"/>
                <a:cs typeface="Tahoma"/>
              </a:rPr>
              <a:t>ts  </a:t>
            </a:r>
            <a:r>
              <a:rPr sz="1167" spc="97" dirty="0">
                <a:latin typeface="Tahoma"/>
                <a:cs typeface="Tahoma"/>
              </a:rPr>
              <a:t>s</a:t>
            </a:r>
            <a:r>
              <a:rPr sz="1167" spc="87" dirty="0">
                <a:latin typeface="Tahoma"/>
                <a:cs typeface="Tahoma"/>
              </a:rPr>
              <a:t>o</a:t>
            </a:r>
            <a:r>
              <a:rPr sz="1167" spc="107" dirty="0">
                <a:latin typeface="Tahoma"/>
                <a:cs typeface="Tahoma"/>
              </a:rPr>
              <a:t>f</a:t>
            </a:r>
            <a:r>
              <a:rPr sz="1167" spc="87" dirty="0">
                <a:latin typeface="Tahoma"/>
                <a:cs typeface="Tahoma"/>
              </a:rPr>
              <a:t>t</a:t>
            </a:r>
            <a:r>
              <a:rPr sz="1167" spc="102" dirty="0">
                <a:latin typeface="Tahoma"/>
                <a:cs typeface="Tahoma"/>
              </a:rPr>
              <a:t>w</a:t>
            </a:r>
            <a:r>
              <a:rPr sz="1167" spc="87" dirty="0">
                <a:latin typeface="Tahoma"/>
                <a:cs typeface="Tahoma"/>
              </a:rPr>
              <a:t>a</a:t>
            </a:r>
            <a:r>
              <a:rPr sz="1167" spc="92" dirty="0">
                <a:latin typeface="Tahoma"/>
                <a:cs typeface="Tahoma"/>
              </a:rPr>
              <a:t>r</a:t>
            </a:r>
            <a:r>
              <a:rPr sz="1167" spc="107" dirty="0">
                <a:latin typeface="Tahoma"/>
                <a:cs typeface="Tahoma"/>
              </a:rPr>
              <a:t>e</a:t>
            </a:r>
            <a:r>
              <a:rPr sz="1167" dirty="0">
                <a:latin typeface="Tahoma"/>
                <a:cs typeface="Tahoma"/>
              </a:rPr>
              <a:t>;  </a:t>
            </a:r>
            <a:r>
              <a:rPr sz="1167" spc="78" dirty="0">
                <a:latin typeface="Tahoma"/>
                <a:cs typeface="Tahoma"/>
              </a:rPr>
              <a:t>performs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4756" y="2684914"/>
            <a:ext cx="270280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58" dirty="0">
                <a:latin typeface="Tahoma"/>
                <a:cs typeface="Tahoma"/>
              </a:rPr>
              <a:t>the  </a:t>
            </a:r>
            <a:r>
              <a:rPr sz="1167" spc="83" dirty="0">
                <a:latin typeface="Tahoma"/>
                <a:cs typeface="Tahoma"/>
              </a:rPr>
              <a:t>required operation </a:t>
            </a:r>
            <a:r>
              <a:rPr sz="1167" spc="49" dirty="0">
                <a:latin typeface="Tahoma"/>
                <a:cs typeface="Tahoma"/>
              </a:rPr>
              <a:t>on  </a:t>
            </a: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267" dirty="0">
                <a:latin typeface="Tahoma"/>
                <a:cs typeface="Tahoma"/>
              </a:rPr>
              <a:t> </a:t>
            </a:r>
            <a:r>
              <a:rPr sz="1167" spc="44" dirty="0">
                <a:latin typeface="Tahoma"/>
                <a:cs typeface="Tahoma"/>
              </a:rPr>
              <a:t>in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9001" y="2864202"/>
            <a:ext cx="3476978" cy="359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tabLst>
                <a:tab pos="851322" algn="l"/>
                <a:tab pos="1219260" algn="l"/>
                <a:tab pos="1835373" algn="l"/>
                <a:tab pos="2274924" algn="l"/>
                <a:tab pos="3351577" algn="l"/>
              </a:tabLst>
            </a:pP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dame </a:t>
            </a:r>
            <a:r>
              <a:rPr sz="1167" spc="83" dirty="0">
                <a:latin typeface="Tahoma"/>
                <a:cs typeface="Tahoma"/>
              </a:rPr>
              <a:t>computer </a:t>
            </a:r>
            <a:r>
              <a:rPr sz="1167" spc="63" dirty="0">
                <a:latin typeface="Tahoma"/>
                <a:cs typeface="Tahoma"/>
              </a:rPr>
              <a:t>and </a:t>
            </a:r>
            <a:r>
              <a:rPr sz="1167" spc="68" dirty="0">
                <a:latin typeface="Tahoma"/>
                <a:cs typeface="Tahoma"/>
              </a:rPr>
              <a:t>then </a:t>
            </a:r>
            <a:r>
              <a:rPr sz="1167" spc="78" dirty="0">
                <a:latin typeface="Tahoma"/>
                <a:cs typeface="Tahoma"/>
              </a:rPr>
              <a:t>passes </a:t>
            </a:r>
            <a:r>
              <a:rPr sz="1167" spc="68" dirty="0">
                <a:latin typeface="Tahoma"/>
                <a:cs typeface="Tahoma"/>
              </a:rPr>
              <a:t>back  </a:t>
            </a:r>
            <a:r>
              <a:rPr sz="1167" spc="92" dirty="0">
                <a:latin typeface="Tahoma"/>
                <a:cs typeface="Tahoma"/>
              </a:rPr>
              <a:t>i</a:t>
            </a:r>
            <a:r>
              <a:rPr sz="1167" spc="97" dirty="0">
                <a:latin typeface="Tahoma"/>
                <a:cs typeface="Tahoma"/>
              </a:rPr>
              <a:t>n</a:t>
            </a:r>
            <a:r>
              <a:rPr sz="1167" spc="87" dirty="0">
                <a:latin typeface="Tahoma"/>
                <a:cs typeface="Tahoma"/>
              </a:rPr>
              <a:t>t</a:t>
            </a:r>
            <a:r>
              <a:rPr sz="1167" spc="97" dirty="0">
                <a:latin typeface="Tahoma"/>
                <a:cs typeface="Tahoma"/>
              </a:rPr>
              <a:t>e</a:t>
            </a:r>
            <a:r>
              <a:rPr sz="1167" spc="107" dirty="0">
                <a:latin typeface="Tahoma"/>
                <a:cs typeface="Tahoma"/>
              </a:rPr>
              <a:t>n</a:t>
            </a:r>
            <a:r>
              <a:rPr sz="1167" spc="87" dirty="0">
                <a:latin typeface="Tahoma"/>
                <a:cs typeface="Tahoma"/>
              </a:rPr>
              <a:t>d</a:t>
            </a:r>
            <a:r>
              <a:rPr sz="1167" spc="92" dirty="0">
                <a:latin typeface="Tahoma"/>
                <a:cs typeface="Tahoma"/>
              </a:rPr>
              <a:t>i</a:t>
            </a:r>
            <a:r>
              <a:rPr sz="1167" spc="107" dirty="0">
                <a:latin typeface="Tahoma"/>
                <a:cs typeface="Tahoma"/>
              </a:rPr>
              <a:t>n</a:t>
            </a:r>
            <a:r>
              <a:rPr sz="1167" dirty="0">
                <a:latin typeface="Tahoma"/>
                <a:cs typeface="Tahoma"/>
              </a:rPr>
              <a:t>g	</a:t>
            </a:r>
            <a:r>
              <a:rPr sz="1167" spc="97" dirty="0">
                <a:latin typeface="Tahoma"/>
                <a:cs typeface="Tahoma"/>
              </a:rPr>
              <a:t>th</a:t>
            </a:r>
            <a:r>
              <a:rPr sz="1167" dirty="0">
                <a:latin typeface="Tahoma"/>
                <a:cs typeface="Tahoma"/>
              </a:rPr>
              <a:t>e	</a:t>
            </a:r>
            <a:r>
              <a:rPr sz="1167" spc="92" dirty="0">
                <a:latin typeface="Tahoma"/>
                <a:cs typeface="Tahoma"/>
              </a:rPr>
              <a:t>r</a:t>
            </a:r>
            <a:r>
              <a:rPr sz="1167" spc="97" dirty="0">
                <a:latin typeface="Tahoma"/>
                <a:cs typeface="Tahoma"/>
              </a:rPr>
              <a:t>e</a:t>
            </a:r>
            <a:r>
              <a:rPr sz="1167" spc="107" dirty="0">
                <a:latin typeface="Tahoma"/>
                <a:cs typeface="Tahoma"/>
              </a:rPr>
              <a:t>s</a:t>
            </a:r>
            <a:r>
              <a:rPr sz="1167" spc="97" dirty="0">
                <a:latin typeface="Tahoma"/>
                <a:cs typeface="Tahoma"/>
              </a:rPr>
              <a:t>u</a:t>
            </a:r>
            <a:r>
              <a:rPr sz="1167" spc="92" dirty="0">
                <a:latin typeface="Tahoma"/>
                <a:cs typeface="Tahoma"/>
              </a:rPr>
              <a:t>l</a:t>
            </a:r>
            <a:r>
              <a:rPr sz="1167" spc="97" dirty="0">
                <a:latin typeface="Tahoma"/>
                <a:cs typeface="Tahoma"/>
              </a:rPr>
              <a:t>t</a:t>
            </a:r>
            <a:r>
              <a:rPr sz="1167" dirty="0">
                <a:latin typeface="Tahoma"/>
                <a:cs typeface="Tahoma"/>
              </a:rPr>
              <a:t>.	</a:t>
            </a:r>
            <a:r>
              <a:rPr sz="1167" spc="87" dirty="0">
                <a:latin typeface="Tahoma"/>
                <a:cs typeface="Tahoma"/>
              </a:rPr>
              <a:t>T</a:t>
            </a:r>
            <a:r>
              <a:rPr sz="1167" spc="107" dirty="0">
                <a:latin typeface="Tahoma"/>
                <a:cs typeface="Tahoma"/>
              </a:rPr>
              <a:t>h</a:t>
            </a:r>
            <a:r>
              <a:rPr sz="1167" spc="92" dirty="0">
                <a:latin typeface="Tahoma"/>
                <a:cs typeface="Tahoma"/>
              </a:rPr>
              <a:t>i</a:t>
            </a:r>
            <a:r>
              <a:rPr sz="1167" dirty="0">
                <a:latin typeface="Tahoma"/>
                <a:cs typeface="Tahoma"/>
              </a:rPr>
              <a:t>s	</a:t>
            </a:r>
            <a:r>
              <a:rPr sz="1167" spc="97" dirty="0">
                <a:latin typeface="Tahoma"/>
                <a:cs typeface="Tahoma"/>
              </a:rPr>
              <a:t>en</a:t>
            </a:r>
            <a:r>
              <a:rPr sz="1167" spc="92" dirty="0">
                <a:latin typeface="Tahoma"/>
                <a:cs typeface="Tahoma"/>
              </a:rPr>
              <a:t>vi</a:t>
            </a:r>
            <a:r>
              <a:rPr sz="1167" spc="102" dirty="0">
                <a:latin typeface="Tahoma"/>
                <a:cs typeface="Tahoma"/>
              </a:rPr>
              <a:t>r</a:t>
            </a:r>
            <a:r>
              <a:rPr sz="1167" spc="87" dirty="0">
                <a:latin typeface="Tahoma"/>
                <a:cs typeface="Tahoma"/>
              </a:rPr>
              <a:t>o</a:t>
            </a:r>
            <a:r>
              <a:rPr sz="1167" spc="107" dirty="0">
                <a:latin typeface="Tahoma"/>
                <a:cs typeface="Tahoma"/>
              </a:rPr>
              <a:t>n</a:t>
            </a:r>
            <a:r>
              <a:rPr sz="1167" spc="92" dirty="0">
                <a:latin typeface="Tahoma"/>
                <a:cs typeface="Tahoma"/>
              </a:rPr>
              <a:t>m</a:t>
            </a:r>
            <a:r>
              <a:rPr sz="1167" spc="97" dirty="0">
                <a:latin typeface="Tahoma"/>
                <a:cs typeface="Tahoma"/>
              </a:rPr>
              <a:t>en</a:t>
            </a:r>
            <a:r>
              <a:rPr sz="1167" dirty="0">
                <a:latin typeface="Tahoma"/>
                <a:cs typeface="Tahoma"/>
              </a:rPr>
              <a:t>t	</a:t>
            </a:r>
            <a:r>
              <a:rPr sz="1167" spc="92" dirty="0">
                <a:latin typeface="Tahoma"/>
                <a:cs typeface="Tahoma"/>
              </a:rPr>
              <a:t>i</a:t>
            </a:r>
            <a:r>
              <a:rPr sz="1167" dirty="0">
                <a:latin typeface="Tahoma"/>
                <a:cs typeface="Tahoma"/>
              </a:rPr>
              <a:t>s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37060" y="2684202"/>
            <a:ext cx="1818746" cy="54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82" marR="4939" indent="-1852" algn="just">
              <a:lnSpc>
                <a:spcPct val="100400"/>
              </a:lnSpc>
            </a:pP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database </a:t>
            </a:r>
            <a:r>
              <a:rPr sz="1167" spc="78" dirty="0">
                <a:latin typeface="Tahoma"/>
                <a:cs typeface="Tahoma"/>
              </a:rPr>
              <a:t>stored </a:t>
            </a:r>
            <a:r>
              <a:rPr sz="1167" spc="44" dirty="0">
                <a:latin typeface="Tahoma"/>
                <a:cs typeface="Tahoma"/>
              </a:rPr>
              <a:t>in 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8" dirty="0">
                <a:latin typeface="Tahoma"/>
                <a:cs typeface="Tahoma"/>
              </a:rPr>
              <a:t>result </a:t>
            </a:r>
            <a:r>
              <a:rPr sz="1167" spc="44" dirty="0">
                <a:latin typeface="Tahoma"/>
                <a:cs typeface="Tahoma"/>
              </a:rPr>
              <a:t>to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3" dirty="0">
                <a:latin typeface="Tahoma"/>
                <a:cs typeface="Tahoma"/>
              </a:rPr>
              <a:t>user  best  </a:t>
            </a:r>
            <a:r>
              <a:rPr sz="1167" spc="78" dirty="0">
                <a:latin typeface="Tahoma"/>
                <a:cs typeface="Tahoma"/>
              </a:rPr>
              <a:t>suited  </a:t>
            </a:r>
            <a:r>
              <a:rPr sz="1167" spc="63" dirty="0">
                <a:latin typeface="Tahoma"/>
                <a:cs typeface="Tahoma"/>
              </a:rPr>
              <a:t>for  </a:t>
            </a:r>
            <a:r>
              <a:rPr sz="1167" spc="73" dirty="0">
                <a:latin typeface="Tahoma"/>
                <a:cs typeface="Tahoma"/>
              </a:rPr>
              <a:t> large</a:t>
            </a:r>
            <a:endParaRPr sz="1167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8927" y="3219875"/>
            <a:ext cx="5355608" cy="29134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0800"/>
              </a:lnSpc>
            </a:pPr>
            <a:r>
              <a:rPr sz="1167" spc="83" dirty="0">
                <a:latin typeface="Tahoma"/>
                <a:cs typeface="Tahoma"/>
              </a:rPr>
              <a:t>enterprises </a:t>
            </a:r>
            <a:r>
              <a:rPr sz="1167" spc="73" dirty="0">
                <a:latin typeface="Tahoma"/>
                <a:cs typeface="Tahoma"/>
              </a:rPr>
              <a:t>where </a:t>
            </a:r>
            <a:r>
              <a:rPr sz="1167" spc="68" dirty="0">
                <a:latin typeface="Tahoma"/>
                <a:cs typeface="Tahoma"/>
              </a:rPr>
              <a:t>bulk </a:t>
            </a:r>
            <a:r>
              <a:rPr sz="1167" spc="44" dirty="0">
                <a:latin typeface="Tahoma"/>
                <a:cs typeface="Tahoma"/>
              </a:rPr>
              <a:t>of </a:t>
            </a:r>
            <a:r>
              <a:rPr sz="1167" spc="73" dirty="0">
                <a:latin typeface="Tahoma"/>
                <a:cs typeface="Tahoma"/>
              </a:rPr>
              <a:t>data </a:t>
            </a:r>
            <a:r>
              <a:rPr sz="1167" spc="44" dirty="0">
                <a:latin typeface="Tahoma"/>
                <a:cs typeface="Tahoma"/>
              </a:rPr>
              <a:t>is </a:t>
            </a:r>
            <a:r>
              <a:rPr sz="1167" spc="83" dirty="0">
                <a:latin typeface="Tahoma"/>
                <a:cs typeface="Tahoma"/>
              </a:rPr>
              <a:t>processed </a:t>
            </a:r>
            <a:r>
              <a:rPr sz="1167" spc="63" dirty="0">
                <a:latin typeface="Tahoma"/>
                <a:cs typeface="Tahoma"/>
              </a:rPr>
              <a:t>and </a:t>
            </a:r>
            <a:r>
              <a:rPr sz="1167" spc="83" dirty="0">
                <a:latin typeface="Tahoma"/>
                <a:cs typeface="Tahoma"/>
              </a:rPr>
              <a:t>requests </a:t>
            </a:r>
            <a:r>
              <a:rPr sz="1167" spc="58" dirty="0">
                <a:latin typeface="Tahoma"/>
                <a:cs typeface="Tahoma"/>
              </a:rPr>
              <a:t>are </a:t>
            </a:r>
            <a:r>
              <a:rPr sz="1167" spc="68" dirty="0">
                <a:latin typeface="Tahoma"/>
                <a:cs typeface="Tahoma"/>
              </a:rPr>
              <a:t>very  much</a:t>
            </a:r>
            <a:r>
              <a:rPr sz="1167" spc="131" dirty="0">
                <a:latin typeface="Tahoma"/>
                <a:cs typeface="Tahoma"/>
              </a:rPr>
              <a:t> </a:t>
            </a:r>
            <a:r>
              <a:rPr sz="1167" spc="83" dirty="0">
                <a:latin typeface="Tahoma"/>
                <a:cs typeface="Tahoma"/>
              </a:rPr>
              <a:t>frequent.</a:t>
            </a:r>
            <a:endParaRPr sz="1167">
              <a:latin typeface="Tahoma"/>
              <a:cs typeface="Tahoma"/>
            </a:endParaRPr>
          </a:p>
          <a:p>
            <a:pPr>
              <a:spcBef>
                <a:spcPts val="53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marR="11730" indent="-617">
              <a:lnSpc>
                <a:spcPts val="1410"/>
              </a:lnSpc>
            </a:pPr>
            <a:r>
              <a:rPr sz="1215" i="1" spc="44" dirty="0">
                <a:latin typeface="Tahoma"/>
                <a:cs typeface="Tahoma"/>
              </a:rPr>
              <a:t>This </a:t>
            </a:r>
            <a:r>
              <a:rPr sz="1215" i="1" spc="58" dirty="0">
                <a:latin typeface="Tahoma"/>
                <a:cs typeface="Tahoma"/>
              </a:rPr>
              <a:t>concludes </a:t>
            </a:r>
            <a:r>
              <a:rPr sz="1215" i="1" spc="34" dirty="0">
                <a:latin typeface="Tahoma"/>
                <a:cs typeface="Tahoma"/>
              </a:rPr>
              <a:t>the </a:t>
            </a:r>
            <a:r>
              <a:rPr sz="1215" i="1" spc="53" dirty="0">
                <a:latin typeface="Tahoma"/>
                <a:cs typeface="Tahoma"/>
              </a:rPr>
              <a:t>topics </a:t>
            </a:r>
            <a:r>
              <a:rPr sz="1215" i="1" spc="58" dirty="0">
                <a:latin typeface="Tahoma"/>
                <a:cs typeface="Tahoma"/>
              </a:rPr>
              <a:t>discusses </a:t>
            </a:r>
            <a:r>
              <a:rPr sz="1215" i="1" spc="29" dirty="0">
                <a:latin typeface="Tahoma"/>
                <a:cs typeface="Tahoma"/>
              </a:rPr>
              <a:t>in </a:t>
            </a:r>
            <a:r>
              <a:rPr sz="1215" i="1" spc="34" dirty="0">
                <a:latin typeface="Tahoma"/>
                <a:cs typeface="Tahoma"/>
              </a:rPr>
              <a:t>the </a:t>
            </a:r>
            <a:r>
              <a:rPr sz="1215" i="1" spc="58" dirty="0">
                <a:latin typeface="Tahoma"/>
                <a:cs typeface="Tahoma"/>
              </a:rPr>
              <a:t>lecture </a:t>
            </a:r>
            <a:r>
              <a:rPr sz="1215" i="1" spc="29" dirty="0">
                <a:latin typeface="Tahoma"/>
                <a:cs typeface="Tahoma"/>
              </a:rPr>
              <a:t>No4 </a:t>
            </a:r>
            <a:r>
              <a:rPr sz="1215" i="1" spc="-19" dirty="0">
                <a:latin typeface="Tahoma"/>
                <a:cs typeface="Tahoma"/>
              </a:rPr>
              <a:t>. </a:t>
            </a:r>
            <a:r>
              <a:rPr sz="1215" i="1" spc="19" dirty="0">
                <a:latin typeface="Tahoma"/>
                <a:cs typeface="Tahoma"/>
              </a:rPr>
              <a:t>In </a:t>
            </a:r>
            <a:r>
              <a:rPr sz="1215" i="1" spc="34" dirty="0">
                <a:latin typeface="Tahoma"/>
                <a:cs typeface="Tahoma"/>
              </a:rPr>
              <a:t>the </a:t>
            </a:r>
            <a:r>
              <a:rPr sz="1215" i="1" spc="49" dirty="0">
                <a:latin typeface="Tahoma"/>
                <a:cs typeface="Tahoma"/>
              </a:rPr>
              <a:t>next  </a:t>
            </a:r>
            <a:r>
              <a:rPr sz="1215" i="1" spc="58" dirty="0">
                <a:latin typeface="Tahoma"/>
                <a:cs typeface="Tahoma"/>
              </a:rPr>
              <a:t>lecture </a:t>
            </a:r>
            <a:r>
              <a:rPr sz="1215" i="1" spc="53" dirty="0">
                <a:latin typeface="Tahoma"/>
                <a:cs typeface="Tahoma"/>
              </a:rPr>
              <a:t>Database </a:t>
            </a:r>
            <a:r>
              <a:rPr sz="1215" i="1" spc="63" dirty="0">
                <a:latin typeface="Tahoma"/>
                <a:cs typeface="Tahoma"/>
              </a:rPr>
              <a:t>application </a:t>
            </a:r>
            <a:r>
              <a:rPr sz="1215" i="1" spc="58" dirty="0">
                <a:latin typeface="Tahoma"/>
                <a:cs typeface="Tahoma"/>
              </a:rPr>
              <a:t>development process </a:t>
            </a:r>
            <a:r>
              <a:rPr sz="1215" i="1" spc="49" dirty="0">
                <a:latin typeface="Tahoma"/>
                <a:cs typeface="Tahoma"/>
              </a:rPr>
              <a:t>will </a:t>
            </a:r>
            <a:r>
              <a:rPr sz="1215" i="1" spc="19" dirty="0">
                <a:latin typeface="Tahoma"/>
                <a:cs typeface="Tahoma"/>
              </a:rPr>
              <a:t>be  </a:t>
            </a:r>
            <a:r>
              <a:rPr sz="1215" i="1" spc="175" dirty="0">
                <a:latin typeface="Tahoma"/>
                <a:cs typeface="Tahoma"/>
              </a:rPr>
              <a:t> </a:t>
            </a:r>
            <a:r>
              <a:rPr sz="1215" i="1" spc="58" dirty="0">
                <a:latin typeface="Tahoma"/>
                <a:cs typeface="Tahoma"/>
              </a:rPr>
              <a:t>discussed</a:t>
            </a:r>
            <a:endParaRPr sz="1215">
              <a:latin typeface="Tahoma"/>
              <a:cs typeface="Tahoma"/>
            </a:endParaRPr>
          </a:p>
          <a:p>
            <a:pPr>
              <a:spcBef>
                <a:spcPts val="19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/>
            <a:r>
              <a:rPr sz="1167" spc="83" dirty="0">
                <a:latin typeface="Tahoma"/>
                <a:cs typeface="Tahoma"/>
              </a:rPr>
              <a:t>Exercises:</a:t>
            </a:r>
            <a:endParaRPr sz="1167">
              <a:latin typeface="Tahoma"/>
              <a:cs typeface="Tahoma"/>
            </a:endParaRPr>
          </a:p>
          <a:p>
            <a:pPr marL="899474" marR="14198" indent="-221628" algn="just">
              <a:lnSpc>
                <a:spcPct val="100600"/>
              </a:lnSpc>
              <a:buFont typeface="Times New Roman"/>
              <a:buChar char="-"/>
              <a:tabLst>
                <a:tab pos="900092" algn="l"/>
              </a:tabLst>
            </a:pPr>
            <a:r>
              <a:rPr sz="1167" spc="78" dirty="0">
                <a:latin typeface="Tahoma"/>
                <a:cs typeface="Tahoma"/>
              </a:rPr>
              <a:t>Extend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8" dirty="0">
                <a:latin typeface="Tahoma"/>
                <a:cs typeface="Tahoma"/>
              </a:rPr>
              <a:t>format </a:t>
            </a:r>
            <a:r>
              <a:rPr sz="1167" spc="39" dirty="0">
                <a:latin typeface="Tahoma"/>
                <a:cs typeface="Tahoma"/>
              </a:rPr>
              <a:t>of </a:t>
            </a:r>
            <a:r>
              <a:rPr sz="1167" spc="68" dirty="0">
                <a:latin typeface="Tahoma"/>
                <a:cs typeface="Tahoma"/>
              </a:rPr>
              <a:t>data </a:t>
            </a:r>
            <a:r>
              <a:rPr sz="1167" spc="73" dirty="0">
                <a:latin typeface="Tahoma"/>
                <a:cs typeface="Tahoma"/>
              </a:rPr>
              <a:t>from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exercise </a:t>
            </a:r>
            <a:r>
              <a:rPr sz="1167" spc="39" dirty="0">
                <a:latin typeface="Tahoma"/>
                <a:cs typeface="Tahoma"/>
              </a:rPr>
              <a:t>of </a:t>
            </a:r>
            <a:r>
              <a:rPr sz="1167" spc="83" dirty="0">
                <a:latin typeface="Tahoma"/>
                <a:cs typeface="Tahoma"/>
              </a:rPr>
              <a:t>previous  </a:t>
            </a:r>
            <a:r>
              <a:rPr sz="1167" spc="78" dirty="0">
                <a:latin typeface="Tahoma"/>
                <a:cs typeface="Tahoma"/>
              </a:rPr>
              <a:t>lecture </a:t>
            </a:r>
            <a:r>
              <a:rPr sz="1167" spc="44" dirty="0">
                <a:latin typeface="Tahoma"/>
                <a:cs typeface="Tahoma"/>
              </a:rPr>
              <a:t>to </a:t>
            </a:r>
            <a:r>
              <a:rPr sz="1167" spc="78" dirty="0">
                <a:latin typeface="Tahoma"/>
                <a:cs typeface="Tahoma"/>
              </a:rPr>
              <a:t>include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78" dirty="0">
                <a:latin typeface="Tahoma"/>
                <a:cs typeface="Tahoma"/>
              </a:rPr>
              <a:t>physical </a:t>
            </a:r>
            <a:r>
              <a:rPr sz="1167" spc="63" dirty="0">
                <a:latin typeface="Tahoma"/>
                <a:cs typeface="Tahoma"/>
              </a:rPr>
              <a:t>and </a:t>
            </a:r>
            <a:r>
              <a:rPr sz="1167" spc="83" dirty="0">
                <a:latin typeface="Tahoma"/>
                <a:cs typeface="Tahoma"/>
              </a:rPr>
              <a:t>internal </a:t>
            </a:r>
            <a:r>
              <a:rPr sz="1167" spc="78" dirty="0">
                <a:latin typeface="Tahoma"/>
                <a:cs typeface="Tahoma"/>
              </a:rPr>
              <a:t>levels.  Complete </a:t>
            </a:r>
            <a:r>
              <a:rPr sz="1167" spc="68" dirty="0">
                <a:latin typeface="Tahoma"/>
                <a:cs typeface="Tahoma"/>
              </a:rPr>
              <a:t>your </a:t>
            </a:r>
            <a:r>
              <a:rPr sz="1167" spc="83" dirty="0">
                <a:latin typeface="Tahoma"/>
                <a:cs typeface="Tahoma"/>
              </a:rPr>
              <a:t>exercise </a:t>
            </a:r>
            <a:r>
              <a:rPr sz="1167" spc="49" dirty="0">
                <a:latin typeface="Tahoma"/>
                <a:cs typeface="Tahoma"/>
              </a:rPr>
              <a:t>by </a:t>
            </a:r>
            <a:r>
              <a:rPr sz="1167" spc="83" dirty="0">
                <a:latin typeface="Tahoma"/>
                <a:cs typeface="Tahoma"/>
              </a:rPr>
              <a:t>including </a:t>
            </a:r>
            <a:r>
              <a:rPr sz="1167" spc="73" dirty="0">
                <a:latin typeface="Tahoma"/>
                <a:cs typeface="Tahoma"/>
              </a:rPr>
              <a:t>data </a:t>
            </a:r>
            <a:r>
              <a:rPr sz="1167" spc="44" dirty="0">
                <a:latin typeface="Tahoma"/>
                <a:cs typeface="Tahoma"/>
              </a:rPr>
              <a:t>at </a:t>
            </a:r>
            <a:r>
              <a:rPr sz="1167" spc="58" dirty="0">
                <a:latin typeface="Tahoma"/>
                <a:cs typeface="Tahoma"/>
              </a:rPr>
              <a:t>all </a:t>
            </a:r>
            <a:r>
              <a:rPr sz="1167" spc="73" dirty="0">
                <a:latin typeface="Tahoma"/>
                <a:cs typeface="Tahoma"/>
              </a:rPr>
              <a:t>three  levels</a:t>
            </a:r>
            <a:endParaRPr sz="1167">
              <a:latin typeface="Tahoma"/>
              <a:cs typeface="Tahoma"/>
            </a:endParaRPr>
          </a:p>
          <a:p>
            <a:pPr marL="899474" marR="13582" indent="-221628" algn="just">
              <a:lnSpc>
                <a:spcPct val="100600"/>
              </a:lnSpc>
              <a:buFont typeface="Times New Roman"/>
              <a:buChar char="-"/>
              <a:tabLst>
                <a:tab pos="900092" algn="l"/>
              </a:tabLst>
            </a:pPr>
            <a:r>
              <a:rPr sz="1167" spc="73" dirty="0">
                <a:latin typeface="Tahoma"/>
                <a:cs typeface="Tahoma"/>
              </a:rPr>
              <a:t>Think </a:t>
            </a:r>
            <a:r>
              <a:rPr sz="1167" spc="39" dirty="0">
                <a:latin typeface="Tahoma"/>
                <a:cs typeface="Tahoma"/>
              </a:rPr>
              <a:t>of </a:t>
            </a:r>
            <a:r>
              <a:rPr sz="1167" spc="83" dirty="0">
                <a:latin typeface="Tahoma"/>
                <a:cs typeface="Tahoma"/>
              </a:rPr>
              <a:t>different </a:t>
            </a:r>
            <a:r>
              <a:rPr sz="1167" spc="78" dirty="0">
                <a:latin typeface="Tahoma"/>
                <a:cs typeface="Tahoma"/>
              </a:rPr>
              <a:t>nature </a:t>
            </a:r>
            <a:r>
              <a:rPr sz="1167" spc="39" dirty="0">
                <a:latin typeface="Tahoma"/>
                <a:cs typeface="Tahoma"/>
              </a:rPr>
              <a:t>of </a:t>
            </a:r>
            <a:r>
              <a:rPr sz="1167" spc="78" dirty="0">
                <a:latin typeface="Tahoma"/>
                <a:cs typeface="Tahoma"/>
              </a:rPr>
              <a:t>changes </a:t>
            </a:r>
            <a:r>
              <a:rPr sz="1167" spc="39" dirty="0">
                <a:latin typeface="Tahoma"/>
                <a:cs typeface="Tahoma"/>
              </a:rPr>
              <a:t>at </a:t>
            </a:r>
            <a:r>
              <a:rPr sz="1167" spc="58" dirty="0">
                <a:latin typeface="Tahoma"/>
                <a:cs typeface="Tahoma"/>
              </a:rPr>
              <a:t>all </a:t>
            </a:r>
            <a:r>
              <a:rPr sz="1167" spc="73" dirty="0">
                <a:latin typeface="Tahoma"/>
                <a:cs typeface="Tahoma"/>
              </a:rPr>
              <a:t>three </a:t>
            </a:r>
            <a:r>
              <a:rPr sz="1167" spc="78" dirty="0">
                <a:latin typeface="Tahoma"/>
                <a:cs typeface="Tahoma"/>
              </a:rPr>
              <a:t>levels </a:t>
            </a:r>
            <a:r>
              <a:rPr sz="1167" spc="39" dirty="0">
                <a:latin typeface="Tahoma"/>
                <a:cs typeface="Tahoma"/>
              </a:rPr>
              <a:t>of  </a:t>
            </a:r>
            <a:r>
              <a:rPr sz="1167" spc="78" dirty="0">
                <a:latin typeface="Tahoma"/>
                <a:cs typeface="Tahoma"/>
              </a:rPr>
              <a:t>database </a:t>
            </a:r>
            <a:r>
              <a:rPr sz="1167" spc="87" dirty="0">
                <a:latin typeface="Tahoma"/>
                <a:cs typeface="Tahoma"/>
              </a:rPr>
              <a:t>architecture </a:t>
            </a:r>
            <a:r>
              <a:rPr sz="1167" spc="63" dirty="0">
                <a:latin typeface="Tahoma"/>
                <a:cs typeface="Tahoma"/>
              </a:rPr>
              <a:t>and </a:t>
            </a:r>
            <a:r>
              <a:rPr sz="1167" spc="73" dirty="0">
                <a:latin typeface="Tahoma"/>
                <a:cs typeface="Tahoma"/>
              </a:rPr>
              <a:t>see, which </a:t>
            </a:r>
            <a:r>
              <a:rPr sz="1167" spc="68" dirty="0">
                <a:latin typeface="Tahoma"/>
                <a:cs typeface="Tahoma"/>
              </a:rPr>
              <a:t>ones </a:t>
            </a:r>
            <a:r>
              <a:rPr sz="1167" spc="63" dirty="0">
                <a:latin typeface="Tahoma"/>
                <a:cs typeface="Tahoma"/>
              </a:rPr>
              <a:t>will </a:t>
            </a:r>
            <a:r>
              <a:rPr sz="1167" spc="68" dirty="0">
                <a:latin typeface="Tahoma"/>
                <a:cs typeface="Tahoma"/>
              </a:rPr>
              <a:t>have </a:t>
            </a:r>
            <a:r>
              <a:rPr sz="1167" spc="49" dirty="0">
                <a:latin typeface="Tahoma"/>
                <a:cs typeface="Tahoma"/>
              </a:rPr>
              <a:t>no  </a:t>
            </a:r>
            <a:r>
              <a:rPr sz="1167" spc="78" dirty="0">
                <a:latin typeface="Tahoma"/>
                <a:cs typeface="Tahoma"/>
              </a:rPr>
              <a:t>effect </a:t>
            </a:r>
            <a:r>
              <a:rPr sz="1167" spc="39" dirty="0">
                <a:latin typeface="Tahoma"/>
                <a:cs typeface="Tahoma"/>
              </a:rPr>
              <a:t>on </a:t>
            </a:r>
            <a:r>
              <a:rPr sz="1167" spc="63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existing applications, </a:t>
            </a:r>
            <a:r>
              <a:rPr sz="1167" spc="73" dirty="0">
                <a:latin typeface="Tahoma"/>
                <a:cs typeface="Tahoma"/>
              </a:rPr>
              <a:t>which </a:t>
            </a:r>
            <a:r>
              <a:rPr sz="1167" spc="63" dirty="0">
                <a:latin typeface="Tahoma"/>
                <a:cs typeface="Tahoma"/>
              </a:rPr>
              <a:t>will </a:t>
            </a:r>
            <a:r>
              <a:rPr sz="1167" spc="39" dirty="0">
                <a:latin typeface="Tahoma"/>
                <a:cs typeface="Tahoma"/>
              </a:rPr>
              <a:t>be  </a:t>
            </a:r>
            <a:r>
              <a:rPr sz="1167" spc="83" dirty="0">
                <a:latin typeface="Tahoma"/>
                <a:cs typeface="Tahoma"/>
              </a:rPr>
              <a:t>adjusted </a:t>
            </a:r>
            <a:r>
              <a:rPr sz="1167" spc="44" dirty="0">
                <a:latin typeface="Tahoma"/>
                <a:cs typeface="Tahoma"/>
              </a:rPr>
              <a:t>in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7" dirty="0">
                <a:latin typeface="Tahoma"/>
                <a:cs typeface="Tahoma"/>
              </a:rPr>
              <a:t>inter-schema </a:t>
            </a:r>
            <a:r>
              <a:rPr sz="1167" spc="78" dirty="0">
                <a:latin typeface="Tahoma"/>
                <a:cs typeface="Tahoma"/>
              </a:rPr>
              <a:t>mapping </a:t>
            </a:r>
            <a:r>
              <a:rPr sz="1167" spc="63" dirty="0">
                <a:latin typeface="Tahoma"/>
                <a:cs typeface="Tahoma"/>
              </a:rPr>
              <a:t>and </a:t>
            </a:r>
            <a:r>
              <a:rPr sz="1167" spc="73" dirty="0">
                <a:latin typeface="Tahoma"/>
                <a:cs typeface="Tahoma"/>
              </a:rPr>
              <a:t>which </a:t>
            </a:r>
            <a:r>
              <a:rPr sz="1167" spc="68" dirty="0">
                <a:latin typeface="Tahoma"/>
                <a:cs typeface="Tahoma"/>
              </a:rPr>
              <a:t>will  </a:t>
            </a:r>
            <a:r>
              <a:rPr sz="1167" spc="78" dirty="0">
                <a:latin typeface="Tahoma"/>
                <a:cs typeface="Tahoma"/>
              </a:rPr>
              <a:t>effect </a:t>
            </a:r>
            <a:r>
              <a:rPr sz="1167" spc="58" dirty="0">
                <a:latin typeface="Tahoma"/>
                <a:cs typeface="Tahoma"/>
              </a:rPr>
              <a:t>the </a:t>
            </a:r>
            <a:r>
              <a:rPr sz="1167" spc="83" dirty="0">
                <a:latin typeface="Tahoma"/>
                <a:cs typeface="Tahoma"/>
              </a:rPr>
              <a:t>existing</a:t>
            </a:r>
            <a:r>
              <a:rPr sz="1167" spc="437" dirty="0">
                <a:latin typeface="Tahoma"/>
                <a:cs typeface="Tahoma"/>
              </a:rPr>
              <a:t> </a:t>
            </a:r>
            <a:r>
              <a:rPr sz="1167" spc="83" dirty="0">
                <a:latin typeface="Tahoma"/>
                <a:cs typeface="Tahoma"/>
              </a:rPr>
              <a:t>applications.</a:t>
            </a:r>
            <a:endParaRPr sz="1167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89040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9000" y="1567215"/>
            <a:ext cx="1387210" cy="23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56" spc="58" dirty="0">
                <a:latin typeface="Arial"/>
                <a:cs typeface="Arial"/>
              </a:rPr>
              <a:t>Lecture </a:t>
            </a:r>
            <a:r>
              <a:rPr sz="1556" spc="29" dirty="0">
                <a:latin typeface="Arial"/>
                <a:cs typeface="Arial"/>
              </a:rPr>
              <a:t>No.</a:t>
            </a:r>
            <a:r>
              <a:rPr sz="1556" spc="-146" dirty="0">
                <a:latin typeface="Arial"/>
                <a:cs typeface="Arial"/>
              </a:rPr>
              <a:t> </a:t>
            </a:r>
            <a:r>
              <a:rPr sz="1556" spc="-5" dirty="0">
                <a:latin typeface="Arial"/>
                <a:cs typeface="Arial"/>
              </a:rPr>
              <a:t>05</a:t>
            </a:r>
            <a:endParaRPr sz="1556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8999" y="2322917"/>
            <a:ext cx="131004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u="heavy" spc="34" dirty="0">
                <a:latin typeface="Arial"/>
                <a:cs typeface="Arial"/>
              </a:rPr>
              <a:t>Reading</a:t>
            </a:r>
            <a:r>
              <a:rPr sz="1264" u="heavy" spc="-83" dirty="0">
                <a:latin typeface="Arial"/>
                <a:cs typeface="Arial"/>
              </a:rPr>
              <a:t> </a:t>
            </a:r>
            <a:r>
              <a:rPr sz="1264" u="heavy" spc="34" dirty="0">
                <a:latin typeface="Arial"/>
                <a:cs typeface="Arial"/>
              </a:rPr>
              <a:t>Material</a:t>
            </a:r>
            <a:endParaRPr sz="126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9038" y="2901021"/>
            <a:ext cx="396654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“Database </a:t>
            </a:r>
            <a:r>
              <a:rPr sz="1167" dirty="0">
                <a:latin typeface="Times New Roman"/>
                <a:cs typeface="Times New Roman"/>
              </a:rPr>
              <a:t>Systems </a:t>
            </a:r>
            <a:r>
              <a:rPr sz="1167" spc="-5" dirty="0">
                <a:latin typeface="Times New Roman"/>
                <a:cs typeface="Times New Roman"/>
              </a:rPr>
              <a:t>Principles, Design and Implementation”  written </a:t>
            </a:r>
            <a:r>
              <a:rPr sz="1167" spc="5" dirty="0">
                <a:latin typeface="Times New Roman"/>
                <a:cs typeface="Times New Roman"/>
              </a:rPr>
              <a:t>by </a:t>
            </a:r>
            <a:r>
              <a:rPr sz="1167" spc="-5" dirty="0">
                <a:latin typeface="Times New Roman"/>
                <a:cs typeface="Times New Roman"/>
              </a:rPr>
              <a:t>Catherine Ricardo, Maxwell</a:t>
            </a:r>
            <a:r>
              <a:rPr sz="1167" spc="4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Macmillan.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11364" y="2973591"/>
            <a:ext cx="58093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2.3.2,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2.4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47664" y="2730639"/>
            <a:ext cx="4062236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777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5115319" y="2730639"/>
            <a:ext cx="1439069" cy="0"/>
          </a:xfrm>
          <a:custGeom>
            <a:avLst/>
            <a:gdLst/>
            <a:ahLst/>
            <a:cxnLst/>
            <a:rect l="l" t="t" r="r" b="b"/>
            <a:pathLst>
              <a:path w="1480184">
                <a:moveTo>
                  <a:pt x="0" y="0"/>
                </a:moveTo>
                <a:lnTo>
                  <a:pt x="147997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044700" y="2727675"/>
            <a:ext cx="0" cy="693914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047664" y="3418214"/>
            <a:ext cx="4062236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777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5112355" y="2727675"/>
            <a:ext cx="0" cy="693914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5115319" y="3418214"/>
            <a:ext cx="1439069" cy="0"/>
          </a:xfrm>
          <a:custGeom>
            <a:avLst/>
            <a:gdLst/>
            <a:ahLst/>
            <a:cxnLst/>
            <a:rect l="l" t="t" r="r" b="b"/>
            <a:pathLst>
              <a:path w="1480184">
                <a:moveTo>
                  <a:pt x="0" y="0"/>
                </a:moveTo>
                <a:lnTo>
                  <a:pt x="147997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6557151" y="2727675"/>
            <a:ext cx="0" cy="693914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1099076" y="3897562"/>
            <a:ext cx="5371659" cy="5280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spc="39" dirty="0">
                <a:latin typeface="Arial"/>
                <a:cs typeface="Arial"/>
              </a:rPr>
              <a:t>Overview </a:t>
            </a:r>
            <a:r>
              <a:rPr sz="1264" spc="63" dirty="0">
                <a:latin typeface="Arial"/>
                <a:cs typeface="Arial"/>
              </a:rPr>
              <a:t>of</a:t>
            </a:r>
            <a:r>
              <a:rPr sz="1264" spc="-78" dirty="0">
                <a:latin typeface="Arial"/>
                <a:cs typeface="Arial"/>
              </a:rPr>
              <a:t> </a:t>
            </a:r>
            <a:r>
              <a:rPr sz="1264" spc="44" dirty="0">
                <a:latin typeface="Arial"/>
                <a:cs typeface="Arial"/>
              </a:rPr>
              <a:t>Lecture</a:t>
            </a:r>
            <a:endParaRPr sz="1264">
              <a:latin typeface="Arial"/>
              <a:cs typeface="Arial"/>
            </a:endParaRPr>
          </a:p>
          <a:p>
            <a:pPr marL="456837" indent="-222245">
              <a:spcBef>
                <a:spcPts val="223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Database Application Development</a:t>
            </a:r>
            <a:r>
              <a:rPr sz="1167" spc="4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Process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08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Preliminary </a:t>
            </a:r>
            <a:r>
              <a:rPr sz="1167" spc="5" dirty="0">
                <a:latin typeface="Times New Roman"/>
                <a:cs typeface="Times New Roman"/>
              </a:rPr>
              <a:t>Study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-7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System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17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dirty="0">
                <a:latin typeface="Times New Roman"/>
                <a:cs typeface="Times New Roman"/>
              </a:rPr>
              <a:t>Tools </a:t>
            </a:r>
            <a:r>
              <a:rPr sz="1167" spc="-5" dirty="0">
                <a:latin typeface="Times New Roman"/>
                <a:cs typeface="Times New Roman"/>
              </a:rPr>
              <a:t>used for Database system</a:t>
            </a:r>
            <a:r>
              <a:rPr sz="1167" spc="-1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Designing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08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Data Flow</a:t>
            </a:r>
            <a:r>
              <a:rPr sz="1167" spc="-3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Diagrams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17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Different types </a:t>
            </a:r>
            <a:r>
              <a:rPr sz="1167" dirty="0">
                <a:latin typeface="Times New Roman"/>
                <a:cs typeface="Times New Roman"/>
              </a:rPr>
              <a:t>of Data flow</a:t>
            </a:r>
            <a:r>
              <a:rPr sz="1167" spc="-3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Diagram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Courier New"/>
              <a:buChar char="o"/>
            </a:pPr>
            <a:endParaRPr sz="1750">
              <a:latin typeface="Times New Roman"/>
              <a:cs typeface="Times New Roman"/>
            </a:endParaRPr>
          </a:p>
          <a:p>
            <a:pPr marL="12347" marR="4939" indent="37041" algn="just">
              <a:lnSpc>
                <a:spcPct val="143800"/>
              </a:lnSpc>
            </a:pPr>
            <a:r>
              <a:rPr sz="1167" spc="-5" dirty="0">
                <a:latin typeface="Times New Roman"/>
                <a:cs typeface="Times New Roman"/>
              </a:rPr>
              <a:t>Database design and Database Application </a:t>
            </a:r>
            <a:r>
              <a:rPr sz="1167" dirty="0">
                <a:latin typeface="Times New Roman"/>
                <a:cs typeface="Times New Roman"/>
              </a:rPr>
              <a:t>design </a:t>
            </a:r>
            <a:r>
              <a:rPr sz="1167" spc="-10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two </a:t>
            </a:r>
            <a:r>
              <a:rPr sz="1167" dirty="0">
                <a:latin typeface="Times New Roman"/>
                <a:cs typeface="Times New Roman"/>
              </a:rPr>
              <a:t>almost similar </a:t>
            </a:r>
            <a:r>
              <a:rPr sz="1167" spc="-5" dirty="0">
                <a:latin typeface="Times New Roman"/>
                <a:cs typeface="Times New Roman"/>
              </a:rPr>
              <a:t>concepts, form 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course </a:t>
            </a:r>
            <a:r>
              <a:rPr sz="1167" dirty="0">
                <a:latin typeface="Times New Roman"/>
                <a:cs typeface="Times New Roman"/>
              </a:rPr>
              <a:t>point of </a:t>
            </a:r>
            <a:r>
              <a:rPr sz="1167" spc="-5" dirty="0">
                <a:latin typeface="Times New Roman"/>
                <a:cs typeface="Times New Roman"/>
              </a:rPr>
              <a:t>view </a:t>
            </a:r>
            <a:r>
              <a:rPr sz="1167" dirty="0">
                <a:latin typeface="Times New Roman"/>
                <a:cs typeface="Times New Roman"/>
              </a:rPr>
              <a:t>it is </a:t>
            </a:r>
            <a:r>
              <a:rPr sz="1167" spc="-5" dirty="0">
                <a:latin typeface="Times New Roman"/>
                <a:cs typeface="Times New Roman"/>
              </a:rPr>
              <a:t>worthwhile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mention that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course </a:t>
            </a:r>
            <a:r>
              <a:rPr sz="1167" dirty="0">
                <a:latin typeface="Times New Roman"/>
                <a:cs typeface="Times New Roman"/>
              </a:rPr>
              <a:t>is mainly </a:t>
            </a:r>
            <a:r>
              <a:rPr sz="1167" spc="-5" dirty="0">
                <a:latin typeface="Times New Roman"/>
                <a:cs typeface="Times New Roman"/>
              </a:rPr>
              <a:t>concerned  with designing databases and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concentrates </a:t>
            </a:r>
            <a:r>
              <a:rPr sz="1167" dirty="0">
                <a:latin typeface="Times New Roman"/>
                <a:cs typeface="Times New Roman"/>
              </a:rPr>
              <a:t>on the </a:t>
            </a:r>
            <a:r>
              <a:rPr sz="1167" spc="-5" dirty="0">
                <a:latin typeface="Times New Roman"/>
                <a:cs typeface="Times New Roman"/>
              </a:rPr>
              <a:t>activities which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performed </a:t>
            </a:r>
            <a:r>
              <a:rPr sz="1167" dirty="0">
                <a:latin typeface="Times New Roman"/>
                <a:cs typeface="Times New Roman"/>
              </a:rPr>
              <a:t>during  the </a:t>
            </a:r>
            <a:r>
              <a:rPr sz="1167" spc="-5" dirty="0">
                <a:latin typeface="Times New Roman"/>
                <a:cs typeface="Times New Roman"/>
              </a:rPr>
              <a:t>design </a:t>
            </a:r>
            <a:r>
              <a:rPr sz="1167" dirty="0">
                <a:latin typeface="Times New Roman"/>
                <a:cs typeface="Times New Roman"/>
              </a:rPr>
              <a:t>of database and the </a:t>
            </a:r>
            <a:r>
              <a:rPr sz="1167" spc="-5" dirty="0">
                <a:latin typeface="Times New Roman"/>
                <a:cs typeface="Times New Roman"/>
              </a:rPr>
              <a:t>inner </a:t>
            </a:r>
            <a:r>
              <a:rPr sz="1167" dirty="0">
                <a:latin typeface="Times New Roman"/>
                <a:cs typeface="Times New Roman"/>
              </a:rPr>
              <a:t>working of the </a:t>
            </a:r>
            <a:r>
              <a:rPr sz="1167" spc="-5" dirty="0">
                <a:latin typeface="Times New Roman"/>
                <a:cs typeface="Times New Roman"/>
              </a:rPr>
              <a:t>database. </a:t>
            </a:r>
            <a:r>
              <a:rPr sz="1167" dirty="0">
                <a:latin typeface="Times New Roman"/>
                <a:cs typeface="Times New Roman"/>
              </a:rPr>
              <a:t>The process </a:t>
            </a:r>
            <a:r>
              <a:rPr sz="1167" spc="-5" dirty="0">
                <a:latin typeface="Times New Roman"/>
                <a:cs typeface="Times New Roman"/>
              </a:rPr>
              <a:t>that will </a:t>
            </a:r>
            <a:r>
              <a:rPr sz="1167" dirty="0">
                <a:latin typeface="Times New Roman"/>
                <a:cs typeface="Times New Roman"/>
              </a:rPr>
              <a:t>be  </a:t>
            </a:r>
            <a:r>
              <a:rPr sz="1167" spc="-5" dirty="0">
                <a:latin typeface="Times New Roman"/>
                <a:cs typeface="Times New Roman"/>
              </a:rPr>
              <a:t>discussed </a:t>
            </a:r>
            <a:r>
              <a:rPr sz="1167" dirty="0">
                <a:latin typeface="Times New Roman"/>
                <a:cs typeface="Times New Roman"/>
              </a:rPr>
              <a:t>in this </a:t>
            </a:r>
            <a:r>
              <a:rPr sz="1167" spc="-5" dirty="0">
                <a:latin typeface="Times New Roman"/>
                <a:cs typeface="Times New Roman"/>
              </a:rPr>
              <a:t>lecture for development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although </a:t>
            </a:r>
            <a:r>
              <a:rPr sz="1167" dirty="0">
                <a:latin typeface="Times New Roman"/>
                <a:cs typeface="Times New Roman"/>
              </a:rPr>
              <a:t>not a very common </a:t>
            </a:r>
            <a:r>
              <a:rPr sz="1167" spc="-5" dirty="0">
                <a:latin typeface="Times New Roman"/>
                <a:cs typeface="Times New Roman"/>
              </a:rPr>
              <a:t>one,  </a:t>
            </a:r>
            <a:r>
              <a:rPr sz="1167" dirty="0">
                <a:latin typeface="Times New Roman"/>
                <a:cs typeface="Times New Roman"/>
              </a:rPr>
              <a:t>but it </a:t>
            </a:r>
            <a:r>
              <a:rPr sz="1167" spc="-5" dirty="0">
                <a:latin typeface="Times New Roman"/>
                <a:cs typeface="Times New Roman"/>
              </a:rPr>
              <a:t>specifies all </a:t>
            </a:r>
            <a:r>
              <a:rPr sz="1167" dirty="0">
                <a:latin typeface="Times New Roman"/>
                <a:cs typeface="Times New Roman"/>
              </a:rPr>
              <a:t>the major </a:t>
            </a:r>
            <a:r>
              <a:rPr sz="1167" spc="-5" dirty="0">
                <a:latin typeface="Times New Roman"/>
                <a:cs typeface="Times New Roman"/>
              </a:rPr>
              <a:t>steps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database development process </a:t>
            </a:r>
            <a:r>
              <a:rPr sz="1167" dirty="0">
                <a:latin typeface="Times New Roman"/>
                <a:cs typeface="Times New Roman"/>
              </a:rPr>
              <a:t>very </a:t>
            </a:r>
            <a:r>
              <a:rPr sz="1167" spc="-5" dirty="0">
                <a:latin typeface="Times New Roman"/>
                <a:cs typeface="Times New Roman"/>
              </a:rPr>
              <a:t>clearly. </a:t>
            </a:r>
            <a:r>
              <a:rPr sz="1167" dirty="0">
                <a:latin typeface="Times New Roman"/>
                <a:cs typeface="Times New Roman"/>
              </a:rPr>
              <a:t>There  exist many ways of system </a:t>
            </a:r>
            <a:r>
              <a:rPr sz="1167" spc="-5" dirty="0">
                <a:latin typeface="Times New Roman"/>
                <a:cs typeface="Times New Roman"/>
              </a:rPr>
              <a:t>and database </a:t>
            </a:r>
            <a:r>
              <a:rPr sz="1167" dirty="0">
                <a:latin typeface="Times New Roman"/>
                <a:cs typeface="Times New Roman"/>
              </a:rPr>
              <a:t>development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are not included in the </a:t>
            </a:r>
            <a:r>
              <a:rPr sz="1167" spc="-5" dirty="0">
                <a:latin typeface="Times New Roman"/>
                <a:cs typeface="Times New Roman"/>
              </a:rPr>
              <a:t>scope  </a:t>
            </a:r>
            <a:r>
              <a:rPr sz="1167" dirty="0">
                <a:latin typeface="Times New Roman"/>
                <a:cs typeface="Times New Roman"/>
              </a:rPr>
              <a:t>of this </a:t>
            </a:r>
            <a:r>
              <a:rPr sz="1167" spc="-5" dirty="0">
                <a:latin typeface="Times New Roman"/>
                <a:cs typeface="Times New Roman"/>
              </a:rPr>
              <a:t>course. But we will see </a:t>
            </a:r>
            <a:r>
              <a:rPr sz="1167" spc="5" dirty="0">
                <a:latin typeface="Times New Roman"/>
                <a:cs typeface="Times New Roman"/>
              </a:rPr>
              <a:t>only </a:t>
            </a:r>
            <a:r>
              <a:rPr sz="1167" dirty="0">
                <a:latin typeface="Times New Roman"/>
                <a:cs typeface="Times New Roman"/>
              </a:rPr>
              <a:t>those portions of the other processes </a:t>
            </a:r>
            <a:r>
              <a:rPr sz="1167" spc="-5" dirty="0">
                <a:latin typeface="Times New Roman"/>
                <a:cs typeface="Times New Roman"/>
              </a:rPr>
              <a:t>which are  </a:t>
            </a:r>
            <a:r>
              <a:rPr sz="1167" dirty="0">
                <a:latin typeface="Times New Roman"/>
                <a:cs typeface="Times New Roman"/>
              </a:rPr>
              <a:t>directly </a:t>
            </a:r>
            <a:r>
              <a:rPr sz="1167" spc="-5" dirty="0">
                <a:latin typeface="Times New Roman"/>
                <a:cs typeface="Times New Roman"/>
              </a:rPr>
              <a:t>related with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design </a:t>
            </a:r>
            <a:r>
              <a:rPr sz="1167" dirty="0">
                <a:latin typeface="Times New Roman"/>
                <a:cs typeface="Times New Roman"/>
              </a:rPr>
              <a:t>and </a:t>
            </a:r>
            <a:r>
              <a:rPr sz="1167" spc="-5" dirty="0">
                <a:latin typeface="Times New Roman"/>
                <a:cs typeface="Times New Roman"/>
              </a:rPr>
              <a:t>development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3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database.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167" spc="-5" dirty="0">
                <a:latin typeface="Times New Roman"/>
                <a:cs typeface="Times New Roman"/>
              </a:rPr>
              <a:t>Database Application </a:t>
            </a:r>
            <a:r>
              <a:rPr sz="1167" dirty="0">
                <a:latin typeface="Times New Roman"/>
                <a:cs typeface="Times New Roman"/>
              </a:rPr>
              <a:t>development </a:t>
            </a:r>
            <a:r>
              <a:rPr sz="1167" spc="-5" dirty="0">
                <a:latin typeface="Times New Roman"/>
                <a:cs typeface="Times New Roman"/>
              </a:rPr>
              <a:t>Process </a:t>
            </a:r>
            <a:r>
              <a:rPr sz="1167" dirty="0">
                <a:latin typeface="Times New Roman"/>
                <a:cs typeface="Times New Roman"/>
              </a:rPr>
              <a:t>includes </a:t>
            </a:r>
            <a:r>
              <a:rPr sz="1167" spc="-5" dirty="0">
                <a:latin typeface="Times New Roman"/>
                <a:cs typeface="Times New Roman"/>
              </a:rPr>
              <a:t>the Following Stages </a:t>
            </a:r>
            <a:r>
              <a:rPr sz="1167" dirty="0">
                <a:latin typeface="Times New Roman"/>
                <a:cs typeface="Times New Roman"/>
              </a:rPr>
              <a:t>or</a:t>
            </a:r>
            <a:r>
              <a:rPr sz="1167" spc="9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steps: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 marL="456837" indent="-222245">
              <a:buFont typeface="Courier New"/>
              <a:buChar char="o"/>
              <a:tabLst>
                <a:tab pos="457453" algn="l"/>
              </a:tabLst>
            </a:pPr>
            <a:r>
              <a:rPr sz="1167" spc="39" dirty="0">
                <a:latin typeface="Times New Roman"/>
                <a:cs typeface="Times New Roman"/>
              </a:rPr>
              <a:t>Database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spc="5" dirty="0">
                <a:latin typeface="Times New Roman"/>
                <a:cs typeface="Times New Roman"/>
              </a:rPr>
              <a:t>Design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08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29" dirty="0">
                <a:latin typeface="Times New Roman"/>
                <a:cs typeface="Times New Roman"/>
              </a:rPr>
              <a:t>Application</a:t>
            </a:r>
            <a:r>
              <a:rPr sz="1167" spc="-58" dirty="0">
                <a:latin typeface="Times New Roman"/>
                <a:cs typeface="Times New Roman"/>
              </a:rPr>
              <a:t> </a:t>
            </a:r>
            <a:r>
              <a:rPr sz="1167" spc="49" dirty="0">
                <a:latin typeface="Times New Roman"/>
                <a:cs typeface="Times New Roman"/>
              </a:rPr>
              <a:t>Programs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17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39" dirty="0">
                <a:latin typeface="Times New Roman"/>
                <a:cs typeface="Times New Roman"/>
              </a:rPr>
              <a:t>Implementation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42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3935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26" y="1343127"/>
            <a:ext cx="5372894" cy="4329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ct val="143800"/>
              </a:lnSpc>
            </a:pPr>
            <a:r>
              <a:rPr sz="1167" spc="-5" dirty="0">
                <a:latin typeface="Times New Roman"/>
                <a:cs typeface="Times New Roman"/>
              </a:rPr>
              <a:t>These </a:t>
            </a:r>
            <a:r>
              <a:rPr sz="1167" dirty="0">
                <a:latin typeface="Times New Roman"/>
                <a:cs typeface="Times New Roman"/>
              </a:rPr>
              <a:t>three </a:t>
            </a:r>
            <a:r>
              <a:rPr sz="1167" spc="-5" dirty="0">
                <a:latin typeface="Times New Roman"/>
                <a:cs typeface="Times New Roman"/>
              </a:rPr>
              <a:t>steps cannot always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considered as three independent steps performed </a:t>
            </a:r>
            <a:r>
              <a:rPr sz="1167" dirty="0">
                <a:latin typeface="Times New Roman"/>
                <a:cs typeface="Times New Roman"/>
              </a:rPr>
              <a:t>in a  </a:t>
            </a:r>
            <a:r>
              <a:rPr sz="1167" spc="-5" dirty="0">
                <a:latin typeface="Times New Roman"/>
                <a:cs typeface="Times New Roman"/>
              </a:rPr>
              <a:t>sequence </a:t>
            </a:r>
            <a:r>
              <a:rPr sz="1167" dirty="0">
                <a:latin typeface="Times New Roman"/>
                <a:cs typeface="Times New Roman"/>
              </a:rPr>
              <a:t>or one </a:t>
            </a:r>
            <a:r>
              <a:rPr sz="1167" spc="-5" dirty="0">
                <a:latin typeface="Times New Roman"/>
                <a:cs typeface="Times New Roman"/>
              </a:rPr>
              <a:t>after another. Rather, </a:t>
            </a:r>
            <a:r>
              <a:rPr sz="1167" spc="5" dirty="0">
                <a:latin typeface="Times New Roman"/>
                <a:cs typeface="Times New Roman"/>
              </a:rPr>
              <a:t>they </a:t>
            </a:r>
            <a:r>
              <a:rPr sz="1167" dirty="0">
                <a:latin typeface="Times New Roman"/>
                <a:cs typeface="Times New Roman"/>
              </a:rPr>
              <a:t>occur </a:t>
            </a:r>
            <a:r>
              <a:rPr sz="1167" spc="-5" dirty="0">
                <a:latin typeface="Times New Roman"/>
                <a:cs typeface="Times New Roman"/>
              </a:rPr>
              <a:t>in parallel, which </a:t>
            </a:r>
            <a:r>
              <a:rPr sz="1167" dirty="0">
                <a:latin typeface="Times New Roman"/>
                <a:cs typeface="Times New Roman"/>
              </a:rPr>
              <a:t>means </a:t>
            </a:r>
            <a:r>
              <a:rPr sz="1167" spc="-5" dirty="0">
                <a:latin typeface="Times New Roman"/>
                <a:cs typeface="Times New Roman"/>
              </a:rPr>
              <a:t>that from </a:t>
            </a:r>
            <a:r>
              <a:rPr sz="1167" dirty="0">
                <a:latin typeface="Times New Roman"/>
                <a:cs typeface="Times New Roman"/>
              </a:rPr>
              <a:t>a  </a:t>
            </a:r>
            <a:r>
              <a:rPr sz="1167" spc="-5" dirty="0">
                <a:latin typeface="Times New Roman"/>
                <a:cs typeface="Times New Roman"/>
              </a:rPr>
              <a:t>certain </a:t>
            </a:r>
            <a:r>
              <a:rPr sz="1167" dirty="0">
                <a:latin typeface="Times New Roman"/>
                <a:cs typeface="Times New Roman"/>
              </a:rPr>
              <a:t>point </a:t>
            </a:r>
            <a:r>
              <a:rPr sz="1167" spc="-5" dirty="0">
                <a:latin typeface="Times New Roman"/>
                <a:cs typeface="Times New Roman"/>
              </a:rPr>
              <a:t>onward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application programs development </a:t>
            </a:r>
            <a:r>
              <a:rPr sz="1167" dirty="0">
                <a:latin typeface="Times New Roman"/>
                <a:cs typeface="Times New Roman"/>
              </a:rPr>
              <a:t>may </a:t>
            </a:r>
            <a:r>
              <a:rPr sz="1167" spc="-5" dirty="0">
                <a:latin typeface="Times New Roman"/>
                <a:cs typeface="Times New Roman"/>
              </a:rPr>
              <a:t>run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parallel with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design </a:t>
            </a:r>
            <a:r>
              <a:rPr sz="1167" spc="-5" dirty="0">
                <a:latin typeface="Times New Roman"/>
                <a:cs typeface="Times New Roman"/>
              </a:rPr>
              <a:t>stages, </a:t>
            </a:r>
            <a:r>
              <a:rPr sz="1167" dirty="0">
                <a:latin typeface="Times New Roman"/>
                <a:cs typeface="Times New Roman"/>
              </a:rPr>
              <a:t>specially the </a:t>
            </a:r>
            <a:r>
              <a:rPr sz="1167" spc="-5" dirty="0">
                <a:latin typeface="Times New Roman"/>
                <a:cs typeface="Times New Roman"/>
              </a:rPr>
              <a:t>last </a:t>
            </a:r>
            <a:r>
              <a:rPr sz="1167" dirty="0">
                <a:latin typeface="Times New Roman"/>
                <a:cs typeface="Times New Roman"/>
              </a:rPr>
              <a:t>stages of the </a:t>
            </a:r>
            <a:r>
              <a:rPr sz="1167" spc="-5" dirty="0">
                <a:latin typeface="Times New Roman"/>
                <a:cs typeface="Times New Roman"/>
              </a:rPr>
              <a:t>database design. </a:t>
            </a:r>
            <a:r>
              <a:rPr sz="1167" dirty="0">
                <a:latin typeface="Times New Roman"/>
                <a:cs typeface="Times New Roman"/>
              </a:rPr>
              <a:t>Similarly </a:t>
            </a:r>
            <a:r>
              <a:rPr sz="1167" spc="-5" dirty="0">
                <a:latin typeface="Times New Roman"/>
                <a:cs typeface="Times New Roman"/>
              </a:rPr>
              <a:t>while 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design </a:t>
            </a:r>
            <a:r>
              <a:rPr sz="1167" dirty="0">
                <a:latin typeface="Times New Roman"/>
                <a:cs typeface="Times New Roman"/>
              </a:rPr>
              <a:t>phases of the </a:t>
            </a:r>
            <a:r>
              <a:rPr sz="1167" spc="-5" dirty="0">
                <a:latin typeface="Times New Roman"/>
                <a:cs typeface="Times New Roman"/>
              </a:rPr>
              <a:t>database are </a:t>
            </a:r>
            <a:r>
              <a:rPr sz="1167" dirty="0">
                <a:latin typeface="Times New Roman"/>
                <a:cs typeface="Times New Roman"/>
              </a:rPr>
              <a:t>in progress, </a:t>
            </a:r>
            <a:r>
              <a:rPr sz="1167" spc="-5" dirty="0">
                <a:latin typeface="Times New Roman"/>
                <a:cs typeface="Times New Roman"/>
              </a:rPr>
              <a:t>certain </a:t>
            </a:r>
            <a:r>
              <a:rPr sz="1167" dirty="0">
                <a:latin typeface="Times New Roman"/>
                <a:cs typeface="Times New Roman"/>
              </a:rPr>
              <a:t>phases of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application  programs can also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initiated, for example,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initial </a:t>
            </a:r>
            <a:r>
              <a:rPr sz="1167" dirty="0">
                <a:latin typeface="Times New Roman"/>
                <a:cs typeface="Times New Roman"/>
              </a:rPr>
              <a:t>study of the screens’ </a:t>
            </a:r>
            <a:r>
              <a:rPr sz="1167" spc="-5" dirty="0">
                <a:latin typeface="Times New Roman"/>
                <a:cs typeface="Times New Roman"/>
              </a:rPr>
              <a:t>format </a:t>
            </a:r>
            <a:r>
              <a:rPr sz="1167" dirty="0">
                <a:latin typeface="Times New Roman"/>
                <a:cs typeface="Times New Roman"/>
              </a:rPr>
              <a:t>or the  </a:t>
            </a:r>
            <a:r>
              <a:rPr sz="1167" spc="-5" dirty="0">
                <a:latin typeface="Times New Roman"/>
                <a:cs typeface="Times New Roman"/>
              </a:rPr>
              <a:t>reports layout.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database design process that we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going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discuss </a:t>
            </a:r>
            <a:r>
              <a:rPr sz="1167" dirty="0">
                <a:latin typeface="Times New Roman"/>
                <a:cs typeface="Times New Roman"/>
              </a:rPr>
              <a:t>in this </a:t>
            </a:r>
            <a:r>
              <a:rPr sz="1167" spc="-5" dirty="0">
                <a:latin typeface="Times New Roman"/>
                <a:cs typeface="Times New Roman"/>
              </a:rPr>
              <a:t>course  does </a:t>
            </a:r>
            <a:r>
              <a:rPr sz="1167" dirty="0">
                <a:latin typeface="Times New Roman"/>
                <a:cs typeface="Times New Roman"/>
              </a:rPr>
              <a:t>not </a:t>
            </a:r>
            <a:r>
              <a:rPr sz="1167" spc="-5" dirty="0">
                <a:latin typeface="Times New Roman"/>
                <a:cs typeface="Times New Roman"/>
              </a:rPr>
              <a:t>take </a:t>
            </a:r>
            <a:r>
              <a:rPr sz="1167" dirty="0">
                <a:latin typeface="Times New Roman"/>
                <a:cs typeface="Times New Roman"/>
              </a:rPr>
              <a:t>these steps independently </a:t>
            </a:r>
            <a:r>
              <a:rPr sz="1167" spc="-5" dirty="0">
                <a:latin typeface="Times New Roman"/>
                <a:cs typeface="Times New Roman"/>
              </a:rPr>
              <a:t>and separately, and since </a:t>
            </a:r>
            <a:r>
              <a:rPr sz="1167" dirty="0">
                <a:latin typeface="Times New Roman"/>
                <a:cs typeface="Times New Roman"/>
              </a:rPr>
              <a:t>the major </a:t>
            </a:r>
            <a:r>
              <a:rPr sz="1167" spc="-5" dirty="0">
                <a:latin typeface="Times New Roman"/>
                <a:cs typeface="Times New Roman"/>
              </a:rPr>
              <a:t>concern </a:t>
            </a:r>
            <a:r>
              <a:rPr sz="1167" spc="5" dirty="0">
                <a:latin typeface="Times New Roman"/>
                <a:cs typeface="Times New Roman"/>
              </a:rPr>
              <a:t>of 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course </a:t>
            </a:r>
            <a:r>
              <a:rPr sz="1167" dirty="0">
                <a:latin typeface="Times New Roman"/>
                <a:cs typeface="Times New Roman"/>
              </a:rPr>
              <a:t>is the </a:t>
            </a:r>
            <a:r>
              <a:rPr sz="1167" spc="-5" dirty="0">
                <a:latin typeface="Times New Roman"/>
                <a:cs typeface="Times New Roman"/>
              </a:rPr>
              <a:t>design </a:t>
            </a:r>
            <a:r>
              <a:rPr sz="1167" dirty="0">
                <a:latin typeface="Times New Roman"/>
                <a:cs typeface="Times New Roman"/>
              </a:rPr>
              <a:t>stages of the </a:t>
            </a:r>
            <a:r>
              <a:rPr sz="1167" spc="-5" dirty="0">
                <a:latin typeface="Times New Roman"/>
                <a:cs typeface="Times New Roman"/>
              </a:rPr>
              <a:t>database, it concentrate </a:t>
            </a:r>
            <a:r>
              <a:rPr sz="1167" spc="5" dirty="0">
                <a:latin typeface="Times New Roman"/>
                <a:cs typeface="Times New Roman"/>
              </a:rPr>
              <a:t>only </a:t>
            </a:r>
            <a:r>
              <a:rPr sz="1167" dirty="0">
                <a:latin typeface="Times New Roman"/>
                <a:cs typeface="Times New Roman"/>
              </a:rPr>
              <a:t>on</a:t>
            </a:r>
            <a:r>
              <a:rPr sz="1167" spc="1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those.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  <a:spcBef>
                <a:spcPts val="5"/>
              </a:spcBef>
            </a:pPr>
            <a:r>
              <a:rPr sz="1167" dirty="0">
                <a:latin typeface="Courier New"/>
                <a:cs typeface="Courier New"/>
              </a:rPr>
              <a:t>o </a:t>
            </a:r>
            <a:r>
              <a:rPr sz="1167" spc="39" dirty="0">
                <a:latin typeface="Times New Roman"/>
                <a:cs typeface="Times New Roman"/>
              </a:rPr>
              <a:t>Database</a:t>
            </a:r>
            <a:r>
              <a:rPr sz="1167" spc="272" dirty="0">
                <a:latin typeface="Times New Roman"/>
                <a:cs typeface="Times New Roman"/>
              </a:rPr>
              <a:t> </a:t>
            </a:r>
            <a:r>
              <a:rPr sz="1167" spc="15" dirty="0">
                <a:latin typeface="Times New Roman"/>
                <a:cs typeface="Times New Roman"/>
              </a:rPr>
              <a:t>Design: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</a:pP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part </a:t>
            </a:r>
            <a:r>
              <a:rPr sz="1167" dirty="0">
                <a:latin typeface="Times New Roman"/>
                <a:cs typeface="Times New Roman"/>
              </a:rPr>
              <a:t>of the database </a:t>
            </a:r>
            <a:r>
              <a:rPr sz="1167" spc="-5" dirty="0">
                <a:latin typeface="Times New Roman"/>
                <a:cs typeface="Times New Roman"/>
              </a:rPr>
              <a:t>application development process </a:t>
            </a:r>
            <a:r>
              <a:rPr sz="1167" dirty="0">
                <a:latin typeface="Times New Roman"/>
                <a:cs typeface="Times New Roman"/>
              </a:rPr>
              <a:t>is most important </a:t>
            </a:r>
            <a:r>
              <a:rPr sz="1167" spc="-5" dirty="0">
                <a:latin typeface="Times New Roman"/>
                <a:cs typeface="Times New Roman"/>
              </a:rPr>
              <a:t>process </a:t>
            </a:r>
            <a:r>
              <a:rPr sz="1167" spc="11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with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167" spc="-5" dirty="0">
                <a:latin typeface="Times New Roman"/>
                <a:cs typeface="Times New Roman"/>
              </a:rPr>
              <a:t>respect</a:t>
            </a:r>
            <a:r>
              <a:rPr sz="1167" spc="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to</a:t>
            </a:r>
            <a:r>
              <a:rPr sz="1167" spc="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database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application</a:t>
            </a:r>
            <a:r>
              <a:rPr sz="1167" spc="11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development,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because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database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is</a:t>
            </a:r>
            <a:r>
              <a:rPr sz="1167" spc="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something</a:t>
            </a:r>
            <a:r>
              <a:rPr sz="1167" spc="9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that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143600"/>
              </a:lnSpc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hold the </a:t>
            </a:r>
            <a:r>
              <a:rPr sz="1167" spc="-5" dirty="0">
                <a:latin typeface="Times New Roman"/>
                <a:cs typeface="Times New Roman"/>
              </a:rPr>
              <a:t>organizations’ data, </a:t>
            </a:r>
            <a:r>
              <a:rPr sz="1167" dirty="0">
                <a:latin typeface="Times New Roman"/>
                <a:cs typeface="Times New Roman"/>
              </a:rPr>
              <a:t>in case the </a:t>
            </a:r>
            <a:r>
              <a:rPr sz="1167" spc="-5" dirty="0">
                <a:latin typeface="Times New Roman"/>
                <a:cs typeface="Times New Roman"/>
              </a:rPr>
              <a:t>design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is not </a:t>
            </a:r>
            <a:r>
              <a:rPr sz="1167" spc="-5" dirty="0">
                <a:latin typeface="Times New Roman"/>
                <a:cs typeface="Times New Roman"/>
              </a:rPr>
              <a:t>correct </a:t>
            </a:r>
            <a:r>
              <a:rPr sz="1167" dirty="0">
                <a:latin typeface="Times New Roman"/>
                <a:cs typeface="Times New Roman"/>
              </a:rPr>
              <a:t>or is not  correctly </a:t>
            </a:r>
            <a:r>
              <a:rPr sz="1167" spc="-5" dirty="0">
                <a:latin typeface="Times New Roman"/>
                <a:cs typeface="Times New Roman"/>
              </a:rPr>
              <a:t>reflecting </a:t>
            </a:r>
            <a:r>
              <a:rPr sz="1167" dirty="0">
                <a:latin typeface="Times New Roman"/>
                <a:cs typeface="Times New Roman"/>
              </a:rPr>
              <a:t>the situations or </a:t>
            </a:r>
            <a:r>
              <a:rPr sz="1167" spc="-5" dirty="0">
                <a:latin typeface="Times New Roman"/>
                <a:cs typeface="Times New Roman"/>
              </a:rPr>
              <a:t>scenarios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organization then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not </a:t>
            </a:r>
            <a:r>
              <a:rPr sz="1167" spc="-5" dirty="0">
                <a:latin typeface="Times New Roman"/>
                <a:cs typeface="Times New Roman"/>
              </a:rPr>
              <a:t>produce  correct result, </a:t>
            </a:r>
            <a:r>
              <a:rPr sz="1167" dirty="0">
                <a:latin typeface="Times New Roman"/>
                <a:cs typeface="Times New Roman"/>
              </a:rPr>
              <a:t>or even just </a:t>
            </a:r>
            <a:r>
              <a:rPr sz="1167" spc="-5" dirty="0">
                <a:latin typeface="Times New Roman"/>
                <a:cs typeface="Times New Roman"/>
              </a:rPr>
              <a:t>produce errors </a:t>
            </a:r>
            <a:r>
              <a:rPr sz="1167" dirty="0">
                <a:latin typeface="Times New Roman"/>
                <a:cs typeface="Times New Roman"/>
              </a:rPr>
              <a:t>in response to </a:t>
            </a:r>
            <a:r>
              <a:rPr sz="1167" spc="-5" dirty="0">
                <a:latin typeface="Times New Roman"/>
                <a:cs typeface="Times New Roman"/>
              </a:rPr>
              <a:t>certain queries. </a:t>
            </a:r>
            <a:r>
              <a:rPr sz="1167" dirty="0">
                <a:latin typeface="Times New Roman"/>
                <a:cs typeface="Times New Roman"/>
              </a:rPr>
              <a:t>So this </a:t>
            </a:r>
            <a:r>
              <a:rPr sz="1167" spc="-5" dirty="0">
                <a:latin typeface="Times New Roman"/>
                <a:cs typeface="Times New Roman"/>
              </a:rPr>
              <a:t>portion </a:t>
            </a:r>
            <a:r>
              <a:rPr sz="1167" spc="-10" dirty="0">
                <a:latin typeface="Times New Roman"/>
                <a:cs typeface="Times New Roman"/>
              </a:rPr>
              <a:t>of 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design is </a:t>
            </a:r>
            <a:r>
              <a:rPr sz="1167" spc="-5" dirty="0">
                <a:latin typeface="Times New Roman"/>
                <a:cs typeface="Times New Roman"/>
              </a:rPr>
              <a:t>given great attention when designing </a:t>
            </a:r>
            <a:r>
              <a:rPr sz="1167" dirty="0">
                <a:latin typeface="Times New Roman"/>
                <a:cs typeface="Times New Roman"/>
              </a:rPr>
              <a:t>a database</a:t>
            </a:r>
            <a:r>
              <a:rPr sz="1167" spc="5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application.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43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8923" y="6084519"/>
            <a:ext cx="5369190" cy="1447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361" spc="44" dirty="0">
                <a:latin typeface="Times New Roman"/>
                <a:cs typeface="Times New Roman"/>
              </a:rPr>
              <a:t>Database </a:t>
            </a:r>
            <a:r>
              <a:rPr sz="1361" spc="24" dirty="0">
                <a:latin typeface="Times New Roman"/>
                <a:cs typeface="Times New Roman"/>
              </a:rPr>
              <a:t>Development</a:t>
            </a:r>
            <a:r>
              <a:rPr sz="1361" spc="-87" dirty="0">
                <a:latin typeface="Times New Roman"/>
                <a:cs typeface="Times New Roman"/>
              </a:rPr>
              <a:t> </a:t>
            </a:r>
            <a:r>
              <a:rPr sz="1361" spc="29" dirty="0">
                <a:latin typeface="Times New Roman"/>
                <a:cs typeface="Times New Roman"/>
              </a:rPr>
              <a:t>Process</a:t>
            </a:r>
            <a:endParaRPr sz="1361">
              <a:latin typeface="Times New Roman"/>
              <a:cs typeface="Times New Roman"/>
            </a:endParaRPr>
          </a:p>
          <a:p>
            <a:pPr marL="12347" algn="just">
              <a:spcBef>
                <a:spcPts val="219"/>
              </a:spcBef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database  </a:t>
            </a:r>
            <a:r>
              <a:rPr sz="1167" dirty="0">
                <a:latin typeface="Times New Roman"/>
                <a:cs typeface="Times New Roman"/>
              </a:rPr>
              <a:t>development  </a:t>
            </a:r>
            <a:r>
              <a:rPr sz="1167" spc="-5" dirty="0">
                <a:latin typeface="Times New Roman"/>
                <a:cs typeface="Times New Roman"/>
              </a:rPr>
              <a:t>process  means  </a:t>
            </a:r>
            <a:r>
              <a:rPr sz="1167" dirty="0">
                <a:latin typeface="Times New Roman"/>
                <a:cs typeface="Times New Roman"/>
              </a:rPr>
              <a:t>the same </a:t>
            </a:r>
            <a:r>
              <a:rPr sz="1167" spc="-15" dirty="0">
                <a:latin typeface="Times New Roman"/>
                <a:cs typeface="Times New Roman"/>
              </a:rPr>
              <a:t>thing  </a:t>
            </a:r>
            <a:r>
              <a:rPr sz="1167" spc="-5" dirty="0">
                <a:latin typeface="Times New Roman"/>
                <a:cs typeface="Times New Roman"/>
              </a:rPr>
              <a:t>that  we  have  mentioned  </a:t>
            </a:r>
            <a:r>
              <a:rPr sz="1167" spc="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as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143600"/>
              </a:lnSpc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database application </a:t>
            </a:r>
            <a:r>
              <a:rPr sz="1167" dirty="0">
                <a:latin typeface="Times New Roman"/>
                <a:cs typeface="Times New Roman"/>
              </a:rPr>
              <a:t>development </a:t>
            </a:r>
            <a:r>
              <a:rPr sz="1167" spc="-5" dirty="0">
                <a:latin typeface="Times New Roman"/>
                <a:cs typeface="Times New Roman"/>
              </a:rPr>
              <a:t>process. Rather than </a:t>
            </a:r>
            <a:r>
              <a:rPr sz="1167" dirty="0">
                <a:latin typeface="Times New Roman"/>
                <a:cs typeface="Times New Roman"/>
              </a:rPr>
              <a:t>discussing three stages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spc="30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database application </a:t>
            </a:r>
            <a:r>
              <a:rPr sz="1167" dirty="0">
                <a:latin typeface="Times New Roman"/>
                <a:cs typeface="Times New Roman"/>
              </a:rPr>
              <a:t>development </a:t>
            </a:r>
            <a:r>
              <a:rPr sz="1167" spc="-5" dirty="0">
                <a:latin typeface="Times New Roman"/>
                <a:cs typeface="Times New Roman"/>
              </a:rPr>
              <a:t>separately,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steps given </a:t>
            </a:r>
            <a:r>
              <a:rPr sz="1167" dirty="0">
                <a:latin typeface="Times New Roman"/>
                <a:cs typeface="Times New Roman"/>
              </a:rPr>
              <a:t>in the database </a:t>
            </a:r>
            <a:r>
              <a:rPr sz="1167" spc="-5" dirty="0">
                <a:latin typeface="Times New Roman"/>
                <a:cs typeface="Times New Roman"/>
              </a:rPr>
              <a:t>development  process include steps </a:t>
            </a:r>
            <a:r>
              <a:rPr sz="1167" dirty="0">
                <a:latin typeface="Times New Roman"/>
                <a:cs typeface="Times New Roman"/>
              </a:rPr>
              <a:t>that </a:t>
            </a:r>
            <a:r>
              <a:rPr sz="1167" spc="-5" dirty="0">
                <a:latin typeface="Times New Roman"/>
                <a:cs typeface="Times New Roman"/>
              </a:rPr>
              <a:t>cover all three </a:t>
            </a:r>
            <a:r>
              <a:rPr sz="1167" dirty="0">
                <a:latin typeface="Times New Roman"/>
                <a:cs typeface="Times New Roman"/>
              </a:rPr>
              <a:t>phases </a:t>
            </a:r>
            <a:r>
              <a:rPr sz="1167" spc="-5" dirty="0">
                <a:latin typeface="Times New Roman"/>
                <a:cs typeface="Times New Roman"/>
              </a:rPr>
              <a:t>mentioned for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database application  development</a:t>
            </a:r>
            <a:r>
              <a:rPr sz="1167" spc="-1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process.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8997" y="8002068"/>
            <a:ext cx="5371042" cy="1192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361" spc="53" dirty="0">
                <a:latin typeface="Times New Roman"/>
                <a:cs typeface="Times New Roman"/>
              </a:rPr>
              <a:t>Preliminary</a:t>
            </a:r>
            <a:r>
              <a:rPr sz="1361" spc="-49" dirty="0">
                <a:latin typeface="Times New Roman"/>
                <a:cs typeface="Times New Roman"/>
              </a:rPr>
              <a:t> </a:t>
            </a:r>
            <a:r>
              <a:rPr sz="1361" spc="44" dirty="0">
                <a:latin typeface="Times New Roman"/>
                <a:cs typeface="Times New Roman"/>
              </a:rPr>
              <a:t>Study:</a:t>
            </a:r>
            <a:endParaRPr sz="1361">
              <a:latin typeface="Times New Roman"/>
              <a:cs typeface="Times New Roman"/>
            </a:endParaRPr>
          </a:p>
          <a:p>
            <a:pPr marL="12347" algn="just">
              <a:spcBef>
                <a:spcPts val="219"/>
              </a:spcBef>
            </a:pPr>
            <a:r>
              <a:rPr sz="1167" spc="-5" dirty="0">
                <a:latin typeface="Times New Roman"/>
                <a:cs typeface="Times New Roman"/>
              </a:rPr>
              <a:t>Design</a:t>
            </a:r>
            <a:r>
              <a:rPr sz="1167" spc="58" dirty="0">
                <a:latin typeface="Times New Roman"/>
                <a:cs typeface="Times New Roman"/>
              </a:rPr>
              <a:t> </a:t>
            </a:r>
            <a:r>
              <a:rPr sz="1167" spc="5" dirty="0">
                <a:latin typeface="Times New Roman"/>
                <a:cs typeface="Times New Roman"/>
              </a:rPr>
              <a:t>of</a:t>
            </a:r>
            <a:r>
              <a:rPr sz="1167" spc="5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database</a:t>
            </a:r>
            <a:r>
              <a:rPr sz="1167" spc="5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is</a:t>
            </a:r>
            <a:r>
              <a:rPr sz="1167" spc="5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carried</a:t>
            </a:r>
            <a:r>
              <a:rPr sz="1167" spc="5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out</a:t>
            </a:r>
            <a:r>
              <a:rPr sz="1167" spc="6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</a:t>
            </a:r>
            <a:r>
              <a:rPr sz="1167" spc="5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</a:t>
            </a:r>
            <a:r>
              <a:rPr sz="1167" spc="5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number</a:t>
            </a:r>
            <a:r>
              <a:rPr sz="1167" spc="5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53" dirty="0">
                <a:latin typeface="Times New Roman"/>
                <a:cs typeface="Times New Roman"/>
              </a:rPr>
              <a:t> </a:t>
            </a:r>
            <a:r>
              <a:rPr sz="1167" spc="-10" dirty="0">
                <a:latin typeface="Times New Roman"/>
                <a:cs typeface="Times New Roman"/>
              </a:rPr>
              <a:t>steps;</a:t>
            </a:r>
            <a:r>
              <a:rPr sz="1167" spc="5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these</a:t>
            </a:r>
            <a:r>
              <a:rPr sz="1167" spc="5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steps</a:t>
            </a:r>
            <a:r>
              <a:rPr sz="1167" spc="5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play</a:t>
            </a:r>
            <a:r>
              <a:rPr sz="1167" spc="3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important</a:t>
            </a:r>
            <a:r>
              <a:rPr sz="1167" spc="6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role</a:t>
            </a:r>
            <a:r>
              <a:rPr sz="1167" spc="5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143800"/>
              </a:lnSpc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design process and need </a:t>
            </a:r>
            <a:r>
              <a:rPr sz="1167" dirty="0">
                <a:latin typeface="Times New Roman"/>
                <a:cs typeface="Times New Roman"/>
              </a:rPr>
              <a:t>to be </a:t>
            </a:r>
            <a:r>
              <a:rPr sz="1167" spc="-5" dirty="0">
                <a:latin typeface="Times New Roman"/>
                <a:cs typeface="Times New Roman"/>
              </a:rPr>
              <a:t>given </a:t>
            </a:r>
            <a:r>
              <a:rPr sz="1167" dirty="0">
                <a:latin typeface="Times New Roman"/>
                <a:cs typeface="Times New Roman"/>
              </a:rPr>
              <a:t>proper </a:t>
            </a:r>
            <a:r>
              <a:rPr sz="1167" spc="-5" dirty="0">
                <a:latin typeface="Times New Roman"/>
                <a:cs typeface="Times New Roman"/>
              </a:rPr>
              <a:t>attention First </a:t>
            </a:r>
            <a:r>
              <a:rPr sz="1167" dirty="0">
                <a:latin typeface="Times New Roman"/>
                <a:cs typeface="Times New Roman"/>
              </a:rPr>
              <a:t>Phase of the </a:t>
            </a:r>
            <a:r>
              <a:rPr sz="1167" spc="-5" dirty="0">
                <a:latin typeface="Times New Roman"/>
                <a:cs typeface="Times New Roman"/>
              </a:rPr>
              <a:t>database  development process </a:t>
            </a:r>
            <a:r>
              <a:rPr sz="1167" dirty="0">
                <a:latin typeface="Times New Roman"/>
                <a:cs typeface="Times New Roman"/>
              </a:rPr>
              <a:t>is the Preliminary </a:t>
            </a:r>
            <a:r>
              <a:rPr sz="1167" spc="-5" dirty="0">
                <a:latin typeface="Times New Roman"/>
                <a:cs typeface="Times New Roman"/>
              </a:rPr>
              <a:t>Stage, </a:t>
            </a:r>
            <a:r>
              <a:rPr sz="1167" dirty="0">
                <a:latin typeface="Times New Roman"/>
                <a:cs typeface="Times New Roman"/>
              </a:rPr>
              <a:t>which is </a:t>
            </a:r>
            <a:r>
              <a:rPr sz="1167" spc="-5" dirty="0">
                <a:latin typeface="Times New Roman"/>
                <a:cs typeface="Times New Roman"/>
              </a:rPr>
              <a:t>based </a:t>
            </a:r>
            <a:r>
              <a:rPr sz="1167" dirty="0">
                <a:latin typeface="Times New Roman"/>
                <a:cs typeface="Times New Roman"/>
              </a:rPr>
              <a:t>on the </a:t>
            </a:r>
            <a:r>
              <a:rPr sz="1167" spc="-5" dirty="0">
                <a:latin typeface="Times New Roman"/>
                <a:cs typeface="Times New Roman"/>
              </a:rPr>
              <a:t>proper </a:t>
            </a:r>
            <a:r>
              <a:rPr sz="1167" dirty="0">
                <a:latin typeface="Times New Roman"/>
                <a:cs typeface="Times New Roman"/>
              </a:rPr>
              <a:t>study of the  </a:t>
            </a:r>
            <a:r>
              <a:rPr sz="1167" spc="-5" dirty="0">
                <a:latin typeface="Times New Roman"/>
                <a:cs typeface="Times New Roman"/>
              </a:rPr>
              <a:t>system.  </a:t>
            </a:r>
            <a:r>
              <a:rPr sz="1167" spc="-10" dirty="0">
                <a:latin typeface="Times New Roman"/>
                <a:cs typeface="Times New Roman"/>
              </a:rPr>
              <a:t>It  </a:t>
            </a:r>
            <a:r>
              <a:rPr sz="1167" spc="-5" dirty="0">
                <a:latin typeface="Times New Roman"/>
                <a:cs typeface="Times New Roman"/>
              </a:rPr>
              <a:t>means  that  all 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parts  </a:t>
            </a:r>
            <a:r>
              <a:rPr sz="1167" spc="5" dirty="0">
                <a:latin typeface="Times New Roman"/>
                <a:cs typeface="Times New Roman"/>
              </a:rPr>
              <a:t>of  </a:t>
            </a:r>
            <a:r>
              <a:rPr sz="1167" dirty="0">
                <a:latin typeface="Times New Roman"/>
                <a:cs typeface="Times New Roman"/>
              </a:rPr>
              <a:t>the  systems,  or  the  section  of  the      </a:t>
            </a:r>
            <a:r>
              <a:rPr sz="1167" spc="21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subject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30261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37" y="1343127"/>
            <a:ext cx="5372276" cy="407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3800"/>
              </a:lnSpc>
            </a:pPr>
            <a:r>
              <a:rPr sz="1167" spc="-5" dirty="0">
                <a:latin typeface="Times New Roman"/>
                <a:cs typeface="Times New Roman"/>
              </a:rPr>
              <a:t>organization for which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intend </a:t>
            </a:r>
            <a:r>
              <a:rPr sz="1167" dirty="0">
                <a:latin typeface="Times New Roman"/>
                <a:cs typeface="Times New Roman"/>
              </a:rPr>
              <a:t>to develop the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must be </a:t>
            </a:r>
            <a:r>
              <a:rPr sz="1167" spc="-5" dirty="0">
                <a:latin typeface="Times New Roman"/>
                <a:cs typeface="Times New Roman"/>
              </a:rPr>
              <a:t>studied. </a:t>
            </a:r>
            <a:r>
              <a:rPr sz="1167" dirty="0">
                <a:latin typeface="Times New Roman"/>
                <a:cs typeface="Times New Roman"/>
              </a:rPr>
              <a:t>We should </a:t>
            </a:r>
            <a:r>
              <a:rPr sz="1167" spc="-5" dirty="0">
                <a:latin typeface="Times New Roman"/>
                <a:cs typeface="Times New Roman"/>
              </a:rPr>
              <a:t>find 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relation </a:t>
            </a:r>
            <a:r>
              <a:rPr sz="1167" dirty="0">
                <a:latin typeface="Times New Roman"/>
                <a:cs typeface="Times New Roman"/>
              </a:rPr>
              <a:t>or interaction of </a:t>
            </a:r>
            <a:r>
              <a:rPr sz="1167" spc="-5" dirty="0">
                <a:latin typeface="Times New Roman"/>
                <a:cs typeface="Times New Roman"/>
              </a:rPr>
              <a:t>different </a:t>
            </a:r>
            <a:r>
              <a:rPr sz="1167" dirty="0">
                <a:latin typeface="Times New Roman"/>
                <a:cs typeface="Times New Roman"/>
              </a:rPr>
              <a:t>section of the </a:t>
            </a:r>
            <a:r>
              <a:rPr sz="1167" spc="-5" dirty="0">
                <a:latin typeface="Times New Roman"/>
                <a:cs typeface="Times New Roman"/>
              </a:rPr>
              <a:t>organization with each other and  </a:t>
            </a:r>
            <a:r>
              <a:rPr sz="1167" dirty="0">
                <a:latin typeface="Times New Roman"/>
                <a:cs typeface="Times New Roman"/>
              </a:rPr>
              <a:t>should </a:t>
            </a:r>
            <a:r>
              <a:rPr sz="1167" spc="-5" dirty="0">
                <a:latin typeface="Times New Roman"/>
                <a:cs typeface="Times New Roman"/>
              </a:rPr>
              <a:t>understand </a:t>
            </a:r>
            <a:r>
              <a:rPr sz="1167" dirty="0">
                <a:latin typeface="Times New Roman"/>
                <a:cs typeface="Times New Roman"/>
              </a:rPr>
              <a:t>the way </a:t>
            </a:r>
            <a:r>
              <a:rPr sz="1167" spc="-5" dirty="0">
                <a:latin typeface="Times New Roman"/>
                <a:cs typeface="Times New Roman"/>
              </a:rPr>
              <a:t>information </a:t>
            </a:r>
            <a:r>
              <a:rPr sz="1167" dirty="0">
                <a:latin typeface="Times New Roman"/>
                <a:cs typeface="Times New Roman"/>
              </a:rPr>
              <a:t>flows </a:t>
            </a:r>
            <a:r>
              <a:rPr sz="1167" spc="-5" dirty="0">
                <a:latin typeface="Times New Roman"/>
                <a:cs typeface="Times New Roman"/>
              </a:rPr>
              <a:t>between different sections </a:t>
            </a:r>
            <a:r>
              <a:rPr sz="1167" dirty="0">
                <a:latin typeface="Times New Roman"/>
                <a:cs typeface="Times New Roman"/>
              </a:rPr>
              <a:t>of the  </a:t>
            </a:r>
            <a:r>
              <a:rPr sz="1167" spc="-5" dirty="0">
                <a:latin typeface="Times New Roman"/>
                <a:cs typeface="Times New Roman"/>
              </a:rPr>
              <a:t>organization. Moreover </a:t>
            </a:r>
            <a:r>
              <a:rPr sz="1167" spc="5" dirty="0">
                <a:latin typeface="Times New Roman"/>
                <a:cs typeface="Times New Roman"/>
              </a:rPr>
              <a:t>it </a:t>
            </a:r>
            <a:r>
              <a:rPr sz="1167" dirty="0">
                <a:latin typeface="Times New Roman"/>
                <a:cs typeface="Times New Roman"/>
              </a:rPr>
              <a:t>should </a:t>
            </a:r>
            <a:r>
              <a:rPr sz="1167" spc="-5" dirty="0">
                <a:latin typeface="Times New Roman"/>
                <a:cs typeface="Times New Roman"/>
              </a:rPr>
              <a:t>also </a:t>
            </a:r>
            <a:r>
              <a:rPr sz="1167" dirty="0">
                <a:latin typeface="Times New Roman"/>
                <a:cs typeface="Times New Roman"/>
              </a:rPr>
              <a:t>be made clear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what </a:t>
            </a:r>
            <a:r>
              <a:rPr sz="1167" spc="-5" dirty="0">
                <a:latin typeface="Times New Roman"/>
                <a:cs typeface="Times New Roman"/>
              </a:rPr>
              <a:t>processing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performed at  each </a:t>
            </a:r>
            <a:r>
              <a:rPr sz="1167" dirty="0">
                <a:latin typeface="Times New Roman"/>
                <a:cs typeface="Times New Roman"/>
              </a:rPr>
              <a:t>stage of the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system.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  <a:spcBef>
                <a:spcPts val="5"/>
              </a:spcBef>
            </a:pPr>
            <a:r>
              <a:rPr sz="1167" dirty="0">
                <a:latin typeface="Courier New"/>
                <a:cs typeface="Courier New"/>
              </a:rPr>
              <a:t>o </a:t>
            </a:r>
            <a:r>
              <a:rPr sz="1167" spc="44" dirty="0">
                <a:latin typeface="Times New Roman"/>
                <a:cs typeface="Times New Roman"/>
              </a:rPr>
              <a:t>Requirement</a:t>
            </a:r>
            <a:r>
              <a:rPr sz="1167" spc="282" dirty="0">
                <a:latin typeface="Times New Roman"/>
                <a:cs typeface="Times New Roman"/>
              </a:rPr>
              <a:t> </a:t>
            </a:r>
            <a:r>
              <a:rPr sz="1167" spc="19" dirty="0">
                <a:latin typeface="Times New Roman"/>
                <a:cs typeface="Times New Roman"/>
              </a:rPr>
              <a:t>Analysis: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</a:pPr>
            <a:r>
              <a:rPr sz="1167" spc="-5" dirty="0">
                <a:latin typeface="Times New Roman"/>
                <a:cs typeface="Times New Roman"/>
              </a:rPr>
              <a:t>Once we </a:t>
            </a:r>
            <a:r>
              <a:rPr sz="1167" dirty="0">
                <a:latin typeface="Times New Roman"/>
                <a:cs typeface="Times New Roman"/>
              </a:rPr>
              <a:t>have </a:t>
            </a:r>
            <a:r>
              <a:rPr sz="1167" spc="-5" dirty="0">
                <a:latin typeface="Times New Roman"/>
                <a:cs typeface="Times New Roman"/>
              </a:rPr>
              <a:t>investigated 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organization  for </a:t>
            </a:r>
            <a:r>
              <a:rPr sz="1167" dirty="0">
                <a:latin typeface="Times New Roman"/>
                <a:cs typeface="Times New Roman"/>
              </a:rPr>
              <a:t>its </a:t>
            </a:r>
            <a:r>
              <a:rPr sz="1167" spc="-5" dirty="0">
                <a:latin typeface="Times New Roman"/>
                <a:cs typeface="Times New Roman"/>
              </a:rPr>
              <a:t>different  sections  and  </a:t>
            </a:r>
            <a:r>
              <a:rPr sz="1167" dirty="0">
                <a:latin typeface="Times New Roman"/>
                <a:cs typeface="Times New Roman"/>
              </a:rPr>
              <a:t>the way  </a:t>
            </a:r>
            <a:r>
              <a:rPr sz="1167" spc="16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data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167" spc="-5" dirty="0">
                <a:latin typeface="Times New Roman"/>
                <a:cs typeface="Times New Roman"/>
              </a:rPr>
              <a:t>flows  between  </a:t>
            </a:r>
            <a:r>
              <a:rPr sz="1167" dirty="0">
                <a:latin typeface="Times New Roman"/>
                <a:cs typeface="Times New Roman"/>
              </a:rPr>
              <a:t>those sections.  </a:t>
            </a:r>
            <a:r>
              <a:rPr sz="1167" spc="-5" dirty="0">
                <a:latin typeface="Times New Roman"/>
                <a:cs typeface="Times New Roman"/>
              </a:rPr>
              <a:t>Detailed  </a:t>
            </a:r>
            <a:r>
              <a:rPr sz="1167" dirty="0">
                <a:latin typeface="Times New Roman"/>
                <a:cs typeface="Times New Roman"/>
              </a:rPr>
              <a:t>study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system  </a:t>
            </a:r>
            <a:r>
              <a:rPr sz="1167" dirty="0">
                <a:latin typeface="Times New Roman"/>
                <a:cs typeface="Times New Roman"/>
              </a:rPr>
              <a:t>is  </a:t>
            </a:r>
            <a:r>
              <a:rPr sz="1167" spc="-5" dirty="0">
                <a:latin typeface="Times New Roman"/>
                <a:cs typeface="Times New Roman"/>
              </a:rPr>
              <a:t>started  </a:t>
            </a:r>
            <a:r>
              <a:rPr sz="1167" dirty="0">
                <a:latin typeface="Times New Roman"/>
                <a:cs typeface="Times New Roman"/>
              </a:rPr>
              <a:t>to  </a:t>
            </a:r>
            <a:r>
              <a:rPr sz="1167" spc="-5" dirty="0">
                <a:latin typeface="Times New Roman"/>
                <a:cs typeface="Times New Roman"/>
              </a:rPr>
              <a:t>find  </a:t>
            </a:r>
            <a:r>
              <a:rPr sz="1167" dirty="0">
                <a:latin typeface="Times New Roman"/>
                <a:cs typeface="Times New Roman"/>
              </a:rPr>
              <a:t>out  </a:t>
            </a:r>
            <a:r>
              <a:rPr sz="1167" spc="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ct val="143800"/>
              </a:lnSpc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requirements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each </a:t>
            </a:r>
            <a:r>
              <a:rPr sz="1167" dirty="0">
                <a:latin typeface="Times New Roman"/>
                <a:cs typeface="Times New Roman"/>
              </a:rPr>
              <a:t>section. This </a:t>
            </a:r>
            <a:r>
              <a:rPr sz="1167" spc="-5" dirty="0">
                <a:latin typeface="Times New Roman"/>
                <a:cs typeface="Times New Roman"/>
              </a:rPr>
              <a:t>phase </a:t>
            </a:r>
            <a:r>
              <a:rPr sz="1167" dirty="0">
                <a:latin typeface="Times New Roman"/>
                <a:cs typeface="Times New Roman"/>
              </a:rPr>
              <a:t>is the </a:t>
            </a:r>
            <a:r>
              <a:rPr sz="1167" spc="-5" dirty="0">
                <a:latin typeface="Times New Roman"/>
                <a:cs typeface="Times New Roman"/>
              </a:rPr>
              <a:t>detailed </a:t>
            </a:r>
            <a:r>
              <a:rPr sz="1167" dirty="0">
                <a:latin typeface="Times New Roman"/>
                <a:cs typeface="Times New Roman"/>
              </a:rPr>
              <a:t>study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system and </a:t>
            </a:r>
            <a:r>
              <a:rPr sz="1167" dirty="0">
                <a:latin typeface="Times New Roman"/>
                <a:cs typeface="Times New Roman"/>
              </a:rPr>
              <a:t>its  functionality decisions made </a:t>
            </a:r>
            <a:r>
              <a:rPr sz="1167" spc="-5" dirty="0">
                <a:latin typeface="Times New Roman"/>
                <a:cs typeface="Times New Roman"/>
              </a:rPr>
              <a:t>at </a:t>
            </a:r>
            <a:r>
              <a:rPr sz="1167" dirty="0">
                <a:latin typeface="Times New Roman"/>
                <a:cs typeface="Times New Roman"/>
              </a:rPr>
              <a:t>this stage decide </a:t>
            </a:r>
            <a:r>
              <a:rPr sz="1167" spc="-5" dirty="0">
                <a:latin typeface="Times New Roman"/>
                <a:cs typeface="Times New Roman"/>
              </a:rPr>
              <a:t>the overall </a:t>
            </a:r>
            <a:r>
              <a:rPr sz="1167" dirty="0">
                <a:latin typeface="Times New Roman"/>
                <a:cs typeface="Times New Roman"/>
              </a:rPr>
              <a:t>activity </a:t>
            </a:r>
            <a:r>
              <a:rPr sz="1167" spc="5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organization.  Requirements </a:t>
            </a:r>
            <a:r>
              <a:rPr sz="1167" dirty="0">
                <a:latin typeface="Times New Roman"/>
                <a:cs typeface="Times New Roman"/>
              </a:rPr>
              <a:t>of one section of the </a:t>
            </a:r>
            <a:r>
              <a:rPr sz="1167" spc="-5" dirty="0">
                <a:latin typeface="Times New Roman"/>
                <a:cs typeface="Times New Roman"/>
              </a:rPr>
              <a:t>organization are fulfilled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such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5" dirty="0">
                <a:latin typeface="Times New Roman"/>
                <a:cs typeface="Times New Roman"/>
              </a:rPr>
              <a:t>way </a:t>
            </a:r>
            <a:r>
              <a:rPr sz="1167" dirty="0">
                <a:latin typeface="Times New Roman"/>
                <a:cs typeface="Times New Roman"/>
              </a:rPr>
              <a:t>that </a:t>
            </a:r>
            <a:r>
              <a:rPr sz="1167" spc="-5" dirty="0">
                <a:latin typeface="Times New Roman"/>
                <a:cs typeface="Times New Roman"/>
              </a:rPr>
              <a:t>all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sections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organization are supporting each other, for </a:t>
            </a:r>
            <a:r>
              <a:rPr sz="1167" dirty="0">
                <a:latin typeface="Times New Roman"/>
                <a:cs typeface="Times New Roman"/>
              </a:rPr>
              <a:t>example </a:t>
            </a:r>
            <a:r>
              <a:rPr sz="1167" spc="-5" dirty="0">
                <a:latin typeface="Times New Roman"/>
                <a:cs typeface="Times New Roman"/>
              </a:rPr>
              <a:t>we can </a:t>
            </a:r>
            <a:r>
              <a:rPr sz="1167" dirty="0">
                <a:latin typeface="Times New Roman"/>
                <a:cs typeface="Times New Roman"/>
              </a:rPr>
              <a:t>say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results produced </a:t>
            </a:r>
            <a:r>
              <a:rPr sz="1167" spc="10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processing </a:t>
            </a:r>
            <a:r>
              <a:rPr sz="1167" dirty="0">
                <a:latin typeface="Times New Roman"/>
                <a:cs typeface="Times New Roman"/>
              </a:rPr>
              <a:t>taking place </a:t>
            </a:r>
            <a:r>
              <a:rPr sz="1167" spc="-5" dirty="0">
                <a:latin typeface="Times New Roman"/>
                <a:cs typeface="Times New Roman"/>
              </a:rPr>
              <a:t>at </a:t>
            </a:r>
            <a:r>
              <a:rPr sz="1167" dirty="0">
                <a:latin typeface="Times New Roman"/>
                <a:cs typeface="Times New Roman"/>
              </a:rPr>
              <a:t>one section are used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input </a:t>
            </a:r>
            <a:r>
              <a:rPr sz="1167" spc="-5" dirty="0">
                <a:latin typeface="Times New Roman"/>
                <a:cs typeface="Times New Roman"/>
              </a:rPr>
              <a:t>for  another section. All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users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systems are interviewed and observed </a:t>
            </a:r>
            <a:r>
              <a:rPr sz="1167" dirty="0">
                <a:latin typeface="Times New Roman"/>
                <a:cs typeface="Times New Roman"/>
              </a:rPr>
              <a:t>to pinpoint </a:t>
            </a:r>
            <a:r>
              <a:rPr sz="1167" spc="-5" dirty="0">
                <a:latin typeface="Times New Roman"/>
                <a:cs typeface="Times New Roman"/>
              </a:rPr>
              <a:t>and  </a:t>
            </a:r>
            <a:r>
              <a:rPr sz="1167" dirty="0">
                <a:latin typeface="Times New Roman"/>
                <a:cs typeface="Times New Roman"/>
              </a:rPr>
              <a:t>precisely define the </a:t>
            </a:r>
            <a:r>
              <a:rPr sz="1167" spc="-5" dirty="0">
                <a:latin typeface="Times New Roman"/>
                <a:cs typeface="Times New Roman"/>
              </a:rPr>
              <a:t>activities taking </a:t>
            </a:r>
            <a:r>
              <a:rPr sz="1167" dirty="0">
                <a:latin typeface="Times New Roman"/>
                <a:cs typeface="Times New Roman"/>
              </a:rPr>
              <a:t>place in the </a:t>
            </a:r>
            <a:r>
              <a:rPr sz="1167" spc="-5" dirty="0">
                <a:latin typeface="Times New Roman"/>
                <a:cs typeface="Times New Roman"/>
              </a:rPr>
              <a:t>different </a:t>
            </a:r>
            <a:r>
              <a:rPr sz="1167" dirty="0">
                <a:latin typeface="Times New Roman"/>
                <a:cs typeface="Times New Roman"/>
              </a:rPr>
              <a:t>section of the</a:t>
            </a:r>
            <a:r>
              <a:rPr sz="1167" spc="-5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organization.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1340" y="5438123"/>
            <a:ext cx="4926964" cy="3245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099219" y="8755854"/>
            <a:ext cx="2311400" cy="436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10" dirty="0">
                <a:latin typeface="Times New Roman"/>
                <a:cs typeface="Times New Roman"/>
              </a:rPr>
              <a:t>Fig: </a:t>
            </a:r>
            <a:r>
              <a:rPr sz="1167" dirty="0">
                <a:latin typeface="Times New Roman"/>
                <a:cs typeface="Times New Roman"/>
              </a:rPr>
              <a:t>1. Database </a:t>
            </a:r>
            <a:r>
              <a:rPr sz="1167" spc="-5" dirty="0">
                <a:latin typeface="Times New Roman"/>
                <a:cs typeface="Times New Roman"/>
              </a:rPr>
              <a:t>Development process</a:t>
            </a:r>
            <a:endParaRPr sz="1167">
              <a:latin typeface="Times New Roman"/>
              <a:cs typeface="Times New Roman"/>
            </a:endParaRPr>
          </a:p>
          <a:p>
            <a:pPr marL="12347">
              <a:spcBef>
                <a:spcPts val="617"/>
              </a:spcBef>
            </a:pPr>
            <a:r>
              <a:rPr sz="1167" dirty="0">
                <a:latin typeface="Courier New"/>
                <a:cs typeface="Courier New"/>
              </a:rPr>
              <a:t>o </a:t>
            </a:r>
            <a:r>
              <a:rPr sz="1167" spc="39" dirty="0">
                <a:latin typeface="Times New Roman"/>
                <a:cs typeface="Times New Roman"/>
              </a:rPr>
              <a:t>Database</a:t>
            </a:r>
            <a:r>
              <a:rPr sz="1167" spc="272" dirty="0">
                <a:latin typeface="Times New Roman"/>
                <a:cs typeface="Times New Roman"/>
              </a:rPr>
              <a:t> </a:t>
            </a:r>
            <a:r>
              <a:rPr sz="1167" spc="15" dirty="0">
                <a:latin typeface="Times New Roman"/>
                <a:cs typeface="Times New Roman"/>
              </a:rPr>
              <a:t>Design: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44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59033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9000" y="1343127"/>
            <a:ext cx="5371659" cy="329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3800"/>
              </a:lnSpc>
            </a:pPr>
            <a:r>
              <a:rPr sz="1167" spc="-5" dirty="0">
                <a:latin typeface="Times New Roman"/>
                <a:cs typeface="Times New Roman"/>
              </a:rPr>
              <a:t>Third stage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database development process </a:t>
            </a:r>
            <a:r>
              <a:rPr sz="1167" dirty="0">
                <a:latin typeface="Times New Roman"/>
                <a:cs typeface="Times New Roman"/>
              </a:rPr>
              <a:t>is the </a:t>
            </a:r>
            <a:r>
              <a:rPr sz="1167" spc="-5" dirty="0">
                <a:latin typeface="Times New Roman"/>
                <a:cs typeface="Times New Roman"/>
              </a:rPr>
              <a:t>database design; </a:t>
            </a:r>
            <a:r>
              <a:rPr sz="1167" dirty="0">
                <a:latin typeface="Times New Roman"/>
                <a:cs typeface="Times New Roman"/>
              </a:rPr>
              <a:t>this is a </a:t>
            </a:r>
            <a:r>
              <a:rPr sz="1167" spc="-5" dirty="0">
                <a:latin typeface="Times New Roman"/>
                <a:cs typeface="Times New Roman"/>
              </a:rPr>
              <a:t>rather  technical </a:t>
            </a:r>
            <a:r>
              <a:rPr sz="1167" dirty="0">
                <a:latin typeface="Times New Roman"/>
                <a:cs typeface="Times New Roman"/>
              </a:rPr>
              <a:t>phase of the </a:t>
            </a:r>
            <a:r>
              <a:rPr sz="1167" spc="-5" dirty="0">
                <a:latin typeface="Times New Roman"/>
                <a:cs typeface="Times New Roman"/>
              </a:rPr>
              <a:t>process and </a:t>
            </a:r>
            <a:r>
              <a:rPr sz="1167" dirty="0">
                <a:latin typeface="Times New Roman"/>
                <a:cs typeface="Times New Roman"/>
              </a:rPr>
              <a:t>need handsome </a:t>
            </a:r>
            <a:r>
              <a:rPr sz="1167" spc="-5" dirty="0">
                <a:latin typeface="Times New Roman"/>
                <a:cs typeface="Times New Roman"/>
              </a:rPr>
              <a:t>skill as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Database Administrator. </a:t>
            </a:r>
            <a:r>
              <a:rPr sz="1167" dirty="0">
                <a:latin typeface="Times New Roman"/>
                <a:cs typeface="Times New Roman"/>
              </a:rPr>
              <a:t>This  is the </a:t>
            </a:r>
            <a:r>
              <a:rPr sz="1167" spc="-5" dirty="0">
                <a:latin typeface="Times New Roman"/>
                <a:cs typeface="Times New Roman"/>
              </a:rPr>
              <a:t>phase where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logical design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created and </a:t>
            </a:r>
            <a:r>
              <a:rPr sz="1167" dirty="0">
                <a:latin typeface="Times New Roman"/>
                <a:cs typeface="Times New Roman"/>
              </a:rPr>
              <a:t>different </a:t>
            </a:r>
            <a:r>
              <a:rPr sz="1167" spc="-5" dirty="0">
                <a:latin typeface="Times New Roman"/>
                <a:cs typeface="Times New Roman"/>
              </a:rPr>
              <a:t>schemas for 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database are </a:t>
            </a:r>
            <a:r>
              <a:rPr sz="1167" dirty="0">
                <a:latin typeface="Times New Roman"/>
                <a:cs typeface="Times New Roman"/>
              </a:rPr>
              <a:t>created </a:t>
            </a:r>
            <a:r>
              <a:rPr sz="1167" spc="-5" dirty="0">
                <a:latin typeface="Times New Roman"/>
                <a:cs typeface="Times New Roman"/>
              </a:rPr>
              <a:t>logically. Entities are identified and given attributes,  relationships are </a:t>
            </a:r>
            <a:r>
              <a:rPr sz="1167" dirty="0">
                <a:latin typeface="Times New Roman"/>
                <a:cs typeface="Times New Roman"/>
              </a:rPr>
              <a:t>built and </a:t>
            </a:r>
            <a:r>
              <a:rPr sz="1167" spc="-5" dirty="0">
                <a:latin typeface="Times New Roman"/>
                <a:cs typeface="Times New Roman"/>
              </a:rPr>
              <a:t>different types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entity </a:t>
            </a:r>
            <a:r>
              <a:rPr sz="1167" spc="-5" dirty="0">
                <a:latin typeface="Times New Roman"/>
                <a:cs typeface="Times New Roman"/>
              </a:rPr>
              <a:t>mappings </a:t>
            </a:r>
            <a:r>
              <a:rPr sz="1167" dirty="0">
                <a:latin typeface="Times New Roman"/>
                <a:cs typeface="Times New Roman"/>
              </a:rPr>
              <a:t>are</a:t>
            </a:r>
            <a:r>
              <a:rPr sz="1167" spc="1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performed.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  <a:spcBef>
                <a:spcPts val="5"/>
              </a:spcBef>
            </a:pPr>
            <a:r>
              <a:rPr sz="1167" dirty="0">
                <a:latin typeface="Courier New"/>
                <a:cs typeface="Courier New"/>
              </a:rPr>
              <a:t>o </a:t>
            </a:r>
            <a:r>
              <a:rPr sz="1167" spc="19" dirty="0">
                <a:latin typeface="Times New Roman"/>
                <a:cs typeface="Times New Roman"/>
              </a:rPr>
              <a:t>Physical</a:t>
            </a:r>
            <a:r>
              <a:rPr sz="1167" spc="297" dirty="0">
                <a:latin typeface="Times New Roman"/>
                <a:cs typeface="Times New Roman"/>
              </a:rPr>
              <a:t> </a:t>
            </a:r>
            <a:r>
              <a:rPr sz="1167" spc="5" dirty="0">
                <a:latin typeface="Times New Roman"/>
                <a:cs typeface="Times New Roman"/>
              </a:rPr>
              <a:t>Design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</a:pPr>
            <a:r>
              <a:rPr sz="1167" dirty="0">
                <a:latin typeface="Times New Roman"/>
                <a:cs typeface="Times New Roman"/>
              </a:rPr>
              <a:t>This  is  the  </a:t>
            </a:r>
            <a:r>
              <a:rPr sz="1167" spc="-5" dirty="0">
                <a:latin typeface="Times New Roman"/>
                <a:cs typeface="Times New Roman"/>
              </a:rPr>
              <a:t>phase  where  we  transform  </a:t>
            </a:r>
            <a:r>
              <a:rPr sz="1167" dirty="0">
                <a:latin typeface="Times New Roman"/>
                <a:cs typeface="Times New Roman"/>
              </a:rPr>
              <a:t>our  logical  </a:t>
            </a:r>
            <a:r>
              <a:rPr sz="1167" spc="-5" dirty="0">
                <a:latin typeface="Times New Roman"/>
                <a:cs typeface="Times New Roman"/>
              </a:rPr>
              <a:t>design  </a:t>
            </a:r>
            <a:r>
              <a:rPr sz="1167" dirty="0">
                <a:latin typeface="Times New Roman"/>
                <a:cs typeface="Times New Roman"/>
              </a:rPr>
              <a:t>into  a  Physical  </a:t>
            </a:r>
            <a:r>
              <a:rPr sz="1167" spc="-5" dirty="0">
                <a:latin typeface="Times New Roman"/>
                <a:cs typeface="Times New Roman"/>
              </a:rPr>
              <a:t>design</a:t>
            </a:r>
            <a:r>
              <a:rPr sz="1167" spc="214" dirty="0">
                <a:latin typeface="Times New Roman"/>
                <a:cs typeface="Times New Roman"/>
              </a:rPr>
              <a:t> </a:t>
            </a:r>
            <a:r>
              <a:rPr sz="1167" spc="10" dirty="0">
                <a:latin typeface="Times New Roman"/>
                <a:cs typeface="Times New Roman"/>
              </a:rPr>
              <a:t>by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167" spc="-5" dirty="0">
                <a:latin typeface="Times New Roman"/>
                <a:cs typeface="Times New Roman"/>
              </a:rPr>
              <a:t>implementing</a:t>
            </a:r>
            <a:r>
              <a:rPr sz="1167" spc="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designed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database</a:t>
            </a:r>
            <a:r>
              <a:rPr sz="1167" spc="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onto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</a:t>
            </a:r>
            <a:r>
              <a:rPr sz="1167" spc="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specific</a:t>
            </a:r>
            <a:r>
              <a:rPr sz="1167" spc="8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DBMS;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choice</a:t>
            </a:r>
            <a:r>
              <a:rPr sz="1167" spc="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DBMS</a:t>
            </a:r>
            <a:r>
              <a:rPr sz="1167" spc="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is</a:t>
            </a: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ct val="143600"/>
              </a:lnSpc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made on the </a:t>
            </a:r>
            <a:r>
              <a:rPr sz="1167" spc="-5" dirty="0">
                <a:latin typeface="Times New Roman"/>
                <a:cs typeface="Times New Roman"/>
              </a:rPr>
              <a:t>basis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requirements and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environment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system will operate.  Implementing </a:t>
            </a:r>
            <a:r>
              <a:rPr sz="1167" dirty="0">
                <a:latin typeface="Times New Roman"/>
                <a:cs typeface="Times New Roman"/>
              </a:rPr>
              <a:t>a database on a </a:t>
            </a:r>
            <a:r>
              <a:rPr sz="1167" spc="-5" dirty="0">
                <a:latin typeface="Times New Roman"/>
                <a:cs typeface="Times New Roman"/>
              </a:rPr>
              <a:t>specific DBMS </a:t>
            </a:r>
            <a:r>
              <a:rPr sz="1167" dirty="0">
                <a:latin typeface="Times New Roman"/>
                <a:cs typeface="Times New Roman"/>
              </a:rPr>
              <a:t>is very </a:t>
            </a:r>
            <a:r>
              <a:rPr sz="1167" spc="-5" dirty="0">
                <a:latin typeface="Times New Roman"/>
                <a:cs typeface="Times New Roman"/>
              </a:rPr>
              <a:t>important </a:t>
            </a:r>
            <a:r>
              <a:rPr sz="1167" dirty="0">
                <a:latin typeface="Times New Roman"/>
                <a:cs typeface="Times New Roman"/>
              </a:rPr>
              <a:t>because </a:t>
            </a:r>
            <a:r>
              <a:rPr sz="1167" spc="5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involves </a:t>
            </a:r>
            <a:r>
              <a:rPr sz="1167" dirty="0">
                <a:latin typeface="Times New Roman"/>
                <a:cs typeface="Times New Roman"/>
              </a:rPr>
              <a:t>the  major </a:t>
            </a:r>
            <a:r>
              <a:rPr sz="1167" spc="-5" dirty="0">
                <a:latin typeface="Times New Roman"/>
                <a:cs typeface="Times New Roman"/>
              </a:rPr>
              <a:t>financial </a:t>
            </a:r>
            <a:r>
              <a:rPr sz="1167" dirty="0">
                <a:latin typeface="Times New Roman"/>
                <a:cs typeface="Times New Roman"/>
              </a:rPr>
              <a:t>investment of the </a:t>
            </a:r>
            <a:r>
              <a:rPr sz="1167" spc="-5" dirty="0">
                <a:latin typeface="Times New Roman"/>
                <a:cs typeface="Times New Roman"/>
              </a:rPr>
              <a:t>organization, </a:t>
            </a:r>
            <a:r>
              <a:rPr sz="1167" dirty="0">
                <a:latin typeface="Times New Roman"/>
                <a:cs typeface="Times New Roman"/>
              </a:rPr>
              <a:t>and </a:t>
            </a:r>
            <a:r>
              <a:rPr sz="1167" spc="-5" dirty="0">
                <a:latin typeface="Times New Roman"/>
                <a:cs typeface="Times New Roman"/>
              </a:rPr>
              <a:t>can </a:t>
            </a:r>
            <a:r>
              <a:rPr sz="1167" dirty="0">
                <a:latin typeface="Times New Roman"/>
                <a:cs typeface="Times New Roman"/>
              </a:rPr>
              <a:t>not be </a:t>
            </a:r>
            <a:r>
              <a:rPr sz="1167" spc="-5" dirty="0">
                <a:latin typeface="Times New Roman"/>
                <a:cs typeface="Times New Roman"/>
              </a:rPr>
              <a:t>reverted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case </a:t>
            </a:r>
            <a:r>
              <a:rPr sz="1167" dirty="0">
                <a:latin typeface="Times New Roman"/>
                <a:cs typeface="Times New Roman"/>
              </a:rPr>
              <a:t>a selected  </a:t>
            </a:r>
            <a:r>
              <a:rPr sz="1167" spc="-5" dirty="0">
                <a:latin typeface="Times New Roman"/>
                <a:cs typeface="Times New Roman"/>
              </a:rPr>
              <a:t>DBMS </a:t>
            </a:r>
            <a:r>
              <a:rPr sz="1167" dirty="0">
                <a:latin typeface="Times New Roman"/>
                <a:cs typeface="Times New Roman"/>
              </a:rPr>
              <a:t>in not </a:t>
            </a:r>
            <a:r>
              <a:rPr sz="1167" spc="-5" dirty="0">
                <a:latin typeface="Times New Roman"/>
                <a:cs typeface="Times New Roman"/>
              </a:rPr>
              <a:t>capable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providing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desired</a:t>
            </a:r>
            <a:r>
              <a:rPr sz="1167" spc="3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efficiency.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45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9011" y="5171245"/>
            <a:ext cx="5373511" cy="3671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366"/>
              </a:lnSpc>
            </a:pPr>
            <a:r>
              <a:rPr sz="1167" dirty="0">
                <a:latin typeface="Courier New"/>
                <a:cs typeface="Courier New"/>
              </a:rPr>
              <a:t>o</a:t>
            </a:r>
            <a:r>
              <a:rPr sz="1167" spc="297" dirty="0">
                <a:latin typeface="Courier New"/>
                <a:cs typeface="Courier New"/>
              </a:rPr>
              <a:t> </a:t>
            </a:r>
            <a:r>
              <a:rPr sz="1167" spc="39" dirty="0">
                <a:latin typeface="Times New Roman"/>
                <a:cs typeface="Times New Roman"/>
              </a:rPr>
              <a:t>Implementation: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</a:pPr>
            <a:r>
              <a:rPr sz="1167" dirty="0">
                <a:latin typeface="Times New Roman"/>
                <a:cs typeface="Times New Roman"/>
              </a:rPr>
              <a:t>This</a:t>
            </a:r>
            <a:r>
              <a:rPr sz="1167" spc="13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phase</a:t>
            </a:r>
            <a:r>
              <a:rPr sz="1167" spc="12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is</a:t>
            </a:r>
            <a:r>
              <a:rPr sz="1167" spc="13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specific</a:t>
            </a:r>
            <a:r>
              <a:rPr sz="1167" spc="12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to</a:t>
            </a:r>
            <a:r>
              <a:rPr sz="1167" spc="14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writing</a:t>
            </a:r>
            <a:r>
              <a:rPr sz="1167" spc="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12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application</a:t>
            </a:r>
            <a:r>
              <a:rPr sz="1167" spc="13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programs</a:t>
            </a:r>
            <a:r>
              <a:rPr sz="1167" spc="13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needed</a:t>
            </a:r>
            <a:r>
              <a:rPr sz="1167" spc="13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to</a:t>
            </a:r>
            <a:r>
              <a:rPr sz="1167" spc="13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carry</a:t>
            </a:r>
            <a:r>
              <a:rPr sz="1167" spc="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out</a:t>
            </a:r>
            <a:r>
              <a:rPr sz="1167" spc="13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different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167" spc="-5" dirty="0">
                <a:latin typeface="Times New Roman"/>
                <a:cs typeface="Times New Roman"/>
              </a:rPr>
              <a:t>activities according </a:t>
            </a:r>
            <a:r>
              <a:rPr sz="1167" dirty="0">
                <a:latin typeface="Times New Roman"/>
                <a:cs typeface="Times New Roman"/>
              </a:rPr>
              <a:t>to use </a:t>
            </a:r>
            <a:r>
              <a:rPr sz="1167" spc="-5" dirty="0">
                <a:latin typeface="Times New Roman"/>
                <a:cs typeface="Times New Roman"/>
              </a:rPr>
              <a:t>requirements. Different users </a:t>
            </a:r>
            <a:r>
              <a:rPr sz="1167" dirty="0">
                <a:latin typeface="Times New Roman"/>
                <a:cs typeface="Times New Roman"/>
              </a:rPr>
              <a:t>may have </a:t>
            </a:r>
            <a:r>
              <a:rPr sz="1167" spc="-5" dirty="0">
                <a:latin typeface="Times New Roman"/>
                <a:cs typeface="Times New Roman"/>
              </a:rPr>
              <a:t>different  </a:t>
            </a:r>
            <a:r>
              <a:rPr sz="1167" spc="2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requirements</a:t>
            </a:r>
            <a:endParaRPr sz="1167">
              <a:latin typeface="Times New Roman"/>
              <a:cs typeface="Times New Roman"/>
            </a:endParaRPr>
          </a:p>
          <a:p>
            <a:pPr marL="12347" marR="7408" algn="just">
              <a:lnSpc>
                <a:spcPct val="143300"/>
              </a:lnSpc>
              <a:spcBef>
                <a:spcPts val="10"/>
              </a:spcBef>
            </a:pP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in the database, so the </a:t>
            </a:r>
            <a:r>
              <a:rPr sz="1167" spc="-5" dirty="0">
                <a:latin typeface="Times New Roman"/>
                <a:cs typeface="Times New Roman"/>
              </a:rPr>
              <a:t>number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application programs </a:t>
            </a:r>
            <a:r>
              <a:rPr sz="1167" dirty="0">
                <a:latin typeface="Times New Roman"/>
                <a:cs typeface="Times New Roman"/>
              </a:rPr>
              <a:t>is not known or fixed  </a:t>
            </a:r>
            <a:r>
              <a:rPr sz="1167" spc="-5" dirty="0">
                <a:latin typeface="Times New Roman"/>
                <a:cs typeface="Times New Roman"/>
              </a:rPr>
              <a:t>for all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organizations, </a:t>
            </a:r>
            <a:r>
              <a:rPr sz="1167" dirty="0">
                <a:latin typeface="Times New Roman"/>
                <a:cs typeface="Times New Roman"/>
              </a:rPr>
              <a:t>it may vary </a:t>
            </a:r>
            <a:r>
              <a:rPr sz="1167" spc="-5" dirty="0">
                <a:latin typeface="Times New Roman"/>
                <a:cs typeface="Times New Roman"/>
              </a:rPr>
              <a:t>for different</a:t>
            </a:r>
            <a:r>
              <a:rPr sz="1167" spc="7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organizations.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  <a:spcBef>
                <a:spcPts val="5"/>
              </a:spcBef>
            </a:pPr>
            <a:r>
              <a:rPr sz="1167" dirty="0">
                <a:latin typeface="Courier New"/>
                <a:cs typeface="Courier New"/>
              </a:rPr>
              <a:t>o </a:t>
            </a:r>
            <a:r>
              <a:rPr sz="1167" spc="39" dirty="0">
                <a:latin typeface="Times New Roman"/>
                <a:cs typeface="Times New Roman"/>
              </a:rPr>
              <a:t>Maintenance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39" dirty="0">
                <a:latin typeface="Times New Roman"/>
                <a:cs typeface="Times New Roman"/>
              </a:rPr>
              <a:t>the Database</a:t>
            </a:r>
            <a:r>
              <a:rPr sz="1167" spc="228" dirty="0">
                <a:latin typeface="Times New Roman"/>
                <a:cs typeface="Times New Roman"/>
              </a:rPr>
              <a:t> </a:t>
            </a:r>
            <a:r>
              <a:rPr sz="1167" spc="24" dirty="0">
                <a:latin typeface="Times New Roman"/>
                <a:cs typeface="Times New Roman"/>
              </a:rPr>
              <a:t>System: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</a:pPr>
            <a:r>
              <a:rPr sz="1167" spc="-5" dirty="0">
                <a:latin typeface="Times New Roman"/>
                <a:cs typeface="Times New Roman"/>
              </a:rPr>
              <a:t>Maintenance</a:t>
            </a:r>
            <a:r>
              <a:rPr sz="1167" spc="23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means</a:t>
            </a:r>
            <a:r>
              <a:rPr sz="1167" spc="23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to</a:t>
            </a:r>
            <a:r>
              <a:rPr sz="1167" spc="23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fine</a:t>
            </a:r>
            <a:r>
              <a:rPr sz="1167" spc="23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tune</a:t>
            </a:r>
            <a:r>
              <a:rPr sz="1167" spc="23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23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system</a:t>
            </a:r>
            <a:r>
              <a:rPr sz="1167" spc="24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and</a:t>
            </a:r>
            <a:r>
              <a:rPr sz="1167" spc="24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check</a:t>
            </a:r>
            <a:r>
              <a:rPr sz="1167" spc="22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that</a:t>
            </a:r>
            <a:r>
              <a:rPr sz="1167" spc="24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23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designed</a:t>
            </a:r>
            <a:r>
              <a:rPr sz="1167" spc="23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applications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143800"/>
              </a:lnSpc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systems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fulfilling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purpose </a:t>
            </a:r>
            <a:r>
              <a:rPr sz="1167" dirty="0">
                <a:latin typeface="Times New Roman"/>
                <a:cs typeface="Times New Roman"/>
              </a:rPr>
              <a:t>for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spc="5" dirty="0">
                <a:latin typeface="Times New Roman"/>
                <a:cs typeface="Times New Roman"/>
              </a:rPr>
              <a:t>they </a:t>
            </a:r>
            <a:r>
              <a:rPr sz="1167" spc="-10" dirty="0">
                <a:latin typeface="Times New Roman"/>
                <a:cs typeface="Times New Roman"/>
              </a:rPr>
              <a:t>are </a:t>
            </a:r>
            <a:r>
              <a:rPr sz="1167" dirty="0">
                <a:latin typeface="Times New Roman"/>
                <a:cs typeface="Times New Roman"/>
              </a:rPr>
              <a:t>meant. </a:t>
            </a:r>
            <a:r>
              <a:rPr sz="1167" spc="-5" dirty="0">
                <a:latin typeface="Times New Roman"/>
                <a:cs typeface="Times New Roman"/>
              </a:rPr>
              <a:t>Also </a:t>
            </a:r>
            <a:r>
              <a:rPr sz="1167" dirty="0">
                <a:latin typeface="Times New Roman"/>
                <a:cs typeface="Times New Roman"/>
              </a:rPr>
              <a:t>this phase </a:t>
            </a:r>
            <a:r>
              <a:rPr sz="1167" spc="5" dirty="0">
                <a:latin typeface="Times New Roman"/>
                <a:cs typeface="Times New Roman"/>
              </a:rPr>
              <a:t>may </a:t>
            </a:r>
            <a:r>
              <a:rPr sz="1167" dirty="0">
                <a:latin typeface="Times New Roman"/>
                <a:cs typeface="Times New Roman"/>
              </a:rPr>
              <a:t>involve  </a:t>
            </a:r>
            <a:r>
              <a:rPr sz="1167" spc="-5" dirty="0">
                <a:latin typeface="Times New Roman"/>
                <a:cs typeface="Times New Roman"/>
              </a:rPr>
              <a:t>designing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spc="-5" dirty="0">
                <a:latin typeface="Times New Roman"/>
                <a:cs typeface="Times New Roman"/>
              </a:rPr>
              <a:t>new </a:t>
            </a:r>
            <a:r>
              <a:rPr sz="1167" dirty="0">
                <a:latin typeface="Times New Roman"/>
                <a:cs typeface="Times New Roman"/>
              </a:rPr>
              <a:t>application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the enhancement </a:t>
            </a:r>
            <a:r>
              <a:rPr sz="1167" spc="-10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the system. </a:t>
            </a:r>
            <a:r>
              <a:rPr sz="1167" spc="5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already working  </a:t>
            </a:r>
            <a:r>
              <a:rPr sz="1167" spc="-5" dirty="0">
                <a:latin typeface="Times New Roman"/>
                <a:cs typeface="Times New Roman"/>
              </a:rPr>
              <a:t>application </a:t>
            </a:r>
            <a:r>
              <a:rPr sz="1167" spc="5" dirty="0">
                <a:latin typeface="Times New Roman"/>
                <a:cs typeface="Times New Roman"/>
              </a:rPr>
              <a:t>may </a:t>
            </a:r>
            <a:r>
              <a:rPr sz="1167" dirty="0">
                <a:latin typeface="Times New Roman"/>
                <a:cs typeface="Times New Roman"/>
              </a:rPr>
              <a:t>need to be updated or </a:t>
            </a:r>
            <a:r>
              <a:rPr sz="1167" spc="-5" dirty="0">
                <a:latin typeface="Times New Roman"/>
                <a:cs typeface="Times New Roman"/>
              </a:rPr>
              <a:t>modified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remove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spc="-5" dirty="0">
                <a:latin typeface="Times New Roman"/>
                <a:cs typeface="Times New Roman"/>
              </a:rPr>
              <a:t>errors </a:t>
            </a:r>
            <a:r>
              <a:rPr sz="1167" spc="5" dirty="0">
                <a:latin typeface="Times New Roman"/>
                <a:cs typeface="Times New Roman"/>
              </a:rPr>
              <a:t>or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add </a:t>
            </a:r>
            <a:r>
              <a:rPr sz="1167" dirty="0">
                <a:latin typeface="Times New Roman"/>
                <a:cs typeface="Times New Roman"/>
              </a:rPr>
              <a:t>some  functionality in the system. The </a:t>
            </a:r>
            <a:r>
              <a:rPr sz="1167" spc="-5" dirty="0">
                <a:latin typeface="Times New Roman"/>
                <a:cs typeface="Times New Roman"/>
              </a:rPr>
              <a:t>phases involved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development </a:t>
            </a:r>
            <a:r>
              <a:rPr sz="1167" spc="-10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database  application are expressed </a:t>
            </a:r>
            <a:r>
              <a:rPr sz="1167" dirty="0">
                <a:latin typeface="Times New Roman"/>
                <a:cs typeface="Times New Roman"/>
              </a:rPr>
              <a:t>graphically in</a:t>
            </a:r>
            <a:r>
              <a:rPr sz="1167" spc="1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Figure-1.</a:t>
            </a:r>
            <a:endParaRPr sz="1167">
              <a:latin typeface="Times New Roman"/>
              <a:cs typeface="Times New Roman"/>
            </a:endParaRPr>
          </a:p>
          <a:p>
            <a:pPr marL="12347" marR="7408" algn="just">
              <a:lnSpc>
                <a:spcPts val="2022"/>
              </a:lnSpc>
              <a:spcBef>
                <a:spcPts val="156"/>
              </a:spcBef>
            </a:pPr>
            <a:r>
              <a:rPr sz="1167" spc="-5" dirty="0">
                <a:latin typeface="Times New Roman"/>
                <a:cs typeface="Times New Roman"/>
              </a:rPr>
              <a:t>All these stages are </a:t>
            </a:r>
            <a:r>
              <a:rPr sz="1167" dirty="0">
                <a:latin typeface="Times New Roman"/>
                <a:cs typeface="Times New Roman"/>
              </a:rPr>
              <a:t>necessary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must be </a:t>
            </a:r>
            <a:r>
              <a:rPr sz="1167" spc="-5" dirty="0">
                <a:latin typeface="Times New Roman"/>
                <a:cs typeface="Times New Roman"/>
              </a:rPr>
              <a:t>given the </a:t>
            </a:r>
            <a:r>
              <a:rPr sz="1167" dirty="0">
                <a:latin typeface="Times New Roman"/>
                <a:cs typeface="Times New Roman"/>
              </a:rPr>
              <a:t>necessary </a:t>
            </a:r>
            <a:r>
              <a:rPr sz="1167" spc="-5" dirty="0">
                <a:latin typeface="Times New Roman"/>
                <a:cs typeface="Times New Roman"/>
              </a:rPr>
              <a:t>attention </a:t>
            </a:r>
            <a:r>
              <a:rPr sz="1167" dirty="0">
                <a:latin typeface="Times New Roman"/>
                <a:cs typeface="Times New Roman"/>
              </a:rPr>
              <a:t>at </a:t>
            </a:r>
            <a:r>
              <a:rPr sz="1167" spc="-5" dirty="0">
                <a:latin typeface="Times New Roman"/>
                <a:cs typeface="Times New Roman"/>
              </a:rPr>
              <a:t>each </a:t>
            </a:r>
            <a:r>
              <a:rPr sz="1167" dirty="0">
                <a:latin typeface="Times New Roman"/>
                <a:cs typeface="Times New Roman"/>
              </a:rPr>
              <a:t>level to  </a:t>
            </a:r>
            <a:r>
              <a:rPr sz="1167" spc="-10" dirty="0">
                <a:latin typeface="Times New Roman"/>
                <a:cs typeface="Times New Roman"/>
              </a:rPr>
              <a:t>get </a:t>
            </a:r>
            <a:r>
              <a:rPr sz="1167" dirty="0">
                <a:latin typeface="Times New Roman"/>
                <a:cs typeface="Times New Roman"/>
              </a:rPr>
              <a:t>properly working </a:t>
            </a:r>
            <a:r>
              <a:rPr sz="1167" spc="-5" dirty="0">
                <a:latin typeface="Times New Roman"/>
                <a:cs typeface="Times New Roman"/>
              </a:rPr>
              <a:t>and good system design and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better </a:t>
            </a:r>
            <a:r>
              <a:rPr sz="1167" dirty="0">
                <a:latin typeface="Times New Roman"/>
                <a:cs typeface="Times New Roman"/>
              </a:rPr>
              <a:t>working</a:t>
            </a:r>
            <a:r>
              <a:rPr sz="1167" spc="5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environment.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46407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25" y="1421498"/>
            <a:ext cx="5371042" cy="3160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361" spc="44" dirty="0">
                <a:latin typeface="Times New Roman"/>
                <a:cs typeface="Times New Roman"/>
              </a:rPr>
              <a:t>Database </a:t>
            </a:r>
            <a:r>
              <a:rPr sz="1361" spc="24" dirty="0">
                <a:latin typeface="Times New Roman"/>
                <a:cs typeface="Times New Roman"/>
              </a:rPr>
              <a:t>Development </a:t>
            </a:r>
            <a:r>
              <a:rPr sz="1361" spc="34" dirty="0">
                <a:latin typeface="Times New Roman"/>
                <a:cs typeface="Times New Roman"/>
              </a:rPr>
              <a:t>Process: </a:t>
            </a:r>
            <a:r>
              <a:rPr sz="1361" spc="53" dirty="0">
                <a:latin typeface="Times New Roman"/>
                <a:cs typeface="Times New Roman"/>
              </a:rPr>
              <a:t>Approach</a:t>
            </a:r>
            <a:r>
              <a:rPr sz="1361" spc="-122" dirty="0">
                <a:latin typeface="Times New Roman"/>
                <a:cs typeface="Times New Roman"/>
              </a:rPr>
              <a:t> </a:t>
            </a:r>
            <a:r>
              <a:rPr sz="1361" dirty="0">
                <a:latin typeface="Times New Roman"/>
                <a:cs typeface="Times New Roman"/>
              </a:rPr>
              <a:t>2</a:t>
            </a:r>
            <a:endParaRPr sz="1361">
              <a:latin typeface="Times New Roman"/>
              <a:cs typeface="Times New Roman"/>
            </a:endParaRPr>
          </a:p>
          <a:p>
            <a:pPr marL="12347" algn="just">
              <a:spcBef>
                <a:spcPts val="219"/>
              </a:spcBef>
            </a:pPr>
            <a:r>
              <a:rPr sz="1167" spc="-5" dirty="0">
                <a:latin typeface="Times New Roman"/>
                <a:cs typeface="Times New Roman"/>
              </a:rPr>
              <a:t>There </a:t>
            </a:r>
            <a:r>
              <a:rPr sz="1167" dirty="0">
                <a:latin typeface="Times New Roman"/>
                <a:cs typeface="Times New Roman"/>
              </a:rPr>
              <a:t>are other development </a:t>
            </a:r>
            <a:r>
              <a:rPr sz="1167" spc="-5" dirty="0">
                <a:latin typeface="Times New Roman"/>
                <a:cs typeface="Times New Roman"/>
              </a:rPr>
              <a:t>processes also with some of </a:t>
            </a:r>
            <a:r>
              <a:rPr sz="1167" dirty="0">
                <a:latin typeface="Times New Roman"/>
                <a:cs typeface="Times New Roman"/>
              </a:rPr>
              <a:t>the stages </a:t>
            </a:r>
            <a:r>
              <a:rPr sz="1167" spc="5" dirty="0">
                <a:latin typeface="Times New Roman"/>
                <a:cs typeface="Times New Roman"/>
              </a:rPr>
              <a:t>or </a:t>
            </a:r>
            <a:r>
              <a:rPr sz="1167" dirty="0">
                <a:latin typeface="Times New Roman"/>
                <a:cs typeface="Times New Roman"/>
              </a:rPr>
              <a:t>steps </a:t>
            </a:r>
            <a:r>
              <a:rPr sz="1167" spc="-5" dirty="0">
                <a:latin typeface="Times New Roman"/>
                <a:cs typeface="Times New Roman"/>
              </a:rPr>
              <a:t>modified  </a:t>
            </a:r>
            <a:r>
              <a:rPr sz="1167" spc="13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as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143800"/>
              </a:lnSpc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compared </a:t>
            </a:r>
            <a:r>
              <a:rPr sz="1167" dirty="0">
                <a:latin typeface="Times New Roman"/>
                <a:cs typeface="Times New Roman"/>
              </a:rPr>
              <a:t>to the model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have </a:t>
            </a:r>
            <a:r>
              <a:rPr sz="1167" dirty="0">
                <a:latin typeface="Times New Roman"/>
                <a:cs typeface="Times New Roman"/>
              </a:rPr>
              <a:t>just </a:t>
            </a:r>
            <a:r>
              <a:rPr sz="1167" spc="-5" dirty="0">
                <a:latin typeface="Times New Roman"/>
                <a:cs typeface="Times New Roman"/>
              </a:rPr>
              <a:t>studied. </a:t>
            </a:r>
            <a:r>
              <a:rPr sz="1167" dirty="0">
                <a:latin typeface="Times New Roman"/>
                <a:cs typeface="Times New Roman"/>
              </a:rPr>
              <a:t>Such </a:t>
            </a:r>
            <a:r>
              <a:rPr sz="1167" spc="-5" dirty="0">
                <a:latin typeface="Times New Roman"/>
                <a:cs typeface="Times New Roman"/>
              </a:rPr>
              <a:t>and alternative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given </a:t>
            </a:r>
            <a:r>
              <a:rPr sz="1167" spc="5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Figure-2  below. </a:t>
            </a:r>
            <a:r>
              <a:rPr sz="1167" spc="-10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design process we see </a:t>
            </a:r>
            <a:r>
              <a:rPr sz="1167" dirty="0">
                <a:latin typeface="Times New Roman"/>
                <a:cs typeface="Times New Roman"/>
              </a:rPr>
              <a:t>some of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design stages which </a:t>
            </a:r>
            <a:r>
              <a:rPr sz="1167" dirty="0">
                <a:latin typeface="Times New Roman"/>
                <a:cs typeface="Times New Roman"/>
              </a:rPr>
              <a:t>existed in the  </a:t>
            </a:r>
            <a:r>
              <a:rPr sz="1167" spc="-5" dirty="0">
                <a:latin typeface="Times New Roman"/>
                <a:cs typeface="Times New Roman"/>
              </a:rPr>
              <a:t>previous designing steps </a:t>
            </a:r>
            <a:r>
              <a:rPr sz="1167" dirty="0">
                <a:latin typeface="Times New Roman"/>
                <a:cs typeface="Times New Roman"/>
              </a:rPr>
              <a:t>but some of the </a:t>
            </a:r>
            <a:r>
              <a:rPr sz="1167" spc="-5" dirty="0">
                <a:latin typeface="Times New Roman"/>
                <a:cs typeface="Times New Roman"/>
              </a:rPr>
              <a:t>stages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modified </a:t>
            </a:r>
            <a:r>
              <a:rPr sz="1167" dirty="0">
                <a:latin typeface="Times New Roman"/>
                <a:cs typeface="Times New Roman"/>
              </a:rPr>
              <a:t>or merged </a:t>
            </a:r>
            <a:r>
              <a:rPr sz="1167" spc="-5" dirty="0">
                <a:latin typeface="Times New Roman"/>
                <a:cs typeface="Times New Roman"/>
              </a:rPr>
              <a:t>with others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get  </a:t>
            </a:r>
            <a:r>
              <a:rPr sz="1167" dirty="0">
                <a:latin typeface="Times New Roman"/>
                <a:cs typeface="Times New Roman"/>
              </a:rPr>
              <a:t>more </a:t>
            </a:r>
            <a:r>
              <a:rPr sz="1167" spc="-5" dirty="0">
                <a:latin typeface="Times New Roman"/>
                <a:cs typeface="Times New Roman"/>
              </a:rPr>
              <a:t>precise result </a:t>
            </a:r>
            <a:r>
              <a:rPr sz="1167" dirty="0">
                <a:latin typeface="Times New Roman"/>
                <a:cs typeface="Times New Roman"/>
              </a:rPr>
              <a:t>or to </a:t>
            </a:r>
            <a:r>
              <a:rPr sz="1167" spc="-5" dirty="0">
                <a:latin typeface="Times New Roman"/>
                <a:cs typeface="Times New Roman"/>
              </a:rPr>
              <a:t>distinguish different separate design </a:t>
            </a:r>
            <a:r>
              <a:rPr sz="1167" dirty="0">
                <a:latin typeface="Times New Roman"/>
                <a:cs typeface="Times New Roman"/>
              </a:rPr>
              <a:t>phases. </a:t>
            </a:r>
            <a:r>
              <a:rPr sz="1167" spc="-10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process </a:t>
            </a:r>
            <a:r>
              <a:rPr sz="1167" spc="5" dirty="0">
                <a:latin typeface="Times New Roman"/>
                <a:cs typeface="Times New Roman"/>
              </a:rPr>
              <a:t>of  </a:t>
            </a:r>
            <a:r>
              <a:rPr sz="1167" spc="-5" dirty="0">
                <a:latin typeface="Times New Roman"/>
                <a:cs typeface="Times New Roman"/>
              </a:rPr>
              <a:t>designing; </a:t>
            </a:r>
            <a:r>
              <a:rPr sz="1167" dirty="0">
                <a:latin typeface="Times New Roman"/>
                <a:cs typeface="Times New Roman"/>
              </a:rPr>
              <a:t>the following </a:t>
            </a:r>
            <a:r>
              <a:rPr sz="1167" spc="-5" dirty="0">
                <a:latin typeface="Times New Roman"/>
                <a:cs typeface="Times New Roman"/>
              </a:rPr>
              <a:t>steps</a:t>
            </a:r>
            <a:r>
              <a:rPr sz="1167" spc="-4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exist: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71"/>
              </a:lnSpc>
              <a:spcBef>
                <a:spcPts val="593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Analyze </a:t>
            </a:r>
            <a:r>
              <a:rPr sz="1167" dirty="0">
                <a:latin typeface="Times New Roman"/>
                <a:cs typeface="Times New Roman"/>
              </a:rPr>
              <a:t>User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Environment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42"/>
              </a:lnSpc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Develop Conceptual</a:t>
            </a:r>
            <a:r>
              <a:rPr sz="1167" spc="-3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Model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42"/>
              </a:lnSpc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Map Conceptual Model </a:t>
            </a:r>
            <a:r>
              <a:rPr sz="1167" spc="5" dirty="0">
                <a:latin typeface="Times New Roman"/>
                <a:cs typeface="Times New Roman"/>
              </a:rPr>
              <a:t>to</a:t>
            </a:r>
            <a:r>
              <a:rPr sz="116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Logical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42"/>
              </a:lnSpc>
              <a:buFont typeface="Courier New"/>
              <a:buChar char="o"/>
              <a:tabLst>
                <a:tab pos="457453" algn="l"/>
              </a:tabLst>
            </a:pPr>
            <a:r>
              <a:rPr sz="1167" dirty="0">
                <a:latin typeface="Times New Roman"/>
                <a:cs typeface="Times New Roman"/>
              </a:rPr>
              <a:t>Choose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DBMS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42"/>
              </a:lnSpc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Develop Physical</a:t>
            </a:r>
            <a:r>
              <a:rPr sz="1167" spc="-1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Design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42"/>
              </a:lnSpc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Implement</a:t>
            </a:r>
            <a:r>
              <a:rPr sz="1167" spc="-4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System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42"/>
              </a:lnSpc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Test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System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71"/>
              </a:lnSpc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Operational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Maintenance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46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9031" y="5066052"/>
            <a:ext cx="5371659" cy="4288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indent="-222245">
              <a:lnSpc>
                <a:spcPts val="1366"/>
              </a:lnSpc>
              <a:buFont typeface="Courier New"/>
              <a:buChar char="o"/>
              <a:tabLst>
                <a:tab pos="235209" algn="l"/>
              </a:tabLst>
            </a:pPr>
            <a:r>
              <a:rPr sz="1167" spc="15" dirty="0">
                <a:latin typeface="Times New Roman"/>
                <a:cs typeface="Times New Roman"/>
              </a:rPr>
              <a:t>Analyze </a:t>
            </a:r>
            <a:r>
              <a:rPr sz="1167" spc="29" dirty="0">
                <a:latin typeface="Times New Roman"/>
                <a:cs typeface="Times New Roman"/>
              </a:rPr>
              <a:t>User</a:t>
            </a:r>
            <a:r>
              <a:rPr sz="1167" spc="-58" dirty="0">
                <a:latin typeface="Times New Roman"/>
                <a:cs typeface="Times New Roman"/>
              </a:rPr>
              <a:t> </a:t>
            </a:r>
            <a:r>
              <a:rPr sz="1167" spc="44" dirty="0">
                <a:latin typeface="Times New Roman"/>
                <a:cs typeface="Times New Roman"/>
              </a:rPr>
              <a:t>Environment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66"/>
              </a:lnSpc>
            </a:pPr>
            <a:r>
              <a:rPr sz="1167" dirty="0">
                <a:latin typeface="Times New Roman"/>
                <a:cs typeface="Times New Roman"/>
              </a:rPr>
              <a:t>This is same </a:t>
            </a:r>
            <a:r>
              <a:rPr sz="1167" spc="-5" dirty="0">
                <a:latin typeface="Times New Roman"/>
                <a:cs typeface="Times New Roman"/>
              </a:rPr>
              <a:t>step as we </a:t>
            </a:r>
            <a:r>
              <a:rPr sz="1167" dirty="0">
                <a:latin typeface="Times New Roman"/>
                <a:cs typeface="Times New Roman"/>
              </a:rPr>
              <a:t>discussed </a:t>
            </a:r>
            <a:r>
              <a:rPr sz="1167" spc="-5" dirty="0">
                <a:latin typeface="Times New Roman"/>
                <a:cs typeface="Times New Roman"/>
              </a:rPr>
              <a:t>while discussing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previous designing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process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234592" indent="-222245">
              <a:lnSpc>
                <a:spcPts val="1366"/>
              </a:lnSpc>
              <a:spcBef>
                <a:spcPts val="5"/>
              </a:spcBef>
              <a:buFont typeface="Courier New"/>
              <a:buChar char="o"/>
              <a:tabLst>
                <a:tab pos="235209" algn="l"/>
              </a:tabLst>
            </a:pPr>
            <a:r>
              <a:rPr sz="1167" spc="5" dirty="0">
                <a:latin typeface="Times New Roman"/>
                <a:cs typeface="Times New Roman"/>
              </a:rPr>
              <a:t>Develop </a:t>
            </a:r>
            <a:r>
              <a:rPr sz="1167" spc="34" dirty="0">
                <a:latin typeface="Times New Roman"/>
                <a:cs typeface="Times New Roman"/>
              </a:rPr>
              <a:t>Conceptual</a:t>
            </a:r>
            <a:r>
              <a:rPr sz="1167" spc="-24" dirty="0">
                <a:latin typeface="Times New Roman"/>
                <a:cs typeface="Times New Roman"/>
              </a:rPr>
              <a:t> </a:t>
            </a:r>
            <a:r>
              <a:rPr sz="1167" spc="24" dirty="0">
                <a:latin typeface="Times New Roman"/>
                <a:cs typeface="Times New Roman"/>
              </a:rPr>
              <a:t>Model</a:t>
            </a:r>
            <a:endParaRPr sz="1167">
              <a:latin typeface="Times New Roman"/>
              <a:cs typeface="Times New Roman"/>
            </a:endParaRPr>
          </a:p>
          <a:p>
            <a:pPr marL="12347" indent="-617">
              <a:lnSpc>
                <a:spcPts val="1366"/>
              </a:lnSpc>
            </a:pPr>
            <a:r>
              <a:rPr sz="1167" dirty="0">
                <a:latin typeface="Times New Roman"/>
                <a:cs typeface="Times New Roman"/>
              </a:rPr>
              <a:t>Next </a:t>
            </a:r>
            <a:r>
              <a:rPr sz="1167" spc="-5" dirty="0">
                <a:latin typeface="Times New Roman"/>
                <a:cs typeface="Times New Roman"/>
              </a:rPr>
              <a:t>stage </a:t>
            </a:r>
            <a:r>
              <a:rPr sz="1167" dirty="0">
                <a:latin typeface="Times New Roman"/>
                <a:cs typeface="Times New Roman"/>
              </a:rPr>
              <a:t>in this </a:t>
            </a:r>
            <a:r>
              <a:rPr sz="1167" spc="-5" dirty="0">
                <a:latin typeface="Times New Roman"/>
                <a:cs typeface="Times New Roman"/>
              </a:rPr>
              <a:t>process </a:t>
            </a:r>
            <a:r>
              <a:rPr sz="1167" dirty="0">
                <a:latin typeface="Times New Roman"/>
                <a:cs typeface="Times New Roman"/>
              </a:rPr>
              <a:t>model is the </a:t>
            </a:r>
            <a:r>
              <a:rPr sz="1167" spc="-5" dirty="0">
                <a:latin typeface="Times New Roman"/>
                <a:cs typeface="Times New Roman"/>
              </a:rPr>
              <a:t>development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conceptual </a:t>
            </a:r>
            <a:r>
              <a:rPr sz="1167" dirty="0">
                <a:latin typeface="Times New Roman"/>
                <a:cs typeface="Times New Roman"/>
              </a:rPr>
              <a:t>model or </a:t>
            </a:r>
            <a:r>
              <a:rPr sz="1167" spc="-5" dirty="0">
                <a:latin typeface="Times New Roman"/>
                <a:cs typeface="Times New Roman"/>
              </a:rPr>
              <a:t>schema </a:t>
            </a:r>
            <a:r>
              <a:rPr sz="1167" spc="11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Here</a:t>
            </a:r>
            <a:endParaRPr sz="1167">
              <a:latin typeface="Times New Roman"/>
              <a:cs typeface="Times New Roman"/>
            </a:endParaRPr>
          </a:p>
          <a:p>
            <a:pPr marL="12347">
              <a:spcBef>
                <a:spcPts val="608"/>
              </a:spcBef>
            </a:pP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actually </a:t>
            </a:r>
            <a:r>
              <a:rPr sz="1167" spc="-5" dirty="0">
                <a:latin typeface="Times New Roman"/>
                <a:cs typeface="Times New Roman"/>
              </a:rPr>
              <a:t>transform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studied and analyzed information </a:t>
            </a:r>
            <a:r>
              <a:rPr sz="1167" dirty="0">
                <a:latin typeface="Times New Roman"/>
                <a:cs typeface="Times New Roman"/>
              </a:rPr>
              <a:t>into the </a:t>
            </a:r>
            <a:r>
              <a:rPr sz="1167" spc="-5" dirty="0">
                <a:latin typeface="Times New Roman"/>
                <a:cs typeface="Times New Roman"/>
              </a:rPr>
              <a:t>conceptual design  </a:t>
            </a:r>
            <a:r>
              <a:rPr sz="1167" spc="1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</a:t>
            </a:r>
            <a:endParaRPr sz="1167">
              <a:latin typeface="Times New Roman"/>
              <a:cs typeface="Times New Roman"/>
            </a:endParaRPr>
          </a:p>
          <a:p>
            <a:pPr marL="12347" marR="7408">
              <a:lnSpc>
                <a:spcPct val="143300"/>
              </a:lnSpc>
              <a:spcBef>
                <a:spcPts val="10"/>
              </a:spcBef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database,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stage </a:t>
            </a:r>
            <a:r>
              <a:rPr sz="1167" dirty="0">
                <a:latin typeface="Times New Roman"/>
                <a:cs typeface="Times New Roman"/>
              </a:rPr>
              <a:t>may </a:t>
            </a:r>
            <a:r>
              <a:rPr sz="1167" spc="-5" dirty="0">
                <a:latin typeface="Times New Roman"/>
                <a:cs typeface="Times New Roman"/>
              </a:rPr>
              <a:t>also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connected with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requirement analysis </a:t>
            </a:r>
            <a:r>
              <a:rPr sz="1167" dirty="0">
                <a:latin typeface="Times New Roman"/>
                <a:cs typeface="Times New Roman"/>
              </a:rPr>
              <a:t>phase, as  </a:t>
            </a:r>
            <a:r>
              <a:rPr sz="1167" spc="-5" dirty="0">
                <a:latin typeface="Times New Roman"/>
                <a:cs typeface="Times New Roman"/>
              </a:rPr>
              <a:t>expressed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diagram </a:t>
            </a:r>
            <a:r>
              <a:rPr sz="1167" spc="5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showing </a:t>
            </a:r>
            <a:r>
              <a:rPr sz="1167" spc="-5" dirty="0">
                <a:latin typeface="Times New Roman"/>
                <a:cs typeface="Times New Roman"/>
              </a:rPr>
              <a:t>an arrow </a:t>
            </a:r>
            <a:r>
              <a:rPr sz="1167" dirty="0">
                <a:latin typeface="Times New Roman"/>
                <a:cs typeface="Times New Roman"/>
              </a:rPr>
              <a:t>from this </a:t>
            </a:r>
            <a:r>
              <a:rPr sz="1167" spc="-5" dirty="0">
                <a:latin typeface="Times New Roman"/>
                <a:cs typeface="Times New Roman"/>
              </a:rPr>
              <a:t>stage </a:t>
            </a:r>
            <a:r>
              <a:rPr sz="1167" dirty="0">
                <a:latin typeface="Times New Roman"/>
                <a:cs typeface="Times New Roman"/>
              </a:rPr>
              <a:t>back to the first</a:t>
            </a:r>
            <a:r>
              <a:rPr sz="1167" spc="-1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stage.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234592" indent="-222245">
              <a:lnSpc>
                <a:spcPts val="1366"/>
              </a:lnSpc>
              <a:spcBef>
                <a:spcPts val="5"/>
              </a:spcBef>
              <a:buFont typeface="Courier New"/>
              <a:buChar char="o"/>
              <a:tabLst>
                <a:tab pos="235209" algn="l"/>
              </a:tabLst>
            </a:pPr>
            <a:r>
              <a:rPr sz="1167" spc="63" dirty="0">
                <a:latin typeface="Times New Roman"/>
                <a:cs typeface="Times New Roman"/>
              </a:rPr>
              <a:t>Map </a:t>
            </a:r>
            <a:r>
              <a:rPr sz="1167" spc="34" dirty="0">
                <a:latin typeface="Times New Roman"/>
                <a:cs typeface="Times New Roman"/>
              </a:rPr>
              <a:t>Conceptual </a:t>
            </a:r>
            <a:r>
              <a:rPr sz="1167" spc="24" dirty="0">
                <a:latin typeface="Times New Roman"/>
                <a:cs typeface="Times New Roman"/>
              </a:rPr>
              <a:t>Model </a:t>
            </a:r>
            <a:r>
              <a:rPr sz="1167" spc="29" dirty="0">
                <a:latin typeface="Times New Roman"/>
                <a:cs typeface="Times New Roman"/>
              </a:rPr>
              <a:t>to </a:t>
            </a:r>
            <a:r>
              <a:rPr sz="1167" spc="15" dirty="0">
                <a:latin typeface="Times New Roman"/>
                <a:cs typeface="Times New Roman"/>
              </a:rPr>
              <a:t>Logical</a:t>
            </a:r>
            <a:r>
              <a:rPr sz="1167" spc="-170" dirty="0">
                <a:latin typeface="Times New Roman"/>
                <a:cs typeface="Times New Roman"/>
              </a:rPr>
              <a:t> </a:t>
            </a:r>
            <a:r>
              <a:rPr sz="1167" spc="24" dirty="0">
                <a:latin typeface="Times New Roman"/>
                <a:cs typeface="Times New Roman"/>
              </a:rPr>
              <a:t>Model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66"/>
              </a:lnSpc>
            </a:pPr>
            <a:r>
              <a:rPr sz="1167" spc="-5" dirty="0">
                <a:latin typeface="Times New Roman"/>
                <a:cs typeface="Times New Roman"/>
              </a:rPr>
              <a:t>Third stage </a:t>
            </a:r>
            <a:r>
              <a:rPr sz="1167" dirty="0">
                <a:latin typeface="Times New Roman"/>
                <a:cs typeface="Times New Roman"/>
              </a:rPr>
              <a:t>is the mapping of the </a:t>
            </a:r>
            <a:r>
              <a:rPr sz="1167" spc="-5" dirty="0">
                <a:latin typeface="Times New Roman"/>
                <a:cs typeface="Times New Roman"/>
              </a:rPr>
              <a:t>developed conceptual </a:t>
            </a:r>
            <a:r>
              <a:rPr sz="1167" dirty="0">
                <a:latin typeface="Times New Roman"/>
                <a:cs typeface="Times New Roman"/>
              </a:rPr>
              <a:t>model to the </a:t>
            </a:r>
            <a:r>
              <a:rPr sz="1167" spc="-5" dirty="0">
                <a:latin typeface="Times New Roman"/>
                <a:cs typeface="Times New Roman"/>
              </a:rPr>
              <a:t>logical </a:t>
            </a:r>
            <a:r>
              <a:rPr sz="1167" dirty="0">
                <a:latin typeface="Times New Roman"/>
                <a:cs typeface="Times New Roman"/>
              </a:rPr>
              <a:t>model of </a:t>
            </a:r>
            <a:r>
              <a:rPr sz="1167" spc="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endParaRPr sz="1167">
              <a:latin typeface="Times New Roman"/>
              <a:cs typeface="Times New Roman"/>
            </a:endParaRPr>
          </a:p>
          <a:p>
            <a:pPr marL="12347" marR="7408">
              <a:lnSpc>
                <a:spcPct val="143300"/>
              </a:lnSpc>
              <a:spcBef>
                <a:spcPts val="10"/>
              </a:spcBef>
            </a:pPr>
            <a:r>
              <a:rPr sz="1167" spc="-5" dirty="0">
                <a:latin typeface="Times New Roman"/>
                <a:cs typeface="Times New Roman"/>
              </a:rPr>
              <a:t>database, means at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stage </a:t>
            </a:r>
            <a:r>
              <a:rPr sz="1167" dirty="0">
                <a:latin typeface="Times New Roman"/>
                <a:cs typeface="Times New Roman"/>
              </a:rPr>
              <a:t>the schema </a:t>
            </a:r>
            <a:r>
              <a:rPr sz="1167" spc="-5" dirty="0">
                <a:latin typeface="Times New Roman"/>
                <a:cs typeface="Times New Roman"/>
              </a:rPr>
              <a:t>rules are defined and identified for general  database</a:t>
            </a:r>
            <a:r>
              <a:rPr sz="1167" spc="-3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structures.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234592" indent="-222245">
              <a:lnSpc>
                <a:spcPts val="1366"/>
              </a:lnSpc>
              <a:spcBef>
                <a:spcPts val="5"/>
              </a:spcBef>
              <a:buFont typeface="Courier New"/>
              <a:buChar char="o"/>
              <a:tabLst>
                <a:tab pos="235209" algn="l"/>
              </a:tabLst>
            </a:pPr>
            <a:r>
              <a:rPr sz="1167" spc="19" dirty="0">
                <a:latin typeface="Times New Roman"/>
                <a:cs typeface="Times New Roman"/>
              </a:rPr>
              <a:t>Choose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spc="10" dirty="0">
                <a:latin typeface="Times New Roman"/>
                <a:cs typeface="Times New Roman"/>
              </a:rPr>
              <a:t>DBMS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66"/>
              </a:lnSpc>
            </a:pPr>
            <a:r>
              <a:rPr sz="1167" spc="-5" dirty="0">
                <a:latin typeface="Times New Roman"/>
                <a:cs typeface="Times New Roman"/>
              </a:rPr>
              <a:t>Once </a:t>
            </a:r>
            <a:r>
              <a:rPr sz="1167" dirty="0">
                <a:latin typeface="Times New Roman"/>
                <a:cs typeface="Times New Roman"/>
              </a:rPr>
              <a:t>the mapping of the </a:t>
            </a:r>
            <a:r>
              <a:rPr sz="1167" spc="-5" dirty="0">
                <a:latin typeface="Times New Roman"/>
                <a:cs typeface="Times New Roman"/>
              </a:rPr>
              <a:t>conceptual and logical model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done,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decision for </a:t>
            </a:r>
            <a:r>
              <a:rPr sz="1167" dirty="0">
                <a:latin typeface="Times New Roman"/>
                <a:cs typeface="Times New Roman"/>
              </a:rPr>
              <a:t>the use</a:t>
            </a:r>
            <a:r>
              <a:rPr sz="1167" spc="25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</a:t>
            </a:r>
            <a:endParaRPr sz="1167">
              <a:latin typeface="Times New Roman"/>
              <a:cs typeface="Times New Roman"/>
            </a:endParaRPr>
          </a:p>
          <a:p>
            <a:pPr marL="12347" marR="5556">
              <a:lnSpc>
                <a:spcPct val="143300"/>
              </a:lnSpc>
              <a:spcBef>
                <a:spcPts val="10"/>
              </a:spcBef>
            </a:pPr>
            <a:r>
              <a:rPr sz="1167" spc="-5" dirty="0">
                <a:latin typeface="Times New Roman"/>
                <a:cs typeface="Times New Roman"/>
              </a:rPr>
              <a:t>DBMS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made; again we refer </a:t>
            </a:r>
            <a:r>
              <a:rPr sz="1167" dirty="0">
                <a:latin typeface="Times New Roman"/>
                <a:cs typeface="Times New Roman"/>
              </a:rPr>
              <a:t>to the </a:t>
            </a:r>
            <a:r>
              <a:rPr sz="1167" spc="-5" dirty="0">
                <a:latin typeface="Times New Roman"/>
                <a:cs typeface="Times New Roman"/>
              </a:rPr>
              <a:t>previous </a:t>
            </a:r>
            <a:r>
              <a:rPr sz="1167" dirty="0">
                <a:latin typeface="Times New Roman"/>
                <a:cs typeface="Times New Roman"/>
              </a:rPr>
              <a:t>model </a:t>
            </a:r>
            <a:r>
              <a:rPr sz="1167" spc="-5" dirty="0">
                <a:latin typeface="Times New Roman"/>
                <a:cs typeface="Times New Roman"/>
              </a:rPr>
              <a:t>for selecting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DBMS and will  take care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all </a:t>
            </a:r>
            <a:r>
              <a:rPr sz="1167" dirty="0">
                <a:latin typeface="Times New Roman"/>
                <a:cs typeface="Times New Roman"/>
              </a:rPr>
              <a:t>the necessary </a:t>
            </a:r>
            <a:r>
              <a:rPr sz="1167" spc="-5" dirty="0">
                <a:latin typeface="Times New Roman"/>
                <a:cs typeface="Times New Roman"/>
              </a:rPr>
              <a:t>requirements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environment before </a:t>
            </a:r>
            <a:r>
              <a:rPr sz="1167" dirty="0">
                <a:latin typeface="Times New Roman"/>
                <a:cs typeface="Times New Roman"/>
              </a:rPr>
              <a:t>making a</a:t>
            </a:r>
            <a:r>
              <a:rPr sz="1167" spc="5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decision.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89864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9000" y="1677342"/>
            <a:ext cx="5371659" cy="1393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366"/>
              </a:lnSpc>
            </a:pPr>
            <a:r>
              <a:rPr sz="1167" dirty="0">
                <a:latin typeface="Courier New"/>
                <a:cs typeface="Courier New"/>
              </a:rPr>
              <a:t>o </a:t>
            </a:r>
            <a:r>
              <a:rPr sz="1167" spc="5" dirty="0">
                <a:latin typeface="Times New Roman"/>
                <a:cs typeface="Times New Roman"/>
              </a:rPr>
              <a:t>Develop </a:t>
            </a:r>
            <a:r>
              <a:rPr sz="1167" spc="19" dirty="0">
                <a:latin typeface="Times New Roman"/>
                <a:cs typeface="Times New Roman"/>
              </a:rPr>
              <a:t>Physical</a:t>
            </a:r>
            <a:r>
              <a:rPr sz="1167" spc="326" dirty="0">
                <a:latin typeface="Times New Roman"/>
                <a:cs typeface="Times New Roman"/>
              </a:rPr>
              <a:t> </a:t>
            </a:r>
            <a:r>
              <a:rPr sz="1167" spc="5" dirty="0">
                <a:latin typeface="Times New Roman"/>
                <a:cs typeface="Times New Roman"/>
              </a:rPr>
              <a:t>Design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</a:pPr>
            <a:r>
              <a:rPr sz="1167" spc="-5" dirty="0">
                <a:latin typeface="Times New Roman"/>
                <a:cs typeface="Times New Roman"/>
              </a:rPr>
              <a:t>Once  we  </a:t>
            </a:r>
            <a:r>
              <a:rPr sz="1167" dirty="0">
                <a:latin typeface="Times New Roman"/>
                <a:cs typeface="Times New Roman"/>
              </a:rPr>
              <a:t>have </a:t>
            </a:r>
            <a:r>
              <a:rPr sz="1167" spc="-5" dirty="0">
                <a:latin typeface="Times New Roman"/>
                <a:cs typeface="Times New Roman"/>
              </a:rPr>
              <a:t>selected 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DBMS, 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logical  design 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then  transformed  </a:t>
            </a:r>
            <a:r>
              <a:rPr sz="1167" dirty="0">
                <a:latin typeface="Times New Roman"/>
                <a:cs typeface="Times New Roman"/>
              </a:rPr>
              <a:t>into </a:t>
            </a:r>
            <a:r>
              <a:rPr sz="1167" spc="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physical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143600"/>
              </a:lnSpc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design.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also </a:t>
            </a:r>
            <a:r>
              <a:rPr sz="1167" dirty="0">
                <a:latin typeface="Times New Roman"/>
                <a:cs typeface="Times New Roman"/>
              </a:rPr>
              <a:t>includes </a:t>
            </a:r>
            <a:r>
              <a:rPr sz="1167" spc="-5" dirty="0">
                <a:latin typeface="Times New Roman"/>
                <a:cs typeface="Times New Roman"/>
              </a:rPr>
              <a:t>considering </a:t>
            </a:r>
            <a:r>
              <a:rPr sz="1167" spc="5" dirty="0">
                <a:latin typeface="Times New Roman"/>
                <a:cs typeface="Times New Roman"/>
              </a:rPr>
              <a:t>many </a:t>
            </a:r>
            <a:r>
              <a:rPr sz="1167" dirty="0">
                <a:latin typeface="Times New Roman"/>
                <a:cs typeface="Times New Roman"/>
              </a:rPr>
              <a:t>other </a:t>
            </a:r>
            <a:r>
              <a:rPr sz="1167" spc="-5" dirty="0">
                <a:latin typeface="Times New Roman"/>
                <a:cs typeface="Times New Roman"/>
              </a:rPr>
              <a:t>decisions, like, data </a:t>
            </a:r>
            <a:r>
              <a:rPr sz="1167" dirty="0">
                <a:latin typeface="Times New Roman"/>
                <a:cs typeface="Times New Roman"/>
              </a:rPr>
              <a:t>type </a:t>
            </a:r>
            <a:r>
              <a:rPr sz="1167" spc="-5" dirty="0">
                <a:latin typeface="Times New Roman"/>
                <a:cs typeface="Times New Roman"/>
              </a:rPr>
              <a:t>allocation,  </a:t>
            </a:r>
            <a:r>
              <a:rPr sz="1167" dirty="0">
                <a:latin typeface="Times New Roman"/>
                <a:cs typeface="Times New Roman"/>
              </a:rPr>
              <a:t>indexes to be </a:t>
            </a:r>
            <a:r>
              <a:rPr sz="1167" spc="-5" dirty="0">
                <a:latin typeface="Times New Roman"/>
                <a:cs typeface="Times New Roman"/>
              </a:rPr>
              <a:t>created, file organizations, etc. Physical </a:t>
            </a:r>
            <a:r>
              <a:rPr sz="1167" dirty="0">
                <a:latin typeface="Times New Roman"/>
                <a:cs typeface="Times New Roman"/>
              </a:rPr>
              <a:t>database </a:t>
            </a:r>
            <a:r>
              <a:rPr sz="1167" spc="-5" dirty="0">
                <a:latin typeface="Times New Roman"/>
                <a:cs typeface="Times New Roman"/>
              </a:rPr>
              <a:t>design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achieved </a:t>
            </a:r>
            <a:r>
              <a:rPr sz="1167" spc="15" dirty="0">
                <a:latin typeface="Times New Roman"/>
                <a:cs typeface="Times New Roman"/>
              </a:rPr>
              <a:t>by  </a:t>
            </a:r>
            <a:r>
              <a:rPr sz="1167" dirty="0">
                <a:latin typeface="Times New Roman"/>
                <a:cs typeface="Times New Roman"/>
              </a:rPr>
              <a:t>using the DBMS </a:t>
            </a:r>
            <a:r>
              <a:rPr sz="1167" spc="-5" dirty="0">
                <a:latin typeface="Times New Roman"/>
                <a:cs typeface="Times New Roman"/>
              </a:rPr>
              <a:t>specific rules for </a:t>
            </a:r>
            <a:r>
              <a:rPr sz="1167" dirty="0">
                <a:latin typeface="Times New Roman"/>
                <a:cs typeface="Times New Roman"/>
              </a:rPr>
              <a:t>schema definition </a:t>
            </a:r>
            <a:r>
              <a:rPr sz="1167" spc="-5" dirty="0">
                <a:latin typeface="Times New Roman"/>
                <a:cs typeface="Times New Roman"/>
              </a:rPr>
              <a:t>and all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facilities provided </a:t>
            </a:r>
            <a:r>
              <a:rPr sz="1167" spc="10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DBMS,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1341" y="3138376"/>
            <a:ext cx="3282165" cy="4162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099145" y="7371863"/>
            <a:ext cx="5371042" cy="1839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10" dirty="0">
                <a:latin typeface="Times New Roman"/>
                <a:cs typeface="Times New Roman"/>
              </a:rPr>
              <a:t>Fig: </a:t>
            </a:r>
            <a:r>
              <a:rPr sz="1167" dirty="0">
                <a:latin typeface="Times New Roman"/>
                <a:cs typeface="Times New Roman"/>
              </a:rPr>
              <a:t>3. Database </a:t>
            </a:r>
            <a:r>
              <a:rPr sz="1167" spc="-5" dirty="0">
                <a:latin typeface="Times New Roman"/>
                <a:cs typeface="Times New Roman"/>
              </a:rPr>
              <a:t>Development Stages. </a:t>
            </a:r>
            <a:r>
              <a:rPr sz="1167" dirty="0">
                <a:latin typeface="Times New Roman"/>
                <a:cs typeface="Times New Roman"/>
              </a:rPr>
              <a:t>(Second</a:t>
            </a:r>
            <a:r>
              <a:rPr sz="1167" spc="3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Approach)</a:t>
            </a:r>
            <a:endParaRPr sz="1167">
              <a:latin typeface="Times New Roman"/>
              <a:cs typeface="Times New Roman"/>
            </a:endParaRPr>
          </a:p>
          <a:p>
            <a:pPr marL="234592" indent="-222245">
              <a:lnSpc>
                <a:spcPts val="1366"/>
              </a:lnSpc>
              <a:spcBef>
                <a:spcPts val="627"/>
              </a:spcBef>
              <a:buFont typeface="Courier New"/>
              <a:buChar char="o"/>
              <a:tabLst>
                <a:tab pos="235209" algn="l"/>
              </a:tabLst>
            </a:pPr>
            <a:r>
              <a:rPr sz="1167" spc="39" dirty="0">
                <a:latin typeface="Times New Roman"/>
                <a:cs typeface="Times New Roman"/>
              </a:rPr>
              <a:t>Implement</a:t>
            </a:r>
            <a:r>
              <a:rPr sz="1167" spc="-58" dirty="0">
                <a:latin typeface="Times New Roman"/>
                <a:cs typeface="Times New Roman"/>
              </a:rPr>
              <a:t> </a:t>
            </a:r>
            <a:r>
              <a:rPr sz="1167" spc="19" dirty="0">
                <a:latin typeface="Times New Roman"/>
                <a:cs typeface="Times New Roman"/>
              </a:rPr>
              <a:t>System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66"/>
              </a:lnSpc>
            </a:pPr>
            <a:r>
              <a:rPr sz="1167" dirty="0">
                <a:latin typeface="Times New Roman"/>
                <a:cs typeface="Times New Roman"/>
              </a:rPr>
              <a:t>This</a:t>
            </a:r>
            <a:r>
              <a:rPr sz="1167" spc="12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stage</a:t>
            </a:r>
            <a:r>
              <a:rPr sz="1167" spc="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is</a:t>
            </a:r>
            <a:r>
              <a:rPr sz="1167" spc="12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also</a:t>
            </a:r>
            <a:r>
              <a:rPr sz="1167" spc="12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similar</a:t>
            </a:r>
            <a:r>
              <a:rPr sz="1167" spc="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to</a:t>
            </a:r>
            <a:r>
              <a:rPr sz="1167" spc="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one</a:t>
            </a:r>
            <a:r>
              <a:rPr sz="1167" spc="11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described</a:t>
            </a:r>
            <a:r>
              <a:rPr sz="1167" spc="12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earlier,</a:t>
            </a:r>
            <a:r>
              <a:rPr sz="1167" spc="12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i.e.,</a:t>
            </a:r>
            <a:r>
              <a:rPr sz="1167" spc="12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designing</a:t>
            </a:r>
            <a:r>
              <a:rPr sz="1167" spc="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11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application</a:t>
            </a:r>
            <a:r>
              <a:rPr sz="1167" spc="12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for</a:t>
            </a:r>
            <a:endParaRPr sz="1167">
              <a:latin typeface="Times New Roman"/>
              <a:cs typeface="Times New Roman"/>
            </a:endParaRPr>
          </a:p>
          <a:p>
            <a:pPr marL="12347">
              <a:spcBef>
                <a:spcPts val="608"/>
              </a:spcBef>
            </a:pPr>
            <a:r>
              <a:rPr sz="1167" spc="-5" dirty="0">
                <a:latin typeface="Times New Roman"/>
                <a:cs typeface="Times New Roman"/>
              </a:rPr>
              <a:t>different </a:t>
            </a:r>
            <a:r>
              <a:rPr sz="1167" dirty="0">
                <a:latin typeface="Times New Roman"/>
                <a:cs typeface="Times New Roman"/>
              </a:rPr>
              <a:t>users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user </a:t>
            </a:r>
            <a:r>
              <a:rPr sz="1167" spc="-5" dirty="0">
                <a:latin typeface="Times New Roman"/>
                <a:cs typeface="Times New Roman"/>
              </a:rPr>
              <a:t>groups </a:t>
            </a:r>
            <a:r>
              <a:rPr sz="1167" dirty="0">
                <a:latin typeface="Times New Roman"/>
                <a:cs typeface="Times New Roman"/>
              </a:rPr>
              <a:t>of the</a:t>
            </a:r>
            <a:r>
              <a:rPr sz="1167" spc="2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organization.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234592" indent="-222245">
              <a:lnSpc>
                <a:spcPts val="1366"/>
              </a:lnSpc>
              <a:spcBef>
                <a:spcPts val="5"/>
              </a:spcBef>
              <a:buFont typeface="Courier New"/>
              <a:buChar char="o"/>
              <a:tabLst>
                <a:tab pos="235209" algn="l"/>
              </a:tabLst>
            </a:pPr>
            <a:r>
              <a:rPr sz="1167" spc="29" dirty="0">
                <a:latin typeface="Times New Roman"/>
                <a:cs typeface="Times New Roman"/>
              </a:rPr>
              <a:t>Test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spc="19" dirty="0">
                <a:latin typeface="Times New Roman"/>
                <a:cs typeface="Times New Roman"/>
              </a:rPr>
              <a:t>System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66"/>
              </a:lnSpc>
            </a:pPr>
            <a:r>
              <a:rPr sz="1167" spc="-5" dirty="0">
                <a:latin typeface="Times New Roman"/>
                <a:cs typeface="Times New Roman"/>
              </a:rPr>
              <a:t>Testing</a:t>
            </a:r>
            <a:r>
              <a:rPr sz="1167" spc="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is</a:t>
            </a:r>
            <a:r>
              <a:rPr sz="1167" spc="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important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</a:t>
            </a:r>
            <a:r>
              <a:rPr sz="1167" spc="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the</a:t>
            </a:r>
            <a:r>
              <a:rPr sz="1167" spc="9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sense</a:t>
            </a:r>
            <a:r>
              <a:rPr sz="1167" spc="9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that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an</a:t>
            </a:r>
            <a:r>
              <a:rPr sz="1167" spc="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application</a:t>
            </a:r>
            <a:r>
              <a:rPr sz="1167" spc="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may</a:t>
            </a:r>
            <a:r>
              <a:rPr sz="1167" spc="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be</a:t>
            </a:r>
            <a:r>
              <a:rPr sz="1167" spc="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producing</a:t>
            </a:r>
            <a:r>
              <a:rPr sz="1167" spc="8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incorrect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results,</a:t>
            </a:r>
            <a:endParaRPr sz="1167">
              <a:latin typeface="Times New Roman"/>
              <a:cs typeface="Times New Roman"/>
            </a:endParaRPr>
          </a:p>
          <a:p>
            <a:pPr marL="12347">
              <a:spcBef>
                <a:spcPts val="617"/>
              </a:spcBef>
            </a:pPr>
            <a:r>
              <a:rPr sz="1167" spc="-5" dirty="0">
                <a:latin typeface="Times New Roman"/>
                <a:cs typeface="Times New Roman"/>
              </a:rPr>
              <a:t>and 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incorrectness  </a:t>
            </a:r>
            <a:r>
              <a:rPr sz="1167" spc="5" dirty="0">
                <a:latin typeface="Times New Roman"/>
                <a:cs typeface="Times New Roman"/>
              </a:rPr>
              <a:t>may </a:t>
            </a:r>
            <a:r>
              <a:rPr sz="1167" dirty="0">
                <a:latin typeface="Times New Roman"/>
                <a:cs typeface="Times New Roman"/>
              </a:rPr>
              <a:t>lead to the </a:t>
            </a:r>
            <a:r>
              <a:rPr sz="1167" spc="-5" dirty="0">
                <a:latin typeface="Times New Roman"/>
                <a:cs typeface="Times New Roman"/>
              </a:rPr>
              <a:t>inconsistency </a:t>
            </a:r>
            <a:r>
              <a:rPr sz="1167" dirty="0">
                <a:latin typeface="Times New Roman"/>
                <a:cs typeface="Times New Roman"/>
              </a:rPr>
              <a:t>of the system. So  </a:t>
            </a:r>
            <a:r>
              <a:rPr sz="1167" spc="-5" dirty="0">
                <a:latin typeface="Times New Roman"/>
                <a:cs typeface="Times New Roman"/>
              </a:rPr>
              <a:t>when  </a:t>
            </a:r>
            <a:r>
              <a:rPr sz="1167" dirty="0">
                <a:latin typeface="Times New Roman"/>
                <a:cs typeface="Times New Roman"/>
              </a:rPr>
              <a:t>a    </a:t>
            </a:r>
            <a:r>
              <a:rPr sz="1167" spc="1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system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47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1965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9000" y="1343482"/>
            <a:ext cx="5370424" cy="1033463"/>
          </a:xfrm>
          <a:prstGeom prst="rect">
            <a:avLst/>
          </a:prstGeom>
        </p:spPr>
        <p:txBody>
          <a:bodyPr vert="horz" wrap="square" lIns="0" tIns="617" rIns="0" bIns="0" rtlCol="0">
            <a:spAutoFit/>
          </a:bodyPr>
          <a:lstStyle/>
          <a:p>
            <a:pPr marL="12347" marR="4939">
              <a:lnSpc>
                <a:spcPct val="143300"/>
              </a:lnSpc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design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complete, </a:t>
            </a:r>
            <a:r>
              <a:rPr sz="1167" dirty="0">
                <a:latin typeface="Times New Roman"/>
                <a:cs typeface="Times New Roman"/>
              </a:rPr>
              <a:t>once it is </a:t>
            </a:r>
            <a:r>
              <a:rPr sz="1167" spc="-5" dirty="0">
                <a:latin typeface="Times New Roman"/>
                <a:cs typeface="Times New Roman"/>
              </a:rPr>
              <a:t>implemented </a:t>
            </a:r>
            <a:r>
              <a:rPr sz="1167" dirty="0">
                <a:latin typeface="Times New Roman"/>
                <a:cs typeface="Times New Roman"/>
              </a:rPr>
              <a:t>it must be </a:t>
            </a:r>
            <a:r>
              <a:rPr sz="1167" spc="-5" dirty="0">
                <a:latin typeface="Times New Roman"/>
                <a:cs typeface="Times New Roman"/>
              </a:rPr>
              <a:t>tested for </a:t>
            </a:r>
            <a:r>
              <a:rPr sz="1167" dirty="0">
                <a:latin typeface="Times New Roman"/>
                <a:cs typeface="Times New Roman"/>
              </a:rPr>
              <a:t>proper </a:t>
            </a:r>
            <a:r>
              <a:rPr sz="1167" spc="-5" dirty="0">
                <a:latin typeface="Times New Roman"/>
                <a:cs typeface="Times New Roman"/>
              </a:rPr>
              <a:t>operation and all  </a:t>
            </a:r>
            <a:r>
              <a:rPr sz="1167" dirty="0">
                <a:latin typeface="Times New Roman"/>
                <a:cs typeface="Times New Roman"/>
              </a:rPr>
              <a:t>the modules  must  be </a:t>
            </a:r>
            <a:r>
              <a:rPr sz="1167" spc="-5" dirty="0">
                <a:latin typeface="Times New Roman"/>
                <a:cs typeface="Times New Roman"/>
              </a:rPr>
              <a:t>checked  for  </a:t>
            </a:r>
            <a:r>
              <a:rPr sz="1167" dirty="0">
                <a:latin typeface="Times New Roman"/>
                <a:cs typeface="Times New Roman"/>
              </a:rPr>
              <a:t>their </a:t>
            </a:r>
            <a:r>
              <a:rPr sz="1167" spc="-5" dirty="0">
                <a:latin typeface="Times New Roman"/>
                <a:cs typeface="Times New Roman"/>
              </a:rPr>
              <a:t>correctness.  Whether  </a:t>
            </a:r>
            <a:r>
              <a:rPr sz="1167" dirty="0">
                <a:latin typeface="Times New Roman"/>
                <a:cs typeface="Times New Roman"/>
              </a:rPr>
              <a:t>the system  modules  </a:t>
            </a:r>
            <a:r>
              <a:rPr sz="1167" spc="22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are</a:t>
            </a:r>
            <a:endParaRPr sz="1167">
              <a:latin typeface="Times New Roman"/>
              <a:cs typeface="Times New Roman"/>
            </a:endParaRPr>
          </a:p>
          <a:p>
            <a:pPr marL="12347" marR="4939">
              <a:lnSpc>
                <a:spcPct val="143300"/>
              </a:lnSpc>
              <a:spcBef>
                <a:spcPts val="10"/>
              </a:spcBef>
            </a:pPr>
            <a:r>
              <a:rPr sz="1167" spc="-5" dirty="0">
                <a:latin typeface="Times New Roman"/>
                <a:cs typeface="Times New Roman"/>
              </a:rPr>
              <a:t>important </a:t>
            </a:r>
            <a:r>
              <a:rPr sz="1167" dirty="0">
                <a:latin typeface="Times New Roman"/>
                <a:cs typeface="Times New Roman"/>
              </a:rPr>
              <a:t>or not because the result of the </a:t>
            </a:r>
            <a:r>
              <a:rPr sz="1167" spc="-5" dirty="0">
                <a:latin typeface="Times New Roman"/>
                <a:cs typeface="Times New Roman"/>
              </a:rPr>
              <a:t>system is </a:t>
            </a:r>
            <a:r>
              <a:rPr sz="1167" dirty="0">
                <a:latin typeface="Times New Roman"/>
                <a:cs typeface="Times New Roman"/>
              </a:rPr>
              <a:t>mostly </a:t>
            </a:r>
            <a:r>
              <a:rPr sz="1167" spc="-5" dirty="0">
                <a:latin typeface="Times New Roman"/>
                <a:cs typeface="Times New Roman"/>
              </a:rPr>
              <a:t>dependent </a:t>
            </a:r>
            <a:r>
              <a:rPr sz="1167" dirty="0">
                <a:latin typeface="Times New Roman"/>
                <a:cs typeface="Times New Roman"/>
              </a:rPr>
              <a:t>on the proper the  functionality of </a:t>
            </a:r>
            <a:r>
              <a:rPr sz="1167" spc="-5" dirty="0">
                <a:latin typeface="Times New Roman"/>
                <a:cs typeface="Times New Roman"/>
              </a:rPr>
              <a:t>all database applications and </a:t>
            </a:r>
            <a:r>
              <a:rPr sz="1167" dirty="0">
                <a:latin typeface="Times New Roman"/>
                <a:cs typeface="Times New Roman"/>
              </a:rPr>
              <a:t>modules.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48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8999" y="2956068"/>
            <a:ext cx="5373511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66"/>
              </a:lnSpc>
            </a:pPr>
            <a:r>
              <a:rPr sz="1167" dirty="0">
                <a:latin typeface="Courier New"/>
                <a:cs typeface="Courier New"/>
              </a:rPr>
              <a:t>o </a:t>
            </a:r>
            <a:r>
              <a:rPr sz="1167" spc="44" dirty="0">
                <a:latin typeface="Times New Roman"/>
                <a:cs typeface="Times New Roman"/>
              </a:rPr>
              <a:t>Operational</a:t>
            </a:r>
            <a:r>
              <a:rPr sz="1167" spc="316" dirty="0">
                <a:latin typeface="Times New Roman"/>
                <a:cs typeface="Times New Roman"/>
              </a:rPr>
              <a:t> </a:t>
            </a:r>
            <a:r>
              <a:rPr sz="1167" spc="39" dirty="0">
                <a:latin typeface="Times New Roman"/>
                <a:cs typeface="Times New Roman"/>
              </a:rPr>
              <a:t>Maintenance: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66"/>
              </a:lnSpc>
            </a:pPr>
            <a:r>
              <a:rPr sz="1167" spc="-5" dirty="0">
                <a:latin typeface="Times New Roman"/>
                <a:cs typeface="Times New Roman"/>
              </a:rPr>
              <a:t>Maintenance </a:t>
            </a:r>
            <a:r>
              <a:rPr sz="1167" dirty="0">
                <a:latin typeface="Times New Roman"/>
                <a:cs typeface="Times New Roman"/>
              </a:rPr>
              <a:t>means to </a:t>
            </a:r>
            <a:r>
              <a:rPr sz="1167" spc="-5" dirty="0">
                <a:latin typeface="Times New Roman"/>
                <a:cs typeface="Times New Roman"/>
              </a:rPr>
              <a:t>check that all </a:t>
            </a:r>
            <a:r>
              <a:rPr sz="1167" dirty="0">
                <a:latin typeface="Times New Roman"/>
                <a:cs typeface="Times New Roman"/>
              </a:rPr>
              <a:t>parts of the </a:t>
            </a:r>
            <a:r>
              <a:rPr sz="1167" spc="-10" dirty="0">
                <a:latin typeface="Times New Roman"/>
                <a:cs typeface="Times New Roman"/>
              </a:rPr>
              <a:t>system </a:t>
            </a:r>
            <a:r>
              <a:rPr sz="1167" spc="-5" dirty="0">
                <a:latin typeface="Times New Roman"/>
                <a:cs typeface="Times New Roman"/>
              </a:rPr>
              <a:t>are </a:t>
            </a:r>
            <a:r>
              <a:rPr sz="1167" dirty="0">
                <a:latin typeface="Times New Roman"/>
                <a:cs typeface="Times New Roman"/>
              </a:rPr>
              <a:t>working </a:t>
            </a:r>
            <a:r>
              <a:rPr sz="1167" spc="-5" dirty="0">
                <a:latin typeface="Times New Roman"/>
                <a:cs typeface="Times New Roman"/>
              </a:rPr>
              <a:t>and once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25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testing</a:t>
            </a:r>
            <a:endParaRPr sz="1167">
              <a:latin typeface="Times New Roman"/>
              <a:cs typeface="Times New Roman"/>
            </a:endParaRPr>
          </a:p>
          <a:p>
            <a:pPr marL="12347" marR="8026">
              <a:lnSpc>
                <a:spcPts val="2022"/>
              </a:lnSpc>
              <a:spcBef>
                <a:spcPts val="156"/>
              </a:spcBef>
            </a:pP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completed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periodic maintenance measure are </a:t>
            </a:r>
            <a:r>
              <a:rPr sz="1167" dirty="0">
                <a:latin typeface="Times New Roman"/>
                <a:cs typeface="Times New Roman"/>
              </a:rPr>
              <a:t>performed on the 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keep </a:t>
            </a:r>
            <a:r>
              <a:rPr sz="1167" dirty="0">
                <a:latin typeface="Times New Roman"/>
                <a:cs typeface="Times New Roman"/>
              </a:rPr>
              <a:t>the system in </a:t>
            </a:r>
            <a:r>
              <a:rPr sz="1167" spc="-5" dirty="0">
                <a:latin typeface="Times New Roman"/>
                <a:cs typeface="Times New Roman"/>
              </a:rPr>
              <a:t>working</a:t>
            </a:r>
            <a:r>
              <a:rPr sz="1167" spc="-1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order.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8999" y="4296066"/>
            <a:ext cx="5371659" cy="195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361" spc="15" dirty="0">
                <a:latin typeface="Times New Roman"/>
                <a:cs typeface="Times New Roman"/>
              </a:rPr>
              <a:t>Tools </a:t>
            </a:r>
            <a:r>
              <a:rPr sz="1361" spc="19" dirty="0">
                <a:latin typeface="Times New Roman"/>
                <a:cs typeface="Times New Roman"/>
              </a:rPr>
              <a:t>Used </a:t>
            </a:r>
            <a:r>
              <a:rPr sz="1361" spc="49" dirty="0">
                <a:latin typeface="Times New Roman"/>
                <a:cs typeface="Times New Roman"/>
              </a:rPr>
              <a:t>for </a:t>
            </a:r>
            <a:r>
              <a:rPr sz="1361" spc="44" dirty="0">
                <a:latin typeface="Times New Roman"/>
                <a:cs typeface="Times New Roman"/>
              </a:rPr>
              <a:t>Database </a:t>
            </a:r>
            <a:r>
              <a:rPr sz="1361" spc="24" dirty="0">
                <a:latin typeface="Times New Roman"/>
                <a:cs typeface="Times New Roman"/>
              </a:rPr>
              <a:t>System</a:t>
            </a:r>
            <a:r>
              <a:rPr sz="1361" spc="-209" dirty="0">
                <a:latin typeface="Times New Roman"/>
                <a:cs typeface="Times New Roman"/>
              </a:rPr>
              <a:t> </a:t>
            </a:r>
            <a:r>
              <a:rPr sz="1361" spc="29" dirty="0">
                <a:latin typeface="Times New Roman"/>
                <a:cs typeface="Times New Roman"/>
              </a:rPr>
              <a:t>Development:</a:t>
            </a:r>
            <a:endParaRPr sz="1361">
              <a:latin typeface="Times New Roman"/>
              <a:cs typeface="Times New Roman"/>
            </a:endParaRPr>
          </a:p>
          <a:p>
            <a:pPr marL="12347" algn="just">
              <a:spcBef>
                <a:spcPts val="219"/>
              </a:spcBef>
            </a:pPr>
            <a:r>
              <a:rPr sz="1167" spc="5" dirty="0">
                <a:latin typeface="Times New Roman"/>
                <a:cs typeface="Times New Roman"/>
              </a:rPr>
              <a:t>Why </a:t>
            </a:r>
            <a:r>
              <a:rPr sz="1167" dirty="0">
                <a:latin typeface="Times New Roman"/>
                <a:cs typeface="Times New Roman"/>
              </a:rPr>
              <a:t>tools are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used?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167" spc="-5" dirty="0">
                <a:latin typeface="Times New Roman"/>
                <a:cs typeface="Times New Roman"/>
              </a:rPr>
              <a:t>Tools  are  used  for  describing 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design  process  </a:t>
            </a:r>
            <a:r>
              <a:rPr sz="1167" dirty="0">
                <a:latin typeface="Times New Roman"/>
                <a:cs typeface="Times New Roman"/>
              </a:rPr>
              <a:t>in  </a:t>
            </a:r>
            <a:r>
              <a:rPr sz="1167" spc="-5" dirty="0">
                <a:latin typeface="Times New Roman"/>
                <a:cs typeface="Times New Roman"/>
              </a:rPr>
              <a:t>standard  ways.  If  there  </a:t>
            </a:r>
            <a:r>
              <a:rPr sz="1167" dirty="0">
                <a:latin typeface="Times New Roman"/>
                <a:cs typeface="Times New Roman"/>
              </a:rPr>
              <a:t>is    </a:t>
            </a:r>
            <a:r>
              <a:rPr sz="1167" spc="15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no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143800"/>
              </a:lnSpc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standardized </a:t>
            </a:r>
            <a:r>
              <a:rPr sz="1167" dirty="0">
                <a:latin typeface="Times New Roman"/>
                <a:cs typeface="Times New Roman"/>
              </a:rPr>
              <a:t>tool </a:t>
            </a:r>
            <a:r>
              <a:rPr sz="1167" spc="-5" dirty="0">
                <a:latin typeface="Times New Roman"/>
                <a:cs typeface="Times New Roman"/>
              </a:rPr>
              <a:t>available for designing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specific systems; Then everyone will have </a:t>
            </a:r>
            <a:r>
              <a:rPr sz="1167" dirty="0">
                <a:latin typeface="Times New Roman"/>
                <a:cs typeface="Times New Roman"/>
              </a:rPr>
              <a:t>to  use its </a:t>
            </a:r>
            <a:r>
              <a:rPr sz="1167" spc="-5" dirty="0">
                <a:latin typeface="Times New Roman"/>
                <a:cs typeface="Times New Roman"/>
              </a:rPr>
              <a:t>own design </a:t>
            </a:r>
            <a:r>
              <a:rPr sz="1167" dirty="0">
                <a:latin typeface="Times New Roman"/>
                <a:cs typeface="Times New Roman"/>
              </a:rPr>
              <a:t>notation,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notation used </a:t>
            </a:r>
            <a:r>
              <a:rPr sz="1167" spc="5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one designer may not be  </a:t>
            </a:r>
            <a:r>
              <a:rPr sz="1167" spc="-5" dirty="0">
                <a:latin typeface="Times New Roman"/>
                <a:cs typeface="Times New Roman"/>
              </a:rPr>
              <a:t>understandable </a:t>
            </a:r>
            <a:r>
              <a:rPr sz="1167" dirty="0">
                <a:latin typeface="Times New Roman"/>
                <a:cs typeface="Times New Roman"/>
              </a:rPr>
              <a:t>to the another </a:t>
            </a:r>
            <a:r>
              <a:rPr sz="1167" spc="-5" dirty="0">
                <a:latin typeface="Times New Roman"/>
                <a:cs typeface="Times New Roman"/>
              </a:rPr>
              <a:t>one.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misunderstanding can </a:t>
            </a:r>
            <a:r>
              <a:rPr sz="1167" dirty="0">
                <a:latin typeface="Times New Roman"/>
                <a:cs typeface="Times New Roman"/>
              </a:rPr>
              <a:t>be more drastic if both the  </a:t>
            </a:r>
            <a:r>
              <a:rPr sz="1167" spc="-5" dirty="0">
                <a:latin typeface="Times New Roman"/>
                <a:cs typeface="Times New Roman"/>
              </a:rPr>
              <a:t>designers </a:t>
            </a:r>
            <a:r>
              <a:rPr sz="1167" dirty="0">
                <a:latin typeface="Times New Roman"/>
                <a:cs typeface="Times New Roman"/>
              </a:rPr>
              <a:t>are working for the </a:t>
            </a:r>
            <a:r>
              <a:rPr sz="1167" spc="-5" dirty="0">
                <a:latin typeface="Times New Roman"/>
                <a:cs typeface="Times New Roman"/>
              </a:rPr>
              <a:t>development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same </a:t>
            </a:r>
            <a:r>
              <a:rPr sz="1167" dirty="0">
                <a:latin typeface="Times New Roman"/>
                <a:cs typeface="Times New Roman"/>
              </a:rPr>
              <a:t>system. Tools </a:t>
            </a:r>
            <a:r>
              <a:rPr sz="1167" spc="-5" dirty="0">
                <a:latin typeface="Times New Roman"/>
                <a:cs typeface="Times New Roman"/>
              </a:rPr>
              <a:t>can also help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designer and </a:t>
            </a:r>
            <a:r>
              <a:rPr sz="1167" dirty="0">
                <a:latin typeface="Times New Roman"/>
                <a:cs typeface="Times New Roman"/>
              </a:rPr>
              <a:t>the user to mutually </a:t>
            </a:r>
            <a:r>
              <a:rPr sz="1167" spc="-5" dirty="0">
                <a:latin typeface="Times New Roman"/>
                <a:cs typeface="Times New Roman"/>
              </a:rPr>
              <a:t>agree </a:t>
            </a:r>
            <a:r>
              <a:rPr sz="1167" dirty="0">
                <a:latin typeface="Times New Roman"/>
                <a:cs typeface="Times New Roman"/>
              </a:rPr>
              <a:t>on a specific</a:t>
            </a:r>
            <a:r>
              <a:rPr sz="1167" spc="-2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design.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8998" y="6724754"/>
            <a:ext cx="5368572" cy="240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58" dirty="0">
                <a:latin typeface="Times New Roman"/>
                <a:cs typeface="Times New Roman"/>
              </a:rPr>
              <a:t>Data </a:t>
            </a:r>
            <a:r>
              <a:rPr sz="1361" spc="15" dirty="0">
                <a:latin typeface="Times New Roman"/>
                <a:cs typeface="Times New Roman"/>
              </a:rPr>
              <a:t>Flow</a:t>
            </a:r>
            <a:r>
              <a:rPr sz="1361" spc="-131" dirty="0">
                <a:latin typeface="Times New Roman"/>
                <a:cs typeface="Times New Roman"/>
              </a:rPr>
              <a:t> </a:t>
            </a:r>
            <a:r>
              <a:rPr sz="1361" spc="49" dirty="0">
                <a:latin typeface="Times New Roman"/>
                <a:cs typeface="Times New Roman"/>
              </a:rPr>
              <a:t>Diagrams:</a:t>
            </a:r>
            <a:endParaRPr sz="1361">
              <a:latin typeface="Times New Roman"/>
              <a:cs typeface="Times New Roman"/>
            </a:endParaRPr>
          </a:p>
          <a:p>
            <a:pPr marL="12347">
              <a:spcBef>
                <a:spcPts val="219"/>
              </a:spcBef>
            </a:pP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most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common</a:t>
            </a:r>
            <a:r>
              <a:rPr sz="1167" spc="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tool</a:t>
            </a:r>
            <a:r>
              <a:rPr sz="1167" spc="9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used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for</a:t>
            </a:r>
            <a:r>
              <a:rPr sz="1167" spc="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deigning</a:t>
            </a:r>
            <a:r>
              <a:rPr sz="1167" spc="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database</a:t>
            </a:r>
            <a:r>
              <a:rPr sz="1167" spc="102" dirty="0">
                <a:latin typeface="Times New Roman"/>
                <a:cs typeface="Times New Roman"/>
              </a:rPr>
              <a:t> </a:t>
            </a:r>
            <a:r>
              <a:rPr sz="1167" spc="-15" dirty="0">
                <a:latin typeface="Times New Roman"/>
                <a:cs typeface="Times New Roman"/>
              </a:rPr>
              <a:t>systems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is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Data</a:t>
            </a:r>
            <a:r>
              <a:rPr sz="1167" spc="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Flow</a:t>
            </a:r>
            <a:r>
              <a:rPr sz="1167" spc="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Diagram.</a:t>
            </a:r>
            <a:r>
              <a:rPr sz="1167" spc="117" dirty="0">
                <a:latin typeface="Times New Roman"/>
                <a:cs typeface="Times New Roman"/>
              </a:rPr>
              <a:t> </a:t>
            </a:r>
            <a:r>
              <a:rPr sz="1167" spc="-15" dirty="0">
                <a:latin typeface="Times New Roman"/>
                <a:cs typeface="Times New Roman"/>
              </a:rPr>
              <a:t>It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is</a:t>
            </a:r>
            <a:endParaRPr sz="1167">
              <a:latin typeface="Times New Roman"/>
              <a:cs typeface="Times New Roman"/>
            </a:endParaRPr>
          </a:p>
          <a:p>
            <a:pPr marL="12347" marR="4939">
              <a:lnSpc>
                <a:spcPct val="143300"/>
              </a:lnSpc>
              <a:spcBef>
                <a:spcPts val="10"/>
              </a:spcBef>
            </a:pPr>
            <a:r>
              <a:rPr sz="1167" spc="-5" dirty="0">
                <a:latin typeface="Times New Roman"/>
                <a:cs typeface="Times New Roman"/>
              </a:rPr>
              <a:t>used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design </a:t>
            </a:r>
            <a:r>
              <a:rPr sz="1167" dirty="0">
                <a:latin typeface="Times New Roman"/>
                <a:cs typeface="Times New Roman"/>
              </a:rPr>
              <a:t>systems graphically </a:t>
            </a:r>
            <a:r>
              <a:rPr sz="1167" spc="-5" dirty="0">
                <a:latin typeface="Times New Roman"/>
                <a:cs typeface="Times New Roman"/>
              </a:rPr>
              <a:t>and expresses different system </a:t>
            </a:r>
            <a:r>
              <a:rPr sz="1167" dirty="0">
                <a:latin typeface="Times New Roman"/>
                <a:cs typeface="Times New Roman"/>
              </a:rPr>
              <a:t>detail in </a:t>
            </a:r>
            <a:r>
              <a:rPr sz="1167" spc="-5" dirty="0">
                <a:latin typeface="Times New Roman"/>
                <a:cs typeface="Times New Roman"/>
              </a:rPr>
              <a:t>different </a:t>
            </a:r>
            <a:r>
              <a:rPr sz="1167" dirty="0">
                <a:latin typeface="Times New Roman"/>
                <a:cs typeface="Times New Roman"/>
              </a:rPr>
              <a:t>DFD  </a:t>
            </a:r>
            <a:r>
              <a:rPr sz="1167" spc="-5" dirty="0">
                <a:latin typeface="Times New Roman"/>
                <a:cs typeface="Times New Roman"/>
              </a:rPr>
              <a:t>levels.</a:t>
            </a:r>
            <a:endParaRPr sz="1167">
              <a:latin typeface="Times New Roman"/>
              <a:cs typeface="Times New Roman"/>
            </a:endParaRPr>
          </a:p>
          <a:p>
            <a:pPr marL="12347" marR="784648">
              <a:lnSpc>
                <a:spcPts val="2022"/>
              </a:lnSpc>
              <a:spcBef>
                <a:spcPts val="156"/>
              </a:spcBef>
            </a:pPr>
            <a:r>
              <a:rPr sz="1167" spc="-5" dirty="0">
                <a:latin typeface="Times New Roman"/>
                <a:cs typeface="Times New Roman"/>
              </a:rPr>
              <a:t>DFDs </a:t>
            </a:r>
            <a:r>
              <a:rPr sz="1167" dirty="0">
                <a:latin typeface="Times New Roman"/>
                <a:cs typeface="Times New Roman"/>
              </a:rPr>
              <a:t>show the </a:t>
            </a:r>
            <a:r>
              <a:rPr sz="1167" spc="-5" dirty="0">
                <a:latin typeface="Times New Roman"/>
                <a:cs typeface="Times New Roman"/>
              </a:rPr>
              <a:t>flow </a:t>
            </a:r>
            <a:r>
              <a:rPr sz="1167" dirty="0">
                <a:latin typeface="Times New Roman"/>
                <a:cs typeface="Times New Roman"/>
              </a:rPr>
              <a:t>of data </a:t>
            </a:r>
            <a:r>
              <a:rPr sz="1167" spc="-5" dirty="0">
                <a:latin typeface="Times New Roman"/>
                <a:cs typeface="Times New Roman"/>
              </a:rPr>
              <a:t>between different processes </a:t>
            </a:r>
            <a:r>
              <a:rPr sz="1167" dirty="0">
                <a:latin typeface="Times New Roman"/>
                <a:cs typeface="Times New Roman"/>
              </a:rPr>
              <a:t>o a </a:t>
            </a:r>
            <a:r>
              <a:rPr sz="1167" spc="-5" dirty="0">
                <a:latin typeface="Times New Roman"/>
                <a:cs typeface="Times New Roman"/>
              </a:rPr>
              <a:t>specific </a:t>
            </a:r>
            <a:r>
              <a:rPr sz="1167" dirty="0">
                <a:latin typeface="Times New Roman"/>
                <a:cs typeface="Times New Roman"/>
              </a:rPr>
              <a:t>system.  </a:t>
            </a:r>
            <a:r>
              <a:rPr sz="1167" spc="-5" dirty="0">
                <a:latin typeface="Times New Roman"/>
                <a:cs typeface="Times New Roman"/>
              </a:rPr>
              <a:t>DFDs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simple, and </a:t>
            </a:r>
            <a:r>
              <a:rPr sz="1167" dirty="0">
                <a:latin typeface="Times New Roman"/>
                <a:cs typeface="Times New Roman"/>
              </a:rPr>
              <a:t>hide</a:t>
            </a:r>
            <a:r>
              <a:rPr sz="1167" spc="1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complexities.</a:t>
            </a:r>
            <a:endParaRPr sz="1167">
              <a:latin typeface="Times New Roman"/>
              <a:cs typeface="Times New Roman"/>
            </a:endParaRPr>
          </a:p>
          <a:p>
            <a:pPr marL="12347">
              <a:spcBef>
                <a:spcPts val="433"/>
              </a:spcBef>
            </a:pPr>
            <a:r>
              <a:rPr sz="1167" spc="-5" dirty="0">
                <a:latin typeface="Times New Roman"/>
                <a:cs typeface="Times New Roman"/>
              </a:rPr>
              <a:t>DFDs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Descriptive </a:t>
            </a:r>
            <a:r>
              <a:rPr sz="1167" dirty="0">
                <a:latin typeface="Times New Roman"/>
                <a:cs typeface="Times New Roman"/>
              </a:rPr>
              <a:t>and links </a:t>
            </a:r>
            <a:r>
              <a:rPr sz="1167" spc="-5" dirty="0">
                <a:latin typeface="Times New Roman"/>
                <a:cs typeface="Times New Roman"/>
              </a:rPr>
              <a:t>between </a:t>
            </a:r>
            <a:r>
              <a:rPr sz="1167" dirty="0">
                <a:latin typeface="Times New Roman"/>
                <a:cs typeface="Times New Roman"/>
              </a:rPr>
              <a:t>processes </a:t>
            </a:r>
            <a:r>
              <a:rPr sz="1167" spc="-5" dirty="0">
                <a:latin typeface="Times New Roman"/>
                <a:cs typeface="Times New Roman"/>
              </a:rPr>
              <a:t>describe </a:t>
            </a:r>
            <a:r>
              <a:rPr sz="1167" dirty="0">
                <a:latin typeface="Times New Roman"/>
                <a:cs typeface="Times New Roman"/>
              </a:rPr>
              <a:t>the information</a:t>
            </a:r>
            <a:r>
              <a:rPr sz="1167" spc="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flow.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lnSpc>
                <a:spcPts val="1366"/>
              </a:lnSpc>
              <a:spcBef>
                <a:spcPts val="5"/>
              </a:spcBef>
            </a:pPr>
            <a:r>
              <a:rPr sz="1167" dirty="0">
                <a:latin typeface="Courier New"/>
                <a:cs typeface="Courier New"/>
              </a:rPr>
              <a:t>o </a:t>
            </a:r>
            <a:r>
              <a:rPr sz="1167" spc="34" dirty="0">
                <a:latin typeface="Times New Roman"/>
                <a:cs typeface="Times New Roman"/>
              </a:rPr>
              <a:t>Limitation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247" dirty="0">
                <a:latin typeface="Times New Roman"/>
                <a:cs typeface="Times New Roman"/>
              </a:rPr>
              <a:t> </a:t>
            </a:r>
            <a:r>
              <a:rPr sz="1167" spc="10" dirty="0">
                <a:latin typeface="Times New Roman"/>
                <a:cs typeface="Times New Roman"/>
              </a:rPr>
              <a:t>DFDs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66"/>
              </a:lnSpc>
            </a:pPr>
            <a:r>
              <a:rPr sz="1167" dirty="0">
                <a:latin typeface="Times New Roman"/>
                <a:cs typeface="Times New Roman"/>
              </a:rPr>
              <a:t>They do not </a:t>
            </a:r>
            <a:r>
              <a:rPr sz="1167" spc="-5" dirty="0">
                <a:latin typeface="Times New Roman"/>
                <a:cs typeface="Times New Roman"/>
              </a:rPr>
              <a:t>provide </a:t>
            </a:r>
            <a:r>
              <a:rPr sz="1167" dirty="0">
                <a:latin typeface="Times New Roman"/>
                <a:cs typeface="Times New Roman"/>
              </a:rPr>
              <a:t>us a </a:t>
            </a:r>
            <a:r>
              <a:rPr sz="1167" spc="5" dirty="0">
                <a:latin typeface="Times New Roman"/>
                <a:cs typeface="Times New Roman"/>
              </a:rPr>
              <a:t>way </a:t>
            </a:r>
            <a:r>
              <a:rPr sz="1167" dirty="0">
                <a:latin typeface="Times New Roman"/>
                <a:cs typeface="Times New Roman"/>
              </a:rPr>
              <a:t>of expressing decision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points.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35708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99" y="1421004"/>
            <a:ext cx="5372276" cy="2103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DFDs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focused </a:t>
            </a:r>
            <a:r>
              <a:rPr sz="1167" dirty="0">
                <a:latin typeface="Times New Roman"/>
                <a:cs typeface="Times New Roman"/>
              </a:rPr>
              <a:t>on flow of </a:t>
            </a:r>
            <a:r>
              <a:rPr sz="1167" spc="-5" dirty="0">
                <a:latin typeface="Times New Roman"/>
                <a:cs typeface="Times New Roman"/>
              </a:rPr>
              <a:t>information</a:t>
            </a:r>
            <a:r>
              <a:rPr sz="1167" spc="-10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only.</a:t>
            </a:r>
            <a:endParaRPr sz="1167">
              <a:latin typeface="Times New Roman"/>
              <a:cs typeface="Times New Roman"/>
            </a:endParaRPr>
          </a:p>
          <a:p>
            <a:pPr marL="234592" indent="-222245">
              <a:lnSpc>
                <a:spcPts val="1366"/>
              </a:lnSpc>
              <a:spcBef>
                <a:spcPts val="617"/>
              </a:spcBef>
              <a:buFont typeface="Courier New"/>
              <a:buChar char="o"/>
              <a:tabLst>
                <a:tab pos="235209" algn="l"/>
              </a:tabLst>
            </a:pPr>
            <a:r>
              <a:rPr sz="1167" spc="15" dirty="0">
                <a:latin typeface="Times New Roman"/>
                <a:cs typeface="Times New Roman"/>
              </a:rPr>
              <a:t>Symbols </a:t>
            </a:r>
            <a:r>
              <a:rPr sz="1167" spc="29" dirty="0">
                <a:latin typeface="Times New Roman"/>
                <a:cs typeface="Times New Roman"/>
              </a:rPr>
              <a:t>used in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spc="24" dirty="0">
                <a:latin typeface="Times New Roman"/>
                <a:cs typeface="Times New Roman"/>
              </a:rPr>
              <a:t>DFD: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66"/>
              </a:lnSpc>
            </a:pPr>
            <a:r>
              <a:rPr sz="1167" spc="-5" dirty="0">
                <a:latin typeface="Times New Roman"/>
                <a:cs typeface="Times New Roman"/>
              </a:rPr>
              <a:t>There are </a:t>
            </a:r>
            <a:r>
              <a:rPr sz="1167" dirty="0">
                <a:latin typeface="Times New Roman"/>
                <a:cs typeface="Times New Roman"/>
              </a:rPr>
              <a:t>a limited </a:t>
            </a:r>
            <a:r>
              <a:rPr sz="1167" spc="-5" dirty="0">
                <a:latin typeface="Times New Roman"/>
                <a:cs typeface="Times New Roman"/>
              </a:rPr>
              <a:t>number </a:t>
            </a:r>
            <a:r>
              <a:rPr sz="1167" dirty="0">
                <a:latin typeface="Times New Roman"/>
                <a:cs typeface="Times New Roman"/>
              </a:rPr>
              <a:t>of symbols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used for design process </a:t>
            </a:r>
            <a:r>
              <a:rPr sz="1167" spc="5" dirty="0">
                <a:latin typeface="Times New Roman"/>
                <a:cs typeface="Times New Roman"/>
              </a:rPr>
              <a:t>in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DFDs.</a:t>
            </a:r>
            <a:endParaRPr sz="1167">
              <a:latin typeface="Times New Roman"/>
              <a:cs typeface="Times New Roman"/>
            </a:endParaRPr>
          </a:p>
          <a:p>
            <a:pPr marL="234592" indent="-222245">
              <a:lnSpc>
                <a:spcPts val="1366"/>
              </a:lnSpc>
              <a:spcBef>
                <a:spcPts val="627"/>
              </a:spcBef>
              <a:buFont typeface="Courier New"/>
              <a:buChar char="o"/>
              <a:tabLst>
                <a:tab pos="235209" algn="l"/>
              </a:tabLst>
            </a:pPr>
            <a:r>
              <a:rPr sz="1167" spc="39" dirty="0">
                <a:latin typeface="Times New Roman"/>
                <a:cs typeface="Times New Roman"/>
              </a:rPr>
              <a:t>DATAFLOW: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66"/>
              </a:lnSpc>
            </a:pP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14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purpose</a:t>
            </a:r>
            <a:r>
              <a:rPr sz="1167" spc="14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14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14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dataflow</a:t>
            </a:r>
            <a:r>
              <a:rPr sz="1167" spc="15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</a:t>
            </a:r>
            <a:r>
              <a:rPr sz="1167" spc="15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</a:t>
            </a:r>
            <a:r>
              <a:rPr sz="1167" spc="14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DFD</a:t>
            </a:r>
            <a:r>
              <a:rPr sz="1167" spc="15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is</a:t>
            </a:r>
            <a:r>
              <a:rPr sz="1167" spc="15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to</a:t>
            </a:r>
            <a:r>
              <a:rPr sz="1167" spc="15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express</a:t>
            </a:r>
            <a:r>
              <a:rPr sz="1167" spc="14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14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flow</a:t>
            </a:r>
            <a:r>
              <a:rPr sz="1167" spc="15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14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information</a:t>
            </a:r>
            <a:r>
              <a:rPr sz="1167" spc="15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from</a:t>
            </a:r>
            <a:r>
              <a:rPr sz="1167" spc="15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one</a:t>
            </a:r>
            <a:endParaRPr sz="1167">
              <a:latin typeface="Times New Roman"/>
              <a:cs typeface="Times New Roman"/>
            </a:endParaRPr>
          </a:p>
          <a:p>
            <a:pPr marL="12347">
              <a:spcBef>
                <a:spcPts val="608"/>
              </a:spcBef>
            </a:pPr>
            <a:r>
              <a:rPr sz="1167" dirty="0">
                <a:latin typeface="Times New Roman"/>
                <a:cs typeface="Times New Roman"/>
              </a:rPr>
              <a:t>entity to </a:t>
            </a:r>
            <a:r>
              <a:rPr sz="1167" spc="-5" dirty="0">
                <a:latin typeface="Times New Roman"/>
                <a:cs typeface="Times New Roman"/>
              </a:rPr>
              <a:t>another </a:t>
            </a:r>
            <a:r>
              <a:rPr sz="1167" dirty="0">
                <a:latin typeface="Times New Roman"/>
                <a:cs typeface="Times New Roman"/>
              </a:rPr>
              <a:t>entity in the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system</a:t>
            </a:r>
            <a:endParaRPr sz="1167">
              <a:latin typeface="Times New Roman"/>
              <a:cs typeface="Times New Roman"/>
            </a:endParaRPr>
          </a:p>
          <a:p>
            <a:pPr marL="12347">
              <a:spcBef>
                <a:spcPts val="617"/>
              </a:spcBef>
            </a:pPr>
            <a:r>
              <a:rPr sz="1167" spc="-5" dirty="0">
                <a:latin typeface="Times New Roman"/>
                <a:cs typeface="Times New Roman"/>
              </a:rPr>
              <a:t>Data flows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pipelines through which packets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information</a:t>
            </a:r>
            <a:r>
              <a:rPr sz="1167" spc="12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flow.</a:t>
            </a:r>
            <a:endParaRPr sz="1167">
              <a:latin typeface="Times New Roman"/>
              <a:cs typeface="Times New Roman"/>
            </a:endParaRPr>
          </a:p>
          <a:p>
            <a:pPr marL="12347" marR="6791">
              <a:lnSpc>
                <a:spcPts val="2022"/>
              </a:lnSpc>
              <a:spcBef>
                <a:spcPts val="156"/>
              </a:spcBef>
            </a:pPr>
            <a:r>
              <a:rPr sz="1167" spc="-5" dirty="0">
                <a:latin typeface="Times New Roman"/>
                <a:cs typeface="Times New Roman"/>
              </a:rPr>
              <a:t>Arrows </a:t>
            </a:r>
            <a:r>
              <a:rPr sz="1167" dirty="0">
                <a:latin typeface="Times New Roman"/>
                <a:cs typeface="Times New Roman"/>
              </a:rPr>
              <a:t>are labeled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name of the </a:t>
            </a:r>
            <a:r>
              <a:rPr sz="1167" spc="-5" dirty="0">
                <a:latin typeface="Times New Roman"/>
                <a:cs typeface="Times New Roman"/>
              </a:rPr>
              <a:t>data that </a:t>
            </a:r>
            <a:r>
              <a:rPr sz="1167" dirty="0">
                <a:latin typeface="Times New Roman"/>
                <a:cs typeface="Times New Roman"/>
              </a:rPr>
              <a:t>moves </a:t>
            </a:r>
            <a:r>
              <a:rPr sz="1167" spc="-5" dirty="0">
                <a:latin typeface="Times New Roman"/>
                <a:cs typeface="Times New Roman"/>
              </a:rPr>
              <a:t>through </a:t>
            </a:r>
            <a:r>
              <a:rPr sz="1167" dirty="0">
                <a:latin typeface="Times New Roman"/>
                <a:cs typeface="Times New Roman"/>
              </a:rPr>
              <a:t>them. </a:t>
            </a:r>
            <a:r>
              <a:rPr sz="1167" spc="-5" dirty="0">
                <a:latin typeface="Times New Roman"/>
                <a:cs typeface="Times New Roman"/>
              </a:rPr>
              <a:t>Figure-4 below </a:t>
            </a:r>
            <a:r>
              <a:rPr sz="1167" dirty="0">
                <a:latin typeface="Times New Roman"/>
                <a:cs typeface="Times New Roman"/>
              </a:rPr>
              <a:t>show  the </a:t>
            </a:r>
            <a:r>
              <a:rPr sz="1167" spc="-5" dirty="0">
                <a:latin typeface="Times New Roman"/>
                <a:cs typeface="Times New Roman"/>
              </a:rPr>
              <a:t>Dataflow</a:t>
            </a:r>
            <a:r>
              <a:rPr sz="1167" spc="-5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diagram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8959" y="4061434"/>
            <a:ext cx="5371042" cy="2694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-10" dirty="0">
                <a:latin typeface="Times New Roman"/>
                <a:cs typeface="Times New Roman"/>
              </a:rPr>
              <a:t>Fig: </a:t>
            </a:r>
            <a:r>
              <a:rPr sz="1167" dirty="0">
                <a:latin typeface="Times New Roman"/>
                <a:cs typeface="Times New Roman"/>
              </a:rPr>
              <a:t>4.  </a:t>
            </a:r>
            <a:r>
              <a:rPr sz="1167" spc="-5" dirty="0">
                <a:latin typeface="Times New Roman"/>
                <a:cs typeface="Times New Roman"/>
              </a:rPr>
              <a:t>Dataflow</a:t>
            </a:r>
            <a:r>
              <a:rPr sz="1167" spc="-17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Symbol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  <a:spcBef>
                <a:spcPts val="627"/>
              </a:spcBef>
            </a:pPr>
            <a:r>
              <a:rPr sz="1167" dirty="0">
                <a:latin typeface="Courier New"/>
                <a:cs typeface="Courier New"/>
              </a:rPr>
              <a:t>o </a:t>
            </a:r>
            <a:r>
              <a:rPr sz="1167" spc="10" dirty="0">
                <a:latin typeface="Times New Roman"/>
                <a:cs typeface="Times New Roman"/>
              </a:rPr>
              <a:t>DATA</a:t>
            </a:r>
            <a:r>
              <a:rPr sz="1167" spc="267" dirty="0">
                <a:latin typeface="Times New Roman"/>
                <a:cs typeface="Times New Roman"/>
              </a:rPr>
              <a:t> </a:t>
            </a:r>
            <a:r>
              <a:rPr sz="1167" spc="53" dirty="0">
                <a:latin typeface="Times New Roman"/>
                <a:cs typeface="Times New Roman"/>
              </a:rPr>
              <a:t>STORE: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</a:pPr>
            <a:r>
              <a:rPr sz="1167" spc="-5" dirty="0">
                <a:latin typeface="Times New Roman"/>
                <a:cs typeface="Times New Roman"/>
              </a:rPr>
              <a:t>Data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store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is</a:t>
            </a:r>
            <a:r>
              <a:rPr sz="1167" spc="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repository</a:t>
            </a:r>
            <a:r>
              <a:rPr sz="1167" spc="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for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storage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data.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When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system</a:t>
            </a:r>
            <a:r>
              <a:rPr sz="1167" spc="87" dirty="0">
                <a:latin typeface="Times New Roman"/>
                <a:cs typeface="Times New Roman"/>
              </a:rPr>
              <a:t> </a:t>
            </a:r>
            <a:r>
              <a:rPr sz="1167" spc="5" dirty="0">
                <a:latin typeface="Times New Roman"/>
                <a:cs typeface="Times New Roman"/>
              </a:rPr>
              <a:t>the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data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is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to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be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167" dirty="0">
                <a:latin typeface="Times New Roman"/>
                <a:cs typeface="Times New Roman"/>
              </a:rPr>
              <a:t>permanently </a:t>
            </a:r>
            <a:r>
              <a:rPr sz="1167" spc="-5" dirty="0">
                <a:latin typeface="Times New Roman"/>
                <a:cs typeface="Times New Roman"/>
              </a:rPr>
              <a:t>stored </a:t>
            </a:r>
            <a:r>
              <a:rPr sz="1167" dirty="0">
                <a:latin typeface="Times New Roman"/>
                <a:cs typeface="Times New Roman"/>
              </a:rPr>
              <a:t>somewhere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future reference </a:t>
            </a:r>
            <a:r>
              <a:rPr sz="1167" spc="-10" dirty="0">
                <a:latin typeface="Times New Roman"/>
                <a:cs typeface="Times New Roman"/>
              </a:rPr>
              <a:t>or </a:t>
            </a:r>
            <a:r>
              <a:rPr sz="1167" dirty="0">
                <a:latin typeface="Times New Roman"/>
                <a:cs typeface="Times New Roman"/>
              </a:rPr>
              <a:t>use the DATASTORE is </a:t>
            </a:r>
            <a:r>
              <a:rPr sz="1167" spc="-5" dirty="0">
                <a:latin typeface="Times New Roman"/>
                <a:cs typeface="Times New Roman"/>
              </a:rPr>
              <a:t>used  </a:t>
            </a:r>
            <a:r>
              <a:rPr sz="1167" spc="22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for</a:t>
            </a: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ct val="143300"/>
              </a:lnSpc>
              <a:spcBef>
                <a:spcPts val="10"/>
              </a:spcBef>
            </a:pP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purpose. </a:t>
            </a:r>
            <a:r>
              <a:rPr sz="1167" spc="-10" dirty="0">
                <a:latin typeface="Times New Roman"/>
                <a:cs typeface="Times New Roman"/>
              </a:rPr>
              <a:t>It </a:t>
            </a:r>
            <a:r>
              <a:rPr sz="1167" dirty="0">
                <a:latin typeface="Times New Roman"/>
                <a:cs typeface="Times New Roman"/>
              </a:rPr>
              <a:t>is express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rectangle </a:t>
            </a:r>
            <a:r>
              <a:rPr sz="1167" dirty="0">
                <a:latin typeface="Times New Roman"/>
                <a:cs typeface="Times New Roman"/>
              </a:rPr>
              <a:t>open </a:t>
            </a:r>
            <a:r>
              <a:rPr sz="1167" spc="-5" dirty="0">
                <a:latin typeface="Times New Roman"/>
                <a:cs typeface="Times New Roman"/>
              </a:rPr>
              <a:t>on right width and </a:t>
            </a:r>
            <a:r>
              <a:rPr sz="1167" dirty="0">
                <a:latin typeface="Times New Roman"/>
                <a:cs typeface="Times New Roman"/>
              </a:rPr>
              <a:t>left </a:t>
            </a:r>
            <a:r>
              <a:rPr sz="1167" spc="-5" dirty="0">
                <a:latin typeface="Times New Roman"/>
                <a:cs typeface="Times New Roman"/>
              </a:rPr>
              <a:t>width </a:t>
            </a:r>
            <a:r>
              <a:rPr sz="1167" dirty="0">
                <a:latin typeface="Times New Roman"/>
                <a:cs typeface="Times New Roman"/>
              </a:rPr>
              <a:t>of the  </a:t>
            </a:r>
            <a:r>
              <a:rPr sz="1167" spc="-5" dirty="0">
                <a:latin typeface="Times New Roman"/>
                <a:cs typeface="Times New Roman"/>
              </a:rPr>
              <a:t>rectangle drawn with </a:t>
            </a:r>
            <a:r>
              <a:rPr sz="1167" dirty="0">
                <a:latin typeface="Times New Roman"/>
                <a:cs typeface="Times New Roman"/>
              </a:rPr>
              <a:t>double</a:t>
            </a:r>
            <a:r>
              <a:rPr sz="1167" spc="-5" dirty="0">
                <a:latin typeface="Times New Roman"/>
                <a:cs typeface="Times New Roman"/>
              </a:rPr>
              <a:t> lines.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701">
              <a:latin typeface="Times New Roman"/>
              <a:cs typeface="Times New Roman"/>
            </a:endParaRPr>
          </a:p>
          <a:p>
            <a:pPr marL="12347" marR="5556" algn="just">
              <a:lnSpc>
                <a:spcPct val="143900"/>
              </a:lnSpc>
            </a:pP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DATASTORE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held sometimes for processing purposes also i-e </a:t>
            </a:r>
            <a:r>
              <a:rPr sz="1167" dirty="0">
                <a:latin typeface="Times New Roman"/>
                <a:cs typeface="Times New Roman"/>
              </a:rPr>
              <a:t>it may not  be a </a:t>
            </a:r>
            <a:r>
              <a:rPr sz="1167" spc="-5" dirty="0">
                <a:latin typeface="Times New Roman"/>
                <a:cs typeface="Times New Roman"/>
              </a:rPr>
              <a:t>permanent </a:t>
            </a:r>
            <a:r>
              <a:rPr sz="1167" dirty="0">
                <a:latin typeface="Times New Roman"/>
                <a:cs typeface="Times New Roman"/>
              </a:rPr>
              <a:t>data store.. </a:t>
            </a:r>
            <a:r>
              <a:rPr sz="1167" spc="-5" dirty="0">
                <a:latin typeface="Times New Roman"/>
                <a:cs typeface="Times New Roman"/>
              </a:rPr>
              <a:t>Name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DATASTORE is </a:t>
            </a:r>
            <a:r>
              <a:rPr sz="1167" dirty="0">
                <a:latin typeface="Times New Roman"/>
                <a:cs typeface="Times New Roman"/>
              </a:rPr>
              <a:t>a noun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tells the </a:t>
            </a:r>
            <a:r>
              <a:rPr sz="1167" spc="-5" dirty="0">
                <a:latin typeface="Times New Roman"/>
                <a:cs typeface="Times New Roman"/>
              </a:rPr>
              <a:t>storing  location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system. </a:t>
            </a:r>
            <a:r>
              <a:rPr sz="1167" spc="5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identifies </a:t>
            </a:r>
            <a:r>
              <a:rPr sz="1167" dirty="0">
                <a:latin typeface="Times New Roman"/>
                <a:cs typeface="Times New Roman"/>
              </a:rPr>
              <a:t>the entity </a:t>
            </a:r>
            <a:r>
              <a:rPr sz="1167" spc="-5" dirty="0">
                <a:latin typeface="Times New Roman"/>
                <a:cs typeface="Times New Roman"/>
              </a:rPr>
              <a:t>for which data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stored. Figure-5 shows </a:t>
            </a:r>
            <a:r>
              <a:rPr sz="1167" dirty="0">
                <a:latin typeface="Times New Roman"/>
                <a:cs typeface="Times New Roman"/>
              </a:rPr>
              <a:t>a  </a:t>
            </a:r>
            <a:r>
              <a:rPr sz="1167" spc="-5" dirty="0">
                <a:latin typeface="Times New Roman"/>
                <a:cs typeface="Times New Roman"/>
              </a:rPr>
              <a:t>data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store.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8959" y="7298998"/>
            <a:ext cx="5375363" cy="1893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-10" dirty="0">
                <a:latin typeface="Times New Roman"/>
                <a:cs typeface="Times New Roman"/>
              </a:rPr>
              <a:t>Fig: </a:t>
            </a:r>
            <a:r>
              <a:rPr sz="1167" dirty="0">
                <a:latin typeface="Times New Roman"/>
                <a:cs typeface="Times New Roman"/>
              </a:rPr>
              <a:t>5. Data</a:t>
            </a:r>
            <a:r>
              <a:rPr sz="1167" spc="-5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store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  <a:spcBef>
                <a:spcPts val="627"/>
              </a:spcBef>
            </a:pPr>
            <a:r>
              <a:rPr sz="1167" dirty="0">
                <a:latin typeface="Courier New"/>
                <a:cs typeface="Courier New"/>
              </a:rPr>
              <a:t>o</a:t>
            </a:r>
            <a:r>
              <a:rPr sz="1167" spc="243" dirty="0">
                <a:latin typeface="Courier New"/>
                <a:cs typeface="Courier New"/>
              </a:rPr>
              <a:t> </a:t>
            </a:r>
            <a:r>
              <a:rPr sz="1167" spc="24" dirty="0">
                <a:latin typeface="Times New Roman"/>
                <a:cs typeface="Times New Roman"/>
              </a:rPr>
              <a:t>Processes: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</a:pPr>
            <a:r>
              <a:rPr sz="1167" spc="-5" dirty="0">
                <a:latin typeface="Times New Roman"/>
                <a:cs typeface="Times New Roman"/>
              </a:rPr>
              <a:t>Processes</a:t>
            </a:r>
            <a:r>
              <a:rPr sz="1167" spc="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are</a:t>
            </a:r>
            <a:r>
              <a:rPr sz="1167" spc="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expressed</a:t>
            </a:r>
            <a:r>
              <a:rPr sz="1167" spc="9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with</a:t>
            </a:r>
            <a:r>
              <a:rPr sz="1167" spc="9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ovals</a:t>
            </a:r>
            <a:r>
              <a:rPr sz="1167" spc="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or</a:t>
            </a:r>
            <a:r>
              <a:rPr sz="1167" spc="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rounded</a:t>
            </a:r>
            <a:r>
              <a:rPr sz="1167" spc="9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rectangles.</a:t>
            </a:r>
            <a:r>
              <a:rPr sz="1167" spc="9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Processes</a:t>
            </a:r>
            <a:r>
              <a:rPr sz="1167" spc="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are</a:t>
            </a:r>
            <a:r>
              <a:rPr sz="1167" spc="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used</a:t>
            </a:r>
            <a:r>
              <a:rPr sz="1167" spc="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to</a:t>
            </a:r>
            <a:r>
              <a:rPr sz="1167" spc="9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express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transformation 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incoming dataflow  into  </a:t>
            </a:r>
            <a:r>
              <a:rPr sz="1167" spc="-5" dirty="0">
                <a:latin typeface="Times New Roman"/>
                <a:cs typeface="Times New Roman"/>
              </a:rPr>
              <a:t>outgoing  dataflow.  </a:t>
            </a:r>
            <a:r>
              <a:rPr sz="1167" dirty="0">
                <a:latin typeface="Times New Roman"/>
                <a:cs typeface="Times New Roman"/>
              </a:rPr>
              <a:t>Process  </a:t>
            </a:r>
            <a:r>
              <a:rPr sz="1167" spc="-5" dirty="0">
                <a:latin typeface="Times New Roman"/>
                <a:cs typeface="Times New Roman"/>
              </a:rPr>
              <a:t>symbols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are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143600"/>
              </a:lnSpc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used for whatever </a:t>
            </a:r>
            <a:r>
              <a:rPr sz="1167" dirty="0">
                <a:latin typeface="Times New Roman"/>
                <a:cs typeface="Times New Roman"/>
              </a:rPr>
              <a:t>is the </a:t>
            </a:r>
            <a:r>
              <a:rPr sz="1167" spc="-5" dirty="0">
                <a:latin typeface="Times New Roman"/>
                <a:cs typeface="Times New Roman"/>
              </a:rPr>
              <a:t>action </a:t>
            </a:r>
            <a:r>
              <a:rPr sz="1167" dirty="0">
                <a:latin typeface="Times New Roman"/>
                <a:cs typeface="Times New Roman"/>
              </a:rPr>
              <a:t>taking place </a:t>
            </a:r>
            <a:r>
              <a:rPr sz="1167" spc="-5" dirty="0">
                <a:latin typeface="Times New Roman"/>
                <a:cs typeface="Times New Roman"/>
              </a:rPr>
              <a:t>and whatever </a:t>
            </a:r>
            <a:r>
              <a:rPr sz="1167" dirty="0">
                <a:latin typeface="Times New Roman"/>
                <a:cs typeface="Times New Roman"/>
              </a:rPr>
              <a:t>is the magnitude or complexity  of the </a:t>
            </a:r>
            <a:r>
              <a:rPr sz="1167" spc="-5" dirty="0">
                <a:latin typeface="Times New Roman"/>
                <a:cs typeface="Times New Roman"/>
              </a:rPr>
              <a:t>action. </a:t>
            </a:r>
            <a:r>
              <a:rPr sz="1167" dirty="0">
                <a:latin typeface="Times New Roman"/>
                <a:cs typeface="Times New Roman"/>
              </a:rPr>
              <a:t>Simply </a:t>
            </a:r>
            <a:r>
              <a:rPr sz="1167" spc="-5" dirty="0">
                <a:latin typeface="Times New Roman"/>
                <a:cs typeface="Times New Roman"/>
              </a:rPr>
              <a:t>stating when data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transformed from </a:t>
            </a:r>
            <a:r>
              <a:rPr sz="1167" dirty="0">
                <a:latin typeface="Times New Roman"/>
                <a:cs typeface="Times New Roman"/>
              </a:rPr>
              <a:t>one </a:t>
            </a:r>
            <a:r>
              <a:rPr sz="1167" spc="-5" dirty="0">
                <a:latin typeface="Times New Roman"/>
                <a:cs typeface="Times New Roman"/>
              </a:rPr>
              <a:t>form </a:t>
            </a:r>
            <a:r>
              <a:rPr sz="1167" dirty="0">
                <a:latin typeface="Times New Roman"/>
                <a:cs typeface="Times New Roman"/>
              </a:rPr>
              <a:t>into </a:t>
            </a:r>
            <a:r>
              <a:rPr sz="1167" spc="-5" dirty="0">
                <a:latin typeface="Times New Roman"/>
                <a:cs typeface="Times New Roman"/>
              </a:rPr>
              <a:t>another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process </a:t>
            </a:r>
            <a:r>
              <a:rPr sz="1167" dirty="0">
                <a:latin typeface="Times New Roman"/>
                <a:cs typeface="Times New Roman"/>
              </a:rPr>
              <a:t>symbol is </a:t>
            </a:r>
            <a:r>
              <a:rPr sz="1167" spc="-5" dirty="0">
                <a:latin typeface="Times New Roman"/>
                <a:cs typeface="Times New Roman"/>
              </a:rPr>
              <a:t>used. Figure-6a and Figure-6b show two different shapes used </a:t>
            </a:r>
            <a:r>
              <a:rPr sz="1167" dirty="0">
                <a:latin typeface="Times New Roman"/>
                <a:cs typeface="Times New Roman"/>
              </a:rPr>
              <a:t>for  </a:t>
            </a:r>
            <a:r>
              <a:rPr sz="1167" spc="-5" dirty="0">
                <a:latin typeface="Times New Roman"/>
                <a:cs typeface="Times New Roman"/>
              </a:rPr>
              <a:t>presenting process </a:t>
            </a:r>
            <a:r>
              <a:rPr sz="1167" dirty="0">
                <a:latin typeface="Times New Roman"/>
                <a:cs typeface="Times New Roman"/>
              </a:rPr>
              <a:t>in</a:t>
            </a:r>
            <a:r>
              <a:rPr sz="1167" spc="-1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DFD.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45069" y="3827138"/>
            <a:ext cx="3000992" cy="167922"/>
          </a:xfrm>
          <a:custGeom>
            <a:avLst/>
            <a:gdLst/>
            <a:ahLst/>
            <a:cxnLst/>
            <a:rect l="l" t="t" r="r" b="b"/>
            <a:pathLst>
              <a:path w="3086735" h="172720">
                <a:moveTo>
                  <a:pt x="2914241" y="0"/>
                </a:moveTo>
                <a:lnTo>
                  <a:pt x="2914241" y="172232"/>
                </a:lnTo>
                <a:lnTo>
                  <a:pt x="3031114" y="114313"/>
                </a:lnTo>
                <a:lnTo>
                  <a:pt x="2943201" y="114313"/>
                </a:lnTo>
                <a:lnTo>
                  <a:pt x="2943201" y="57919"/>
                </a:lnTo>
                <a:lnTo>
                  <a:pt x="3029063" y="57919"/>
                </a:lnTo>
                <a:lnTo>
                  <a:pt x="2914241" y="0"/>
                </a:lnTo>
                <a:close/>
              </a:path>
              <a:path w="3086735" h="172720">
                <a:moveTo>
                  <a:pt x="2914241" y="57919"/>
                </a:moveTo>
                <a:lnTo>
                  <a:pt x="0" y="57919"/>
                </a:lnTo>
                <a:lnTo>
                  <a:pt x="0" y="114313"/>
                </a:lnTo>
                <a:lnTo>
                  <a:pt x="2914241" y="114313"/>
                </a:lnTo>
                <a:lnTo>
                  <a:pt x="2914241" y="57919"/>
                </a:lnTo>
                <a:close/>
              </a:path>
              <a:path w="3086735" h="172720">
                <a:moveTo>
                  <a:pt x="3029063" y="57919"/>
                </a:moveTo>
                <a:lnTo>
                  <a:pt x="2943201" y="57919"/>
                </a:lnTo>
                <a:lnTo>
                  <a:pt x="2943201" y="114313"/>
                </a:lnTo>
                <a:lnTo>
                  <a:pt x="3031114" y="114313"/>
                </a:lnTo>
                <a:lnTo>
                  <a:pt x="3086474" y="86878"/>
                </a:lnTo>
                <a:lnTo>
                  <a:pt x="3029063" y="57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889607" y="6712323"/>
            <a:ext cx="2334242" cy="445116"/>
          </a:xfrm>
          <a:custGeom>
            <a:avLst/>
            <a:gdLst/>
            <a:ahLst/>
            <a:cxnLst/>
            <a:rect l="l" t="t" r="r" b="b"/>
            <a:pathLst>
              <a:path w="2400935" h="457834">
                <a:moveTo>
                  <a:pt x="0" y="457255"/>
                </a:moveTo>
                <a:lnTo>
                  <a:pt x="2400591" y="457255"/>
                </a:lnTo>
                <a:lnTo>
                  <a:pt x="2400591" y="0"/>
                </a:lnTo>
                <a:lnTo>
                  <a:pt x="0" y="0"/>
                </a:lnTo>
                <a:lnTo>
                  <a:pt x="0" y="457255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3171172" y="6712309"/>
            <a:ext cx="0" cy="445116"/>
          </a:xfrm>
          <a:custGeom>
            <a:avLst/>
            <a:gdLst/>
            <a:ahLst/>
            <a:cxnLst/>
            <a:rect l="l" t="t" r="r" b="b"/>
            <a:pathLst>
              <a:path h="457834">
                <a:moveTo>
                  <a:pt x="0" y="0"/>
                </a:moveTo>
                <a:lnTo>
                  <a:pt x="0" y="457255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4778977" y="6490047"/>
            <a:ext cx="667367" cy="778492"/>
          </a:xfrm>
          <a:custGeom>
            <a:avLst/>
            <a:gdLst/>
            <a:ahLst/>
            <a:cxnLst/>
            <a:rect l="l" t="t" r="r" b="b"/>
            <a:pathLst>
              <a:path w="686435" h="800734">
                <a:moveTo>
                  <a:pt x="0" y="800197"/>
                </a:moveTo>
                <a:lnTo>
                  <a:pt x="685883" y="800197"/>
                </a:lnTo>
                <a:lnTo>
                  <a:pt x="685883" y="0"/>
                </a:lnTo>
                <a:lnTo>
                  <a:pt x="0" y="0"/>
                </a:lnTo>
                <a:lnTo>
                  <a:pt x="0" y="8001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49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793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25" y="1431376"/>
            <a:ext cx="5371042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and their </a:t>
            </a:r>
            <a:r>
              <a:rPr sz="1167" dirty="0">
                <a:latin typeface="Times New Roman"/>
                <a:cs typeface="Times New Roman"/>
              </a:rPr>
              <a:t>working </a:t>
            </a:r>
            <a:r>
              <a:rPr sz="1167" spc="-5" dirty="0">
                <a:latin typeface="Times New Roman"/>
                <a:cs typeface="Times New Roman"/>
              </a:rPr>
              <a:t>approach. That </a:t>
            </a:r>
            <a:r>
              <a:rPr sz="1167" dirty="0">
                <a:latin typeface="Times New Roman"/>
                <a:cs typeface="Times New Roman"/>
              </a:rPr>
              <a:t>is why the </a:t>
            </a:r>
            <a:r>
              <a:rPr sz="1167" spc="-5" dirty="0">
                <a:latin typeface="Times New Roman"/>
                <a:cs typeface="Times New Roman"/>
              </a:rPr>
              <a:t>characteristics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traditional file  processing system </a:t>
            </a:r>
            <a:r>
              <a:rPr sz="1167" dirty="0">
                <a:latin typeface="Times New Roman"/>
                <a:cs typeface="Times New Roman"/>
              </a:rPr>
              <a:t>environment </a:t>
            </a:r>
            <a:r>
              <a:rPr sz="1167" spc="-5" dirty="0">
                <a:latin typeface="Times New Roman"/>
                <a:cs typeface="Times New Roman"/>
              </a:rPr>
              <a:t>have </a:t>
            </a:r>
            <a:r>
              <a:rPr sz="1167" dirty="0">
                <a:latin typeface="Times New Roman"/>
                <a:cs typeface="Times New Roman"/>
              </a:rPr>
              <a:t>been </a:t>
            </a:r>
            <a:r>
              <a:rPr sz="1167" spc="-5" dirty="0">
                <a:latin typeface="Times New Roman"/>
                <a:cs typeface="Times New Roman"/>
              </a:rPr>
              <a:t>discussed </a:t>
            </a:r>
            <a:r>
              <a:rPr sz="1167" dirty="0">
                <a:latin typeface="Times New Roman"/>
                <a:cs typeface="Times New Roman"/>
              </a:rPr>
              <a:t>briefly</a:t>
            </a:r>
            <a:r>
              <a:rPr sz="1167" spc="2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here.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1341" y="1945540"/>
            <a:ext cx="4371293" cy="3582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099121" y="5684106"/>
            <a:ext cx="5405614" cy="3372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-10" dirty="0">
                <a:latin typeface="Times New Roman"/>
                <a:cs typeface="Times New Roman"/>
              </a:rPr>
              <a:t>Fig. </a:t>
            </a:r>
            <a:r>
              <a:rPr sz="1167" dirty="0">
                <a:latin typeface="Times New Roman"/>
                <a:cs typeface="Times New Roman"/>
              </a:rPr>
              <a:t>1: A typical </a:t>
            </a:r>
            <a:r>
              <a:rPr sz="1167" spc="-5" dirty="0">
                <a:latin typeface="Times New Roman"/>
                <a:cs typeface="Times New Roman"/>
              </a:rPr>
              <a:t>file </a:t>
            </a:r>
            <a:r>
              <a:rPr sz="1167" dirty="0">
                <a:latin typeface="Times New Roman"/>
                <a:cs typeface="Times New Roman"/>
              </a:rPr>
              <a:t>processing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environment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38276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diagram presents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typical traditional file processing environment. </a:t>
            </a:r>
            <a:r>
              <a:rPr sz="1167" dirty="0">
                <a:latin typeface="Times New Roman"/>
                <a:cs typeface="Times New Roman"/>
              </a:rPr>
              <a:t>The main point  </a:t>
            </a:r>
            <a:r>
              <a:rPr sz="1167" spc="-5" dirty="0">
                <a:latin typeface="Times New Roman"/>
                <a:cs typeface="Times New Roman"/>
              </a:rPr>
              <a:t>being highlighted </a:t>
            </a:r>
            <a:r>
              <a:rPr sz="1167" dirty="0">
                <a:latin typeface="Times New Roman"/>
                <a:cs typeface="Times New Roman"/>
              </a:rPr>
              <a:t>is the </a:t>
            </a:r>
            <a:r>
              <a:rPr sz="1167" spc="63" dirty="0">
                <a:latin typeface="Times New Roman"/>
                <a:cs typeface="Times New Roman"/>
              </a:rPr>
              <a:t>program and data </a:t>
            </a:r>
            <a:r>
              <a:rPr sz="1167" spc="29" dirty="0">
                <a:latin typeface="Times New Roman"/>
                <a:cs typeface="Times New Roman"/>
              </a:rPr>
              <a:t>interdependence,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is, </a:t>
            </a:r>
            <a:r>
              <a:rPr sz="1167" spc="-5" dirty="0">
                <a:latin typeface="Times New Roman"/>
                <a:cs typeface="Times New Roman"/>
              </a:rPr>
              <a:t>program and data  depend </a:t>
            </a:r>
            <a:r>
              <a:rPr sz="1167" dirty="0">
                <a:latin typeface="Times New Roman"/>
                <a:cs typeface="Times New Roman"/>
              </a:rPr>
              <a:t>on </a:t>
            </a:r>
            <a:r>
              <a:rPr sz="1167" spc="-5" dirty="0">
                <a:latin typeface="Times New Roman"/>
                <a:cs typeface="Times New Roman"/>
              </a:rPr>
              <a:t>each other, </a:t>
            </a:r>
            <a:r>
              <a:rPr sz="1167" dirty="0">
                <a:latin typeface="Times New Roman"/>
                <a:cs typeface="Times New Roman"/>
              </a:rPr>
              <a:t>well they depend too much on </a:t>
            </a:r>
            <a:r>
              <a:rPr sz="1167" spc="-5" dirty="0">
                <a:latin typeface="Times New Roman"/>
                <a:cs typeface="Times New Roman"/>
              </a:rPr>
              <a:t>each </a:t>
            </a:r>
            <a:r>
              <a:rPr sz="1167" dirty="0">
                <a:latin typeface="Times New Roman"/>
                <a:cs typeface="Times New Roman"/>
              </a:rPr>
              <a:t>other.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a result any </a:t>
            </a:r>
            <a:r>
              <a:rPr sz="1167" spc="-5" dirty="0">
                <a:latin typeface="Times New Roman"/>
                <a:cs typeface="Times New Roman"/>
              </a:rPr>
              <a:t>change  </a:t>
            </a:r>
            <a:r>
              <a:rPr sz="1167" dirty="0">
                <a:latin typeface="Times New Roman"/>
                <a:cs typeface="Times New Roman"/>
              </a:rPr>
              <a:t>in one </a:t>
            </a:r>
            <a:r>
              <a:rPr sz="1167" spc="-5" dirty="0">
                <a:latin typeface="Times New Roman"/>
                <a:cs typeface="Times New Roman"/>
              </a:rPr>
              <a:t>affects </a:t>
            </a:r>
            <a:r>
              <a:rPr sz="1167" dirty="0">
                <a:latin typeface="Times New Roman"/>
                <a:cs typeface="Times New Roman"/>
              </a:rPr>
              <a:t>the other </a:t>
            </a:r>
            <a:r>
              <a:rPr sz="1167" spc="-5" dirty="0">
                <a:latin typeface="Times New Roman"/>
                <a:cs typeface="Times New Roman"/>
              </a:rPr>
              <a:t>as well. </a:t>
            </a:r>
            <a:r>
              <a:rPr sz="1167" dirty="0">
                <a:latin typeface="Times New Roman"/>
                <a:cs typeface="Times New Roman"/>
              </a:rPr>
              <a:t>This is something </a:t>
            </a:r>
            <a:r>
              <a:rPr sz="1167" spc="-5" dirty="0">
                <a:latin typeface="Times New Roman"/>
                <a:cs typeface="Times New Roman"/>
              </a:rPr>
              <a:t>that makes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change </a:t>
            </a:r>
            <a:r>
              <a:rPr sz="1167" dirty="0">
                <a:latin typeface="Times New Roman"/>
                <a:cs typeface="Times New Roman"/>
              </a:rPr>
              <a:t>very </a:t>
            </a:r>
            <a:r>
              <a:rPr sz="1167" spc="-5" dirty="0">
                <a:latin typeface="Times New Roman"/>
                <a:cs typeface="Times New Roman"/>
              </a:rPr>
              <a:t>painful </a:t>
            </a:r>
            <a:r>
              <a:rPr sz="1167" dirty="0">
                <a:latin typeface="Times New Roman"/>
                <a:cs typeface="Times New Roman"/>
              </a:rPr>
              <a:t>or  </a:t>
            </a:r>
            <a:r>
              <a:rPr sz="1167" spc="-5" dirty="0">
                <a:latin typeface="Times New Roman"/>
                <a:cs typeface="Times New Roman"/>
              </a:rPr>
              <a:t>problematic for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designers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developers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system. </a:t>
            </a:r>
            <a:r>
              <a:rPr sz="1167" dirty="0">
                <a:latin typeface="Times New Roman"/>
                <a:cs typeface="Times New Roman"/>
              </a:rPr>
              <a:t>What do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mean </a:t>
            </a:r>
            <a:r>
              <a:rPr sz="1167" spc="10" dirty="0">
                <a:latin typeface="Times New Roman"/>
                <a:cs typeface="Times New Roman"/>
              </a:rPr>
              <a:t>by </a:t>
            </a:r>
            <a:r>
              <a:rPr sz="1167" spc="-5" dirty="0">
                <a:latin typeface="Times New Roman"/>
                <a:cs typeface="Times New Roman"/>
              </a:rPr>
              <a:t>change  and </a:t>
            </a:r>
            <a:r>
              <a:rPr sz="1167" spc="5" dirty="0">
                <a:latin typeface="Times New Roman"/>
                <a:cs typeface="Times New Roman"/>
              </a:rPr>
              <a:t>why </a:t>
            </a:r>
            <a:r>
              <a:rPr sz="1167" dirty="0">
                <a:latin typeface="Times New Roman"/>
                <a:cs typeface="Times New Roman"/>
              </a:rPr>
              <a:t>do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need </a:t>
            </a:r>
            <a:r>
              <a:rPr sz="1167" spc="5" dirty="0">
                <a:latin typeface="Times New Roman"/>
                <a:cs typeface="Times New Roman"/>
              </a:rPr>
              <a:t>to </a:t>
            </a:r>
            <a:r>
              <a:rPr sz="1167" dirty="0">
                <a:latin typeface="Times New Roman"/>
                <a:cs typeface="Times New Roman"/>
              </a:rPr>
              <a:t>change the </a:t>
            </a:r>
            <a:r>
              <a:rPr sz="1167" spc="-5" dirty="0">
                <a:latin typeface="Times New Roman"/>
                <a:cs typeface="Times New Roman"/>
              </a:rPr>
              <a:t>system at all. These things </a:t>
            </a:r>
            <a:r>
              <a:rPr sz="1167" dirty="0">
                <a:latin typeface="Times New Roman"/>
                <a:cs typeface="Times New Roman"/>
              </a:rPr>
              <a:t>are explained in the  </a:t>
            </a:r>
            <a:r>
              <a:rPr sz="1167" spc="-5" dirty="0">
                <a:latin typeface="Times New Roman"/>
                <a:cs typeface="Times New Roman"/>
              </a:rPr>
              <a:t>following.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systems </a:t>
            </a:r>
            <a:r>
              <a:rPr sz="1167" spc="-5" dirty="0">
                <a:latin typeface="Times New Roman"/>
                <a:cs typeface="Times New Roman"/>
              </a:rPr>
              <a:t>(even </a:t>
            </a:r>
            <a:r>
              <a:rPr sz="1167" dirty="0">
                <a:latin typeface="Times New Roman"/>
                <a:cs typeface="Times New Roman"/>
              </a:rPr>
              <a:t>the file </a:t>
            </a:r>
            <a:r>
              <a:rPr sz="1167" spc="-5" dirty="0">
                <a:latin typeface="Times New Roman"/>
                <a:cs typeface="Times New Roman"/>
              </a:rPr>
              <a:t>processing </a:t>
            </a:r>
            <a:r>
              <a:rPr sz="1167" dirty="0">
                <a:latin typeface="Times New Roman"/>
                <a:cs typeface="Times New Roman"/>
              </a:rPr>
              <a:t>systems) are </a:t>
            </a:r>
            <a:r>
              <a:rPr sz="1167" spc="-5" dirty="0">
                <a:latin typeface="Times New Roman"/>
                <a:cs typeface="Times New Roman"/>
              </a:rPr>
              <a:t>created </a:t>
            </a:r>
            <a:r>
              <a:rPr sz="1167" dirty="0">
                <a:latin typeface="Times New Roman"/>
                <a:cs typeface="Times New Roman"/>
              </a:rPr>
              <a:t>after a very </a:t>
            </a:r>
            <a:r>
              <a:rPr sz="1167" spc="-5" dirty="0">
                <a:latin typeface="Times New Roman"/>
                <a:cs typeface="Times New Roman"/>
              </a:rPr>
              <a:t>detailed analysis 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requirements </a:t>
            </a:r>
            <a:r>
              <a:rPr sz="1167" spc="5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organizations. But </a:t>
            </a:r>
            <a:r>
              <a:rPr sz="1167" dirty="0">
                <a:latin typeface="Times New Roman"/>
                <a:cs typeface="Times New Roman"/>
              </a:rPr>
              <a:t>it is not possible to develop a </a:t>
            </a:r>
            <a:r>
              <a:rPr sz="1167" spc="-5" dirty="0">
                <a:latin typeface="Times New Roman"/>
                <a:cs typeface="Times New Roman"/>
              </a:rPr>
              <a:t>system that  does </a:t>
            </a:r>
            <a:r>
              <a:rPr sz="1167" dirty="0">
                <a:latin typeface="Times New Roman"/>
                <a:cs typeface="Times New Roman"/>
              </a:rPr>
              <a:t>not </a:t>
            </a:r>
            <a:r>
              <a:rPr sz="1167" spc="-5" dirty="0">
                <a:latin typeface="Times New Roman"/>
                <a:cs typeface="Times New Roman"/>
              </a:rPr>
              <a:t>need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change afterwards. </a:t>
            </a:r>
            <a:r>
              <a:rPr sz="1167" dirty="0">
                <a:latin typeface="Times New Roman"/>
                <a:cs typeface="Times New Roman"/>
              </a:rPr>
              <a:t>There </a:t>
            </a:r>
            <a:r>
              <a:rPr sz="1167" spc="-5" dirty="0">
                <a:latin typeface="Times New Roman"/>
                <a:cs typeface="Times New Roman"/>
              </a:rPr>
              <a:t>could </a:t>
            </a:r>
            <a:r>
              <a:rPr sz="1167" dirty="0">
                <a:latin typeface="Times New Roman"/>
                <a:cs typeface="Times New Roman"/>
              </a:rPr>
              <a:t>be many </a:t>
            </a:r>
            <a:r>
              <a:rPr sz="1167" spc="-5" dirty="0">
                <a:latin typeface="Times New Roman"/>
                <a:cs typeface="Times New Roman"/>
              </a:rPr>
              <a:t>reasons, </a:t>
            </a:r>
            <a:r>
              <a:rPr sz="1167" dirty="0">
                <a:latin typeface="Times New Roman"/>
                <a:cs typeface="Times New Roman"/>
              </a:rPr>
              <a:t>mainly </a:t>
            </a:r>
            <a:r>
              <a:rPr sz="1167" spc="-5" dirty="0">
                <a:latin typeface="Times New Roman"/>
                <a:cs typeface="Times New Roman"/>
              </a:rPr>
              <a:t>being that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users get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real taste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system when </a:t>
            </a:r>
            <a:r>
              <a:rPr sz="1167" dirty="0">
                <a:latin typeface="Times New Roman"/>
                <a:cs typeface="Times New Roman"/>
              </a:rPr>
              <a:t>it is </a:t>
            </a:r>
            <a:r>
              <a:rPr sz="1167" spc="-5" dirty="0">
                <a:latin typeface="Times New Roman"/>
                <a:cs typeface="Times New Roman"/>
              </a:rPr>
              <a:t>established. That </a:t>
            </a:r>
            <a:r>
              <a:rPr sz="1167" dirty="0">
                <a:latin typeface="Times New Roman"/>
                <a:cs typeface="Times New Roman"/>
              </a:rPr>
              <a:t>is, </a:t>
            </a:r>
            <a:r>
              <a:rPr sz="1167" spc="-5" dirty="0">
                <a:latin typeface="Times New Roman"/>
                <a:cs typeface="Times New Roman"/>
              </a:rPr>
              <a:t>users tell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analysts 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designers their </a:t>
            </a:r>
            <a:r>
              <a:rPr sz="1167" dirty="0">
                <a:latin typeface="Times New Roman"/>
                <a:cs typeface="Times New Roman"/>
              </a:rPr>
              <a:t>requirements, the </a:t>
            </a:r>
            <a:r>
              <a:rPr sz="1167" spc="-5" dirty="0">
                <a:latin typeface="Times New Roman"/>
                <a:cs typeface="Times New Roman"/>
              </a:rPr>
              <a:t>designers design and </a:t>
            </a:r>
            <a:r>
              <a:rPr sz="1167" dirty="0">
                <a:latin typeface="Times New Roman"/>
                <a:cs typeface="Times New Roman"/>
              </a:rPr>
              <a:t>later </a:t>
            </a:r>
            <a:r>
              <a:rPr sz="1167" spc="-5" dirty="0">
                <a:latin typeface="Times New Roman"/>
                <a:cs typeface="Times New Roman"/>
              </a:rPr>
              <a:t>develop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system based  </a:t>
            </a:r>
            <a:r>
              <a:rPr sz="1167" dirty="0">
                <a:latin typeface="Times New Roman"/>
                <a:cs typeface="Times New Roman"/>
              </a:rPr>
              <a:t>on those </a:t>
            </a:r>
            <a:r>
              <a:rPr sz="1167" spc="-5" dirty="0">
                <a:latin typeface="Times New Roman"/>
                <a:cs typeface="Times New Roman"/>
              </a:rPr>
              <a:t>requirements, </a:t>
            </a:r>
            <a:r>
              <a:rPr sz="1167" dirty="0">
                <a:latin typeface="Times New Roman"/>
                <a:cs typeface="Times New Roman"/>
              </a:rPr>
              <a:t>but </a:t>
            </a:r>
            <a:r>
              <a:rPr sz="1167" spc="-5" dirty="0">
                <a:latin typeface="Times New Roman"/>
                <a:cs typeface="Times New Roman"/>
              </a:rPr>
              <a:t>when system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developed and presented </a:t>
            </a:r>
            <a:r>
              <a:rPr sz="1167" dirty="0">
                <a:latin typeface="Times New Roman"/>
                <a:cs typeface="Times New Roman"/>
              </a:rPr>
              <a:t>to the </a:t>
            </a:r>
            <a:r>
              <a:rPr sz="1167" spc="-5" dirty="0">
                <a:latin typeface="Times New Roman"/>
                <a:cs typeface="Times New Roman"/>
              </a:rPr>
              <a:t>users, </a:t>
            </a:r>
            <a:r>
              <a:rPr sz="1167" dirty="0">
                <a:latin typeface="Times New Roman"/>
                <a:cs typeface="Times New Roman"/>
              </a:rPr>
              <a:t>it is only  </a:t>
            </a:r>
            <a:r>
              <a:rPr sz="1167" spc="-5" dirty="0">
                <a:latin typeface="Times New Roman"/>
                <a:cs typeface="Times New Roman"/>
              </a:rPr>
              <a:t>then </a:t>
            </a:r>
            <a:r>
              <a:rPr sz="1167" spc="5" dirty="0">
                <a:latin typeface="Times New Roman"/>
                <a:cs typeface="Times New Roman"/>
              </a:rPr>
              <a:t>they </a:t>
            </a:r>
            <a:r>
              <a:rPr sz="1167" spc="-5" dirty="0">
                <a:latin typeface="Times New Roman"/>
                <a:cs typeface="Times New Roman"/>
              </a:rPr>
              <a:t>realize </a:t>
            </a:r>
            <a:r>
              <a:rPr sz="1167" dirty="0">
                <a:latin typeface="Times New Roman"/>
                <a:cs typeface="Times New Roman"/>
              </a:rPr>
              <a:t>the outcome of the </a:t>
            </a:r>
            <a:r>
              <a:rPr sz="1167" spc="-5" dirty="0">
                <a:latin typeface="Times New Roman"/>
                <a:cs typeface="Times New Roman"/>
              </a:rPr>
              <a:t>effort. Now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could </a:t>
            </a:r>
            <a:r>
              <a:rPr sz="1167" dirty="0">
                <a:latin typeface="Times New Roman"/>
                <a:cs typeface="Times New Roman"/>
              </a:rPr>
              <a:t>be slightly </a:t>
            </a:r>
            <a:r>
              <a:rPr sz="1167" spc="-5" dirty="0">
                <a:latin typeface="Times New Roman"/>
                <a:cs typeface="Times New Roman"/>
              </a:rPr>
              <a:t>and (unfortunately)  </a:t>
            </a:r>
            <a:r>
              <a:rPr sz="1167" dirty="0">
                <a:latin typeface="Times New Roman"/>
                <a:cs typeface="Times New Roman"/>
              </a:rPr>
              <a:t>sometimes very </a:t>
            </a:r>
            <a:r>
              <a:rPr sz="1167" spc="-5" dirty="0">
                <a:latin typeface="Times New Roman"/>
                <a:cs typeface="Times New Roman"/>
              </a:rPr>
              <a:t>different from what </a:t>
            </a:r>
            <a:r>
              <a:rPr sz="1167" spc="5" dirty="0">
                <a:latin typeface="Times New Roman"/>
                <a:cs typeface="Times New Roman"/>
              </a:rPr>
              <a:t>they </a:t>
            </a:r>
            <a:r>
              <a:rPr sz="1167" dirty="0">
                <a:latin typeface="Times New Roman"/>
                <a:cs typeface="Times New Roman"/>
              </a:rPr>
              <a:t>expected or </a:t>
            </a:r>
            <a:r>
              <a:rPr sz="1167" spc="-5" dirty="0">
                <a:latin typeface="Times New Roman"/>
                <a:cs typeface="Times New Roman"/>
              </a:rPr>
              <a:t>wanted </a:t>
            </a:r>
            <a:r>
              <a:rPr sz="1167" dirty="0">
                <a:latin typeface="Times New Roman"/>
                <a:cs typeface="Times New Roman"/>
              </a:rPr>
              <a:t>it to </a:t>
            </a:r>
            <a:r>
              <a:rPr sz="1167" spc="-5" dirty="0">
                <a:latin typeface="Times New Roman"/>
                <a:cs typeface="Times New Roman"/>
              </a:rPr>
              <a:t>be. </a:t>
            </a:r>
            <a:r>
              <a:rPr sz="1167" dirty="0">
                <a:latin typeface="Times New Roman"/>
                <a:cs typeface="Times New Roman"/>
              </a:rPr>
              <a:t>So the </a:t>
            </a:r>
            <a:r>
              <a:rPr sz="1167" spc="-5" dirty="0">
                <a:latin typeface="Times New Roman"/>
                <a:cs typeface="Times New Roman"/>
              </a:rPr>
              <a:t>users ask  changes, </a:t>
            </a:r>
            <a:r>
              <a:rPr sz="1167" dirty="0">
                <a:latin typeface="Times New Roman"/>
                <a:cs typeface="Times New Roman"/>
              </a:rPr>
              <a:t>minor or </a:t>
            </a:r>
            <a:r>
              <a:rPr sz="1167" spc="-5" dirty="0">
                <a:latin typeface="Times New Roman"/>
                <a:cs typeface="Times New Roman"/>
              </a:rPr>
              <a:t>major. Another reason for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change </a:t>
            </a:r>
            <a:r>
              <a:rPr sz="1167" dirty="0">
                <a:latin typeface="Times New Roman"/>
                <a:cs typeface="Times New Roman"/>
              </a:rPr>
              <a:t>is the change in the </a:t>
            </a:r>
            <a:r>
              <a:rPr sz="1167" spc="-5" dirty="0">
                <a:latin typeface="Times New Roman"/>
                <a:cs typeface="Times New Roman"/>
              </a:rPr>
              <a:t>requirements.  For</a:t>
            </a:r>
            <a:r>
              <a:rPr sz="1167" spc="18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example,</a:t>
            </a:r>
            <a:r>
              <a:rPr sz="1167" spc="18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previously</a:t>
            </a:r>
            <a:r>
              <a:rPr sz="1167" spc="17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18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billing</a:t>
            </a:r>
            <a:r>
              <a:rPr sz="1167" spc="17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was</a:t>
            </a:r>
            <a:r>
              <a:rPr sz="1167" spc="18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performed</a:t>
            </a:r>
            <a:r>
              <a:rPr sz="1167" spc="18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in</a:t>
            </a:r>
            <a:r>
              <a:rPr sz="1167" spc="18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an</a:t>
            </a:r>
            <a:r>
              <a:rPr sz="1167" spc="18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organization</a:t>
            </a:r>
            <a:r>
              <a:rPr sz="1167" spc="18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on</a:t>
            </a:r>
            <a:r>
              <a:rPr sz="1167" spc="18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18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monthly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5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67810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9000" y="2315977"/>
            <a:ext cx="44141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10" dirty="0">
                <a:latin typeface="Times New Roman"/>
                <a:cs typeface="Times New Roman"/>
              </a:rPr>
              <a:t>Fig: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spc="5" dirty="0">
                <a:latin typeface="Times New Roman"/>
                <a:cs typeface="Times New Roman"/>
              </a:rPr>
              <a:t>6a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7835" y="2315977"/>
            <a:ext cx="47783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Process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5732" y="2315977"/>
            <a:ext cx="41980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10" dirty="0">
                <a:latin typeface="Times New Roman"/>
                <a:cs typeface="Times New Roman"/>
              </a:rPr>
              <a:t>F</a:t>
            </a:r>
            <a:r>
              <a:rPr sz="1167" dirty="0">
                <a:latin typeface="Times New Roman"/>
                <a:cs typeface="Times New Roman"/>
              </a:rPr>
              <a:t>ig</a:t>
            </a:r>
            <a:r>
              <a:rPr sz="1167" spc="-5" dirty="0">
                <a:latin typeface="Times New Roman"/>
                <a:cs typeface="Times New Roman"/>
              </a:rPr>
              <a:t>-</a:t>
            </a:r>
            <a:r>
              <a:rPr sz="1167" dirty="0">
                <a:latin typeface="Times New Roman"/>
                <a:cs typeface="Times New Roman"/>
              </a:rPr>
              <a:t>6b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8999" y="2870141"/>
            <a:ext cx="5372276" cy="614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66"/>
              </a:lnSpc>
            </a:pPr>
            <a:r>
              <a:rPr sz="1167" dirty="0">
                <a:latin typeface="Courier New"/>
                <a:cs typeface="Courier New"/>
              </a:rPr>
              <a:t>o</a:t>
            </a:r>
            <a:r>
              <a:rPr sz="1167" spc="253" dirty="0">
                <a:latin typeface="Courier New"/>
                <a:cs typeface="Courier New"/>
              </a:rPr>
              <a:t> </a:t>
            </a:r>
            <a:r>
              <a:rPr sz="1167" spc="24" dirty="0">
                <a:latin typeface="Times New Roman"/>
                <a:cs typeface="Times New Roman"/>
              </a:rPr>
              <a:t>DFD-Process: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66"/>
              </a:lnSpc>
            </a:pPr>
            <a:r>
              <a:rPr sz="1167" spc="-10" dirty="0">
                <a:latin typeface="Times New Roman"/>
                <a:cs typeface="Times New Roman"/>
              </a:rPr>
              <a:t>In</a:t>
            </a:r>
            <a:r>
              <a:rPr sz="1167" spc="15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DFD</a:t>
            </a:r>
            <a:r>
              <a:rPr sz="1167" spc="15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processes</a:t>
            </a:r>
            <a:r>
              <a:rPr sz="1167" spc="15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are</a:t>
            </a:r>
            <a:r>
              <a:rPr sz="1167" spc="15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numbered</a:t>
            </a:r>
            <a:r>
              <a:rPr sz="1167" spc="15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for</a:t>
            </a:r>
            <a:r>
              <a:rPr sz="1167" spc="15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expressing</a:t>
            </a:r>
            <a:r>
              <a:rPr sz="1167" spc="15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their</a:t>
            </a:r>
            <a:r>
              <a:rPr sz="1167" spc="14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existence</a:t>
            </a:r>
            <a:r>
              <a:rPr sz="1167" spc="15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at</a:t>
            </a:r>
            <a:r>
              <a:rPr sz="1167" spc="16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</a:t>
            </a:r>
            <a:r>
              <a:rPr sz="1167" spc="15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certain</a:t>
            </a:r>
            <a:r>
              <a:rPr sz="1167" spc="15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level</a:t>
            </a:r>
            <a:r>
              <a:rPr sz="1167" spc="16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</a:t>
            </a:r>
            <a:r>
              <a:rPr sz="1167" spc="15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endParaRPr sz="1167">
              <a:latin typeface="Times New Roman"/>
              <a:cs typeface="Times New Roman"/>
            </a:endParaRPr>
          </a:p>
          <a:p>
            <a:pPr marL="12347">
              <a:spcBef>
                <a:spcPts val="617"/>
              </a:spcBef>
            </a:pPr>
            <a:r>
              <a:rPr sz="1167" spc="-5" dirty="0">
                <a:latin typeface="Times New Roman"/>
                <a:cs typeface="Times New Roman"/>
              </a:rPr>
              <a:t>system.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8937" y="4572693"/>
            <a:ext cx="5371659" cy="1639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10" dirty="0">
                <a:latin typeface="Times New Roman"/>
                <a:cs typeface="Times New Roman"/>
              </a:rPr>
              <a:t>Fig: </a:t>
            </a:r>
            <a:r>
              <a:rPr sz="1167" dirty="0">
                <a:latin typeface="Times New Roman"/>
                <a:cs typeface="Times New Roman"/>
              </a:rPr>
              <a:t>7. </a:t>
            </a:r>
            <a:r>
              <a:rPr sz="1167" spc="-5" dirty="0">
                <a:latin typeface="Times New Roman"/>
                <a:cs typeface="Times New Roman"/>
              </a:rPr>
              <a:t>Numbered DFD</a:t>
            </a:r>
            <a:r>
              <a:rPr sz="1167" spc="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Processes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66"/>
              </a:lnSpc>
              <a:spcBef>
                <a:spcPts val="627"/>
              </a:spcBef>
            </a:pPr>
            <a:r>
              <a:rPr sz="1167" dirty="0">
                <a:latin typeface="Courier New"/>
                <a:cs typeface="Courier New"/>
              </a:rPr>
              <a:t>o </a:t>
            </a:r>
            <a:r>
              <a:rPr sz="1167" spc="44" dirty="0">
                <a:latin typeface="Times New Roman"/>
                <a:cs typeface="Times New Roman"/>
              </a:rPr>
              <a:t>External</a:t>
            </a:r>
            <a:r>
              <a:rPr sz="1167" spc="282" dirty="0">
                <a:latin typeface="Times New Roman"/>
                <a:cs typeface="Times New Roman"/>
              </a:rPr>
              <a:t> </a:t>
            </a:r>
            <a:r>
              <a:rPr sz="1167" spc="34" dirty="0">
                <a:latin typeface="Times New Roman"/>
                <a:cs typeface="Times New Roman"/>
              </a:rPr>
              <a:t>Entities: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66"/>
              </a:lnSpc>
            </a:pPr>
            <a:r>
              <a:rPr sz="1167" spc="-5" dirty="0">
                <a:latin typeface="Times New Roman"/>
                <a:cs typeface="Times New Roman"/>
              </a:rPr>
              <a:t>These </a:t>
            </a:r>
            <a:r>
              <a:rPr sz="1167" dirty="0">
                <a:latin typeface="Times New Roman"/>
                <a:cs typeface="Times New Roman"/>
              </a:rPr>
              <a:t>are the </a:t>
            </a:r>
            <a:r>
              <a:rPr sz="1167" spc="-5" dirty="0">
                <a:latin typeface="Times New Roman"/>
                <a:cs typeface="Times New Roman"/>
              </a:rPr>
              <a:t>entities interacting with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in any of </a:t>
            </a:r>
            <a:r>
              <a:rPr sz="1167" spc="-5" dirty="0">
                <a:latin typeface="Times New Roman"/>
                <a:cs typeface="Times New Roman"/>
              </a:rPr>
              <a:t>two different ways. </a:t>
            </a:r>
            <a:r>
              <a:rPr sz="1167" spc="5" dirty="0">
                <a:latin typeface="Times New Roman"/>
                <a:cs typeface="Times New Roman"/>
              </a:rPr>
              <a:t>They </a:t>
            </a:r>
            <a:r>
              <a:rPr sz="1167" spc="219" dirty="0">
                <a:latin typeface="Times New Roman"/>
                <a:cs typeface="Times New Roman"/>
              </a:rPr>
              <a:t> </a:t>
            </a:r>
            <a:r>
              <a:rPr sz="1167" spc="10" dirty="0">
                <a:latin typeface="Times New Roman"/>
                <a:cs typeface="Times New Roman"/>
              </a:rPr>
              <a:t>may</a:t>
            </a:r>
            <a:endParaRPr sz="1167">
              <a:latin typeface="Times New Roman"/>
              <a:cs typeface="Times New Roman"/>
            </a:endParaRPr>
          </a:p>
          <a:p>
            <a:pPr marL="12347" marR="8026" indent="-617">
              <a:lnSpc>
                <a:spcPts val="2022"/>
              </a:lnSpc>
              <a:spcBef>
                <a:spcPts val="156"/>
              </a:spcBef>
            </a:pP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either </a:t>
            </a:r>
            <a:r>
              <a:rPr sz="1167" dirty="0">
                <a:latin typeface="Times New Roman"/>
                <a:cs typeface="Times New Roman"/>
              </a:rPr>
              <a:t>receiving the data </a:t>
            </a:r>
            <a:r>
              <a:rPr sz="1167" spc="-5" dirty="0">
                <a:latin typeface="Times New Roman"/>
                <a:cs typeface="Times New Roman"/>
              </a:rPr>
              <a:t>from </a:t>
            </a:r>
            <a:r>
              <a:rPr sz="1167" dirty="0">
                <a:latin typeface="Times New Roman"/>
                <a:cs typeface="Times New Roman"/>
              </a:rPr>
              <a:t>the system, or </a:t>
            </a:r>
            <a:r>
              <a:rPr sz="1167" spc="-5" dirty="0">
                <a:latin typeface="Times New Roman"/>
                <a:cs typeface="Times New Roman"/>
              </a:rPr>
              <a:t>may </a:t>
            </a:r>
            <a:r>
              <a:rPr sz="1167" dirty="0">
                <a:latin typeface="Times New Roman"/>
                <a:cs typeface="Times New Roman"/>
              </a:rPr>
              <a:t>be producing the </a:t>
            </a:r>
            <a:r>
              <a:rPr sz="1167" spc="-5" dirty="0">
                <a:latin typeface="Times New Roman"/>
                <a:cs typeface="Times New Roman"/>
              </a:rPr>
              <a:t>data for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system  </a:t>
            </a:r>
            <a:r>
              <a:rPr sz="1167" dirty="0">
                <a:latin typeface="Times New Roman"/>
                <a:cs typeface="Times New Roman"/>
              </a:rPr>
              <a:t>to</a:t>
            </a:r>
            <a:r>
              <a:rPr sz="1167" spc="-6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consume.</a:t>
            </a:r>
            <a:endParaRPr sz="1167">
              <a:latin typeface="Times New Roman"/>
              <a:cs typeface="Times New Roman"/>
            </a:endParaRPr>
          </a:p>
          <a:p>
            <a:pPr marL="12347">
              <a:spcBef>
                <a:spcPts val="433"/>
              </a:spcBef>
            </a:pPr>
            <a:r>
              <a:rPr sz="1167" dirty="0">
                <a:latin typeface="Times New Roman"/>
                <a:cs typeface="Times New Roman"/>
              </a:rPr>
              <a:t>Shape  </a:t>
            </a:r>
            <a:r>
              <a:rPr sz="1167" spc="-5" dirty="0">
                <a:latin typeface="Times New Roman"/>
                <a:cs typeface="Times New Roman"/>
              </a:rPr>
              <a:t>used  </a:t>
            </a:r>
            <a:r>
              <a:rPr sz="1167" dirty="0">
                <a:latin typeface="Times New Roman"/>
                <a:cs typeface="Times New Roman"/>
              </a:rPr>
              <a:t>to  </a:t>
            </a:r>
            <a:r>
              <a:rPr sz="1167" spc="-5" dirty="0">
                <a:latin typeface="Times New Roman"/>
                <a:cs typeface="Times New Roman"/>
              </a:rPr>
              <a:t>express  external  entities  </a:t>
            </a:r>
            <a:r>
              <a:rPr sz="1167" dirty="0">
                <a:latin typeface="Times New Roman"/>
                <a:cs typeface="Times New Roman"/>
              </a:rPr>
              <a:t>is  </a:t>
            </a:r>
            <a:r>
              <a:rPr sz="1167" spc="-5" dirty="0">
                <a:latin typeface="Times New Roman"/>
                <a:cs typeface="Times New Roman"/>
              </a:rPr>
              <a:t>rectangle. 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shape  </a:t>
            </a:r>
            <a:r>
              <a:rPr sz="1167" dirty="0">
                <a:latin typeface="Times New Roman"/>
                <a:cs typeface="Times New Roman"/>
              </a:rPr>
              <a:t>for  </a:t>
            </a:r>
            <a:r>
              <a:rPr sz="1167" spc="-5" dirty="0">
                <a:latin typeface="Times New Roman"/>
                <a:cs typeface="Times New Roman"/>
              </a:rPr>
              <a:t>external  </a:t>
            </a:r>
            <a:r>
              <a:rPr sz="1167" dirty="0">
                <a:latin typeface="Times New Roman"/>
                <a:cs typeface="Times New Roman"/>
              </a:rPr>
              <a:t>entity</a:t>
            </a:r>
            <a:r>
              <a:rPr sz="1167" spc="-3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is</a:t>
            </a:r>
            <a:endParaRPr sz="1167">
              <a:latin typeface="Times New Roman"/>
              <a:cs typeface="Times New Roman"/>
            </a:endParaRPr>
          </a:p>
          <a:p>
            <a:pPr marL="12347">
              <a:spcBef>
                <a:spcPts val="617"/>
              </a:spcBef>
            </a:pPr>
            <a:r>
              <a:rPr sz="1167" spc="-5" dirty="0">
                <a:latin typeface="Times New Roman"/>
                <a:cs typeface="Times New Roman"/>
              </a:rPr>
              <a:t>shown </a:t>
            </a:r>
            <a:r>
              <a:rPr sz="1167" dirty="0">
                <a:latin typeface="Times New Roman"/>
                <a:cs typeface="Times New Roman"/>
              </a:rPr>
              <a:t>in</a:t>
            </a:r>
            <a:r>
              <a:rPr sz="1167" spc="-5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Figure-8.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9011" y="7299063"/>
            <a:ext cx="5371042" cy="1382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10" dirty="0">
                <a:latin typeface="Times New Roman"/>
                <a:cs typeface="Times New Roman"/>
              </a:rPr>
              <a:t>Fig: </a:t>
            </a:r>
            <a:r>
              <a:rPr sz="1167" dirty="0">
                <a:latin typeface="Times New Roman"/>
                <a:cs typeface="Times New Roman"/>
              </a:rPr>
              <a:t>8. </a:t>
            </a:r>
            <a:r>
              <a:rPr sz="1167" spc="-5" dirty="0">
                <a:latin typeface="Times New Roman"/>
                <a:cs typeface="Times New Roman"/>
              </a:rPr>
              <a:t>External</a:t>
            </a:r>
            <a:r>
              <a:rPr sz="1167" spc="-2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Entity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66"/>
              </a:lnSpc>
              <a:spcBef>
                <a:spcPts val="627"/>
              </a:spcBef>
            </a:pPr>
            <a:r>
              <a:rPr sz="1167" dirty="0">
                <a:latin typeface="Courier New"/>
                <a:cs typeface="Courier New"/>
              </a:rPr>
              <a:t>o</a:t>
            </a:r>
            <a:r>
              <a:rPr sz="1167" spc="262" dirty="0">
                <a:latin typeface="Courier New"/>
                <a:cs typeface="Courier New"/>
              </a:rPr>
              <a:t> </a:t>
            </a:r>
            <a:r>
              <a:rPr sz="1167" spc="29" dirty="0">
                <a:latin typeface="Times New Roman"/>
                <a:cs typeface="Times New Roman"/>
              </a:rPr>
              <a:t>Collector: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66"/>
              </a:lnSpc>
            </a:pPr>
            <a:r>
              <a:rPr sz="1167" dirty="0">
                <a:latin typeface="Times New Roman"/>
                <a:cs typeface="Times New Roman"/>
              </a:rPr>
              <a:t>This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DFD</a:t>
            </a:r>
            <a:r>
              <a:rPr sz="1167" spc="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shape</a:t>
            </a:r>
            <a:r>
              <a:rPr sz="1167" spc="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is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used</a:t>
            </a:r>
            <a:r>
              <a:rPr sz="1167" spc="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to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express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several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dataflow</a:t>
            </a:r>
            <a:r>
              <a:rPr sz="1167" spc="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connections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terminating</a:t>
            </a:r>
            <a:r>
              <a:rPr sz="1167" spc="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at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</a:t>
            </a:r>
            <a:r>
              <a:rPr sz="1167" spc="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single</a:t>
            </a:r>
            <a:endParaRPr sz="1167">
              <a:latin typeface="Times New Roman"/>
              <a:cs typeface="Times New Roman"/>
            </a:endParaRPr>
          </a:p>
          <a:p>
            <a:pPr marL="12347">
              <a:spcBef>
                <a:spcPts val="608"/>
              </a:spcBef>
            </a:pPr>
            <a:r>
              <a:rPr sz="1167" spc="-5" dirty="0">
                <a:latin typeface="Times New Roman"/>
                <a:cs typeface="Times New Roman"/>
              </a:rPr>
              <a:t>location.  Collector  </a:t>
            </a:r>
            <a:r>
              <a:rPr sz="1167" dirty="0">
                <a:latin typeface="Times New Roman"/>
                <a:cs typeface="Times New Roman"/>
              </a:rPr>
              <a:t>is  used  to  show the  </a:t>
            </a:r>
            <a:r>
              <a:rPr sz="1167" spc="-5" dirty="0">
                <a:latin typeface="Times New Roman"/>
                <a:cs typeface="Times New Roman"/>
              </a:rPr>
              <a:t>convergence  </a:t>
            </a:r>
            <a:r>
              <a:rPr sz="1167" dirty="0">
                <a:latin typeface="Times New Roman"/>
                <a:cs typeface="Times New Roman"/>
              </a:rPr>
              <a:t>of data to  a </a:t>
            </a:r>
            <a:r>
              <a:rPr sz="1167" spc="-5" dirty="0">
                <a:latin typeface="Times New Roman"/>
                <a:cs typeface="Times New Roman"/>
              </a:rPr>
              <a:t>single  </a:t>
            </a:r>
            <a:r>
              <a:rPr sz="1167" dirty="0">
                <a:latin typeface="Times New Roman"/>
                <a:cs typeface="Times New Roman"/>
              </a:rPr>
              <a:t>point.   Fig</a:t>
            </a:r>
            <a:r>
              <a:rPr sz="1167" spc="-39" dirty="0">
                <a:latin typeface="Times New Roman"/>
                <a:cs typeface="Times New Roman"/>
              </a:rPr>
              <a:t> </a:t>
            </a:r>
            <a:r>
              <a:rPr sz="1167" spc="5" dirty="0">
                <a:latin typeface="Times New Roman"/>
                <a:cs typeface="Times New Roman"/>
              </a:rPr>
              <a:t>9a</a:t>
            </a:r>
            <a:endParaRPr sz="1167">
              <a:latin typeface="Times New Roman"/>
              <a:cs typeface="Times New Roman"/>
            </a:endParaRPr>
          </a:p>
          <a:p>
            <a:pPr marL="12347" marR="4939">
              <a:lnSpc>
                <a:spcPct val="143300"/>
              </a:lnSpc>
              <a:spcBef>
                <a:spcPts val="10"/>
              </a:spcBef>
            </a:pPr>
            <a:r>
              <a:rPr sz="1167" spc="-5" dirty="0">
                <a:latin typeface="Times New Roman"/>
                <a:cs typeface="Times New Roman"/>
              </a:rPr>
              <a:t>shows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Collector symbol and Fig </a:t>
            </a:r>
            <a:r>
              <a:rPr sz="1167" dirty="0">
                <a:latin typeface="Times New Roman"/>
                <a:cs typeface="Times New Roman"/>
              </a:rPr>
              <a:t>9b show a </a:t>
            </a:r>
            <a:r>
              <a:rPr sz="1167" spc="-5" dirty="0">
                <a:latin typeface="Times New Roman"/>
                <a:cs typeface="Times New Roman"/>
              </a:rPr>
              <a:t>collector </a:t>
            </a:r>
            <a:r>
              <a:rPr sz="1167" dirty="0">
                <a:latin typeface="Times New Roman"/>
                <a:cs typeface="Times New Roman"/>
              </a:rPr>
              <a:t>symbol acting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a sink for  multiple </a:t>
            </a:r>
            <a:r>
              <a:rPr sz="1167" spc="-5" dirty="0">
                <a:latin typeface="Times New Roman"/>
                <a:cs typeface="Times New Roman"/>
              </a:rPr>
              <a:t>data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flows.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11907" y="1211656"/>
            <a:ext cx="778492" cy="1000742"/>
          </a:xfrm>
          <a:custGeom>
            <a:avLst/>
            <a:gdLst/>
            <a:ahLst/>
            <a:cxnLst/>
            <a:rect l="l" t="t" r="r" b="b"/>
            <a:pathLst>
              <a:path w="800735" h="1029335">
                <a:moveTo>
                  <a:pt x="132604" y="0"/>
                </a:moveTo>
                <a:lnTo>
                  <a:pt x="90719" y="6767"/>
                </a:lnTo>
                <a:lnTo>
                  <a:pt x="54321" y="25606"/>
                </a:lnTo>
                <a:lnTo>
                  <a:pt x="25606" y="54321"/>
                </a:lnTo>
                <a:lnTo>
                  <a:pt x="6767" y="90719"/>
                </a:lnTo>
                <a:lnTo>
                  <a:pt x="0" y="132604"/>
                </a:lnTo>
                <a:lnTo>
                  <a:pt x="0" y="894696"/>
                </a:lnTo>
                <a:lnTo>
                  <a:pt x="6767" y="937325"/>
                </a:lnTo>
                <a:lnTo>
                  <a:pt x="25606" y="974173"/>
                </a:lnTo>
                <a:lnTo>
                  <a:pt x="54321" y="1003121"/>
                </a:lnTo>
                <a:lnTo>
                  <a:pt x="90719" y="1022045"/>
                </a:lnTo>
                <a:lnTo>
                  <a:pt x="132604" y="1028824"/>
                </a:lnTo>
                <a:lnTo>
                  <a:pt x="666068" y="1028824"/>
                </a:lnTo>
                <a:lnTo>
                  <a:pt x="708697" y="1022045"/>
                </a:lnTo>
                <a:lnTo>
                  <a:pt x="745546" y="1003121"/>
                </a:lnTo>
                <a:lnTo>
                  <a:pt x="774493" y="974173"/>
                </a:lnTo>
                <a:lnTo>
                  <a:pt x="793417" y="937325"/>
                </a:lnTo>
                <a:lnTo>
                  <a:pt x="800197" y="894696"/>
                </a:lnTo>
                <a:lnTo>
                  <a:pt x="800197" y="132604"/>
                </a:lnTo>
                <a:lnTo>
                  <a:pt x="793417" y="90719"/>
                </a:lnTo>
                <a:lnTo>
                  <a:pt x="774493" y="54321"/>
                </a:lnTo>
                <a:lnTo>
                  <a:pt x="745546" y="25606"/>
                </a:lnTo>
                <a:lnTo>
                  <a:pt x="708697" y="6767"/>
                </a:lnTo>
                <a:lnTo>
                  <a:pt x="666068" y="0"/>
                </a:lnTo>
                <a:lnTo>
                  <a:pt x="132604" y="0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111414" y="1322794"/>
            <a:ext cx="889617" cy="889617"/>
          </a:xfrm>
          <a:custGeom>
            <a:avLst/>
            <a:gdLst/>
            <a:ahLst/>
            <a:cxnLst/>
            <a:rect l="l" t="t" r="r" b="b"/>
            <a:pathLst>
              <a:path w="915035" h="915035">
                <a:moveTo>
                  <a:pt x="457255" y="0"/>
                </a:moveTo>
                <a:lnTo>
                  <a:pt x="410424" y="2355"/>
                </a:lnTo>
                <a:lnTo>
                  <a:pt x="364964" y="9270"/>
                </a:lnTo>
                <a:lnTo>
                  <a:pt x="321103" y="20516"/>
                </a:lnTo>
                <a:lnTo>
                  <a:pt x="279068" y="35865"/>
                </a:lnTo>
                <a:lnTo>
                  <a:pt x="239087" y="55091"/>
                </a:lnTo>
                <a:lnTo>
                  <a:pt x="201388" y="77965"/>
                </a:lnTo>
                <a:lnTo>
                  <a:pt x="166199" y="104260"/>
                </a:lnTo>
                <a:lnTo>
                  <a:pt x="133747" y="133747"/>
                </a:lnTo>
                <a:lnTo>
                  <a:pt x="104260" y="166199"/>
                </a:lnTo>
                <a:lnTo>
                  <a:pt x="77965" y="201388"/>
                </a:lnTo>
                <a:lnTo>
                  <a:pt x="55091" y="239087"/>
                </a:lnTo>
                <a:lnTo>
                  <a:pt x="35865" y="279068"/>
                </a:lnTo>
                <a:lnTo>
                  <a:pt x="20516" y="321103"/>
                </a:lnTo>
                <a:lnTo>
                  <a:pt x="9270" y="364964"/>
                </a:lnTo>
                <a:lnTo>
                  <a:pt x="2355" y="410424"/>
                </a:lnTo>
                <a:lnTo>
                  <a:pt x="0" y="457255"/>
                </a:lnTo>
                <a:lnTo>
                  <a:pt x="2355" y="504086"/>
                </a:lnTo>
                <a:lnTo>
                  <a:pt x="9270" y="549546"/>
                </a:lnTo>
                <a:lnTo>
                  <a:pt x="20516" y="593407"/>
                </a:lnTo>
                <a:lnTo>
                  <a:pt x="35865" y="635442"/>
                </a:lnTo>
                <a:lnTo>
                  <a:pt x="55091" y="675423"/>
                </a:lnTo>
                <a:lnTo>
                  <a:pt x="77965" y="713122"/>
                </a:lnTo>
                <a:lnTo>
                  <a:pt x="104260" y="748311"/>
                </a:lnTo>
                <a:lnTo>
                  <a:pt x="133747" y="780763"/>
                </a:lnTo>
                <a:lnTo>
                  <a:pt x="166199" y="810251"/>
                </a:lnTo>
                <a:lnTo>
                  <a:pt x="201388" y="836545"/>
                </a:lnTo>
                <a:lnTo>
                  <a:pt x="239087" y="859419"/>
                </a:lnTo>
                <a:lnTo>
                  <a:pt x="279068" y="878645"/>
                </a:lnTo>
                <a:lnTo>
                  <a:pt x="321103" y="893994"/>
                </a:lnTo>
                <a:lnTo>
                  <a:pt x="364964" y="905240"/>
                </a:lnTo>
                <a:lnTo>
                  <a:pt x="410424" y="912155"/>
                </a:lnTo>
                <a:lnTo>
                  <a:pt x="457255" y="914511"/>
                </a:lnTo>
                <a:lnTo>
                  <a:pt x="504086" y="912155"/>
                </a:lnTo>
                <a:lnTo>
                  <a:pt x="549546" y="905240"/>
                </a:lnTo>
                <a:lnTo>
                  <a:pt x="593407" y="893994"/>
                </a:lnTo>
                <a:lnTo>
                  <a:pt x="635442" y="878645"/>
                </a:lnTo>
                <a:lnTo>
                  <a:pt x="675423" y="859419"/>
                </a:lnTo>
                <a:lnTo>
                  <a:pt x="713122" y="836545"/>
                </a:lnTo>
                <a:lnTo>
                  <a:pt x="748311" y="810251"/>
                </a:lnTo>
                <a:lnTo>
                  <a:pt x="780763" y="780763"/>
                </a:lnTo>
                <a:lnTo>
                  <a:pt x="810251" y="748311"/>
                </a:lnTo>
                <a:lnTo>
                  <a:pt x="836545" y="713122"/>
                </a:lnTo>
                <a:lnTo>
                  <a:pt x="859419" y="675423"/>
                </a:lnTo>
                <a:lnTo>
                  <a:pt x="878645" y="635442"/>
                </a:lnTo>
                <a:lnTo>
                  <a:pt x="893994" y="593407"/>
                </a:lnTo>
                <a:lnTo>
                  <a:pt x="905240" y="549546"/>
                </a:lnTo>
                <a:lnTo>
                  <a:pt x="912155" y="504086"/>
                </a:lnTo>
                <a:lnTo>
                  <a:pt x="914511" y="457255"/>
                </a:lnTo>
                <a:lnTo>
                  <a:pt x="912155" y="410424"/>
                </a:lnTo>
                <a:lnTo>
                  <a:pt x="905240" y="364964"/>
                </a:lnTo>
                <a:lnTo>
                  <a:pt x="893994" y="321103"/>
                </a:lnTo>
                <a:lnTo>
                  <a:pt x="878645" y="279068"/>
                </a:lnTo>
                <a:lnTo>
                  <a:pt x="859419" y="239087"/>
                </a:lnTo>
                <a:lnTo>
                  <a:pt x="836545" y="201388"/>
                </a:lnTo>
                <a:lnTo>
                  <a:pt x="810251" y="166199"/>
                </a:lnTo>
                <a:lnTo>
                  <a:pt x="780763" y="133747"/>
                </a:lnTo>
                <a:lnTo>
                  <a:pt x="748311" y="104260"/>
                </a:lnTo>
                <a:lnTo>
                  <a:pt x="713122" y="77965"/>
                </a:lnTo>
                <a:lnTo>
                  <a:pt x="675423" y="55091"/>
                </a:lnTo>
                <a:lnTo>
                  <a:pt x="635442" y="35865"/>
                </a:lnTo>
                <a:lnTo>
                  <a:pt x="593407" y="20516"/>
                </a:lnTo>
                <a:lnTo>
                  <a:pt x="549546" y="9270"/>
                </a:lnTo>
                <a:lnTo>
                  <a:pt x="504086" y="2355"/>
                </a:lnTo>
                <a:lnTo>
                  <a:pt x="457255" y="0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431745" y="3567807"/>
            <a:ext cx="889617" cy="889617"/>
          </a:xfrm>
          <a:custGeom>
            <a:avLst/>
            <a:gdLst/>
            <a:ahLst/>
            <a:cxnLst/>
            <a:rect l="l" t="t" r="r" b="b"/>
            <a:pathLst>
              <a:path w="915035" h="915035">
                <a:moveTo>
                  <a:pt x="457255" y="0"/>
                </a:moveTo>
                <a:lnTo>
                  <a:pt x="410424" y="2372"/>
                </a:lnTo>
                <a:lnTo>
                  <a:pt x="364964" y="9332"/>
                </a:lnTo>
                <a:lnTo>
                  <a:pt x="321103" y="20646"/>
                </a:lnTo>
                <a:lnTo>
                  <a:pt x="279068" y="36080"/>
                </a:lnTo>
                <a:lnTo>
                  <a:pt x="239087" y="55398"/>
                </a:lnTo>
                <a:lnTo>
                  <a:pt x="201388" y="78367"/>
                </a:lnTo>
                <a:lnTo>
                  <a:pt x="166199" y="104752"/>
                </a:lnTo>
                <a:lnTo>
                  <a:pt x="133747" y="134318"/>
                </a:lnTo>
                <a:lnTo>
                  <a:pt x="104260" y="166832"/>
                </a:lnTo>
                <a:lnTo>
                  <a:pt x="77965" y="202058"/>
                </a:lnTo>
                <a:lnTo>
                  <a:pt x="55091" y="239763"/>
                </a:lnTo>
                <a:lnTo>
                  <a:pt x="35865" y="279711"/>
                </a:lnTo>
                <a:lnTo>
                  <a:pt x="20516" y="321669"/>
                </a:lnTo>
                <a:lnTo>
                  <a:pt x="9270" y="365402"/>
                </a:lnTo>
                <a:lnTo>
                  <a:pt x="2355" y="410675"/>
                </a:lnTo>
                <a:lnTo>
                  <a:pt x="0" y="457255"/>
                </a:lnTo>
                <a:lnTo>
                  <a:pt x="2355" y="504086"/>
                </a:lnTo>
                <a:lnTo>
                  <a:pt x="9270" y="549546"/>
                </a:lnTo>
                <a:lnTo>
                  <a:pt x="20516" y="593407"/>
                </a:lnTo>
                <a:lnTo>
                  <a:pt x="35865" y="635442"/>
                </a:lnTo>
                <a:lnTo>
                  <a:pt x="55091" y="675423"/>
                </a:lnTo>
                <a:lnTo>
                  <a:pt x="77965" y="713122"/>
                </a:lnTo>
                <a:lnTo>
                  <a:pt x="104260" y="748311"/>
                </a:lnTo>
                <a:lnTo>
                  <a:pt x="133747" y="780763"/>
                </a:lnTo>
                <a:lnTo>
                  <a:pt x="166199" y="810251"/>
                </a:lnTo>
                <a:lnTo>
                  <a:pt x="201388" y="836545"/>
                </a:lnTo>
                <a:lnTo>
                  <a:pt x="239087" y="859419"/>
                </a:lnTo>
                <a:lnTo>
                  <a:pt x="279068" y="878645"/>
                </a:lnTo>
                <a:lnTo>
                  <a:pt x="321103" y="893994"/>
                </a:lnTo>
                <a:lnTo>
                  <a:pt x="364964" y="905240"/>
                </a:lnTo>
                <a:lnTo>
                  <a:pt x="410424" y="912155"/>
                </a:lnTo>
                <a:lnTo>
                  <a:pt x="457255" y="914511"/>
                </a:lnTo>
                <a:lnTo>
                  <a:pt x="503835" y="912155"/>
                </a:lnTo>
                <a:lnTo>
                  <a:pt x="549108" y="905240"/>
                </a:lnTo>
                <a:lnTo>
                  <a:pt x="592841" y="893994"/>
                </a:lnTo>
                <a:lnTo>
                  <a:pt x="634799" y="878645"/>
                </a:lnTo>
                <a:lnTo>
                  <a:pt x="674747" y="859419"/>
                </a:lnTo>
                <a:lnTo>
                  <a:pt x="712452" y="836545"/>
                </a:lnTo>
                <a:lnTo>
                  <a:pt x="747678" y="810251"/>
                </a:lnTo>
                <a:lnTo>
                  <a:pt x="780192" y="780763"/>
                </a:lnTo>
                <a:lnTo>
                  <a:pt x="809758" y="748311"/>
                </a:lnTo>
                <a:lnTo>
                  <a:pt x="836143" y="713122"/>
                </a:lnTo>
                <a:lnTo>
                  <a:pt x="859112" y="675423"/>
                </a:lnTo>
                <a:lnTo>
                  <a:pt x="878430" y="635442"/>
                </a:lnTo>
                <a:lnTo>
                  <a:pt x="893864" y="593407"/>
                </a:lnTo>
                <a:lnTo>
                  <a:pt x="905178" y="549546"/>
                </a:lnTo>
                <a:lnTo>
                  <a:pt x="912138" y="504086"/>
                </a:lnTo>
                <a:lnTo>
                  <a:pt x="914511" y="457255"/>
                </a:lnTo>
                <a:lnTo>
                  <a:pt x="912138" y="410675"/>
                </a:lnTo>
                <a:lnTo>
                  <a:pt x="905178" y="365402"/>
                </a:lnTo>
                <a:lnTo>
                  <a:pt x="893864" y="321669"/>
                </a:lnTo>
                <a:lnTo>
                  <a:pt x="878430" y="279711"/>
                </a:lnTo>
                <a:lnTo>
                  <a:pt x="859112" y="239763"/>
                </a:lnTo>
                <a:lnTo>
                  <a:pt x="836143" y="202058"/>
                </a:lnTo>
                <a:lnTo>
                  <a:pt x="809758" y="166832"/>
                </a:lnTo>
                <a:lnTo>
                  <a:pt x="780192" y="134318"/>
                </a:lnTo>
                <a:lnTo>
                  <a:pt x="747678" y="104752"/>
                </a:lnTo>
                <a:lnTo>
                  <a:pt x="712452" y="78367"/>
                </a:lnTo>
                <a:lnTo>
                  <a:pt x="674747" y="55398"/>
                </a:lnTo>
                <a:lnTo>
                  <a:pt x="634799" y="36080"/>
                </a:lnTo>
                <a:lnTo>
                  <a:pt x="592841" y="20646"/>
                </a:lnTo>
                <a:lnTo>
                  <a:pt x="549108" y="9332"/>
                </a:lnTo>
                <a:lnTo>
                  <a:pt x="503835" y="2372"/>
                </a:lnTo>
                <a:lnTo>
                  <a:pt x="457255" y="0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455453" y="3849359"/>
            <a:ext cx="834671" cy="0"/>
          </a:xfrm>
          <a:custGeom>
            <a:avLst/>
            <a:gdLst/>
            <a:ahLst/>
            <a:cxnLst/>
            <a:rect l="l" t="t" r="r" b="b"/>
            <a:pathLst>
              <a:path w="858520">
                <a:moveTo>
                  <a:pt x="0" y="0"/>
                </a:moveTo>
                <a:lnTo>
                  <a:pt x="858116" y="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2740938" y="3628617"/>
            <a:ext cx="21052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1.0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55941" y="3481884"/>
            <a:ext cx="797630" cy="1000742"/>
          </a:xfrm>
          <a:custGeom>
            <a:avLst/>
            <a:gdLst/>
            <a:ahLst/>
            <a:cxnLst/>
            <a:rect l="l" t="t" r="r" b="b"/>
            <a:pathLst>
              <a:path w="820420" h="1029335">
                <a:moveTo>
                  <a:pt x="137176" y="0"/>
                </a:moveTo>
                <a:lnTo>
                  <a:pt x="94230" y="6950"/>
                </a:lnTo>
                <a:lnTo>
                  <a:pt x="56626" y="26337"/>
                </a:lnTo>
                <a:lnTo>
                  <a:pt x="26776" y="55967"/>
                </a:lnTo>
                <a:lnTo>
                  <a:pt x="7096" y="93645"/>
                </a:lnTo>
                <a:lnTo>
                  <a:pt x="0" y="137176"/>
                </a:lnTo>
                <a:lnTo>
                  <a:pt x="0" y="891645"/>
                </a:lnTo>
                <a:lnTo>
                  <a:pt x="7096" y="935175"/>
                </a:lnTo>
                <a:lnTo>
                  <a:pt x="26776" y="972853"/>
                </a:lnTo>
                <a:lnTo>
                  <a:pt x="56626" y="1002483"/>
                </a:lnTo>
                <a:lnTo>
                  <a:pt x="94230" y="1021871"/>
                </a:lnTo>
                <a:lnTo>
                  <a:pt x="137176" y="1028821"/>
                </a:lnTo>
                <a:lnTo>
                  <a:pt x="682832" y="1028821"/>
                </a:lnTo>
                <a:lnTo>
                  <a:pt x="726363" y="1021871"/>
                </a:lnTo>
                <a:lnTo>
                  <a:pt x="764040" y="1002483"/>
                </a:lnTo>
                <a:lnTo>
                  <a:pt x="793670" y="972853"/>
                </a:lnTo>
                <a:lnTo>
                  <a:pt x="813058" y="935175"/>
                </a:lnTo>
                <a:lnTo>
                  <a:pt x="820008" y="891645"/>
                </a:lnTo>
                <a:lnTo>
                  <a:pt x="820008" y="137176"/>
                </a:lnTo>
                <a:lnTo>
                  <a:pt x="813058" y="93645"/>
                </a:lnTo>
                <a:lnTo>
                  <a:pt x="793670" y="55967"/>
                </a:lnTo>
                <a:lnTo>
                  <a:pt x="764040" y="26337"/>
                </a:lnTo>
                <a:lnTo>
                  <a:pt x="726363" y="6950"/>
                </a:lnTo>
                <a:lnTo>
                  <a:pt x="682832" y="0"/>
                </a:lnTo>
                <a:lnTo>
                  <a:pt x="137176" y="0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4438157" y="3793070"/>
            <a:ext cx="832820" cy="0"/>
          </a:xfrm>
          <a:custGeom>
            <a:avLst/>
            <a:gdLst/>
            <a:ahLst/>
            <a:cxnLst/>
            <a:rect l="l" t="t" r="r" b="b"/>
            <a:pathLst>
              <a:path w="856614">
                <a:moveTo>
                  <a:pt x="0" y="0"/>
                </a:moveTo>
                <a:lnTo>
                  <a:pt x="856589" y="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4700119" y="3536486"/>
            <a:ext cx="21052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1.0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21054" y="3918810"/>
            <a:ext cx="50129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49" dirty="0">
                <a:latin typeface="Times New Roman"/>
                <a:cs typeface="Times New Roman"/>
              </a:rPr>
              <a:t>P</a:t>
            </a:r>
            <a:r>
              <a:rPr sz="1167" spc="122" dirty="0">
                <a:latin typeface="Times New Roman"/>
                <a:cs typeface="Times New Roman"/>
              </a:rPr>
              <a:t>r</a:t>
            </a:r>
            <a:r>
              <a:rPr sz="1167" spc="10" dirty="0">
                <a:latin typeface="Times New Roman"/>
                <a:cs typeface="Times New Roman"/>
              </a:rPr>
              <a:t>o</a:t>
            </a:r>
            <a:r>
              <a:rPr sz="1167" spc="-5" dirty="0">
                <a:latin typeface="Times New Roman"/>
                <a:cs typeface="Times New Roman"/>
              </a:rPr>
              <a:t>ce</a:t>
            </a:r>
            <a:r>
              <a:rPr sz="1167" dirty="0">
                <a:latin typeface="Times New Roman"/>
                <a:cs typeface="Times New Roman"/>
              </a:rPr>
              <a:t>ss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08253" y="3875835"/>
            <a:ext cx="50129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49" dirty="0">
                <a:latin typeface="Times New Roman"/>
                <a:cs typeface="Times New Roman"/>
              </a:rPr>
              <a:t>P</a:t>
            </a:r>
            <a:r>
              <a:rPr sz="1167" spc="122" dirty="0">
                <a:latin typeface="Times New Roman"/>
                <a:cs typeface="Times New Roman"/>
              </a:rPr>
              <a:t>r</a:t>
            </a:r>
            <a:r>
              <a:rPr sz="1167" spc="10" dirty="0">
                <a:latin typeface="Times New Roman"/>
                <a:cs typeface="Times New Roman"/>
              </a:rPr>
              <a:t>o</a:t>
            </a:r>
            <a:r>
              <a:rPr sz="1167" spc="-5" dirty="0">
                <a:latin typeface="Times New Roman"/>
                <a:cs typeface="Times New Roman"/>
              </a:rPr>
              <a:t>ce</a:t>
            </a:r>
            <a:r>
              <a:rPr sz="1167" dirty="0">
                <a:latin typeface="Times New Roman"/>
                <a:cs typeface="Times New Roman"/>
              </a:rPr>
              <a:t>ss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10219" y="6692477"/>
            <a:ext cx="1260034" cy="554390"/>
          </a:xfrm>
          <a:custGeom>
            <a:avLst/>
            <a:gdLst/>
            <a:ahLst/>
            <a:cxnLst/>
            <a:rect l="l" t="t" r="r" b="b"/>
            <a:pathLst>
              <a:path w="1296035" h="570229">
                <a:moveTo>
                  <a:pt x="0" y="570136"/>
                </a:moveTo>
                <a:lnTo>
                  <a:pt x="1295764" y="570136"/>
                </a:lnTo>
                <a:lnTo>
                  <a:pt x="1295764" y="0"/>
                </a:lnTo>
                <a:lnTo>
                  <a:pt x="0" y="0"/>
                </a:lnTo>
                <a:lnTo>
                  <a:pt x="0" y="570136"/>
                </a:lnTo>
                <a:close/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50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20488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99" y="2784189"/>
            <a:ext cx="5371042" cy="1410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1793393" algn="l"/>
              </a:tabLst>
            </a:pPr>
            <a:r>
              <a:rPr sz="1167" spc="-10" dirty="0">
                <a:latin typeface="Times New Roman"/>
                <a:cs typeface="Times New Roman"/>
              </a:rPr>
              <a:t>Fig:</a:t>
            </a:r>
            <a:r>
              <a:rPr sz="1167" spc="10" dirty="0">
                <a:latin typeface="Times New Roman"/>
                <a:cs typeface="Times New Roman"/>
              </a:rPr>
              <a:t> </a:t>
            </a:r>
            <a:r>
              <a:rPr sz="1167" spc="5" dirty="0">
                <a:latin typeface="Times New Roman"/>
                <a:cs typeface="Times New Roman"/>
              </a:rPr>
              <a:t>9a </a:t>
            </a:r>
            <a:r>
              <a:rPr sz="1167" spc="-5" dirty="0">
                <a:latin typeface="Times New Roman"/>
                <a:cs typeface="Times New Roman"/>
              </a:rPr>
              <a:t>Collector	Fig </a:t>
            </a:r>
            <a:r>
              <a:rPr sz="1167" dirty="0">
                <a:latin typeface="Times New Roman"/>
                <a:cs typeface="Times New Roman"/>
              </a:rPr>
              <a:t>9b. Collector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Multiple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Dataflow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66"/>
              </a:lnSpc>
              <a:spcBef>
                <a:spcPts val="617"/>
              </a:spcBef>
            </a:pPr>
            <a:r>
              <a:rPr sz="1167" dirty="0">
                <a:latin typeface="Courier New"/>
                <a:cs typeface="Courier New"/>
              </a:rPr>
              <a:t>o</a:t>
            </a:r>
            <a:r>
              <a:rPr sz="1167" spc="287" dirty="0">
                <a:latin typeface="Courier New"/>
                <a:cs typeface="Courier New"/>
              </a:rPr>
              <a:t> </a:t>
            </a:r>
            <a:r>
              <a:rPr sz="1167" spc="53" dirty="0">
                <a:latin typeface="Times New Roman"/>
                <a:cs typeface="Times New Roman"/>
              </a:rPr>
              <a:t>Separator: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66"/>
              </a:lnSpc>
            </a:pP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dataflow</a:t>
            </a:r>
            <a:r>
              <a:rPr sz="1167" spc="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symbol</a:t>
            </a:r>
            <a:r>
              <a:rPr sz="1167" spc="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which</a:t>
            </a:r>
            <a:r>
              <a:rPr sz="1167" spc="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is</a:t>
            </a:r>
            <a:r>
              <a:rPr sz="1167" spc="8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used</a:t>
            </a:r>
            <a:r>
              <a:rPr sz="1167" spc="8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for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separating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data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from</a:t>
            </a:r>
            <a:r>
              <a:rPr sz="1167" spc="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single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source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to</a:t>
            </a:r>
            <a:r>
              <a:rPr sz="1167" spc="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multiple</a:t>
            </a:r>
            <a:endParaRPr sz="1167">
              <a:latin typeface="Times New Roman"/>
              <a:cs typeface="Times New Roman"/>
            </a:endParaRPr>
          </a:p>
          <a:p>
            <a:pPr marL="12347">
              <a:spcBef>
                <a:spcPts val="617"/>
              </a:spcBef>
            </a:pPr>
            <a:r>
              <a:rPr sz="1167" dirty="0">
                <a:latin typeface="Times New Roman"/>
                <a:cs typeface="Times New Roman"/>
              </a:rPr>
              <a:t>sinks is </a:t>
            </a:r>
            <a:r>
              <a:rPr sz="1167" spc="-5" dirty="0">
                <a:latin typeface="Times New Roman"/>
                <a:cs typeface="Times New Roman"/>
              </a:rPr>
              <a:t>known as </a:t>
            </a:r>
            <a:r>
              <a:rPr sz="1167" dirty="0">
                <a:latin typeface="Times New Roman"/>
                <a:cs typeface="Times New Roman"/>
              </a:rPr>
              <a:t>a</a:t>
            </a:r>
            <a:r>
              <a:rPr sz="1167" spc="-3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separator.</a:t>
            </a:r>
            <a:endParaRPr sz="1167">
              <a:latin typeface="Times New Roman"/>
              <a:cs typeface="Times New Roman"/>
            </a:endParaRPr>
          </a:p>
          <a:p>
            <a:pPr marL="12347" marR="8026">
              <a:lnSpc>
                <a:spcPts val="2022"/>
              </a:lnSpc>
              <a:spcBef>
                <a:spcPts val="156"/>
              </a:spcBef>
            </a:pPr>
            <a:r>
              <a:rPr sz="1167" spc="-5" dirty="0">
                <a:latin typeface="Times New Roman"/>
                <a:cs typeface="Times New Roman"/>
              </a:rPr>
              <a:t>Figure </a:t>
            </a:r>
            <a:r>
              <a:rPr sz="1167" dirty="0">
                <a:latin typeface="Times New Roman"/>
                <a:cs typeface="Times New Roman"/>
              </a:rPr>
              <a:t>10a show the </a:t>
            </a:r>
            <a:r>
              <a:rPr sz="1167" spc="-5" dirty="0">
                <a:latin typeface="Times New Roman"/>
                <a:cs typeface="Times New Roman"/>
              </a:rPr>
              <a:t>presentation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separator and the figure </a:t>
            </a:r>
            <a:r>
              <a:rPr sz="1167" dirty="0">
                <a:latin typeface="Times New Roman"/>
                <a:cs typeface="Times New Roman"/>
              </a:rPr>
              <a:t>10b </a:t>
            </a:r>
            <a:r>
              <a:rPr sz="1167" spc="-5" dirty="0">
                <a:latin typeface="Times New Roman"/>
                <a:cs typeface="Times New Roman"/>
              </a:rPr>
              <a:t>shows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separator as </a:t>
            </a:r>
            <a:r>
              <a:rPr sz="1167" dirty="0">
                <a:latin typeface="Times New Roman"/>
                <a:cs typeface="Times New Roman"/>
              </a:rPr>
              <a:t>it  may </a:t>
            </a:r>
            <a:r>
              <a:rPr sz="1167" spc="-5" dirty="0">
                <a:latin typeface="Times New Roman"/>
                <a:cs typeface="Times New Roman"/>
              </a:rPr>
              <a:t>appear </a:t>
            </a:r>
            <a:r>
              <a:rPr sz="1167" dirty="0">
                <a:latin typeface="Times New Roman"/>
                <a:cs typeface="Times New Roman"/>
              </a:rPr>
              <a:t>in a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DFD.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9011" y="5510585"/>
            <a:ext cx="5370424" cy="1126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1794010" algn="l"/>
              </a:tabLst>
            </a:pPr>
            <a:r>
              <a:rPr sz="1167" spc="-10" dirty="0">
                <a:latin typeface="Times New Roman"/>
                <a:cs typeface="Times New Roman"/>
              </a:rPr>
              <a:t>Fig:</a:t>
            </a:r>
            <a:r>
              <a:rPr sz="1167" spc="1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10a</a:t>
            </a:r>
            <a:r>
              <a:rPr sz="1167" spc="10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Separator	Fig </a:t>
            </a:r>
            <a:r>
              <a:rPr sz="1167" dirty="0">
                <a:latin typeface="Times New Roman"/>
                <a:cs typeface="Times New Roman"/>
              </a:rPr>
              <a:t>10b. Separator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Multiple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Dataflow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66"/>
              </a:lnSpc>
              <a:spcBef>
                <a:spcPts val="617"/>
              </a:spcBef>
            </a:pPr>
            <a:r>
              <a:rPr sz="1167" dirty="0">
                <a:latin typeface="Courier New"/>
                <a:cs typeface="Courier New"/>
              </a:rPr>
              <a:t>o </a:t>
            </a:r>
            <a:r>
              <a:rPr sz="1167" spc="29" dirty="0">
                <a:latin typeface="Times New Roman"/>
                <a:cs typeface="Times New Roman"/>
              </a:rPr>
              <a:t>Ring </a:t>
            </a:r>
            <a:r>
              <a:rPr sz="1167" spc="44" dirty="0">
                <a:latin typeface="Times New Roman"/>
                <a:cs typeface="Times New Roman"/>
              </a:rPr>
              <a:t>Sum</a:t>
            </a:r>
            <a:r>
              <a:rPr sz="1167" spc="228" dirty="0">
                <a:latin typeface="Times New Roman"/>
                <a:cs typeface="Times New Roman"/>
              </a:rPr>
              <a:t> </a:t>
            </a:r>
            <a:r>
              <a:rPr sz="1167" spc="63" dirty="0">
                <a:latin typeface="Times New Roman"/>
                <a:cs typeface="Times New Roman"/>
              </a:rPr>
              <a:t>Operator: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66"/>
              </a:lnSpc>
            </a:pPr>
            <a:r>
              <a:rPr sz="1167" dirty="0">
                <a:latin typeface="Times New Roman"/>
                <a:cs typeface="Times New Roman"/>
              </a:rPr>
              <a:t>This</a:t>
            </a:r>
            <a:r>
              <a:rPr sz="1167" spc="5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operator</a:t>
            </a:r>
            <a:r>
              <a:rPr sz="1167" spc="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is</a:t>
            </a:r>
            <a:r>
              <a:rPr sz="1167" spc="5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used</a:t>
            </a:r>
            <a:r>
              <a:rPr sz="1167" spc="5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when</a:t>
            </a:r>
            <a:r>
              <a:rPr sz="1167" spc="5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data</a:t>
            </a:r>
            <a:r>
              <a:rPr sz="1167" spc="6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from</a:t>
            </a:r>
            <a:r>
              <a:rPr sz="1167" spc="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</a:t>
            </a:r>
            <a:r>
              <a:rPr sz="1167" spc="5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source</a:t>
            </a:r>
            <a:r>
              <a:rPr sz="1167" spc="5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process</a:t>
            </a:r>
            <a:r>
              <a:rPr sz="1167" spc="5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can</a:t>
            </a:r>
            <a:r>
              <a:rPr sz="1167" spc="5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flow</a:t>
            </a:r>
            <a:r>
              <a:rPr sz="1167" spc="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to</a:t>
            </a:r>
            <a:r>
              <a:rPr sz="1167" spc="5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one</a:t>
            </a:r>
            <a:r>
              <a:rPr sz="1167" spc="53" dirty="0">
                <a:latin typeface="Times New Roman"/>
                <a:cs typeface="Times New Roman"/>
              </a:rPr>
              <a:t> </a:t>
            </a:r>
            <a:r>
              <a:rPr sz="1167" spc="5" dirty="0">
                <a:latin typeface="Times New Roman"/>
                <a:cs typeface="Times New Roman"/>
              </a:rPr>
              <a:t>of</a:t>
            </a:r>
            <a:r>
              <a:rPr sz="1167" spc="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5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mentioned</a:t>
            </a:r>
            <a:endParaRPr sz="1167">
              <a:latin typeface="Times New Roman"/>
              <a:cs typeface="Times New Roman"/>
            </a:endParaRPr>
          </a:p>
          <a:p>
            <a:pPr marL="12347" marR="4939">
              <a:lnSpc>
                <a:spcPct val="143300"/>
              </a:lnSpc>
              <a:spcBef>
                <a:spcPts val="10"/>
              </a:spcBef>
            </a:pPr>
            <a:r>
              <a:rPr sz="1167" dirty="0">
                <a:latin typeface="Times New Roman"/>
                <a:cs typeface="Times New Roman"/>
              </a:rPr>
              <a:t>sinks.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purpose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symbol used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displayed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Figure: </a:t>
            </a:r>
            <a:r>
              <a:rPr sz="1167" dirty="0">
                <a:latin typeface="Times New Roman"/>
                <a:cs typeface="Times New Roman"/>
              </a:rPr>
              <a:t>11a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its </a:t>
            </a:r>
            <a:r>
              <a:rPr sz="1167" spc="-5" dirty="0">
                <a:latin typeface="Times New Roman"/>
                <a:cs typeface="Times New Roman"/>
              </a:rPr>
              <a:t>presentation </a:t>
            </a:r>
            <a:r>
              <a:rPr sz="1167" dirty="0">
                <a:latin typeface="Times New Roman"/>
                <a:cs typeface="Times New Roman"/>
              </a:rPr>
              <a:t>in  a </a:t>
            </a:r>
            <a:r>
              <a:rPr sz="1167" spc="-5" dirty="0">
                <a:latin typeface="Times New Roman"/>
                <a:cs typeface="Times New Roman"/>
              </a:rPr>
              <a:t>DFD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expressed </a:t>
            </a:r>
            <a:r>
              <a:rPr sz="1167" dirty="0">
                <a:latin typeface="Times New Roman"/>
                <a:cs typeface="Times New Roman"/>
              </a:rPr>
              <a:t>in</a:t>
            </a:r>
            <a:r>
              <a:rPr sz="1167" spc="-1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Figure-11b.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9023" y="7980618"/>
            <a:ext cx="5370424" cy="11542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1793393" algn="l"/>
              </a:tabLst>
            </a:pPr>
            <a:r>
              <a:rPr sz="1167" spc="-10" dirty="0">
                <a:latin typeface="Times New Roman"/>
                <a:cs typeface="Times New Roman"/>
              </a:rPr>
              <a:t>Fig: </a:t>
            </a:r>
            <a:r>
              <a:rPr sz="1167" dirty="0">
                <a:latin typeface="Times New Roman"/>
                <a:cs typeface="Times New Roman"/>
              </a:rPr>
              <a:t>11a Ring</a:t>
            </a:r>
            <a:r>
              <a:rPr sz="1167" spc="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sum</a:t>
            </a:r>
            <a:r>
              <a:rPr sz="1167" spc="1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operator	</a:t>
            </a:r>
            <a:r>
              <a:rPr sz="1167" spc="-5" dirty="0">
                <a:latin typeface="Times New Roman"/>
                <a:cs typeface="Times New Roman"/>
              </a:rPr>
              <a:t>Fig </a:t>
            </a:r>
            <a:r>
              <a:rPr sz="1167" dirty="0">
                <a:latin typeface="Times New Roman"/>
                <a:cs typeface="Times New Roman"/>
              </a:rPr>
              <a:t>11b. Separator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Ring sum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operator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66"/>
              </a:lnSpc>
              <a:spcBef>
                <a:spcPts val="627"/>
              </a:spcBef>
            </a:pPr>
            <a:r>
              <a:rPr sz="1167" dirty="0">
                <a:latin typeface="Courier New"/>
                <a:cs typeface="Courier New"/>
              </a:rPr>
              <a:t>o </a:t>
            </a:r>
            <a:r>
              <a:rPr sz="1167" spc="-5" dirty="0">
                <a:latin typeface="Times New Roman"/>
                <a:cs typeface="Times New Roman"/>
              </a:rPr>
              <a:t>AND</a:t>
            </a:r>
            <a:r>
              <a:rPr sz="1167" spc="262" dirty="0">
                <a:latin typeface="Times New Roman"/>
                <a:cs typeface="Times New Roman"/>
              </a:rPr>
              <a:t> </a:t>
            </a:r>
            <a:r>
              <a:rPr sz="1167" spc="63" dirty="0">
                <a:latin typeface="Times New Roman"/>
                <a:cs typeface="Times New Roman"/>
              </a:rPr>
              <a:t>Operator: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66"/>
              </a:lnSpc>
            </a:pPr>
            <a:r>
              <a:rPr sz="1167" dirty="0">
                <a:latin typeface="Times New Roman"/>
                <a:cs typeface="Times New Roman"/>
              </a:rPr>
              <a:t>This</a:t>
            </a:r>
            <a:r>
              <a:rPr sz="1167" spc="15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operator</a:t>
            </a:r>
            <a:r>
              <a:rPr sz="1167" spc="14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is</a:t>
            </a:r>
            <a:r>
              <a:rPr sz="1167" spc="15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used</a:t>
            </a:r>
            <a:r>
              <a:rPr sz="1167" spc="15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when</a:t>
            </a:r>
            <a:r>
              <a:rPr sz="1167" spc="15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data</a:t>
            </a:r>
            <a:r>
              <a:rPr sz="1167" spc="160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from</a:t>
            </a:r>
            <a:r>
              <a:rPr sz="1167" spc="15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</a:t>
            </a:r>
            <a:r>
              <a:rPr sz="1167" spc="16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source</a:t>
            </a:r>
            <a:r>
              <a:rPr sz="1167" spc="15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process</a:t>
            </a:r>
            <a:r>
              <a:rPr sz="1167" spc="15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must</a:t>
            </a:r>
            <a:r>
              <a:rPr sz="1167" spc="15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flow</a:t>
            </a:r>
            <a:r>
              <a:rPr sz="1167" spc="15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to</a:t>
            </a:r>
            <a:r>
              <a:rPr sz="1167" spc="16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all</a:t>
            </a:r>
            <a:r>
              <a:rPr sz="1167" spc="15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14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connected</a:t>
            </a:r>
            <a:endParaRPr sz="1167">
              <a:latin typeface="Times New Roman"/>
              <a:cs typeface="Times New Roman"/>
            </a:endParaRPr>
          </a:p>
          <a:p>
            <a:pPr marL="12347" marR="4939">
              <a:lnSpc>
                <a:spcPts val="2022"/>
              </a:lnSpc>
              <a:spcBef>
                <a:spcPts val="156"/>
              </a:spcBef>
            </a:pPr>
            <a:r>
              <a:rPr sz="1167" dirty="0">
                <a:latin typeface="Times New Roman"/>
                <a:cs typeface="Times New Roman"/>
              </a:rPr>
              <a:t>sinks.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purpose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symbol used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displayed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Figure: </a:t>
            </a:r>
            <a:r>
              <a:rPr sz="1167" dirty="0">
                <a:latin typeface="Times New Roman"/>
                <a:cs typeface="Times New Roman"/>
              </a:rPr>
              <a:t>12a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its </a:t>
            </a:r>
            <a:r>
              <a:rPr sz="1167" spc="-5" dirty="0">
                <a:latin typeface="Times New Roman"/>
                <a:cs typeface="Times New Roman"/>
              </a:rPr>
              <a:t>presentation </a:t>
            </a:r>
            <a:r>
              <a:rPr sz="1167" dirty="0">
                <a:latin typeface="Times New Roman"/>
                <a:cs typeface="Times New Roman"/>
              </a:rPr>
              <a:t>in  a </a:t>
            </a:r>
            <a:r>
              <a:rPr sz="1167" spc="-5" dirty="0">
                <a:latin typeface="Times New Roman"/>
                <a:cs typeface="Times New Roman"/>
              </a:rPr>
              <a:t>DFD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expressed </a:t>
            </a:r>
            <a:r>
              <a:rPr sz="1167" dirty="0">
                <a:latin typeface="Times New Roman"/>
                <a:cs typeface="Times New Roman"/>
              </a:rPr>
              <a:t>in</a:t>
            </a:r>
            <a:r>
              <a:rPr sz="1167" spc="-1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Figure-12b.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11394" y="1433939"/>
            <a:ext cx="889617" cy="1037784"/>
          </a:xfrm>
          <a:custGeom>
            <a:avLst/>
            <a:gdLst/>
            <a:ahLst/>
            <a:cxnLst/>
            <a:rect l="l" t="t" r="r" b="b"/>
            <a:pathLst>
              <a:path w="915035" h="1067435">
                <a:moveTo>
                  <a:pt x="457255" y="0"/>
                </a:moveTo>
                <a:lnTo>
                  <a:pt x="413143" y="2446"/>
                </a:lnTo>
                <a:lnTo>
                  <a:pt x="370234" y="9635"/>
                </a:lnTo>
                <a:lnTo>
                  <a:pt x="328717" y="21342"/>
                </a:lnTo>
                <a:lnTo>
                  <a:pt x="288782" y="37342"/>
                </a:lnTo>
                <a:lnTo>
                  <a:pt x="250620" y="57409"/>
                </a:lnTo>
                <a:lnTo>
                  <a:pt x="214419" y="81317"/>
                </a:lnTo>
                <a:lnTo>
                  <a:pt x="180370" y="108842"/>
                </a:lnTo>
                <a:lnTo>
                  <a:pt x="148663" y="139759"/>
                </a:lnTo>
                <a:lnTo>
                  <a:pt x="119487" y="173842"/>
                </a:lnTo>
                <a:lnTo>
                  <a:pt x="93033" y="210866"/>
                </a:lnTo>
                <a:lnTo>
                  <a:pt x="69490" y="250606"/>
                </a:lnTo>
                <a:lnTo>
                  <a:pt x="49048" y="292837"/>
                </a:lnTo>
                <a:lnTo>
                  <a:pt x="31897" y="337332"/>
                </a:lnTo>
                <a:lnTo>
                  <a:pt x="18226" y="383868"/>
                </a:lnTo>
                <a:lnTo>
                  <a:pt x="8227" y="432219"/>
                </a:lnTo>
                <a:lnTo>
                  <a:pt x="2088" y="482159"/>
                </a:lnTo>
                <a:lnTo>
                  <a:pt x="0" y="533464"/>
                </a:lnTo>
                <a:lnTo>
                  <a:pt x="2088" y="584769"/>
                </a:lnTo>
                <a:lnTo>
                  <a:pt x="8227" y="634710"/>
                </a:lnTo>
                <a:lnTo>
                  <a:pt x="18226" y="683060"/>
                </a:lnTo>
                <a:lnTo>
                  <a:pt x="31897" y="729596"/>
                </a:lnTo>
                <a:lnTo>
                  <a:pt x="49048" y="774092"/>
                </a:lnTo>
                <a:lnTo>
                  <a:pt x="69490" y="816322"/>
                </a:lnTo>
                <a:lnTo>
                  <a:pt x="93033" y="856062"/>
                </a:lnTo>
                <a:lnTo>
                  <a:pt x="119487" y="893086"/>
                </a:lnTo>
                <a:lnTo>
                  <a:pt x="148663" y="927169"/>
                </a:lnTo>
                <a:lnTo>
                  <a:pt x="180370" y="958086"/>
                </a:lnTo>
                <a:lnTo>
                  <a:pt x="214419" y="985612"/>
                </a:lnTo>
                <a:lnTo>
                  <a:pt x="250620" y="1009520"/>
                </a:lnTo>
                <a:lnTo>
                  <a:pt x="288782" y="1029587"/>
                </a:lnTo>
                <a:lnTo>
                  <a:pt x="328717" y="1045586"/>
                </a:lnTo>
                <a:lnTo>
                  <a:pt x="370234" y="1057293"/>
                </a:lnTo>
                <a:lnTo>
                  <a:pt x="413143" y="1064483"/>
                </a:lnTo>
                <a:lnTo>
                  <a:pt x="457255" y="1066929"/>
                </a:lnTo>
                <a:lnTo>
                  <a:pt x="914511" y="1066929"/>
                </a:lnTo>
                <a:lnTo>
                  <a:pt x="914511" y="0"/>
                </a:lnTo>
                <a:lnTo>
                  <a:pt x="457255" y="0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3889872" y="1586570"/>
            <a:ext cx="556242" cy="778492"/>
          </a:xfrm>
          <a:custGeom>
            <a:avLst/>
            <a:gdLst/>
            <a:ahLst/>
            <a:cxnLst/>
            <a:rect l="l" t="t" r="r" b="b"/>
            <a:pathLst>
              <a:path w="572135" h="800735">
                <a:moveTo>
                  <a:pt x="285022" y="0"/>
                </a:moveTo>
                <a:lnTo>
                  <a:pt x="246435" y="3636"/>
                </a:lnTo>
                <a:lnTo>
                  <a:pt x="209399" y="14232"/>
                </a:lnTo>
                <a:lnTo>
                  <a:pt x="174257" y="31317"/>
                </a:lnTo>
                <a:lnTo>
                  <a:pt x="141354" y="54419"/>
                </a:lnTo>
                <a:lnTo>
                  <a:pt x="111033" y="83067"/>
                </a:lnTo>
                <a:lnTo>
                  <a:pt x="83639" y="116790"/>
                </a:lnTo>
                <a:lnTo>
                  <a:pt x="59516" y="155118"/>
                </a:lnTo>
                <a:lnTo>
                  <a:pt x="39007" y="197579"/>
                </a:lnTo>
                <a:lnTo>
                  <a:pt x="22457" y="243702"/>
                </a:lnTo>
                <a:lnTo>
                  <a:pt x="10210" y="293017"/>
                </a:lnTo>
                <a:lnTo>
                  <a:pt x="2609" y="345052"/>
                </a:lnTo>
                <a:lnTo>
                  <a:pt x="0" y="399336"/>
                </a:lnTo>
                <a:lnTo>
                  <a:pt x="2609" y="453650"/>
                </a:lnTo>
                <a:lnTo>
                  <a:pt x="10210" y="505768"/>
                </a:lnTo>
                <a:lnTo>
                  <a:pt x="22457" y="555208"/>
                </a:lnTo>
                <a:lnTo>
                  <a:pt x="39007" y="601488"/>
                </a:lnTo>
                <a:lnTo>
                  <a:pt x="59516" y="644127"/>
                </a:lnTo>
                <a:lnTo>
                  <a:pt x="83639" y="682644"/>
                </a:lnTo>
                <a:lnTo>
                  <a:pt x="111033" y="716556"/>
                </a:lnTo>
                <a:lnTo>
                  <a:pt x="141354" y="745382"/>
                </a:lnTo>
                <a:lnTo>
                  <a:pt x="174257" y="768641"/>
                </a:lnTo>
                <a:lnTo>
                  <a:pt x="209399" y="785851"/>
                </a:lnTo>
                <a:lnTo>
                  <a:pt x="246435" y="796530"/>
                </a:lnTo>
                <a:lnTo>
                  <a:pt x="285022" y="800197"/>
                </a:lnTo>
                <a:lnTo>
                  <a:pt x="571569" y="800197"/>
                </a:lnTo>
                <a:lnTo>
                  <a:pt x="571569" y="0"/>
                </a:lnTo>
                <a:lnTo>
                  <a:pt x="285022" y="0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3108933" y="1441347"/>
            <a:ext cx="797630" cy="369182"/>
          </a:xfrm>
          <a:custGeom>
            <a:avLst/>
            <a:gdLst/>
            <a:ahLst/>
            <a:cxnLst/>
            <a:rect l="l" t="t" r="r" b="b"/>
            <a:pathLst>
              <a:path w="820420" h="379730">
                <a:moveTo>
                  <a:pt x="707979" y="344425"/>
                </a:moveTo>
                <a:lnTo>
                  <a:pt x="691980" y="379522"/>
                </a:lnTo>
                <a:lnTo>
                  <a:pt x="820011" y="373425"/>
                </a:lnTo>
                <a:lnTo>
                  <a:pt x="802340" y="352086"/>
                </a:lnTo>
                <a:lnTo>
                  <a:pt x="725512" y="352086"/>
                </a:lnTo>
                <a:lnTo>
                  <a:pt x="707979" y="344425"/>
                </a:lnTo>
                <a:close/>
              </a:path>
              <a:path w="820420" h="379730">
                <a:moveTo>
                  <a:pt x="723838" y="309638"/>
                </a:moveTo>
                <a:lnTo>
                  <a:pt x="707979" y="344425"/>
                </a:lnTo>
                <a:lnTo>
                  <a:pt x="725512" y="352086"/>
                </a:lnTo>
                <a:lnTo>
                  <a:pt x="740753" y="317030"/>
                </a:lnTo>
                <a:lnTo>
                  <a:pt x="723838" y="309638"/>
                </a:lnTo>
                <a:close/>
              </a:path>
              <a:path w="820420" h="379730">
                <a:moveTo>
                  <a:pt x="739229" y="275877"/>
                </a:moveTo>
                <a:lnTo>
                  <a:pt x="723838" y="309638"/>
                </a:lnTo>
                <a:lnTo>
                  <a:pt x="740753" y="317030"/>
                </a:lnTo>
                <a:lnTo>
                  <a:pt x="725512" y="352086"/>
                </a:lnTo>
                <a:lnTo>
                  <a:pt x="802340" y="352086"/>
                </a:lnTo>
                <a:lnTo>
                  <a:pt x="739229" y="275877"/>
                </a:lnTo>
                <a:close/>
              </a:path>
              <a:path w="820420" h="379730">
                <a:moveTo>
                  <a:pt x="15241" y="0"/>
                </a:moveTo>
                <a:lnTo>
                  <a:pt x="0" y="35056"/>
                </a:lnTo>
                <a:lnTo>
                  <a:pt x="707979" y="344425"/>
                </a:lnTo>
                <a:lnTo>
                  <a:pt x="723838" y="309638"/>
                </a:lnTo>
                <a:lnTo>
                  <a:pt x="15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076332" y="1921469"/>
            <a:ext cx="803187" cy="111742"/>
          </a:xfrm>
          <a:custGeom>
            <a:avLst/>
            <a:gdLst/>
            <a:ahLst/>
            <a:cxnLst/>
            <a:rect l="l" t="t" r="r" b="b"/>
            <a:pathLst>
              <a:path w="826135" h="114934">
                <a:moveTo>
                  <a:pt x="711794" y="76018"/>
                </a:moveTo>
                <a:lnTo>
                  <a:pt x="711794" y="114313"/>
                </a:lnTo>
                <a:lnTo>
                  <a:pt x="789033" y="76209"/>
                </a:lnTo>
                <a:lnTo>
                  <a:pt x="730084" y="76209"/>
                </a:lnTo>
                <a:lnTo>
                  <a:pt x="711794" y="76018"/>
                </a:lnTo>
                <a:close/>
              </a:path>
              <a:path w="826135" h="114934">
                <a:moveTo>
                  <a:pt x="711794" y="37898"/>
                </a:moveTo>
                <a:lnTo>
                  <a:pt x="711794" y="76018"/>
                </a:lnTo>
                <a:lnTo>
                  <a:pt x="730084" y="76209"/>
                </a:lnTo>
                <a:lnTo>
                  <a:pt x="731608" y="38104"/>
                </a:lnTo>
                <a:lnTo>
                  <a:pt x="711794" y="37898"/>
                </a:lnTo>
                <a:close/>
              </a:path>
              <a:path w="826135" h="114934">
                <a:moveTo>
                  <a:pt x="711794" y="0"/>
                </a:moveTo>
                <a:lnTo>
                  <a:pt x="711794" y="37898"/>
                </a:lnTo>
                <a:lnTo>
                  <a:pt x="731608" y="38104"/>
                </a:lnTo>
                <a:lnTo>
                  <a:pt x="730084" y="76209"/>
                </a:lnTo>
                <a:lnTo>
                  <a:pt x="789033" y="76209"/>
                </a:lnTo>
                <a:lnTo>
                  <a:pt x="826108" y="57919"/>
                </a:lnTo>
                <a:lnTo>
                  <a:pt x="711794" y="0"/>
                </a:lnTo>
                <a:close/>
              </a:path>
              <a:path w="826135" h="114934">
                <a:moveTo>
                  <a:pt x="0" y="30483"/>
                </a:moveTo>
                <a:lnTo>
                  <a:pt x="0" y="68588"/>
                </a:lnTo>
                <a:lnTo>
                  <a:pt x="711794" y="76018"/>
                </a:lnTo>
                <a:lnTo>
                  <a:pt x="711794" y="37898"/>
                </a:lnTo>
                <a:lnTo>
                  <a:pt x="0" y="30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3188953" y="2125968"/>
            <a:ext cx="717374" cy="410545"/>
          </a:xfrm>
          <a:custGeom>
            <a:avLst/>
            <a:gdLst/>
            <a:ahLst/>
            <a:cxnLst/>
            <a:rect l="l" t="t" r="r" b="b"/>
            <a:pathLst>
              <a:path w="737870" h="422275">
                <a:moveTo>
                  <a:pt x="628793" y="38678"/>
                </a:moveTo>
                <a:lnTo>
                  <a:pt x="0" y="388667"/>
                </a:lnTo>
                <a:lnTo>
                  <a:pt x="18290" y="422199"/>
                </a:lnTo>
                <a:lnTo>
                  <a:pt x="647471" y="71994"/>
                </a:lnTo>
                <a:lnTo>
                  <a:pt x="628793" y="38678"/>
                </a:lnTo>
                <a:close/>
              </a:path>
              <a:path w="737870" h="422275">
                <a:moveTo>
                  <a:pt x="717979" y="28959"/>
                </a:moveTo>
                <a:lnTo>
                  <a:pt x="646254" y="28959"/>
                </a:lnTo>
                <a:lnTo>
                  <a:pt x="664544" y="62491"/>
                </a:lnTo>
                <a:lnTo>
                  <a:pt x="647471" y="71994"/>
                </a:lnTo>
                <a:lnTo>
                  <a:pt x="666068" y="105168"/>
                </a:lnTo>
                <a:lnTo>
                  <a:pt x="717979" y="28959"/>
                </a:lnTo>
                <a:close/>
              </a:path>
              <a:path w="737870" h="422275">
                <a:moveTo>
                  <a:pt x="646254" y="28959"/>
                </a:moveTo>
                <a:lnTo>
                  <a:pt x="628793" y="38678"/>
                </a:lnTo>
                <a:lnTo>
                  <a:pt x="647471" y="71994"/>
                </a:lnTo>
                <a:lnTo>
                  <a:pt x="664544" y="62491"/>
                </a:lnTo>
                <a:lnTo>
                  <a:pt x="646254" y="28959"/>
                </a:lnTo>
                <a:close/>
              </a:path>
              <a:path w="737870" h="422275">
                <a:moveTo>
                  <a:pt x="737705" y="0"/>
                </a:moveTo>
                <a:lnTo>
                  <a:pt x="609674" y="4572"/>
                </a:lnTo>
                <a:lnTo>
                  <a:pt x="628793" y="38678"/>
                </a:lnTo>
                <a:lnTo>
                  <a:pt x="646254" y="28959"/>
                </a:lnTo>
                <a:lnTo>
                  <a:pt x="717979" y="28959"/>
                </a:lnTo>
                <a:lnTo>
                  <a:pt x="7377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111648" y="4486564"/>
            <a:ext cx="889617" cy="1037784"/>
          </a:xfrm>
          <a:custGeom>
            <a:avLst/>
            <a:gdLst/>
            <a:ahLst/>
            <a:cxnLst/>
            <a:rect l="l" t="t" r="r" b="b"/>
            <a:pathLst>
              <a:path w="915035" h="1067435">
                <a:moveTo>
                  <a:pt x="457255" y="1066929"/>
                </a:moveTo>
                <a:lnTo>
                  <a:pt x="501367" y="1064483"/>
                </a:lnTo>
                <a:lnTo>
                  <a:pt x="544276" y="1057293"/>
                </a:lnTo>
                <a:lnTo>
                  <a:pt x="585793" y="1045586"/>
                </a:lnTo>
                <a:lnTo>
                  <a:pt x="625728" y="1029587"/>
                </a:lnTo>
                <a:lnTo>
                  <a:pt x="663890" y="1009520"/>
                </a:lnTo>
                <a:lnTo>
                  <a:pt x="700091" y="985612"/>
                </a:lnTo>
                <a:lnTo>
                  <a:pt x="734140" y="958086"/>
                </a:lnTo>
                <a:lnTo>
                  <a:pt x="765847" y="927169"/>
                </a:lnTo>
                <a:lnTo>
                  <a:pt x="795023" y="893086"/>
                </a:lnTo>
                <a:lnTo>
                  <a:pt x="821477" y="856062"/>
                </a:lnTo>
                <a:lnTo>
                  <a:pt x="845020" y="816322"/>
                </a:lnTo>
                <a:lnTo>
                  <a:pt x="865462" y="774092"/>
                </a:lnTo>
                <a:lnTo>
                  <a:pt x="882613" y="729596"/>
                </a:lnTo>
                <a:lnTo>
                  <a:pt x="896284" y="683060"/>
                </a:lnTo>
                <a:lnTo>
                  <a:pt x="906283" y="634710"/>
                </a:lnTo>
                <a:lnTo>
                  <a:pt x="912422" y="584769"/>
                </a:lnTo>
                <a:lnTo>
                  <a:pt x="914511" y="533464"/>
                </a:lnTo>
                <a:lnTo>
                  <a:pt x="912422" y="482159"/>
                </a:lnTo>
                <a:lnTo>
                  <a:pt x="906283" y="432219"/>
                </a:lnTo>
                <a:lnTo>
                  <a:pt x="896284" y="383868"/>
                </a:lnTo>
                <a:lnTo>
                  <a:pt x="882613" y="337332"/>
                </a:lnTo>
                <a:lnTo>
                  <a:pt x="865462" y="292837"/>
                </a:lnTo>
                <a:lnTo>
                  <a:pt x="845020" y="250606"/>
                </a:lnTo>
                <a:lnTo>
                  <a:pt x="821477" y="210866"/>
                </a:lnTo>
                <a:lnTo>
                  <a:pt x="795023" y="173842"/>
                </a:lnTo>
                <a:lnTo>
                  <a:pt x="765847" y="139759"/>
                </a:lnTo>
                <a:lnTo>
                  <a:pt x="734140" y="108842"/>
                </a:lnTo>
                <a:lnTo>
                  <a:pt x="700091" y="81317"/>
                </a:lnTo>
                <a:lnTo>
                  <a:pt x="663890" y="57409"/>
                </a:lnTo>
                <a:lnTo>
                  <a:pt x="625728" y="37342"/>
                </a:lnTo>
                <a:lnTo>
                  <a:pt x="585793" y="21342"/>
                </a:lnTo>
                <a:lnTo>
                  <a:pt x="544276" y="9635"/>
                </a:lnTo>
                <a:lnTo>
                  <a:pt x="501367" y="2446"/>
                </a:lnTo>
                <a:lnTo>
                  <a:pt x="457255" y="0"/>
                </a:lnTo>
                <a:lnTo>
                  <a:pt x="0" y="0"/>
                </a:lnTo>
                <a:lnTo>
                  <a:pt x="0" y="1066929"/>
                </a:lnTo>
                <a:lnTo>
                  <a:pt x="457255" y="1066929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4888644" y="4637711"/>
            <a:ext cx="557477" cy="779727"/>
          </a:xfrm>
          <a:custGeom>
            <a:avLst/>
            <a:gdLst/>
            <a:ahLst/>
            <a:cxnLst/>
            <a:rect l="l" t="t" r="r" b="b"/>
            <a:pathLst>
              <a:path w="573404" h="802004">
                <a:moveTo>
                  <a:pt x="286546" y="801721"/>
                </a:moveTo>
                <a:lnTo>
                  <a:pt x="325163" y="798084"/>
                </a:lnTo>
                <a:lnTo>
                  <a:pt x="362283" y="787488"/>
                </a:lnTo>
                <a:lnTo>
                  <a:pt x="397550" y="770404"/>
                </a:lnTo>
                <a:lnTo>
                  <a:pt x="430610" y="747302"/>
                </a:lnTo>
                <a:lnTo>
                  <a:pt x="461109" y="718654"/>
                </a:lnTo>
                <a:lnTo>
                  <a:pt x="488691" y="684930"/>
                </a:lnTo>
                <a:lnTo>
                  <a:pt x="513003" y="646602"/>
                </a:lnTo>
                <a:lnTo>
                  <a:pt x="533690" y="604141"/>
                </a:lnTo>
                <a:lnTo>
                  <a:pt x="550397" y="558018"/>
                </a:lnTo>
                <a:lnTo>
                  <a:pt x="562770" y="508703"/>
                </a:lnTo>
                <a:lnTo>
                  <a:pt x="570453" y="456668"/>
                </a:lnTo>
                <a:lnTo>
                  <a:pt x="573093" y="402384"/>
                </a:lnTo>
                <a:lnTo>
                  <a:pt x="570512" y="348070"/>
                </a:lnTo>
                <a:lnTo>
                  <a:pt x="562988" y="295953"/>
                </a:lnTo>
                <a:lnTo>
                  <a:pt x="550850" y="246513"/>
                </a:lnTo>
                <a:lnTo>
                  <a:pt x="534424" y="200232"/>
                </a:lnTo>
                <a:lnTo>
                  <a:pt x="514040" y="157593"/>
                </a:lnTo>
                <a:lnTo>
                  <a:pt x="490025" y="119076"/>
                </a:lnTo>
                <a:lnTo>
                  <a:pt x="462708" y="85164"/>
                </a:lnTo>
                <a:lnTo>
                  <a:pt x="432416" y="56338"/>
                </a:lnTo>
                <a:lnTo>
                  <a:pt x="399479" y="33079"/>
                </a:lnTo>
                <a:lnTo>
                  <a:pt x="364223" y="15869"/>
                </a:lnTo>
                <a:lnTo>
                  <a:pt x="326978" y="5190"/>
                </a:lnTo>
                <a:lnTo>
                  <a:pt x="288070" y="1524"/>
                </a:lnTo>
                <a:lnTo>
                  <a:pt x="3048" y="0"/>
                </a:lnTo>
                <a:lnTo>
                  <a:pt x="0" y="800197"/>
                </a:lnTo>
                <a:lnTo>
                  <a:pt x="286546" y="801721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5438410" y="4609555"/>
            <a:ext cx="699470" cy="320410"/>
          </a:xfrm>
          <a:custGeom>
            <a:avLst/>
            <a:gdLst/>
            <a:ahLst/>
            <a:cxnLst/>
            <a:rect l="l" t="t" r="r" b="b"/>
            <a:pathLst>
              <a:path w="719454" h="329564">
                <a:moveTo>
                  <a:pt x="606217" y="34783"/>
                </a:moveTo>
                <a:lnTo>
                  <a:pt x="0" y="294167"/>
                </a:lnTo>
                <a:lnTo>
                  <a:pt x="15241" y="329223"/>
                </a:lnTo>
                <a:lnTo>
                  <a:pt x="621213" y="69945"/>
                </a:lnTo>
                <a:lnTo>
                  <a:pt x="606217" y="34783"/>
                </a:lnTo>
                <a:close/>
              </a:path>
              <a:path w="719454" h="329564">
                <a:moveTo>
                  <a:pt x="701077" y="27435"/>
                </a:moveTo>
                <a:lnTo>
                  <a:pt x="623391" y="27435"/>
                </a:lnTo>
                <a:lnTo>
                  <a:pt x="638633" y="62491"/>
                </a:lnTo>
                <a:lnTo>
                  <a:pt x="621213" y="69945"/>
                </a:lnTo>
                <a:lnTo>
                  <a:pt x="635585" y="103644"/>
                </a:lnTo>
                <a:lnTo>
                  <a:pt x="701077" y="27435"/>
                </a:lnTo>
                <a:close/>
              </a:path>
              <a:path w="719454" h="329564">
                <a:moveTo>
                  <a:pt x="623391" y="27435"/>
                </a:moveTo>
                <a:lnTo>
                  <a:pt x="606217" y="34783"/>
                </a:lnTo>
                <a:lnTo>
                  <a:pt x="621213" y="69945"/>
                </a:lnTo>
                <a:lnTo>
                  <a:pt x="638633" y="62491"/>
                </a:lnTo>
                <a:lnTo>
                  <a:pt x="623391" y="27435"/>
                </a:lnTo>
                <a:close/>
              </a:path>
              <a:path w="719454" h="329564">
                <a:moveTo>
                  <a:pt x="591383" y="0"/>
                </a:moveTo>
                <a:lnTo>
                  <a:pt x="606217" y="34783"/>
                </a:lnTo>
                <a:lnTo>
                  <a:pt x="623391" y="27435"/>
                </a:lnTo>
                <a:lnTo>
                  <a:pt x="701077" y="27435"/>
                </a:lnTo>
                <a:lnTo>
                  <a:pt x="719415" y="6096"/>
                </a:lnTo>
                <a:lnTo>
                  <a:pt x="591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5457674" y="4968162"/>
            <a:ext cx="803187" cy="111742"/>
          </a:xfrm>
          <a:custGeom>
            <a:avLst/>
            <a:gdLst/>
            <a:ahLst/>
            <a:cxnLst/>
            <a:rect l="l" t="t" r="r" b="b"/>
            <a:pathLst>
              <a:path w="826135" h="114935">
                <a:moveTo>
                  <a:pt x="711794" y="77542"/>
                </a:moveTo>
                <a:lnTo>
                  <a:pt x="711794" y="114313"/>
                </a:lnTo>
                <a:lnTo>
                  <a:pt x="788003" y="77733"/>
                </a:lnTo>
                <a:lnTo>
                  <a:pt x="730084" y="77733"/>
                </a:lnTo>
                <a:lnTo>
                  <a:pt x="711794" y="77542"/>
                </a:lnTo>
                <a:close/>
              </a:path>
              <a:path w="826135" h="114935">
                <a:moveTo>
                  <a:pt x="711794" y="39422"/>
                </a:moveTo>
                <a:lnTo>
                  <a:pt x="711794" y="77542"/>
                </a:lnTo>
                <a:lnTo>
                  <a:pt x="730084" y="77733"/>
                </a:lnTo>
                <a:lnTo>
                  <a:pt x="731608" y="39628"/>
                </a:lnTo>
                <a:lnTo>
                  <a:pt x="711794" y="39422"/>
                </a:lnTo>
                <a:close/>
              </a:path>
              <a:path w="826135" h="114935">
                <a:moveTo>
                  <a:pt x="711794" y="0"/>
                </a:moveTo>
                <a:lnTo>
                  <a:pt x="711794" y="39422"/>
                </a:lnTo>
                <a:lnTo>
                  <a:pt x="731608" y="39628"/>
                </a:lnTo>
                <a:lnTo>
                  <a:pt x="730084" y="77733"/>
                </a:lnTo>
                <a:lnTo>
                  <a:pt x="788003" y="77733"/>
                </a:lnTo>
                <a:lnTo>
                  <a:pt x="826108" y="59443"/>
                </a:lnTo>
                <a:lnTo>
                  <a:pt x="711794" y="0"/>
                </a:lnTo>
                <a:close/>
              </a:path>
              <a:path w="826135" h="114935">
                <a:moveTo>
                  <a:pt x="0" y="32007"/>
                </a:moveTo>
                <a:lnTo>
                  <a:pt x="0" y="70112"/>
                </a:lnTo>
                <a:lnTo>
                  <a:pt x="711794" y="77542"/>
                </a:lnTo>
                <a:lnTo>
                  <a:pt x="711794" y="39422"/>
                </a:lnTo>
                <a:lnTo>
                  <a:pt x="0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5448783" y="5119310"/>
            <a:ext cx="690827" cy="299420"/>
          </a:xfrm>
          <a:custGeom>
            <a:avLst/>
            <a:gdLst/>
            <a:ahLst/>
            <a:cxnLst/>
            <a:rect l="l" t="t" r="r" b="b"/>
            <a:pathLst>
              <a:path w="710564" h="307975">
                <a:moveTo>
                  <a:pt x="597694" y="271766"/>
                </a:moveTo>
                <a:lnTo>
                  <a:pt x="583762" y="307885"/>
                </a:lnTo>
                <a:lnTo>
                  <a:pt x="710270" y="297216"/>
                </a:lnTo>
                <a:lnTo>
                  <a:pt x="694012" y="278925"/>
                </a:lnTo>
                <a:lnTo>
                  <a:pt x="615770" y="278925"/>
                </a:lnTo>
                <a:lnTo>
                  <a:pt x="597694" y="271766"/>
                </a:lnTo>
                <a:close/>
              </a:path>
              <a:path w="710564" h="307975">
                <a:moveTo>
                  <a:pt x="611248" y="236627"/>
                </a:moveTo>
                <a:lnTo>
                  <a:pt x="597694" y="271766"/>
                </a:lnTo>
                <a:lnTo>
                  <a:pt x="615770" y="278925"/>
                </a:lnTo>
                <a:lnTo>
                  <a:pt x="629488" y="243869"/>
                </a:lnTo>
                <a:lnTo>
                  <a:pt x="611248" y="236627"/>
                </a:lnTo>
                <a:close/>
              </a:path>
              <a:path w="710564" h="307975">
                <a:moveTo>
                  <a:pt x="624915" y="201192"/>
                </a:moveTo>
                <a:lnTo>
                  <a:pt x="611248" y="236627"/>
                </a:lnTo>
                <a:lnTo>
                  <a:pt x="629488" y="243869"/>
                </a:lnTo>
                <a:lnTo>
                  <a:pt x="615770" y="278925"/>
                </a:lnTo>
                <a:lnTo>
                  <a:pt x="694012" y="278925"/>
                </a:lnTo>
                <a:lnTo>
                  <a:pt x="624915" y="201192"/>
                </a:lnTo>
                <a:close/>
              </a:path>
              <a:path w="710564" h="307975">
                <a:moveTo>
                  <a:pt x="15241" y="0"/>
                </a:moveTo>
                <a:lnTo>
                  <a:pt x="0" y="35056"/>
                </a:lnTo>
                <a:lnTo>
                  <a:pt x="597694" y="271766"/>
                </a:lnTo>
                <a:lnTo>
                  <a:pt x="611248" y="236627"/>
                </a:lnTo>
                <a:lnTo>
                  <a:pt x="15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729333" y="6964225"/>
            <a:ext cx="889617" cy="889617"/>
          </a:xfrm>
          <a:custGeom>
            <a:avLst/>
            <a:gdLst/>
            <a:ahLst/>
            <a:cxnLst/>
            <a:rect l="l" t="t" r="r" b="b"/>
            <a:pathLst>
              <a:path w="915035" h="915034">
                <a:moveTo>
                  <a:pt x="457255" y="0"/>
                </a:moveTo>
                <a:lnTo>
                  <a:pt x="410424" y="2355"/>
                </a:lnTo>
                <a:lnTo>
                  <a:pt x="364964" y="9270"/>
                </a:lnTo>
                <a:lnTo>
                  <a:pt x="321103" y="20516"/>
                </a:lnTo>
                <a:lnTo>
                  <a:pt x="279068" y="35865"/>
                </a:lnTo>
                <a:lnTo>
                  <a:pt x="239087" y="55091"/>
                </a:lnTo>
                <a:lnTo>
                  <a:pt x="201388" y="77965"/>
                </a:lnTo>
                <a:lnTo>
                  <a:pt x="166199" y="104260"/>
                </a:lnTo>
                <a:lnTo>
                  <a:pt x="133747" y="133747"/>
                </a:lnTo>
                <a:lnTo>
                  <a:pt x="104260" y="166199"/>
                </a:lnTo>
                <a:lnTo>
                  <a:pt x="77965" y="201388"/>
                </a:lnTo>
                <a:lnTo>
                  <a:pt x="55091" y="239087"/>
                </a:lnTo>
                <a:lnTo>
                  <a:pt x="35865" y="279068"/>
                </a:lnTo>
                <a:lnTo>
                  <a:pt x="20516" y="321103"/>
                </a:lnTo>
                <a:lnTo>
                  <a:pt x="9270" y="364964"/>
                </a:lnTo>
                <a:lnTo>
                  <a:pt x="2355" y="410424"/>
                </a:lnTo>
                <a:lnTo>
                  <a:pt x="0" y="457255"/>
                </a:lnTo>
                <a:lnTo>
                  <a:pt x="2355" y="503835"/>
                </a:lnTo>
                <a:lnTo>
                  <a:pt x="9270" y="549108"/>
                </a:lnTo>
                <a:lnTo>
                  <a:pt x="20516" y="592841"/>
                </a:lnTo>
                <a:lnTo>
                  <a:pt x="35865" y="634799"/>
                </a:lnTo>
                <a:lnTo>
                  <a:pt x="55091" y="674747"/>
                </a:lnTo>
                <a:lnTo>
                  <a:pt x="77965" y="712452"/>
                </a:lnTo>
                <a:lnTo>
                  <a:pt x="104260" y="747678"/>
                </a:lnTo>
                <a:lnTo>
                  <a:pt x="133747" y="780192"/>
                </a:lnTo>
                <a:lnTo>
                  <a:pt x="166199" y="809758"/>
                </a:lnTo>
                <a:lnTo>
                  <a:pt x="201388" y="836143"/>
                </a:lnTo>
                <a:lnTo>
                  <a:pt x="239087" y="859112"/>
                </a:lnTo>
                <a:lnTo>
                  <a:pt x="279068" y="878430"/>
                </a:lnTo>
                <a:lnTo>
                  <a:pt x="321103" y="893864"/>
                </a:lnTo>
                <a:lnTo>
                  <a:pt x="364964" y="905178"/>
                </a:lnTo>
                <a:lnTo>
                  <a:pt x="410424" y="912138"/>
                </a:lnTo>
                <a:lnTo>
                  <a:pt x="457255" y="914511"/>
                </a:lnTo>
                <a:lnTo>
                  <a:pt x="503835" y="912138"/>
                </a:lnTo>
                <a:lnTo>
                  <a:pt x="549108" y="905178"/>
                </a:lnTo>
                <a:lnTo>
                  <a:pt x="592841" y="893864"/>
                </a:lnTo>
                <a:lnTo>
                  <a:pt x="634799" y="878430"/>
                </a:lnTo>
                <a:lnTo>
                  <a:pt x="674747" y="859112"/>
                </a:lnTo>
                <a:lnTo>
                  <a:pt x="712452" y="836143"/>
                </a:lnTo>
                <a:lnTo>
                  <a:pt x="747678" y="809758"/>
                </a:lnTo>
                <a:lnTo>
                  <a:pt x="780192" y="780192"/>
                </a:lnTo>
                <a:lnTo>
                  <a:pt x="809758" y="747678"/>
                </a:lnTo>
                <a:lnTo>
                  <a:pt x="836143" y="712452"/>
                </a:lnTo>
                <a:lnTo>
                  <a:pt x="859112" y="674747"/>
                </a:lnTo>
                <a:lnTo>
                  <a:pt x="878430" y="634799"/>
                </a:lnTo>
                <a:lnTo>
                  <a:pt x="893864" y="592841"/>
                </a:lnTo>
                <a:lnTo>
                  <a:pt x="905178" y="549108"/>
                </a:lnTo>
                <a:lnTo>
                  <a:pt x="912138" y="503835"/>
                </a:lnTo>
                <a:lnTo>
                  <a:pt x="914511" y="457255"/>
                </a:lnTo>
                <a:lnTo>
                  <a:pt x="912138" y="410424"/>
                </a:lnTo>
                <a:lnTo>
                  <a:pt x="905178" y="364964"/>
                </a:lnTo>
                <a:lnTo>
                  <a:pt x="893864" y="321103"/>
                </a:lnTo>
                <a:lnTo>
                  <a:pt x="878430" y="279068"/>
                </a:lnTo>
                <a:lnTo>
                  <a:pt x="859112" y="239087"/>
                </a:lnTo>
                <a:lnTo>
                  <a:pt x="836143" y="201388"/>
                </a:lnTo>
                <a:lnTo>
                  <a:pt x="809758" y="166199"/>
                </a:lnTo>
                <a:lnTo>
                  <a:pt x="780192" y="133747"/>
                </a:lnTo>
                <a:lnTo>
                  <a:pt x="747678" y="104260"/>
                </a:lnTo>
                <a:lnTo>
                  <a:pt x="712452" y="77965"/>
                </a:lnTo>
                <a:lnTo>
                  <a:pt x="674747" y="55091"/>
                </a:lnTo>
                <a:lnTo>
                  <a:pt x="634799" y="35865"/>
                </a:lnTo>
                <a:lnTo>
                  <a:pt x="592841" y="20516"/>
                </a:lnTo>
                <a:lnTo>
                  <a:pt x="549108" y="9270"/>
                </a:lnTo>
                <a:lnTo>
                  <a:pt x="503835" y="2355"/>
                </a:lnTo>
                <a:lnTo>
                  <a:pt x="457255" y="0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729332" y="7408779"/>
            <a:ext cx="889617" cy="0"/>
          </a:xfrm>
          <a:custGeom>
            <a:avLst/>
            <a:gdLst/>
            <a:ahLst/>
            <a:cxnLst/>
            <a:rect l="l" t="t" r="r" b="b"/>
            <a:pathLst>
              <a:path w="915035">
                <a:moveTo>
                  <a:pt x="0" y="0"/>
                </a:moveTo>
                <a:lnTo>
                  <a:pt x="914511" y="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173887" y="6964225"/>
            <a:ext cx="0" cy="889617"/>
          </a:xfrm>
          <a:custGeom>
            <a:avLst/>
            <a:gdLst/>
            <a:ahLst/>
            <a:cxnLst/>
            <a:rect l="l" t="t" r="r" b="b"/>
            <a:pathLst>
              <a:path h="915034">
                <a:moveTo>
                  <a:pt x="0" y="0"/>
                </a:moveTo>
                <a:lnTo>
                  <a:pt x="0" y="914511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5619195" y="7358397"/>
            <a:ext cx="222867" cy="235832"/>
          </a:xfrm>
          <a:custGeom>
            <a:avLst/>
            <a:gdLst/>
            <a:ahLst/>
            <a:cxnLst/>
            <a:rect l="l" t="t" r="r" b="b"/>
            <a:pathLst>
              <a:path w="229235" h="242570">
                <a:moveTo>
                  <a:pt x="114313" y="0"/>
                </a:moveTo>
                <a:lnTo>
                  <a:pt x="69445" y="9597"/>
                </a:lnTo>
                <a:lnTo>
                  <a:pt x="33151" y="35627"/>
                </a:lnTo>
                <a:lnTo>
                  <a:pt x="8859" y="73946"/>
                </a:lnTo>
                <a:lnTo>
                  <a:pt x="0" y="120410"/>
                </a:lnTo>
                <a:lnTo>
                  <a:pt x="8859" y="167755"/>
                </a:lnTo>
                <a:lnTo>
                  <a:pt x="33151" y="206527"/>
                </a:lnTo>
                <a:lnTo>
                  <a:pt x="69445" y="232724"/>
                </a:lnTo>
                <a:lnTo>
                  <a:pt x="114313" y="242345"/>
                </a:lnTo>
                <a:lnTo>
                  <a:pt x="158539" y="232724"/>
                </a:lnTo>
                <a:lnTo>
                  <a:pt x="194905" y="206527"/>
                </a:lnTo>
                <a:lnTo>
                  <a:pt x="219554" y="167755"/>
                </a:lnTo>
                <a:lnTo>
                  <a:pt x="228627" y="120410"/>
                </a:lnTo>
                <a:lnTo>
                  <a:pt x="219554" y="73946"/>
                </a:lnTo>
                <a:lnTo>
                  <a:pt x="194905" y="35627"/>
                </a:lnTo>
                <a:lnTo>
                  <a:pt x="158539" y="9597"/>
                </a:lnTo>
                <a:lnTo>
                  <a:pt x="114313" y="0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5619195" y="7475462"/>
            <a:ext cx="222867" cy="0"/>
          </a:xfrm>
          <a:custGeom>
            <a:avLst/>
            <a:gdLst/>
            <a:ahLst/>
            <a:cxnLst/>
            <a:rect l="l" t="t" r="r" b="b"/>
            <a:pathLst>
              <a:path w="229235">
                <a:moveTo>
                  <a:pt x="0" y="0"/>
                </a:moveTo>
                <a:lnTo>
                  <a:pt x="228627" y="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5730333" y="7358397"/>
            <a:ext cx="0" cy="235832"/>
          </a:xfrm>
          <a:custGeom>
            <a:avLst/>
            <a:gdLst/>
            <a:ahLst/>
            <a:cxnLst/>
            <a:rect l="l" t="t" r="r" b="b"/>
            <a:pathLst>
              <a:path h="242570">
                <a:moveTo>
                  <a:pt x="0" y="0"/>
                </a:moveTo>
                <a:lnTo>
                  <a:pt x="0" y="242345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4777503" y="7078331"/>
            <a:ext cx="612422" cy="803187"/>
          </a:xfrm>
          <a:custGeom>
            <a:avLst/>
            <a:gdLst/>
            <a:ahLst/>
            <a:cxnLst/>
            <a:rect l="l" t="t" r="r" b="b"/>
            <a:pathLst>
              <a:path w="629920" h="826134">
                <a:moveTo>
                  <a:pt x="313982" y="826108"/>
                </a:moveTo>
                <a:lnTo>
                  <a:pt x="356691" y="822697"/>
                </a:lnTo>
                <a:lnTo>
                  <a:pt x="397685" y="812030"/>
                </a:lnTo>
                <a:lnTo>
                  <a:pt x="436583" y="794600"/>
                </a:lnTo>
                <a:lnTo>
                  <a:pt x="473005" y="770898"/>
                </a:lnTo>
                <a:lnTo>
                  <a:pt x="506569" y="741418"/>
                </a:lnTo>
                <a:lnTo>
                  <a:pt x="536894" y="706650"/>
                </a:lnTo>
                <a:lnTo>
                  <a:pt x="563599" y="667087"/>
                </a:lnTo>
                <a:lnTo>
                  <a:pt x="586303" y="623222"/>
                </a:lnTo>
                <a:lnTo>
                  <a:pt x="604625" y="575546"/>
                </a:lnTo>
                <a:lnTo>
                  <a:pt x="618184" y="524552"/>
                </a:lnTo>
                <a:lnTo>
                  <a:pt x="626598" y="470732"/>
                </a:lnTo>
                <a:lnTo>
                  <a:pt x="629488" y="414578"/>
                </a:lnTo>
                <a:lnTo>
                  <a:pt x="626979" y="358743"/>
                </a:lnTo>
                <a:lnTo>
                  <a:pt x="618939" y="305126"/>
                </a:lnTo>
                <a:lnTo>
                  <a:pt x="605744" y="254229"/>
                </a:lnTo>
                <a:lnTo>
                  <a:pt x="587770" y="206555"/>
                </a:lnTo>
                <a:lnTo>
                  <a:pt x="565394" y="162607"/>
                </a:lnTo>
                <a:lnTo>
                  <a:pt x="538989" y="122887"/>
                </a:lnTo>
                <a:lnTo>
                  <a:pt x="508934" y="87899"/>
                </a:lnTo>
                <a:lnTo>
                  <a:pt x="475602" y="58144"/>
                </a:lnTo>
                <a:lnTo>
                  <a:pt x="439370" y="34127"/>
                </a:lnTo>
                <a:lnTo>
                  <a:pt x="400613" y="16349"/>
                </a:lnTo>
                <a:lnTo>
                  <a:pt x="359708" y="5314"/>
                </a:lnTo>
                <a:lnTo>
                  <a:pt x="317030" y="1524"/>
                </a:lnTo>
                <a:lnTo>
                  <a:pt x="3048" y="0"/>
                </a:lnTo>
                <a:lnTo>
                  <a:pt x="0" y="826108"/>
                </a:lnTo>
                <a:lnTo>
                  <a:pt x="313982" y="826108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5382098" y="7045728"/>
            <a:ext cx="767997" cy="333992"/>
          </a:xfrm>
          <a:custGeom>
            <a:avLst/>
            <a:gdLst/>
            <a:ahLst/>
            <a:cxnLst/>
            <a:rect l="l" t="t" r="r" b="b"/>
            <a:pathLst>
              <a:path w="789939" h="343534">
                <a:moveTo>
                  <a:pt x="675910" y="36035"/>
                </a:moveTo>
                <a:lnTo>
                  <a:pt x="0" y="307885"/>
                </a:lnTo>
                <a:lnTo>
                  <a:pt x="15241" y="342941"/>
                </a:lnTo>
                <a:lnTo>
                  <a:pt x="690102" y="71514"/>
                </a:lnTo>
                <a:lnTo>
                  <a:pt x="675910" y="36035"/>
                </a:lnTo>
                <a:close/>
              </a:path>
              <a:path w="789939" h="343534">
                <a:moveTo>
                  <a:pt x="773269" y="28959"/>
                </a:moveTo>
                <a:lnTo>
                  <a:pt x="693504" y="28959"/>
                </a:lnTo>
                <a:lnTo>
                  <a:pt x="708746" y="64015"/>
                </a:lnTo>
                <a:lnTo>
                  <a:pt x="690102" y="71514"/>
                </a:lnTo>
                <a:lnTo>
                  <a:pt x="704173" y="106692"/>
                </a:lnTo>
                <a:lnTo>
                  <a:pt x="773269" y="28959"/>
                </a:lnTo>
                <a:close/>
              </a:path>
              <a:path w="789939" h="343534">
                <a:moveTo>
                  <a:pt x="693504" y="28959"/>
                </a:moveTo>
                <a:lnTo>
                  <a:pt x="675910" y="36035"/>
                </a:lnTo>
                <a:lnTo>
                  <a:pt x="690102" y="71514"/>
                </a:lnTo>
                <a:lnTo>
                  <a:pt x="708746" y="64015"/>
                </a:lnTo>
                <a:lnTo>
                  <a:pt x="693504" y="28959"/>
                </a:lnTo>
                <a:close/>
              </a:path>
              <a:path w="789939" h="343534">
                <a:moveTo>
                  <a:pt x="661496" y="0"/>
                </a:moveTo>
                <a:lnTo>
                  <a:pt x="675910" y="36035"/>
                </a:lnTo>
                <a:lnTo>
                  <a:pt x="693504" y="28959"/>
                </a:lnTo>
                <a:lnTo>
                  <a:pt x="773269" y="28959"/>
                </a:lnTo>
                <a:lnTo>
                  <a:pt x="789527" y="10669"/>
                </a:lnTo>
                <a:lnTo>
                  <a:pt x="661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5395435" y="7574748"/>
            <a:ext cx="757502" cy="311767"/>
          </a:xfrm>
          <a:custGeom>
            <a:avLst/>
            <a:gdLst/>
            <a:ahLst/>
            <a:cxnLst/>
            <a:rect l="l" t="t" r="r" b="b"/>
            <a:pathLst>
              <a:path w="779145" h="320675">
                <a:moveTo>
                  <a:pt x="664168" y="284160"/>
                </a:moveTo>
                <a:lnTo>
                  <a:pt x="650827" y="320078"/>
                </a:lnTo>
                <a:lnTo>
                  <a:pt x="778858" y="306361"/>
                </a:lnTo>
                <a:lnTo>
                  <a:pt x="764366" y="291119"/>
                </a:lnTo>
                <a:lnTo>
                  <a:pt x="682834" y="291119"/>
                </a:lnTo>
                <a:lnTo>
                  <a:pt x="664168" y="284160"/>
                </a:lnTo>
                <a:close/>
              </a:path>
              <a:path w="779145" h="320675">
                <a:moveTo>
                  <a:pt x="677585" y="248036"/>
                </a:moveTo>
                <a:lnTo>
                  <a:pt x="664168" y="284160"/>
                </a:lnTo>
                <a:lnTo>
                  <a:pt x="682834" y="291119"/>
                </a:lnTo>
                <a:lnTo>
                  <a:pt x="695028" y="254538"/>
                </a:lnTo>
                <a:lnTo>
                  <a:pt x="677585" y="248036"/>
                </a:lnTo>
                <a:close/>
              </a:path>
              <a:path w="779145" h="320675">
                <a:moveTo>
                  <a:pt x="690455" y="213385"/>
                </a:moveTo>
                <a:lnTo>
                  <a:pt x="677585" y="248036"/>
                </a:lnTo>
                <a:lnTo>
                  <a:pt x="695028" y="254538"/>
                </a:lnTo>
                <a:lnTo>
                  <a:pt x="682834" y="291119"/>
                </a:lnTo>
                <a:lnTo>
                  <a:pt x="764366" y="291119"/>
                </a:lnTo>
                <a:lnTo>
                  <a:pt x="690455" y="213385"/>
                </a:lnTo>
                <a:close/>
              </a:path>
              <a:path w="779145" h="320675">
                <a:moveTo>
                  <a:pt x="12193" y="0"/>
                </a:moveTo>
                <a:lnTo>
                  <a:pt x="0" y="36580"/>
                </a:lnTo>
                <a:lnTo>
                  <a:pt x="664168" y="284160"/>
                </a:lnTo>
                <a:lnTo>
                  <a:pt x="677585" y="248036"/>
                </a:lnTo>
                <a:lnTo>
                  <a:pt x="12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4445567" y="1933329"/>
            <a:ext cx="667367" cy="111742"/>
          </a:xfrm>
          <a:custGeom>
            <a:avLst/>
            <a:gdLst/>
            <a:ahLst/>
            <a:cxnLst/>
            <a:rect l="l" t="t" r="r" b="b"/>
            <a:pathLst>
              <a:path w="686435" h="114935">
                <a:moveTo>
                  <a:pt x="571569" y="0"/>
                </a:moveTo>
                <a:lnTo>
                  <a:pt x="571569" y="114313"/>
                </a:lnTo>
                <a:lnTo>
                  <a:pt x="648808" y="76209"/>
                </a:lnTo>
                <a:lnTo>
                  <a:pt x="589859" y="76209"/>
                </a:lnTo>
                <a:lnTo>
                  <a:pt x="589859" y="38104"/>
                </a:lnTo>
                <a:lnTo>
                  <a:pt x="646775" y="38104"/>
                </a:lnTo>
                <a:lnTo>
                  <a:pt x="571569" y="0"/>
                </a:lnTo>
                <a:close/>
              </a:path>
              <a:path w="686435" h="114935">
                <a:moveTo>
                  <a:pt x="571569" y="38104"/>
                </a:moveTo>
                <a:lnTo>
                  <a:pt x="0" y="38104"/>
                </a:lnTo>
                <a:lnTo>
                  <a:pt x="0" y="76209"/>
                </a:lnTo>
                <a:lnTo>
                  <a:pt x="571569" y="76209"/>
                </a:lnTo>
                <a:lnTo>
                  <a:pt x="571569" y="38104"/>
                </a:lnTo>
                <a:close/>
              </a:path>
              <a:path w="686435" h="114935">
                <a:moveTo>
                  <a:pt x="646775" y="38104"/>
                </a:moveTo>
                <a:lnTo>
                  <a:pt x="589859" y="38104"/>
                </a:lnTo>
                <a:lnTo>
                  <a:pt x="589859" y="76209"/>
                </a:lnTo>
                <a:lnTo>
                  <a:pt x="648808" y="76209"/>
                </a:lnTo>
                <a:lnTo>
                  <a:pt x="685883" y="57919"/>
                </a:lnTo>
                <a:lnTo>
                  <a:pt x="646775" y="38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4232180" y="4978539"/>
            <a:ext cx="667367" cy="111742"/>
          </a:xfrm>
          <a:custGeom>
            <a:avLst/>
            <a:gdLst/>
            <a:ahLst/>
            <a:cxnLst/>
            <a:rect l="l" t="t" r="r" b="b"/>
            <a:pathLst>
              <a:path w="686435" h="114935">
                <a:moveTo>
                  <a:pt x="571569" y="0"/>
                </a:moveTo>
                <a:lnTo>
                  <a:pt x="571569" y="114313"/>
                </a:lnTo>
                <a:lnTo>
                  <a:pt x="648808" y="76209"/>
                </a:lnTo>
                <a:lnTo>
                  <a:pt x="589859" y="76209"/>
                </a:lnTo>
                <a:lnTo>
                  <a:pt x="589859" y="38104"/>
                </a:lnTo>
                <a:lnTo>
                  <a:pt x="646775" y="38104"/>
                </a:lnTo>
                <a:lnTo>
                  <a:pt x="571569" y="0"/>
                </a:lnTo>
                <a:close/>
              </a:path>
              <a:path w="686435" h="114935">
                <a:moveTo>
                  <a:pt x="571569" y="38104"/>
                </a:moveTo>
                <a:lnTo>
                  <a:pt x="0" y="38104"/>
                </a:lnTo>
                <a:lnTo>
                  <a:pt x="0" y="76209"/>
                </a:lnTo>
                <a:lnTo>
                  <a:pt x="571569" y="76209"/>
                </a:lnTo>
                <a:lnTo>
                  <a:pt x="571569" y="38104"/>
                </a:lnTo>
                <a:close/>
              </a:path>
              <a:path w="686435" h="114935">
                <a:moveTo>
                  <a:pt x="646775" y="38104"/>
                </a:moveTo>
                <a:lnTo>
                  <a:pt x="589859" y="38104"/>
                </a:lnTo>
                <a:lnTo>
                  <a:pt x="589859" y="76209"/>
                </a:lnTo>
                <a:lnTo>
                  <a:pt x="648808" y="76209"/>
                </a:lnTo>
                <a:lnTo>
                  <a:pt x="685883" y="57919"/>
                </a:lnTo>
                <a:lnTo>
                  <a:pt x="646775" y="38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51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9606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99" y="2698249"/>
            <a:ext cx="5369807" cy="27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1793393" algn="l"/>
              </a:tabLst>
            </a:pPr>
            <a:r>
              <a:rPr sz="1167" spc="-10" dirty="0">
                <a:latin typeface="Times New Roman"/>
                <a:cs typeface="Times New Roman"/>
              </a:rPr>
              <a:t>Fig: </a:t>
            </a:r>
            <a:r>
              <a:rPr sz="1167" dirty="0">
                <a:latin typeface="Times New Roman"/>
                <a:cs typeface="Times New Roman"/>
              </a:rPr>
              <a:t>12a</a:t>
            </a:r>
            <a:r>
              <a:rPr sz="1167" spc="2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AND</a:t>
            </a:r>
            <a:r>
              <a:rPr sz="1167" spc="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operator	Fig </a:t>
            </a:r>
            <a:r>
              <a:rPr sz="1167" dirty="0">
                <a:latin typeface="Times New Roman"/>
                <a:cs typeface="Times New Roman"/>
              </a:rPr>
              <a:t>12b. Separator </a:t>
            </a:r>
            <a:r>
              <a:rPr sz="1167" spc="-5" dirty="0">
                <a:latin typeface="Times New Roman"/>
                <a:cs typeface="Times New Roman"/>
              </a:rPr>
              <a:t>with AND</a:t>
            </a:r>
            <a:r>
              <a:rPr sz="1167" spc="-4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operator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6">
              <a:latin typeface="Times New Roman"/>
              <a:cs typeface="Times New Roman"/>
            </a:endParaRPr>
          </a:p>
          <a:p>
            <a:pPr marL="12347"/>
            <a:r>
              <a:rPr sz="1361" spc="29" dirty="0">
                <a:latin typeface="Times New Roman"/>
                <a:cs typeface="Times New Roman"/>
              </a:rPr>
              <a:t>Types </a:t>
            </a:r>
            <a:r>
              <a:rPr sz="1361" dirty="0">
                <a:latin typeface="Times New Roman"/>
                <a:cs typeface="Times New Roman"/>
              </a:rPr>
              <a:t>of</a:t>
            </a:r>
            <a:r>
              <a:rPr sz="1361" spc="-111" dirty="0">
                <a:latin typeface="Times New Roman"/>
                <a:cs typeface="Times New Roman"/>
              </a:rPr>
              <a:t> </a:t>
            </a:r>
            <a:r>
              <a:rPr sz="1361" spc="24" dirty="0">
                <a:latin typeface="Times New Roman"/>
                <a:cs typeface="Times New Roman"/>
              </a:rPr>
              <a:t>DFD</a:t>
            </a:r>
            <a:endParaRPr sz="1361">
              <a:latin typeface="Times New Roman"/>
              <a:cs typeface="Times New Roman"/>
            </a:endParaRPr>
          </a:p>
          <a:p>
            <a:pPr marL="456837" indent="-222245">
              <a:spcBef>
                <a:spcPts val="219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dirty="0">
                <a:latin typeface="Times New Roman"/>
                <a:cs typeface="Times New Roman"/>
              </a:rPr>
              <a:t>Context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diagram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17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Level </a:t>
            </a:r>
            <a:r>
              <a:rPr sz="1167" dirty="0">
                <a:latin typeface="Times New Roman"/>
                <a:cs typeface="Times New Roman"/>
              </a:rPr>
              <a:t>0</a:t>
            </a:r>
            <a:r>
              <a:rPr sz="1167" spc="-5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diagram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08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Detailed</a:t>
            </a:r>
            <a:r>
              <a:rPr sz="1167" spc="-5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diagram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66"/>
              </a:lnSpc>
              <a:spcBef>
                <a:spcPts val="627"/>
              </a:spcBef>
            </a:pPr>
            <a:r>
              <a:rPr sz="1167" dirty="0">
                <a:latin typeface="Courier New"/>
                <a:cs typeface="Courier New"/>
              </a:rPr>
              <a:t>o </a:t>
            </a:r>
            <a:r>
              <a:rPr sz="1167" spc="34" dirty="0">
                <a:latin typeface="Times New Roman"/>
                <a:cs typeface="Times New Roman"/>
              </a:rPr>
              <a:t>Context</a:t>
            </a:r>
            <a:r>
              <a:rPr sz="1167" spc="287" dirty="0">
                <a:latin typeface="Times New Roman"/>
                <a:cs typeface="Times New Roman"/>
              </a:rPr>
              <a:t> </a:t>
            </a:r>
            <a:r>
              <a:rPr sz="1167" spc="44" dirty="0">
                <a:latin typeface="Times New Roman"/>
                <a:cs typeface="Times New Roman"/>
              </a:rPr>
              <a:t>Diagram: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66"/>
              </a:lnSpc>
            </a:pPr>
            <a:r>
              <a:rPr sz="1167" dirty="0">
                <a:latin typeface="Times New Roman"/>
                <a:cs typeface="Times New Roman"/>
              </a:rPr>
              <a:t>This is the </a:t>
            </a:r>
            <a:r>
              <a:rPr sz="1167" spc="-5" dirty="0">
                <a:latin typeface="Times New Roman"/>
                <a:cs typeface="Times New Roman"/>
              </a:rPr>
              <a:t>level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DFD which provides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least amount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details about the working  </a:t>
            </a:r>
            <a:r>
              <a:rPr sz="1167" spc="22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</a:t>
            </a:r>
            <a:endParaRPr sz="1167">
              <a:latin typeface="Times New Roman"/>
              <a:cs typeface="Times New Roman"/>
            </a:endParaRPr>
          </a:p>
          <a:p>
            <a:pPr marL="12347">
              <a:spcBef>
                <a:spcPts val="608"/>
              </a:spcBef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system. </a:t>
            </a:r>
            <a:r>
              <a:rPr sz="1167" dirty="0">
                <a:latin typeface="Times New Roman"/>
                <a:cs typeface="Times New Roman"/>
              </a:rPr>
              <a:t>Context </a:t>
            </a:r>
            <a:r>
              <a:rPr sz="1167" spc="-5" dirty="0">
                <a:latin typeface="Times New Roman"/>
                <a:cs typeface="Times New Roman"/>
              </a:rPr>
              <a:t>DFDs have </a:t>
            </a:r>
            <a:r>
              <a:rPr sz="1167" dirty="0">
                <a:latin typeface="Times New Roman"/>
                <a:cs typeface="Times New Roman"/>
              </a:rPr>
              <a:t>the following</a:t>
            </a:r>
            <a:r>
              <a:rPr sz="1167" spc="-1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properties:</a:t>
            </a:r>
            <a:endParaRPr sz="1167">
              <a:latin typeface="Times New Roman"/>
              <a:cs typeface="Times New Roman"/>
            </a:endParaRPr>
          </a:p>
          <a:p>
            <a:pPr marL="12347">
              <a:spcBef>
                <a:spcPts val="608"/>
              </a:spcBef>
            </a:pPr>
            <a:r>
              <a:rPr sz="1167" dirty="0">
                <a:latin typeface="Times New Roman"/>
                <a:cs typeface="Times New Roman"/>
              </a:rPr>
              <a:t>They</a:t>
            </a:r>
            <a:r>
              <a:rPr sz="1167" spc="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always</a:t>
            </a:r>
            <a:r>
              <a:rPr sz="1167" spc="12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consist</a:t>
            </a:r>
            <a:r>
              <a:rPr sz="1167" spc="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single</a:t>
            </a:r>
            <a:r>
              <a:rPr sz="1167" spc="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process</a:t>
            </a:r>
            <a:r>
              <a:rPr sz="1167" spc="11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and</a:t>
            </a:r>
            <a:r>
              <a:rPr sz="1167" spc="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describe</a:t>
            </a:r>
            <a:r>
              <a:rPr sz="1167" spc="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single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system.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only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process</a:t>
            </a:r>
            <a:endParaRPr sz="1167">
              <a:latin typeface="Times New Roman"/>
              <a:cs typeface="Times New Roman"/>
            </a:endParaRPr>
          </a:p>
          <a:p>
            <a:pPr marL="12347" marR="4939">
              <a:lnSpc>
                <a:spcPct val="143300"/>
              </a:lnSpc>
              <a:spcBef>
                <a:spcPts val="10"/>
              </a:spcBef>
            </a:pPr>
            <a:r>
              <a:rPr sz="1167" spc="-5" dirty="0">
                <a:latin typeface="Times New Roman"/>
                <a:cs typeface="Times New Roman"/>
              </a:rPr>
              <a:t>displayed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CDFDs </a:t>
            </a:r>
            <a:r>
              <a:rPr sz="1167" dirty="0">
                <a:latin typeface="Times New Roman"/>
                <a:cs typeface="Times New Roman"/>
              </a:rPr>
              <a:t>is the </a:t>
            </a:r>
            <a:r>
              <a:rPr sz="1167" spc="-5" dirty="0">
                <a:latin typeface="Times New Roman"/>
                <a:cs typeface="Times New Roman"/>
              </a:rPr>
              <a:t>process/system </a:t>
            </a:r>
            <a:r>
              <a:rPr sz="1167" dirty="0">
                <a:latin typeface="Times New Roman"/>
                <a:cs typeface="Times New Roman"/>
              </a:rPr>
              <a:t>being </a:t>
            </a:r>
            <a:r>
              <a:rPr sz="1167" spc="-5" dirty="0">
                <a:latin typeface="Times New Roman"/>
                <a:cs typeface="Times New Roman"/>
              </a:rPr>
              <a:t>analyzed. </a:t>
            </a:r>
            <a:r>
              <a:rPr sz="1167" dirty="0">
                <a:latin typeface="Times New Roman"/>
                <a:cs typeface="Times New Roman"/>
              </a:rPr>
              <a:t>Name of the </a:t>
            </a:r>
            <a:r>
              <a:rPr sz="1167" spc="-5" dirty="0">
                <a:latin typeface="Times New Roman"/>
                <a:cs typeface="Times New Roman"/>
              </a:rPr>
              <a:t>CDFDs </a:t>
            </a:r>
            <a:r>
              <a:rPr sz="1167" dirty="0">
                <a:latin typeface="Times New Roman"/>
                <a:cs typeface="Times New Roman"/>
              </a:rPr>
              <a:t>is  generally a </a:t>
            </a:r>
            <a:r>
              <a:rPr sz="1167" spc="-5" dirty="0">
                <a:latin typeface="Times New Roman"/>
                <a:cs typeface="Times New Roman"/>
              </a:rPr>
              <a:t>Noun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Phrase.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8962" y="7908076"/>
            <a:ext cx="5369807" cy="1229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-10" dirty="0">
                <a:latin typeface="Times New Roman"/>
                <a:cs typeface="Times New Roman"/>
              </a:rPr>
              <a:t>Fig: </a:t>
            </a:r>
            <a:r>
              <a:rPr sz="1167" dirty="0">
                <a:latin typeface="Times New Roman"/>
                <a:cs typeface="Times New Roman"/>
              </a:rPr>
              <a:t>13a. Example Context </a:t>
            </a:r>
            <a:r>
              <a:rPr sz="1167" spc="-5" dirty="0">
                <a:latin typeface="Times New Roman"/>
                <a:cs typeface="Times New Roman"/>
              </a:rPr>
              <a:t>DFD</a:t>
            </a:r>
            <a:r>
              <a:rPr sz="1167" spc="-5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Diagram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701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143800"/>
              </a:lnSpc>
            </a:pPr>
            <a:r>
              <a:rPr sz="1167" spc="-5" dirty="0">
                <a:latin typeface="Times New Roman"/>
                <a:cs typeface="Times New Roman"/>
              </a:rPr>
              <a:t>No System details are </a:t>
            </a:r>
            <a:r>
              <a:rPr sz="1167" dirty="0">
                <a:latin typeface="Times New Roman"/>
                <a:cs typeface="Times New Roman"/>
              </a:rPr>
              <a:t>shown in the </a:t>
            </a:r>
            <a:r>
              <a:rPr sz="1167" spc="-5" dirty="0">
                <a:latin typeface="Times New Roman"/>
                <a:cs typeface="Times New Roman"/>
              </a:rPr>
              <a:t>Contexts </a:t>
            </a:r>
            <a:r>
              <a:rPr sz="1167" spc="-10" dirty="0">
                <a:latin typeface="Times New Roman"/>
                <a:cs typeface="Times New Roman"/>
              </a:rPr>
              <a:t>DFDs </a:t>
            </a:r>
            <a:r>
              <a:rPr sz="1167" spc="-5" dirty="0">
                <a:latin typeface="Times New Roman"/>
                <a:cs typeface="Times New Roman"/>
              </a:rPr>
              <a:t>just </a:t>
            </a:r>
            <a:r>
              <a:rPr sz="1167" dirty="0">
                <a:latin typeface="Times New Roman"/>
                <a:cs typeface="Times New Roman"/>
              </a:rPr>
              <a:t>context is </a:t>
            </a:r>
            <a:r>
              <a:rPr sz="1167" spc="-5" dirty="0">
                <a:latin typeface="Times New Roman"/>
                <a:cs typeface="Times New Roman"/>
              </a:rPr>
              <a:t>shown. </a:t>
            </a:r>
            <a:r>
              <a:rPr sz="1167" spc="-10" dirty="0">
                <a:latin typeface="Times New Roman"/>
                <a:cs typeface="Times New Roman"/>
              </a:rPr>
              <a:t>Input </a:t>
            </a:r>
            <a:r>
              <a:rPr sz="1167" spc="-5" dirty="0">
                <a:latin typeface="Times New Roman"/>
                <a:cs typeface="Times New Roman"/>
              </a:rPr>
              <a:t>and  </a:t>
            </a:r>
            <a:r>
              <a:rPr sz="1167" dirty="0">
                <a:latin typeface="Times New Roman"/>
                <a:cs typeface="Times New Roman"/>
              </a:rPr>
              <a:t>output </a:t>
            </a:r>
            <a:r>
              <a:rPr sz="1167" spc="-5" dirty="0">
                <a:latin typeface="Times New Roman"/>
                <a:cs typeface="Times New Roman"/>
              </a:rPr>
              <a:t>from and </a:t>
            </a:r>
            <a:r>
              <a:rPr sz="1167" dirty="0">
                <a:latin typeface="Times New Roman"/>
                <a:cs typeface="Times New Roman"/>
              </a:rPr>
              <a:t>to the </a:t>
            </a:r>
            <a:r>
              <a:rPr sz="1167" spc="-5" dirty="0">
                <a:latin typeface="Times New Roman"/>
                <a:cs typeface="Times New Roman"/>
              </a:rPr>
              <a:t>process </a:t>
            </a:r>
            <a:r>
              <a:rPr sz="1167" dirty="0">
                <a:latin typeface="Times New Roman"/>
                <a:cs typeface="Times New Roman"/>
              </a:rPr>
              <a:t>are shown and </a:t>
            </a:r>
            <a:r>
              <a:rPr sz="1167" spc="-5" dirty="0">
                <a:latin typeface="Times New Roman"/>
                <a:cs typeface="Times New Roman"/>
              </a:rPr>
              <a:t>interactions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shown </a:t>
            </a:r>
            <a:r>
              <a:rPr sz="1167" dirty="0">
                <a:latin typeface="Times New Roman"/>
                <a:cs typeface="Times New Roman"/>
              </a:rPr>
              <a:t>only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external entities. An </a:t>
            </a:r>
            <a:r>
              <a:rPr sz="1167" dirty="0">
                <a:latin typeface="Times New Roman"/>
                <a:cs typeface="Times New Roman"/>
              </a:rPr>
              <a:t>example </a:t>
            </a:r>
            <a:r>
              <a:rPr sz="1167" spc="-5" dirty="0">
                <a:latin typeface="Times New Roman"/>
                <a:cs typeface="Times New Roman"/>
              </a:rPr>
              <a:t>DFD at </a:t>
            </a:r>
            <a:r>
              <a:rPr sz="1167" dirty="0">
                <a:latin typeface="Times New Roman"/>
                <a:cs typeface="Times New Roman"/>
              </a:rPr>
              <a:t>context </a:t>
            </a:r>
            <a:r>
              <a:rPr sz="1167" spc="-5" dirty="0">
                <a:latin typeface="Times New Roman"/>
                <a:cs typeface="Times New Roman"/>
              </a:rPr>
              <a:t>level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shown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Figure: </a:t>
            </a:r>
            <a:r>
              <a:rPr sz="1167" dirty="0">
                <a:latin typeface="Times New Roman"/>
                <a:cs typeface="Times New Roman"/>
              </a:rPr>
              <a:t>13a </a:t>
            </a:r>
            <a:r>
              <a:rPr sz="1167" spc="-5" dirty="0">
                <a:latin typeface="Times New Roman"/>
                <a:cs typeface="Times New Roman"/>
              </a:rPr>
              <a:t>and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13b.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23333" y="5567032"/>
            <a:ext cx="4166803" cy="2268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803051" y="1737348"/>
            <a:ext cx="888383" cy="888383"/>
          </a:xfrm>
          <a:custGeom>
            <a:avLst/>
            <a:gdLst/>
            <a:ahLst/>
            <a:cxnLst/>
            <a:rect l="l" t="t" r="r" b="b"/>
            <a:pathLst>
              <a:path w="913764" h="913764">
                <a:moveTo>
                  <a:pt x="142130" y="125364"/>
                </a:moveTo>
                <a:lnTo>
                  <a:pt x="109891" y="159246"/>
                </a:lnTo>
                <a:lnTo>
                  <a:pt x="81770" y="195518"/>
                </a:lnTo>
                <a:lnTo>
                  <a:pt x="57774" y="233853"/>
                </a:lnTo>
                <a:lnTo>
                  <a:pt x="37914" y="273924"/>
                </a:lnTo>
                <a:lnTo>
                  <a:pt x="22197" y="315407"/>
                </a:lnTo>
                <a:lnTo>
                  <a:pt x="10633" y="357975"/>
                </a:lnTo>
                <a:lnTo>
                  <a:pt x="3231" y="401302"/>
                </a:lnTo>
                <a:lnTo>
                  <a:pt x="0" y="445062"/>
                </a:lnTo>
                <a:lnTo>
                  <a:pt x="948" y="488929"/>
                </a:lnTo>
                <a:lnTo>
                  <a:pt x="6084" y="532577"/>
                </a:lnTo>
                <a:lnTo>
                  <a:pt x="15418" y="575681"/>
                </a:lnTo>
                <a:lnTo>
                  <a:pt x="28959" y="617914"/>
                </a:lnTo>
                <a:lnTo>
                  <a:pt x="46715" y="658950"/>
                </a:lnTo>
                <a:lnTo>
                  <a:pt x="68695" y="698463"/>
                </a:lnTo>
                <a:lnTo>
                  <a:pt x="94908" y="736128"/>
                </a:lnTo>
                <a:lnTo>
                  <a:pt x="125364" y="771618"/>
                </a:lnTo>
                <a:lnTo>
                  <a:pt x="159246" y="803857"/>
                </a:lnTo>
                <a:lnTo>
                  <a:pt x="195518" y="831978"/>
                </a:lnTo>
                <a:lnTo>
                  <a:pt x="233853" y="855974"/>
                </a:lnTo>
                <a:lnTo>
                  <a:pt x="273924" y="875834"/>
                </a:lnTo>
                <a:lnTo>
                  <a:pt x="315407" y="891551"/>
                </a:lnTo>
                <a:lnTo>
                  <a:pt x="357975" y="903115"/>
                </a:lnTo>
                <a:lnTo>
                  <a:pt x="401302" y="910517"/>
                </a:lnTo>
                <a:lnTo>
                  <a:pt x="445062" y="913748"/>
                </a:lnTo>
                <a:lnTo>
                  <a:pt x="488929" y="912800"/>
                </a:lnTo>
                <a:lnTo>
                  <a:pt x="532577" y="907664"/>
                </a:lnTo>
                <a:lnTo>
                  <a:pt x="575681" y="898330"/>
                </a:lnTo>
                <a:lnTo>
                  <a:pt x="617914" y="884789"/>
                </a:lnTo>
                <a:lnTo>
                  <a:pt x="658950" y="867033"/>
                </a:lnTo>
                <a:lnTo>
                  <a:pt x="698463" y="845053"/>
                </a:lnTo>
                <a:lnTo>
                  <a:pt x="736128" y="818840"/>
                </a:lnTo>
                <a:lnTo>
                  <a:pt x="771618" y="788384"/>
                </a:lnTo>
                <a:lnTo>
                  <a:pt x="803857" y="754502"/>
                </a:lnTo>
                <a:lnTo>
                  <a:pt x="831978" y="718230"/>
                </a:lnTo>
                <a:lnTo>
                  <a:pt x="855974" y="679895"/>
                </a:lnTo>
                <a:lnTo>
                  <a:pt x="875834" y="639824"/>
                </a:lnTo>
                <a:lnTo>
                  <a:pt x="891551" y="598341"/>
                </a:lnTo>
                <a:lnTo>
                  <a:pt x="903115" y="555773"/>
                </a:lnTo>
                <a:lnTo>
                  <a:pt x="910517" y="512446"/>
                </a:lnTo>
                <a:lnTo>
                  <a:pt x="913748" y="468686"/>
                </a:lnTo>
                <a:lnTo>
                  <a:pt x="912800" y="424819"/>
                </a:lnTo>
                <a:lnTo>
                  <a:pt x="907664" y="381171"/>
                </a:lnTo>
                <a:lnTo>
                  <a:pt x="898330" y="338067"/>
                </a:lnTo>
                <a:lnTo>
                  <a:pt x="884789" y="295834"/>
                </a:lnTo>
                <a:lnTo>
                  <a:pt x="867033" y="254798"/>
                </a:lnTo>
                <a:lnTo>
                  <a:pt x="845053" y="215285"/>
                </a:lnTo>
                <a:lnTo>
                  <a:pt x="818840" y="177620"/>
                </a:lnTo>
                <a:lnTo>
                  <a:pt x="788384" y="142130"/>
                </a:lnTo>
                <a:lnTo>
                  <a:pt x="754502" y="109891"/>
                </a:lnTo>
                <a:lnTo>
                  <a:pt x="718230" y="81770"/>
                </a:lnTo>
                <a:lnTo>
                  <a:pt x="679895" y="57774"/>
                </a:lnTo>
                <a:lnTo>
                  <a:pt x="639824" y="37914"/>
                </a:lnTo>
                <a:lnTo>
                  <a:pt x="598341" y="22197"/>
                </a:lnTo>
                <a:lnTo>
                  <a:pt x="555773" y="10633"/>
                </a:lnTo>
                <a:lnTo>
                  <a:pt x="512446" y="3231"/>
                </a:lnTo>
                <a:lnTo>
                  <a:pt x="468686" y="0"/>
                </a:lnTo>
                <a:lnTo>
                  <a:pt x="424819" y="948"/>
                </a:lnTo>
                <a:lnTo>
                  <a:pt x="381171" y="6084"/>
                </a:lnTo>
                <a:lnTo>
                  <a:pt x="338067" y="15418"/>
                </a:lnTo>
                <a:lnTo>
                  <a:pt x="295834" y="28959"/>
                </a:lnTo>
                <a:lnTo>
                  <a:pt x="254798" y="46715"/>
                </a:lnTo>
                <a:lnTo>
                  <a:pt x="215285" y="68695"/>
                </a:lnTo>
                <a:lnTo>
                  <a:pt x="177620" y="94908"/>
                </a:lnTo>
                <a:lnTo>
                  <a:pt x="142130" y="125364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924933" y="1875533"/>
            <a:ext cx="645142" cy="612422"/>
          </a:xfrm>
          <a:custGeom>
            <a:avLst/>
            <a:gdLst/>
            <a:ahLst/>
            <a:cxnLst/>
            <a:rect l="l" t="t" r="r" b="b"/>
            <a:pathLst>
              <a:path w="663575" h="629919">
                <a:moveTo>
                  <a:pt x="0" y="629488"/>
                </a:moveTo>
                <a:lnTo>
                  <a:pt x="663020" y="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941232" y="1859230"/>
            <a:ext cx="612422" cy="645142"/>
          </a:xfrm>
          <a:custGeom>
            <a:avLst/>
            <a:gdLst/>
            <a:ahLst/>
            <a:cxnLst/>
            <a:rect l="l" t="t" r="r" b="b"/>
            <a:pathLst>
              <a:path w="629919" h="663575">
                <a:moveTo>
                  <a:pt x="0" y="0"/>
                </a:moveTo>
                <a:lnTo>
                  <a:pt x="629488" y="66302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4604126" y="1654738"/>
            <a:ext cx="612422" cy="803187"/>
          </a:xfrm>
          <a:custGeom>
            <a:avLst/>
            <a:gdLst/>
            <a:ahLst/>
            <a:cxnLst/>
            <a:rect l="l" t="t" r="r" b="b"/>
            <a:pathLst>
              <a:path w="629920" h="826135">
                <a:moveTo>
                  <a:pt x="313982" y="826108"/>
                </a:moveTo>
                <a:lnTo>
                  <a:pt x="356691" y="822348"/>
                </a:lnTo>
                <a:lnTo>
                  <a:pt x="397685" y="811395"/>
                </a:lnTo>
                <a:lnTo>
                  <a:pt x="436583" y="793743"/>
                </a:lnTo>
                <a:lnTo>
                  <a:pt x="473005" y="769882"/>
                </a:lnTo>
                <a:lnTo>
                  <a:pt x="506569" y="740306"/>
                </a:lnTo>
                <a:lnTo>
                  <a:pt x="536894" y="705507"/>
                </a:lnTo>
                <a:lnTo>
                  <a:pt x="563599" y="665976"/>
                </a:lnTo>
                <a:lnTo>
                  <a:pt x="586303" y="622206"/>
                </a:lnTo>
                <a:lnTo>
                  <a:pt x="604625" y="574689"/>
                </a:lnTo>
                <a:lnTo>
                  <a:pt x="618184" y="523917"/>
                </a:lnTo>
                <a:lnTo>
                  <a:pt x="626598" y="470383"/>
                </a:lnTo>
                <a:lnTo>
                  <a:pt x="629488" y="414578"/>
                </a:lnTo>
                <a:lnTo>
                  <a:pt x="626979" y="358423"/>
                </a:lnTo>
                <a:lnTo>
                  <a:pt x="618939" y="304597"/>
                </a:lnTo>
                <a:lnTo>
                  <a:pt x="605744" y="253586"/>
                </a:lnTo>
                <a:lnTo>
                  <a:pt x="587770" y="205877"/>
                </a:lnTo>
                <a:lnTo>
                  <a:pt x="565394" y="161958"/>
                </a:lnTo>
                <a:lnTo>
                  <a:pt x="538989" y="122315"/>
                </a:lnTo>
                <a:lnTo>
                  <a:pt x="508934" y="87436"/>
                </a:lnTo>
                <a:lnTo>
                  <a:pt x="475602" y="57806"/>
                </a:lnTo>
                <a:lnTo>
                  <a:pt x="439370" y="33913"/>
                </a:lnTo>
                <a:lnTo>
                  <a:pt x="400613" y="16243"/>
                </a:lnTo>
                <a:lnTo>
                  <a:pt x="359708" y="5285"/>
                </a:lnTo>
                <a:lnTo>
                  <a:pt x="317030" y="1524"/>
                </a:lnTo>
                <a:lnTo>
                  <a:pt x="3048" y="0"/>
                </a:lnTo>
                <a:lnTo>
                  <a:pt x="0" y="824584"/>
                </a:lnTo>
                <a:lnTo>
                  <a:pt x="313982" y="826108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5210203" y="1622135"/>
            <a:ext cx="766145" cy="333992"/>
          </a:xfrm>
          <a:custGeom>
            <a:avLst/>
            <a:gdLst/>
            <a:ahLst/>
            <a:cxnLst/>
            <a:rect l="l" t="t" r="r" b="b"/>
            <a:pathLst>
              <a:path w="788035" h="343534">
                <a:moveTo>
                  <a:pt x="675558" y="34653"/>
                </a:moveTo>
                <a:lnTo>
                  <a:pt x="0" y="306361"/>
                </a:lnTo>
                <a:lnTo>
                  <a:pt x="13717" y="342941"/>
                </a:lnTo>
                <a:lnTo>
                  <a:pt x="690244" y="70843"/>
                </a:lnTo>
                <a:lnTo>
                  <a:pt x="675558" y="34653"/>
                </a:lnTo>
                <a:close/>
              </a:path>
              <a:path w="788035" h="343534">
                <a:moveTo>
                  <a:pt x="773130" y="27435"/>
                </a:moveTo>
                <a:lnTo>
                  <a:pt x="693504" y="27435"/>
                </a:lnTo>
                <a:lnTo>
                  <a:pt x="707221" y="64015"/>
                </a:lnTo>
                <a:lnTo>
                  <a:pt x="690244" y="70843"/>
                </a:lnTo>
                <a:lnTo>
                  <a:pt x="704173" y="105168"/>
                </a:lnTo>
                <a:lnTo>
                  <a:pt x="773130" y="27435"/>
                </a:lnTo>
                <a:close/>
              </a:path>
              <a:path w="788035" h="343534">
                <a:moveTo>
                  <a:pt x="693504" y="27435"/>
                </a:moveTo>
                <a:lnTo>
                  <a:pt x="675558" y="34653"/>
                </a:lnTo>
                <a:lnTo>
                  <a:pt x="690244" y="70843"/>
                </a:lnTo>
                <a:lnTo>
                  <a:pt x="707221" y="64015"/>
                </a:lnTo>
                <a:lnTo>
                  <a:pt x="693504" y="27435"/>
                </a:lnTo>
                <a:close/>
              </a:path>
              <a:path w="788035" h="343534">
                <a:moveTo>
                  <a:pt x="661496" y="0"/>
                </a:moveTo>
                <a:lnTo>
                  <a:pt x="675558" y="34653"/>
                </a:lnTo>
                <a:lnTo>
                  <a:pt x="693504" y="27435"/>
                </a:lnTo>
                <a:lnTo>
                  <a:pt x="773130" y="27435"/>
                </a:lnTo>
                <a:lnTo>
                  <a:pt x="788003" y="10669"/>
                </a:lnTo>
                <a:lnTo>
                  <a:pt x="661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5222058" y="2151154"/>
            <a:ext cx="757502" cy="309915"/>
          </a:xfrm>
          <a:custGeom>
            <a:avLst/>
            <a:gdLst/>
            <a:ahLst/>
            <a:cxnLst/>
            <a:rect l="l" t="t" r="r" b="b"/>
            <a:pathLst>
              <a:path w="779145" h="318769">
                <a:moveTo>
                  <a:pt x="665506" y="283135"/>
                </a:moveTo>
                <a:lnTo>
                  <a:pt x="652351" y="318554"/>
                </a:lnTo>
                <a:lnTo>
                  <a:pt x="778858" y="306361"/>
                </a:lnTo>
                <a:lnTo>
                  <a:pt x="763444" y="289595"/>
                </a:lnTo>
                <a:lnTo>
                  <a:pt x="682834" y="289595"/>
                </a:lnTo>
                <a:lnTo>
                  <a:pt x="665506" y="283135"/>
                </a:lnTo>
                <a:close/>
              </a:path>
              <a:path w="779145" h="318769">
                <a:moveTo>
                  <a:pt x="678612" y="247851"/>
                </a:moveTo>
                <a:lnTo>
                  <a:pt x="665506" y="283135"/>
                </a:lnTo>
                <a:lnTo>
                  <a:pt x="682834" y="289595"/>
                </a:lnTo>
                <a:lnTo>
                  <a:pt x="696552" y="254538"/>
                </a:lnTo>
                <a:lnTo>
                  <a:pt x="678612" y="247851"/>
                </a:lnTo>
                <a:close/>
              </a:path>
              <a:path w="779145" h="318769">
                <a:moveTo>
                  <a:pt x="691980" y="211861"/>
                </a:moveTo>
                <a:lnTo>
                  <a:pt x="678612" y="247851"/>
                </a:lnTo>
                <a:lnTo>
                  <a:pt x="696552" y="254538"/>
                </a:lnTo>
                <a:lnTo>
                  <a:pt x="682834" y="289595"/>
                </a:lnTo>
                <a:lnTo>
                  <a:pt x="763444" y="289595"/>
                </a:lnTo>
                <a:lnTo>
                  <a:pt x="691980" y="211861"/>
                </a:lnTo>
                <a:close/>
              </a:path>
              <a:path w="779145" h="318769">
                <a:moveTo>
                  <a:pt x="13717" y="0"/>
                </a:moveTo>
                <a:lnTo>
                  <a:pt x="0" y="35056"/>
                </a:lnTo>
                <a:lnTo>
                  <a:pt x="665506" y="283135"/>
                </a:lnTo>
                <a:lnTo>
                  <a:pt x="678612" y="247851"/>
                </a:lnTo>
                <a:lnTo>
                  <a:pt x="137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5405436" y="1894608"/>
            <a:ext cx="327819" cy="327201"/>
          </a:xfrm>
          <a:custGeom>
            <a:avLst/>
            <a:gdLst/>
            <a:ahLst/>
            <a:cxnLst/>
            <a:rect l="l" t="t" r="r" b="b"/>
            <a:pathLst>
              <a:path w="337185" h="336550">
                <a:moveTo>
                  <a:pt x="176424" y="0"/>
                </a:moveTo>
                <a:lnTo>
                  <a:pt x="133493" y="5327"/>
                </a:lnTo>
                <a:lnTo>
                  <a:pt x="92340" y="21663"/>
                </a:lnTo>
                <a:lnTo>
                  <a:pt x="55251" y="48964"/>
                </a:lnTo>
                <a:lnTo>
                  <a:pt x="26193" y="84782"/>
                </a:lnTo>
                <a:lnTo>
                  <a:pt x="7719" y="125173"/>
                </a:lnTo>
                <a:lnTo>
                  <a:pt x="0" y="167850"/>
                </a:lnTo>
                <a:lnTo>
                  <a:pt x="3203" y="210528"/>
                </a:lnTo>
                <a:lnTo>
                  <a:pt x="17499" y="250918"/>
                </a:lnTo>
                <a:lnTo>
                  <a:pt x="43058" y="286737"/>
                </a:lnTo>
                <a:lnTo>
                  <a:pt x="77613" y="314052"/>
                </a:lnTo>
                <a:lnTo>
                  <a:pt x="117291" y="330487"/>
                </a:lnTo>
                <a:lnTo>
                  <a:pt x="159848" y="336082"/>
                </a:lnTo>
                <a:lnTo>
                  <a:pt x="203041" y="330882"/>
                </a:lnTo>
                <a:lnTo>
                  <a:pt x="244624" y="314927"/>
                </a:lnTo>
                <a:lnTo>
                  <a:pt x="282355" y="288261"/>
                </a:lnTo>
                <a:lnTo>
                  <a:pt x="311300" y="252443"/>
                </a:lnTo>
                <a:lnTo>
                  <a:pt x="329492" y="212052"/>
                </a:lnTo>
                <a:lnTo>
                  <a:pt x="336844" y="169375"/>
                </a:lnTo>
                <a:lnTo>
                  <a:pt x="333274" y="126697"/>
                </a:lnTo>
                <a:lnTo>
                  <a:pt x="318695" y="86306"/>
                </a:lnTo>
                <a:lnTo>
                  <a:pt x="293024" y="50488"/>
                </a:lnTo>
                <a:lnTo>
                  <a:pt x="258476" y="22538"/>
                </a:lnTo>
                <a:lnTo>
                  <a:pt x="218847" y="5722"/>
                </a:lnTo>
                <a:lnTo>
                  <a:pt x="176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5405436" y="1894608"/>
            <a:ext cx="327819" cy="327201"/>
          </a:xfrm>
          <a:custGeom>
            <a:avLst/>
            <a:gdLst/>
            <a:ahLst/>
            <a:cxnLst/>
            <a:rect l="l" t="t" r="r" b="b"/>
            <a:pathLst>
              <a:path w="337185" h="336550">
                <a:moveTo>
                  <a:pt x="55251" y="48964"/>
                </a:moveTo>
                <a:lnTo>
                  <a:pt x="26193" y="84782"/>
                </a:lnTo>
                <a:lnTo>
                  <a:pt x="7719" y="125173"/>
                </a:lnTo>
                <a:lnTo>
                  <a:pt x="0" y="167850"/>
                </a:lnTo>
                <a:lnTo>
                  <a:pt x="3203" y="210528"/>
                </a:lnTo>
                <a:lnTo>
                  <a:pt x="17499" y="250918"/>
                </a:lnTo>
                <a:lnTo>
                  <a:pt x="43058" y="286737"/>
                </a:lnTo>
                <a:lnTo>
                  <a:pt x="77613" y="314052"/>
                </a:lnTo>
                <a:lnTo>
                  <a:pt x="117291" y="330487"/>
                </a:lnTo>
                <a:lnTo>
                  <a:pt x="159848" y="336082"/>
                </a:lnTo>
                <a:lnTo>
                  <a:pt x="203041" y="330882"/>
                </a:lnTo>
                <a:lnTo>
                  <a:pt x="244624" y="314927"/>
                </a:lnTo>
                <a:lnTo>
                  <a:pt x="282355" y="288261"/>
                </a:lnTo>
                <a:lnTo>
                  <a:pt x="311300" y="252443"/>
                </a:lnTo>
                <a:lnTo>
                  <a:pt x="329492" y="212052"/>
                </a:lnTo>
                <a:lnTo>
                  <a:pt x="336844" y="169375"/>
                </a:lnTo>
                <a:lnTo>
                  <a:pt x="333274" y="126697"/>
                </a:lnTo>
                <a:lnTo>
                  <a:pt x="318695" y="86306"/>
                </a:lnTo>
                <a:lnTo>
                  <a:pt x="293024" y="50488"/>
                </a:lnTo>
                <a:lnTo>
                  <a:pt x="258476" y="22538"/>
                </a:lnTo>
                <a:lnTo>
                  <a:pt x="218847" y="5722"/>
                </a:lnTo>
                <a:lnTo>
                  <a:pt x="176424" y="0"/>
                </a:lnTo>
                <a:lnTo>
                  <a:pt x="133493" y="5327"/>
                </a:lnTo>
                <a:lnTo>
                  <a:pt x="92340" y="21663"/>
                </a:lnTo>
                <a:lnTo>
                  <a:pt x="55251" y="48964"/>
                </a:lnTo>
                <a:close/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5447298" y="1943697"/>
            <a:ext cx="243240" cy="230275"/>
          </a:xfrm>
          <a:custGeom>
            <a:avLst/>
            <a:gdLst/>
            <a:ahLst/>
            <a:cxnLst/>
            <a:rect l="l" t="t" r="r" b="b"/>
            <a:pathLst>
              <a:path w="250189" h="236855">
                <a:moveTo>
                  <a:pt x="0" y="236248"/>
                </a:moveTo>
                <a:lnTo>
                  <a:pt x="249966" y="0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5459153" y="1942214"/>
            <a:ext cx="221014" cy="232745"/>
          </a:xfrm>
          <a:custGeom>
            <a:avLst/>
            <a:gdLst/>
            <a:ahLst/>
            <a:cxnLst/>
            <a:rect l="l" t="t" r="r" b="b"/>
            <a:pathLst>
              <a:path w="227329" h="239394">
                <a:moveTo>
                  <a:pt x="0" y="0"/>
                </a:moveTo>
                <a:lnTo>
                  <a:pt x="227103" y="239297"/>
                </a:lnTo>
              </a:path>
            </a:pathLst>
          </a:custGeom>
          <a:ln w="38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52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3666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26" y="1343127"/>
            <a:ext cx="5370424" cy="779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3800"/>
              </a:lnSpc>
            </a:pPr>
            <a:r>
              <a:rPr sz="1167" spc="-10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the context </a:t>
            </a:r>
            <a:r>
              <a:rPr sz="1167" spc="-5" dirty="0">
                <a:latin typeface="Times New Roman"/>
                <a:cs typeface="Times New Roman"/>
              </a:rPr>
              <a:t>level </a:t>
            </a:r>
            <a:r>
              <a:rPr sz="1167" dirty="0">
                <a:latin typeface="Times New Roman"/>
                <a:cs typeface="Times New Roman"/>
              </a:rPr>
              <a:t>DFDs no </a:t>
            </a:r>
            <a:r>
              <a:rPr sz="1167" spc="-5" dirty="0">
                <a:latin typeface="Times New Roman"/>
                <a:cs typeface="Times New Roman"/>
              </a:rPr>
              <a:t>data stores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created. Ant dataflow from </a:t>
            </a:r>
            <a:r>
              <a:rPr sz="1167" dirty="0">
                <a:latin typeface="Times New Roman"/>
                <a:cs typeface="Times New Roman"/>
              </a:rPr>
              <a:t>external </a:t>
            </a:r>
            <a:r>
              <a:rPr sz="1167" spc="-5" dirty="0">
                <a:latin typeface="Times New Roman"/>
                <a:cs typeface="Times New Roman"/>
              </a:rPr>
              <a:t>entities  are </a:t>
            </a:r>
            <a:r>
              <a:rPr sz="1167" spc="5" dirty="0">
                <a:latin typeface="Times New Roman"/>
                <a:cs typeface="Times New Roman"/>
              </a:rPr>
              <a:t>only </a:t>
            </a:r>
            <a:r>
              <a:rPr sz="1167" spc="-5" dirty="0">
                <a:latin typeface="Times New Roman"/>
                <a:cs typeface="Times New Roman"/>
              </a:rPr>
              <a:t>directed </a:t>
            </a:r>
            <a:r>
              <a:rPr sz="1167" dirty="0">
                <a:latin typeface="Times New Roman"/>
                <a:cs typeface="Times New Roman"/>
              </a:rPr>
              <a:t>toward the </a:t>
            </a:r>
            <a:r>
              <a:rPr sz="1167" spc="-5" dirty="0">
                <a:latin typeface="Times New Roman"/>
                <a:cs typeface="Times New Roman"/>
              </a:rPr>
              <a:t>purported system and vice versa, </a:t>
            </a:r>
            <a:r>
              <a:rPr sz="1167" dirty="0">
                <a:latin typeface="Times New Roman"/>
                <a:cs typeface="Times New Roman"/>
              </a:rPr>
              <a:t>no communication is show  </a:t>
            </a:r>
            <a:r>
              <a:rPr sz="1167" spc="-5" dirty="0">
                <a:latin typeface="Times New Roman"/>
                <a:cs typeface="Times New Roman"/>
              </a:rPr>
              <a:t>between external entities</a:t>
            </a:r>
            <a:r>
              <a:rPr sz="1167" spc="3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themselves.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1341" y="2200408"/>
            <a:ext cx="4134205" cy="3000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099120" y="5273644"/>
            <a:ext cx="5372276" cy="39218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-10" dirty="0">
                <a:latin typeface="Times New Roman"/>
                <a:cs typeface="Times New Roman"/>
              </a:rPr>
              <a:t>Fig: </a:t>
            </a:r>
            <a:r>
              <a:rPr sz="1167" dirty="0">
                <a:latin typeface="Times New Roman"/>
                <a:cs typeface="Times New Roman"/>
              </a:rPr>
              <a:t>13b. Example Context </a:t>
            </a:r>
            <a:r>
              <a:rPr sz="1167" spc="-5" dirty="0">
                <a:latin typeface="Times New Roman"/>
                <a:cs typeface="Times New Roman"/>
              </a:rPr>
              <a:t>DFD</a:t>
            </a:r>
            <a:r>
              <a:rPr sz="1167" spc="-4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Diagram</a:t>
            </a:r>
            <a:endParaRPr sz="1167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66"/>
              </a:lnSpc>
              <a:spcBef>
                <a:spcPts val="617"/>
              </a:spcBef>
              <a:buFont typeface="Courier New"/>
              <a:buChar char="o"/>
              <a:tabLst>
                <a:tab pos="235209" algn="l"/>
              </a:tabLst>
            </a:pPr>
            <a:r>
              <a:rPr sz="1167" spc="10" dirty="0">
                <a:latin typeface="Times New Roman"/>
                <a:cs typeface="Times New Roman"/>
              </a:rPr>
              <a:t>Level </a:t>
            </a:r>
            <a:r>
              <a:rPr sz="1167" dirty="0">
                <a:latin typeface="Times New Roman"/>
                <a:cs typeface="Times New Roman"/>
              </a:rPr>
              <a:t>0 </a:t>
            </a:r>
            <a:r>
              <a:rPr sz="1167" spc="44" dirty="0">
                <a:latin typeface="Times New Roman"/>
                <a:cs typeface="Times New Roman"/>
              </a:rPr>
              <a:t>Data </a:t>
            </a:r>
            <a:r>
              <a:rPr sz="1167" spc="10" dirty="0">
                <a:latin typeface="Times New Roman"/>
                <a:cs typeface="Times New Roman"/>
              </a:rPr>
              <a:t>Flow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spc="39" dirty="0">
                <a:latin typeface="Times New Roman"/>
                <a:cs typeface="Times New Roman"/>
              </a:rPr>
              <a:t>Diagrams: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66"/>
              </a:lnSpc>
            </a:pP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12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level</a:t>
            </a:r>
            <a:r>
              <a:rPr sz="1167" spc="14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0</a:t>
            </a:r>
            <a:r>
              <a:rPr sz="1167" spc="12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Diagram</a:t>
            </a:r>
            <a:r>
              <a:rPr sz="1167" spc="13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</a:t>
            </a:r>
            <a:r>
              <a:rPr sz="1167" spc="14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DFD</a:t>
            </a:r>
            <a:r>
              <a:rPr sz="1167" spc="12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is</a:t>
            </a:r>
            <a:r>
              <a:rPr sz="1167" spc="13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used</a:t>
            </a:r>
            <a:r>
              <a:rPr sz="1167" spc="14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to</a:t>
            </a:r>
            <a:r>
              <a:rPr sz="1167" spc="12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describe</a:t>
            </a:r>
            <a:r>
              <a:rPr sz="1167" spc="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13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working</a:t>
            </a:r>
            <a:r>
              <a:rPr sz="1167" spc="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13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13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whole</a:t>
            </a:r>
            <a:r>
              <a:rPr sz="1167" spc="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system.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143800"/>
              </a:lnSpc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Once </a:t>
            </a:r>
            <a:r>
              <a:rPr sz="1167" dirty="0">
                <a:latin typeface="Times New Roman"/>
                <a:cs typeface="Times New Roman"/>
              </a:rPr>
              <a:t>a context </a:t>
            </a:r>
            <a:r>
              <a:rPr sz="1167" spc="-5" dirty="0">
                <a:latin typeface="Times New Roman"/>
                <a:cs typeface="Times New Roman"/>
              </a:rPr>
              <a:t>DFD </a:t>
            </a:r>
            <a:r>
              <a:rPr sz="1167" spc="5" dirty="0">
                <a:latin typeface="Times New Roman"/>
                <a:cs typeface="Times New Roman"/>
              </a:rPr>
              <a:t>has </a:t>
            </a:r>
            <a:r>
              <a:rPr sz="1167" spc="-5" dirty="0">
                <a:latin typeface="Times New Roman"/>
                <a:cs typeface="Times New Roman"/>
              </a:rPr>
              <a:t>been </a:t>
            </a:r>
            <a:r>
              <a:rPr sz="1167" dirty="0">
                <a:latin typeface="Times New Roman"/>
                <a:cs typeface="Times New Roman"/>
              </a:rPr>
              <a:t>created the level </a:t>
            </a:r>
            <a:r>
              <a:rPr sz="1167" spc="-5" dirty="0">
                <a:latin typeface="Times New Roman"/>
                <a:cs typeface="Times New Roman"/>
              </a:rPr>
              <a:t>zero diagram </a:t>
            </a:r>
            <a:r>
              <a:rPr sz="1167" dirty="0">
                <a:latin typeface="Times New Roman"/>
                <a:cs typeface="Times New Roman"/>
              </a:rPr>
              <a:t>or level ‘not’ </a:t>
            </a:r>
            <a:r>
              <a:rPr sz="1167" spc="-5" dirty="0">
                <a:latin typeface="Times New Roman"/>
                <a:cs typeface="Times New Roman"/>
              </a:rPr>
              <a:t>diagram </a:t>
            </a:r>
            <a:r>
              <a:rPr sz="1167" dirty="0">
                <a:latin typeface="Times New Roman"/>
                <a:cs typeface="Times New Roman"/>
              </a:rPr>
              <a:t>is  </a:t>
            </a:r>
            <a:r>
              <a:rPr sz="1167" spc="-5" dirty="0">
                <a:latin typeface="Times New Roman"/>
                <a:cs typeface="Times New Roman"/>
              </a:rPr>
              <a:t>created.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level zero diagram contains all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apparent details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system. </a:t>
            </a:r>
            <a:r>
              <a:rPr sz="1167" spc="-15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shows 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interaction between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numbers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processes and </a:t>
            </a:r>
            <a:r>
              <a:rPr sz="1167" dirty="0">
                <a:latin typeface="Times New Roman"/>
                <a:cs typeface="Times New Roman"/>
              </a:rPr>
              <a:t>may </a:t>
            </a:r>
            <a:r>
              <a:rPr sz="1167" spc="-5" dirty="0">
                <a:latin typeface="Times New Roman"/>
                <a:cs typeface="Times New Roman"/>
              </a:rPr>
              <a:t>include </a:t>
            </a:r>
            <a:r>
              <a:rPr sz="1167" dirty="0">
                <a:latin typeface="Times New Roman"/>
                <a:cs typeface="Times New Roman"/>
              </a:rPr>
              <a:t>a large </a:t>
            </a:r>
            <a:r>
              <a:rPr sz="1167" spc="-5" dirty="0">
                <a:latin typeface="Times New Roman"/>
                <a:cs typeface="Times New Roman"/>
              </a:rPr>
              <a:t>number </a:t>
            </a:r>
            <a:r>
              <a:rPr sz="1167" dirty="0">
                <a:latin typeface="Times New Roman"/>
                <a:cs typeface="Times New Roman"/>
              </a:rPr>
              <a:t>of  </a:t>
            </a:r>
            <a:r>
              <a:rPr sz="1167" spc="-5" dirty="0">
                <a:latin typeface="Times New Roman"/>
                <a:cs typeface="Times New Roman"/>
              </a:rPr>
              <a:t>external entities. At </a:t>
            </a:r>
            <a:r>
              <a:rPr sz="1167" dirty="0">
                <a:latin typeface="Times New Roman"/>
                <a:cs typeface="Times New Roman"/>
              </a:rPr>
              <a:t>this level it is the duty of the </a:t>
            </a:r>
            <a:r>
              <a:rPr sz="1167" spc="-5" dirty="0">
                <a:latin typeface="Times New Roman"/>
                <a:cs typeface="Times New Roman"/>
              </a:rPr>
              <a:t>designer </a:t>
            </a:r>
            <a:r>
              <a:rPr sz="1167" dirty="0">
                <a:latin typeface="Times New Roman"/>
                <a:cs typeface="Times New Roman"/>
              </a:rPr>
              <a:t>to keep a balance in describing  the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using the </a:t>
            </a:r>
            <a:r>
              <a:rPr sz="1167" spc="-5" dirty="0">
                <a:latin typeface="Times New Roman"/>
                <a:cs typeface="Times New Roman"/>
              </a:rPr>
              <a:t>level </a:t>
            </a:r>
            <a:r>
              <a:rPr sz="1167" dirty="0">
                <a:latin typeface="Times New Roman"/>
                <a:cs typeface="Times New Roman"/>
              </a:rPr>
              <a:t>0 </a:t>
            </a:r>
            <a:r>
              <a:rPr sz="1167" spc="-5" dirty="0">
                <a:latin typeface="Times New Roman"/>
                <a:cs typeface="Times New Roman"/>
              </a:rPr>
              <a:t>diagram. Balance </a:t>
            </a:r>
            <a:r>
              <a:rPr sz="1167" dirty="0">
                <a:latin typeface="Times New Roman"/>
                <a:cs typeface="Times New Roman"/>
              </a:rPr>
              <a:t>means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he should </a:t>
            </a:r>
            <a:r>
              <a:rPr sz="1167" spc="-5" dirty="0">
                <a:latin typeface="Times New Roman"/>
                <a:cs typeface="Times New Roman"/>
              </a:rPr>
              <a:t>give proper depth </a:t>
            </a:r>
            <a:r>
              <a:rPr sz="1167" dirty="0">
                <a:latin typeface="Times New Roman"/>
                <a:cs typeface="Times New Roman"/>
              </a:rPr>
              <a:t>to  the </a:t>
            </a:r>
            <a:r>
              <a:rPr sz="1167" spc="-5" dirty="0">
                <a:latin typeface="Times New Roman"/>
                <a:cs typeface="Times New Roman"/>
              </a:rPr>
              <a:t>level </a:t>
            </a:r>
            <a:r>
              <a:rPr sz="1167" dirty="0">
                <a:latin typeface="Times New Roman"/>
                <a:cs typeface="Times New Roman"/>
              </a:rPr>
              <a:t>0 </a:t>
            </a:r>
            <a:r>
              <a:rPr sz="1167" spc="-5" dirty="0">
                <a:latin typeface="Times New Roman"/>
                <a:cs typeface="Times New Roman"/>
              </a:rPr>
              <a:t>diagram processes. Because </a:t>
            </a:r>
            <a:r>
              <a:rPr sz="1167" dirty="0">
                <a:latin typeface="Times New Roman"/>
                <a:cs typeface="Times New Roman"/>
              </a:rPr>
              <a:t>placing </a:t>
            </a:r>
            <a:r>
              <a:rPr sz="1167" spc="5" dirty="0">
                <a:latin typeface="Times New Roman"/>
                <a:cs typeface="Times New Roman"/>
              </a:rPr>
              <a:t>too </a:t>
            </a:r>
            <a:r>
              <a:rPr sz="1167" dirty="0">
                <a:latin typeface="Times New Roman"/>
                <a:cs typeface="Times New Roman"/>
              </a:rPr>
              <a:t>much </a:t>
            </a:r>
            <a:r>
              <a:rPr sz="1167" spc="-5" dirty="0">
                <a:latin typeface="Times New Roman"/>
                <a:cs typeface="Times New Roman"/>
              </a:rPr>
              <a:t>details and showing all </a:t>
            </a:r>
            <a:r>
              <a:rPr sz="1167" dirty="0">
                <a:latin typeface="Times New Roman"/>
                <a:cs typeface="Times New Roman"/>
              </a:rPr>
              <a:t>of the  </a:t>
            </a:r>
            <a:r>
              <a:rPr sz="1167" spc="-5" dirty="0">
                <a:latin typeface="Times New Roman"/>
                <a:cs typeface="Times New Roman"/>
              </a:rPr>
              <a:t>miniature processes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level </a:t>
            </a:r>
            <a:r>
              <a:rPr sz="1167" dirty="0">
                <a:latin typeface="Times New Roman"/>
                <a:cs typeface="Times New Roman"/>
              </a:rPr>
              <a:t>0 </a:t>
            </a:r>
            <a:r>
              <a:rPr sz="1167" spc="-5" dirty="0">
                <a:latin typeface="Times New Roman"/>
                <a:cs typeface="Times New Roman"/>
              </a:rPr>
              <a:t>diagrams </a:t>
            </a:r>
            <a:r>
              <a:rPr sz="1167" dirty="0">
                <a:latin typeface="Times New Roman"/>
                <a:cs typeface="Times New Roman"/>
              </a:rPr>
              <a:t>makes </a:t>
            </a:r>
            <a:r>
              <a:rPr sz="1167" spc="-5" dirty="0">
                <a:latin typeface="Times New Roman"/>
                <a:cs typeface="Times New Roman"/>
              </a:rPr>
              <a:t>it </a:t>
            </a:r>
            <a:r>
              <a:rPr sz="1167" dirty="0">
                <a:latin typeface="Times New Roman"/>
                <a:cs typeface="Times New Roman"/>
              </a:rPr>
              <a:t>too much </a:t>
            </a:r>
            <a:r>
              <a:rPr sz="1167" spc="-5" dirty="0">
                <a:latin typeface="Times New Roman"/>
                <a:cs typeface="Times New Roman"/>
              </a:rPr>
              <a:t>complex. On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other  hand </a:t>
            </a:r>
            <a:r>
              <a:rPr sz="1167" dirty="0">
                <a:latin typeface="Times New Roman"/>
                <a:cs typeface="Times New Roman"/>
              </a:rPr>
              <a:t>it is </a:t>
            </a:r>
            <a:r>
              <a:rPr sz="1167" spc="-5" dirty="0">
                <a:latin typeface="Times New Roman"/>
                <a:cs typeface="Times New Roman"/>
              </a:rPr>
              <a:t>also </a:t>
            </a:r>
            <a:r>
              <a:rPr sz="1167" dirty="0">
                <a:latin typeface="Times New Roman"/>
                <a:cs typeface="Times New Roman"/>
              </a:rPr>
              <a:t>not recommended to just ignore </a:t>
            </a:r>
            <a:r>
              <a:rPr sz="1167" spc="-5" dirty="0">
                <a:latin typeface="Times New Roman"/>
                <a:cs typeface="Times New Roman"/>
              </a:rPr>
              <a:t>even larger </a:t>
            </a:r>
            <a:r>
              <a:rPr sz="1167" dirty="0">
                <a:latin typeface="Times New Roman"/>
                <a:cs typeface="Times New Roman"/>
              </a:rPr>
              <a:t>processes of the system,  </a:t>
            </a:r>
            <a:r>
              <a:rPr sz="1167" spc="-5" dirty="0">
                <a:latin typeface="Times New Roman"/>
                <a:cs typeface="Times New Roman"/>
              </a:rPr>
              <a:t>because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such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case although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level </a:t>
            </a:r>
            <a:r>
              <a:rPr sz="1167" dirty="0">
                <a:latin typeface="Times New Roman"/>
                <a:cs typeface="Times New Roman"/>
              </a:rPr>
              <a:t>0 </a:t>
            </a:r>
            <a:r>
              <a:rPr sz="1167" spc="-5" dirty="0">
                <a:latin typeface="Times New Roman"/>
                <a:cs typeface="Times New Roman"/>
              </a:rPr>
              <a:t>DFD will become simple </a:t>
            </a:r>
            <a:r>
              <a:rPr sz="1167" dirty="0">
                <a:latin typeface="Times New Roman"/>
                <a:cs typeface="Times New Roman"/>
              </a:rPr>
              <a:t>but now </a:t>
            </a:r>
            <a:r>
              <a:rPr sz="1167" spc="-5" dirty="0">
                <a:latin typeface="Times New Roman"/>
                <a:cs typeface="Times New Roman"/>
              </a:rPr>
              <a:t>we will  have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create </a:t>
            </a:r>
            <a:r>
              <a:rPr sz="1167" dirty="0">
                <a:latin typeface="Times New Roman"/>
                <a:cs typeface="Times New Roman"/>
              </a:rPr>
              <a:t>large number of </a:t>
            </a:r>
            <a:r>
              <a:rPr sz="1167" spc="-5" dirty="0">
                <a:latin typeface="Times New Roman"/>
                <a:cs typeface="Times New Roman"/>
              </a:rPr>
              <a:t>detail DFDs. </a:t>
            </a:r>
            <a:r>
              <a:rPr sz="1167" dirty="0">
                <a:latin typeface="Times New Roman"/>
                <a:cs typeface="Times New Roman"/>
              </a:rPr>
              <a:t>So a </a:t>
            </a:r>
            <a:r>
              <a:rPr sz="1167" spc="-5" dirty="0">
                <a:latin typeface="Times New Roman"/>
                <a:cs typeface="Times New Roman"/>
              </a:rPr>
              <a:t>balance </a:t>
            </a:r>
            <a:r>
              <a:rPr sz="1167" dirty="0">
                <a:latin typeface="Times New Roman"/>
                <a:cs typeface="Times New Roman"/>
              </a:rPr>
              <a:t>in describing the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should  be </a:t>
            </a:r>
            <a:r>
              <a:rPr sz="1167" spc="-5" dirty="0">
                <a:latin typeface="Times New Roman"/>
                <a:cs typeface="Times New Roman"/>
              </a:rPr>
              <a:t>kept </a:t>
            </a:r>
            <a:r>
              <a:rPr sz="1167" dirty="0">
                <a:latin typeface="Times New Roman"/>
                <a:cs typeface="Times New Roman"/>
              </a:rPr>
              <a:t>so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depth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Level </a:t>
            </a:r>
            <a:r>
              <a:rPr sz="1167" dirty="0">
                <a:latin typeface="Times New Roman"/>
                <a:cs typeface="Times New Roman"/>
              </a:rPr>
              <a:t>0 DFD is</a:t>
            </a:r>
            <a:r>
              <a:rPr sz="1167" spc="10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manageable.</a:t>
            </a:r>
            <a:endParaRPr sz="1167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61"/>
              </a:lnSpc>
              <a:spcBef>
                <a:spcPts val="617"/>
              </a:spcBef>
              <a:buFont typeface="Courier New"/>
              <a:buChar char="o"/>
              <a:tabLst>
                <a:tab pos="235209" algn="l"/>
              </a:tabLst>
            </a:pPr>
            <a:r>
              <a:rPr sz="1167" spc="24" dirty="0">
                <a:latin typeface="Times New Roman"/>
                <a:cs typeface="Times New Roman"/>
              </a:rPr>
              <a:t>Steps </a:t>
            </a:r>
            <a:r>
              <a:rPr sz="1167" spc="29" dirty="0">
                <a:latin typeface="Times New Roman"/>
                <a:cs typeface="Times New Roman"/>
              </a:rPr>
              <a:t>in </a:t>
            </a:r>
            <a:r>
              <a:rPr sz="1167" spc="34" dirty="0">
                <a:latin typeface="Times New Roman"/>
                <a:cs typeface="Times New Roman"/>
              </a:rPr>
              <a:t>creating </a:t>
            </a:r>
            <a:r>
              <a:rPr sz="1167" spc="39" dirty="0">
                <a:latin typeface="Times New Roman"/>
                <a:cs typeface="Times New Roman"/>
              </a:rPr>
              <a:t>the </a:t>
            </a:r>
            <a:r>
              <a:rPr sz="1167" dirty="0">
                <a:latin typeface="Times New Roman"/>
                <a:cs typeface="Times New Roman"/>
              </a:rPr>
              <a:t>level 0</a:t>
            </a:r>
            <a:r>
              <a:rPr sz="1167" spc="-165" dirty="0">
                <a:latin typeface="Times New Roman"/>
                <a:cs typeface="Times New Roman"/>
              </a:rPr>
              <a:t> </a:t>
            </a:r>
            <a:r>
              <a:rPr sz="1167" spc="19" dirty="0">
                <a:latin typeface="Times New Roman"/>
                <a:cs typeface="Times New Roman"/>
              </a:rPr>
              <a:t>DFD</a:t>
            </a:r>
            <a:endParaRPr sz="1167">
              <a:latin typeface="Times New Roman"/>
              <a:cs typeface="Times New Roman"/>
            </a:endParaRPr>
          </a:p>
          <a:p>
            <a:pPr marL="456219" lvl="1" indent="-222245">
              <a:lnSpc>
                <a:spcPts val="1593"/>
              </a:lnSpc>
              <a:buSzPct val="116666"/>
              <a:buAutoNum type="arabicPeriod"/>
              <a:tabLst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Identify </a:t>
            </a:r>
            <a:r>
              <a:rPr sz="1167" spc="-5" dirty="0">
                <a:latin typeface="Times New Roman"/>
                <a:cs typeface="Times New Roman"/>
              </a:rPr>
              <a:t>distinct </a:t>
            </a:r>
            <a:r>
              <a:rPr sz="1167" dirty="0">
                <a:latin typeface="Times New Roman"/>
                <a:cs typeface="Times New Roman"/>
              </a:rPr>
              <a:t>modules of the </a:t>
            </a:r>
            <a:r>
              <a:rPr sz="1167" spc="-5" dirty="0">
                <a:latin typeface="Times New Roman"/>
                <a:cs typeface="Times New Roman"/>
              </a:rPr>
              <a:t>system for which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create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-4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DFD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53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75547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21268" y="1347830"/>
            <a:ext cx="5146940" cy="3630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marR="11730" indent="-222245" algn="just">
              <a:lnSpc>
                <a:spcPct val="134800"/>
              </a:lnSpc>
              <a:buSzPct val="116666"/>
              <a:buAutoNum type="arabicPeriod" startAt="2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Create DFDs for all </a:t>
            </a:r>
            <a:r>
              <a:rPr sz="1167" dirty="0">
                <a:latin typeface="Times New Roman"/>
                <a:cs typeface="Times New Roman"/>
              </a:rPr>
              <a:t>the modules one </a:t>
            </a:r>
            <a:r>
              <a:rPr sz="1167" spc="10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one to show the </a:t>
            </a:r>
            <a:r>
              <a:rPr sz="1167" spc="-5" dirty="0">
                <a:latin typeface="Times New Roman"/>
                <a:cs typeface="Times New Roman"/>
              </a:rPr>
              <a:t>internal </a:t>
            </a:r>
            <a:r>
              <a:rPr sz="1167" dirty="0">
                <a:latin typeface="Times New Roman"/>
                <a:cs typeface="Times New Roman"/>
              </a:rPr>
              <a:t>functionality of  the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system.</a:t>
            </a:r>
            <a:endParaRPr sz="1167">
              <a:latin typeface="Times New Roman"/>
              <a:cs typeface="Times New Roman"/>
            </a:endParaRPr>
          </a:p>
          <a:p>
            <a:pPr marL="233975" marR="4939" indent="-221628" algn="just">
              <a:lnSpc>
                <a:spcPts val="2003"/>
              </a:lnSpc>
              <a:spcBef>
                <a:spcPts val="369"/>
              </a:spcBef>
              <a:buSzPct val="116666"/>
              <a:buAutoNum type="arabicPeriod" startAt="2"/>
              <a:tabLst>
                <a:tab pos="235209" algn="l"/>
              </a:tabLst>
            </a:pPr>
            <a:r>
              <a:rPr sz="1167" spc="-5" dirty="0">
                <a:latin typeface="Times New Roman"/>
                <a:cs typeface="Times New Roman"/>
              </a:rPr>
              <a:t>Once </a:t>
            </a:r>
            <a:r>
              <a:rPr sz="1167" dirty="0">
                <a:latin typeface="Times New Roman"/>
                <a:cs typeface="Times New Roman"/>
              </a:rPr>
              <a:t>DFD for the </a:t>
            </a:r>
            <a:r>
              <a:rPr sz="1167" spc="-5" dirty="0">
                <a:latin typeface="Times New Roman"/>
                <a:cs typeface="Times New Roman"/>
              </a:rPr>
              <a:t>distinct </a:t>
            </a:r>
            <a:r>
              <a:rPr sz="1167" dirty="0">
                <a:latin typeface="Times New Roman"/>
                <a:cs typeface="Times New Roman"/>
              </a:rPr>
              <a:t>modules of the </a:t>
            </a:r>
            <a:r>
              <a:rPr sz="1167" spc="-5" dirty="0">
                <a:latin typeface="Times New Roman"/>
                <a:cs typeface="Times New Roman"/>
              </a:rPr>
              <a:t>system have been created, </a:t>
            </a:r>
            <a:r>
              <a:rPr sz="1167" dirty="0">
                <a:latin typeface="Times New Roman"/>
                <a:cs typeface="Times New Roman"/>
              </a:rPr>
              <a:t>establish link  </a:t>
            </a:r>
            <a:r>
              <a:rPr sz="1167" spc="-5" dirty="0">
                <a:latin typeface="Times New Roman"/>
                <a:cs typeface="Times New Roman"/>
              </a:rPr>
              <a:t>between different DFDs where required </a:t>
            </a:r>
            <a:r>
              <a:rPr sz="1167" spc="10" dirty="0">
                <a:latin typeface="Times New Roman"/>
                <a:cs typeface="Times New Roman"/>
              </a:rPr>
              <a:t>by </a:t>
            </a:r>
            <a:r>
              <a:rPr sz="1167" spc="-5" dirty="0">
                <a:latin typeface="Times New Roman"/>
                <a:cs typeface="Times New Roman"/>
              </a:rPr>
              <a:t>either connecting </a:t>
            </a:r>
            <a:r>
              <a:rPr sz="1167" dirty="0">
                <a:latin typeface="Times New Roman"/>
                <a:cs typeface="Times New Roman"/>
              </a:rPr>
              <a:t>the entities of the  </a:t>
            </a:r>
            <a:r>
              <a:rPr sz="1167" spc="-5" dirty="0">
                <a:latin typeface="Times New Roman"/>
                <a:cs typeface="Times New Roman"/>
              </a:rPr>
              <a:t>system, processes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or the data </a:t>
            </a:r>
            <a:r>
              <a:rPr sz="1167" spc="-5" dirty="0">
                <a:latin typeface="Times New Roman"/>
                <a:cs typeface="Times New Roman"/>
              </a:rPr>
              <a:t>stores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different</a:t>
            </a:r>
            <a:r>
              <a:rPr sz="1167" spc="5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DFDs.</a:t>
            </a:r>
            <a:endParaRPr sz="1167">
              <a:latin typeface="Times New Roman"/>
              <a:cs typeface="Times New Roman"/>
            </a:endParaRPr>
          </a:p>
          <a:p>
            <a:pPr marL="234592" marR="5556" indent="-222245" algn="just">
              <a:lnSpc>
                <a:spcPts val="2003"/>
              </a:lnSpc>
              <a:spcBef>
                <a:spcPts val="15"/>
              </a:spcBef>
              <a:buAutoNum type="arabicPeriod" startAt="2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Now comes </a:t>
            </a:r>
            <a:r>
              <a:rPr sz="1167" dirty="0">
                <a:latin typeface="Times New Roman"/>
                <a:cs typeface="Times New Roman"/>
              </a:rPr>
              <a:t>to the </a:t>
            </a:r>
            <a:r>
              <a:rPr sz="1167" spc="-5" dirty="0">
                <a:latin typeface="Times New Roman"/>
                <a:cs typeface="Times New Roman"/>
              </a:rPr>
              <a:t>stage </a:t>
            </a:r>
            <a:r>
              <a:rPr sz="1167" dirty="0">
                <a:latin typeface="Times New Roman"/>
                <a:cs typeface="Times New Roman"/>
              </a:rPr>
              <a:t>of placing the </a:t>
            </a:r>
            <a:r>
              <a:rPr sz="1167" spc="-5" dirty="0">
                <a:latin typeface="Times New Roman"/>
                <a:cs typeface="Times New Roman"/>
              </a:rPr>
              <a:t>numbers </a:t>
            </a:r>
            <a:r>
              <a:rPr sz="1167" dirty="0">
                <a:latin typeface="Times New Roman"/>
                <a:cs typeface="Times New Roman"/>
              </a:rPr>
              <a:t>on </a:t>
            </a:r>
            <a:r>
              <a:rPr sz="1167" spc="-5" dirty="0">
                <a:latin typeface="Times New Roman"/>
                <a:cs typeface="Times New Roman"/>
              </a:rPr>
              <a:t>processes.  As</a:t>
            </a:r>
            <a:r>
              <a:rPr sz="1167" spc="20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we</a:t>
            </a:r>
            <a:r>
              <a:rPr sz="1167" spc="20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know</a:t>
            </a:r>
            <a:r>
              <a:rPr sz="1167" spc="20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that</a:t>
            </a:r>
            <a:r>
              <a:rPr sz="1167" spc="21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20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level</a:t>
            </a:r>
            <a:r>
              <a:rPr sz="1167" spc="21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0</a:t>
            </a:r>
            <a:r>
              <a:rPr sz="1167" spc="20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diagram</a:t>
            </a:r>
            <a:r>
              <a:rPr sz="1167" spc="21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encompasses</a:t>
            </a:r>
            <a:r>
              <a:rPr sz="1167" spc="20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</a:t>
            </a:r>
            <a:r>
              <a:rPr sz="1167" spc="20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large</a:t>
            </a:r>
            <a:r>
              <a:rPr sz="1167" spc="20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number</a:t>
            </a:r>
            <a:r>
              <a:rPr sz="1167" spc="20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21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smaller</a:t>
            </a:r>
            <a:endParaRPr sz="1167">
              <a:latin typeface="Times New Roman"/>
              <a:cs typeface="Times New Roman"/>
            </a:endParaRPr>
          </a:p>
          <a:p>
            <a:pPr marL="233975" marR="5556" algn="just">
              <a:lnSpc>
                <a:spcPts val="2003"/>
              </a:lnSpc>
              <a:spcBef>
                <a:spcPts val="15"/>
              </a:spcBef>
            </a:pPr>
            <a:r>
              <a:rPr sz="1167" spc="-5" dirty="0">
                <a:latin typeface="Times New Roman"/>
                <a:cs typeface="Times New Roman"/>
              </a:rPr>
              <a:t>systems, ant </a:t>
            </a:r>
            <a:r>
              <a:rPr sz="1167" dirty="0">
                <a:latin typeface="Times New Roman"/>
                <a:cs typeface="Times New Roman"/>
              </a:rPr>
              <a:t>is a </a:t>
            </a:r>
            <a:r>
              <a:rPr sz="1167" spc="-5" dirty="0">
                <a:latin typeface="Times New Roman"/>
                <a:cs typeface="Times New Roman"/>
              </a:rPr>
              <a:t>combination </a:t>
            </a:r>
            <a:r>
              <a:rPr sz="1167" dirty="0">
                <a:latin typeface="Times New Roman"/>
                <a:cs typeface="Times New Roman"/>
              </a:rPr>
              <a:t>of a </a:t>
            </a:r>
            <a:r>
              <a:rPr sz="1167" spc="-5" dirty="0">
                <a:latin typeface="Times New Roman"/>
                <a:cs typeface="Times New Roman"/>
              </a:rPr>
              <a:t>number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context </a:t>
            </a:r>
            <a:r>
              <a:rPr sz="1167" spc="-5" dirty="0">
                <a:latin typeface="Times New Roman"/>
                <a:cs typeface="Times New Roman"/>
              </a:rPr>
              <a:t>DFDs. </a:t>
            </a:r>
            <a:r>
              <a:rPr sz="1167" spc="-15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level 0 </a:t>
            </a:r>
            <a:r>
              <a:rPr sz="1167" spc="-5" dirty="0">
                <a:latin typeface="Times New Roman"/>
                <a:cs typeface="Times New Roman"/>
              </a:rPr>
              <a:t>diagram </a:t>
            </a:r>
            <a:r>
              <a:rPr sz="1167" dirty="0">
                <a:latin typeface="Times New Roman"/>
                <a:cs typeface="Times New Roman"/>
              </a:rPr>
              <a:t>a  </a:t>
            </a:r>
            <a:r>
              <a:rPr sz="1167" spc="-5" dirty="0">
                <a:latin typeface="Times New Roman"/>
                <a:cs typeface="Times New Roman"/>
              </a:rPr>
              <a:t>process when </a:t>
            </a:r>
            <a:r>
              <a:rPr sz="1167" dirty="0">
                <a:latin typeface="Times New Roman"/>
                <a:cs typeface="Times New Roman"/>
              </a:rPr>
              <a:t>it has a lot of details, it is not </a:t>
            </a:r>
            <a:r>
              <a:rPr sz="1167" spc="-5" dirty="0">
                <a:latin typeface="Times New Roman"/>
                <a:cs typeface="Times New Roman"/>
              </a:rPr>
              <a:t>explained further </a:t>
            </a:r>
            <a:r>
              <a:rPr sz="1167" dirty="0">
                <a:latin typeface="Times New Roman"/>
                <a:cs typeface="Times New Roman"/>
              </a:rPr>
              <a:t>in the level 0, </a:t>
            </a:r>
            <a:r>
              <a:rPr sz="1167" spc="-5" dirty="0">
                <a:latin typeface="Times New Roman"/>
                <a:cs typeface="Times New Roman"/>
              </a:rPr>
              <a:t>and  rather         </a:t>
            </a:r>
            <a:r>
              <a:rPr sz="1167" dirty="0">
                <a:latin typeface="Times New Roman"/>
                <a:cs typeface="Times New Roman"/>
              </a:rPr>
              <a:t>it         is         </a:t>
            </a:r>
            <a:r>
              <a:rPr sz="1167" spc="-5" dirty="0">
                <a:latin typeface="Times New Roman"/>
                <a:cs typeface="Times New Roman"/>
              </a:rPr>
              <a:t>postponed         for         </a:t>
            </a:r>
            <a:r>
              <a:rPr sz="1167" dirty="0">
                <a:latin typeface="Times New Roman"/>
                <a:cs typeface="Times New Roman"/>
              </a:rPr>
              <a:t>the         </a:t>
            </a:r>
            <a:r>
              <a:rPr sz="1167" spc="-5" dirty="0">
                <a:latin typeface="Times New Roman"/>
                <a:cs typeface="Times New Roman"/>
              </a:rPr>
              <a:t>detailed          </a:t>
            </a:r>
            <a:r>
              <a:rPr sz="1167" spc="24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diagram.</a:t>
            </a:r>
            <a:endParaRPr sz="1167">
              <a:latin typeface="Times New Roman"/>
              <a:cs typeface="Times New Roman"/>
            </a:endParaRPr>
          </a:p>
          <a:p>
            <a:pPr marL="234592" marR="4939" algn="just">
              <a:lnSpc>
                <a:spcPts val="2003"/>
              </a:lnSpc>
              <a:spcBef>
                <a:spcPts val="15"/>
              </a:spcBef>
            </a:pPr>
            <a:r>
              <a:rPr sz="1167" spc="-10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detailed </a:t>
            </a:r>
            <a:r>
              <a:rPr sz="1167" dirty="0">
                <a:latin typeface="Times New Roman"/>
                <a:cs typeface="Times New Roman"/>
              </a:rPr>
              <a:t>Data </a:t>
            </a:r>
            <a:r>
              <a:rPr sz="1167" spc="-5" dirty="0">
                <a:latin typeface="Times New Roman"/>
                <a:cs typeface="Times New Roman"/>
              </a:rPr>
              <a:t>Flow and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given </a:t>
            </a:r>
            <a:r>
              <a:rPr sz="1167" dirty="0">
                <a:latin typeface="Times New Roman"/>
                <a:cs typeface="Times New Roman"/>
              </a:rPr>
              <a:t>a number. </a:t>
            </a:r>
            <a:r>
              <a:rPr sz="1167" spc="-5" dirty="0">
                <a:latin typeface="Times New Roman"/>
                <a:cs typeface="Times New Roman"/>
              </a:rPr>
              <a:t>Numbering processes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based  </a:t>
            </a:r>
            <a:r>
              <a:rPr sz="1167" dirty="0">
                <a:latin typeface="Times New Roman"/>
                <a:cs typeface="Times New Roman"/>
              </a:rPr>
              <a:t>on</a:t>
            </a:r>
            <a:r>
              <a:rPr sz="1167" spc="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</a:t>
            </a:r>
            <a:r>
              <a:rPr sz="1167" spc="6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specific</a:t>
            </a:r>
            <a:r>
              <a:rPr sz="1167" spc="6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notation,</a:t>
            </a:r>
            <a:r>
              <a:rPr sz="1167" spc="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</a:t>
            </a:r>
            <a:r>
              <a:rPr sz="1167" spc="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6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level</a:t>
            </a:r>
            <a:r>
              <a:rPr sz="1167" spc="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0</a:t>
            </a:r>
            <a:r>
              <a:rPr sz="1167" spc="6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diagrams</a:t>
            </a:r>
            <a:r>
              <a:rPr sz="1167" spc="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only</a:t>
            </a:r>
            <a:r>
              <a:rPr sz="1167" spc="5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left</a:t>
            </a:r>
            <a:r>
              <a:rPr sz="1167" spc="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half</a:t>
            </a:r>
            <a:r>
              <a:rPr sz="1167" spc="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or</a:t>
            </a:r>
            <a:r>
              <a:rPr sz="1167" spc="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6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portion</a:t>
            </a:r>
            <a:r>
              <a:rPr sz="1167" spc="6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before</a:t>
            </a:r>
            <a:endParaRPr sz="1167">
              <a:latin typeface="Times New Roman"/>
              <a:cs typeface="Times New Roman"/>
            </a:endParaRPr>
          </a:p>
          <a:p>
            <a:pPr marL="234592" marR="4939" algn="just">
              <a:lnSpc>
                <a:spcPts val="2003"/>
              </a:lnSpc>
              <a:spcBef>
                <a:spcPts val="15"/>
              </a:spcBef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decimal </a:t>
            </a:r>
            <a:r>
              <a:rPr sz="1167" dirty="0">
                <a:latin typeface="Times New Roman"/>
                <a:cs typeface="Times New Roman"/>
              </a:rPr>
              <a:t>point is </a:t>
            </a:r>
            <a:r>
              <a:rPr sz="1167" spc="-5" dirty="0">
                <a:latin typeface="Times New Roman"/>
                <a:cs typeface="Times New Roman"/>
              </a:rPr>
              <a:t>valid </a:t>
            </a:r>
            <a:r>
              <a:rPr sz="1167" dirty="0">
                <a:latin typeface="Times New Roman"/>
                <a:cs typeface="Times New Roman"/>
              </a:rPr>
              <a:t>but in the </a:t>
            </a:r>
            <a:r>
              <a:rPr sz="1167" spc="-5" dirty="0">
                <a:latin typeface="Times New Roman"/>
                <a:cs typeface="Times New Roman"/>
              </a:rPr>
              <a:t>detailed diagram when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complex process </a:t>
            </a:r>
            <a:r>
              <a:rPr sz="1167" dirty="0">
                <a:latin typeface="Times New Roman"/>
                <a:cs typeface="Times New Roman"/>
              </a:rPr>
              <a:t>is  </a:t>
            </a:r>
            <a:r>
              <a:rPr sz="1167" spc="-5" dirty="0">
                <a:latin typeface="Times New Roman"/>
                <a:cs typeface="Times New Roman"/>
              </a:rPr>
              <a:t>expressed further </a:t>
            </a:r>
            <a:r>
              <a:rPr sz="1167" dirty="0">
                <a:latin typeface="Times New Roman"/>
                <a:cs typeface="Times New Roman"/>
              </a:rPr>
              <a:t>its sub </a:t>
            </a:r>
            <a:r>
              <a:rPr sz="1167" spc="-5" dirty="0">
                <a:latin typeface="Times New Roman"/>
                <a:cs typeface="Times New Roman"/>
              </a:rPr>
              <a:t>processes are </a:t>
            </a:r>
            <a:r>
              <a:rPr sz="1167" dirty="0">
                <a:latin typeface="Times New Roman"/>
                <a:cs typeface="Times New Roman"/>
              </a:rPr>
              <a:t>number like 1.0, 1.1,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1.2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so</a:t>
            </a:r>
            <a:r>
              <a:rPr sz="1167" spc="4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on.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54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864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16" y="1431376"/>
            <a:ext cx="5372276" cy="4360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basis, </a:t>
            </a:r>
            <a:r>
              <a:rPr sz="1167" dirty="0">
                <a:latin typeface="Times New Roman"/>
                <a:cs typeface="Times New Roman"/>
              </a:rPr>
              <a:t>now company </a:t>
            </a:r>
            <a:r>
              <a:rPr sz="1167" spc="-5" dirty="0">
                <a:latin typeface="Times New Roman"/>
                <a:cs typeface="Times New Roman"/>
              </a:rPr>
              <a:t>has decided </a:t>
            </a:r>
            <a:r>
              <a:rPr sz="1167" dirty="0">
                <a:latin typeface="Times New Roman"/>
                <a:cs typeface="Times New Roman"/>
              </a:rPr>
              <a:t>to bill the </a:t>
            </a:r>
            <a:r>
              <a:rPr sz="1167" spc="-5" dirty="0">
                <a:latin typeface="Times New Roman"/>
                <a:cs typeface="Times New Roman"/>
              </a:rPr>
              <a:t>customers after </a:t>
            </a:r>
            <a:r>
              <a:rPr sz="1167" dirty="0">
                <a:latin typeface="Times New Roman"/>
                <a:cs typeface="Times New Roman"/>
              </a:rPr>
              <a:t>every </a:t>
            </a:r>
            <a:r>
              <a:rPr sz="1167" spc="-5" dirty="0">
                <a:latin typeface="Times New Roman"/>
                <a:cs typeface="Times New Roman"/>
              </a:rPr>
              <a:t>ten </a:t>
            </a:r>
            <a:r>
              <a:rPr sz="1167" dirty="0">
                <a:latin typeface="Times New Roman"/>
                <a:cs typeface="Times New Roman"/>
              </a:rPr>
              <a:t>days. Since the bills  </a:t>
            </a:r>
            <a:r>
              <a:rPr sz="1167" spc="-5" dirty="0">
                <a:latin typeface="Times New Roman"/>
                <a:cs typeface="Times New Roman"/>
              </a:rPr>
              <a:t>are </a:t>
            </a:r>
            <a:r>
              <a:rPr sz="1167" dirty="0">
                <a:latin typeface="Times New Roman"/>
                <a:cs typeface="Times New Roman"/>
              </a:rPr>
              <a:t>being </a:t>
            </a:r>
            <a:r>
              <a:rPr sz="1167" spc="-5" dirty="0">
                <a:latin typeface="Times New Roman"/>
                <a:cs typeface="Times New Roman"/>
              </a:rPr>
              <a:t>generated from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computer (using file processing system),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change has </a:t>
            </a:r>
            <a:r>
              <a:rPr sz="1167" dirty="0">
                <a:latin typeface="Times New Roman"/>
                <a:cs typeface="Times New Roman"/>
              </a:rPr>
              <a:t>to  be </a:t>
            </a:r>
            <a:r>
              <a:rPr sz="1167" spc="-5" dirty="0">
                <a:latin typeface="Times New Roman"/>
                <a:cs typeface="Times New Roman"/>
              </a:rPr>
              <a:t>incorporated </a:t>
            </a:r>
            <a:r>
              <a:rPr sz="1167" dirty="0">
                <a:latin typeface="Times New Roman"/>
                <a:cs typeface="Times New Roman"/>
              </a:rPr>
              <a:t>in the system. </a:t>
            </a:r>
            <a:r>
              <a:rPr sz="1167" spc="-5" dirty="0">
                <a:latin typeface="Times New Roman"/>
                <a:cs typeface="Times New Roman"/>
              </a:rPr>
              <a:t>Yet </a:t>
            </a:r>
            <a:r>
              <a:rPr sz="1167" dirty="0">
                <a:latin typeface="Times New Roman"/>
                <a:cs typeface="Times New Roman"/>
              </a:rPr>
              <a:t>another example is </a:t>
            </a:r>
            <a:r>
              <a:rPr sz="1167" spc="-5" dirty="0">
                <a:latin typeface="Times New Roman"/>
                <a:cs typeface="Times New Roman"/>
              </a:rPr>
              <a:t>that, </a:t>
            </a:r>
            <a:r>
              <a:rPr sz="1167" dirty="0">
                <a:latin typeface="Times New Roman"/>
                <a:cs typeface="Times New Roman"/>
              </a:rPr>
              <a:t>initially bills did not </a:t>
            </a:r>
            <a:r>
              <a:rPr sz="1167" spc="-5" dirty="0">
                <a:latin typeface="Times New Roman"/>
                <a:cs typeface="Times New Roman"/>
              </a:rPr>
              <a:t>contain 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address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customer, </a:t>
            </a:r>
            <a:r>
              <a:rPr sz="1167" dirty="0">
                <a:latin typeface="Times New Roman"/>
                <a:cs typeface="Times New Roman"/>
              </a:rPr>
              <a:t>now the company </a:t>
            </a:r>
            <a:r>
              <a:rPr sz="1167" spc="-5" dirty="0">
                <a:latin typeface="Times New Roman"/>
                <a:cs typeface="Times New Roman"/>
              </a:rPr>
              <a:t>wants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address </a:t>
            </a:r>
            <a:r>
              <a:rPr sz="1167" dirty="0">
                <a:latin typeface="Times New Roman"/>
                <a:cs typeface="Times New Roman"/>
              </a:rPr>
              <a:t>to be </a:t>
            </a:r>
            <a:r>
              <a:rPr sz="1167" spc="-5" dirty="0">
                <a:latin typeface="Times New Roman"/>
                <a:cs typeface="Times New Roman"/>
              </a:rPr>
              <a:t>placed </a:t>
            </a:r>
            <a:r>
              <a:rPr sz="1167" dirty="0">
                <a:latin typeface="Times New Roman"/>
                <a:cs typeface="Times New Roman"/>
              </a:rPr>
              <a:t>on the bill,  so </a:t>
            </a:r>
            <a:r>
              <a:rPr sz="1167" spc="-5" dirty="0">
                <a:latin typeface="Times New Roman"/>
                <a:cs typeface="Times New Roman"/>
              </a:rPr>
              <a:t>here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change. </a:t>
            </a:r>
            <a:r>
              <a:rPr sz="1167" dirty="0">
                <a:latin typeface="Times New Roman"/>
                <a:cs typeface="Times New Roman"/>
              </a:rPr>
              <a:t>There </a:t>
            </a:r>
            <a:r>
              <a:rPr sz="1167" spc="-5" dirty="0">
                <a:latin typeface="Times New Roman"/>
                <a:cs typeface="Times New Roman"/>
              </a:rPr>
              <a:t>could </a:t>
            </a:r>
            <a:r>
              <a:rPr sz="1167" dirty="0">
                <a:latin typeface="Times New Roman"/>
                <a:cs typeface="Times New Roman"/>
              </a:rPr>
              <a:t>be many more </a:t>
            </a:r>
            <a:r>
              <a:rPr sz="1167" spc="-5" dirty="0">
                <a:latin typeface="Times New Roman"/>
                <a:cs typeface="Times New Roman"/>
              </a:rPr>
              <a:t>examples, and </a:t>
            </a:r>
            <a:r>
              <a:rPr sz="1167" dirty="0">
                <a:latin typeface="Times New Roman"/>
                <a:cs typeface="Times New Roman"/>
              </a:rPr>
              <a:t>it is so </a:t>
            </a:r>
            <a:r>
              <a:rPr sz="1167" spc="-5" dirty="0">
                <a:latin typeface="Times New Roman"/>
                <a:cs typeface="Times New Roman"/>
              </a:rPr>
              <a:t>common that we can  </a:t>
            </a:r>
            <a:r>
              <a:rPr sz="1167" dirty="0">
                <a:latin typeface="Times New Roman"/>
                <a:cs typeface="Times New Roman"/>
              </a:rPr>
              <a:t>say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almost </a:t>
            </a:r>
            <a:r>
              <a:rPr sz="1167" spc="-5" dirty="0">
                <a:latin typeface="Times New Roman"/>
                <a:cs typeface="Times New Roman"/>
              </a:rPr>
              <a:t>all systems need changes, </a:t>
            </a:r>
            <a:r>
              <a:rPr sz="1167" dirty="0">
                <a:latin typeface="Times New Roman"/>
                <a:cs typeface="Times New Roman"/>
              </a:rPr>
              <a:t>so system </a:t>
            </a:r>
            <a:r>
              <a:rPr sz="1167" spc="-5" dirty="0">
                <a:latin typeface="Times New Roman"/>
                <a:cs typeface="Times New Roman"/>
              </a:rPr>
              <a:t>development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always an </a:t>
            </a:r>
            <a:r>
              <a:rPr sz="1167" dirty="0">
                <a:latin typeface="Times New Roman"/>
                <a:cs typeface="Times New Roman"/>
              </a:rPr>
              <a:t>on-going  </a:t>
            </a:r>
            <a:r>
              <a:rPr sz="1167" spc="-5" dirty="0">
                <a:latin typeface="Times New Roman"/>
                <a:cs typeface="Times New Roman"/>
              </a:rPr>
              <a:t>process.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So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need </a:t>
            </a:r>
            <a:r>
              <a:rPr sz="1167" spc="-5" dirty="0">
                <a:latin typeface="Times New Roman"/>
                <a:cs typeface="Times New Roman"/>
              </a:rPr>
              <a:t>changes </a:t>
            </a:r>
            <a:r>
              <a:rPr sz="1167" dirty="0">
                <a:latin typeface="Times New Roman"/>
                <a:cs typeface="Times New Roman"/>
              </a:rPr>
              <a:t>in the system, but due </a:t>
            </a:r>
            <a:r>
              <a:rPr sz="1167" spc="5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program-data </a:t>
            </a:r>
            <a:r>
              <a:rPr sz="1167" dirty="0">
                <a:latin typeface="Times New Roman"/>
                <a:cs typeface="Times New Roman"/>
              </a:rPr>
              <a:t>interdependence </a:t>
            </a:r>
            <a:r>
              <a:rPr sz="1167" spc="-5" dirty="0">
                <a:latin typeface="Times New Roman"/>
                <a:cs typeface="Times New Roman"/>
              </a:rPr>
              <a:t>these  changes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systems were </a:t>
            </a:r>
            <a:r>
              <a:rPr sz="1167" spc="5" dirty="0">
                <a:latin typeface="Times New Roman"/>
                <a:cs typeface="Times New Roman"/>
              </a:rPr>
              <a:t>very </a:t>
            </a:r>
            <a:r>
              <a:rPr sz="1167" spc="-5" dirty="0">
                <a:latin typeface="Times New Roman"/>
                <a:cs typeface="Times New Roman"/>
              </a:rPr>
              <a:t>hard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make.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change </a:t>
            </a:r>
            <a:r>
              <a:rPr sz="1167" dirty="0">
                <a:latin typeface="Times New Roman"/>
                <a:cs typeface="Times New Roman"/>
              </a:rPr>
              <a:t>in one </a:t>
            </a:r>
            <a:r>
              <a:rPr sz="1167" spc="-5" dirty="0">
                <a:latin typeface="Times New Roman"/>
                <a:cs typeface="Times New Roman"/>
              </a:rPr>
              <a:t>will affect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other  whether related </a:t>
            </a:r>
            <a:r>
              <a:rPr sz="1167" dirty="0">
                <a:latin typeface="Times New Roman"/>
                <a:cs typeface="Times New Roman"/>
              </a:rPr>
              <a:t>or not. </a:t>
            </a:r>
            <a:r>
              <a:rPr sz="1167" spc="-5" dirty="0">
                <a:latin typeface="Times New Roman"/>
                <a:cs typeface="Times New Roman"/>
              </a:rPr>
              <a:t>For example, </a:t>
            </a:r>
            <a:r>
              <a:rPr sz="1167" dirty="0">
                <a:latin typeface="Times New Roman"/>
                <a:cs typeface="Times New Roman"/>
              </a:rPr>
              <a:t>suppose </a:t>
            </a:r>
            <a:r>
              <a:rPr sz="1167" spc="-5" dirty="0">
                <a:latin typeface="Times New Roman"/>
                <a:cs typeface="Times New Roman"/>
              </a:rPr>
              <a:t>data about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customer </a:t>
            </a:r>
            <a:r>
              <a:rPr sz="1167" dirty="0">
                <a:latin typeface="Times New Roman"/>
                <a:cs typeface="Times New Roman"/>
              </a:rPr>
              <a:t>bills is </a:t>
            </a:r>
            <a:r>
              <a:rPr sz="1167" spc="-5" dirty="0">
                <a:latin typeface="Times New Roman"/>
                <a:cs typeface="Times New Roman"/>
              </a:rPr>
              <a:t>stored </a:t>
            </a:r>
            <a:r>
              <a:rPr sz="1167" dirty="0">
                <a:latin typeface="Times New Roman"/>
                <a:cs typeface="Times New Roman"/>
              </a:rPr>
              <a:t>in the  </a:t>
            </a:r>
            <a:r>
              <a:rPr sz="1167" spc="-5" dirty="0">
                <a:latin typeface="Times New Roman"/>
                <a:cs typeface="Times New Roman"/>
              </a:rPr>
              <a:t>file, and different </a:t>
            </a:r>
            <a:r>
              <a:rPr sz="1167" dirty="0">
                <a:latin typeface="Times New Roman"/>
                <a:cs typeface="Times New Roman"/>
              </a:rPr>
              <a:t>programs use this </a:t>
            </a:r>
            <a:r>
              <a:rPr sz="1167" spc="-5" dirty="0">
                <a:latin typeface="Times New Roman"/>
                <a:cs typeface="Times New Roman"/>
              </a:rPr>
              <a:t>file for different purposes, </a:t>
            </a:r>
            <a:r>
              <a:rPr sz="1167" dirty="0">
                <a:latin typeface="Times New Roman"/>
                <a:cs typeface="Times New Roman"/>
              </a:rPr>
              <a:t>like </a:t>
            </a:r>
            <a:r>
              <a:rPr sz="1167" spc="-5" dirty="0">
                <a:latin typeface="Times New Roman"/>
                <a:cs typeface="Times New Roman"/>
              </a:rPr>
              <a:t>adding data </a:t>
            </a:r>
            <a:r>
              <a:rPr sz="1167" dirty="0">
                <a:latin typeface="Times New Roman"/>
                <a:cs typeface="Times New Roman"/>
              </a:rPr>
              <a:t>into the  bills </a:t>
            </a:r>
            <a:r>
              <a:rPr sz="1167" spc="-5" dirty="0">
                <a:latin typeface="Times New Roman"/>
                <a:cs typeface="Times New Roman"/>
              </a:rPr>
              <a:t>file,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compute </a:t>
            </a:r>
            <a:r>
              <a:rPr sz="1167" dirty="0">
                <a:latin typeface="Times New Roman"/>
                <a:cs typeface="Times New Roman"/>
              </a:rPr>
              <a:t>the bill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print </a:t>
            </a:r>
            <a:r>
              <a:rPr sz="1167" dirty="0">
                <a:latin typeface="Times New Roman"/>
                <a:cs typeface="Times New Roman"/>
              </a:rPr>
              <a:t>the bill. </a:t>
            </a:r>
            <a:r>
              <a:rPr sz="1167" spc="-5" dirty="0">
                <a:latin typeface="Times New Roman"/>
                <a:cs typeface="Times New Roman"/>
              </a:rPr>
              <a:t>Now </a:t>
            </a:r>
            <a:r>
              <a:rPr sz="1167" dirty="0">
                <a:latin typeface="Times New Roman"/>
                <a:cs typeface="Times New Roman"/>
              </a:rPr>
              <a:t>the company asks to </a:t>
            </a:r>
            <a:r>
              <a:rPr sz="1167" spc="-5" dirty="0">
                <a:latin typeface="Times New Roman"/>
                <a:cs typeface="Times New Roman"/>
              </a:rPr>
              <a:t>add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customers’ address </a:t>
            </a:r>
            <a:r>
              <a:rPr sz="1167" dirty="0">
                <a:latin typeface="Times New Roman"/>
                <a:cs typeface="Times New Roman"/>
              </a:rPr>
              <a:t>in the bills,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have </a:t>
            </a:r>
            <a:r>
              <a:rPr sz="1167" spc="-5" dirty="0">
                <a:latin typeface="Times New Roman"/>
                <a:cs typeface="Times New Roman"/>
              </a:rPr>
              <a:t>to </a:t>
            </a:r>
            <a:r>
              <a:rPr sz="1167" dirty="0">
                <a:latin typeface="Times New Roman"/>
                <a:cs typeface="Times New Roman"/>
              </a:rPr>
              <a:t>change the </a:t>
            </a:r>
            <a:r>
              <a:rPr sz="1167" spc="-5" dirty="0">
                <a:latin typeface="Times New Roman"/>
                <a:cs typeface="Times New Roman"/>
              </a:rPr>
              <a:t>structure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dirty="0">
                <a:latin typeface="Times New Roman"/>
                <a:cs typeface="Times New Roman"/>
              </a:rPr>
              <a:t>bill </a:t>
            </a:r>
            <a:r>
              <a:rPr sz="1167" spc="-5" dirty="0">
                <a:latin typeface="Times New Roman"/>
                <a:cs typeface="Times New Roman"/>
              </a:rPr>
              <a:t>file and  also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program that </a:t>
            </a:r>
            <a:r>
              <a:rPr sz="1167" dirty="0">
                <a:latin typeface="Times New Roman"/>
                <a:cs typeface="Times New Roman"/>
              </a:rPr>
              <a:t>prints the bill. </a:t>
            </a:r>
            <a:r>
              <a:rPr sz="1167" spc="-5" dirty="0">
                <a:latin typeface="Times New Roman"/>
                <a:cs typeface="Times New Roman"/>
              </a:rPr>
              <a:t>Well,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15" dirty="0">
                <a:latin typeface="Times New Roman"/>
                <a:cs typeface="Times New Roman"/>
              </a:rPr>
              <a:t>was </a:t>
            </a:r>
            <a:r>
              <a:rPr sz="1167" spc="-5" dirty="0">
                <a:latin typeface="Times New Roman"/>
                <a:cs typeface="Times New Roman"/>
              </a:rPr>
              <a:t>necessary, </a:t>
            </a:r>
            <a:r>
              <a:rPr sz="1167" dirty="0">
                <a:latin typeface="Times New Roman"/>
                <a:cs typeface="Times New Roman"/>
              </a:rPr>
              <a:t>but the painful thing is </a:t>
            </a:r>
            <a:r>
              <a:rPr sz="1167" spc="-5" dirty="0">
                <a:latin typeface="Times New Roman"/>
                <a:cs typeface="Times New Roman"/>
              </a:rPr>
              <a:t>that 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other programs that </a:t>
            </a:r>
            <a:r>
              <a:rPr sz="1167" dirty="0">
                <a:latin typeface="Times New Roman"/>
                <a:cs typeface="Times New Roman"/>
              </a:rPr>
              <a:t>are using </a:t>
            </a:r>
            <a:r>
              <a:rPr sz="1167" spc="-5" dirty="0">
                <a:latin typeface="Times New Roman"/>
                <a:cs typeface="Times New Roman"/>
              </a:rPr>
              <a:t>these </a:t>
            </a:r>
            <a:r>
              <a:rPr sz="1167" dirty="0">
                <a:latin typeface="Times New Roman"/>
                <a:cs typeface="Times New Roman"/>
              </a:rPr>
              <a:t>bills </a:t>
            </a:r>
            <a:r>
              <a:rPr sz="1167" spc="-5" dirty="0">
                <a:latin typeface="Times New Roman"/>
                <a:cs typeface="Times New Roman"/>
              </a:rPr>
              <a:t>files </a:t>
            </a:r>
            <a:r>
              <a:rPr sz="1167" dirty="0">
                <a:latin typeface="Times New Roman"/>
                <a:cs typeface="Times New Roman"/>
              </a:rPr>
              <a:t>but </a:t>
            </a:r>
            <a:r>
              <a:rPr sz="1167" spc="-5" dirty="0">
                <a:latin typeface="Times New Roman"/>
                <a:cs typeface="Times New Roman"/>
              </a:rPr>
              <a:t>are </a:t>
            </a:r>
            <a:r>
              <a:rPr sz="1167" dirty="0">
                <a:latin typeface="Times New Roman"/>
                <a:cs typeface="Times New Roman"/>
              </a:rPr>
              <a:t>not </a:t>
            </a:r>
            <a:r>
              <a:rPr sz="1167" spc="-5" dirty="0">
                <a:latin typeface="Times New Roman"/>
                <a:cs typeface="Times New Roman"/>
              </a:rPr>
              <a:t>concerned </a:t>
            </a:r>
            <a:r>
              <a:rPr sz="1167" dirty="0">
                <a:latin typeface="Times New Roman"/>
                <a:cs typeface="Times New Roman"/>
              </a:rPr>
              <a:t>with the </a:t>
            </a:r>
            <a:r>
              <a:rPr sz="1167" spc="-5" dirty="0">
                <a:latin typeface="Times New Roman"/>
                <a:cs typeface="Times New Roman"/>
              </a:rPr>
              <a:t>printing  </a:t>
            </a:r>
            <a:r>
              <a:rPr sz="1167" dirty="0">
                <a:latin typeface="Times New Roman"/>
                <a:cs typeface="Times New Roman"/>
              </a:rPr>
              <a:t>of the bills or the change in the bill </a:t>
            </a:r>
            <a:r>
              <a:rPr sz="1167" spc="-5" dirty="0">
                <a:latin typeface="Times New Roman"/>
                <a:cs typeface="Times New Roman"/>
              </a:rPr>
              <a:t>will also have </a:t>
            </a:r>
            <a:r>
              <a:rPr sz="1167" dirty="0">
                <a:latin typeface="Times New Roman"/>
                <a:cs typeface="Times New Roman"/>
              </a:rPr>
              <a:t>to be </a:t>
            </a:r>
            <a:r>
              <a:rPr sz="1167" spc="-5" dirty="0">
                <a:latin typeface="Times New Roman"/>
                <a:cs typeface="Times New Roman"/>
              </a:rPr>
              <a:t>changed, well; </a:t>
            </a:r>
            <a:r>
              <a:rPr sz="1167" dirty="0">
                <a:latin typeface="Times New Roman"/>
                <a:cs typeface="Times New Roman"/>
              </a:rPr>
              <a:t>this is </a:t>
            </a:r>
            <a:r>
              <a:rPr sz="1167" spc="-5" dirty="0">
                <a:latin typeface="Times New Roman"/>
                <a:cs typeface="Times New Roman"/>
              </a:rPr>
              <a:t>needless  and causes extra, </a:t>
            </a:r>
            <a:r>
              <a:rPr sz="1167" dirty="0">
                <a:latin typeface="Times New Roman"/>
                <a:cs typeface="Times New Roman"/>
              </a:rPr>
              <a:t>unnecessary</a:t>
            </a:r>
            <a:r>
              <a:rPr sz="1167" spc="-1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effort.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Another </a:t>
            </a:r>
            <a:r>
              <a:rPr sz="1167" dirty="0">
                <a:latin typeface="Times New Roman"/>
                <a:cs typeface="Times New Roman"/>
              </a:rPr>
              <a:t>major </a:t>
            </a:r>
            <a:r>
              <a:rPr sz="1167" spc="-5" dirty="0">
                <a:latin typeface="Times New Roman"/>
                <a:cs typeface="Times New Roman"/>
              </a:rPr>
              <a:t>drawback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traditional file system environment </a:t>
            </a:r>
            <a:r>
              <a:rPr sz="1167" dirty="0">
                <a:latin typeface="Times New Roman"/>
                <a:cs typeface="Times New Roman"/>
              </a:rPr>
              <a:t>is the </a:t>
            </a:r>
            <a:r>
              <a:rPr sz="1167" spc="-5" dirty="0">
                <a:latin typeface="Times New Roman"/>
                <a:cs typeface="Times New Roman"/>
              </a:rPr>
              <a:t>non-sharing </a:t>
            </a:r>
            <a:r>
              <a:rPr sz="1167" dirty="0">
                <a:latin typeface="Times New Roman"/>
                <a:cs typeface="Times New Roman"/>
              </a:rPr>
              <a:t>of  </a:t>
            </a:r>
            <a:r>
              <a:rPr sz="1167" spc="-5" dirty="0">
                <a:latin typeface="Times New Roman"/>
                <a:cs typeface="Times New Roman"/>
              </a:rPr>
              <a:t>data. </a:t>
            </a:r>
            <a:r>
              <a:rPr sz="1167" spc="-10" dirty="0">
                <a:latin typeface="Times New Roman"/>
                <a:cs typeface="Times New Roman"/>
              </a:rPr>
              <a:t>It </a:t>
            </a:r>
            <a:r>
              <a:rPr sz="1167" dirty="0">
                <a:latin typeface="Times New Roman"/>
                <a:cs typeface="Times New Roman"/>
              </a:rPr>
              <a:t>means if </a:t>
            </a:r>
            <a:r>
              <a:rPr sz="1167" spc="-5" dirty="0">
                <a:latin typeface="Times New Roman"/>
                <a:cs typeface="Times New Roman"/>
              </a:rPr>
              <a:t>different systems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an organization are </a:t>
            </a:r>
            <a:r>
              <a:rPr sz="1167" dirty="0">
                <a:latin typeface="Times New Roman"/>
                <a:cs typeface="Times New Roman"/>
              </a:rPr>
              <a:t>using some common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then  </a:t>
            </a:r>
            <a:r>
              <a:rPr sz="1167" spc="-5" dirty="0">
                <a:latin typeface="Times New Roman"/>
                <a:cs typeface="Times New Roman"/>
              </a:rPr>
              <a:t>rather than storing </a:t>
            </a:r>
            <a:r>
              <a:rPr sz="1167" dirty="0">
                <a:latin typeface="Times New Roman"/>
                <a:cs typeface="Times New Roman"/>
              </a:rPr>
              <a:t>it once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sharing it, </a:t>
            </a:r>
            <a:r>
              <a:rPr sz="1167" spc="-5" dirty="0">
                <a:latin typeface="Times New Roman"/>
                <a:cs typeface="Times New Roman"/>
              </a:rPr>
              <a:t>each system stores data </a:t>
            </a:r>
            <a:r>
              <a:rPr sz="1167" dirty="0">
                <a:latin typeface="Times New Roman"/>
                <a:cs typeface="Times New Roman"/>
              </a:rPr>
              <a:t>in separate </a:t>
            </a:r>
            <a:r>
              <a:rPr sz="1167" spc="-5" dirty="0">
                <a:latin typeface="Times New Roman"/>
                <a:cs typeface="Times New Roman"/>
              </a:rPr>
              <a:t>files. </a:t>
            </a:r>
            <a:r>
              <a:rPr sz="1167" dirty="0">
                <a:latin typeface="Times New Roman"/>
                <a:cs typeface="Times New Roman"/>
              </a:rPr>
              <a:t>This  </a:t>
            </a:r>
            <a:r>
              <a:rPr sz="1167" spc="-5" dirty="0">
                <a:latin typeface="Times New Roman"/>
                <a:cs typeface="Times New Roman"/>
              </a:rPr>
              <a:t>creates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problem </a:t>
            </a:r>
            <a:r>
              <a:rPr sz="1167" dirty="0">
                <a:latin typeface="Times New Roman"/>
                <a:cs typeface="Times New Roman"/>
              </a:rPr>
              <a:t>of redundancy or </a:t>
            </a:r>
            <a:r>
              <a:rPr sz="1167" spc="-5" dirty="0">
                <a:latin typeface="Times New Roman"/>
                <a:cs typeface="Times New Roman"/>
              </a:rPr>
              <a:t>wastage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storage and </a:t>
            </a:r>
            <a:r>
              <a:rPr sz="1167" dirty="0">
                <a:latin typeface="Times New Roman"/>
                <a:cs typeface="Times New Roman"/>
              </a:rPr>
              <a:t>on the </a:t>
            </a:r>
            <a:r>
              <a:rPr sz="1167" spc="-5" dirty="0">
                <a:latin typeface="Times New Roman"/>
                <a:cs typeface="Times New Roman"/>
              </a:rPr>
              <a:t>other hand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problem </a:t>
            </a:r>
            <a:r>
              <a:rPr sz="1167" dirty="0">
                <a:latin typeface="Times New Roman"/>
                <a:cs typeface="Times New Roman"/>
              </a:rPr>
              <a:t>on </a:t>
            </a:r>
            <a:r>
              <a:rPr sz="1167" spc="-5" dirty="0">
                <a:latin typeface="Times New Roman"/>
                <a:cs typeface="Times New Roman"/>
              </a:rPr>
              <a:t>inconsistency.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change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in one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sometimes is </a:t>
            </a:r>
            <a:r>
              <a:rPr sz="1167" spc="-5" dirty="0">
                <a:latin typeface="Times New Roman"/>
                <a:cs typeface="Times New Roman"/>
              </a:rPr>
              <a:t>not  reflected </a:t>
            </a:r>
            <a:r>
              <a:rPr sz="1167" dirty="0">
                <a:latin typeface="Times New Roman"/>
                <a:cs typeface="Times New Roman"/>
              </a:rPr>
              <a:t>in the same </a:t>
            </a:r>
            <a:r>
              <a:rPr sz="1167" spc="-5" dirty="0">
                <a:latin typeface="Times New Roman"/>
                <a:cs typeface="Times New Roman"/>
              </a:rPr>
              <a:t>data stored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other system. </a:t>
            </a:r>
            <a:r>
              <a:rPr sz="1167" dirty="0">
                <a:latin typeface="Times New Roman"/>
                <a:cs typeface="Times New Roman"/>
              </a:rPr>
              <a:t>So </a:t>
            </a:r>
            <a:r>
              <a:rPr sz="1167" spc="-5" dirty="0">
                <a:latin typeface="Times New Roman"/>
                <a:cs typeface="Times New Roman"/>
              </a:rPr>
              <a:t>different </a:t>
            </a:r>
            <a:r>
              <a:rPr sz="1167" dirty="0">
                <a:latin typeface="Times New Roman"/>
                <a:cs typeface="Times New Roman"/>
              </a:rPr>
              <a:t>systems in </a:t>
            </a:r>
            <a:r>
              <a:rPr sz="1167" spc="-5" dirty="0">
                <a:latin typeface="Times New Roman"/>
                <a:cs typeface="Times New Roman"/>
              </a:rPr>
              <a:t>organization;  store different facts </a:t>
            </a:r>
            <a:r>
              <a:rPr sz="1167" dirty="0">
                <a:latin typeface="Times New Roman"/>
                <a:cs typeface="Times New Roman"/>
              </a:rPr>
              <a:t>about same </a:t>
            </a:r>
            <a:r>
              <a:rPr sz="1167" spc="-5" dirty="0">
                <a:latin typeface="Times New Roman"/>
                <a:cs typeface="Times New Roman"/>
              </a:rPr>
              <a:t>thing. </a:t>
            </a:r>
            <a:r>
              <a:rPr sz="1167" dirty="0">
                <a:latin typeface="Times New Roman"/>
                <a:cs typeface="Times New Roman"/>
              </a:rPr>
              <a:t>This is </a:t>
            </a:r>
            <a:r>
              <a:rPr sz="1167" spc="-5" dirty="0">
                <a:latin typeface="Times New Roman"/>
                <a:cs typeface="Times New Roman"/>
              </a:rPr>
              <a:t>inconsistency as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shown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figure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below.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1341" y="6035282"/>
            <a:ext cx="5331487" cy="2557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099243" y="8748446"/>
            <a:ext cx="342697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10" dirty="0">
                <a:latin typeface="Times New Roman"/>
                <a:cs typeface="Times New Roman"/>
              </a:rPr>
              <a:t>Fig. </a:t>
            </a:r>
            <a:r>
              <a:rPr sz="1167" dirty="0">
                <a:latin typeface="Times New Roman"/>
                <a:cs typeface="Times New Roman"/>
              </a:rPr>
              <a:t>2: Some more problems in </a:t>
            </a:r>
            <a:r>
              <a:rPr sz="1167" spc="-5" dirty="0">
                <a:latin typeface="Times New Roman"/>
                <a:cs typeface="Times New Roman"/>
              </a:rPr>
              <a:t>File System</a:t>
            </a:r>
            <a:r>
              <a:rPr sz="1167" spc="-2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Environment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6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8735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20" y="1431376"/>
            <a:ext cx="5372276" cy="1569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791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Previous section highlighted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file processing </a:t>
            </a:r>
            <a:r>
              <a:rPr sz="1167" spc="-10" dirty="0">
                <a:latin typeface="Times New Roman"/>
                <a:cs typeface="Times New Roman"/>
              </a:rPr>
              <a:t>system </a:t>
            </a:r>
            <a:r>
              <a:rPr sz="1167" spc="-5" dirty="0">
                <a:latin typeface="Times New Roman"/>
                <a:cs typeface="Times New Roman"/>
              </a:rPr>
              <a:t>environment and </a:t>
            </a:r>
            <a:r>
              <a:rPr sz="1167" dirty="0">
                <a:latin typeface="Times New Roman"/>
                <a:cs typeface="Times New Roman"/>
              </a:rPr>
              <a:t>major </a:t>
            </a:r>
            <a:r>
              <a:rPr sz="1167" spc="-5" dirty="0">
                <a:latin typeface="Times New Roman"/>
                <a:cs typeface="Times New Roman"/>
              </a:rPr>
              <a:t>problems  found there. </a:t>
            </a:r>
            <a:r>
              <a:rPr sz="1167" dirty="0">
                <a:latin typeface="Times New Roman"/>
                <a:cs typeface="Times New Roman"/>
              </a:rPr>
              <a:t>The following section </a:t>
            </a:r>
            <a:r>
              <a:rPr sz="1167" spc="-5" dirty="0">
                <a:latin typeface="Times New Roman"/>
                <a:cs typeface="Times New Roman"/>
              </a:rPr>
              <a:t>presents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benefits </a:t>
            </a:r>
            <a:r>
              <a:rPr sz="1167" dirty="0">
                <a:latin typeface="Times New Roman"/>
                <a:cs typeface="Times New Roman"/>
              </a:rPr>
              <a:t>of the database</a:t>
            </a:r>
            <a:r>
              <a:rPr sz="1167" spc="-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systems.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361" spc="34" dirty="0">
                <a:latin typeface="Times New Roman"/>
                <a:cs typeface="Times New Roman"/>
              </a:rPr>
              <a:t>Advantages </a:t>
            </a:r>
            <a:r>
              <a:rPr sz="1361" dirty="0">
                <a:latin typeface="Times New Roman"/>
                <a:cs typeface="Times New Roman"/>
              </a:rPr>
              <a:t>of</a:t>
            </a:r>
            <a:r>
              <a:rPr sz="1361" spc="-73" dirty="0">
                <a:latin typeface="Times New Roman"/>
                <a:cs typeface="Times New Roman"/>
              </a:rPr>
              <a:t> </a:t>
            </a:r>
            <a:r>
              <a:rPr sz="1361" spc="39" dirty="0">
                <a:latin typeface="Times New Roman"/>
                <a:cs typeface="Times New Roman"/>
              </a:rPr>
              <a:t>Databases</a:t>
            </a:r>
            <a:endParaRPr sz="1361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297"/>
              </a:spcBef>
            </a:pPr>
            <a:r>
              <a:rPr sz="1167" spc="-10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helpful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reiterate </a:t>
            </a:r>
            <a:r>
              <a:rPr sz="1167" dirty="0">
                <a:latin typeface="Times New Roman"/>
                <a:cs typeface="Times New Roman"/>
              </a:rPr>
              <a:t>our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spc="-10" dirty="0">
                <a:latin typeface="Times New Roman"/>
                <a:cs typeface="Times New Roman"/>
              </a:rPr>
              <a:t>definition </a:t>
            </a:r>
            <a:r>
              <a:rPr sz="1167" spc="-5" dirty="0">
                <a:latin typeface="Times New Roman"/>
                <a:cs typeface="Times New Roman"/>
              </a:rPr>
              <a:t>here, that </a:t>
            </a:r>
            <a:r>
              <a:rPr sz="1167" dirty="0">
                <a:latin typeface="Times New Roman"/>
                <a:cs typeface="Times New Roman"/>
              </a:rPr>
              <a:t>is,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is a </a:t>
            </a:r>
            <a:r>
              <a:rPr sz="1167" spc="-5" dirty="0">
                <a:latin typeface="Times New Roman"/>
                <a:cs typeface="Times New Roman"/>
              </a:rPr>
              <a:t>shared  collection </a:t>
            </a:r>
            <a:r>
              <a:rPr sz="1167" dirty="0">
                <a:latin typeface="Times New Roman"/>
                <a:cs typeface="Times New Roman"/>
              </a:rPr>
              <a:t>of logically </a:t>
            </a:r>
            <a:r>
              <a:rPr sz="1167" spc="-5" dirty="0">
                <a:latin typeface="Times New Roman"/>
                <a:cs typeface="Times New Roman"/>
              </a:rPr>
              <a:t>related data, designed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meet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information </a:t>
            </a:r>
            <a:r>
              <a:rPr sz="1167" dirty="0">
                <a:latin typeface="Times New Roman"/>
                <a:cs typeface="Times New Roman"/>
              </a:rPr>
              <a:t>needs of multiple  </a:t>
            </a:r>
            <a:r>
              <a:rPr sz="1167" spc="-5" dirty="0">
                <a:latin typeface="Times New Roman"/>
                <a:cs typeface="Times New Roman"/>
              </a:rPr>
              <a:t>users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an organization.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typical database </a:t>
            </a:r>
            <a:r>
              <a:rPr sz="1167" dirty="0">
                <a:latin typeface="Times New Roman"/>
                <a:cs typeface="Times New Roman"/>
              </a:rPr>
              <a:t>system </a:t>
            </a:r>
            <a:r>
              <a:rPr sz="1167" spc="-5" dirty="0">
                <a:latin typeface="Times New Roman"/>
                <a:cs typeface="Times New Roman"/>
              </a:rPr>
              <a:t>environment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shown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figure </a:t>
            </a:r>
            <a:r>
              <a:rPr sz="1167" dirty="0">
                <a:latin typeface="Times New Roman"/>
                <a:cs typeface="Times New Roman"/>
              </a:rPr>
              <a:t>3  </a:t>
            </a:r>
            <a:r>
              <a:rPr sz="1167" spc="-5" dirty="0">
                <a:latin typeface="Times New Roman"/>
                <a:cs typeface="Times New Roman"/>
              </a:rPr>
              <a:t>below: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1341" y="3181347"/>
            <a:ext cx="5332968" cy="3131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099243" y="6467975"/>
            <a:ext cx="5372276" cy="2746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-10" dirty="0">
                <a:latin typeface="Times New Roman"/>
                <a:cs typeface="Times New Roman"/>
              </a:rPr>
              <a:t>Fig. </a:t>
            </a:r>
            <a:r>
              <a:rPr sz="1167" dirty="0">
                <a:latin typeface="Times New Roman"/>
                <a:cs typeface="Times New Roman"/>
              </a:rPr>
              <a:t>3: A typical Database </a:t>
            </a:r>
            <a:r>
              <a:rPr sz="1167" spc="-5" dirty="0">
                <a:latin typeface="Times New Roman"/>
                <a:cs typeface="Times New Roman"/>
              </a:rPr>
              <a:t>System</a:t>
            </a:r>
            <a:r>
              <a:rPr sz="1167" spc="-6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environment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figure shows different subsystem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applications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an educational </a:t>
            </a:r>
            <a:r>
              <a:rPr sz="1167" dirty="0">
                <a:latin typeface="Times New Roman"/>
                <a:cs typeface="Times New Roman"/>
              </a:rPr>
              <a:t>institution, </a:t>
            </a:r>
            <a:r>
              <a:rPr sz="1167" spc="-5" dirty="0">
                <a:latin typeface="Times New Roman"/>
                <a:cs typeface="Times New Roman"/>
              </a:rPr>
              <a:t>like  </a:t>
            </a:r>
            <a:r>
              <a:rPr sz="1167" dirty="0">
                <a:latin typeface="Times New Roman"/>
                <a:cs typeface="Times New Roman"/>
              </a:rPr>
              <a:t>library system, examination </a:t>
            </a:r>
            <a:r>
              <a:rPr sz="1167" spc="-5" dirty="0">
                <a:latin typeface="Times New Roman"/>
                <a:cs typeface="Times New Roman"/>
              </a:rPr>
              <a:t>system, and registration system. </a:t>
            </a:r>
            <a:r>
              <a:rPr sz="1167" dirty="0">
                <a:latin typeface="Times New Roman"/>
                <a:cs typeface="Times New Roman"/>
              </a:rPr>
              <a:t>There are </a:t>
            </a:r>
            <a:r>
              <a:rPr sz="1167" spc="-5" dirty="0">
                <a:latin typeface="Times New Roman"/>
                <a:cs typeface="Times New Roman"/>
              </a:rPr>
              <a:t>separate, different  application programs </a:t>
            </a:r>
            <a:r>
              <a:rPr sz="1167" dirty="0">
                <a:latin typeface="Times New Roman"/>
                <a:cs typeface="Times New Roman"/>
              </a:rPr>
              <a:t>for every </a:t>
            </a:r>
            <a:r>
              <a:rPr sz="1167" spc="-5" dirty="0">
                <a:latin typeface="Times New Roman"/>
                <a:cs typeface="Times New Roman"/>
              </a:rPr>
              <a:t>application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subsystem. However,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for </a:t>
            </a:r>
            <a:r>
              <a:rPr sz="1167" spc="-5" dirty="0">
                <a:latin typeface="Times New Roman"/>
                <a:cs typeface="Times New Roman"/>
              </a:rPr>
              <a:t>all  applications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stored at </a:t>
            </a:r>
            <a:r>
              <a:rPr sz="1167" dirty="0">
                <a:latin typeface="Times New Roman"/>
                <a:cs typeface="Times New Roman"/>
              </a:rPr>
              <a:t>the same place in the </a:t>
            </a:r>
            <a:r>
              <a:rPr sz="1167" spc="-5" dirty="0">
                <a:latin typeface="Times New Roman"/>
                <a:cs typeface="Times New Roman"/>
              </a:rPr>
              <a:t>database and all application programs,  relevant </a:t>
            </a:r>
            <a:r>
              <a:rPr sz="1167" dirty="0">
                <a:latin typeface="Times New Roman"/>
                <a:cs typeface="Times New Roman"/>
              </a:rPr>
              <a:t>data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users </a:t>
            </a:r>
            <a:r>
              <a:rPr sz="1167" spc="-5" dirty="0">
                <a:latin typeface="Times New Roman"/>
                <a:cs typeface="Times New Roman"/>
              </a:rPr>
              <a:t>are </a:t>
            </a:r>
            <a:r>
              <a:rPr sz="1167" dirty="0">
                <a:latin typeface="Times New Roman"/>
                <a:cs typeface="Times New Roman"/>
              </a:rPr>
              <a:t>being managed </a:t>
            </a:r>
            <a:r>
              <a:rPr sz="1167" spc="10" dirty="0">
                <a:latin typeface="Times New Roman"/>
                <a:cs typeface="Times New Roman"/>
              </a:rPr>
              <a:t>by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dirty="0">
                <a:latin typeface="Times New Roman"/>
                <a:cs typeface="Times New Roman"/>
              </a:rPr>
              <a:t>DBMS. This is a typical </a:t>
            </a:r>
            <a:r>
              <a:rPr sz="1167" spc="-5" dirty="0">
                <a:latin typeface="Times New Roman"/>
                <a:cs typeface="Times New Roman"/>
              </a:rPr>
              <a:t>database  system environment and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introduces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following</a:t>
            </a:r>
            <a:r>
              <a:rPr sz="1167" spc="9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advantages: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61"/>
              </a:lnSpc>
            </a:pPr>
            <a:r>
              <a:rPr sz="1167" dirty="0">
                <a:latin typeface="Courier New"/>
                <a:cs typeface="Courier New"/>
              </a:rPr>
              <a:t>o </a:t>
            </a:r>
            <a:r>
              <a:rPr sz="1167" spc="44" dirty="0">
                <a:latin typeface="Times New Roman"/>
                <a:cs typeface="Times New Roman"/>
              </a:rPr>
              <a:t>Data</a:t>
            </a:r>
            <a:r>
              <a:rPr sz="1167" spc="287" dirty="0">
                <a:latin typeface="Times New Roman"/>
                <a:cs typeface="Times New Roman"/>
              </a:rPr>
              <a:t> </a:t>
            </a:r>
            <a:r>
              <a:rPr sz="1167" spc="44" dirty="0">
                <a:latin typeface="Times New Roman"/>
                <a:cs typeface="Times New Roman"/>
              </a:rPr>
              <a:t>Sharing</a:t>
            </a:r>
            <a:endParaRPr sz="1167">
              <a:latin typeface="Times New Roman"/>
              <a:cs typeface="Times New Roman"/>
            </a:endParaRPr>
          </a:p>
          <a:p>
            <a:pPr marL="233975" marR="5556" algn="just">
              <a:lnSpc>
                <a:spcPts val="1342"/>
              </a:lnSpc>
              <a:spcBef>
                <a:spcPts val="53"/>
              </a:spcBef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 for different applications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spc="-5" dirty="0">
                <a:latin typeface="Times New Roman"/>
                <a:cs typeface="Times New Roman"/>
              </a:rPr>
              <a:t>subsystems is placed at </a:t>
            </a:r>
            <a:r>
              <a:rPr sz="1167" dirty="0">
                <a:latin typeface="Times New Roman"/>
                <a:cs typeface="Times New Roman"/>
              </a:rPr>
              <a:t>the same </a:t>
            </a:r>
            <a:r>
              <a:rPr sz="1167" spc="-5" dirty="0">
                <a:latin typeface="Times New Roman"/>
                <a:cs typeface="Times New Roman"/>
              </a:rPr>
              <a:t>place. </a:t>
            </a:r>
            <a:r>
              <a:rPr sz="1167" dirty="0">
                <a:latin typeface="Times New Roman"/>
                <a:cs typeface="Times New Roman"/>
              </a:rPr>
              <a:t>This  </a:t>
            </a:r>
            <a:r>
              <a:rPr sz="1167" spc="-5" dirty="0">
                <a:latin typeface="Times New Roman"/>
                <a:cs typeface="Times New Roman"/>
              </a:rPr>
              <a:t>introduces </a:t>
            </a:r>
            <a:r>
              <a:rPr sz="1167" dirty="0">
                <a:latin typeface="Times New Roman"/>
                <a:cs typeface="Times New Roman"/>
              </a:rPr>
              <a:t>the major benefit of data </a:t>
            </a:r>
            <a:r>
              <a:rPr sz="1167" spc="-5" dirty="0">
                <a:latin typeface="Times New Roman"/>
                <a:cs typeface="Times New Roman"/>
              </a:rPr>
              <a:t>sharing. </a:t>
            </a:r>
            <a:r>
              <a:rPr sz="1167" dirty="0">
                <a:latin typeface="Times New Roman"/>
                <a:cs typeface="Times New Roman"/>
              </a:rPr>
              <a:t>That is, </a:t>
            </a:r>
            <a:r>
              <a:rPr sz="1167" spc="-5" dirty="0">
                <a:latin typeface="Times New Roman"/>
                <a:cs typeface="Times New Roman"/>
              </a:rPr>
              <a:t>data that </a:t>
            </a:r>
            <a:r>
              <a:rPr sz="1167" dirty="0">
                <a:latin typeface="Times New Roman"/>
                <a:cs typeface="Times New Roman"/>
              </a:rPr>
              <a:t>is common among  </a:t>
            </a:r>
            <a:r>
              <a:rPr sz="1167" spc="-5" dirty="0">
                <a:latin typeface="Times New Roman"/>
                <a:cs typeface="Times New Roman"/>
              </a:rPr>
              <a:t>different applications need </a:t>
            </a:r>
            <a:r>
              <a:rPr sz="1167" dirty="0">
                <a:latin typeface="Times New Roman"/>
                <a:cs typeface="Times New Roman"/>
              </a:rPr>
              <a:t>not to be </a:t>
            </a:r>
            <a:r>
              <a:rPr sz="1167" spc="-5" dirty="0">
                <a:latin typeface="Times New Roman"/>
                <a:cs typeface="Times New Roman"/>
              </a:rPr>
              <a:t>stored repeatedly, as was </a:t>
            </a:r>
            <a:r>
              <a:rPr sz="1167" dirty="0">
                <a:latin typeface="Times New Roman"/>
                <a:cs typeface="Times New Roman"/>
              </a:rPr>
              <a:t>the case in the </a:t>
            </a:r>
            <a:r>
              <a:rPr sz="1167" spc="-5" dirty="0">
                <a:latin typeface="Times New Roman"/>
                <a:cs typeface="Times New Roman"/>
              </a:rPr>
              <a:t>file  processing environment. For example, all three systems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an educational institution  shown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figure </a:t>
            </a:r>
            <a:r>
              <a:rPr sz="1167" dirty="0">
                <a:latin typeface="Times New Roman"/>
                <a:cs typeface="Times New Roman"/>
              </a:rPr>
              <a:t>3 </a:t>
            </a:r>
            <a:r>
              <a:rPr sz="1167" spc="-5" dirty="0">
                <a:latin typeface="Times New Roman"/>
                <a:cs typeface="Times New Roman"/>
              </a:rPr>
              <a:t>need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store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 about students. </a:t>
            </a:r>
            <a:r>
              <a:rPr sz="1167" dirty="0">
                <a:latin typeface="Times New Roman"/>
                <a:cs typeface="Times New Roman"/>
              </a:rPr>
              <a:t>The example </a:t>
            </a:r>
            <a:r>
              <a:rPr sz="1167" spc="-5" dirty="0">
                <a:latin typeface="Times New Roman"/>
                <a:cs typeface="Times New Roman"/>
              </a:rPr>
              <a:t>data can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seen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7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829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86" y="1431376"/>
            <a:ext cx="5372276" cy="71928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975" marR="5556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from </a:t>
            </a:r>
            <a:r>
              <a:rPr sz="1167" dirty="0">
                <a:latin typeface="Times New Roman"/>
                <a:cs typeface="Times New Roman"/>
              </a:rPr>
              <a:t>figure 2. </a:t>
            </a:r>
            <a:r>
              <a:rPr sz="1167" spc="-5" dirty="0">
                <a:latin typeface="Times New Roman"/>
                <a:cs typeface="Times New Roman"/>
              </a:rPr>
              <a:t>Now </a:t>
            </a:r>
            <a:r>
              <a:rPr sz="1167" dirty="0">
                <a:latin typeface="Times New Roman"/>
                <a:cs typeface="Times New Roman"/>
              </a:rPr>
              <a:t>the data like </a:t>
            </a:r>
            <a:r>
              <a:rPr sz="1167" spc="-5" dirty="0">
                <a:latin typeface="Times New Roman"/>
                <a:cs typeface="Times New Roman"/>
              </a:rPr>
              <a:t>registration number, </a:t>
            </a:r>
            <a:r>
              <a:rPr sz="1167" dirty="0">
                <a:latin typeface="Times New Roman"/>
                <a:cs typeface="Times New Roman"/>
              </a:rPr>
              <a:t>name, </a:t>
            </a:r>
            <a:r>
              <a:rPr sz="1167" spc="-5" dirty="0">
                <a:latin typeface="Times New Roman"/>
                <a:cs typeface="Times New Roman"/>
              </a:rPr>
              <a:t>address, father </a:t>
            </a:r>
            <a:r>
              <a:rPr sz="1167" dirty="0">
                <a:latin typeface="Times New Roman"/>
                <a:cs typeface="Times New Roman"/>
              </a:rPr>
              <a:t>name </a:t>
            </a:r>
            <a:r>
              <a:rPr sz="1167" spc="-5" dirty="0">
                <a:latin typeface="Times New Roman"/>
                <a:cs typeface="Times New Roman"/>
              </a:rPr>
              <a:t>that  </a:t>
            </a:r>
            <a:r>
              <a:rPr sz="1167" dirty="0">
                <a:latin typeface="Times New Roman"/>
                <a:cs typeface="Times New Roman"/>
              </a:rPr>
              <a:t>is common among </a:t>
            </a:r>
            <a:r>
              <a:rPr sz="1167" spc="-5" dirty="0">
                <a:latin typeface="Times New Roman"/>
                <a:cs typeface="Times New Roman"/>
              </a:rPr>
              <a:t>different applications </a:t>
            </a:r>
            <a:r>
              <a:rPr sz="1167" dirty="0">
                <a:latin typeface="Times New Roman"/>
                <a:cs typeface="Times New Roman"/>
              </a:rPr>
              <a:t>is being </a:t>
            </a:r>
            <a:r>
              <a:rPr sz="1167" spc="-5" dirty="0">
                <a:latin typeface="Times New Roman"/>
                <a:cs typeface="Times New Roman"/>
              </a:rPr>
              <a:t>stored </a:t>
            </a:r>
            <a:r>
              <a:rPr sz="1167" dirty="0">
                <a:latin typeface="Times New Roman"/>
                <a:cs typeface="Times New Roman"/>
              </a:rPr>
              <a:t>repeatedly </a:t>
            </a:r>
            <a:r>
              <a:rPr sz="1167" spc="5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file  processing system </a:t>
            </a:r>
            <a:r>
              <a:rPr sz="1167" dirty="0">
                <a:latin typeface="Times New Roman"/>
                <a:cs typeface="Times New Roman"/>
              </a:rPr>
              <a:t>environment, </a:t>
            </a:r>
            <a:r>
              <a:rPr sz="1167" spc="-5" dirty="0">
                <a:latin typeface="Times New Roman"/>
                <a:cs typeface="Times New Roman"/>
              </a:rPr>
              <a:t>where as </a:t>
            </a:r>
            <a:r>
              <a:rPr sz="1167" dirty="0">
                <a:latin typeface="Times New Roman"/>
                <a:cs typeface="Times New Roman"/>
              </a:rPr>
              <a:t>it is </a:t>
            </a:r>
            <a:r>
              <a:rPr sz="1167" spc="-5" dirty="0">
                <a:latin typeface="Times New Roman"/>
                <a:cs typeface="Times New Roman"/>
              </a:rPr>
              <a:t>being </a:t>
            </a:r>
            <a:r>
              <a:rPr sz="1167" dirty="0">
                <a:latin typeface="Times New Roman"/>
                <a:cs typeface="Times New Roman"/>
              </a:rPr>
              <a:t>stored just </a:t>
            </a:r>
            <a:r>
              <a:rPr sz="1167" spc="-5" dirty="0">
                <a:latin typeface="Times New Roman"/>
                <a:cs typeface="Times New Roman"/>
              </a:rPr>
              <a:t>once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database  system environment and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being shared </a:t>
            </a:r>
            <a:r>
              <a:rPr sz="1167" spc="5" dirty="0">
                <a:latin typeface="Times New Roman"/>
                <a:cs typeface="Times New Roman"/>
              </a:rPr>
              <a:t>by </a:t>
            </a:r>
            <a:r>
              <a:rPr sz="1167" spc="-5" dirty="0">
                <a:latin typeface="Times New Roman"/>
                <a:cs typeface="Times New Roman"/>
              </a:rPr>
              <a:t>all applications.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interesting </a:t>
            </a:r>
            <a:r>
              <a:rPr sz="1167" dirty="0">
                <a:latin typeface="Times New Roman"/>
                <a:cs typeface="Times New Roman"/>
              </a:rPr>
              <a:t>thing is 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individual applications </a:t>
            </a:r>
            <a:r>
              <a:rPr sz="1167" dirty="0">
                <a:latin typeface="Times New Roman"/>
                <a:cs typeface="Times New Roman"/>
              </a:rPr>
              <a:t>do not know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spc="-10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is being </a:t>
            </a:r>
            <a:r>
              <a:rPr sz="1167" spc="-5" dirty="0">
                <a:latin typeface="Times New Roman"/>
                <a:cs typeface="Times New Roman"/>
              </a:rPr>
              <a:t>shared </a:t>
            </a:r>
            <a:r>
              <a:rPr sz="1167" dirty="0">
                <a:latin typeface="Times New Roman"/>
                <a:cs typeface="Times New Roman"/>
              </a:rPr>
              <a:t>and they do  not </a:t>
            </a:r>
            <a:r>
              <a:rPr sz="1167" spc="-5" dirty="0">
                <a:latin typeface="Times New Roman"/>
                <a:cs typeface="Times New Roman"/>
              </a:rPr>
              <a:t>need </a:t>
            </a:r>
            <a:r>
              <a:rPr sz="1167" dirty="0">
                <a:latin typeface="Times New Roman"/>
                <a:cs typeface="Times New Roman"/>
              </a:rPr>
              <a:t>to. </a:t>
            </a:r>
            <a:r>
              <a:rPr sz="1167" spc="-5" dirty="0">
                <a:latin typeface="Times New Roman"/>
                <a:cs typeface="Times New Roman"/>
              </a:rPr>
              <a:t>Each application gets </a:t>
            </a:r>
            <a:r>
              <a:rPr sz="1167" dirty="0">
                <a:latin typeface="Times New Roman"/>
                <a:cs typeface="Times New Roman"/>
              </a:rPr>
              <a:t>the impression </a:t>
            </a:r>
            <a:r>
              <a:rPr sz="1167" spc="-10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if the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is being for </a:t>
            </a:r>
            <a:r>
              <a:rPr sz="1167" spc="-5" dirty="0">
                <a:latin typeface="Times New Roman"/>
                <a:cs typeface="Times New Roman"/>
              </a:rPr>
              <a:t>stored for  </a:t>
            </a:r>
            <a:r>
              <a:rPr sz="1167" dirty="0">
                <a:latin typeface="Times New Roman"/>
                <a:cs typeface="Times New Roman"/>
              </a:rPr>
              <a:t>it. This </a:t>
            </a:r>
            <a:r>
              <a:rPr sz="1167" spc="-5" dirty="0">
                <a:latin typeface="Times New Roman"/>
                <a:cs typeface="Times New Roman"/>
              </a:rPr>
              <a:t>brings </a:t>
            </a:r>
            <a:r>
              <a:rPr sz="1167" dirty="0">
                <a:latin typeface="Times New Roman"/>
                <a:cs typeface="Times New Roman"/>
              </a:rPr>
              <a:t>the advantage of saving the </a:t>
            </a:r>
            <a:r>
              <a:rPr sz="1167" spc="-5" dirty="0">
                <a:latin typeface="Times New Roman"/>
                <a:cs typeface="Times New Roman"/>
              </a:rPr>
              <a:t>storage along with others </a:t>
            </a:r>
            <a:r>
              <a:rPr sz="1167" dirty="0">
                <a:latin typeface="Times New Roman"/>
                <a:cs typeface="Times New Roman"/>
              </a:rPr>
              <a:t>discussed</a:t>
            </a:r>
            <a:r>
              <a:rPr sz="1167" spc="-10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later.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61"/>
              </a:lnSpc>
              <a:buFont typeface="Courier New"/>
              <a:buChar char="o"/>
              <a:tabLst>
                <a:tab pos="235209" algn="l"/>
              </a:tabLst>
            </a:pPr>
            <a:r>
              <a:rPr sz="1167" spc="44" dirty="0">
                <a:latin typeface="Times New Roman"/>
                <a:cs typeface="Times New Roman"/>
              </a:rPr>
              <a:t>Data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spc="39" dirty="0">
                <a:latin typeface="Times New Roman"/>
                <a:cs typeface="Times New Roman"/>
              </a:rPr>
              <a:t>Independence</a:t>
            </a:r>
            <a:endParaRPr sz="1167">
              <a:latin typeface="Times New Roman"/>
              <a:cs typeface="Times New Roman"/>
            </a:endParaRPr>
          </a:p>
          <a:p>
            <a:pPr marL="234592" marR="7408" algn="just">
              <a:lnSpc>
                <a:spcPts val="1342"/>
              </a:lnSpc>
              <a:spcBef>
                <a:spcPts val="53"/>
              </a:spcBef>
            </a:pPr>
            <a:r>
              <a:rPr sz="1167" spc="-5" dirty="0">
                <a:latin typeface="Times New Roman"/>
                <a:cs typeface="Times New Roman"/>
              </a:rPr>
              <a:t>Data and programs are independent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each </a:t>
            </a:r>
            <a:r>
              <a:rPr sz="1167" dirty="0">
                <a:latin typeface="Times New Roman"/>
                <a:cs typeface="Times New Roman"/>
              </a:rPr>
              <a:t>other, so change is </a:t>
            </a:r>
            <a:r>
              <a:rPr sz="1167" spc="-5" dirty="0">
                <a:latin typeface="Times New Roman"/>
                <a:cs typeface="Times New Roman"/>
              </a:rPr>
              <a:t>once has </a:t>
            </a:r>
            <a:r>
              <a:rPr sz="1167" dirty="0">
                <a:latin typeface="Times New Roman"/>
                <a:cs typeface="Times New Roman"/>
              </a:rPr>
              <a:t>no or  minimum </a:t>
            </a:r>
            <a:r>
              <a:rPr sz="1167" spc="-5" dirty="0">
                <a:latin typeface="Times New Roman"/>
                <a:cs typeface="Times New Roman"/>
              </a:rPr>
              <a:t>effect </a:t>
            </a:r>
            <a:r>
              <a:rPr sz="1167" dirty="0">
                <a:latin typeface="Times New Roman"/>
                <a:cs typeface="Times New Roman"/>
              </a:rPr>
              <a:t>on </a:t>
            </a:r>
            <a:r>
              <a:rPr sz="1167" spc="-5" dirty="0">
                <a:latin typeface="Times New Roman"/>
                <a:cs typeface="Times New Roman"/>
              </a:rPr>
              <a:t>other. Data and </a:t>
            </a:r>
            <a:r>
              <a:rPr sz="1167" dirty="0">
                <a:latin typeface="Times New Roman"/>
                <a:cs typeface="Times New Roman"/>
              </a:rPr>
              <a:t>its </a:t>
            </a:r>
            <a:r>
              <a:rPr sz="1167" spc="-5" dirty="0">
                <a:latin typeface="Times New Roman"/>
                <a:cs typeface="Times New Roman"/>
              </a:rPr>
              <a:t>structure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stored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database where as  application programs </a:t>
            </a:r>
            <a:r>
              <a:rPr sz="1167" dirty="0">
                <a:latin typeface="Times New Roman"/>
                <a:cs typeface="Times New Roman"/>
              </a:rPr>
              <a:t>manipulating this </a:t>
            </a:r>
            <a:r>
              <a:rPr sz="1167" spc="-5" dirty="0">
                <a:latin typeface="Times New Roman"/>
                <a:cs typeface="Times New Roman"/>
              </a:rPr>
              <a:t>data are stored separately,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change </a:t>
            </a:r>
            <a:r>
              <a:rPr sz="1167" dirty="0">
                <a:latin typeface="Times New Roman"/>
                <a:cs typeface="Times New Roman"/>
              </a:rPr>
              <a:t>in one  </a:t>
            </a:r>
            <a:r>
              <a:rPr sz="1167" spc="-5" dirty="0">
                <a:latin typeface="Times New Roman"/>
                <a:cs typeface="Times New Roman"/>
              </a:rPr>
              <a:t>does </a:t>
            </a:r>
            <a:r>
              <a:rPr sz="1167" dirty="0">
                <a:latin typeface="Times New Roman"/>
                <a:cs typeface="Times New Roman"/>
              </a:rPr>
              <a:t>not unnecessarily </a:t>
            </a:r>
            <a:r>
              <a:rPr sz="1167" spc="-5" dirty="0">
                <a:latin typeface="Times New Roman"/>
                <a:cs typeface="Times New Roman"/>
              </a:rPr>
              <a:t>effect</a:t>
            </a:r>
            <a:r>
              <a:rPr sz="1167" spc="-5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other.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61"/>
              </a:lnSpc>
              <a:buFont typeface="Courier New"/>
              <a:buChar char="o"/>
              <a:tabLst>
                <a:tab pos="235209" algn="l"/>
              </a:tabLst>
            </a:pPr>
            <a:r>
              <a:rPr sz="1167" spc="34" dirty="0">
                <a:latin typeface="Times New Roman"/>
                <a:cs typeface="Times New Roman"/>
              </a:rPr>
              <a:t>Controlled</a:t>
            </a:r>
            <a:r>
              <a:rPr sz="1167" spc="-44" dirty="0">
                <a:latin typeface="Times New Roman"/>
                <a:cs typeface="Times New Roman"/>
              </a:rPr>
              <a:t> </a:t>
            </a:r>
            <a:r>
              <a:rPr sz="1167" spc="44" dirty="0">
                <a:latin typeface="Times New Roman"/>
                <a:cs typeface="Times New Roman"/>
              </a:rPr>
              <a:t>Redundancy</a:t>
            </a:r>
            <a:endParaRPr sz="1167">
              <a:latin typeface="Times New Roman"/>
              <a:cs typeface="Times New Roman"/>
            </a:endParaRPr>
          </a:p>
          <a:p>
            <a:pPr marL="234592" marR="7408" algn="just">
              <a:lnSpc>
                <a:spcPts val="1342"/>
              </a:lnSpc>
              <a:spcBef>
                <a:spcPts val="53"/>
              </a:spcBef>
            </a:pPr>
            <a:r>
              <a:rPr sz="1167" spc="-5" dirty="0">
                <a:latin typeface="Times New Roman"/>
                <a:cs typeface="Times New Roman"/>
              </a:rPr>
              <a:t>Means that we </a:t>
            </a:r>
            <a:r>
              <a:rPr sz="1167" dirty="0">
                <a:latin typeface="Times New Roman"/>
                <a:cs typeface="Times New Roman"/>
              </a:rPr>
              <a:t>do not need to </a:t>
            </a:r>
            <a:r>
              <a:rPr sz="1167" spc="-5" dirty="0">
                <a:latin typeface="Times New Roman"/>
                <a:cs typeface="Times New Roman"/>
              </a:rPr>
              <a:t>duplicate </a:t>
            </a:r>
            <a:r>
              <a:rPr sz="1167" dirty="0">
                <a:latin typeface="Times New Roman"/>
                <a:cs typeface="Times New Roman"/>
              </a:rPr>
              <a:t>data </a:t>
            </a:r>
            <a:r>
              <a:rPr sz="1167" spc="-5" dirty="0">
                <a:latin typeface="Times New Roman"/>
                <a:cs typeface="Times New Roman"/>
              </a:rPr>
              <a:t>unnecessarily;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do </a:t>
            </a:r>
            <a:r>
              <a:rPr sz="1167" spc="-5" dirty="0">
                <a:latin typeface="Times New Roman"/>
                <a:cs typeface="Times New Roman"/>
              </a:rPr>
              <a:t>duplicate </a:t>
            </a:r>
            <a:r>
              <a:rPr sz="1167" dirty="0">
                <a:latin typeface="Times New Roman"/>
                <a:cs typeface="Times New Roman"/>
              </a:rPr>
              <a:t>data in  the </a:t>
            </a:r>
            <a:r>
              <a:rPr sz="1167" spc="-5" dirty="0">
                <a:latin typeface="Times New Roman"/>
                <a:cs typeface="Times New Roman"/>
              </a:rPr>
              <a:t>databases, </a:t>
            </a:r>
            <a:r>
              <a:rPr sz="1167" dirty="0">
                <a:latin typeface="Times New Roman"/>
                <a:cs typeface="Times New Roman"/>
              </a:rPr>
              <a:t>however, this </a:t>
            </a:r>
            <a:r>
              <a:rPr sz="1167" spc="-5" dirty="0">
                <a:latin typeface="Times New Roman"/>
                <a:cs typeface="Times New Roman"/>
              </a:rPr>
              <a:t>duplication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deliberate and</a:t>
            </a:r>
            <a:r>
              <a:rPr sz="1167" spc="5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controlled.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61"/>
              </a:lnSpc>
              <a:buFont typeface="Courier New"/>
              <a:buChar char="o"/>
              <a:tabLst>
                <a:tab pos="235209" algn="l"/>
              </a:tabLst>
            </a:pPr>
            <a:r>
              <a:rPr sz="1167" spc="39" dirty="0">
                <a:latin typeface="Times New Roman"/>
                <a:cs typeface="Times New Roman"/>
              </a:rPr>
              <a:t>Better </a:t>
            </a:r>
            <a:r>
              <a:rPr sz="1167" spc="44" dirty="0">
                <a:latin typeface="Times New Roman"/>
                <a:cs typeface="Times New Roman"/>
              </a:rPr>
              <a:t>Data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spc="39" dirty="0">
                <a:latin typeface="Times New Roman"/>
                <a:cs typeface="Times New Roman"/>
              </a:rPr>
              <a:t>Integrity</a:t>
            </a:r>
            <a:endParaRPr sz="1167">
              <a:latin typeface="Times New Roman"/>
              <a:cs typeface="Times New Roman"/>
            </a:endParaRPr>
          </a:p>
          <a:p>
            <a:pPr marL="233975" marR="4939" algn="just">
              <a:lnSpc>
                <a:spcPts val="1342"/>
              </a:lnSpc>
              <a:spcBef>
                <a:spcPts val="53"/>
              </a:spcBef>
            </a:pPr>
            <a:r>
              <a:rPr sz="1167" dirty="0">
                <a:latin typeface="Times New Roman"/>
                <a:cs typeface="Times New Roman"/>
              </a:rPr>
              <a:t>Very </a:t>
            </a:r>
            <a:r>
              <a:rPr sz="1167" spc="-5" dirty="0">
                <a:latin typeface="Times New Roman"/>
                <a:cs typeface="Times New Roman"/>
              </a:rPr>
              <a:t>important feature; means </a:t>
            </a:r>
            <a:r>
              <a:rPr sz="1167" dirty="0">
                <a:latin typeface="Times New Roman"/>
                <a:cs typeface="Times New Roman"/>
              </a:rPr>
              <a:t>the validity of the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being </a:t>
            </a:r>
            <a:r>
              <a:rPr sz="1167" spc="-5" dirty="0">
                <a:latin typeface="Times New Roman"/>
                <a:cs typeface="Times New Roman"/>
              </a:rPr>
              <a:t>entered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database.  </a:t>
            </a:r>
            <a:r>
              <a:rPr sz="1167" dirty="0">
                <a:latin typeface="Times New Roman"/>
                <a:cs typeface="Times New Roman"/>
              </a:rPr>
              <a:t>Since the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being placed at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central place and being </a:t>
            </a:r>
            <a:r>
              <a:rPr sz="1167" dirty="0">
                <a:latin typeface="Times New Roman"/>
                <a:cs typeface="Times New Roman"/>
              </a:rPr>
              <a:t>managed </a:t>
            </a:r>
            <a:r>
              <a:rPr sz="1167" spc="5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DBMS, </a:t>
            </a:r>
            <a:r>
              <a:rPr sz="1167" dirty="0">
                <a:latin typeface="Times New Roman"/>
                <a:cs typeface="Times New Roman"/>
              </a:rPr>
              <a:t>so  it </a:t>
            </a:r>
            <a:r>
              <a:rPr sz="1167" spc="-5" dirty="0">
                <a:latin typeface="Times New Roman"/>
                <a:cs typeface="Times New Roman"/>
              </a:rPr>
              <a:t>provides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5" dirty="0">
                <a:latin typeface="Times New Roman"/>
                <a:cs typeface="Times New Roman"/>
              </a:rPr>
              <a:t>very </a:t>
            </a:r>
            <a:r>
              <a:rPr sz="1167" dirty="0">
                <a:latin typeface="Times New Roman"/>
                <a:cs typeface="Times New Roman"/>
              </a:rPr>
              <a:t>conducive to </a:t>
            </a:r>
            <a:r>
              <a:rPr sz="1167" spc="-5" dirty="0">
                <a:latin typeface="Times New Roman"/>
                <a:cs typeface="Times New Roman"/>
              </a:rPr>
              <a:t>check </a:t>
            </a:r>
            <a:r>
              <a:rPr sz="1167" spc="5" dirty="0">
                <a:latin typeface="Times New Roman"/>
                <a:cs typeface="Times New Roman"/>
              </a:rPr>
              <a:t>or </a:t>
            </a:r>
            <a:r>
              <a:rPr sz="1167" dirty="0">
                <a:latin typeface="Times New Roman"/>
                <a:cs typeface="Times New Roman"/>
              </a:rPr>
              <a:t>ensure </a:t>
            </a:r>
            <a:r>
              <a:rPr sz="1167" spc="-5" dirty="0">
                <a:latin typeface="Times New Roman"/>
                <a:cs typeface="Times New Roman"/>
              </a:rPr>
              <a:t>that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being entered into the 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is actually valid. </a:t>
            </a:r>
            <a:r>
              <a:rPr sz="1167" spc="-5" dirty="0">
                <a:latin typeface="Times New Roman"/>
                <a:cs typeface="Times New Roman"/>
              </a:rPr>
              <a:t>Integrity </a:t>
            </a:r>
            <a:r>
              <a:rPr sz="1167" spc="5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is very </a:t>
            </a:r>
            <a:r>
              <a:rPr sz="1167" spc="-5" dirty="0">
                <a:latin typeface="Times New Roman"/>
                <a:cs typeface="Times New Roman"/>
              </a:rPr>
              <a:t>important, since all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processing  and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information produced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return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based </a:t>
            </a:r>
            <a:r>
              <a:rPr sz="1167" dirty="0">
                <a:latin typeface="Times New Roman"/>
                <a:cs typeface="Times New Roman"/>
              </a:rPr>
              <a:t>on the </a:t>
            </a:r>
            <a:r>
              <a:rPr sz="1167" spc="-5" dirty="0">
                <a:latin typeface="Times New Roman"/>
                <a:cs typeface="Times New Roman"/>
              </a:rPr>
              <a:t>data. Now </a:t>
            </a:r>
            <a:r>
              <a:rPr sz="1167" dirty="0">
                <a:latin typeface="Times New Roman"/>
                <a:cs typeface="Times New Roman"/>
              </a:rPr>
              <a:t>if the data </a:t>
            </a:r>
            <a:r>
              <a:rPr sz="1167" spc="-5" dirty="0">
                <a:latin typeface="Times New Roman"/>
                <a:cs typeface="Times New Roman"/>
              </a:rPr>
              <a:t>entered  </a:t>
            </a:r>
            <a:r>
              <a:rPr sz="1167" dirty="0">
                <a:latin typeface="Times New Roman"/>
                <a:cs typeface="Times New Roman"/>
              </a:rPr>
              <a:t>is not </a:t>
            </a:r>
            <a:r>
              <a:rPr sz="1167" spc="-5" dirty="0">
                <a:latin typeface="Times New Roman"/>
                <a:cs typeface="Times New Roman"/>
              </a:rPr>
              <a:t>valid, </a:t>
            </a:r>
            <a:r>
              <a:rPr sz="1167" dirty="0">
                <a:latin typeface="Times New Roman"/>
                <a:cs typeface="Times New Roman"/>
              </a:rPr>
              <a:t>how </a:t>
            </a:r>
            <a:r>
              <a:rPr sz="1167" spc="-5" dirty="0">
                <a:latin typeface="Times New Roman"/>
                <a:cs typeface="Times New Roman"/>
              </a:rPr>
              <a:t>can we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sure that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processing </a:t>
            </a: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database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correct and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results </a:t>
            </a:r>
            <a:r>
              <a:rPr sz="1167" dirty="0">
                <a:latin typeface="Times New Roman"/>
                <a:cs typeface="Times New Roman"/>
              </a:rPr>
              <a:t>or the </a:t>
            </a:r>
            <a:r>
              <a:rPr sz="1167" spc="-5" dirty="0">
                <a:latin typeface="Times New Roman"/>
                <a:cs typeface="Times New Roman"/>
              </a:rPr>
              <a:t>information produced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valid? The businesses </a:t>
            </a:r>
            <a:r>
              <a:rPr sz="1167" dirty="0">
                <a:latin typeface="Times New Roman"/>
                <a:cs typeface="Times New Roman"/>
              </a:rPr>
              <a:t>make decisions on </a:t>
            </a:r>
            <a:r>
              <a:rPr sz="1167" spc="-5" dirty="0">
                <a:latin typeface="Times New Roman"/>
                <a:cs typeface="Times New Roman"/>
              </a:rPr>
              <a:t>the  basis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information produced from </a:t>
            </a:r>
            <a:r>
              <a:rPr sz="1167" dirty="0">
                <a:latin typeface="Times New Roman"/>
                <a:cs typeface="Times New Roman"/>
              </a:rPr>
              <a:t>the database </a:t>
            </a:r>
            <a:r>
              <a:rPr sz="1167" spc="-5" dirty="0">
                <a:latin typeface="Times New Roman"/>
                <a:cs typeface="Times New Roman"/>
              </a:rPr>
              <a:t>and </a:t>
            </a:r>
            <a:r>
              <a:rPr sz="1167" dirty="0">
                <a:latin typeface="Times New Roman"/>
                <a:cs typeface="Times New Roman"/>
              </a:rPr>
              <a:t>the wrong information </a:t>
            </a:r>
            <a:r>
              <a:rPr sz="1167" spc="-5" dirty="0">
                <a:latin typeface="Times New Roman"/>
                <a:cs typeface="Times New Roman"/>
              </a:rPr>
              <a:t>leads </a:t>
            </a:r>
            <a:r>
              <a:rPr sz="1167" dirty="0">
                <a:latin typeface="Times New Roman"/>
                <a:cs typeface="Times New Roman"/>
              </a:rPr>
              <a:t>to  wrong </a:t>
            </a:r>
            <a:r>
              <a:rPr sz="1167" spc="-5" dirty="0">
                <a:latin typeface="Times New Roman"/>
                <a:cs typeface="Times New Roman"/>
              </a:rPr>
              <a:t>decisions, and </a:t>
            </a:r>
            <a:r>
              <a:rPr sz="1167" dirty="0">
                <a:latin typeface="Times New Roman"/>
                <a:cs typeface="Times New Roman"/>
              </a:rPr>
              <a:t>business </a:t>
            </a:r>
            <a:r>
              <a:rPr sz="1167" spc="-5" dirty="0">
                <a:latin typeface="Times New Roman"/>
                <a:cs typeface="Times New Roman"/>
              </a:rPr>
              <a:t>collapse. </a:t>
            </a:r>
            <a:r>
              <a:rPr sz="1167" spc="-10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database system </a:t>
            </a:r>
            <a:r>
              <a:rPr sz="1167" dirty="0">
                <a:latin typeface="Times New Roman"/>
                <a:cs typeface="Times New Roman"/>
              </a:rPr>
              <a:t>environment, </a:t>
            </a:r>
            <a:r>
              <a:rPr sz="1167" spc="-5" dirty="0">
                <a:latin typeface="Times New Roman"/>
                <a:cs typeface="Times New Roman"/>
              </a:rPr>
              <a:t>DBMS  provides </a:t>
            </a:r>
            <a:r>
              <a:rPr sz="1167" spc="5" dirty="0">
                <a:latin typeface="Times New Roman"/>
                <a:cs typeface="Times New Roman"/>
              </a:rPr>
              <a:t>many </a:t>
            </a:r>
            <a:r>
              <a:rPr sz="1167" spc="-5" dirty="0">
                <a:latin typeface="Times New Roman"/>
                <a:cs typeface="Times New Roman"/>
              </a:rPr>
              <a:t>features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ensure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spc="-10" dirty="0">
                <a:latin typeface="Times New Roman"/>
                <a:cs typeface="Times New Roman"/>
              </a:rPr>
              <a:t>integrity, </a:t>
            </a:r>
            <a:r>
              <a:rPr sz="1167" dirty="0">
                <a:latin typeface="Times New Roman"/>
                <a:cs typeface="Times New Roman"/>
              </a:rPr>
              <a:t>hence </a:t>
            </a:r>
            <a:r>
              <a:rPr sz="1167" spc="-5" dirty="0">
                <a:latin typeface="Times New Roman"/>
                <a:cs typeface="Times New Roman"/>
              </a:rPr>
              <a:t>provides </a:t>
            </a:r>
            <a:r>
              <a:rPr sz="1167" dirty="0">
                <a:latin typeface="Times New Roman"/>
                <a:cs typeface="Times New Roman"/>
              </a:rPr>
              <a:t>more </a:t>
            </a:r>
            <a:r>
              <a:rPr sz="1167" spc="-5" dirty="0">
                <a:latin typeface="Times New Roman"/>
                <a:cs typeface="Times New Roman"/>
              </a:rPr>
              <a:t>reliable </a:t>
            </a:r>
            <a:r>
              <a:rPr sz="1167" dirty="0">
                <a:latin typeface="Times New Roman"/>
                <a:cs typeface="Times New Roman"/>
              </a:rPr>
              <a:t>data  </a:t>
            </a:r>
            <a:r>
              <a:rPr sz="1167" spc="-5" dirty="0">
                <a:latin typeface="Times New Roman"/>
                <a:cs typeface="Times New Roman"/>
              </a:rPr>
              <a:t>processing</a:t>
            </a:r>
            <a:r>
              <a:rPr sz="1167" spc="-1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environment.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Dear students, that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all for </a:t>
            </a: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lecture. </a:t>
            </a:r>
            <a:r>
              <a:rPr sz="1167" dirty="0">
                <a:latin typeface="Times New Roman"/>
                <a:cs typeface="Times New Roman"/>
              </a:rPr>
              <a:t>Today </a:t>
            </a:r>
            <a:r>
              <a:rPr sz="1167" spc="-5" dirty="0">
                <a:latin typeface="Times New Roman"/>
                <a:cs typeface="Times New Roman"/>
              </a:rPr>
              <a:t>we got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introduction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course,  importance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databases. Then we saw different definitions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database and studied  what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processing </a:t>
            </a:r>
            <a:r>
              <a:rPr sz="1167" spc="-5" dirty="0">
                <a:latin typeface="Times New Roman"/>
                <a:cs typeface="Times New Roman"/>
              </a:rPr>
              <a:t>then studied different features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traditional file processing  environment and database (DB) system </a:t>
            </a:r>
            <a:r>
              <a:rPr sz="1167" dirty="0">
                <a:latin typeface="Times New Roman"/>
                <a:cs typeface="Times New Roman"/>
              </a:rPr>
              <a:t>environment. </a:t>
            </a:r>
            <a:r>
              <a:rPr sz="1167" spc="-10" dirty="0">
                <a:latin typeface="Times New Roman"/>
                <a:cs typeface="Times New Roman"/>
              </a:rPr>
              <a:t>At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end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lecture we were  discussing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advantages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DB approach. There </a:t>
            </a:r>
            <a:r>
              <a:rPr sz="1167" dirty="0">
                <a:latin typeface="Times New Roman"/>
                <a:cs typeface="Times New Roman"/>
              </a:rPr>
              <a:t>some others to be </a:t>
            </a:r>
            <a:r>
              <a:rPr sz="1167" spc="-5" dirty="0">
                <a:latin typeface="Times New Roman"/>
                <a:cs typeface="Times New Roman"/>
              </a:rPr>
              <a:t>studied </a:t>
            </a:r>
            <a:r>
              <a:rPr sz="1167" dirty="0">
                <a:latin typeface="Times New Roman"/>
                <a:cs typeface="Times New Roman"/>
              </a:rPr>
              <a:t>in the  next </a:t>
            </a:r>
            <a:r>
              <a:rPr sz="1167" spc="-5" dirty="0">
                <a:latin typeface="Times New Roman"/>
                <a:cs typeface="Times New Roman"/>
              </a:rPr>
              <a:t>lecture. Suggestions are</a:t>
            </a:r>
            <a:r>
              <a:rPr sz="1167" spc="-1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welcome.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590"/>
              </a:lnSpc>
            </a:pPr>
            <a:r>
              <a:rPr sz="1361" spc="24" dirty="0">
                <a:latin typeface="Times New Roman"/>
                <a:cs typeface="Times New Roman"/>
              </a:rPr>
              <a:t>Exercises</a:t>
            </a:r>
            <a:endParaRPr sz="1361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27"/>
              </a:lnSpc>
              <a:buFont typeface="Courier New"/>
              <a:buChar char="o"/>
              <a:tabLst>
                <a:tab pos="235209" algn="l"/>
              </a:tabLst>
            </a:pPr>
            <a:r>
              <a:rPr sz="1167" spc="-5" dirty="0">
                <a:latin typeface="Times New Roman"/>
                <a:cs typeface="Times New Roman"/>
              </a:rPr>
              <a:t>Think about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 that </a:t>
            </a:r>
            <a:r>
              <a:rPr sz="1167" spc="-10" dirty="0">
                <a:latin typeface="Times New Roman"/>
                <a:cs typeface="Times New Roman"/>
              </a:rPr>
              <a:t>you </a:t>
            </a:r>
            <a:r>
              <a:rPr sz="1167" spc="5" dirty="0">
                <a:latin typeface="Times New Roman"/>
                <a:cs typeface="Times New Roman"/>
              </a:rPr>
              <a:t>may </a:t>
            </a:r>
            <a:r>
              <a:rPr sz="1167" dirty="0">
                <a:latin typeface="Times New Roman"/>
                <a:cs typeface="Times New Roman"/>
              </a:rPr>
              <a:t>want to </a:t>
            </a:r>
            <a:r>
              <a:rPr sz="1167" spc="-5" dirty="0">
                <a:latin typeface="Times New Roman"/>
                <a:cs typeface="Times New Roman"/>
              </a:rPr>
              <a:t>store </a:t>
            </a:r>
            <a:r>
              <a:rPr sz="1167" dirty="0">
                <a:latin typeface="Times New Roman"/>
                <a:cs typeface="Times New Roman"/>
              </a:rPr>
              <a:t>about </a:t>
            </a:r>
            <a:r>
              <a:rPr sz="1167" spc="-5" dirty="0">
                <a:latin typeface="Times New Roman"/>
                <a:cs typeface="Times New Roman"/>
              </a:rPr>
              <a:t>different things </a:t>
            </a:r>
            <a:r>
              <a:rPr sz="1167" dirty="0">
                <a:latin typeface="Times New Roman"/>
                <a:cs typeface="Times New Roman"/>
              </a:rPr>
              <a:t>around</a:t>
            </a:r>
            <a:r>
              <a:rPr sz="1167" spc="97" dirty="0">
                <a:latin typeface="Times New Roman"/>
                <a:cs typeface="Times New Roman"/>
              </a:rPr>
              <a:t> </a:t>
            </a:r>
            <a:r>
              <a:rPr sz="1167" spc="-10" dirty="0">
                <a:latin typeface="Times New Roman"/>
                <a:cs typeface="Times New Roman"/>
              </a:rPr>
              <a:t>you</a:t>
            </a:r>
            <a:endParaRPr sz="1167">
              <a:latin typeface="Times New Roman"/>
              <a:cs typeface="Times New Roman"/>
            </a:endParaRPr>
          </a:p>
          <a:p>
            <a:pPr marL="234592" marR="6173" indent="-222245">
              <a:lnSpc>
                <a:spcPts val="1342"/>
              </a:lnSpc>
              <a:spcBef>
                <a:spcPts val="63"/>
              </a:spcBef>
              <a:buFont typeface="Courier New"/>
              <a:buChar char="o"/>
              <a:tabLst>
                <a:tab pos="235209" algn="l"/>
              </a:tabLst>
            </a:pPr>
            <a:r>
              <a:rPr sz="1167" spc="-5" dirty="0">
                <a:latin typeface="Times New Roman"/>
                <a:cs typeface="Times New Roman"/>
              </a:rPr>
              <a:t>List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changes that </a:t>
            </a:r>
            <a:r>
              <a:rPr sz="1167" dirty="0">
                <a:latin typeface="Times New Roman"/>
                <a:cs typeface="Times New Roman"/>
              </a:rPr>
              <a:t>may arise </a:t>
            </a:r>
            <a:r>
              <a:rPr sz="1167" spc="-5" dirty="0">
                <a:latin typeface="Times New Roman"/>
                <a:cs typeface="Times New Roman"/>
              </a:rPr>
              <a:t>during </a:t>
            </a:r>
            <a:r>
              <a:rPr sz="1167" dirty="0">
                <a:latin typeface="Times New Roman"/>
                <a:cs typeface="Times New Roman"/>
              </a:rPr>
              <a:t>the working of </a:t>
            </a:r>
            <a:r>
              <a:rPr sz="1167" spc="5" dirty="0">
                <a:latin typeface="Times New Roman"/>
                <a:cs typeface="Times New Roman"/>
              </a:rPr>
              <a:t>any </a:t>
            </a:r>
            <a:r>
              <a:rPr sz="1167" dirty="0">
                <a:latin typeface="Times New Roman"/>
                <a:cs typeface="Times New Roman"/>
              </a:rPr>
              <a:t>system, </a:t>
            </a:r>
            <a:r>
              <a:rPr sz="1167" spc="-5" dirty="0">
                <a:latin typeface="Times New Roman"/>
                <a:cs typeface="Times New Roman"/>
              </a:rPr>
              <a:t>lets </a:t>
            </a:r>
            <a:r>
              <a:rPr sz="1167" dirty="0">
                <a:latin typeface="Times New Roman"/>
                <a:cs typeface="Times New Roman"/>
              </a:rPr>
              <a:t>say Railway  </a:t>
            </a:r>
            <a:r>
              <a:rPr sz="1167" spc="-5" dirty="0">
                <a:latin typeface="Times New Roman"/>
                <a:cs typeface="Times New Roman"/>
              </a:rPr>
              <a:t>Reservation</a:t>
            </a:r>
            <a:r>
              <a:rPr sz="1167" spc="-49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System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8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730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58" y="889735"/>
            <a:ext cx="200086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Database Management </a:t>
            </a:r>
            <a:r>
              <a:rPr sz="972" dirty="0">
                <a:latin typeface="Times New Roman"/>
                <a:cs typeface="Times New Roman"/>
              </a:rPr>
              <a:t>System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(CS403)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5912" y="889735"/>
            <a:ext cx="20311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VU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398" y="1122731"/>
            <a:ext cx="5557485" cy="0"/>
          </a:xfrm>
          <a:custGeom>
            <a:avLst/>
            <a:gdLst/>
            <a:ahLst/>
            <a:cxnLst/>
            <a:rect l="l" t="t" r="r" b="b"/>
            <a:pathLst>
              <a:path w="5716270">
                <a:moveTo>
                  <a:pt x="0" y="0"/>
                </a:moveTo>
                <a:lnTo>
                  <a:pt x="5715714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9000" y="1419030"/>
            <a:ext cx="1387210" cy="23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56" spc="58" dirty="0">
                <a:latin typeface="Arial"/>
                <a:cs typeface="Arial"/>
              </a:rPr>
              <a:t>Lecture </a:t>
            </a:r>
            <a:r>
              <a:rPr sz="1556" spc="29" dirty="0">
                <a:latin typeface="Arial"/>
                <a:cs typeface="Arial"/>
              </a:rPr>
              <a:t>No.</a:t>
            </a:r>
            <a:r>
              <a:rPr sz="1556" spc="-146" dirty="0">
                <a:latin typeface="Arial"/>
                <a:cs typeface="Arial"/>
              </a:rPr>
              <a:t> </a:t>
            </a:r>
            <a:r>
              <a:rPr sz="1556" spc="-5" dirty="0">
                <a:latin typeface="Arial"/>
                <a:cs typeface="Arial"/>
              </a:rPr>
              <a:t>02</a:t>
            </a:r>
            <a:endParaRPr sz="1556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9000" y="2174732"/>
            <a:ext cx="3966545" cy="92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u="heavy" spc="34" dirty="0">
                <a:latin typeface="Arial"/>
                <a:cs typeface="Arial"/>
              </a:rPr>
              <a:t>Reading</a:t>
            </a:r>
            <a:r>
              <a:rPr sz="1264" u="heavy" spc="-83" dirty="0">
                <a:latin typeface="Arial"/>
                <a:cs typeface="Arial"/>
              </a:rPr>
              <a:t> </a:t>
            </a:r>
            <a:r>
              <a:rPr sz="1264" u="heavy" spc="34" dirty="0">
                <a:latin typeface="Arial"/>
                <a:cs typeface="Arial"/>
              </a:rPr>
              <a:t>Material</a:t>
            </a:r>
            <a:endParaRPr sz="1264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64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 marR="4939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“Database </a:t>
            </a:r>
            <a:r>
              <a:rPr sz="1167" dirty="0">
                <a:latin typeface="Times New Roman"/>
                <a:cs typeface="Times New Roman"/>
              </a:rPr>
              <a:t>Systems </a:t>
            </a:r>
            <a:r>
              <a:rPr sz="1167" spc="-5" dirty="0">
                <a:latin typeface="Times New Roman"/>
                <a:cs typeface="Times New Roman"/>
              </a:rPr>
              <a:t>Principles, Design and Implementation”  written </a:t>
            </a:r>
            <a:r>
              <a:rPr sz="1167" spc="5" dirty="0">
                <a:latin typeface="Times New Roman"/>
                <a:cs typeface="Times New Roman"/>
              </a:rPr>
              <a:t>by </a:t>
            </a:r>
            <a:r>
              <a:rPr sz="1167" spc="-5" dirty="0">
                <a:latin typeface="Times New Roman"/>
                <a:cs typeface="Times New Roman"/>
              </a:rPr>
              <a:t>Catherine Ricardo, Maxwell</a:t>
            </a:r>
            <a:r>
              <a:rPr sz="1167" spc="4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Macmillan.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47664" y="2582454"/>
            <a:ext cx="4062236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777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5115319" y="2582454"/>
            <a:ext cx="1439069" cy="0"/>
          </a:xfrm>
          <a:custGeom>
            <a:avLst/>
            <a:gdLst/>
            <a:ahLst/>
            <a:cxnLst/>
            <a:rect l="l" t="t" r="r" b="b"/>
            <a:pathLst>
              <a:path w="1480184">
                <a:moveTo>
                  <a:pt x="0" y="0"/>
                </a:moveTo>
                <a:lnTo>
                  <a:pt x="147997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044700" y="2579491"/>
            <a:ext cx="0" cy="693914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047664" y="3270029"/>
            <a:ext cx="4062236" cy="0"/>
          </a:xfrm>
          <a:custGeom>
            <a:avLst/>
            <a:gdLst/>
            <a:ahLst/>
            <a:cxnLst/>
            <a:rect l="l" t="t" r="r" b="b"/>
            <a:pathLst>
              <a:path w="4178300">
                <a:moveTo>
                  <a:pt x="0" y="0"/>
                </a:moveTo>
                <a:lnTo>
                  <a:pt x="417777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5112355" y="2579491"/>
            <a:ext cx="0" cy="693914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5115319" y="3270029"/>
            <a:ext cx="1439069" cy="0"/>
          </a:xfrm>
          <a:custGeom>
            <a:avLst/>
            <a:gdLst/>
            <a:ahLst/>
            <a:cxnLst/>
            <a:rect l="l" t="t" r="r" b="b"/>
            <a:pathLst>
              <a:path w="1480184">
                <a:moveTo>
                  <a:pt x="0" y="0"/>
                </a:moveTo>
                <a:lnTo>
                  <a:pt x="147997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6557151" y="2579491"/>
            <a:ext cx="0" cy="693914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31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1099006" y="3749366"/>
            <a:ext cx="5370424" cy="28441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spc="39" dirty="0">
                <a:latin typeface="Arial"/>
                <a:cs typeface="Arial"/>
              </a:rPr>
              <a:t>Overview </a:t>
            </a:r>
            <a:r>
              <a:rPr sz="1264" spc="63" dirty="0">
                <a:latin typeface="Arial"/>
                <a:cs typeface="Arial"/>
              </a:rPr>
              <a:t>of</a:t>
            </a:r>
            <a:r>
              <a:rPr sz="1264" spc="-78" dirty="0">
                <a:latin typeface="Arial"/>
                <a:cs typeface="Arial"/>
              </a:rPr>
              <a:t> </a:t>
            </a:r>
            <a:r>
              <a:rPr sz="1264" spc="44" dirty="0">
                <a:latin typeface="Arial"/>
                <a:cs typeface="Arial"/>
              </a:rPr>
              <a:t>Lecture</a:t>
            </a:r>
            <a:endParaRPr sz="1264">
              <a:latin typeface="Arial"/>
              <a:cs typeface="Arial"/>
            </a:endParaRPr>
          </a:p>
          <a:p>
            <a:pPr marL="456837" indent="-222245">
              <a:spcBef>
                <a:spcPts val="223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dirty="0">
                <a:latin typeface="Times New Roman"/>
                <a:cs typeface="Times New Roman"/>
              </a:rPr>
              <a:t>Some </a:t>
            </a:r>
            <a:r>
              <a:rPr sz="1167" spc="-5" dirty="0">
                <a:latin typeface="Times New Roman"/>
                <a:cs typeface="Times New Roman"/>
              </a:rPr>
              <a:t>Additional Advantages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Database</a:t>
            </a:r>
            <a:r>
              <a:rPr sz="1167" spc="1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Systems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08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dirty="0">
                <a:latin typeface="Times New Roman"/>
                <a:cs typeface="Times New Roman"/>
              </a:rPr>
              <a:t>Costs </a:t>
            </a:r>
            <a:r>
              <a:rPr sz="1167" spc="-5" dirty="0">
                <a:latin typeface="Times New Roman"/>
                <a:cs typeface="Times New Roman"/>
              </a:rPr>
              <a:t>involved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Database</a:t>
            </a:r>
            <a:r>
              <a:rPr sz="1167" spc="-2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systems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17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Levels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-6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data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608"/>
              </a:spcBef>
              <a:buFont typeface="Courier New"/>
              <a:buChar char="o"/>
              <a:tabLst>
                <a:tab pos="457453" algn="l"/>
              </a:tabLst>
            </a:pPr>
            <a:r>
              <a:rPr sz="1167" spc="-5" dirty="0">
                <a:latin typeface="Times New Roman"/>
                <a:cs typeface="Times New Roman"/>
              </a:rPr>
              <a:t>Database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users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6">
              <a:latin typeface="Times New Roman"/>
              <a:cs typeface="Times New Roman"/>
            </a:endParaRPr>
          </a:p>
          <a:p>
            <a:pPr marL="12347" algn="just"/>
            <a:r>
              <a:rPr sz="1361" spc="19" dirty="0">
                <a:latin typeface="Times New Roman"/>
                <a:cs typeface="Times New Roman"/>
              </a:rPr>
              <a:t>Difference </a:t>
            </a:r>
            <a:r>
              <a:rPr sz="1361" spc="29" dirty="0">
                <a:latin typeface="Times New Roman"/>
                <a:cs typeface="Times New Roman"/>
              </a:rPr>
              <a:t>between </a:t>
            </a:r>
            <a:r>
              <a:rPr sz="1361" spc="58" dirty="0">
                <a:latin typeface="Times New Roman"/>
                <a:cs typeface="Times New Roman"/>
              </a:rPr>
              <a:t>Data </a:t>
            </a:r>
            <a:r>
              <a:rPr sz="1361" spc="78" dirty="0">
                <a:latin typeface="Times New Roman"/>
                <a:cs typeface="Times New Roman"/>
              </a:rPr>
              <a:t>and</a:t>
            </a:r>
            <a:r>
              <a:rPr sz="1361" spc="-175" dirty="0">
                <a:latin typeface="Times New Roman"/>
                <a:cs typeface="Times New Roman"/>
              </a:rPr>
              <a:t> </a:t>
            </a:r>
            <a:r>
              <a:rPr sz="1361" spc="53" dirty="0">
                <a:latin typeface="Times New Roman"/>
                <a:cs typeface="Times New Roman"/>
              </a:rPr>
              <a:t>Information</a:t>
            </a:r>
            <a:endParaRPr sz="1361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297"/>
              </a:spcBef>
            </a:pP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dirty="0">
                <a:latin typeface="Times New Roman"/>
                <a:cs typeface="Times New Roman"/>
              </a:rPr>
              <a:t>is the </a:t>
            </a:r>
            <a:r>
              <a:rPr sz="1167" spc="-5" dirty="0">
                <a:latin typeface="Times New Roman"/>
                <a:cs typeface="Times New Roman"/>
              </a:rPr>
              <a:t>collection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raw facts collected from </a:t>
            </a:r>
            <a:r>
              <a:rPr sz="1167" spc="-15" dirty="0">
                <a:latin typeface="Times New Roman"/>
                <a:cs typeface="Times New Roman"/>
              </a:rPr>
              <a:t>any </a:t>
            </a:r>
            <a:r>
              <a:rPr sz="1167" spc="-5" dirty="0">
                <a:latin typeface="Times New Roman"/>
                <a:cs typeface="Times New Roman"/>
              </a:rPr>
              <a:t>specific </a:t>
            </a:r>
            <a:r>
              <a:rPr sz="1167" dirty="0">
                <a:latin typeface="Times New Roman"/>
                <a:cs typeface="Times New Roman"/>
              </a:rPr>
              <a:t>environment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a specific  </a:t>
            </a:r>
            <a:r>
              <a:rPr sz="1167" spc="-5" dirty="0">
                <a:latin typeface="Times New Roman"/>
                <a:cs typeface="Times New Roman"/>
              </a:rPr>
              <a:t>purpose. </a:t>
            </a:r>
            <a:r>
              <a:rPr sz="1167" dirty="0">
                <a:latin typeface="Times New Roman"/>
                <a:cs typeface="Times New Roman"/>
              </a:rPr>
              <a:t>Data in </a:t>
            </a:r>
            <a:r>
              <a:rPr sz="1167" spc="-5" dirty="0">
                <a:latin typeface="Times New Roman"/>
                <a:cs typeface="Times New Roman"/>
              </a:rPr>
              <a:t>itself </a:t>
            </a:r>
            <a:r>
              <a:rPr sz="1167" dirty="0">
                <a:latin typeface="Times New Roman"/>
                <a:cs typeface="Times New Roman"/>
              </a:rPr>
              <a:t>does not show </a:t>
            </a:r>
            <a:r>
              <a:rPr sz="1167" spc="-5" dirty="0">
                <a:latin typeface="Times New Roman"/>
                <a:cs typeface="Times New Roman"/>
              </a:rPr>
              <a:t>anything about </a:t>
            </a:r>
            <a:r>
              <a:rPr sz="1167" dirty="0">
                <a:latin typeface="Times New Roman"/>
                <a:cs typeface="Times New Roman"/>
              </a:rPr>
              <a:t>its </a:t>
            </a:r>
            <a:r>
              <a:rPr sz="1167" spc="-5" dirty="0">
                <a:latin typeface="Times New Roman"/>
                <a:cs typeface="Times New Roman"/>
              </a:rPr>
              <a:t>environment, </a:t>
            </a:r>
            <a:r>
              <a:rPr sz="1167" dirty="0">
                <a:latin typeface="Times New Roman"/>
                <a:cs typeface="Times New Roman"/>
              </a:rPr>
              <a:t>so to </a:t>
            </a:r>
            <a:r>
              <a:rPr sz="1167" spc="-10" dirty="0">
                <a:latin typeface="Times New Roman"/>
                <a:cs typeface="Times New Roman"/>
              </a:rPr>
              <a:t>get </a:t>
            </a:r>
            <a:r>
              <a:rPr sz="1167" spc="-5" dirty="0">
                <a:latin typeface="Times New Roman"/>
                <a:cs typeface="Times New Roman"/>
              </a:rPr>
              <a:t>desired  types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results from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data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transform </a:t>
            </a:r>
            <a:r>
              <a:rPr sz="1167" dirty="0">
                <a:latin typeface="Times New Roman"/>
                <a:cs typeface="Times New Roman"/>
              </a:rPr>
              <a:t>it into </a:t>
            </a:r>
            <a:r>
              <a:rPr sz="1167" spc="-5" dirty="0">
                <a:latin typeface="Times New Roman"/>
                <a:cs typeface="Times New Roman"/>
              </a:rPr>
              <a:t>information </a:t>
            </a:r>
            <a:r>
              <a:rPr sz="1167" spc="5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applying </a:t>
            </a:r>
            <a:r>
              <a:rPr sz="1167" spc="-5" dirty="0">
                <a:latin typeface="Times New Roman"/>
                <a:cs typeface="Times New Roman"/>
              </a:rPr>
              <a:t>certain  processing </a:t>
            </a:r>
            <a:r>
              <a:rPr sz="1167" dirty="0">
                <a:latin typeface="Times New Roman"/>
                <a:cs typeface="Times New Roman"/>
              </a:rPr>
              <a:t>on it. </a:t>
            </a:r>
            <a:r>
              <a:rPr sz="1167" spc="-5" dirty="0">
                <a:latin typeface="Times New Roman"/>
                <a:cs typeface="Times New Roman"/>
              </a:rPr>
              <a:t>Once </a:t>
            </a:r>
            <a:r>
              <a:rPr sz="1167" spc="5" dirty="0">
                <a:latin typeface="Times New Roman"/>
                <a:cs typeface="Times New Roman"/>
              </a:rPr>
              <a:t>we </a:t>
            </a:r>
            <a:r>
              <a:rPr sz="1167" spc="-5" dirty="0">
                <a:latin typeface="Times New Roman"/>
                <a:cs typeface="Times New Roman"/>
              </a:rPr>
              <a:t>have processed data </a:t>
            </a:r>
            <a:r>
              <a:rPr sz="1167" dirty="0">
                <a:latin typeface="Times New Roman"/>
                <a:cs typeface="Times New Roman"/>
              </a:rPr>
              <a:t>using </a:t>
            </a:r>
            <a:r>
              <a:rPr sz="1167" spc="-5" dirty="0">
                <a:latin typeface="Times New Roman"/>
                <a:cs typeface="Times New Roman"/>
              </a:rPr>
              <a:t>different </a:t>
            </a:r>
            <a:r>
              <a:rPr sz="1167" dirty="0">
                <a:latin typeface="Times New Roman"/>
                <a:cs typeface="Times New Roman"/>
              </a:rPr>
              <a:t>methods data is </a:t>
            </a:r>
            <a:r>
              <a:rPr sz="1167" spc="-5" dirty="0">
                <a:latin typeface="Times New Roman"/>
                <a:cs typeface="Times New Roman"/>
              </a:rPr>
              <a:t>converted  </a:t>
            </a:r>
            <a:r>
              <a:rPr sz="1167" dirty="0">
                <a:latin typeface="Times New Roman"/>
                <a:cs typeface="Times New Roman"/>
              </a:rPr>
              <a:t>into </a:t>
            </a:r>
            <a:r>
              <a:rPr sz="1167" spc="-5" dirty="0">
                <a:latin typeface="Times New Roman"/>
                <a:cs typeface="Times New Roman"/>
              </a:rPr>
              <a:t>meaningful </a:t>
            </a:r>
            <a:r>
              <a:rPr sz="1167" dirty="0">
                <a:latin typeface="Times New Roman"/>
                <a:cs typeface="Times New Roman"/>
              </a:rPr>
              <a:t>form and </a:t>
            </a:r>
            <a:r>
              <a:rPr sz="1167" spc="-5" dirty="0">
                <a:latin typeface="Times New Roman"/>
                <a:cs typeface="Times New Roman"/>
              </a:rPr>
              <a:t>that form </a:t>
            </a:r>
            <a:r>
              <a:rPr sz="1167" dirty="0">
                <a:latin typeface="Times New Roman"/>
                <a:cs typeface="Times New Roman"/>
              </a:rPr>
              <a:t>of the Data is </a:t>
            </a:r>
            <a:r>
              <a:rPr sz="1167" spc="-5" dirty="0">
                <a:latin typeface="Times New Roman"/>
                <a:cs typeface="Times New Roman"/>
              </a:rPr>
              <a:t>called</a:t>
            </a:r>
            <a:r>
              <a:rPr sz="1167" spc="24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information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03"/>
              </a:lnSpc>
            </a:pPr>
            <a:r>
              <a:rPr sz="1167" dirty="0">
                <a:latin typeface="Times New Roman"/>
                <a:cs typeface="Times New Roman"/>
              </a:rPr>
              <a:t>Example: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95"/>
              </a:lnSpc>
            </a:pPr>
            <a:r>
              <a:rPr sz="1167" dirty="0">
                <a:latin typeface="Times New Roman"/>
                <a:cs typeface="Times New Roman"/>
              </a:rPr>
              <a:t>Example: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85517" y="6663297"/>
            <a:ext cx="2956387" cy="1905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185669" y="6644338"/>
            <a:ext cx="2957160" cy="0"/>
          </a:xfrm>
          <a:custGeom>
            <a:avLst/>
            <a:gdLst/>
            <a:ahLst/>
            <a:cxnLst/>
            <a:rect l="l" t="t" r="r" b="b"/>
            <a:pathLst>
              <a:path w="3041650">
                <a:moveTo>
                  <a:pt x="0" y="0"/>
                </a:moveTo>
                <a:lnTo>
                  <a:pt x="3041234" y="0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167142" y="6625811"/>
            <a:ext cx="0" cy="1980494"/>
          </a:xfrm>
          <a:custGeom>
            <a:avLst/>
            <a:gdLst/>
            <a:ahLst/>
            <a:cxnLst/>
            <a:rect l="l" t="t" r="r" b="b"/>
            <a:pathLst>
              <a:path h="2037079">
                <a:moveTo>
                  <a:pt x="0" y="0"/>
                </a:moveTo>
                <a:lnTo>
                  <a:pt x="0" y="2036636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4198003" y="6662863"/>
            <a:ext cx="0" cy="1906411"/>
          </a:xfrm>
          <a:custGeom>
            <a:avLst/>
            <a:gdLst/>
            <a:ahLst/>
            <a:cxnLst/>
            <a:rect l="l" t="t" r="r" b="b"/>
            <a:pathLst>
              <a:path h="1960879">
                <a:moveTo>
                  <a:pt x="0" y="0"/>
                </a:moveTo>
                <a:lnTo>
                  <a:pt x="0" y="1960415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4160951" y="6625811"/>
            <a:ext cx="0" cy="1980494"/>
          </a:xfrm>
          <a:custGeom>
            <a:avLst/>
            <a:gdLst/>
            <a:ahLst/>
            <a:cxnLst/>
            <a:rect l="l" t="t" r="r" b="b"/>
            <a:pathLst>
              <a:path h="2037079">
                <a:moveTo>
                  <a:pt x="0" y="0"/>
                </a:moveTo>
                <a:lnTo>
                  <a:pt x="0" y="2036636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1185669" y="8605875"/>
            <a:ext cx="2957160" cy="37042"/>
          </a:xfrm>
          <a:custGeom>
            <a:avLst/>
            <a:gdLst/>
            <a:ahLst/>
            <a:cxnLst/>
            <a:rect l="l" t="t" r="r" b="b"/>
            <a:pathLst>
              <a:path w="3041650" h="38100">
                <a:moveTo>
                  <a:pt x="0" y="38110"/>
                </a:moveTo>
                <a:lnTo>
                  <a:pt x="3041234" y="38110"/>
                </a:lnTo>
                <a:lnTo>
                  <a:pt x="3041234" y="0"/>
                </a:lnTo>
                <a:lnTo>
                  <a:pt x="0" y="0"/>
                </a:lnTo>
                <a:lnTo>
                  <a:pt x="0" y="38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185669" y="8568822"/>
            <a:ext cx="2957160" cy="37042"/>
          </a:xfrm>
          <a:custGeom>
            <a:avLst/>
            <a:gdLst/>
            <a:ahLst/>
            <a:cxnLst/>
            <a:rect l="l" t="t" r="r" b="b"/>
            <a:pathLst>
              <a:path w="3041650" h="38100">
                <a:moveTo>
                  <a:pt x="0" y="38110"/>
                </a:moveTo>
                <a:lnTo>
                  <a:pt x="3041234" y="38110"/>
                </a:lnTo>
                <a:lnTo>
                  <a:pt x="3041234" y="0"/>
                </a:lnTo>
                <a:lnTo>
                  <a:pt x="0" y="0"/>
                </a:lnTo>
                <a:lnTo>
                  <a:pt x="0" y="38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4198003" y="8568823"/>
            <a:ext cx="0" cy="74701"/>
          </a:xfrm>
          <a:custGeom>
            <a:avLst/>
            <a:gdLst/>
            <a:ahLst/>
            <a:cxnLst/>
            <a:rect l="l" t="t" r="r" b="b"/>
            <a:pathLst>
              <a:path h="76834">
                <a:moveTo>
                  <a:pt x="0" y="0"/>
                </a:moveTo>
                <a:lnTo>
                  <a:pt x="0" y="76221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4142425" y="8624401"/>
            <a:ext cx="74701" cy="0"/>
          </a:xfrm>
          <a:custGeom>
            <a:avLst/>
            <a:gdLst/>
            <a:ahLst/>
            <a:cxnLst/>
            <a:rect l="l" t="t" r="r" b="b"/>
            <a:pathLst>
              <a:path w="76835">
                <a:moveTo>
                  <a:pt x="0" y="0"/>
                </a:moveTo>
                <a:lnTo>
                  <a:pt x="76221" y="0"/>
                </a:lnTo>
              </a:path>
            </a:pathLst>
          </a:custGeom>
          <a:ln w="38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047874" y="6415213"/>
            <a:ext cx="5295724" cy="0"/>
          </a:xfrm>
          <a:custGeom>
            <a:avLst/>
            <a:gdLst/>
            <a:ahLst/>
            <a:cxnLst/>
            <a:rect l="l" t="t" r="r" b="b"/>
            <a:pathLst>
              <a:path w="5447030">
                <a:moveTo>
                  <a:pt x="0" y="0"/>
                </a:moveTo>
                <a:lnTo>
                  <a:pt x="544698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1099264" y="8739242"/>
            <a:ext cx="217434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Verdana"/>
                <a:cs typeface="Verdana"/>
              </a:rPr>
              <a:t>Fig. </a:t>
            </a:r>
            <a:r>
              <a:rPr sz="1167" dirty="0">
                <a:latin typeface="Verdana"/>
                <a:cs typeface="Verdana"/>
              </a:rPr>
              <a:t>1: Data </a:t>
            </a:r>
            <a:r>
              <a:rPr sz="1167" spc="-5" dirty="0">
                <a:latin typeface="Verdana"/>
                <a:cs typeface="Verdana"/>
              </a:rPr>
              <a:t>and</a:t>
            </a:r>
            <a:r>
              <a:rPr sz="1167" spc="-24" dirty="0">
                <a:latin typeface="Verdana"/>
                <a:cs typeface="Verdana"/>
              </a:rPr>
              <a:t> </a:t>
            </a:r>
            <a:r>
              <a:rPr sz="1167" spc="-5" dirty="0">
                <a:latin typeface="Verdana"/>
                <a:cs typeface="Verdana"/>
              </a:rPr>
              <a:t>Information</a:t>
            </a:r>
            <a:endParaRPr sz="1167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47913" y="8736187"/>
            <a:ext cx="5296341" cy="0"/>
          </a:xfrm>
          <a:custGeom>
            <a:avLst/>
            <a:gdLst/>
            <a:ahLst/>
            <a:cxnLst/>
            <a:rect l="l" t="t" r="r" b="b"/>
            <a:pathLst>
              <a:path w="5447665">
                <a:moveTo>
                  <a:pt x="0" y="0"/>
                </a:moveTo>
                <a:lnTo>
                  <a:pt x="5447187" y="0"/>
                </a:lnTo>
              </a:path>
            </a:pathLst>
          </a:custGeom>
          <a:ln w="6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1044929" y="6412249"/>
            <a:ext cx="0" cy="2604647"/>
          </a:xfrm>
          <a:custGeom>
            <a:avLst/>
            <a:gdLst/>
            <a:ahLst/>
            <a:cxnLst/>
            <a:rect l="l" t="t" r="r" b="b"/>
            <a:pathLst>
              <a:path h="2679065">
                <a:moveTo>
                  <a:pt x="0" y="0"/>
                </a:moveTo>
                <a:lnTo>
                  <a:pt x="0" y="2678473"/>
                </a:lnTo>
              </a:path>
            </a:pathLst>
          </a:custGeom>
          <a:ln w="61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1047913" y="9013356"/>
            <a:ext cx="5296341" cy="0"/>
          </a:xfrm>
          <a:custGeom>
            <a:avLst/>
            <a:gdLst/>
            <a:ahLst/>
            <a:cxnLst/>
            <a:rect l="l" t="t" r="r" b="b"/>
            <a:pathLst>
              <a:path w="5447665">
                <a:moveTo>
                  <a:pt x="0" y="0"/>
                </a:moveTo>
                <a:lnTo>
                  <a:pt x="5447187" y="0"/>
                </a:lnTo>
              </a:path>
            </a:pathLst>
          </a:custGeom>
          <a:ln w="6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6346636" y="6412249"/>
            <a:ext cx="0" cy="2604647"/>
          </a:xfrm>
          <a:custGeom>
            <a:avLst/>
            <a:gdLst/>
            <a:ahLst/>
            <a:cxnLst/>
            <a:rect l="l" t="t" r="r" b="b"/>
            <a:pathLst>
              <a:path h="2679065">
                <a:moveTo>
                  <a:pt x="0" y="0"/>
                </a:moveTo>
                <a:lnTo>
                  <a:pt x="0" y="2678473"/>
                </a:lnTo>
              </a:path>
            </a:pathLst>
          </a:custGeom>
          <a:ln w="6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1081122" y="9317820"/>
            <a:ext cx="538956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220"/>
              </a:lnSpc>
              <a:tabLst>
                <a:tab pos="5180776" algn="l"/>
              </a:tabLst>
            </a:pPr>
            <a:r>
              <a:rPr sz="1167" u="sng" dirty="0">
                <a:latin typeface="Times New Roman"/>
                <a:cs typeface="Times New Roman"/>
              </a:rPr>
              <a:t> 	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167" dirty="0">
                <a:latin typeface="Times New Roman"/>
                <a:cs typeface="Times New Roman"/>
              </a:rPr>
              <a:pPr marR="5556" algn="ctr">
                <a:lnSpc>
                  <a:spcPts val="1220"/>
                </a:lnSpc>
                <a:tabLst>
                  <a:tab pos="5180776" algn="l"/>
                </a:tabLst>
              </a:pPr>
              <a:t>9</a:t>
            </a:fld>
            <a:endParaRPr sz="1167">
              <a:latin typeface="Times New Roman"/>
              <a:cs typeface="Times New Roman"/>
            </a:endParaRPr>
          </a:p>
          <a:p>
            <a:pPr marL="10495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© Copyright Virtual </a:t>
            </a:r>
            <a:r>
              <a:rPr sz="972" dirty="0">
                <a:latin typeface="Times New Roman"/>
                <a:cs typeface="Times New Roman"/>
              </a:rPr>
              <a:t>University of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Pakistan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5837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14930</Words>
  <Application>Microsoft Office PowerPoint</Application>
  <PresentationFormat>Custom</PresentationFormat>
  <Paragraphs>987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Courier New</vt:lpstr>
      <vt:lpstr>Symbol</vt:lpstr>
      <vt:lpstr>Tahoma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2016-11-22T14:59:42Z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