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1" r:id="rId19"/>
    <p:sldId id="272" r:id="rId20"/>
    <p:sldId id="273" r:id="rId21"/>
    <p:sldId id="274" r:id="rId22"/>
    <p:sldId id="275" r:id="rId23"/>
    <p:sldId id="265" r:id="rId24"/>
    <p:sldId id="266" r:id="rId25"/>
    <p:sldId id="267" r:id="rId26"/>
    <p:sldId id="268" r:id="rId27"/>
    <p:sldId id="269" r:id="rId28"/>
    <p:sldId id="270" r:id="rId29"/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" id="{AECCB8BC-6F07-4352-A9B5-C8219A92BD8A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07" id="{58E6E18A-2A6B-4524-B7D3-C960763B5FC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08" id="{505C2656-A2A0-429A-9353-AFD4C7198D55}">
          <p14:sldIdLst>
            <p14:sldId id="271"/>
            <p14:sldId id="272"/>
            <p14:sldId id="273"/>
            <p14:sldId id="274"/>
            <p14:sldId id="275"/>
          </p14:sldIdLst>
        </p14:section>
        <p14:section name="9" id="{41206473-D6C3-43BD-8A5B-40C250E07011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10" id="{AF1C7FEF-0335-4B8B-B192-433DE72CF48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822059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06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57926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38" y="3155901"/>
            <a:ext cx="39665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363" y="3144024"/>
            <a:ext cx="6926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Section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2.4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7664" y="2985515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15319" y="2985515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44700" y="2982552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7664" y="3674572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2355" y="2982552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15319" y="3674572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557151" y="2982552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099074" y="4153935"/>
            <a:ext cx="5405614" cy="4967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14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Detailed </a:t>
            </a:r>
            <a:r>
              <a:rPr sz="1167" dirty="0">
                <a:latin typeface="Times New Roman"/>
                <a:cs typeface="Times New Roman"/>
              </a:rPr>
              <a:t>DFD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Diagrams: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 Design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Phase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Designs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Detailed </a:t>
            </a:r>
            <a:r>
              <a:rPr sz="1361" spc="53" dirty="0">
                <a:latin typeface="Times New Roman"/>
                <a:cs typeface="Times New Roman"/>
              </a:rPr>
              <a:t>Data </a:t>
            </a:r>
            <a:r>
              <a:rPr sz="1361" spc="15" dirty="0">
                <a:latin typeface="Times New Roman"/>
                <a:cs typeface="Times New Roman"/>
              </a:rPr>
              <a:t>Flow</a:t>
            </a:r>
            <a:r>
              <a:rPr sz="1361" spc="-146" dirty="0">
                <a:latin typeface="Times New Roman"/>
                <a:cs typeface="Times New Roman"/>
              </a:rPr>
              <a:t> </a:t>
            </a:r>
            <a:r>
              <a:rPr sz="1361" spc="53" dirty="0">
                <a:latin typeface="Times New Roman"/>
                <a:cs typeface="Times New Roman"/>
              </a:rPr>
              <a:t>Diagram:</a:t>
            </a:r>
            <a:endParaRPr sz="1361">
              <a:latin typeface="Times New Roman"/>
              <a:cs typeface="Times New Roman"/>
            </a:endParaRPr>
          </a:p>
          <a:p>
            <a:pPr marL="12347" marR="40128" algn="just">
              <a:lnSpc>
                <a:spcPts val="1342"/>
              </a:lnSpc>
              <a:spcBef>
                <a:spcPts val="297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flow diagrams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when we </a:t>
            </a:r>
            <a:r>
              <a:rPr sz="1167" dirty="0">
                <a:latin typeface="Times New Roman"/>
                <a:cs typeface="Times New Roman"/>
              </a:rPr>
              <a:t>have to </a:t>
            </a:r>
            <a:r>
              <a:rPr sz="1167" spc="-5" dirty="0">
                <a:latin typeface="Times New Roman"/>
                <a:cs typeface="Times New Roman"/>
              </a:rPr>
              <a:t>further </a:t>
            </a:r>
            <a:r>
              <a:rPr sz="1167" dirty="0">
                <a:latin typeface="Times New Roman"/>
                <a:cs typeface="Times New Roman"/>
              </a:rPr>
              <a:t>explain the  functionality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processes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showed </a:t>
            </a:r>
            <a:r>
              <a:rPr sz="1167" dirty="0">
                <a:latin typeface="Times New Roman"/>
                <a:cs typeface="Times New Roman"/>
              </a:rPr>
              <a:t>briefly in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Diagram.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means 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generally </a:t>
            </a:r>
            <a:r>
              <a:rPr sz="1167" spc="-5" dirty="0">
                <a:latin typeface="Times New Roman"/>
                <a:cs typeface="Times New Roman"/>
              </a:rPr>
              <a:t>detailed DFDS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expressed 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successive </a:t>
            </a:r>
            <a:r>
              <a:rPr sz="1167" dirty="0">
                <a:latin typeface="Times New Roman"/>
                <a:cs typeface="Times New Roman"/>
              </a:rPr>
              <a:t>details of those </a:t>
            </a:r>
            <a:r>
              <a:rPr sz="1167" spc="-5" dirty="0">
                <a:latin typeface="Times New Roman"/>
                <a:cs typeface="Times New Roman"/>
              </a:rPr>
              <a:t>processes  for which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not or could not </a:t>
            </a:r>
            <a:r>
              <a:rPr sz="1167" spc="-5" dirty="0">
                <a:latin typeface="Times New Roman"/>
                <a:cs typeface="Times New Roman"/>
              </a:rPr>
              <a:t>provide enough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details.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symbols and other </a:t>
            </a:r>
            <a:r>
              <a:rPr sz="1167" dirty="0">
                <a:latin typeface="Times New Roman"/>
                <a:cs typeface="Times New Roman"/>
              </a:rPr>
              <a:t>rules </a:t>
            </a:r>
            <a:r>
              <a:rPr sz="1167" spc="-5" dirty="0">
                <a:latin typeface="Times New Roman"/>
                <a:cs typeface="Times New Roman"/>
              </a:rPr>
              <a:t>regarding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detailed DFD are </a:t>
            </a:r>
            <a:r>
              <a:rPr sz="1167" dirty="0">
                <a:latin typeface="Times New Roman"/>
                <a:cs typeface="Times New Roman"/>
              </a:rPr>
              <a:t>same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other types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DFDs.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special features associated with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that, one,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optional, that  </a:t>
            </a:r>
            <a:r>
              <a:rPr sz="1167" dirty="0">
                <a:latin typeface="Times New Roman"/>
                <a:cs typeface="Times New Roman"/>
              </a:rPr>
              <a:t>is, it is </a:t>
            </a:r>
            <a:r>
              <a:rPr sz="1167" spc="-5" dirty="0">
                <a:latin typeface="Times New Roman"/>
                <a:cs typeface="Times New Roman"/>
              </a:rPr>
              <a:t>created for </a:t>
            </a:r>
            <a:r>
              <a:rPr sz="1167" dirty="0">
                <a:latin typeface="Times New Roman"/>
                <a:cs typeface="Times New Roman"/>
              </a:rPr>
              <a:t>only those </a:t>
            </a:r>
            <a:r>
              <a:rPr sz="1167" spc="-5" dirty="0">
                <a:latin typeface="Times New Roman"/>
                <a:cs typeface="Times New Roman"/>
              </a:rPr>
              <a:t>processes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diagram for which we want </a:t>
            </a:r>
            <a:r>
              <a:rPr sz="1167" dirty="0">
                <a:latin typeface="Times New Roman"/>
                <a:cs typeface="Times New Roman"/>
              </a:rPr>
              <a:t>to  show the </a:t>
            </a:r>
            <a:r>
              <a:rPr sz="1167" spc="-5" dirty="0">
                <a:latin typeface="Times New Roman"/>
                <a:cs typeface="Times New Roman"/>
              </a:rPr>
              <a:t>details. </a:t>
            </a:r>
            <a:r>
              <a:rPr sz="1167" dirty="0">
                <a:latin typeface="Times New Roman"/>
                <a:cs typeface="Times New Roman"/>
              </a:rPr>
              <a:t>For a small sized </a:t>
            </a:r>
            <a:r>
              <a:rPr sz="1167" spc="-5" dirty="0">
                <a:latin typeface="Times New Roman"/>
                <a:cs typeface="Times New Roman"/>
              </a:rPr>
              <a:t>system we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need to develop </a:t>
            </a:r>
            <a:r>
              <a:rPr sz="1167" spc="-5" dirty="0">
                <a:latin typeface="Times New Roman"/>
                <a:cs typeface="Times New Roman"/>
              </a:rPr>
              <a:t>even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 detailed DFD, since </a:t>
            </a:r>
            <a:r>
              <a:rPr sz="1167" dirty="0">
                <a:latin typeface="Times New Roman"/>
                <a:cs typeface="Times New Roman"/>
              </a:rPr>
              <a:t>the level 0 </a:t>
            </a:r>
            <a:r>
              <a:rPr sz="1167" spc="-5" dirty="0">
                <a:latin typeface="Times New Roman"/>
                <a:cs typeface="Times New Roman"/>
              </a:rPr>
              <a:t>diagram might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covering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sufficiently. </a:t>
            </a:r>
            <a:r>
              <a:rPr sz="1167" dirty="0">
                <a:latin typeface="Times New Roman"/>
                <a:cs typeface="Times New Roman"/>
              </a:rPr>
              <a:t>Second </a:t>
            </a:r>
            <a:r>
              <a:rPr sz="1167" spc="-5" dirty="0">
                <a:latin typeface="Times New Roman"/>
                <a:cs typeface="Times New Roman"/>
              </a:rPr>
              <a:t>specific  characteristic </a:t>
            </a:r>
            <a:r>
              <a:rPr sz="1167" dirty="0">
                <a:latin typeface="Times New Roman"/>
                <a:cs typeface="Times New Roman"/>
              </a:rPr>
              <a:t>of the detailed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is its </a:t>
            </a:r>
            <a:r>
              <a:rPr sz="1167" spc="-5" dirty="0">
                <a:latin typeface="Times New Roman"/>
                <a:cs typeface="Times New Roman"/>
              </a:rPr>
              <a:t>processes’ numbering. Numbering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processes </a:t>
            </a:r>
            <a:r>
              <a:rPr sz="1167" dirty="0">
                <a:latin typeface="Times New Roman"/>
                <a:cs typeface="Times New Roman"/>
              </a:rPr>
              <a:t>in  the </a:t>
            </a:r>
            <a:r>
              <a:rPr sz="1167" spc="-5" dirty="0">
                <a:latin typeface="Times New Roman"/>
                <a:cs typeface="Times New Roman"/>
              </a:rPr>
              <a:t>detailed </a:t>
            </a:r>
            <a:r>
              <a:rPr sz="1167" dirty="0">
                <a:latin typeface="Times New Roman"/>
                <a:cs typeface="Times New Roman"/>
              </a:rPr>
              <a:t>DFD is done on the </a:t>
            </a:r>
            <a:r>
              <a:rPr sz="1167" spc="-5" dirty="0">
                <a:latin typeface="Times New Roman"/>
                <a:cs typeface="Times New Roman"/>
              </a:rPr>
              <a:t>basis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numbering of the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process in level 0  </a:t>
            </a:r>
            <a:r>
              <a:rPr sz="1167" spc="-5" dirty="0">
                <a:latin typeface="Times New Roman"/>
                <a:cs typeface="Times New Roman"/>
              </a:rPr>
              <a:t>diagrams whose sub-processes </a:t>
            </a:r>
            <a:r>
              <a:rPr sz="1167" dirty="0">
                <a:latin typeface="Times New Roman"/>
                <a:cs typeface="Times New Roman"/>
              </a:rPr>
              <a:t>are being included in the </a:t>
            </a:r>
            <a:r>
              <a:rPr sz="1167" spc="-5" dirty="0">
                <a:latin typeface="Times New Roman"/>
                <a:cs typeface="Times New Roman"/>
              </a:rPr>
              <a:t>detailed DFD. For example,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specific process which was numbered </a:t>
            </a:r>
            <a:r>
              <a:rPr sz="1167" dirty="0">
                <a:latin typeface="Times New Roman"/>
                <a:cs typeface="Times New Roman"/>
              </a:rPr>
              <a:t>in the level 0 </a:t>
            </a:r>
            <a:r>
              <a:rPr sz="1167" spc="-5" dirty="0">
                <a:latin typeface="Times New Roman"/>
                <a:cs typeface="Times New Roman"/>
              </a:rPr>
              <a:t>diagram as </a:t>
            </a:r>
            <a:r>
              <a:rPr sz="1167" dirty="0">
                <a:latin typeface="Times New Roman"/>
                <a:cs typeface="Times New Roman"/>
              </a:rPr>
              <a:t>1.0 or 1 may have a 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sub-processes since we </a:t>
            </a:r>
            <a:r>
              <a:rPr sz="1167" dirty="0">
                <a:latin typeface="Times New Roman"/>
                <a:cs typeface="Times New Roman"/>
              </a:rPr>
              <a:t>did not </a:t>
            </a:r>
            <a:r>
              <a:rPr sz="1167" spc="-5" dirty="0">
                <a:latin typeface="Times New Roman"/>
                <a:cs typeface="Times New Roman"/>
              </a:rPr>
              <a:t>represent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1.0 in detail in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 </a:t>
            </a:r>
            <a:r>
              <a:rPr sz="1167" spc="-5" dirty="0">
                <a:latin typeface="Times New Roman"/>
                <a:cs typeface="Times New Roman"/>
              </a:rPr>
              <a:t>diagrams. </a:t>
            </a:r>
            <a:r>
              <a:rPr sz="1167" dirty="0">
                <a:latin typeface="Times New Roman"/>
                <a:cs typeface="Times New Roman"/>
              </a:rPr>
              <a:t>So in the </a:t>
            </a:r>
            <a:r>
              <a:rPr sz="1167" spc="-5" dirty="0">
                <a:latin typeface="Times New Roman"/>
                <a:cs typeface="Times New Roman"/>
              </a:rPr>
              <a:t>detailed dataflow diagram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create sub-processes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process  and then number all </a:t>
            </a:r>
            <a:r>
              <a:rPr sz="1167" dirty="0">
                <a:latin typeface="Times New Roman"/>
                <a:cs typeface="Times New Roman"/>
              </a:rPr>
              <a:t>the sub </a:t>
            </a:r>
            <a:r>
              <a:rPr sz="1167" spc="-5" dirty="0">
                <a:latin typeface="Times New Roman"/>
                <a:cs typeface="Times New Roman"/>
              </a:rPr>
              <a:t>processes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specific process 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sublets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059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431375"/>
            <a:ext cx="5405614" cy="7540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889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identified as donated </a:t>
            </a:r>
            <a:r>
              <a:rPr sz="1167" dirty="0">
                <a:latin typeface="Times New Roman"/>
                <a:cs typeface="Times New Roman"/>
              </a:rPr>
              <a:t>items, purchased items, </a:t>
            </a:r>
            <a:r>
              <a:rPr sz="1167" spc="-5" dirty="0">
                <a:latin typeface="Times New Roman"/>
                <a:cs typeface="Times New Roman"/>
              </a:rPr>
              <a:t>manufactured </a:t>
            </a:r>
            <a:r>
              <a:rPr sz="1167" dirty="0">
                <a:latin typeface="Times New Roman"/>
                <a:cs typeface="Times New Roman"/>
              </a:rPr>
              <a:t>items;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the  items of varying </a:t>
            </a:r>
            <a:r>
              <a:rPr sz="1167" spc="-5" dirty="0">
                <a:latin typeface="Times New Roman"/>
                <a:cs typeface="Times New Roman"/>
              </a:rPr>
              <a:t>nature </a:t>
            </a:r>
            <a:r>
              <a:rPr sz="1167" dirty="0">
                <a:latin typeface="Times New Roman"/>
                <a:cs typeface="Times New Roman"/>
              </a:rPr>
              <a:t>may belong to these entity </a:t>
            </a:r>
            <a:r>
              <a:rPr sz="1167" spc="-5" dirty="0">
                <a:latin typeface="Times New Roman"/>
                <a:cs typeface="Times New Roman"/>
              </a:rPr>
              <a:t>types,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air conditioners, tables,  frying pan, shoes, car; all these </a:t>
            </a:r>
            <a:r>
              <a:rPr sz="1167" dirty="0">
                <a:latin typeface="Times New Roman"/>
                <a:cs typeface="Times New Roman"/>
              </a:rPr>
              <a:t>items are quite </a:t>
            </a:r>
            <a:r>
              <a:rPr sz="1167" spc="-5" dirty="0">
                <a:latin typeface="Times New Roman"/>
                <a:cs typeface="Times New Roman"/>
              </a:rPr>
              <a:t>different from each other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their  </a:t>
            </a:r>
            <a:r>
              <a:rPr sz="1167" spc="-5" dirty="0">
                <a:latin typeface="Times New Roman"/>
                <a:cs typeface="Times New Roman"/>
              </a:rPr>
              <a:t>respective nature, </a:t>
            </a:r>
            <a:r>
              <a:rPr sz="1167" dirty="0">
                <a:latin typeface="Times New Roman"/>
                <a:cs typeface="Times New Roman"/>
              </a:rPr>
              <a:t>still they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the same entity type </a:t>
            </a:r>
            <a:r>
              <a:rPr sz="1167" spc="-5" dirty="0">
                <a:latin typeface="Times New Roman"/>
                <a:cs typeface="Times New Roman"/>
              </a:rPr>
              <a:t>since 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all donated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purchased </a:t>
            </a:r>
            <a:r>
              <a:rPr sz="1167" spc="5" dirty="0">
                <a:latin typeface="Times New Roman"/>
                <a:cs typeface="Times New Roman"/>
              </a:rPr>
              <a:t>or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manufactured.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properties 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should be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or which </a:t>
            </a:r>
            <a:r>
              <a:rPr sz="1167" spc="-5" dirty="0">
                <a:latin typeface="Times New Roman"/>
                <a:cs typeface="Times New Roman"/>
              </a:rPr>
              <a:t>particular  properties </a:t>
            </a:r>
            <a:r>
              <a:rPr sz="1167" dirty="0">
                <a:latin typeface="Times New Roman"/>
                <a:cs typeface="Times New Roman"/>
              </a:rPr>
              <a:t>jointly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an entity type? The answer to this question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detail </a:t>
            </a:r>
            <a:r>
              <a:rPr sz="1167" dirty="0">
                <a:latin typeface="Times New Roman"/>
                <a:cs typeface="Times New Roman"/>
              </a:rPr>
              <a:t>in our very </a:t>
            </a:r>
            <a:r>
              <a:rPr sz="1167" spc="-5" dirty="0">
                <a:latin typeface="Times New Roman"/>
                <a:cs typeface="Times New Roman"/>
              </a:rPr>
              <a:t>first lecture, where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were </a:t>
            </a:r>
            <a:r>
              <a:rPr sz="1167" spc="-5" dirty="0">
                <a:latin typeface="Times New Roman"/>
                <a:cs typeface="Times New Roman"/>
              </a:rPr>
              <a:t>discussing </a:t>
            </a:r>
            <a:r>
              <a:rPr sz="1167" dirty="0">
                <a:latin typeface="Times New Roman"/>
                <a:cs typeface="Times New Roman"/>
              </a:rPr>
              <a:t>the definition of </a:t>
            </a:r>
            <a:r>
              <a:rPr sz="1167" spc="-5" dirty="0">
                <a:latin typeface="Times New Roman"/>
                <a:cs typeface="Times New Roman"/>
              </a:rPr>
              <a:t>database. That  </a:t>
            </a:r>
            <a:r>
              <a:rPr sz="1167" dirty="0">
                <a:latin typeface="Times New Roman"/>
                <a:cs typeface="Times New Roman"/>
              </a:rPr>
              <a:t>is, the </a:t>
            </a:r>
            <a:r>
              <a:rPr sz="1167" spc="-5" dirty="0">
                <a:latin typeface="Times New Roman"/>
                <a:cs typeface="Times New Roman"/>
              </a:rPr>
              <a:t>perspective </a:t>
            </a:r>
            <a:r>
              <a:rPr sz="1167" dirty="0">
                <a:latin typeface="Times New Roman"/>
                <a:cs typeface="Times New Roman"/>
              </a:rPr>
              <a:t>or point of </a:t>
            </a:r>
            <a:r>
              <a:rPr sz="1167" spc="-5" dirty="0">
                <a:latin typeface="Times New Roman"/>
                <a:cs typeface="Times New Roman"/>
              </a:rPr>
              <a:t>view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organization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which we are  developing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guide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interest for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particular group </a:t>
            </a:r>
            <a:r>
              <a:rPr sz="1167" dirty="0">
                <a:latin typeface="Times New Roman"/>
                <a:cs typeface="Times New Roman"/>
              </a:rPr>
              <a:t>of things. </a:t>
            </a:r>
            <a:r>
              <a:rPr sz="1167" spc="-5" dirty="0">
                <a:latin typeface="Times New Roman"/>
                <a:cs typeface="Times New Roman"/>
              </a:rPr>
              <a:t>For example,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have a look around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your </a:t>
            </a:r>
            <a:r>
              <a:rPr sz="1167" dirty="0">
                <a:latin typeface="Times New Roman"/>
                <a:cs typeface="Times New Roman"/>
              </a:rPr>
              <a:t>bedroom,  </a:t>
            </a: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might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tube light, a bulb, </a:t>
            </a:r>
            <a:r>
              <a:rPr sz="1167" spc="-5" dirty="0">
                <a:latin typeface="Times New Roman"/>
                <a:cs typeface="Times New Roman"/>
              </a:rPr>
              <a:t>fan, air conditioner, carpet, bed, chair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other things.  Now fan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an item that exists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10" dirty="0">
                <a:latin typeface="Times New Roman"/>
                <a:cs typeface="Times New Roman"/>
              </a:rPr>
              <a:t>your </a:t>
            </a:r>
            <a:r>
              <a:rPr sz="1167" dirty="0">
                <a:latin typeface="Times New Roman"/>
                <a:cs typeface="Times New Roman"/>
              </a:rPr>
              <a:t>room, what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the fan </a:t>
            </a:r>
            <a:r>
              <a:rPr sz="1167" spc="-5" dirty="0">
                <a:latin typeface="Times New Roman"/>
                <a:cs typeface="Times New Roman"/>
              </a:rPr>
              <a:t>we are interest </a:t>
            </a:r>
            <a:r>
              <a:rPr sz="1167" dirty="0">
                <a:latin typeface="Times New Roman"/>
                <a:cs typeface="Times New Roman"/>
              </a:rPr>
              <a:t>in,  </a:t>
            </a:r>
            <a:r>
              <a:rPr sz="1167" spc="-5" dirty="0">
                <a:latin typeface="Times New Roman"/>
                <a:cs typeface="Times New Roman"/>
              </a:rPr>
              <a:t>because there 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many different properties of the fan.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are developing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manufacturer, then we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interested </a:t>
            </a:r>
            <a:r>
              <a:rPr sz="1167" dirty="0">
                <a:latin typeface="Times New Roman"/>
                <a:cs typeface="Times New Roman"/>
              </a:rPr>
              <a:t>in type of </a:t>
            </a:r>
            <a:r>
              <a:rPr sz="1167" spc="-5" dirty="0">
                <a:latin typeface="Times New Roman"/>
                <a:cs typeface="Times New Roman"/>
              </a:rPr>
              <a:t>material used for wings,  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thickness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copper </a:t>
            </a:r>
            <a:r>
              <a:rPr sz="1167" dirty="0">
                <a:latin typeface="Times New Roman"/>
                <a:cs typeface="Times New Roman"/>
              </a:rPr>
              <a:t>wire in the coil, is it locally manufactured or </a:t>
            </a:r>
            <a:r>
              <a:rPr sz="1167" spc="-5" dirty="0">
                <a:latin typeface="Times New Roman"/>
                <a:cs typeface="Times New Roman"/>
              </a:rPr>
              <a:t>bought  </a:t>
            </a:r>
            <a:r>
              <a:rPr sz="1167" dirty="0">
                <a:latin typeface="Times New Roman"/>
                <a:cs typeface="Times New Roman"/>
              </a:rPr>
              <a:t>ready </a:t>
            </a:r>
            <a:r>
              <a:rPr sz="1167" spc="-5" dirty="0">
                <a:latin typeface="Times New Roman"/>
                <a:cs typeface="Times New Roman"/>
              </a:rPr>
              <a:t>made, </a:t>
            </a: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individual item costs, what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labor cost, what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total cost,  overhead, </a:t>
            </a:r>
            <a:r>
              <a:rPr sz="1167" dirty="0">
                <a:latin typeface="Times New Roman"/>
                <a:cs typeface="Times New Roman"/>
              </a:rPr>
              <a:t>profit </a:t>
            </a:r>
            <a:r>
              <a:rPr sz="1167" spc="-5" dirty="0">
                <a:latin typeface="Times New Roman"/>
                <a:cs typeface="Times New Roman"/>
              </a:rPr>
              <a:t>margin, net price etc. But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spc="-10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working for a </a:t>
            </a:r>
            <a:r>
              <a:rPr sz="1167" spc="-5" dirty="0">
                <a:latin typeface="Times New Roman"/>
                <a:cs typeface="Times New Roman"/>
              </a:rPr>
              <a:t>shopkeeper </a:t>
            </a:r>
            <a:r>
              <a:rPr sz="1167" spc="5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might 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interested </a:t>
            </a:r>
            <a:r>
              <a:rPr sz="1167" dirty="0">
                <a:latin typeface="Times New Roman"/>
                <a:cs typeface="Times New Roman"/>
              </a:rPr>
              <a:t>in the name of the </a:t>
            </a:r>
            <a:r>
              <a:rPr sz="1167" spc="-5" dirty="0">
                <a:latin typeface="Times New Roman"/>
                <a:cs typeface="Times New Roman"/>
              </a:rPr>
              <a:t>company, dealer price, retail price, </a:t>
            </a:r>
            <a:r>
              <a:rPr sz="1167" dirty="0">
                <a:latin typeface="Times New Roman"/>
                <a:cs typeface="Times New Roman"/>
              </a:rPr>
              <a:t>weight, </a:t>
            </a:r>
            <a:r>
              <a:rPr sz="1167" spc="-5" dirty="0">
                <a:latin typeface="Times New Roman"/>
                <a:cs typeface="Times New Roman"/>
              </a:rPr>
              <a:t>color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fan  etc.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 perspective; </a:t>
            </a:r>
            <a:r>
              <a:rPr sz="1167" dirty="0">
                <a:latin typeface="Times New Roman"/>
                <a:cs typeface="Times New Roman"/>
              </a:rPr>
              <a:t>company name, color, </a:t>
            </a:r>
            <a:r>
              <a:rPr sz="1167" spc="-5" dirty="0">
                <a:latin typeface="Times New Roman"/>
                <a:cs typeface="Times New Roman"/>
              </a:rPr>
              <a:t>price, warranty, </a:t>
            </a:r>
            <a:r>
              <a:rPr sz="1167" dirty="0">
                <a:latin typeface="Times New Roman"/>
                <a:cs typeface="Times New Roman"/>
              </a:rPr>
              <a:t>name of the </a:t>
            </a:r>
            <a:r>
              <a:rPr sz="1167" spc="-5" dirty="0">
                <a:latin typeface="Times New Roman"/>
                <a:cs typeface="Times New Roman"/>
              </a:rPr>
              <a:t>dealer,  purchase </a:t>
            </a:r>
            <a:r>
              <a:rPr sz="1167" dirty="0">
                <a:latin typeface="Times New Roman"/>
                <a:cs typeface="Times New Roman"/>
              </a:rPr>
              <a:t>date </a:t>
            </a:r>
            <a:r>
              <a:rPr sz="1167" spc="-5" dirty="0">
                <a:latin typeface="Times New Roman"/>
                <a:cs typeface="Times New Roman"/>
              </a:rPr>
              <a:t>and alike. </a:t>
            </a:r>
            <a:r>
              <a:rPr sz="1167" dirty="0">
                <a:latin typeface="Times New Roman"/>
                <a:cs typeface="Times New Roman"/>
              </a:rPr>
              <a:t>So the </a:t>
            </a:r>
            <a:r>
              <a:rPr sz="1167" spc="-5" dirty="0">
                <a:latin typeface="Times New Roman"/>
                <a:cs typeface="Times New Roman"/>
              </a:rPr>
              <a:t>perspective helps/guides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designer </a:t>
            </a:r>
            <a:r>
              <a:rPr sz="1167" spc="5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associate </a:t>
            </a:r>
            <a:r>
              <a:rPr sz="1167" dirty="0">
                <a:latin typeface="Times New Roman"/>
                <a:cs typeface="Times New Roman"/>
              </a:rPr>
              <a:t>or  identify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things in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environment.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889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identifying entity </a:t>
            </a:r>
            <a:r>
              <a:rPr sz="1167" spc="-5" dirty="0">
                <a:latin typeface="Times New Roman"/>
                <a:cs typeface="Times New Roman"/>
              </a:rPr>
              <a:t>types, their properties and relationships between them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called abstraction.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abstraction process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supported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requirements </a:t>
            </a:r>
            <a:r>
              <a:rPr sz="1167" spc="-5" dirty="0">
                <a:latin typeface="Times New Roman"/>
                <a:cs typeface="Times New Roman"/>
              </a:rPr>
              <a:t>gathered  during initial </a:t>
            </a:r>
            <a:r>
              <a:rPr sz="1167" dirty="0">
                <a:latin typeface="Times New Roman"/>
                <a:cs typeface="Times New Roman"/>
              </a:rPr>
              <a:t>study phase. </a:t>
            </a:r>
            <a:r>
              <a:rPr sz="1167" spc="-5" dirty="0">
                <a:latin typeface="Times New Roman"/>
                <a:cs typeface="Times New Roman"/>
              </a:rPr>
              <a:t>For example,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external entities that we </a:t>
            </a:r>
            <a:r>
              <a:rPr sz="1167" dirty="0">
                <a:latin typeface="Times New Roman"/>
                <a:cs typeface="Times New Roman"/>
              </a:rPr>
              <a:t>use in the </a:t>
            </a:r>
            <a:r>
              <a:rPr sz="1167" spc="-5" dirty="0">
                <a:latin typeface="Times New Roman"/>
                <a:cs typeface="Times New Roman"/>
              </a:rPr>
              <a:t>DFDs  provide </a:t>
            </a:r>
            <a:r>
              <a:rPr sz="1167" dirty="0">
                <a:latin typeface="Times New Roman"/>
                <a:cs typeface="Times New Roman"/>
              </a:rPr>
              <a:t>us a </a:t>
            </a:r>
            <a:r>
              <a:rPr sz="1167" spc="-5" dirty="0">
                <a:latin typeface="Times New Roman"/>
                <a:cs typeface="Times New Roman"/>
              </a:rPr>
              <a:t>platform to identify/locate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types from. Similarly,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have  created different cross reference matrices,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help us to identify different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things that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interest in this particular system </a:t>
            </a:r>
            <a:r>
              <a:rPr sz="1167" spc="-5" dirty="0">
                <a:latin typeface="Times New Roman"/>
                <a:cs typeface="Times New Roman"/>
              </a:rPr>
              <a:t>and that we </a:t>
            </a:r>
            <a:r>
              <a:rPr sz="1167" dirty="0">
                <a:latin typeface="Times New Roman"/>
                <a:cs typeface="Times New Roman"/>
              </a:rPr>
              <a:t>should the </a:t>
            </a:r>
            <a:r>
              <a:rPr sz="1167" spc="-5" dirty="0">
                <a:latin typeface="Times New Roman"/>
                <a:cs typeface="Times New Roman"/>
              </a:rPr>
              <a:t>data about.  Anyway,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identified through abstraction process, then </a:t>
            </a:r>
            <a:r>
              <a:rPr sz="1167" dirty="0">
                <a:latin typeface="Times New Roman"/>
                <a:cs typeface="Times New Roman"/>
              </a:rPr>
              <a:t>the items </a:t>
            </a:r>
            <a:r>
              <a:rPr sz="1167" spc="-5" dirty="0">
                <a:latin typeface="Times New Roman"/>
                <a:cs typeface="Times New Roman"/>
              </a:rPr>
              <a:t>possessing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properties associated 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entity type are said to be belonging to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entity type or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827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While </a:t>
            </a:r>
            <a:r>
              <a:rPr sz="1167" spc="-5" dirty="0">
                <a:latin typeface="Times New Roman"/>
                <a:cs typeface="Times New Roman"/>
              </a:rPr>
              <a:t>designing </a:t>
            </a:r>
            <a:r>
              <a:rPr sz="1167" dirty="0">
                <a:latin typeface="Times New Roman"/>
                <a:cs typeface="Times New Roman"/>
              </a:rPr>
              <a:t>a system,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will find that </a:t>
            </a:r>
            <a:r>
              <a:rPr sz="1167" dirty="0">
                <a:latin typeface="Times New Roman"/>
                <a:cs typeface="Times New Roman"/>
              </a:rPr>
              <a:t>most </a:t>
            </a:r>
            <a:r>
              <a:rPr sz="1167" spc="-10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are same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are the  </a:t>
            </a:r>
            <a:r>
              <a:rPr sz="1167" spc="-5" dirty="0">
                <a:latin typeface="Times New Roman"/>
                <a:cs typeface="Times New Roman"/>
              </a:rPr>
              <a:t>external entities that you identified for </a:t>
            </a:r>
            <a:r>
              <a:rPr sz="1167" dirty="0">
                <a:latin typeface="Times New Roman"/>
                <a:cs typeface="Times New Roman"/>
              </a:rPr>
              <a:t>the DFDs. Sometimes they 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exactly the  </a:t>
            </a:r>
            <a:r>
              <a:rPr sz="1167" spc="-5" dirty="0">
                <a:latin typeface="Times New Roman"/>
                <a:cs typeface="Times New Roman"/>
              </a:rPr>
              <a:t>same. Technically, there </a:t>
            </a:r>
            <a:r>
              <a:rPr sz="1167" dirty="0">
                <a:latin typeface="Times New Roman"/>
                <a:cs typeface="Times New Roman"/>
              </a:rPr>
              <a:t>is a minor </a:t>
            </a:r>
            <a:r>
              <a:rPr sz="1167" spc="-5" dirty="0">
                <a:latin typeface="Times New Roman"/>
                <a:cs typeface="Times New Roman"/>
              </a:rPr>
              <a:t>difference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two and 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evident from  their definitions. </a:t>
            </a:r>
            <a:r>
              <a:rPr sz="1167" dirty="0">
                <a:latin typeface="Times New Roman"/>
                <a:cs typeface="Times New Roman"/>
              </a:rPr>
              <a:t>Anything that </a:t>
            </a:r>
            <a:r>
              <a:rPr sz="1167" spc="-5" dirty="0">
                <a:latin typeface="Times New Roman"/>
                <a:cs typeface="Times New Roman"/>
              </a:rPr>
              <a:t>receives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generates </a:t>
            </a:r>
            <a:r>
              <a:rPr sz="1167" dirty="0">
                <a:latin typeface="Times New Roman"/>
                <a:cs typeface="Times New Roman"/>
              </a:rPr>
              <a:t>data from or to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an  external entity, where </a:t>
            </a:r>
            <a:r>
              <a:rPr sz="1167" dirty="0">
                <a:latin typeface="Times New Roman"/>
                <a:cs typeface="Times New Roman"/>
              </a:rPr>
              <a:t>as entity type is name </a:t>
            </a:r>
            <a:r>
              <a:rPr sz="1167" spc="-5" dirty="0">
                <a:latin typeface="Times New Roman"/>
                <a:cs typeface="Times New Roman"/>
              </a:rPr>
              <a:t>assigned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different things </a:t>
            </a:r>
            <a:r>
              <a:rPr sz="1167" dirty="0">
                <a:latin typeface="Times New Roman"/>
                <a:cs typeface="Times New Roman"/>
              </a:rPr>
              <a:t>existing in </a:t>
            </a:r>
            <a:r>
              <a:rPr sz="1167" spc="-5" dirty="0">
                <a:latin typeface="Times New Roman"/>
                <a:cs typeface="Times New Roman"/>
              </a:rPr>
              <a:t>an environment. Anything that receives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generates </a:t>
            </a:r>
            <a:r>
              <a:rPr sz="1167" dirty="0">
                <a:latin typeface="Times New Roman"/>
                <a:cs typeface="Times New Roman"/>
              </a:rPr>
              <a:t>data is  </a:t>
            </a:r>
            <a:r>
              <a:rPr sz="1167" spc="-5" dirty="0">
                <a:latin typeface="Times New Roman"/>
                <a:cs typeface="Times New Roman"/>
              </a:rPr>
              <a:t>considered as external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represented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DFD, even </a:t>
            </a:r>
            <a:r>
              <a:rPr sz="1167" dirty="0">
                <a:latin typeface="Times New Roman"/>
                <a:cs typeface="Times New Roman"/>
              </a:rPr>
              <a:t>if it is a single </a:t>
            </a:r>
            <a:r>
              <a:rPr sz="1167" spc="-5" dirty="0">
                <a:latin typeface="Times New Roman"/>
                <a:cs typeface="Times New Roman"/>
              </a:rPr>
              <a:t>thing. On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hand, things 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instance are </a:t>
            </a:r>
            <a:r>
              <a:rPr sz="1167" spc="-5" dirty="0">
                <a:latin typeface="Times New Roman"/>
                <a:cs typeface="Times New Roman"/>
              </a:rPr>
              <a:t>assumed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hand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environment and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not explicitly </a:t>
            </a:r>
            <a:r>
              <a:rPr sz="1167" spc="-5" dirty="0">
                <a:latin typeface="Times New Roman"/>
                <a:cs typeface="Times New Roman"/>
              </a:rPr>
              <a:t>identified as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type, </a:t>
            </a:r>
            <a:r>
              <a:rPr sz="1167" dirty="0">
                <a:latin typeface="Times New Roman"/>
                <a:cs typeface="Times New Roman"/>
              </a:rPr>
              <a:t>so 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not  </a:t>
            </a:r>
            <a:r>
              <a:rPr sz="1167" spc="-5" dirty="0">
                <a:latin typeface="Times New Roman"/>
                <a:cs typeface="Times New Roman"/>
              </a:rPr>
              <a:t>represented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E-R diagram. For example,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librarian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single instance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library  system, </a:t>
            </a:r>
            <a:r>
              <a:rPr sz="1167" dirty="0">
                <a:latin typeface="Times New Roman"/>
                <a:cs typeface="Times New Roman"/>
              </a:rPr>
              <a:t>(s)he </a:t>
            </a:r>
            <a:r>
              <a:rPr sz="1167" spc="-5" dirty="0">
                <a:latin typeface="Times New Roman"/>
                <a:cs typeface="Times New Roman"/>
              </a:rPr>
              <a:t>plays </a:t>
            </a:r>
            <a:r>
              <a:rPr sz="1167" dirty="0">
                <a:latin typeface="Times New Roman"/>
                <a:cs typeface="Times New Roman"/>
              </a:rPr>
              <a:t>certain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in the library </a:t>
            </a:r>
            <a:r>
              <a:rPr sz="1167" spc="-5" dirty="0">
                <a:latin typeface="Times New Roman"/>
                <a:cs typeface="Times New Roman"/>
              </a:rPr>
              <a:t>system and at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places </a:t>
            </a:r>
            <a:r>
              <a:rPr sz="1167" dirty="0">
                <a:latin typeface="Times New Roman"/>
                <a:cs typeface="Times New Roman"/>
              </a:rPr>
              <a:t>data is 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generated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97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431376"/>
            <a:ext cx="5372276" cy="169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or to the </a:t>
            </a:r>
            <a:r>
              <a:rPr sz="1167" spc="-5" dirty="0">
                <a:latin typeface="Times New Roman"/>
                <a:cs typeface="Times New Roman"/>
              </a:rPr>
              <a:t>librarian, </a:t>
            </a:r>
            <a:r>
              <a:rPr sz="1167" dirty="0">
                <a:latin typeface="Times New Roman"/>
                <a:cs typeface="Times New Roman"/>
              </a:rPr>
              <a:t>so 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represented at relevant places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DFDs. But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librarian will </a:t>
            </a:r>
            <a:r>
              <a:rPr sz="1167" dirty="0">
                <a:latin typeface="Times New Roman"/>
                <a:cs typeface="Times New Roman"/>
              </a:rPr>
              <a:t>not be explicitly </a:t>
            </a:r>
            <a:r>
              <a:rPr sz="1167" spc="-5" dirty="0">
                <a:latin typeface="Times New Roman"/>
                <a:cs typeface="Times New Roman"/>
              </a:rPr>
              <a:t>represented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E-R diagram </a:t>
            </a:r>
            <a:r>
              <a:rPr sz="1167" dirty="0">
                <a:latin typeface="Times New Roman"/>
                <a:cs typeface="Times New Roman"/>
              </a:rPr>
              <a:t>of the library </a:t>
            </a:r>
            <a:r>
              <a:rPr sz="1167" spc="-5" dirty="0">
                <a:latin typeface="Times New Roman"/>
                <a:cs typeface="Times New Roman"/>
              </a:rPr>
              <a:t>system and 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assumed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there and generally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hard-coded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programs.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Instance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object </a:t>
            </a:r>
            <a:r>
              <a:rPr sz="1167" dirty="0">
                <a:latin typeface="Times New Roman"/>
                <a:cs typeface="Times New Roman"/>
              </a:rPr>
              <a:t>belonging to 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 and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does an </a:t>
            </a:r>
            <a:r>
              <a:rPr sz="1167" dirty="0">
                <a:latin typeface="Times New Roman"/>
                <a:cs typeface="Times New Roman"/>
              </a:rPr>
              <a:t>item </a:t>
            </a:r>
            <a:r>
              <a:rPr sz="1167" spc="-5" dirty="0">
                <a:latin typeface="Times New Roman"/>
                <a:cs typeface="Times New Roman"/>
              </a:rPr>
              <a:t>becomes an  instance </a:t>
            </a:r>
            <a:r>
              <a:rPr sz="1167" dirty="0">
                <a:latin typeface="Times New Roman"/>
                <a:cs typeface="Times New Roman"/>
              </a:rPr>
              <a:t>of or </a:t>
            </a:r>
            <a:r>
              <a:rPr sz="1167" spc="-5" dirty="0">
                <a:latin typeface="Times New Roman"/>
                <a:cs typeface="Times New Roman"/>
              </a:rPr>
              <a:t>belongs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type?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possessing </a:t>
            </a:r>
            <a:r>
              <a:rPr sz="1167" dirty="0">
                <a:latin typeface="Times New Roman"/>
                <a:cs typeface="Times New Roman"/>
              </a:rPr>
              <a:t>the defining properties </a:t>
            </a:r>
            <a:r>
              <a:rPr sz="1167" spc="-5" dirty="0">
                <a:latin typeface="Times New Roman"/>
                <a:cs typeface="Times New Roman"/>
              </a:rPr>
              <a:t>associated  with 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For example, following table lists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types and their </a:t>
            </a:r>
            <a:r>
              <a:rPr sz="1167" dirty="0">
                <a:latin typeface="Times New Roman"/>
                <a:cs typeface="Times New Roman"/>
              </a:rPr>
              <a:t>defining  </a:t>
            </a:r>
            <a:r>
              <a:rPr sz="1167" spc="-5" dirty="0">
                <a:latin typeface="Times New Roman"/>
                <a:cs typeface="Times New Roman"/>
              </a:rPr>
              <a:t>properties: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1737" y="3819771"/>
          <a:ext cx="5323505" cy="174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361"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55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Types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Properties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45"/>
                        </a:lnSpc>
                      </a:pPr>
                      <a:r>
                        <a:rPr sz="1200" spc="40" dirty="0">
                          <a:latin typeface="Arial"/>
                          <a:cs typeface="Arial"/>
                        </a:rPr>
                        <a:t>Instances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indent="1270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Human  being,  has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name,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 father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 marR="5143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registration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number,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has qualification,  designation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Sharif,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Sh. 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Akmal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others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07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FURNITURE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sit 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different    </a:t>
                      </a:r>
                      <a:r>
                        <a:rPr sz="12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material,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having legs, cost,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Chair, table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33">
                <a:tc>
                  <a:txBody>
                    <a:bodyPr/>
                    <a:lstStyle/>
                    <a:p>
                      <a:pPr marL="654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ELECTRIC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APPLIANCES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electricity to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work,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Bulb, fan,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15"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OFFICE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EQUIPMENT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2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  for  office  work,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consumable or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non-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consumable,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729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Papers,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pencil, 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weight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91">
                      <a:solidFill>
                        <a:srgbClr val="000000"/>
                      </a:solidFill>
                      <a:prstDash val="solid"/>
                    </a:lnL>
                    <a:lnR w="65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9283" y="5715272"/>
            <a:ext cx="5374128" cy="3257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Table </a:t>
            </a:r>
            <a:r>
              <a:rPr sz="1167" dirty="0">
                <a:latin typeface="Times New Roman"/>
                <a:cs typeface="Times New Roman"/>
              </a:rPr>
              <a:t>1: Entity </a:t>
            </a:r>
            <a:r>
              <a:rPr sz="1167" spc="-5" dirty="0">
                <a:latin typeface="Times New Roman"/>
                <a:cs typeface="Times New Roman"/>
              </a:rPr>
              <a:t>types, </a:t>
            </a:r>
            <a:r>
              <a:rPr sz="1167" dirty="0">
                <a:latin typeface="Times New Roman"/>
                <a:cs typeface="Times New Roman"/>
              </a:rPr>
              <a:t>their </a:t>
            </a:r>
            <a:r>
              <a:rPr sz="1167" spc="-5" dirty="0">
                <a:latin typeface="Times New Roman"/>
                <a:cs typeface="Times New Roman"/>
              </a:rPr>
              <a:t>properties and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instances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possesses </a:t>
            </a:r>
            <a:r>
              <a:rPr sz="1167" spc="-5" dirty="0">
                <a:latin typeface="Times New Roman"/>
                <a:cs typeface="Times New Roman"/>
              </a:rPr>
              <a:t>certain values </a:t>
            </a:r>
            <a:r>
              <a:rPr sz="1167" dirty="0">
                <a:latin typeface="Times New Roman"/>
                <a:cs typeface="Times New Roman"/>
              </a:rPr>
              <a:t>against the </a:t>
            </a:r>
            <a:r>
              <a:rPr sz="1167" spc="-5" dirty="0">
                <a:latin typeface="Times New Roman"/>
                <a:cs typeface="Times New Roman"/>
              </a:rPr>
              <a:t>properties with </a:t>
            </a:r>
            <a:r>
              <a:rPr sz="1167" dirty="0">
                <a:latin typeface="Times New Roman"/>
                <a:cs typeface="Times New Roman"/>
              </a:rPr>
              <a:t>the entity type to 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belongs. For </a:t>
            </a:r>
            <a:r>
              <a:rPr sz="1167" dirty="0">
                <a:latin typeface="Times New Roman"/>
                <a:cs typeface="Times New Roman"/>
              </a:rPr>
              <a:t>example, in the </a:t>
            </a:r>
            <a:r>
              <a:rPr sz="1167" spc="-5" dirty="0">
                <a:latin typeface="Times New Roman"/>
                <a:cs typeface="Times New Roman"/>
              </a:rPr>
              <a:t>above </a:t>
            </a:r>
            <a:r>
              <a:rPr sz="1167" dirty="0">
                <a:latin typeface="Times New Roman"/>
                <a:cs typeface="Times New Roman"/>
              </a:rPr>
              <a:t>table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identified </a:t>
            </a:r>
            <a:r>
              <a:rPr sz="1167" dirty="0">
                <a:latin typeface="Times New Roman"/>
                <a:cs typeface="Times New Roman"/>
              </a:rPr>
              <a:t>that entity type 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has </a:t>
            </a:r>
            <a:r>
              <a:rPr sz="1167" spc="-5" dirty="0">
                <a:latin typeface="Times New Roman"/>
                <a:cs typeface="Times New Roman"/>
              </a:rPr>
              <a:t>name, father name, registration number, qualification, designation.  Now an instance </a:t>
            </a:r>
            <a:r>
              <a:rPr sz="1167" dirty="0">
                <a:latin typeface="Times New Roman"/>
                <a:cs typeface="Times New Roman"/>
              </a:rPr>
              <a:t>of this entity type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values against each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these properties, </a:t>
            </a:r>
            <a:r>
              <a:rPr sz="1167" dirty="0">
                <a:latin typeface="Times New Roman"/>
                <a:cs typeface="Times New Roman"/>
              </a:rPr>
              <a:t>like  </a:t>
            </a:r>
            <a:r>
              <a:rPr sz="1167" spc="-5" dirty="0">
                <a:latin typeface="Times New Roman"/>
                <a:cs typeface="Times New Roman"/>
              </a:rPr>
              <a:t>(M. Sajjad, Abdul Rehman, EN-14289, BCS, and Programmer) </a:t>
            </a:r>
            <a:r>
              <a:rPr sz="1167" dirty="0">
                <a:latin typeface="Times New Roman"/>
                <a:cs typeface="Times New Roman"/>
              </a:rPr>
              <a:t>may be one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of  entity type </a:t>
            </a:r>
            <a:r>
              <a:rPr sz="1167" spc="-5" dirty="0">
                <a:latin typeface="Times New Roman"/>
                <a:cs typeface="Times New Roman"/>
              </a:rPr>
              <a:t>EMPLOYEE. There 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many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others.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Set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group </a:t>
            </a:r>
            <a:r>
              <a:rPr sz="1167" dirty="0">
                <a:latin typeface="Times New Roman"/>
                <a:cs typeface="Times New Roman"/>
              </a:rPr>
              <a:t>of entity instances of 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entity type is </a:t>
            </a:r>
            <a:r>
              <a:rPr sz="1167" spc="-5" dirty="0">
                <a:latin typeface="Times New Roman"/>
                <a:cs typeface="Times New Roman"/>
              </a:rPr>
              <a:t>called 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5" dirty="0">
                <a:latin typeface="Times New Roman"/>
                <a:cs typeface="Times New Roman"/>
              </a:rPr>
              <a:t>set. </a:t>
            </a:r>
            <a:r>
              <a:rPr sz="1167" spc="-5" dirty="0">
                <a:latin typeface="Times New Roman"/>
                <a:cs typeface="Times New Roman"/>
              </a:rPr>
              <a:t>For example,  all employees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organization </a:t>
            </a:r>
            <a:r>
              <a:rPr sz="1167" spc="-5" dirty="0">
                <a:latin typeface="Times New Roman"/>
                <a:cs typeface="Times New Roman"/>
              </a:rPr>
              <a:t>form 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set. Like all students, all courses, all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them form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has been mentioned before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term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is used for all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three terms  mentioned above, and </a:t>
            </a:r>
            <a:r>
              <a:rPr sz="1167" dirty="0">
                <a:latin typeface="Times New Roman"/>
                <a:cs typeface="Times New Roman"/>
              </a:rPr>
              <a:t>it is not </a:t>
            </a:r>
            <a:r>
              <a:rPr sz="1167" spc="-5" dirty="0">
                <a:latin typeface="Times New Roman"/>
                <a:cs typeface="Times New Roman"/>
              </a:rPr>
              <a:t>wrong. </a:t>
            </a:r>
            <a:r>
              <a:rPr sz="1167" dirty="0">
                <a:latin typeface="Times New Roman"/>
                <a:cs typeface="Times New Roman"/>
              </a:rPr>
              <a:t>Most 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time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mention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 </a:t>
            </a:r>
            <a:r>
              <a:rPr sz="1167" spc="-5" dirty="0">
                <a:latin typeface="Times New Roman"/>
                <a:cs typeface="Times New Roman"/>
              </a:rPr>
              <a:t>type, </a:t>
            </a:r>
            <a:r>
              <a:rPr sz="1167" dirty="0">
                <a:latin typeface="Times New Roman"/>
                <a:cs typeface="Times New Roman"/>
              </a:rPr>
              <a:t>next it is </a:t>
            </a:r>
            <a:r>
              <a:rPr sz="1167" spc="-5" dirty="0">
                <a:latin typeface="Times New Roman"/>
                <a:cs typeface="Times New Roman"/>
              </a:rPr>
              <a:t>used for an </a:t>
            </a:r>
            <a:r>
              <a:rPr sz="1167" dirty="0">
                <a:latin typeface="Times New Roman"/>
                <a:cs typeface="Times New Roman"/>
              </a:rPr>
              <a:t>entity instance </a:t>
            </a:r>
            <a:r>
              <a:rPr sz="1167" spc="-5" dirty="0">
                <a:latin typeface="Times New Roman"/>
                <a:cs typeface="Times New Roman"/>
              </a:rPr>
              <a:t>and least </a:t>
            </a:r>
            <a:r>
              <a:rPr sz="1167" dirty="0">
                <a:latin typeface="Times New Roman"/>
                <a:cs typeface="Times New Roman"/>
              </a:rPr>
              <a:t>times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set.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precise  </a:t>
            </a:r>
            <a:r>
              <a:rPr sz="1167" dirty="0">
                <a:latin typeface="Times New Roman"/>
                <a:cs typeface="Times New Roman"/>
              </a:rPr>
              <a:t>most of the time, but if </a:t>
            </a:r>
            <a:r>
              <a:rPr sz="1167" spc="-5" dirty="0">
                <a:latin typeface="Times New Roman"/>
                <a:cs typeface="Times New Roman"/>
              </a:rPr>
              <a:t>otherwise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judge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meaning from the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context.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94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7" y="1421497"/>
            <a:ext cx="5371659" cy="6771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24" dirty="0">
                <a:latin typeface="Times New Roman"/>
                <a:cs typeface="Times New Roman"/>
              </a:rPr>
              <a:t>Classification </a:t>
            </a:r>
            <a:r>
              <a:rPr sz="1361" spc="-5" dirty="0">
                <a:latin typeface="Times New Roman"/>
                <a:cs typeface="Times New Roman"/>
              </a:rPr>
              <a:t>of </a:t>
            </a:r>
            <a:r>
              <a:rPr sz="1361" spc="34" dirty="0">
                <a:latin typeface="Times New Roman"/>
                <a:cs typeface="Times New Roman"/>
              </a:rPr>
              <a:t>entity</a:t>
            </a:r>
            <a:r>
              <a:rPr sz="1361" spc="-53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types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Entity types </a:t>
            </a:r>
            <a:r>
              <a:rPr sz="1167" spc="-5" dirty="0">
                <a:latin typeface="Times New Roman"/>
                <a:cs typeface="Times New Roman"/>
              </a:rPr>
              <a:t>(ETs) 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classified </a:t>
            </a:r>
            <a:r>
              <a:rPr sz="1167" dirty="0">
                <a:latin typeface="Times New Roman"/>
                <a:cs typeface="Times New Roman"/>
              </a:rPr>
              <a:t>into </a:t>
            </a:r>
            <a:r>
              <a:rPr sz="1167" spc="-5" dirty="0">
                <a:latin typeface="Times New Roman"/>
                <a:cs typeface="Times New Roman"/>
              </a:rPr>
              <a:t>regular ETs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weak </a:t>
            </a:r>
            <a:r>
              <a:rPr sz="1167" dirty="0">
                <a:latin typeface="Times New Roman"/>
                <a:cs typeface="Times New Roman"/>
              </a:rPr>
              <a:t>ETs. </a:t>
            </a:r>
            <a:r>
              <a:rPr sz="1167" spc="-5" dirty="0">
                <a:latin typeface="Times New Roman"/>
                <a:cs typeface="Times New Roman"/>
              </a:rPr>
              <a:t>Regular </a:t>
            </a:r>
            <a:r>
              <a:rPr sz="1167" dirty="0">
                <a:latin typeface="Times New Roman"/>
                <a:cs typeface="Times New Roman"/>
              </a:rPr>
              <a:t>ETs are </a:t>
            </a:r>
            <a:r>
              <a:rPr sz="1167" spc="-5" dirty="0">
                <a:latin typeface="Times New Roman"/>
                <a:cs typeface="Times New Roman"/>
              </a:rPr>
              <a:t>also  called strong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independent </a:t>
            </a:r>
            <a:r>
              <a:rPr sz="1167" dirty="0">
                <a:latin typeface="Times New Roman"/>
                <a:cs typeface="Times New Roman"/>
              </a:rPr>
              <a:t>ETs, </a:t>
            </a:r>
            <a:r>
              <a:rPr sz="1167" spc="-5" dirty="0">
                <a:latin typeface="Times New Roman"/>
                <a:cs typeface="Times New Roman"/>
              </a:rPr>
              <a:t>whereas </a:t>
            </a:r>
            <a:r>
              <a:rPr sz="1167" dirty="0">
                <a:latin typeface="Times New Roman"/>
                <a:cs typeface="Times New Roman"/>
              </a:rPr>
              <a:t>weak ETs </a:t>
            </a:r>
            <a:r>
              <a:rPr sz="1167" spc="-5" dirty="0">
                <a:latin typeface="Times New Roman"/>
                <a:cs typeface="Times New Roman"/>
              </a:rPr>
              <a:t>are also called dependent </a:t>
            </a:r>
            <a:r>
              <a:rPr sz="1167" dirty="0">
                <a:latin typeface="Times New Roman"/>
                <a:cs typeface="Times New Roman"/>
              </a:rPr>
              <a:t>ETs. </a:t>
            </a:r>
            <a:r>
              <a:rPr sz="1167" spc="-15" dirty="0">
                <a:latin typeface="Times New Roman"/>
                <a:cs typeface="Times New Roman"/>
              </a:rPr>
              <a:t>In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discuss them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detail.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44" dirty="0">
                <a:latin typeface="Times New Roman"/>
                <a:cs typeface="Times New Roman"/>
              </a:rPr>
              <a:t>Weak </a:t>
            </a: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whose instances cannot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5" dirty="0">
                <a:latin typeface="Times New Roman"/>
                <a:cs typeface="Times New Roman"/>
              </a:rPr>
              <a:t>without being linked with instances </a:t>
            </a:r>
            <a:r>
              <a:rPr sz="1167" dirty="0">
                <a:latin typeface="Times New Roman"/>
                <a:cs typeface="Times New Roman"/>
              </a:rPr>
              <a:t>of some 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type, i.e.,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cannot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5" dirty="0">
                <a:latin typeface="Times New Roman"/>
                <a:cs typeface="Times New Roman"/>
              </a:rPr>
              <a:t>independently.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example,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organization  we want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maintain data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vehicles </a:t>
            </a:r>
            <a:r>
              <a:rPr sz="1167" dirty="0">
                <a:latin typeface="Times New Roman"/>
                <a:cs typeface="Times New Roman"/>
              </a:rPr>
              <a:t>owned by the </a:t>
            </a:r>
            <a:r>
              <a:rPr sz="1167" spc="-5" dirty="0">
                <a:latin typeface="Times New Roman"/>
                <a:cs typeface="Times New Roman"/>
              </a:rPr>
              <a:t>employees. </a:t>
            </a:r>
            <a:r>
              <a:rPr sz="1167" dirty="0">
                <a:latin typeface="Times New Roman"/>
                <a:cs typeface="Times New Roman"/>
              </a:rPr>
              <a:t>Now a </a:t>
            </a:r>
            <a:r>
              <a:rPr sz="1167" spc="-5" dirty="0">
                <a:latin typeface="Times New Roman"/>
                <a:cs typeface="Times New Roman"/>
              </a:rPr>
              <a:t>particular  vehicle can </a:t>
            </a:r>
            <a:r>
              <a:rPr sz="1167" dirty="0">
                <a:latin typeface="Times New Roman"/>
                <a:cs typeface="Times New Roman"/>
              </a:rPr>
              <a:t>exist in this </a:t>
            </a:r>
            <a:r>
              <a:rPr sz="1167" spc="-5" dirty="0">
                <a:latin typeface="Times New Roman"/>
                <a:cs typeface="Times New Roman"/>
              </a:rPr>
              <a:t>organization </a:t>
            </a:r>
            <a:r>
              <a:rPr sz="1167" dirty="0">
                <a:latin typeface="Times New Roman"/>
                <a:cs typeface="Times New Roman"/>
              </a:rPr>
              <a:t>only if the </a:t>
            </a:r>
            <a:r>
              <a:rPr sz="1167" spc="-5" dirty="0">
                <a:latin typeface="Times New Roman"/>
                <a:cs typeface="Times New Roman"/>
              </a:rPr>
              <a:t>owner </a:t>
            </a:r>
            <a:r>
              <a:rPr sz="1167" dirty="0">
                <a:latin typeface="Times New Roman"/>
                <a:cs typeface="Times New Roman"/>
              </a:rPr>
              <a:t>already exists </a:t>
            </a:r>
            <a:r>
              <a:rPr sz="1167" spc="-5" dirty="0">
                <a:latin typeface="Times New Roman"/>
                <a:cs typeface="Times New Roman"/>
              </a:rPr>
              <a:t>there as employee.  Similarly, </a:t>
            </a:r>
            <a:r>
              <a:rPr sz="1167" dirty="0">
                <a:latin typeface="Times New Roman"/>
                <a:cs typeface="Times New Roman"/>
              </a:rPr>
              <a:t>if employee </a:t>
            </a:r>
            <a:r>
              <a:rPr sz="1167" spc="-5" dirty="0">
                <a:latin typeface="Times New Roman"/>
                <a:cs typeface="Times New Roman"/>
              </a:rPr>
              <a:t>leaves </a:t>
            </a:r>
            <a:r>
              <a:rPr sz="1167" dirty="0">
                <a:latin typeface="Times New Roman"/>
                <a:cs typeface="Times New Roman"/>
              </a:rPr>
              <a:t>the job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organization decides </a:t>
            </a:r>
            <a:r>
              <a:rPr sz="1167" dirty="0">
                <a:latin typeface="Times New Roman"/>
                <a:cs typeface="Times New Roman"/>
              </a:rPr>
              <a:t>to delete the </a:t>
            </a:r>
            <a:r>
              <a:rPr sz="1167" spc="-5" dirty="0">
                <a:latin typeface="Times New Roman"/>
                <a:cs typeface="Times New Roman"/>
              </a:rPr>
              <a:t>record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-5" dirty="0">
                <a:latin typeface="Times New Roman"/>
                <a:cs typeface="Times New Roman"/>
              </a:rPr>
              <a:t>employee 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record </a:t>
            </a:r>
            <a:r>
              <a:rPr sz="1167" dirty="0">
                <a:latin typeface="Times New Roman"/>
                <a:cs typeface="Times New Roman"/>
              </a:rPr>
              <a:t>of the vehicle will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deleted since </a:t>
            </a:r>
            <a:r>
              <a:rPr sz="1167" spc="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cannot </a:t>
            </a:r>
            <a:r>
              <a:rPr sz="1167" dirty="0">
                <a:latin typeface="Times New Roman"/>
                <a:cs typeface="Times New Roman"/>
              </a:rPr>
              <a:t>exist  </a:t>
            </a:r>
            <a:r>
              <a:rPr sz="1167" spc="-5" dirty="0">
                <a:latin typeface="Times New Roman"/>
                <a:cs typeface="Times New Roman"/>
              </a:rPr>
              <a:t>without being linked </a:t>
            </a:r>
            <a:r>
              <a:rPr sz="1167" dirty="0">
                <a:latin typeface="Times New Roman"/>
                <a:cs typeface="Times New Roman"/>
              </a:rPr>
              <a:t>to an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employee.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Strong Entity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whose instances can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5" dirty="0">
                <a:latin typeface="Times New Roman"/>
                <a:cs typeface="Times New Roman"/>
              </a:rPr>
              <a:t>independently,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without being linked </a:t>
            </a:r>
            <a:r>
              <a:rPr sz="1167" dirty="0">
                <a:latin typeface="Times New Roman"/>
                <a:cs typeface="Times New Roman"/>
              </a:rPr>
              <a:t>to  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other entity type is </a:t>
            </a:r>
            <a:r>
              <a:rPr sz="1167" spc="-5" dirty="0">
                <a:latin typeface="Times New Roman"/>
                <a:cs typeface="Times New Roman"/>
              </a:rPr>
              <a:t>called strong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</a:t>
            </a:r>
            <a:r>
              <a:rPr sz="1167" dirty="0">
                <a:latin typeface="Times New Roman"/>
                <a:cs typeface="Times New Roman"/>
              </a:rPr>
              <a:t>A major property of the  </a:t>
            </a:r>
            <a:r>
              <a:rPr sz="1167" spc="-5" dirty="0">
                <a:latin typeface="Times New Roman"/>
                <a:cs typeface="Times New Roman"/>
              </a:rPr>
              <a:t>strong </a:t>
            </a:r>
            <a:r>
              <a:rPr sz="1167" dirty="0">
                <a:latin typeface="Times New Roman"/>
                <a:cs typeface="Times New Roman"/>
              </a:rPr>
              <a:t>entity types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they have </a:t>
            </a:r>
            <a:r>
              <a:rPr sz="1167" spc="-5" dirty="0">
                <a:latin typeface="Times New Roman"/>
                <a:cs typeface="Times New Roman"/>
              </a:rPr>
              <a:t>their </a:t>
            </a:r>
            <a:r>
              <a:rPr sz="1167" dirty="0">
                <a:latin typeface="Times New Roman"/>
                <a:cs typeface="Times New Roman"/>
              </a:rPr>
              <a:t>own </a:t>
            </a:r>
            <a:r>
              <a:rPr sz="1167" spc="-5" dirty="0">
                <a:latin typeface="Times New Roman"/>
                <a:cs typeface="Times New Roman"/>
              </a:rPr>
              <a:t>identification, which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always </a:t>
            </a:r>
            <a:r>
              <a:rPr sz="1167" dirty="0">
                <a:latin typeface="Times New Roman"/>
                <a:cs typeface="Times New Roman"/>
              </a:rPr>
              <a:t>the case  </a:t>
            </a:r>
            <a:r>
              <a:rPr sz="1167" spc="-5" dirty="0">
                <a:latin typeface="Times New Roman"/>
                <a:cs typeface="Times New Roman"/>
              </a:rPr>
              <a:t>with weak </a:t>
            </a:r>
            <a:r>
              <a:rPr sz="1167" dirty="0">
                <a:latin typeface="Times New Roman"/>
                <a:cs typeface="Times New Roman"/>
              </a:rPr>
              <a:t>entity types. </a:t>
            </a:r>
            <a:r>
              <a:rPr sz="1167" spc="-5" dirty="0">
                <a:latin typeface="Times New Roman"/>
                <a:cs typeface="Times New Roman"/>
              </a:rPr>
              <a:t>For example, employee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previous </a:t>
            </a:r>
            <a:r>
              <a:rPr sz="1167" dirty="0">
                <a:latin typeface="Times New Roman"/>
                <a:cs typeface="Times New Roman"/>
              </a:rPr>
              <a:t>example is </a:t>
            </a:r>
            <a:r>
              <a:rPr sz="1167" spc="-5" dirty="0">
                <a:latin typeface="Times New Roman"/>
                <a:cs typeface="Times New Roman"/>
              </a:rPr>
              <a:t>an  independent </a:t>
            </a:r>
            <a:r>
              <a:rPr sz="1167" dirty="0">
                <a:latin typeface="Times New Roman"/>
                <a:cs typeface="Times New Roman"/>
              </a:rPr>
              <a:t>or strong entity </a:t>
            </a:r>
            <a:r>
              <a:rPr sz="1167" spc="-5" dirty="0">
                <a:latin typeface="Times New Roman"/>
                <a:cs typeface="Times New Roman"/>
              </a:rPr>
              <a:t>type, since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instances can </a:t>
            </a:r>
            <a:r>
              <a:rPr sz="1167" dirty="0">
                <a:latin typeface="Times New Roman"/>
                <a:cs typeface="Times New Roman"/>
              </a:rPr>
              <a:t>exist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independently.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29" dirty="0">
                <a:latin typeface="Times New Roman"/>
                <a:cs typeface="Times New Roman"/>
              </a:rPr>
              <a:t>Naming </a:t>
            </a: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Following are </a:t>
            </a:r>
            <a:r>
              <a:rPr sz="1167" dirty="0">
                <a:latin typeface="Times New Roman"/>
                <a:cs typeface="Times New Roman"/>
              </a:rPr>
              <a:t>some recommendations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naming entity </a:t>
            </a:r>
            <a:r>
              <a:rPr sz="1167" spc="-5" dirty="0">
                <a:latin typeface="Times New Roman"/>
                <a:cs typeface="Times New Roman"/>
              </a:rPr>
              <a:t>types. But </a:t>
            </a:r>
            <a:r>
              <a:rPr sz="1167" dirty="0">
                <a:latin typeface="Times New Roman"/>
                <a:cs typeface="Times New Roman"/>
              </a:rPr>
              <a:t>they are just  </a:t>
            </a:r>
            <a:r>
              <a:rPr sz="1167" spc="-5" dirty="0">
                <a:latin typeface="Times New Roman"/>
                <a:cs typeface="Times New Roman"/>
              </a:rPr>
              <a:t>recommendations; practices considered good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general.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one, </a:t>
            </a:r>
            <a:r>
              <a:rPr sz="1167" dirty="0">
                <a:latin typeface="Times New Roman"/>
                <a:cs typeface="Times New Roman"/>
              </a:rPr>
              <a:t>some or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them are  ignored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design,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will </a:t>
            </a:r>
            <a:r>
              <a:rPr sz="1167" dirty="0">
                <a:latin typeface="Times New Roman"/>
                <a:cs typeface="Times New Roman"/>
              </a:rPr>
              <a:t>still be </a:t>
            </a:r>
            <a:r>
              <a:rPr sz="1167" spc="-5" dirty="0">
                <a:latin typeface="Times New Roman"/>
                <a:cs typeface="Times New Roman"/>
              </a:rPr>
              <a:t>valid </a:t>
            </a:r>
            <a:r>
              <a:rPr sz="1167" dirty="0">
                <a:latin typeface="Times New Roman"/>
                <a:cs typeface="Times New Roman"/>
              </a:rPr>
              <a:t>if it </a:t>
            </a:r>
            <a:r>
              <a:rPr sz="1167" spc="-5" dirty="0">
                <a:latin typeface="Times New Roman"/>
                <a:cs typeface="Times New Roman"/>
              </a:rPr>
              <a:t>satisfies </a:t>
            </a:r>
            <a:r>
              <a:rPr sz="1167" dirty="0">
                <a:latin typeface="Times New Roman"/>
                <a:cs typeface="Times New Roman"/>
              </a:rPr>
              <a:t>the requirements </a:t>
            </a:r>
            <a:r>
              <a:rPr sz="1167" spc="-5" dirty="0">
                <a:latin typeface="Times New Roman"/>
                <a:cs typeface="Times New Roman"/>
              </a:rPr>
              <a:t>otherwise, 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good designs </a:t>
            </a:r>
            <a:r>
              <a:rPr sz="1167" dirty="0">
                <a:latin typeface="Times New Roman"/>
                <a:cs typeface="Times New Roman"/>
              </a:rPr>
              <a:t>usually </a:t>
            </a:r>
            <a:r>
              <a:rPr sz="1167" spc="-5" dirty="0">
                <a:latin typeface="Times New Roman"/>
                <a:cs typeface="Times New Roman"/>
              </a:rPr>
              <a:t>follow these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practices: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Singular </a:t>
            </a:r>
            <a:r>
              <a:rPr sz="1167" dirty="0">
                <a:latin typeface="Times New Roman"/>
                <a:cs typeface="Times New Roman"/>
              </a:rPr>
              <a:t>noun recommended, but still </a:t>
            </a:r>
            <a:r>
              <a:rPr sz="1167" spc="-5" dirty="0">
                <a:latin typeface="Times New Roman"/>
                <a:cs typeface="Times New Roman"/>
              </a:rPr>
              <a:t>plurals can also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5" dirty="0">
                <a:latin typeface="Times New Roman"/>
                <a:cs typeface="Times New Roman"/>
              </a:rPr>
              <a:t> used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Organization specific </a:t>
            </a:r>
            <a:r>
              <a:rPr sz="1167" dirty="0">
                <a:latin typeface="Times New Roman"/>
                <a:cs typeface="Times New Roman"/>
              </a:rPr>
              <a:t>names, like </a:t>
            </a:r>
            <a:r>
              <a:rPr sz="1167" spc="-5" dirty="0">
                <a:latin typeface="Times New Roman"/>
                <a:cs typeface="Times New Roman"/>
              </a:rPr>
              <a:t>customer, </a:t>
            </a:r>
            <a:r>
              <a:rPr sz="1167" dirty="0">
                <a:latin typeface="Times New Roman"/>
                <a:cs typeface="Times New Roman"/>
              </a:rPr>
              <a:t>client, </a:t>
            </a:r>
            <a:r>
              <a:rPr sz="1167" spc="-5" dirty="0">
                <a:latin typeface="Times New Roman"/>
                <a:cs typeface="Times New Roman"/>
              </a:rPr>
              <a:t>gahak </a:t>
            </a:r>
            <a:r>
              <a:rPr sz="1167" dirty="0">
                <a:latin typeface="Times New Roman"/>
                <a:cs typeface="Times New Roman"/>
              </a:rPr>
              <a:t>anything </a:t>
            </a:r>
            <a:r>
              <a:rPr sz="1167" spc="-5" dirty="0">
                <a:latin typeface="Times New Roman"/>
                <a:cs typeface="Times New Roman"/>
              </a:rPr>
              <a:t>will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Write in </a:t>
            </a:r>
            <a:r>
              <a:rPr sz="1167" spc="-5" dirty="0">
                <a:latin typeface="Times New Roman"/>
                <a:cs typeface="Times New Roman"/>
              </a:rPr>
              <a:t>capitals, </a:t>
            </a:r>
            <a:r>
              <a:rPr sz="1167" spc="-10" dirty="0">
                <a:latin typeface="Times New Roman"/>
                <a:cs typeface="Times New Roman"/>
              </a:rPr>
              <a:t>yes, </a:t>
            </a:r>
            <a:r>
              <a:rPr sz="1167" dirty="0">
                <a:latin typeface="Times New Roman"/>
                <a:cs typeface="Times New Roman"/>
              </a:rPr>
              <a:t>this is something that is </a:t>
            </a:r>
            <a:r>
              <a:rPr sz="1167" spc="-5" dirty="0">
                <a:latin typeface="Times New Roman"/>
                <a:cs typeface="Times New Roman"/>
              </a:rPr>
              <a:t>generally </a:t>
            </a:r>
            <a:r>
              <a:rPr sz="1167" dirty="0">
                <a:latin typeface="Times New Roman"/>
                <a:cs typeface="Times New Roman"/>
              </a:rPr>
              <a:t>followed, otherwise </a:t>
            </a:r>
            <a:r>
              <a:rPr sz="1167" spc="-5" dirty="0">
                <a:latin typeface="Times New Roman"/>
                <a:cs typeface="Times New Roman"/>
              </a:rPr>
              <a:t>will  also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93878" algn="l"/>
                <a:tab pos="494494" algn="l"/>
              </a:tabLst>
            </a:pPr>
            <a:r>
              <a:rPr sz="1167" spc="-5" dirty="0">
                <a:latin typeface="Times New Roman"/>
                <a:cs typeface="Times New Roman"/>
              </a:rPr>
              <a:t>Abbreviations </a:t>
            </a:r>
            <a:r>
              <a:rPr sz="1167" dirty="0">
                <a:latin typeface="Times New Roman"/>
                <a:cs typeface="Times New Roman"/>
              </a:rPr>
              <a:t>can be used, be </a:t>
            </a:r>
            <a:r>
              <a:rPr sz="1167" spc="-5" dirty="0">
                <a:latin typeface="Times New Roman"/>
                <a:cs typeface="Times New Roman"/>
              </a:rPr>
              <a:t>consistent. Avoid using </a:t>
            </a:r>
            <a:r>
              <a:rPr sz="1167" dirty="0">
                <a:latin typeface="Times New Roman"/>
                <a:cs typeface="Times New Roman"/>
              </a:rPr>
              <a:t>confusing abbreviations, if  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confusing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others </a:t>
            </a:r>
            <a:r>
              <a:rPr sz="1167" spc="-5" dirty="0">
                <a:latin typeface="Times New Roman"/>
                <a:cs typeface="Times New Roman"/>
              </a:rPr>
              <a:t>today, tomorrow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confuse </a:t>
            </a:r>
            <a:r>
              <a:rPr sz="1167" spc="-10" dirty="0">
                <a:latin typeface="Times New Roman"/>
                <a:cs typeface="Times New Roman"/>
              </a:rPr>
              <a:t>you</a:t>
            </a:r>
            <a:r>
              <a:rPr sz="1167" dirty="0">
                <a:latin typeface="Times New Roman"/>
                <a:cs typeface="Times New Roman"/>
              </a:rPr>
              <a:t> too.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5" dirty="0">
                <a:latin typeface="Times New Roman"/>
                <a:cs typeface="Times New Roman"/>
              </a:rPr>
              <a:t>Symbols </a:t>
            </a:r>
            <a:r>
              <a:rPr sz="1167" spc="44" dirty="0">
                <a:latin typeface="Times New Roman"/>
                <a:cs typeface="Times New Roman"/>
              </a:rPr>
              <a:t>for </a:t>
            </a: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rectangle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represent an </a:t>
            </a:r>
            <a:r>
              <a:rPr sz="1167" dirty="0">
                <a:latin typeface="Times New Roman"/>
                <a:cs typeface="Times New Roman"/>
              </a:rPr>
              <a:t>entity type in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model. For strong entity </a:t>
            </a:r>
            <a:r>
              <a:rPr sz="1167" spc="-5" dirty="0">
                <a:latin typeface="Times New Roman"/>
                <a:cs typeface="Times New Roman"/>
              </a:rPr>
              <a:t>types  rectangle 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line is </a:t>
            </a:r>
            <a:r>
              <a:rPr sz="1167" spc="-5" dirty="0">
                <a:latin typeface="Times New Roman"/>
                <a:cs typeface="Times New Roman"/>
              </a:rPr>
              <a:t>used whereas </a:t>
            </a:r>
            <a:r>
              <a:rPr sz="1167" dirty="0">
                <a:latin typeface="Times New Roman"/>
                <a:cs typeface="Times New Roman"/>
              </a:rPr>
              <a:t>double </a:t>
            </a:r>
            <a:r>
              <a:rPr sz="1167" spc="-5" dirty="0">
                <a:latin typeface="Times New Roman"/>
                <a:cs typeface="Times New Roman"/>
              </a:rPr>
              <a:t>lined rectangle </a:t>
            </a:r>
            <a:r>
              <a:rPr sz="1167" dirty="0">
                <a:latin typeface="Times New Roman"/>
                <a:cs typeface="Times New Roman"/>
              </a:rPr>
              <a:t>is drawn to </a:t>
            </a:r>
            <a:r>
              <a:rPr sz="1167" spc="-5" dirty="0">
                <a:latin typeface="Times New Roman"/>
                <a:cs typeface="Times New Roman"/>
              </a:rPr>
              <a:t>represent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weak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is shown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47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17" y="3196181"/>
            <a:ext cx="5372894" cy="585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1: </a:t>
            </a:r>
            <a:r>
              <a:rPr sz="1167" spc="-5" dirty="0">
                <a:latin typeface="Times New Roman"/>
                <a:cs typeface="Times New Roman"/>
              </a:rPr>
              <a:t>Symbols used </a:t>
            </a:r>
            <a:r>
              <a:rPr sz="1167" dirty="0">
                <a:latin typeface="Times New Roman"/>
                <a:cs typeface="Times New Roman"/>
              </a:rPr>
              <a:t>for entity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discussed different types </a:t>
            </a:r>
            <a:r>
              <a:rPr sz="1167" dirty="0">
                <a:latin typeface="Times New Roman"/>
                <a:cs typeface="Times New Roman"/>
              </a:rPr>
              <a:t>of entity types; in the next </a:t>
            </a:r>
            <a:r>
              <a:rPr sz="1167" spc="-5" dirty="0">
                <a:latin typeface="Times New Roman"/>
                <a:cs typeface="Times New Roman"/>
              </a:rPr>
              <a:t>section </a:t>
            </a:r>
            <a:r>
              <a:rPr sz="1167" spc="-10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are going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discuss another </a:t>
            </a:r>
            <a:r>
              <a:rPr sz="1167" dirty="0">
                <a:latin typeface="Times New Roman"/>
                <a:cs typeface="Times New Roman"/>
              </a:rPr>
              <a:t>component or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model, that is, the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58" dirty="0">
                <a:latin typeface="Times New Roman"/>
                <a:cs typeface="Times New Roman"/>
              </a:rPr>
              <a:t>Attribute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 attribute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is a defining property or quality of 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same entity type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the same </a:t>
            </a:r>
            <a:r>
              <a:rPr sz="1167" spc="-5" dirty="0">
                <a:latin typeface="Times New Roman"/>
                <a:cs typeface="Times New Roman"/>
              </a:rPr>
              <a:t>attributes. (E.g. </a:t>
            </a:r>
            <a:r>
              <a:rPr sz="1167" dirty="0">
                <a:latin typeface="Times New Roman"/>
                <a:cs typeface="Times New Roman"/>
              </a:rPr>
              <a:t>Student  </a:t>
            </a:r>
            <a:r>
              <a:rPr sz="1167" spc="-5" dirty="0">
                <a:latin typeface="Times New Roman"/>
                <a:cs typeface="Times New Roman"/>
              </a:rPr>
              <a:t>Identification, </a:t>
            </a:r>
            <a:r>
              <a:rPr sz="1167" dirty="0">
                <a:latin typeface="Times New Roman"/>
                <a:cs typeface="Times New Roman"/>
              </a:rPr>
              <a:t>Student </a:t>
            </a:r>
            <a:r>
              <a:rPr sz="1167" spc="-5" dirty="0">
                <a:latin typeface="Times New Roman"/>
                <a:cs typeface="Times New Roman"/>
              </a:rPr>
              <a:t>Name). However, </a:t>
            </a:r>
            <a:r>
              <a:rPr sz="1167" dirty="0">
                <a:latin typeface="Times New Roman"/>
                <a:cs typeface="Times New Roman"/>
              </a:rPr>
              <a:t>values of </a:t>
            </a:r>
            <a:r>
              <a:rPr sz="1167" spc="-5" dirty="0">
                <a:latin typeface="Times New Roman"/>
                <a:cs typeface="Times New Roman"/>
              </a:rPr>
              <a:t>these attributes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same or  </a:t>
            </a:r>
            <a:r>
              <a:rPr sz="1167" spc="-5" dirty="0">
                <a:latin typeface="Times New Roman"/>
                <a:cs typeface="Times New Roman"/>
              </a:rPr>
              <a:t>different.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example, all instances </a:t>
            </a:r>
            <a:r>
              <a:rPr sz="1167" dirty="0">
                <a:latin typeface="Times New Roman"/>
                <a:cs typeface="Times New Roman"/>
              </a:rPr>
              <a:t>of the entity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STUDENT may have the </a:t>
            </a:r>
            <a:r>
              <a:rPr sz="1167" spc="-5" dirty="0">
                <a:latin typeface="Times New Roman"/>
                <a:cs typeface="Times New Roman"/>
              </a:rPr>
              <a:t>attributes  name, father </a:t>
            </a:r>
            <a:r>
              <a:rPr sz="1167" dirty="0">
                <a:latin typeface="Times New Roman"/>
                <a:cs typeface="Times New Roman"/>
              </a:rPr>
              <a:t>name, </a:t>
            </a:r>
            <a:r>
              <a:rPr sz="1167" spc="-5" dirty="0">
                <a:latin typeface="Times New Roman"/>
                <a:cs typeface="Times New Roman"/>
              </a:rPr>
              <a:t>age; </a:t>
            </a:r>
            <a:r>
              <a:rPr sz="1167" dirty="0">
                <a:latin typeface="Times New Roman"/>
                <a:cs typeface="Times New Roman"/>
              </a:rPr>
              <a:t>but the </a:t>
            </a:r>
            <a:r>
              <a:rPr sz="1167" spc="-5" dirty="0">
                <a:latin typeface="Times New Roman"/>
                <a:cs typeface="Times New Roman"/>
              </a:rPr>
              <a:t>values against each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these attributes for each instance 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different. Like,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have the </a:t>
            </a:r>
            <a:r>
              <a:rPr sz="1167" spc="-5" dirty="0">
                <a:latin typeface="Times New Roman"/>
                <a:cs typeface="Times New Roman"/>
              </a:rPr>
              <a:t>values (M. Hafeez, </a:t>
            </a:r>
            <a:r>
              <a:rPr sz="1167" dirty="0">
                <a:latin typeface="Times New Roman"/>
                <a:cs typeface="Times New Roman"/>
              </a:rPr>
              <a:t>Noor  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Muhammad,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37)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may have others. </a:t>
            </a:r>
            <a:r>
              <a:rPr sz="1167" spc="-5" dirty="0">
                <a:latin typeface="Times New Roman"/>
                <a:cs typeface="Times New Roman"/>
              </a:rPr>
              <a:t>Remember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thing,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values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may be  same among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instances. </a:t>
            </a:r>
            <a:r>
              <a:rPr sz="1167" dirty="0">
                <a:latin typeface="Times New Roman"/>
                <a:cs typeface="Times New Roman"/>
              </a:rPr>
              <a:t>The thing to </a:t>
            </a:r>
            <a:r>
              <a:rPr sz="1167" spc="-5" dirty="0">
                <a:latin typeface="Times New Roman"/>
                <a:cs typeface="Times New Roman"/>
              </a:rPr>
              <a:t>remember at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 attributes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associated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those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then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become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applicable</a:t>
            </a: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/valid for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and instances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values against these  attributes.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 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identified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name </a:t>
            </a:r>
            <a:r>
              <a:rPr sz="1167" spc="-5" dirty="0">
                <a:latin typeface="Times New Roman"/>
                <a:cs typeface="Times New Roman"/>
              </a:rPr>
              <a:t>allocated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and that has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unique with respect 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means one entity type cannot </a:t>
            </a:r>
            <a:r>
              <a:rPr sz="1167" spc="-5" dirty="0">
                <a:latin typeface="Times New Roman"/>
                <a:cs typeface="Times New Roman"/>
              </a:rPr>
              <a:t>have two attributes with </a:t>
            </a:r>
            <a:r>
              <a:rPr sz="1167" dirty="0">
                <a:latin typeface="Times New Roman"/>
                <a:cs typeface="Times New Roman"/>
              </a:rPr>
              <a:t>the same  </a:t>
            </a:r>
            <a:r>
              <a:rPr sz="1167" spc="-5" dirty="0">
                <a:latin typeface="Times New Roman"/>
                <a:cs typeface="Times New Roman"/>
              </a:rPr>
              <a:t>name. However, different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attributes with </a:t>
            </a:r>
            <a:r>
              <a:rPr sz="1167" dirty="0">
                <a:latin typeface="Times New Roman"/>
                <a:cs typeface="Times New Roman"/>
              </a:rPr>
              <a:t>the same </a:t>
            </a:r>
            <a:r>
              <a:rPr sz="1167" spc="-5" dirty="0">
                <a:latin typeface="Times New Roman"/>
                <a:cs typeface="Times New Roman"/>
              </a:rPr>
              <a:t>name.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guidelines </a:t>
            </a:r>
            <a:r>
              <a:rPr sz="1167" dirty="0">
                <a:latin typeface="Times New Roman"/>
                <a:cs typeface="Times New Roman"/>
              </a:rPr>
              <a:t>for naming an </a:t>
            </a:r>
            <a:r>
              <a:rPr sz="1167" spc="-5" dirty="0">
                <a:latin typeface="Times New Roman"/>
                <a:cs typeface="Times New Roman"/>
              </a:rPr>
              <a:t>attribute are </a:t>
            </a:r>
            <a:r>
              <a:rPr sz="1167" dirty="0">
                <a:latin typeface="Times New Roman"/>
                <a:cs typeface="Times New Roman"/>
              </a:rPr>
              <a:t>similar to </a:t>
            </a:r>
            <a:r>
              <a:rPr sz="1167" spc="-5" dirty="0">
                <a:latin typeface="Times New Roman"/>
                <a:cs typeface="Times New Roman"/>
              </a:rPr>
              <a:t>those </a:t>
            </a:r>
            <a:r>
              <a:rPr sz="1167" dirty="0">
                <a:latin typeface="Times New Roman"/>
                <a:cs typeface="Times New Roman"/>
              </a:rPr>
              <a:t>of entity types.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one  </a:t>
            </a:r>
            <a:r>
              <a:rPr sz="1167" spc="-5" dirty="0">
                <a:latin typeface="Times New Roman"/>
                <a:cs typeface="Times New Roman"/>
              </a:rPr>
              <a:t>difference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regarding </a:t>
            </a:r>
            <a:r>
              <a:rPr sz="1167" dirty="0">
                <a:latin typeface="Times New Roman"/>
                <a:cs typeface="Times New Roman"/>
              </a:rPr>
              <a:t>writing the names of </a:t>
            </a:r>
            <a:r>
              <a:rPr sz="1167" spc="-5" dirty="0">
                <a:latin typeface="Times New Roman"/>
                <a:cs typeface="Times New Roman"/>
              </a:rPr>
              <a:t>attributes.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notation that </a:t>
            </a:r>
            <a:r>
              <a:rPr sz="1167" dirty="0">
                <a:latin typeface="Times New Roman"/>
                <a:cs typeface="Times New Roman"/>
              </a:rPr>
              <a:t>has </a:t>
            </a:r>
            <a:r>
              <a:rPr sz="1167" spc="-5" dirty="0">
                <a:latin typeface="Times New Roman"/>
                <a:cs typeface="Times New Roman"/>
              </a:rPr>
              <a:t>been adopted 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attribute </a:t>
            </a:r>
            <a:r>
              <a:rPr sz="1167" dirty="0">
                <a:latin typeface="Times New Roman"/>
                <a:cs typeface="Times New Roman"/>
              </a:rPr>
              <a:t>name generally </a:t>
            </a:r>
            <a:r>
              <a:rPr sz="1167" spc="-5" dirty="0">
                <a:latin typeface="Times New Roman"/>
                <a:cs typeface="Times New Roman"/>
              </a:rPr>
              <a:t>consists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two parts.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started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lower case, and </a:t>
            </a:r>
            <a:r>
              <a:rPr sz="1167" dirty="0">
                <a:latin typeface="Times New Roman"/>
                <a:cs typeface="Times New Roman"/>
              </a:rPr>
              <a:t>usually consists of </a:t>
            </a:r>
            <a:r>
              <a:rPr sz="1167" spc="-5" dirty="0">
                <a:latin typeface="Times New Roman"/>
                <a:cs typeface="Times New Roman"/>
              </a:rPr>
              <a:t>abbreviation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to which the </a:t>
            </a:r>
            <a:r>
              <a:rPr sz="1167" spc="-5" dirty="0">
                <a:latin typeface="Times New Roman"/>
                <a:cs typeface="Times New Roman"/>
              </a:rPr>
              <a:t>attribute  belongs. </a:t>
            </a:r>
            <a:r>
              <a:rPr sz="1167" dirty="0">
                <a:latin typeface="Times New Roman"/>
                <a:cs typeface="Times New Roman"/>
              </a:rPr>
              <a:t>Second part of the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describes </a:t>
            </a:r>
            <a:r>
              <a:rPr sz="1167" dirty="0">
                <a:latin typeface="Times New Roman"/>
                <a:cs typeface="Times New Roman"/>
              </a:rPr>
              <a:t>the purpose of attribute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spc="5" dirty="0">
                <a:latin typeface="Times New Roman"/>
                <a:cs typeface="Times New Roman"/>
              </a:rPr>
              <a:t>only  </a:t>
            </a:r>
            <a:r>
              <a:rPr sz="1167" spc="-5" dirty="0">
                <a:latin typeface="Times New Roman"/>
                <a:cs typeface="Times New Roman"/>
              </a:rPr>
              <a:t>first letter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capitalized. For </a:t>
            </a:r>
            <a:r>
              <a:rPr sz="1167" dirty="0">
                <a:latin typeface="Times New Roman"/>
                <a:cs typeface="Times New Roman"/>
              </a:rPr>
              <a:t>example empName </a:t>
            </a:r>
            <a:r>
              <a:rPr sz="1167" spc="-5" dirty="0">
                <a:latin typeface="Times New Roman"/>
                <a:cs typeface="Times New Roman"/>
              </a:rPr>
              <a:t>means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of entity type  </a:t>
            </a:r>
            <a:r>
              <a:rPr sz="1167" spc="-5" dirty="0">
                <a:latin typeface="Times New Roman"/>
                <a:cs typeface="Times New Roman"/>
              </a:rPr>
              <a:t>EMPLOYEE, stAdrs </a:t>
            </a:r>
            <a:r>
              <a:rPr sz="1167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address attribute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entity type STUDENT </a:t>
            </a:r>
            <a:r>
              <a:rPr sz="1167" spc="-5" dirty="0">
                <a:latin typeface="Times New Roman"/>
                <a:cs typeface="Times New Roman"/>
              </a:rPr>
              <a:t>and alike.  Others follow other notations, there </a:t>
            </a:r>
            <a:r>
              <a:rPr sz="1167" dirty="0">
                <a:latin typeface="Times New Roman"/>
                <a:cs typeface="Times New Roman"/>
              </a:rPr>
              <a:t>is no </a:t>
            </a:r>
            <a:r>
              <a:rPr sz="1167" spc="-5" dirty="0">
                <a:latin typeface="Times New Roman"/>
                <a:cs typeface="Times New Roman"/>
              </a:rPr>
              <a:t>restriction as such, and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can follow anyone  that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feel convenient with. BUT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consistent.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spc="29" dirty="0">
                <a:latin typeface="Times New Roman"/>
                <a:cs typeface="Times New Roman"/>
              </a:rPr>
              <a:t>Domain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63" dirty="0">
                <a:latin typeface="Times New Roman"/>
                <a:cs typeface="Times New Roman"/>
              </a:rPr>
              <a:t>an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Attribute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0974" y="1731878"/>
            <a:ext cx="1222992" cy="245057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64823" rIns="0" bIns="0" rtlCol="0">
            <a:spAutoFit/>
          </a:bodyPr>
          <a:lstStyle/>
          <a:p>
            <a:pPr marL="195082">
              <a:spcBef>
                <a:spcPts val="510"/>
              </a:spcBef>
            </a:pPr>
            <a:r>
              <a:rPr sz="1167" spc="-5" dirty="0">
                <a:latin typeface="Times New Roman"/>
                <a:cs typeface="Times New Roman"/>
              </a:rPr>
              <a:t>EMPLOYEE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306" y="1543102"/>
            <a:ext cx="4446852" cy="1198333"/>
          </a:xfrm>
          <a:prstGeom prst="rect">
            <a:avLst/>
          </a:prstGeom>
          <a:ln w="9528">
            <a:solidFill>
              <a:srgbClr val="000000"/>
            </a:solidFill>
          </a:ln>
        </p:spPr>
        <p:txBody>
          <a:bodyPr vert="horz" wrap="square" lIns="0" tIns="69144" rIns="0" bIns="0" rtlCol="0">
            <a:spAutoFit/>
          </a:bodyPr>
          <a:lstStyle/>
          <a:p>
            <a:pPr marL="417326" marR="2874368" indent="-617">
              <a:lnSpc>
                <a:spcPts val="4365"/>
              </a:lnSpc>
              <a:spcBef>
                <a:spcPts val="544"/>
              </a:spcBef>
            </a:pPr>
            <a:r>
              <a:rPr sz="1167" dirty="0">
                <a:latin typeface="Times New Roman"/>
                <a:cs typeface="Times New Roman"/>
              </a:rPr>
              <a:t>Strong Entity Type  </a:t>
            </a:r>
            <a:r>
              <a:rPr sz="1167" spc="-5" dirty="0">
                <a:latin typeface="Times New Roman"/>
                <a:cs typeface="Times New Roman"/>
              </a:rPr>
              <a:t>Weak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2129" y="2893714"/>
            <a:ext cx="1396471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0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938800" y="2426990"/>
            <a:ext cx="0" cy="460550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09"/>
                </a:lnTo>
              </a:path>
            </a:pathLst>
          </a:custGeom>
          <a:ln w="1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932129" y="2420198"/>
            <a:ext cx="1396471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06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322376" y="2426735"/>
            <a:ext cx="0" cy="461169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4114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957327" y="2869637"/>
            <a:ext cx="1347699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5757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963255" y="2450449"/>
            <a:ext cx="0" cy="412397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957327" y="2444275"/>
            <a:ext cx="1347699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57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297920" y="2450449"/>
            <a:ext cx="0" cy="412397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806"/>
                </a:lnTo>
              </a:path>
            </a:pathLst>
          </a:custGeom>
          <a:ln w="1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950656" y="2532022"/>
            <a:ext cx="135942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015"/>
            <a:r>
              <a:rPr sz="1167" spc="-5" dirty="0">
                <a:latin typeface="Times New Roman"/>
                <a:cs typeface="Times New Roman"/>
              </a:rPr>
              <a:t>DEPENDENTS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76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31376"/>
            <a:ext cx="5407466" cy="5193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012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discussed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previous </a:t>
            </a:r>
            <a:r>
              <a:rPr sz="1167" dirty="0">
                <a:latin typeface="Times New Roman"/>
                <a:cs typeface="Times New Roman"/>
              </a:rPr>
              <a:t>section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attribute has got </a:t>
            </a:r>
            <a:r>
              <a:rPr sz="1167" dirty="0">
                <a:latin typeface="Times New Roman"/>
                <a:cs typeface="Times New Roman"/>
              </a:rPr>
              <a:t>a name. Next thing 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 domain is </a:t>
            </a:r>
            <a:r>
              <a:rPr sz="1167" spc="-5" dirty="0">
                <a:latin typeface="Times New Roman"/>
                <a:cs typeface="Times New Roman"/>
              </a:rPr>
              <a:t>also associated with an attribute. These two things,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 domain,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part of the definitions of </a:t>
            </a:r>
            <a:r>
              <a:rPr sz="1167" spc="-5" dirty="0">
                <a:latin typeface="Times New Roman"/>
                <a:cs typeface="Times New Roman"/>
              </a:rPr>
              <a:t>an attribute and we </a:t>
            </a:r>
            <a:r>
              <a:rPr sz="1167" dirty="0">
                <a:latin typeface="Times New Roman"/>
                <a:cs typeface="Times New Roman"/>
              </a:rPr>
              <a:t>must </a:t>
            </a:r>
            <a:r>
              <a:rPr sz="1167" spc="-5" dirty="0">
                <a:latin typeface="Times New Roman"/>
                <a:cs typeface="Times New Roman"/>
              </a:rPr>
              <a:t>provide </a:t>
            </a:r>
            <a:r>
              <a:rPr sz="1167" dirty="0">
                <a:latin typeface="Times New Roman"/>
                <a:cs typeface="Times New Roman"/>
              </a:rPr>
              <a:t>them. </a:t>
            </a:r>
            <a:r>
              <a:rPr sz="1167" spc="-5" dirty="0">
                <a:latin typeface="Times New Roman"/>
                <a:cs typeface="Times New Roman"/>
              </a:rPr>
              <a:t>Domain </a:t>
            </a:r>
            <a:r>
              <a:rPr sz="1167" dirty="0">
                <a:latin typeface="Times New Roman"/>
                <a:cs typeface="Times New Roman"/>
              </a:rPr>
              <a:t>is  the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possible values </a:t>
            </a:r>
            <a:r>
              <a:rPr sz="1167" spc="-5" dirty="0">
                <a:latin typeface="Times New Roman"/>
                <a:cs typeface="Times New Roman"/>
              </a:rPr>
              <a:t>that an attribute can have,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specify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values  either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a range or some </a:t>
            </a:r>
            <a:r>
              <a:rPr sz="1167" spc="-5" dirty="0">
                <a:latin typeface="Times New Roman"/>
                <a:cs typeface="Times New Roman"/>
              </a:rPr>
              <a:t>discrete values, and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attribute can </a:t>
            </a:r>
            <a:r>
              <a:rPr sz="1167" dirty="0">
                <a:latin typeface="Times New Roman"/>
                <a:cs typeface="Times New Roman"/>
              </a:rPr>
              <a:t>have value  out of those </a:t>
            </a:r>
            <a:r>
              <a:rPr sz="1167" spc="-5" dirty="0">
                <a:latin typeface="Times New Roman"/>
                <a:cs typeface="Times New Roman"/>
              </a:rPr>
              <a:t>values. Domain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check </a:t>
            </a:r>
            <a:r>
              <a:rPr sz="1167" dirty="0">
                <a:latin typeface="Times New Roman"/>
                <a:cs typeface="Times New Roman"/>
              </a:rPr>
              <a:t>or a </a:t>
            </a:r>
            <a:r>
              <a:rPr sz="1167" spc="-5" dirty="0">
                <a:latin typeface="Times New Roman"/>
                <a:cs typeface="Times New Roman"/>
              </a:rPr>
              <a:t>constraint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attribute that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cannot  have </a:t>
            </a:r>
            <a:r>
              <a:rPr sz="1167" dirty="0">
                <a:latin typeface="Times New Roman"/>
                <a:cs typeface="Times New Roman"/>
              </a:rPr>
              <a:t>a value outside this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0745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Associating </a:t>
            </a:r>
            <a:r>
              <a:rPr sz="1167" dirty="0">
                <a:latin typeface="Times New Roman"/>
                <a:cs typeface="Times New Roman"/>
              </a:rPr>
              <a:t>domain </a:t>
            </a:r>
            <a:r>
              <a:rPr sz="1167" spc="-5" dirty="0">
                <a:latin typeface="Times New Roman"/>
                <a:cs typeface="Times New Roman"/>
              </a:rPr>
              <a:t>with an attribute helps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maintaining </a:t>
            </a:r>
            <a:r>
              <a:rPr sz="1167" dirty="0">
                <a:latin typeface="Times New Roman"/>
                <a:cs typeface="Times New Roman"/>
              </a:rPr>
              <a:t>the integrity of the </a:t>
            </a:r>
            <a:r>
              <a:rPr sz="1167" spc="-5" dirty="0">
                <a:latin typeface="Times New Roman"/>
                <a:cs typeface="Times New Roman"/>
              </a:rPr>
              <a:t>database,  since </a:t>
            </a:r>
            <a:r>
              <a:rPr sz="1167" dirty="0">
                <a:latin typeface="Times New Roman"/>
                <a:cs typeface="Times New Roman"/>
              </a:rPr>
              <a:t>only legal </a:t>
            </a:r>
            <a:r>
              <a:rPr sz="1167" spc="-5" dirty="0">
                <a:latin typeface="Times New Roman"/>
                <a:cs typeface="Times New Roman"/>
              </a:rPr>
              <a:t>values </a:t>
            </a:r>
            <a:r>
              <a:rPr sz="1167" dirty="0">
                <a:latin typeface="Times New Roman"/>
                <a:cs typeface="Times New Roman"/>
              </a:rPr>
              <a:t>could be </a:t>
            </a:r>
            <a:r>
              <a:rPr sz="1167" spc="-5" dirty="0">
                <a:latin typeface="Times New Roman"/>
                <a:cs typeface="Times New Roman"/>
              </a:rPr>
              <a:t>assigned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an attribute. </a:t>
            </a:r>
            <a:r>
              <a:rPr sz="1167" spc="-10" dirty="0">
                <a:latin typeface="Times New Roman"/>
                <a:cs typeface="Times New Roman"/>
              </a:rPr>
              <a:t>Legal </a:t>
            </a:r>
            <a:r>
              <a:rPr sz="1167" spc="-5" dirty="0">
                <a:latin typeface="Times New Roman"/>
                <a:cs typeface="Times New Roman"/>
              </a:rPr>
              <a:t>values </a:t>
            </a:r>
            <a:r>
              <a:rPr sz="1167" dirty="0">
                <a:latin typeface="Times New Roman"/>
                <a:cs typeface="Times New Roman"/>
              </a:rPr>
              <a:t>mean the </a:t>
            </a:r>
            <a:r>
              <a:rPr sz="1167" spc="-5" dirty="0">
                <a:latin typeface="Times New Roman"/>
                <a:cs typeface="Times New Roman"/>
              </a:rPr>
              <a:t>values  that an attribute </a:t>
            </a:r>
            <a:r>
              <a:rPr sz="1167" dirty="0">
                <a:latin typeface="Times New Roman"/>
                <a:cs typeface="Times New Roman"/>
              </a:rPr>
              <a:t>can have in </a:t>
            </a:r>
            <a:r>
              <a:rPr sz="1167" spc="-5" dirty="0">
                <a:latin typeface="Times New Roman"/>
                <a:cs typeface="Times New Roman"/>
              </a:rPr>
              <a:t>an environment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system. For example,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define </a:t>
            </a:r>
            <a:r>
              <a:rPr sz="1167" dirty="0">
                <a:latin typeface="Times New Roman"/>
                <a:cs typeface="Times New Roman"/>
              </a:rPr>
              <a:t>a salary 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entity type to hold the salary of </a:t>
            </a:r>
            <a:r>
              <a:rPr sz="1167" spc="-5" dirty="0">
                <a:latin typeface="Times New Roman"/>
                <a:cs typeface="Times New Roman"/>
              </a:rPr>
              <a:t>employees,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value assigned  </a:t>
            </a:r>
            <a:r>
              <a:rPr sz="1167" dirty="0">
                <a:latin typeface="Times New Roman"/>
                <a:cs typeface="Times New Roman"/>
              </a:rPr>
              <a:t>to this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numeric, </a:t>
            </a:r>
            <a:r>
              <a:rPr sz="1167" dirty="0">
                <a:latin typeface="Times New Roman"/>
                <a:cs typeface="Times New Roman"/>
              </a:rPr>
              <a:t>it should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assigned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‘Reema’, </a:t>
            </a:r>
            <a:r>
              <a:rPr sz="1167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‘10/10/2004’, why, </a:t>
            </a:r>
            <a:r>
              <a:rPr sz="1167" dirty="0">
                <a:latin typeface="Times New Roman"/>
                <a:cs typeface="Times New Roman"/>
              </a:rPr>
              <a:t>because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legal </a:t>
            </a:r>
            <a:r>
              <a:rPr sz="1167" dirty="0">
                <a:latin typeface="Times New Roman"/>
                <a:cs typeface="Times New Roman"/>
              </a:rPr>
              <a:t>salary </a:t>
            </a:r>
            <a:r>
              <a:rPr sz="1167" spc="5" dirty="0">
                <a:latin typeface="Times New Roman"/>
                <a:cs typeface="Times New Roman"/>
              </a:rPr>
              <a:t>values</a:t>
            </a:r>
            <a:r>
              <a:rPr sz="1167" spc="7" baseline="38194" dirty="0">
                <a:latin typeface="Times New Roman"/>
                <a:cs typeface="Times New Roman"/>
              </a:rPr>
              <a:t>1 </a:t>
            </a:r>
            <a:r>
              <a:rPr sz="1167" dirty="0">
                <a:latin typeface="Times New Roman"/>
                <a:cs typeface="Times New Roman"/>
              </a:rPr>
              <a:t>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should be numeric.  </a:t>
            </a:r>
            <a:r>
              <a:rPr sz="1167" spc="-5" dirty="0">
                <a:latin typeface="Times New Roman"/>
                <a:cs typeface="Times New Roman"/>
              </a:rPr>
              <a:t>Further, </a:t>
            </a:r>
            <a:r>
              <a:rPr sz="1167" dirty="0">
                <a:latin typeface="Times New Roman"/>
                <a:cs typeface="Times New Roman"/>
              </a:rPr>
              <a:t>even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declared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numeric it </a:t>
            </a:r>
            <a:r>
              <a:rPr sz="1167" spc="-5" dirty="0">
                <a:latin typeface="Times New Roman"/>
                <a:cs typeface="Times New Roman"/>
              </a:rPr>
              <a:t>will have </a:t>
            </a:r>
            <a:r>
              <a:rPr sz="1167" dirty="0">
                <a:latin typeface="Times New Roman"/>
                <a:cs typeface="Times New Roman"/>
              </a:rPr>
              <a:t>numeric values, but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like 10000000000. This is a </a:t>
            </a:r>
            <a:r>
              <a:rPr sz="1167" spc="-5" dirty="0">
                <a:latin typeface="Times New Roman"/>
                <a:cs typeface="Times New Roman"/>
              </a:rPr>
              <a:t>numeric value, but </a:t>
            </a:r>
            <a:r>
              <a:rPr sz="1167" dirty="0">
                <a:latin typeface="Times New Roman"/>
                <a:cs typeface="Times New Roman"/>
              </a:rPr>
              <a:t>is it a </a:t>
            </a:r>
            <a:r>
              <a:rPr sz="1167" spc="-5" dirty="0">
                <a:latin typeface="Times New Roman"/>
                <a:cs typeface="Times New Roman"/>
              </a:rPr>
              <a:t>legal </a:t>
            </a:r>
            <a:r>
              <a:rPr sz="1167" dirty="0">
                <a:latin typeface="Times New Roman"/>
                <a:cs typeface="Times New Roman"/>
              </a:rPr>
              <a:t>salary value </a:t>
            </a:r>
            <a:r>
              <a:rPr sz="1167" spc="-5" dirty="0">
                <a:latin typeface="Times New Roman"/>
                <a:cs typeface="Times New Roman"/>
              </a:rPr>
              <a:t>within an  organization? You have </a:t>
            </a:r>
            <a:r>
              <a:rPr sz="1167" spc="5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ask </a:t>
            </a:r>
            <a:r>
              <a:rPr sz="1167" dirty="0">
                <a:latin typeface="Times New Roman"/>
                <a:cs typeface="Times New Roman"/>
              </a:rPr>
              <a:t>them.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means not only </a:t>
            </a:r>
            <a:r>
              <a:rPr sz="1167" spc="-5" dirty="0">
                <a:latin typeface="Times New Roman"/>
                <a:cs typeface="Times New Roman"/>
              </a:rPr>
              <a:t>you will </a:t>
            </a:r>
            <a:r>
              <a:rPr sz="1167" dirty="0">
                <a:latin typeface="Times New Roman"/>
                <a:cs typeface="Times New Roman"/>
              </a:rPr>
              <a:t>specify that the value of  salary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numeric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also associate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range,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lower and </a:t>
            </a:r>
            <a:r>
              <a:rPr sz="1167" dirty="0">
                <a:latin typeface="Times New Roman"/>
                <a:cs typeface="Times New Roman"/>
              </a:rPr>
              <a:t>upper limit.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reduces the  </a:t>
            </a:r>
            <a:r>
              <a:rPr sz="1167" spc="-5" dirty="0">
                <a:latin typeface="Times New Roman"/>
                <a:cs typeface="Times New Roman"/>
              </a:rPr>
              <a:t>chances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mistake.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Domain </a:t>
            </a:r>
            <a:r>
              <a:rPr sz="1167" dirty="0">
                <a:latin typeface="Times New Roman"/>
                <a:cs typeface="Times New Roman"/>
              </a:rPr>
              <a:t>is normally defined in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additional constraints </a:t>
            </a:r>
            <a:r>
              <a:rPr sz="1167" dirty="0">
                <a:latin typeface="Times New Roman"/>
                <a:cs typeface="Times New Roman"/>
              </a:rPr>
              <a:t>like the  </a:t>
            </a:r>
            <a:r>
              <a:rPr sz="1167" spc="-5" dirty="0">
                <a:latin typeface="Times New Roman"/>
                <a:cs typeface="Times New Roman"/>
              </a:rPr>
              <a:t>range constraint. Data </a:t>
            </a:r>
            <a:r>
              <a:rPr sz="1167" dirty="0">
                <a:latin typeface="Times New Roman"/>
                <a:cs typeface="Times New Roman"/>
              </a:rPr>
              <a:t>type is </a:t>
            </a:r>
            <a:r>
              <a:rPr sz="1167" spc="-5" dirty="0">
                <a:latin typeface="Times New Roman"/>
                <a:cs typeface="Times New Roman"/>
              </a:rPr>
              <a:t>defined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values along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operations that can 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on those values. Some common </a:t>
            </a:r>
            <a:r>
              <a:rPr sz="1167" spc="-5" dirty="0">
                <a:latin typeface="Times New Roman"/>
                <a:cs typeface="Times New Roman"/>
              </a:rPr>
              <a:t>data types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Integer, Float, Varchar, </a:t>
            </a:r>
            <a:r>
              <a:rPr sz="1167" dirty="0">
                <a:latin typeface="Times New Roman"/>
                <a:cs typeface="Times New Roman"/>
              </a:rPr>
              <a:t>Char,  </a:t>
            </a:r>
            <a:r>
              <a:rPr sz="1167" spc="-5" dirty="0">
                <a:latin typeface="Times New Roman"/>
                <a:cs typeface="Times New Roman"/>
              </a:rPr>
              <a:t>String, etc. </a:t>
            </a:r>
            <a:r>
              <a:rPr sz="1167" dirty="0">
                <a:latin typeface="Times New Roman"/>
                <a:cs typeface="Times New Roman"/>
              </a:rPr>
              <a:t>So domain </a:t>
            </a:r>
            <a:r>
              <a:rPr sz="1167" spc="-5" dirty="0">
                <a:latin typeface="Times New Roman"/>
                <a:cs typeface="Times New Roman"/>
              </a:rPr>
              <a:t>associates certain </a:t>
            </a:r>
            <a:r>
              <a:rPr sz="1167" dirty="0">
                <a:latin typeface="Times New Roman"/>
                <a:cs typeface="Times New Roman"/>
              </a:rPr>
              <a:t>possible </a:t>
            </a:r>
            <a:r>
              <a:rPr sz="1167" spc="-5" dirty="0">
                <a:latin typeface="Times New Roman"/>
                <a:cs typeface="Times New Roman"/>
              </a:rPr>
              <a:t>values with an </a:t>
            </a:r>
            <a:r>
              <a:rPr sz="1167" dirty="0">
                <a:latin typeface="Times New Roman"/>
                <a:cs typeface="Times New Roman"/>
              </a:rPr>
              <a:t>attribute </a:t>
            </a:r>
            <a:r>
              <a:rPr sz="1167" spc="-5" dirty="0">
                <a:latin typeface="Times New Roman"/>
                <a:cs typeface="Times New Roman"/>
              </a:rPr>
              <a:t>and certain  operations that 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values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 attribute. Another important </a:t>
            </a:r>
            <a:r>
              <a:rPr sz="1167" dirty="0">
                <a:latin typeface="Times New Roman"/>
                <a:cs typeface="Times New Roman"/>
              </a:rPr>
              <a:t>thing  </a:t>
            </a:r>
            <a:r>
              <a:rPr sz="1167" spc="-5" dirty="0">
                <a:latin typeface="Times New Roman"/>
                <a:cs typeface="Times New Roman"/>
              </a:rPr>
              <a:t>that needs </a:t>
            </a:r>
            <a:r>
              <a:rPr sz="1167" dirty="0">
                <a:latin typeface="Times New Roman"/>
                <a:cs typeface="Times New Roman"/>
              </a:rPr>
              <a:t>to be mentioned </a:t>
            </a: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once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associate </a:t>
            </a:r>
            <a:r>
              <a:rPr sz="1167" dirty="0">
                <a:latin typeface="Times New Roman"/>
                <a:cs typeface="Times New Roman"/>
              </a:rPr>
              <a:t>a domain to </a:t>
            </a:r>
            <a:r>
              <a:rPr sz="1167" spc="-5" dirty="0">
                <a:latin typeface="Times New Roman"/>
                <a:cs typeface="Times New Roman"/>
              </a:rPr>
              <a:t>an attribute, all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 will have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values from </a:t>
            </a:r>
            <a:r>
              <a:rPr sz="1167" dirty="0">
                <a:latin typeface="Times New Roman"/>
                <a:cs typeface="Times New Roman"/>
              </a:rPr>
              <a:t>the same  domain. </a:t>
            </a:r>
            <a:r>
              <a:rPr sz="1167" spc="-5" dirty="0">
                <a:latin typeface="Times New Roman"/>
                <a:cs typeface="Times New Roman"/>
              </a:rPr>
              <a:t>For example, </a:t>
            </a:r>
            <a:r>
              <a:rPr sz="1167" dirty="0">
                <a:latin typeface="Times New Roman"/>
                <a:cs typeface="Times New Roman"/>
              </a:rPr>
              <a:t>it is not possible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in one entity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salary </a:t>
            </a:r>
            <a:r>
              <a:rPr sz="1167" spc="-5" dirty="0">
                <a:latin typeface="Times New Roman"/>
                <a:cs typeface="Times New Roman"/>
              </a:rPr>
              <a:t>has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15325.45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another instance </a:t>
            </a:r>
            <a:r>
              <a:rPr sz="1167" dirty="0">
                <a:latin typeface="Times New Roman"/>
                <a:cs typeface="Times New Roman"/>
              </a:rPr>
              <a:t>the same </a:t>
            </a:r>
            <a:r>
              <a:rPr sz="1167" spc="-5" dirty="0">
                <a:latin typeface="Times New Roman"/>
                <a:cs typeface="Times New Roman"/>
              </a:rPr>
              <a:t>attribute has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value ‘Reema’. No. All  attribute will have values from </a:t>
            </a:r>
            <a:r>
              <a:rPr sz="1167" dirty="0">
                <a:latin typeface="Times New Roman"/>
                <a:cs typeface="Times New Roman"/>
              </a:rPr>
              <a:t>same domain, </a:t>
            </a:r>
            <a:r>
              <a:rPr sz="1167" spc="-5" dirty="0">
                <a:latin typeface="Times New Roman"/>
                <a:cs typeface="Times New Roman"/>
              </a:rPr>
              <a:t>values </a:t>
            </a:r>
            <a:r>
              <a:rPr sz="1167" dirty="0">
                <a:latin typeface="Times New Roman"/>
                <a:cs typeface="Times New Roman"/>
              </a:rPr>
              <a:t>may be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same, whatever,  </a:t>
            </a:r>
            <a:r>
              <a:rPr sz="1167" dirty="0">
                <a:latin typeface="Times New Roman"/>
                <a:cs typeface="Times New Roman"/>
              </a:rPr>
              <a:t>but the domain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the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same.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88" y="8901764"/>
            <a:ext cx="1778617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2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042" y="8971176"/>
            <a:ext cx="520805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118"/>
              </a:lnSpc>
            </a:pPr>
            <a:r>
              <a:rPr sz="948" spc="-7" baseline="38461" dirty="0">
                <a:latin typeface="Times New Roman"/>
                <a:cs typeface="Times New Roman"/>
              </a:rPr>
              <a:t>1 </a:t>
            </a:r>
            <a:r>
              <a:rPr sz="972" spc="-5" dirty="0">
                <a:latin typeface="Times New Roman"/>
                <a:cs typeface="Times New Roman"/>
              </a:rPr>
              <a:t>Sometimes when some </a:t>
            </a:r>
            <a:r>
              <a:rPr sz="972" dirty="0">
                <a:latin typeface="Times New Roman"/>
                <a:cs typeface="Times New Roman"/>
              </a:rPr>
              <a:t>coding has </a:t>
            </a:r>
            <a:r>
              <a:rPr sz="972" spc="-5" dirty="0">
                <a:latin typeface="Times New Roman"/>
                <a:cs typeface="Times New Roman"/>
              </a:rPr>
              <a:t>been </a:t>
            </a:r>
            <a:r>
              <a:rPr sz="972" dirty="0">
                <a:latin typeface="Times New Roman"/>
                <a:cs typeface="Times New Roman"/>
              </a:rPr>
              <a:t>adopted, </a:t>
            </a:r>
            <a:r>
              <a:rPr sz="972" spc="-5" dirty="0">
                <a:latin typeface="Times New Roman"/>
                <a:cs typeface="Times New Roman"/>
              </a:rPr>
              <a:t>then such strange values </a:t>
            </a:r>
            <a:r>
              <a:rPr sz="972" dirty="0">
                <a:latin typeface="Times New Roman"/>
                <a:cs typeface="Times New Roman"/>
              </a:rPr>
              <a:t>may be </a:t>
            </a:r>
            <a:r>
              <a:rPr sz="972" spc="-5" dirty="0">
                <a:latin typeface="Times New Roman"/>
                <a:cs typeface="Times New Roman"/>
              </a:rPr>
              <a:t>legal </a:t>
            </a:r>
            <a:r>
              <a:rPr sz="972" dirty="0">
                <a:latin typeface="Times New Roman"/>
                <a:cs typeface="Times New Roman"/>
              </a:rPr>
              <a:t>but </a:t>
            </a:r>
            <a:r>
              <a:rPr sz="972" spc="-5" dirty="0">
                <a:latin typeface="Times New Roman"/>
                <a:cs typeface="Times New Roman"/>
              </a:rPr>
              <a:t>here </a:t>
            </a:r>
            <a:r>
              <a:rPr sz="972" spc="-10" dirty="0">
                <a:latin typeface="Times New Roman"/>
                <a:cs typeface="Times New Roman"/>
              </a:rPr>
              <a:t>we </a:t>
            </a:r>
            <a:r>
              <a:rPr sz="972" dirty="0">
                <a:latin typeface="Times New Roman"/>
                <a:cs typeface="Times New Roman"/>
              </a:rPr>
              <a:t>are  </a:t>
            </a:r>
            <a:r>
              <a:rPr sz="972" spc="-5" dirty="0">
                <a:latin typeface="Times New Roman"/>
                <a:cs typeface="Times New Roman"/>
              </a:rPr>
              <a:t>discussing </a:t>
            </a:r>
            <a:r>
              <a:rPr sz="972" dirty="0">
                <a:latin typeface="Times New Roman"/>
                <a:cs typeface="Times New Roman"/>
              </a:rPr>
              <a:t>the </a:t>
            </a:r>
            <a:r>
              <a:rPr sz="972" spc="-5" dirty="0">
                <a:latin typeface="Times New Roman"/>
                <a:cs typeface="Times New Roman"/>
              </a:rPr>
              <a:t>general</a:t>
            </a:r>
            <a:r>
              <a:rPr sz="972" spc="1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conditions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5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111385" y="1433997"/>
            <a:ext cx="2414499" cy="84854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R="1852" algn="ctr"/>
            <a:r>
              <a:rPr sz="1118" spc="-10" dirty="0">
                <a:latin typeface="Arial"/>
                <a:cs typeface="Arial"/>
              </a:rPr>
              <a:t>Symbols </a:t>
            </a:r>
            <a:r>
              <a:rPr sz="1118" spc="-5" dirty="0">
                <a:latin typeface="Arial"/>
                <a:cs typeface="Arial"/>
              </a:rPr>
              <a:t>for</a:t>
            </a:r>
            <a:r>
              <a:rPr sz="1118" spc="-58" dirty="0">
                <a:latin typeface="Arial"/>
                <a:cs typeface="Arial"/>
              </a:rPr>
              <a:t> </a:t>
            </a:r>
            <a:r>
              <a:rPr sz="1118" spc="-10" dirty="0">
                <a:latin typeface="Arial"/>
                <a:cs typeface="Arial"/>
              </a:rPr>
              <a:t>Attributes</a:t>
            </a:r>
            <a:endParaRPr sz="11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77796" marR="56179" algn="ctr">
              <a:lnSpc>
                <a:spcPct val="101099"/>
              </a:lnSpc>
              <a:spcBef>
                <a:spcPts val="656"/>
              </a:spcBef>
            </a:pPr>
            <a:r>
              <a:rPr sz="875" spc="-5" dirty="0">
                <a:latin typeface="Arial"/>
                <a:cs typeface="Arial"/>
              </a:rPr>
              <a:t>Each </a:t>
            </a:r>
            <a:r>
              <a:rPr sz="875" dirty="0">
                <a:latin typeface="Arial"/>
                <a:cs typeface="Arial"/>
              </a:rPr>
              <a:t>represented as </a:t>
            </a:r>
            <a:r>
              <a:rPr sz="875" spc="10" dirty="0">
                <a:latin typeface="Arial"/>
                <a:cs typeface="Arial"/>
              </a:rPr>
              <a:t>an </a:t>
            </a:r>
            <a:r>
              <a:rPr sz="875" spc="5" dirty="0">
                <a:latin typeface="Arial"/>
                <a:cs typeface="Arial"/>
              </a:rPr>
              <a:t>oval, </a:t>
            </a:r>
            <a:r>
              <a:rPr sz="875" spc="-5" dirty="0">
                <a:latin typeface="Arial"/>
                <a:cs typeface="Arial"/>
              </a:rPr>
              <a:t>linked </a:t>
            </a:r>
            <a:r>
              <a:rPr sz="875" dirty="0">
                <a:latin typeface="Arial"/>
                <a:cs typeface="Arial"/>
              </a:rPr>
              <a:t>with </a:t>
            </a:r>
            <a:r>
              <a:rPr sz="875" spc="10" dirty="0">
                <a:latin typeface="Arial"/>
                <a:cs typeface="Arial"/>
              </a:rPr>
              <a:t>an  </a:t>
            </a:r>
            <a:r>
              <a:rPr sz="875" spc="5" dirty="0">
                <a:latin typeface="Arial"/>
                <a:cs typeface="Arial"/>
              </a:rPr>
              <a:t>ET</a:t>
            </a:r>
            <a:r>
              <a:rPr sz="875" spc="-97" dirty="0">
                <a:latin typeface="Arial"/>
                <a:cs typeface="Arial"/>
              </a:rPr>
              <a:t> </a:t>
            </a:r>
            <a:r>
              <a:rPr sz="875" dirty="0">
                <a:latin typeface="Arial"/>
                <a:cs typeface="Arial"/>
              </a:rPr>
              <a:t>symbol</a:t>
            </a:r>
            <a:endParaRPr sz="87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3803" y="2779514"/>
            <a:ext cx="593284" cy="272874"/>
          </a:xfrm>
          <a:custGeom>
            <a:avLst/>
            <a:gdLst/>
            <a:ahLst/>
            <a:cxnLst/>
            <a:rect l="l" t="t" r="r" b="b"/>
            <a:pathLst>
              <a:path w="610235" h="280669">
                <a:moveTo>
                  <a:pt x="0" y="280450"/>
                </a:moveTo>
                <a:lnTo>
                  <a:pt x="609674" y="280450"/>
                </a:lnTo>
                <a:lnTo>
                  <a:pt x="609674" y="0"/>
                </a:lnTo>
                <a:lnTo>
                  <a:pt x="0" y="0"/>
                </a:lnTo>
                <a:lnTo>
                  <a:pt x="0" y="280450"/>
                </a:lnTo>
                <a:close/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868872" y="2758739"/>
            <a:ext cx="508706" cy="209285"/>
          </a:xfrm>
          <a:custGeom>
            <a:avLst/>
            <a:gdLst/>
            <a:ahLst/>
            <a:cxnLst/>
            <a:rect l="l" t="t" r="r" b="b"/>
            <a:pathLst>
              <a:path w="523239" h="215264">
                <a:moveTo>
                  <a:pt x="260635" y="0"/>
                </a:moveTo>
                <a:lnTo>
                  <a:pt x="200605" y="2795"/>
                </a:lnTo>
                <a:lnTo>
                  <a:pt x="145641" y="10789"/>
                </a:lnTo>
                <a:lnTo>
                  <a:pt x="97263" y="23396"/>
                </a:lnTo>
                <a:lnTo>
                  <a:pt x="56990" y="40028"/>
                </a:lnTo>
                <a:lnTo>
                  <a:pt x="6838" y="83025"/>
                </a:lnTo>
                <a:lnTo>
                  <a:pt x="0" y="108217"/>
                </a:lnTo>
                <a:lnTo>
                  <a:pt x="9250" y="136760"/>
                </a:lnTo>
                <a:lnTo>
                  <a:pt x="76018" y="183854"/>
                </a:lnTo>
                <a:lnTo>
                  <a:pt x="128708" y="200458"/>
                </a:lnTo>
                <a:lnTo>
                  <a:pt x="191052" y="211134"/>
                </a:lnTo>
                <a:lnTo>
                  <a:pt x="260635" y="214910"/>
                </a:lnTo>
                <a:lnTo>
                  <a:pt x="320749" y="212119"/>
                </a:lnTo>
                <a:lnTo>
                  <a:pt x="375931" y="204156"/>
                </a:lnTo>
                <a:lnTo>
                  <a:pt x="424607" y="191634"/>
                </a:lnTo>
                <a:lnTo>
                  <a:pt x="465205" y="175165"/>
                </a:lnTo>
                <a:lnTo>
                  <a:pt x="515872" y="132844"/>
                </a:lnTo>
                <a:lnTo>
                  <a:pt x="522795" y="108217"/>
                </a:lnTo>
                <a:lnTo>
                  <a:pt x="515872" y="83025"/>
                </a:lnTo>
                <a:lnTo>
                  <a:pt x="465205" y="40028"/>
                </a:lnTo>
                <a:lnTo>
                  <a:pt x="424607" y="23396"/>
                </a:lnTo>
                <a:lnTo>
                  <a:pt x="375931" y="10789"/>
                </a:lnTo>
                <a:lnTo>
                  <a:pt x="320749" y="2795"/>
                </a:lnTo>
                <a:lnTo>
                  <a:pt x="260635" y="0"/>
                </a:lnTo>
                <a:close/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86553" y="2863950"/>
            <a:ext cx="382764" cy="62353"/>
          </a:xfrm>
          <a:custGeom>
            <a:avLst/>
            <a:gdLst/>
            <a:ahLst/>
            <a:cxnLst/>
            <a:rect l="l" t="t" r="r" b="b"/>
            <a:pathLst>
              <a:path w="393700" h="64135">
                <a:moveTo>
                  <a:pt x="0" y="64015"/>
                </a:moveTo>
                <a:lnTo>
                  <a:pt x="393239" y="0"/>
                </a:lnTo>
              </a:path>
            </a:pathLst>
          </a:custGeom>
          <a:ln w="1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098965" y="3387101"/>
            <a:ext cx="5372276" cy="571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2: </a:t>
            </a:r>
            <a:r>
              <a:rPr sz="1167" spc="-5" dirty="0">
                <a:latin typeface="Times New Roman"/>
                <a:cs typeface="Times New Roman"/>
              </a:rPr>
              <a:t>Symbol used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E-R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87" dirty="0">
                <a:latin typeface="Times New Roman"/>
                <a:cs typeface="Times New Roman"/>
              </a:rPr>
              <a:t> </a:t>
            </a:r>
            <a:r>
              <a:rPr sz="1361" spc="49" dirty="0">
                <a:latin typeface="Times New Roman"/>
                <a:cs typeface="Times New Roman"/>
              </a:rPr>
              <a:t>Attributes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types.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10" dirty="0">
                <a:latin typeface="Times New Roman"/>
                <a:cs typeface="Times New Roman"/>
              </a:rPr>
              <a:t>may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Simple or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Composite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Single valued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multi-valued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Derived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51"/>
              </a:lnSpc>
            </a:pPr>
            <a:r>
              <a:rPr sz="1167" spc="19" dirty="0">
                <a:latin typeface="Times New Roman"/>
                <a:cs typeface="Times New Roman"/>
              </a:rPr>
              <a:t>Simple </a:t>
            </a:r>
            <a:r>
              <a:rPr sz="1167" spc="63" dirty="0">
                <a:latin typeface="Times New Roman"/>
                <a:cs typeface="Times New Roman"/>
              </a:rPr>
              <a:t>or </a:t>
            </a:r>
            <a:r>
              <a:rPr sz="1167" spc="24" dirty="0">
                <a:latin typeface="Times New Roman"/>
                <a:cs typeface="Times New Roman"/>
              </a:rPr>
              <a:t>Composite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  <a:p>
            <a:pPr marL="12347" marR="6173" indent="37041" algn="just">
              <a:lnSpc>
                <a:spcPts val="1342"/>
              </a:lnSpc>
              <a:spcBef>
                <a:spcPts val="44"/>
              </a:spcBef>
            </a:pPr>
            <a:r>
              <a:rPr sz="1167" spc="-5" dirty="0">
                <a:latin typeface="Times New Roman"/>
                <a:cs typeface="Times New Roman"/>
              </a:rPr>
              <a:t>An attribute that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single whole </a:t>
            </a:r>
            <a:r>
              <a:rPr sz="1167" dirty="0">
                <a:latin typeface="Times New Roman"/>
                <a:cs typeface="Times New Roman"/>
              </a:rPr>
              <a:t>is a simple </a:t>
            </a:r>
            <a:r>
              <a:rPr sz="1167" spc="-5" dirty="0">
                <a:latin typeface="Times New Roman"/>
                <a:cs typeface="Times New Roman"/>
              </a:rPr>
              <a:t>attribute.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of a simple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considered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whole,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as comprising </a:t>
            </a:r>
            <a:r>
              <a:rPr sz="1167" dirty="0">
                <a:latin typeface="Times New Roman"/>
                <a:cs typeface="Times New Roman"/>
              </a:rPr>
              <a:t>of other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or components. </a:t>
            </a:r>
            <a:r>
              <a:rPr sz="1167" spc="-5" dirty="0">
                <a:latin typeface="Times New Roman"/>
                <a:cs typeface="Times New Roman"/>
              </a:rPr>
              <a:t>For example,  attributes stName, stFatherName, stDateOfBorth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10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STUDENT are  example of simple </a:t>
            </a:r>
            <a:r>
              <a:rPr sz="1167" spc="-5" dirty="0">
                <a:latin typeface="Times New Roman"/>
                <a:cs typeface="Times New Roman"/>
              </a:rPr>
              <a:t>attributes.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hand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an attribute consists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simple or </a:t>
            </a:r>
            <a:r>
              <a:rPr sz="1167" spc="-5" dirty="0">
                <a:latin typeface="Times New Roman"/>
                <a:cs typeface="Times New Roman"/>
              </a:rPr>
              <a:t>composite attributes then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composite attributes. For example,  stAdres attribute </a:t>
            </a:r>
            <a:r>
              <a:rPr sz="1167" dirty="0">
                <a:latin typeface="Times New Roman"/>
                <a:cs typeface="Times New Roman"/>
              </a:rPr>
              <a:t>may comprise of </a:t>
            </a:r>
            <a:r>
              <a:rPr sz="1167" spc="-5" dirty="0">
                <a:latin typeface="Times New Roman"/>
                <a:cs typeface="Times New Roman"/>
              </a:rPr>
              <a:t>houseNo, streetNo, areaCode, </a:t>
            </a:r>
            <a:r>
              <a:rPr sz="1167" spc="5" dirty="0">
                <a:latin typeface="Times New Roman"/>
                <a:cs typeface="Times New Roman"/>
              </a:rPr>
              <a:t>city </a:t>
            </a:r>
            <a:r>
              <a:rPr sz="1167" dirty="0">
                <a:latin typeface="Times New Roman"/>
                <a:cs typeface="Times New Roman"/>
              </a:rPr>
              <a:t>etc.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case  </a:t>
            </a:r>
            <a:r>
              <a:rPr sz="1167" spc="-5" dirty="0">
                <a:latin typeface="Times New Roman"/>
                <a:cs typeface="Times New Roman"/>
              </a:rPr>
              <a:t>stAdres will </a:t>
            </a:r>
            <a:r>
              <a:rPr sz="1167" dirty="0">
                <a:latin typeface="Times New Roman"/>
                <a:cs typeface="Times New Roman"/>
              </a:rPr>
              <a:t>be a composite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0" dirty="0">
                <a:latin typeface="Times New Roman"/>
                <a:cs typeface="Times New Roman"/>
              </a:rPr>
              <a:t>Single </a:t>
            </a:r>
            <a:r>
              <a:rPr sz="1167" spc="29" dirty="0">
                <a:latin typeface="Times New Roman"/>
                <a:cs typeface="Times New Roman"/>
              </a:rPr>
              <a:t>valued </a:t>
            </a:r>
            <a:r>
              <a:rPr sz="1167" spc="63" dirty="0">
                <a:latin typeface="Times New Roman"/>
                <a:cs typeface="Times New Roman"/>
              </a:rPr>
              <a:t>or </a:t>
            </a:r>
            <a:r>
              <a:rPr sz="1167" spc="29" dirty="0">
                <a:latin typeface="Times New Roman"/>
                <a:cs typeface="Times New Roman"/>
              </a:rPr>
              <a:t>multi-valued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attribute have single </a:t>
            </a:r>
            <a:r>
              <a:rPr sz="1167" dirty="0">
                <a:latin typeface="Times New Roman"/>
                <a:cs typeface="Times New Roman"/>
              </a:rPr>
              <a:t>value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a time, </a:t>
            </a:r>
            <a:r>
              <a:rPr sz="1167" spc="-5" dirty="0">
                <a:latin typeface="Times New Roman"/>
                <a:cs typeface="Times New Roman"/>
              </a:rPr>
              <a:t>whereas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others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multiple  </a:t>
            </a:r>
            <a:r>
              <a:rPr sz="1167" spc="-5" dirty="0">
                <a:latin typeface="Times New Roman"/>
                <a:cs typeface="Times New Roman"/>
              </a:rPr>
              <a:t>values. For example, </a:t>
            </a:r>
            <a:r>
              <a:rPr sz="1167" dirty="0">
                <a:latin typeface="Times New Roman"/>
                <a:cs typeface="Times New Roman"/>
              </a:rPr>
              <a:t>hobby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of STUDENT or skills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EMPLOYEE,  since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have multiple </a:t>
            </a:r>
            <a:r>
              <a:rPr sz="1167" spc="-5" dirty="0">
                <a:latin typeface="Times New Roman"/>
                <a:cs typeface="Times New Roman"/>
              </a:rPr>
              <a:t>hobbies, </a:t>
            </a:r>
            <a:r>
              <a:rPr sz="1167" dirty="0">
                <a:latin typeface="Times New Roman"/>
                <a:cs typeface="Times New Roman"/>
              </a:rPr>
              <a:t>likewise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employee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multiple  skills so they </a:t>
            </a:r>
            <a:r>
              <a:rPr sz="1167" spc="-5" dirty="0">
                <a:latin typeface="Times New Roman"/>
                <a:cs typeface="Times New Roman"/>
              </a:rPr>
              <a:t>are multi-valued attributes.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hand, </a:t>
            </a:r>
            <a:r>
              <a:rPr sz="1167" dirty="0">
                <a:latin typeface="Times New Roman"/>
                <a:cs typeface="Times New Roman"/>
              </a:rPr>
              <a:t>name, </a:t>
            </a:r>
            <a:r>
              <a:rPr sz="1167" spc="-5" dirty="0">
                <a:latin typeface="Times New Roman"/>
                <a:cs typeface="Times New Roman"/>
              </a:rPr>
              <a:t>father name,  designation </a:t>
            </a:r>
            <a:r>
              <a:rPr sz="1167" dirty="0">
                <a:latin typeface="Times New Roman"/>
                <a:cs typeface="Times New Roman"/>
              </a:rPr>
              <a:t>are generally </a:t>
            </a:r>
            <a:r>
              <a:rPr sz="1167" spc="-5" dirty="0">
                <a:latin typeface="Times New Roman"/>
                <a:cs typeface="Times New Roman"/>
              </a:rPr>
              <a:t>single valued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Stored </a:t>
            </a:r>
            <a:r>
              <a:rPr sz="1167" spc="63" dirty="0">
                <a:latin typeface="Times New Roman"/>
                <a:cs typeface="Times New Roman"/>
              </a:rPr>
              <a:t>or </a:t>
            </a:r>
            <a:r>
              <a:rPr sz="1167" spc="24" dirty="0">
                <a:latin typeface="Times New Roman"/>
                <a:cs typeface="Times New Roman"/>
              </a:rPr>
              <a:t>Derived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Normally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are stored </a:t>
            </a:r>
            <a:r>
              <a:rPr sz="1167" spc="-5" dirty="0">
                <a:latin typeface="Times New Roman"/>
                <a:cs typeface="Times New Roman"/>
              </a:rPr>
              <a:t>attributes, that </a:t>
            </a:r>
            <a:r>
              <a:rPr sz="1167" dirty="0">
                <a:latin typeface="Times New Roman"/>
                <a:cs typeface="Times New Roman"/>
              </a:rPr>
              <a:t>is, their </a:t>
            </a:r>
            <a:r>
              <a:rPr sz="1167" spc="-5" dirty="0">
                <a:latin typeface="Times New Roman"/>
                <a:cs typeface="Times New Roman"/>
              </a:rPr>
              <a:t>values are </a:t>
            </a:r>
            <a:r>
              <a:rPr sz="1167" dirty="0">
                <a:latin typeface="Times New Roman"/>
                <a:cs typeface="Times New Roman"/>
              </a:rPr>
              <a:t>stored and </a:t>
            </a:r>
            <a:r>
              <a:rPr sz="1167" spc="-5" dirty="0">
                <a:latin typeface="Times New Roman"/>
                <a:cs typeface="Times New Roman"/>
              </a:rPr>
              <a:t>accessed as  such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database. However, </a:t>
            </a:r>
            <a:r>
              <a:rPr sz="1167" dirty="0">
                <a:latin typeface="Times New Roman"/>
                <a:cs typeface="Times New Roman"/>
              </a:rPr>
              <a:t>sometimes </a:t>
            </a:r>
            <a:r>
              <a:rPr sz="1167" spc="-5" dirty="0">
                <a:latin typeface="Times New Roman"/>
                <a:cs typeface="Times New Roman"/>
              </a:rPr>
              <a:t>attributes’ values are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stored as such,  rather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computed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derived based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some other value.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other value </a:t>
            </a:r>
            <a:r>
              <a:rPr sz="1167" spc="5" dirty="0">
                <a:latin typeface="Times New Roman"/>
                <a:cs typeface="Times New Roman"/>
              </a:rPr>
              <a:t>may be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obtained </a:t>
            </a:r>
            <a:r>
              <a:rPr sz="1167" dirty="0">
                <a:latin typeface="Times New Roman"/>
                <a:cs typeface="Times New Roman"/>
              </a:rPr>
              <a:t>some other way. </a:t>
            </a:r>
            <a:r>
              <a:rPr sz="1167" spc="-5" dirty="0">
                <a:latin typeface="Times New Roman"/>
                <a:cs typeface="Times New Roman"/>
              </a:rPr>
              <a:t>For example, </a:t>
            </a:r>
            <a:r>
              <a:rPr sz="1167" spc="5" dirty="0">
                <a:latin typeface="Times New Roman"/>
                <a:cs typeface="Times New Roman"/>
              </a:rPr>
              <a:t>we may </a:t>
            </a:r>
            <a:r>
              <a:rPr sz="1167" dirty="0">
                <a:latin typeface="Times New Roman"/>
                <a:cs typeface="Times New Roman"/>
              </a:rPr>
              <a:t>store the name,  </a:t>
            </a:r>
            <a:r>
              <a:rPr sz="1167" spc="-5" dirty="0">
                <a:latin typeface="Times New Roman"/>
                <a:cs typeface="Times New Roman"/>
              </a:rPr>
              <a:t>father  name,  address 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employees, 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age 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computed  from  date 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birth. </a:t>
            </a:r>
            <a:r>
              <a:rPr sz="1167" dirty="0">
                <a:latin typeface="Times New Roman"/>
                <a:cs typeface="Times New Roman"/>
              </a:rPr>
              <a:t> The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8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31376"/>
            <a:ext cx="5371659" cy="1513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advantage </a:t>
            </a:r>
            <a:r>
              <a:rPr sz="1167" dirty="0">
                <a:latin typeface="Times New Roman"/>
                <a:cs typeface="Times New Roman"/>
              </a:rPr>
              <a:t>of declaring </a:t>
            </a:r>
            <a:r>
              <a:rPr sz="1167" spc="-5" dirty="0">
                <a:latin typeface="Times New Roman"/>
                <a:cs typeface="Times New Roman"/>
              </a:rPr>
              <a:t>age as derived 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whenever we will 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age,  we will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accurate, current </a:t>
            </a:r>
            <a:r>
              <a:rPr sz="1167" dirty="0">
                <a:latin typeface="Times New Roman"/>
                <a:cs typeface="Times New Roman"/>
              </a:rPr>
              <a:t>age of employee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computed right at </a:t>
            </a:r>
            <a:r>
              <a:rPr sz="1167" dirty="0">
                <a:latin typeface="Times New Roman"/>
                <a:cs typeface="Times New Roman"/>
              </a:rPr>
              <a:t>the  time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being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accessed.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attribute is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defined,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decided first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environment </a:t>
            </a:r>
            <a:r>
              <a:rPr sz="1167" spc="-5" dirty="0">
                <a:latin typeface="Times New Roman"/>
                <a:cs typeface="Times New Roman"/>
              </a:rPr>
              <a:t>and  then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has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designer’s decision; </a:t>
            </a:r>
            <a:r>
              <a:rPr sz="1167" spc="-10" dirty="0">
                <a:latin typeface="Times New Roman"/>
                <a:cs typeface="Times New Roman"/>
              </a:rPr>
              <a:t>your </a:t>
            </a:r>
            <a:r>
              <a:rPr sz="1167" spc="-5" dirty="0">
                <a:latin typeface="Times New Roman"/>
                <a:cs typeface="Times New Roman"/>
              </a:rPr>
              <a:t>decision. Because,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organization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system  will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object rather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even </a:t>
            </a:r>
            <a:r>
              <a:rPr sz="1167" dirty="0">
                <a:latin typeface="Times New Roman"/>
                <a:cs typeface="Times New Roman"/>
              </a:rPr>
              <a:t>know </a:t>
            </a:r>
            <a:r>
              <a:rPr sz="1167" spc="-5" dirty="0">
                <a:latin typeface="Times New Roman"/>
                <a:cs typeface="Times New Roman"/>
              </a:rPr>
              <a:t>the form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spc="-1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defined an  attribute. You have </a:t>
            </a:r>
            <a:r>
              <a:rPr sz="1167" dirty="0">
                <a:latin typeface="Times New Roman"/>
                <a:cs typeface="Times New Roman"/>
              </a:rPr>
              <a:t>to make </a:t>
            </a:r>
            <a:r>
              <a:rPr sz="1167" spc="-5" dirty="0">
                <a:latin typeface="Times New Roman"/>
                <a:cs typeface="Times New Roman"/>
              </a:rPr>
              <a:t>sure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works properly,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fulfills the  requirement; after that you </a:t>
            </a:r>
            <a:r>
              <a:rPr sz="1167" dirty="0">
                <a:latin typeface="Times New Roman"/>
                <a:cs typeface="Times New Roman"/>
              </a:rPr>
              <a:t>do it </a:t>
            </a:r>
            <a:r>
              <a:rPr sz="1167" spc="-5" dirty="0">
                <a:latin typeface="Times New Roman"/>
                <a:cs typeface="Times New Roman"/>
              </a:rPr>
              <a:t>as per </a:t>
            </a:r>
            <a:r>
              <a:rPr sz="1167" spc="-10" dirty="0">
                <a:latin typeface="Times New Roman"/>
                <a:cs typeface="Times New Roman"/>
              </a:rPr>
              <a:t>your </a:t>
            </a:r>
            <a:r>
              <a:rPr sz="1167" spc="-5" dirty="0">
                <a:latin typeface="Times New Roman"/>
                <a:cs typeface="Times New Roman"/>
              </a:rPr>
              <a:t>convenience and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efficient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8870" y="4022744"/>
            <a:ext cx="638969" cy="221014"/>
          </a:xfrm>
          <a:custGeom>
            <a:avLst/>
            <a:gdLst/>
            <a:ahLst/>
            <a:cxnLst/>
            <a:rect l="l" t="t" r="r" b="b"/>
            <a:pathLst>
              <a:path w="657225" h="227329">
                <a:moveTo>
                  <a:pt x="327699" y="0"/>
                </a:moveTo>
                <a:lnTo>
                  <a:pt x="261981" y="2286"/>
                </a:lnTo>
                <a:lnTo>
                  <a:pt x="200620" y="8859"/>
                </a:lnTo>
                <a:lnTo>
                  <a:pt x="144976" y="19290"/>
                </a:lnTo>
                <a:lnTo>
                  <a:pt x="96404" y="33151"/>
                </a:lnTo>
                <a:lnTo>
                  <a:pt x="56263" y="50012"/>
                </a:lnTo>
                <a:lnTo>
                  <a:pt x="6704" y="91022"/>
                </a:lnTo>
                <a:lnTo>
                  <a:pt x="0" y="114313"/>
                </a:lnTo>
                <a:lnTo>
                  <a:pt x="6704" y="137102"/>
                </a:lnTo>
                <a:lnTo>
                  <a:pt x="56263" y="177463"/>
                </a:lnTo>
                <a:lnTo>
                  <a:pt x="96404" y="194143"/>
                </a:lnTo>
                <a:lnTo>
                  <a:pt x="144976" y="207893"/>
                </a:lnTo>
                <a:lnTo>
                  <a:pt x="200620" y="218268"/>
                </a:lnTo>
                <a:lnTo>
                  <a:pt x="261981" y="224820"/>
                </a:lnTo>
                <a:lnTo>
                  <a:pt x="327699" y="227103"/>
                </a:lnTo>
                <a:lnTo>
                  <a:pt x="393921" y="224820"/>
                </a:lnTo>
                <a:lnTo>
                  <a:pt x="455659" y="218268"/>
                </a:lnTo>
                <a:lnTo>
                  <a:pt x="511575" y="207893"/>
                </a:lnTo>
                <a:lnTo>
                  <a:pt x="560328" y="194143"/>
                </a:lnTo>
                <a:lnTo>
                  <a:pt x="600579" y="177463"/>
                </a:lnTo>
                <a:lnTo>
                  <a:pt x="650216" y="137102"/>
                </a:lnTo>
                <a:lnTo>
                  <a:pt x="656923" y="114313"/>
                </a:lnTo>
                <a:lnTo>
                  <a:pt x="650216" y="91022"/>
                </a:lnTo>
                <a:lnTo>
                  <a:pt x="600579" y="50012"/>
                </a:lnTo>
                <a:lnTo>
                  <a:pt x="560328" y="33151"/>
                </a:lnTo>
                <a:lnTo>
                  <a:pt x="511575" y="19290"/>
                </a:lnTo>
                <a:lnTo>
                  <a:pt x="455659" y="8859"/>
                </a:lnTo>
                <a:lnTo>
                  <a:pt x="393921" y="2286"/>
                </a:lnTo>
                <a:lnTo>
                  <a:pt x="327699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802183" y="4354699"/>
            <a:ext cx="637734" cy="221014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698" y="0"/>
                </a:moveTo>
                <a:lnTo>
                  <a:pt x="261542" y="2286"/>
                </a:lnTo>
                <a:lnTo>
                  <a:pt x="199977" y="8859"/>
                </a:lnTo>
                <a:lnTo>
                  <a:pt x="144305" y="19290"/>
                </a:lnTo>
                <a:lnTo>
                  <a:pt x="95832" y="33150"/>
                </a:lnTo>
                <a:lnTo>
                  <a:pt x="55861" y="50012"/>
                </a:lnTo>
                <a:lnTo>
                  <a:pt x="6641" y="91022"/>
                </a:lnTo>
                <a:lnTo>
                  <a:pt x="0" y="114313"/>
                </a:lnTo>
                <a:lnTo>
                  <a:pt x="6641" y="137101"/>
                </a:lnTo>
                <a:lnTo>
                  <a:pt x="55861" y="177462"/>
                </a:lnTo>
                <a:lnTo>
                  <a:pt x="95832" y="194142"/>
                </a:lnTo>
                <a:lnTo>
                  <a:pt x="144305" y="207892"/>
                </a:lnTo>
                <a:lnTo>
                  <a:pt x="199977" y="218267"/>
                </a:lnTo>
                <a:lnTo>
                  <a:pt x="261542" y="224819"/>
                </a:lnTo>
                <a:lnTo>
                  <a:pt x="327698" y="227102"/>
                </a:lnTo>
                <a:lnTo>
                  <a:pt x="393854" y="224819"/>
                </a:lnTo>
                <a:lnTo>
                  <a:pt x="455420" y="218267"/>
                </a:lnTo>
                <a:lnTo>
                  <a:pt x="511091" y="207892"/>
                </a:lnTo>
                <a:lnTo>
                  <a:pt x="559564" y="194142"/>
                </a:lnTo>
                <a:lnTo>
                  <a:pt x="599535" y="177462"/>
                </a:lnTo>
                <a:lnTo>
                  <a:pt x="648755" y="137101"/>
                </a:lnTo>
                <a:lnTo>
                  <a:pt x="655397" y="114313"/>
                </a:lnTo>
                <a:lnTo>
                  <a:pt x="648755" y="91022"/>
                </a:lnTo>
                <a:lnTo>
                  <a:pt x="599535" y="50012"/>
                </a:lnTo>
                <a:lnTo>
                  <a:pt x="559564" y="33150"/>
                </a:lnTo>
                <a:lnTo>
                  <a:pt x="511091" y="19290"/>
                </a:lnTo>
                <a:lnTo>
                  <a:pt x="455420" y="8859"/>
                </a:lnTo>
                <a:lnTo>
                  <a:pt x="393854" y="2286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688328" y="4160578"/>
            <a:ext cx="637734" cy="222867"/>
          </a:xfrm>
          <a:custGeom>
            <a:avLst/>
            <a:gdLst/>
            <a:ahLst/>
            <a:cxnLst/>
            <a:rect l="l" t="t" r="r" b="b"/>
            <a:pathLst>
              <a:path w="655954" h="229235">
                <a:moveTo>
                  <a:pt x="327698" y="0"/>
                </a:moveTo>
                <a:lnTo>
                  <a:pt x="261542" y="2348"/>
                </a:lnTo>
                <a:lnTo>
                  <a:pt x="199977" y="9073"/>
                </a:lnTo>
                <a:lnTo>
                  <a:pt x="144305" y="19692"/>
                </a:lnTo>
                <a:lnTo>
                  <a:pt x="95832" y="33722"/>
                </a:lnTo>
                <a:lnTo>
                  <a:pt x="55861" y="50681"/>
                </a:lnTo>
                <a:lnTo>
                  <a:pt x="6641" y="91459"/>
                </a:lnTo>
                <a:lnTo>
                  <a:pt x="0" y="114313"/>
                </a:lnTo>
                <a:lnTo>
                  <a:pt x="6641" y="137167"/>
                </a:lnTo>
                <a:lnTo>
                  <a:pt x="55861" y="177945"/>
                </a:lnTo>
                <a:lnTo>
                  <a:pt x="95832" y="194904"/>
                </a:lnTo>
                <a:lnTo>
                  <a:pt x="144305" y="208934"/>
                </a:lnTo>
                <a:lnTo>
                  <a:pt x="199977" y="219553"/>
                </a:lnTo>
                <a:lnTo>
                  <a:pt x="261542" y="226278"/>
                </a:lnTo>
                <a:lnTo>
                  <a:pt x="327698" y="228626"/>
                </a:lnTo>
                <a:lnTo>
                  <a:pt x="393854" y="226278"/>
                </a:lnTo>
                <a:lnTo>
                  <a:pt x="455420" y="219553"/>
                </a:lnTo>
                <a:lnTo>
                  <a:pt x="511091" y="208934"/>
                </a:lnTo>
                <a:lnTo>
                  <a:pt x="559564" y="194904"/>
                </a:lnTo>
                <a:lnTo>
                  <a:pt x="599535" y="177945"/>
                </a:lnTo>
                <a:lnTo>
                  <a:pt x="648755" y="137167"/>
                </a:lnTo>
                <a:lnTo>
                  <a:pt x="655397" y="114313"/>
                </a:lnTo>
                <a:lnTo>
                  <a:pt x="648755" y="91459"/>
                </a:lnTo>
                <a:lnTo>
                  <a:pt x="599535" y="50681"/>
                </a:lnTo>
                <a:lnTo>
                  <a:pt x="559564" y="33722"/>
                </a:lnTo>
                <a:lnTo>
                  <a:pt x="511091" y="19692"/>
                </a:lnTo>
                <a:lnTo>
                  <a:pt x="455420" y="9073"/>
                </a:lnTo>
                <a:lnTo>
                  <a:pt x="393854" y="2348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688328" y="4548820"/>
            <a:ext cx="637734" cy="221014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698" y="0"/>
                </a:moveTo>
                <a:lnTo>
                  <a:pt x="261542" y="2283"/>
                </a:lnTo>
                <a:lnTo>
                  <a:pt x="199977" y="8835"/>
                </a:lnTo>
                <a:lnTo>
                  <a:pt x="144305" y="19210"/>
                </a:lnTo>
                <a:lnTo>
                  <a:pt x="95832" y="32960"/>
                </a:lnTo>
                <a:lnTo>
                  <a:pt x="55861" y="49640"/>
                </a:lnTo>
                <a:lnTo>
                  <a:pt x="6641" y="90001"/>
                </a:lnTo>
                <a:lnTo>
                  <a:pt x="0" y="112789"/>
                </a:lnTo>
                <a:lnTo>
                  <a:pt x="6641" y="136080"/>
                </a:lnTo>
                <a:lnTo>
                  <a:pt x="55861" y="177090"/>
                </a:lnTo>
                <a:lnTo>
                  <a:pt x="95832" y="193951"/>
                </a:lnTo>
                <a:lnTo>
                  <a:pt x="144305" y="207812"/>
                </a:lnTo>
                <a:lnTo>
                  <a:pt x="199977" y="218243"/>
                </a:lnTo>
                <a:lnTo>
                  <a:pt x="261542" y="224816"/>
                </a:lnTo>
                <a:lnTo>
                  <a:pt x="327698" y="227102"/>
                </a:lnTo>
                <a:lnTo>
                  <a:pt x="393854" y="224816"/>
                </a:lnTo>
                <a:lnTo>
                  <a:pt x="455420" y="218243"/>
                </a:lnTo>
                <a:lnTo>
                  <a:pt x="511091" y="207812"/>
                </a:lnTo>
                <a:lnTo>
                  <a:pt x="559564" y="193951"/>
                </a:lnTo>
                <a:lnTo>
                  <a:pt x="599535" y="177090"/>
                </a:lnTo>
                <a:lnTo>
                  <a:pt x="648755" y="136080"/>
                </a:lnTo>
                <a:lnTo>
                  <a:pt x="655397" y="112789"/>
                </a:lnTo>
                <a:lnTo>
                  <a:pt x="648755" y="90001"/>
                </a:lnTo>
                <a:lnTo>
                  <a:pt x="599535" y="49640"/>
                </a:lnTo>
                <a:lnTo>
                  <a:pt x="559564" y="32960"/>
                </a:lnTo>
                <a:lnTo>
                  <a:pt x="511091" y="19210"/>
                </a:lnTo>
                <a:lnTo>
                  <a:pt x="455420" y="8835"/>
                </a:lnTo>
                <a:lnTo>
                  <a:pt x="393854" y="2283"/>
                </a:lnTo>
                <a:lnTo>
                  <a:pt x="327698" y="0"/>
                </a:lnTo>
                <a:close/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411222" y="4299870"/>
            <a:ext cx="305594" cy="109890"/>
          </a:xfrm>
          <a:custGeom>
            <a:avLst/>
            <a:gdLst/>
            <a:ahLst/>
            <a:cxnLst/>
            <a:rect l="l" t="t" r="r" b="b"/>
            <a:pathLst>
              <a:path w="314325" h="113029">
                <a:moveTo>
                  <a:pt x="0" y="112789"/>
                </a:moveTo>
                <a:lnTo>
                  <a:pt x="313981" y="0"/>
                </a:lnTo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439377" y="4492509"/>
            <a:ext cx="277195" cy="139524"/>
          </a:xfrm>
          <a:custGeom>
            <a:avLst/>
            <a:gdLst/>
            <a:ahLst/>
            <a:cxnLst/>
            <a:rect l="l" t="t" r="r" b="b"/>
            <a:pathLst>
              <a:path w="285114" h="143510">
                <a:moveTo>
                  <a:pt x="0" y="0"/>
                </a:moveTo>
                <a:lnTo>
                  <a:pt x="285021" y="143272"/>
                </a:lnTo>
              </a:path>
            </a:pathLst>
          </a:custGeom>
          <a:ln w="14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821785" y="4733362"/>
            <a:ext cx="665515" cy="249414"/>
          </a:xfrm>
          <a:custGeom>
            <a:avLst/>
            <a:gdLst/>
            <a:ahLst/>
            <a:cxnLst/>
            <a:rect l="l" t="t" r="r" b="b"/>
            <a:pathLst>
              <a:path w="684529" h="256539">
                <a:moveTo>
                  <a:pt x="342996" y="0"/>
                </a:moveTo>
                <a:lnTo>
                  <a:pt x="274397" y="3048"/>
                </a:lnTo>
                <a:lnTo>
                  <a:pt x="211895" y="9146"/>
                </a:lnTo>
                <a:lnTo>
                  <a:pt x="155491" y="19817"/>
                </a:lnTo>
                <a:lnTo>
                  <a:pt x="105185" y="35061"/>
                </a:lnTo>
                <a:lnTo>
                  <a:pt x="64025" y="51830"/>
                </a:lnTo>
                <a:lnTo>
                  <a:pt x="32012" y="73172"/>
                </a:lnTo>
                <a:lnTo>
                  <a:pt x="18293" y="83843"/>
                </a:lnTo>
                <a:lnTo>
                  <a:pt x="18293" y="85367"/>
                </a:lnTo>
                <a:lnTo>
                  <a:pt x="16768" y="86892"/>
                </a:lnTo>
                <a:lnTo>
                  <a:pt x="9146" y="97563"/>
                </a:lnTo>
                <a:lnTo>
                  <a:pt x="7622" y="99087"/>
                </a:lnTo>
                <a:lnTo>
                  <a:pt x="7622" y="100612"/>
                </a:lnTo>
                <a:lnTo>
                  <a:pt x="3048" y="111283"/>
                </a:lnTo>
                <a:lnTo>
                  <a:pt x="1524" y="112807"/>
                </a:lnTo>
                <a:lnTo>
                  <a:pt x="1524" y="114332"/>
                </a:lnTo>
                <a:lnTo>
                  <a:pt x="0" y="126527"/>
                </a:lnTo>
                <a:lnTo>
                  <a:pt x="0" y="131100"/>
                </a:lnTo>
                <a:lnTo>
                  <a:pt x="1524" y="141771"/>
                </a:lnTo>
                <a:lnTo>
                  <a:pt x="1524" y="144820"/>
                </a:lnTo>
                <a:lnTo>
                  <a:pt x="3048" y="146345"/>
                </a:lnTo>
                <a:lnTo>
                  <a:pt x="7622" y="157016"/>
                </a:lnTo>
                <a:lnTo>
                  <a:pt x="7622" y="158540"/>
                </a:lnTo>
                <a:lnTo>
                  <a:pt x="9146" y="158540"/>
                </a:lnTo>
                <a:lnTo>
                  <a:pt x="9146" y="160064"/>
                </a:lnTo>
                <a:lnTo>
                  <a:pt x="16768" y="170735"/>
                </a:lnTo>
                <a:lnTo>
                  <a:pt x="62501" y="204273"/>
                </a:lnTo>
                <a:lnTo>
                  <a:pt x="105185" y="222566"/>
                </a:lnTo>
                <a:lnTo>
                  <a:pt x="155491" y="236286"/>
                </a:lnTo>
                <a:lnTo>
                  <a:pt x="242384" y="251530"/>
                </a:lnTo>
                <a:lnTo>
                  <a:pt x="307934" y="256103"/>
                </a:lnTo>
                <a:lnTo>
                  <a:pt x="376533" y="256103"/>
                </a:lnTo>
                <a:lnTo>
                  <a:pt x="408546" y="254579"/>
                </a:lnTo>
                <a:lnTo>
                  <a:pt x="440559" y="251530"/>
                </a:lnTo>
                <a:lnTo>
                  <a:pt x="471048" y="246957"/>
                </a:lnTo>
                <a:lnTo>
                  <a:pt x="307934" y="246957"/>
                </a:lnTo>
                <a:lnTo>
                  <a:pt x="275921" y="245432"/>
                </a:lnTo>
                <a:lnTo>
                  <a:pt x="184455" y="233237"/>
                </a:lnTo>
                <a:lnTo>
                  <a:pt x="132625" y="221042"/>
                </a:lnTo>
                <a:lnTo>
                  <a:pt x="86892" y="205797"/>
                </a:lnTo>
                <a:lnTo>
                  <a:pt x="50306" y="185980"/>
                </a:lnTo>
                <a:lnTo>
                  <a:pt x="25915" y="166162"/>
                </a:lnTo>
                <a:lnTo>
                  <a:pt x="24390" y="166162"/>
                </a:lnTo>
                <a:lnTo>
                  <a:pt x="24390" y="164638"/>
                </a:lnTo>
                <a:lnTo>
                  <a:pt x="16768" y="153967"/>
                </a:lnTo>
                <a:lnTo>
                  <a:pt x="10670" y="141771"/>
                </a:lnTo>
                <a:lnTo>
                  <a:pt x="10670" y="140247"/>
                </a:lnTo>
                <a:lnTo>
                  <a:pt x="9146" y="129576"/>
                </a:lnTo>
                <a:lnTo>
                  <a:pt x="9146" y="128051"/>
                </a:lnTo>
                <a:lnTo>
                  <a:pt x="10670" y="115856"/>
                </a:lnTo>
                <a:lnTo>
                  <a:pt x="16768" y="103661"/>
                </a:lnTo>
                <a:lnTo>
                  <a:pt x="16768" y="102136"/>
                </a:lnTo>
                <a:lnTo>
                  <a:pt x="24390" y="91465"/>
                </a:lnTo>
                <a:lnTo>
                  <a:pt x="25915" y="91465"/>
                </a:lnTo>
                <a:lnTo>
                  <a:pt x="36586" y="80794"/>
                </a:lnTo>
                <a:lnTo>
                  <a:pt x="86892" y="51830"/>
                </a:lnTo>
                <a:lnTo>
                  <a:pt x="132625" y="36586"/>
                </a:lnTo>
                <a:lnTo>
                  <a:pt x="157016" y="28964"/>
                </a:lnTo>
                <a:lnTo>
                  <a:pt x="184455" y="24390"/>
                </a:lnTo>
                <a:lnTo>
                  <a:pt x="213419" y="18293"/>
                </a:lnTo>
                <a:lnTo>
                  <a:pt x="275921" y="12195"/>
                </a:lnTo>
                <a:lnTo>
                  <a:pt x="307934" y="10670"/>
                </a:lnTo>
                <a:lnTo>
                  <a:pt x="482227" y="10670"/>
                </a:lnTo>
                <a:lnTo>
                  <a:pt x="472572" y="9146"/>
                </a:lnTo>
                <a:lnTo>
                  <a:pt x="410071" y="3048"/>
                </a:lnTo>
                <a:lnTo>
                  <a:pt x="342996" y="0"/>
                </a:lnTo>
                <a:close/>
              </a:path>
              <a:path w="684529" h="256539">
                <a:moveTo>
                  <a:pt x="482227" y="10670"/>
                </a:moveTo>
                <a:lnTo>
                  <a:pt x="376533" y="10670"/>
                </a:lnTo>
                <a:lnTo>
                  <a:pt x="408546" y="12195"/>
                </a:lnTo>
                <a:lnTo>
                  <a:pt x="471048" y="18293"/>
                </a:lnTo>
                <a:lnTo>
                  <a:pt x="500012" y="24390"/>
                </a:lnTo>
                <a:lnTo>
                  <a:pt x="525927" y="28964"/>
                </a:lnTo>
                <a:lnTo>
                  <a:pt x="551843" y="36586"/>
                </a:lnTo>
                <a:lnTo>
                  <a:pt x="597575" y="51830"/>
                </a:lnTo>
                <a:lnTo>
                  <a:pt x="632637" y="70123"/>
                </a:lnTo>
                <a:lnTo>
                  <a:pt x="667699" y="102136"/>
                </a:lnTo>
                <a:lnTo>
                  <a:pt x="667699" y="103661"/>
                </a:lnTo>
                <a:lnTo>
                  <a:pt x="672272" y="115856"/>
                </a:lnTo>
                <a:lnTo>
                  <a:pt x="675321" y="128051"/>
                </a:lnTo>
                <a:lnTo>
                  <a:pt x="675321" y="129576"/>
                </a:lnTo>
                <a:lnTo>
                  <a:pt x="672272" y="140247"/>
                </a:lnTo>
                <a:lnTo>
                  <a:pt x="672272" y="141771"/>
                </a:lnTo>
                <a:lnTo>
                  <a:pt x="667699" y="153967"/>
                </a:lnTo>
                <a:lnTo>
                  <a:pt x="658553" y="164638"/>
                </a:lnTo>
                <a:lnTo>
                  <a:pt x="658553" y="166162"/>
                </a:lnTo>
                <a:lnTo>
                  <a:pt x="615869" y="196651"/>
                </a:lnTo>
                <a:lnTo>
                  <a:pt x="574709" y="213419"/>
                </a:lnTo>
                <a:lnTo>
                  <a:pt x="525927" y="227139"/>
                </a:lnTo>
                <a:lnTo>
                  <a:pt x="440559" y="242384"/>
                </a:lnTo>
                <a:lnTo>
                  <a:pt x="375009" y="246957"/>
                </a:lnTo>
                <a:lnTo>
                  <a:pt x="471048" y="246957"/>
                </a:lnTo>
                <a:lnTo>
                  <a:pt x="528976" y="236286"/>
                </a:lnTo>
                <a:lnTo>
                  <a:pt x="577758" y="222566"/>
                </a:lnTo>
                <a:lnTo>
                  <a:pt x="620442" y="204273"/>
                </a:lnTo>
                <a:lnTo>
                  <a:pt x="664650" y="172260"/>
                </a:lnTo>
                <a:lnTo>
                  <a:pt x="666175" y="172260"/>
                </a:lnTo>
                <a:lnTo>
                  <a:pt x="666175" y="170735"/>
                </a:lnTo>
                <a:lnTo>
                  <a:pt x="675321" y="160064"/>
                </a:lnTo>
                <a:lnTo>
                  <a:pt x="675321" y="158540"/>
                </a:lnTo>
                <a:lnTo>
                  <a:pt x="676846" y="157016"/>
                </a:lnTo>
                <a:lnTo>
                  <a:pt x="681419" y="146345"/>
                </a:lnTo>
                <a:lnTo>
                  <a:pt x="681419" y="143296"/>
                </a:lnTo>
                <a:lnTo>
                  <a:pt x="682943" y="141771"/>
                </a:lnTo>
                <a:lnTo>
                  <a:pt x="684468" y="131100"/>
                </a:lnTo>
                <a:lnTo>
                  <a:pt x="684468" y="126527"/>
                </a:lnTo>
                <a:lnTo>
                  <a:pt x="682943" y="114332"/>
                </a:lnTo>
                <a:lnTo>
                  <a:pt x="681419" y="114332"/>
                </a:lnTo>
                <a:lnTo>
                  <a:pt x="681419" y="111283"/>
                </a:lnTo>
                <a:lnTo>
                  <a:pt x="676846" y="100612"/>
                </a:lnTo>
                <a:lnTo>
                  <a:pt x="675321" y="99087"/>
                </a:lnTo>
                <a:lnTo>
                  <a:pt x="675321" y="97563"/>
                </a:lnTo>
                <a:lnTo>
                  <a:pt x="666175" y="86892"/>
                </a:lnTo>
                <a:lnTo>
                  <a:pt x="666175" y="85367"/>
                </a:lnTo>
                <a:lnTo>
                  <a:pt x="664650" y="83843"/>
                </a:lnTo>
                <a:lnTo>
                  <a:pt x="620442" y="51830"/>
                </a:lnTo>
                <a:lnTo>
                  <a:pt x="579282" y="35061"/>
                </a:lnTo>
                <a:lnTo>
                  <a:pt x="528976" y="19817"/>
                </a:lnTo>
                <a:lnTo>
                  <a:pt x="501536" y="13719"/>
                </a:lnTo>
                <a:lnTo>
                  <a:pt x="482227" y="10670"/>
                </a:lnTo>
                <a:close/>
              </a:path>
              <a:path w="684529" h="256539">
                <a:moveTo>
                  <a:pt x="375009" y="19817"/>
                </a:moveTo>
                <a:lnTo>
                  <a:pt x="307934" y="19817"/>
                </a:lnTo>
                <a:lnTo>
                  <a:pt x="275921" y="21341"/>
                </a:lnTo>
                <a:lnTo>
                  <a:pt x="245432" y="24390"/>
                </a:lnTo>
                <a:lnTo>
                  <a:pt x="185980" y="33537"/>
                </a:lnTo>
                <a:lnTo>
                  <a:pt x="160064" y="38110"/>
                </a:lnTo>
                <a:lnTo>
                  <a:pt x="134149" y="45732"/>
                </a:lnTo>
                <a:lnTo>
                  <a:pt x="111283" y="51830"/>
                </a:lnTo>
                <a:lnTo>
                  <a:pt x="89941" y="60977"/>
                </a:lnTo>
                <a:lnTo>
                  <a:pt x="71648" y="68599"/>
                </a:lnTo>
                <a:lnTo>
                  <a:pt x="56403" y="77745"/>
                </a:lnTo>
                <a:lnTo>
                  <a:pt x="24390" y="108234"/>
                </a:lnTo>
                <a:lnTo>
                  <a:pt x="18293" y="128051"/>
                </a:lnTo>
                <a:lnTo>
                  <a:pt x="19817" y="138722"/>
                </a:lnTo>
                <a:lnTo>
                  <a:pt x="42683" y="169211"/>
                </a:lnTo>
                <a:lnTo>
                  <a:pt x="91465" y="196651"/>
                </a:lnTo>
                <a:lnTo>
                  <a:pt x="134149" y="211895"/>
                </a:lnTo>
                <a:lnTo>
                  <a:pt x="185980" y="224090"/>
                </a:lnTo>
                <a:lnTo>
                  <a:pt x="245432" y="233237"/>
                </a:lnTo>
                <a:lnTo>
                  <a:pt x="341471" y="237810"/>
                </a:lnTo>
                <a:lnTo>
                  <a:pt x="408546" y="234761"/>
                </a:lnTo>
                <a:lnTo>
                  <a:pt x="469523" y="228664"/>
                </a:lnTo>
                <a:lnTo>
                  <a:pt x="342996" y="228664"/>
                </a:lnTo>
                <a:lnTo>
                  <a:pt x="277445" y="225615"/>
                </a:lnTo>
                <a:lnTo>
                  <a:pt x="216468" y="219517"/>
                </a:lnTo>
                <a:lnTo>
                  <a:pt x="161589" y="208846"/>
                </a:lnTo>
                <a:lnTo>
                  <a:pt x="94514" y="187504"/>
                </a:lnTo>
                <a:lnTo>
                  <a:pt x="50306" y="163113"/>
                </a:lnTo>
                <a:lnTo>
                  <a:pt x="28964" y="135674"/>
                </a:lnTo>
                <a:lnTo>
                  <a:pt x="28964" y="120429"/>
                </a:lnTo>
                <a:lnTo>
                  <a:pt x="60977" y="86892"/>
                </a:lnTo>
                <a:lnTo>
                  <a:pt x="94514" y="70123"/>
                </a:lnTo>
                <a:lnTo>
                  <a:pt x="114332" y="60977"/>
                </a:lnTo>
                <a:lnTo>
                  <a:pt x="137198" y="54879"/>
                </a:lnTo>
                <a:lnTo>
                  <a:pt x="161589" y="47257"/>
                </a:lnTo>
                <a:lnTo>
                  <a:pt x="187504" y="42683"/>
                </a:lnTo>
                <a:lnTo>
                  <a:pt x="245432" y="33537"/>
                </a:lnTo>
                <a:lnTo>
                  <a:pt x="275921" y="30488"/>
                </a:lnTo>
                <a:lnTo>
                  <a:pt x="309458" y="28964"/>
                </a:lnTo>
                <a:lnTo>
                  <a:pt x="469523" y="28964"/>
                </a:lnTo>
                <a:lnTo>
                  <a:pt x="439035" y="24390"/>
                </a:lnTo>
                <a:lnTo>
                  <a:pt x="407022" y="21341"/>
                </a:lnTo>
                <a:lnTo>
                  <a:pt x="375009" y="19817"/>
                </a:lnTo>
                <a:close/>
              </a:path>
              <a:path w="684529" h="256539">
                <a:moveTo>
                  <a:pt x="469523" y="28964"/>
                </a:moveTo>
                <a:lnTo>
                  <a:pt x="375009" y="28964"/>
                </a:lnTo>
                <a:lnTo>
                  <a:pt x="407022" y="30488"/>
                </a:lnTo>
                <a:lnTo>
                  <a:pt x="437510" y="33537"/>
                </a:lnTo>
                <a:lnTo>
                  <a:pt x="467999" y="38110"/>
                </a:lnTo>
                <a:lnTo>
                  <a:pt x="521354" y="47257"/>
                </a:lnTo>
                <a:lnTo>
                  <a:pt x="545745" y="54879"/>
                </a:lnTo>
                <a:lnTo>
                  <a:pt x="568611" y="60977"/>
                </a:lnTo>
                <a:lnTo>
                  <a:pt x="621966" y="85367"/>
                </a:lnTo>
                <a:lnTo>
                  <a:pt x="650930" y="112807"/>
                </a:lnTo>
                <a:lnTo>
                  <a:pt x="655504" y="128051"/>
                </a:lnTo>
                <a:lnTo>
                  <a:pt x="653979" y="135674"/>
                </a:lnTo>
                <a:lnTo>
                  <a:pt x="623491" y="170735"/>
                </a:lnTo>
                <a:lnTo>
                  <a:pt x="570136" y="195126"/>
                </a:lnTo>
                <a:lnTo>
                  <a:pt x="522878" y="208846"/>
                </a:lnTo>
                <a:lnTo>
                  <a:pt x="467999" y="219517"/>
                </a:lnTo>
                <a:lnTo>
                  <a:pt x="407022" y="225615"/>
                </a:lnTo>
                <a:lnTo>
                  <a:pt x="342996" y="228664"/>
                </a:lnTo>
                <a:lnTo>
                  <a:pt x="469523" y="228664"/>
                </a:lnTo>
                <a:lnTo>
                  <a:pt x="524403" y="217993"/>
                </a:lnTo>
                <a:lnTo>
                  <a:pt x="573185" y="204273"/>
                </a:lnTo>
                <a:lnTo>
                  <a:pt x="611295" y="187504"/>
                </a:lnTo>
                <a:lnTo>
                  <a:pt x="650930" y="160064"/>
                </a:lnTo>
                <a:lnTo>
                  <a:pt x="664650" y="128051"/>
                </a:lnTo>
                <a:lnTo>
                  <a:pt x="663126" y="118905"/>
                </a:lnTo>
                <a:lnTo>
                  <a:pt x="658553" y="108234"/>
                </a:lnTo>
                <a:lnTo>
                  <a:pt x="650930" y="97563"/>
                </a:lnTo>
                <a:lnTo>
                  <a:pt x="640259" y="88416"/>
                </a:lnTo>
                <a:lnTo>
                  <a:pt x="628064" y="77745"/>
                </a:lnTo>
                <a:lnTo>
                  <a:pt x="611295" y="68599"/>
                </a:lnTo>
                <a:lnTo>
                  <a:pt x="593002" y="60977"/>
                </a:lnTo>
                <a:lnTo>
                  <a:pt x="571660" y="51830"/>
                </a:lnTo>
                <a:lnTo>
                  <a:pt x="548794" y="45732"/>
                </a:lnTo>
                <a:lnTo>
                  <a:pt x="524403" y="38110"/>
                </a:lnTo>
                <a:lnTo>
                  <a:pt x="469523" y="28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02521" y="5100901"/>
            <a:ext cx="637734" cy="221014"/>
          </a:xfrm>
          <a:custGeom>
            <a:avLst/>
            <a:gdLst/>
            <a:ahLst/>
            <a:cxnLst/>
            <a:rect l="l" t="t" r="r" b="b"/>
            <a:pathLst>
              <a:path w="655954" h="227329">
                <a:moveTo>
                  <a:pt x="327764" y="0"/>
                </a:moveTo>
                <a:lnTo>
                  <a:pt x="261595" y="2286"/>
                </a:lnTo>
                <a:lnTo>
                  <a:pt x="200017" y="8861"/>
                </a:lnTo>
                <a:lnTo>
                  <a:pt x="144334" y="19294"/>
                </a:lnTo>
                <a:lnTo>
                  <a:pt x="95852" y="33157"/>
                </a:lnTo>
                <a:lnTo>
                  <a:pt x="55872" y="50022"/>
                </a:lnTo>
                <a:lnTo>
                  <a:pt x="6642" y="91040"/>
                </a:lnTo>
                <a:lnTo>
                  <a:pt x="0" y="114336"/>
                </a:lnTo>
                <a:lnTo>
                  <a:pt x="6642" y="137129"/>
                </a:lnTo>
                <a:lnTo>
                  <a:pt x="55872" y="177498"/>
                </a:lnTo>
                <a:lnTo>
                  <a:pt x="95852" y="194181"/>
                </a:lnTo>
                <a:lnTo>
                  <a:pt x="144334" y="207934"/>
                </a:lnTo>
                <a:lnTo>
                  <a:pt x="200017" y="218311"/>
                </a:lnTo>
                <a:lnTo>
                  <a:pt x="261595" y="224864"/>
                </a:lnTo>
                <a:lnTo>
                  <a:pt x="327764" y="227148"/>
                </a:lnTo>
                <a:lnTo>
                  <a:pt x="393933" y="224864"/>
                </a:lnTo>
                <a:lnTo>
                  <a:pt x="455511" y="218311"/>
                </a:lnTo>
                <a:lnTo>
                  <a:pt x="511193" y="207934"/>
                </a:lnTo>
                <a:lnTo>
                  <a:pt x="559676" y="194181"/>
                </a:lnTo>
                <a:lnTo>
                  <a:pt x="599655" y="177498"/>
                </a:lnTo>
                <a:lnTo>
                  <a:pt x="648885" y="137129"/>
                </a:lnTo>
                <a:lnTo>
                  <a:pt x="655528" y="114336"/>
                </a:lnTo>
                <a:lnTo>
                  <a:pt x="648885" y="91040"/>
                </a:lnTo>
                <a:lnTo>
                  <a:pt x="599655" y="50022"/>
                </a:lnTo>
                <a:lnTo>
                  <a:pt x="559676" y="33157"/>
                </a:lnTo>
                <a:lnTo>
                  <a:pt x="511193" y="19294"/>
                </a:lnTo>
                <a:lnTo>
                  <a:pt x="455511" y="8861"/>
                </a:lnTo>
                <a:lnTo>
                  <a:pt x="393933" y="2286"/>
                </a:lnTo>
                <a:lnTo>
                  <a:pt x="327764" y="0"/>
                </a:lnTo>
                <a:close/>
              </a:path>
            </a:pathLst>
          </a:custGeom>
          <a:ln w="142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88596" y="3301346"/>
            <a:ext cx="2998523" cy="2023749"/>
          </a:xfrm>
          <a:prstGeom prst="rect">
            <a:avLst/>
          </a:prstGeom>
          <a:ln w="3564">
            <a:solidFill>
              <a:srgbClr val="000000"/>
            </a:solidFill>
          </a:ln>
        </p:spPr>
        <p:txBody>
          <a:bodyPr vert="horz" wrap="square" lIns="0" tIns="87048" rIns="0" bIns="0" rtlCol="0">
            <a:spAutoFit/>
          </a:bodyPr>
          <a:lstStyle/>
          <a:p>
            <a:pPr marL="396337">
              <a:spcBef>
                <a:spcPts val="685"/>
              </a:spcBef>
            </a:pPr>
            <a:r>
              <a:rPr sz="1410" spc="15" dirty="0">
                <a:latin typeface="Arial"/>
                <a:cs typeface="Arial"/>
              </a:rPr>
              <a:t>Symbols </a:t>
            </a:r>
            <a:r>
              <a:rPr sz="1410" spc="10" dirty="0">
                <a:latin typeface="Arial"/>
                <a:cs typeface="Arial"/>
              </a:rPr>
              <a:t>for</a:t>
            </a:r>
            <a:r>
              <a:rPr sz="1410" spc="-53" dirty="0">
                <a:latin typeface="Arial"/>
                <a:cs typeface="Arial"/>
              </a:rPr>
              <a:t> </a:t>
            </a:r>
            <a:r>
              <a:rPr sz="1410" spc="15" dirty="0">
                <a:latin typeface="Arial"/>
                <a:cs typeface="Arial"/>
              </a:rPr>
              <a:t>Attributes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93">
              <a:latin typeface="Times New Roman"/>
              <a:cs typeface="Times New Roman"/>
            </a:endParaRPr>
          </a:p>
          <a:p>
            <a:pPr marL="307439" marR="1584730" indent="-617">
              <a:lnSpc>
                <a:spcPct val="143400"/>
              </a:lnSpc>
            </a:pPr>
            <a:r>
              <a:rPr sz="1604" spc="-10" dirty="0">
                <a:latin typeface="Arial"/>
                <a:cs typeface="Arial"/>
              </a:rPr>
              <a:t>Simple  </a:t>
            </a:r>
            <a:r>
              <a:rPr sz="1604" spc="-5" dirty="0">
                <a:latin typeface="Arial"/>
                <a:cs typeface="Arial"/>
              </a:rPr>
              <a:t>Composite  </a:t>
            </a:r>
            <a:r>
              <a:rPr sz="1604" spc="-10" dirty="0">
                <a:latin typeface="Arial"/>
                <a:cs typeface="Arial"/>
              </a:rPr>
              <a:t>Mul</a:t>
            </a:r>
            <a:r>
              <a:rPr sz="1604" spc="-5" dirty="0">
                <a:latin typeface="Arial"/>
                <a:cs typeface="Arial"/>
              </a:rPr>
              <a:t>t</a:t>
            </a:r>
            <a:r>
              <a:rPr sz="1604" spc="-10" dirty="0">
                <a:latin typeface="Arial"/>
                <a:cs typeface="Arial"/>
              </a:rPr>
              <a:t>i</a:t>
            </a:r>
            <a:r>
              <a:rPr sz="1604" dirty="0">
                <a:latin typeface="Arial"/>
                <a:cs typeface="Arial"/>
              </a:rPr>
              <a:t>-</a:t>
            </a:r>
            <a:r>
              <a:rPr sz="1604" spc="10" dirty="0">
                <a:latin typeface="Arial"/>
                <a:cs typeface="Arial"/>
              </a:rPr>
              <a:t>v</a:t>
            </a:r>
            <a:r>
              <a:rPr sz="1604" spc="-10" dirty="0">
                <a:latin typeface="Arial"/>
                <a:cs typeface="Arial"/>
              </a:rPr>
              <a:t>alue</a:t>
            </a:r>
            <a:r>
              <a:rPr sz="1604" dirty="0">
                <a:latin typeface="Arial"/>
                <a:cs typeface="Arial"/>
              </a:rPr>
              <a:t>d  </a:t>
            </a:r>
            <a:r>
              <a:rPr sz="1604" spc="-5" dirty="0">
                <a:latin typeface="Arial"/>
                <a:cs typeface="Arial"/>
              </a:rPr>
              <a:t>Derived</a:t>
            </a:r>
            <a:endParaRPr sz="16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9264" y="5614867"/>
            <a:ext cx="4269669" cy="536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3: </a:t>
            </a:r>
            <a:r>
              <a:rPr sz="1167" spc="-5" dirty="0">
                <a:latin typeface="Times New Roman"/>
                <a:cs typeface="Times New Roman"/>
              </a:rPr>
              <a:t>Symbol used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E-R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diagram representing all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given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10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82230" y="1611911"/>
            <a:ext cx="69267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92" dirty="0">
                <a:latin typeface="Arial"/>
                <a:cs typeface="Arial"/>
              </a:rPr>
              <a:t>E</a:t>
            </a:r>
            <a:r>
              <a:rPr sz="1215" spc="39" dirty="0">
                <a:latin typeface="Arial"/>
                <a:cs typeface="Arial"/>
              </a:rPr>
              <a:t>x</a:t>
            </a:r>
            <a:r>
              <a:rPr sz="1215" spc="68" dirty="0">
                <a:latin typeface="Arial"/>
                <a:cs typeface="Arial"/>
              </a:rPr>
              <a:t>a</a:t>
            </a:r>
            <a:r>
              <a:rPr sz="1215" spc="122" dirty="0">
                <a:latin typeface="Arial"/>
                <a:cs typeface="Arial"/>
              </a:rPr>
              <a:t>m</a:t>
            </a:r>
            <a:r>
              <a:rPr sz="1215" spc="68" dirty="0">
                <a:latin typeface="Arial"/>
                <a:cs typeface="Arial"/>
              </a:rPr>
              <a:t>p</a:t>
            </a:r>
            <a:r>
              <a:rPr sz="1215" spc="49" dirty="0">
                <a:latin typeface="Arial"/>
                <a:cs typeface="Arial"/>
              </a:rPr>
              <a:t>le</a:t>
            </a:r>
            <a:endParaRPr sz="121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2419" y="2526119"/>
            <a:ext cx="734042" cy="173478"/>
          </a:xfrm>
          <a:custGeom>
            <a:avLst/>
            <a:gdLst/>
            <a:ahLst/>
            <a:cxnLst/>
            <a:rect l="l" t="t" r="r" b="b"/>
            <a:pathLst>
              <a:path w="755014" h="178435">
                <a:moveTo>
                  <a:pt x="0" y="178329"/>
                </a:moveTo>
                <a:lnTo>
                  <a:pt x="754471" y="178329"/>
                </a:lnTo>
                <a:lnTo>
                  <a:pt x="754471" y="0"/>
                </a:lnTo>
                <a:lnTo>
                  <a:pt x="0" y="0"/>
                </a:lnTo>
                <a:lnTo>
                  <a:pt x="0" y="178329"/>
                </a:lnTo>
                <a:close/>
              </a:path>
            </a:pathLst>
          </a:custGeom>
          <a:ln w="13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317113" y="2548606"/>
            <a:ext cx="67909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68" dirty="0">
                <a:latin typeface="Arial"/>
                <a:cs typeface="Arial"/>
              </a:rPr>
              <a:t>EMPLOYEE</a:t>
            </a:r>
            <a:endParaRPr sz="82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236" y="2003011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658" y="0"/>
                </a:moveTo>
                <a:lnTo>
                  <a:pt x="292241" y="1973"/>
                </a:lnTo>
                <a:lnTo>
                  <a:pt x="231738" y="7660"/>
                </a:lnTo>
                <a:lnTo>
                  <a:pt x="176127" y="16709"/>
                </a:lnTo>
                <a:lnTo>
                  <a:pt x="126387" y="28769"/>
                </a:lnTo>
                <a:lnTo>
                  <a:pt x="83497" y="43488"/>
                </a:lnTo>
                <a:lnTo>
                  <a:pt x="48435" y="60515"/>
                </a:lnTo>
                <a:lnTo>
                  <a:pt x="5707" y="100089"/>
                </a:lnTo>
                <a:lnTo>
                  <a:pt x="0" y="121934"/>
                </a:lnTo>
                <a:lnTo>
                  <a:pt x="5707" y="144180"/>
                </a:lnTo>
                <a:lnTo>
                  <a:pt x="48435" y="184030"/>
                </a:lnTo>
                <a:lnTo>
                  <a:pt x="83497" y="201007"/>
                </a:lnTo>
                <a:lnTo>
                  <a:pt x="126387" y="215601"/>
                </a:lnTo>
                <a:lnTo>
                  <a:pt x="176127" y="227497"/>
                </a:lnTo>
                <a:lnTo>
                  <a:pt x="231738" y="236383"/>
                </a:lnTo>
                <a:lnTo>
                  <a:pt x="292241" y="241945"/>
                </a:lnTo>
                <a:lnTo>
                  <a:pt x="356658" y="243868"/>
                </a:lnTo>
                <a:lnTo>
                  <a:pt x="420673" y="241945"/>
                </a:lnTo>
                <a:lnTo>
                  <a:pt x="480963" y="236383"/>
                </a:lnTo>
                <a:lnTo>
                  <a:pt x="536511" y="227497"/>
                </a:lnTo>
                <a:lnTo>
                  <a:pt x="586301" y="215601"/>
                </a:lnTo>
                <a:lnTo>
                  <a:pt x="629316" y="201007"/>
                </a:lnTo>
                <a:lnTo>
                  <a:pt x="664542" y="184030"/>
                </a:lnTo>
                <a:lnTo>
                  <a:pt x="707558" y="144180"/>
                </a:lnTo>
                <a:lnTo>
                  <a:pt x="713316" y="121934"/>
                </a:lnTo>
                <a:lnTo>
                  <a:pt x="707558" y="100089"/>
                </a:lnTo>
                <a:lnTo>
                  <a:pt x="664542" y="60515"/>
                </a:lnTo>
                <a:lnTo>
                  <a:pt x="629316" y="43488"/>
                </a:lnTo>
                <a:lnTo>
                  <a:pt x="586301" y="28769"/>
                </a:lnTo>
                <a:lnTo>
                  <a:pt x="536511" y="16709"/>
                </a:lnTo>
                <a:lnTo>
                  <a:pt x="480963" y="7660"/>
                </a:lnTo>
                <a:lnTo>
                  <a:pt x="420673" y="1973"/>
                </a:lnTo>
                <a:lnTo>
                  <a:pt x="356658" y="0"/>
                </a:lnTo>
                <a:close/>
              </a:path>
            </a:pathLst>
          </a:custGeom>
          <a:ln w="13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388356" y="2044465"/>
            <a:ext cx="35745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e</a:t>
            </a:r>
            <a:r>
              <a:rPr sz="826" spc="87" dirty="0">
                <a:latin typeface="Arial"/>
                <a:cs typeface="Arial"/>
              </a:rPr>
              <a:t>mp</a:t>
            </a:r>
            <a:r>
              <a:rPr sz="826" spc="24" dirty="0">
                <a:latin typeface="Arial"/>
                <a:cs typeface="Arial"/>
              </a:rPr>
              <a:t>I</a:t>
            </a:r>
            <a:r>
              <a:rPr sz="826" spc="58" dirty="0">
                <a:latin typeface="Arial"/>
                <a:cs typeface="Arial"/>
              </a:rPr>
              <a:t>d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0435" y="2001974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16" y="0"/>
                </a:moveTo>
                <a:lnTo>
                  <a:pt x="292690" y="1974"/>
                </a:lnTo>
                <a:lnTo>
                  <a:pt x="232390" y="7661"/>
                </a:lnTo>
                <a:lnTo>
                  <a:pt x="176833" y="16712"/>
                </a:lnTo>
                <a:lnTo>
                  <a:pt x="127035" y="28773"/>
                </a:lnTo>
                <a:lnTo>
                  <a:pt x="84012" y="43495"/>
                </a:lnTo>
                <a:lnTo>
                  <a:pt x="48781" y="60525"/>
                </a:lnTo>
                <a:lnTo>
                  <a:pt x="5758" y="100106"/>
                </a:lnTo>
                <a:lnTo>
                  <a:pt x="0" y="121954"/>
                </a:lnTo>
                <a:lnTo>
                  <a:pt x="5758" y="144203"/>
                </a:lnTo>
                <a:lnTo>
                  <a:pt x="48781" y="184060"/>
                </a:lnTo>
                <a:lnTo>
                  <a:pt x="84012" y="201040"/>
                </a:lnTo>
                <a:lnTo>
                  <a:pt x="127035" y="215636"/>
                </a:lnTo>
                <a:lnTo>
                  <a:pt x="176833" y="227535"/>
                </a:lnTo>
                <a:lnTo>
                  <a:pt x="232390" y="236422"/>
                </a:lnTo>
                <a:lnTo>
                  <a:pt x="292690" y="241984"/>
                </a:lnTo>
                <a:lnTo>
                  <a:pt x="356716" y="243908"/>
                </a:lnTo>
                <a:lnTo>
                  <a:pt x="420742" y="241984"/>
                </a:lnTo>
                <a:lnTo>
                  <a:pt x="481041" y="236422"/>
                </a:lnTo>
                <a:lnTo>
                  <a:pt x="536598" y="227535"/>
                </a:lnTo>
                <a:lnTo>
                  <a:pt x="586396" y="215636"/>
                </a:lnTo>
                <a:lnTo>
                  <a:pt x="629419" y="201040"/>
                </a:lnTo>
                <a:lnTo>
                  <a:pt x="664650" y="184060"/>
                </a:lnTo>
                <a:lnTo>
                  <a:pt x="707673" y="144203"/>
                </a:lnTo>
                <a:lnTo>
                  <a:pt x="713432" y="121954"/>
                </a:lnTo>
                <a:lnTo>
                  <a:pt x="707673" y="100106"/>
                </a:lnTo>
                <a:lnTo>
                  <a:pt x="664650" y="60525"/>
                </a:lnTo>
                <a:lnTo>
                  <a:pt x="629419" y="43495"/>
                </a:lnTo>
                <a:lnTo>
                  <a:pt x="586396" y="28773"/>
                </a:lnTo>
                <a:lnTo>
                  <a:pt x="536598" y="16712"/>
                </a:lnTo>
                <a:lnTo>
                  <a:pt x="481041" y="7661"/>
                </a:lnTo>
                <a:lnTo>
                  <a:pt x="420742" y="1974"/>
                </a:lnTo>
                <a:lnTo>
                  <a:pt x="356716" y="0"/>
                </a:lnTo>
                <a:close/>
              </a:path>
            </a:pathLst>
          </a:custGeom>
          <a:ln w="13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159080" y="2054459"/>
            <a:ext cx="57723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e</a:t>
            </a:r>
            <a:r>
              <a:rPr sz="826" spc="97" dirty="0">
                <a:latin typeface="Arial"/>
                <a:cs typeface="Arial"/>
              </a:rPr>
              <a:t>m</a:t>
            </a:r>
            <a:r>
              <a:rPr sz="826" spc="53" dirty="0">
                <a:latin typeface="Arial"/>
                <a:cs typeface="Arial"/>
              </a:rPr>
              <a:t>p</a:t>
            </a:r>
            <a:r>
              <a:rPr sz="826" spc="97" dirty="0">
                <a:latin typeface="Arial"/>
                <a:cs typeface="Arial"/>
              </a:rPr>
              <a:t>N</a:t>
            </a:r>
            <a:r>
              <a:rPr sz="826" spc="53" dirty="0">
                <a:latin typeface="Arial"/>
                <a:cs typeface="Arial"/>
              </a:rPr>
              <a:t>a</a:t>
            </a:r>
            <a:r>
              <a:rPr sz="826" spc="97" dirty="0">
                <a:latin typeface="Arial"/>
                <a:cs typeface="Arial"/>
              </a:rPr>
              <a:t>m</a:t>
            </a:r>
            <a:r>
              <a:rPr sz="826" spc="58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3058" y="2001936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29" y="0"/>
                </a:moveTo>
                <a:lnTo>
                  <a:pt x="292701" y="1974"/>
                </a:lnTo>
                <a:lnTo>
                  <a:pt x="232399" y="7662"/>
                </a:lnTo>
                <a:lnTo>
                  <a:pt x="176840" y="16712"/>
                </a:lnTo>
                <a:lnTo>
                  <a:pt x="127040" y="28774"/>
                </a:lnTo>
                <a:lnTo>
                  <a:pt x="84016" y="43496"/>
                </a:lnTo>
                <a:lnTo>
                  <a:pt x="48783" y="60527"/>
                </a:lnTo>
                <a:lnTo>
                  <a:pt x="5759" y="100109"/>
                </a:lnTo>
                <a:lnTo>
                  <a:pt x="0" y="121958"/>
                </a:lnTo>
                <a:lnTo>
                  <a:pt x="5759" y="144209"/>
                </a:lnTo>
                <a:lnTo>
                  <a:pt x="48783" y="184067"/>
                </a:lnTo>
                <a:lnTo>
                  <a:pt x="84016" y="201048"/>
                </a:lnTo>
                <a:lnTo>
                  <a:pt x="127040" y="215644"/>
                </a:lnTo>
                <a:lnTo>
                  <a:pt x="176840" y="227543"/>
                </a:lnTo>
                <a:lnTo>
                  <a:pt x="232399" y="236431"/>
                </a:lnTo>
                <a:lnTo>
                  <a:pt x="292701" y="241993"/>
                </a:lnTo>
                <a:lnTo>
                  <a:pt x="356729" y="243917"/>
                </a:lnTo>
                <a:lnTo>
                  <a:pt x="420757" y="241993"/>
                </a:lnTo>
                <a:lnTo>
                  <a:pt x="481059" y="236431"/>
                </a:lnTo>
                <a:lnTo>
                  <a:pt x="536618" y="227543"/>
                </a:lnTo>
                <a:lnTo>
                  <a:pt x="586418" y="215644"/>
                </a:lnTo>
                <a:lnTo>
                  <a:pt x="629442" y="201048"/>
                </a:lnTo>
                <a:lnTo>
                  <a:pt x="664675" y="184067"/>
                </a:lnTo>
                <a:lnTo>
                  <a:pt x="707699" y="144209"/>
                </a:lnTo>
                <a:lnTo>
                  <a:pt x="713459" y="121958"/>
                </a:lnTo>
                <a:lnTo>
                  <a:pt x="707699" y="100109"/>
                </a:lnTo>
                <a:lnTo>
                  <a:pt x="664675" y="60527"/>
                </a:lnTo>
                <a:lnTo>
                  <a:pt x="629442" y="43496"/>
                </a:lnTo>
                <a:lnTo>
                  <a:pt x="586418" y="28774"/>
                </a:lnTo>
                <a:lnTo>
                  <a:pt x="536618" y="16712"/>
                </a:lnTo>
                <a:lnTo>
                  <a:pt x="481059" y="7662"/>
                </a:lnTo>
                <a:lnTo>
                  <a:pt x="420757" y="1974"/>
                </a:lnTo>
                <a:lnTo>
                  <a:pt x="356729" y="0"/>
                </a:lnTo>
                <a:close/>
              </a:path>
            </a:pathLst>
          </a:custGeom>
          <a:ln w="1321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437033" y="2043713"/>
            <a:ext cx="62415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Experience</a:t>
            </a:r>
            <a:endParaRPr sz="8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62897" y="2963810"/>
            <a:ext cx="777258" cy="262378"/>
          </a:xfrm>
          <a:custGeom>
            <a:avLst/>
            <a:gdLst/>
            <a:ahLst/>
            <a:cxnLst/>
            <a:rect l="l" t="t" r="r" b="b"/>
            <a:pathLst>
              <a:path w="799464" h="269875">
                <a:moveTo>
                  <a:pt x="399429" y="0"/>
                </a:moveTo>
                <a:lnTo>
                  <a:pt x="320153" y="3049"/>
                </a:lnTo>
                <a:lnTo>
                  <a:pt x="211911" y="15245"/>
                </a:lnTo>
                <a:lnTo>
                  <a:pt x="149405" y="28966"/>
                </a:lnTo>
                <a:lnTo>
                  <a:pt x="96046" y="45736"/>
                </a:lnTo>
                <a:lnTo>
                  <a:pt x="53358" y="65555"/>
                </a:lnTo>
                <a:lnTo>
                  <a:pt x="35064" y="77751"/>
                </a:lnTo>
                <a:lnTo>
                  <a:pt x="33539" y="77751"/>
                </a:lnTo>
                <a:lnTo>
                  <a:pt x="21343" y="89947"/>
                </a:lnTo>
                <a:lnTo>
                  <a:pt x="19819" y="89947"/>
                </a:lnTo>
                <a:lnTo>
                  <a:pt x="19819" y="91472"/>
                </a:lnTo>
                <a:lnTo>
                  <a:pt x="9147" y="102144"/>
                </a:lnTo>
                <a:lnTo>
                  <a:pt x="9147" y="103668"/>
                </a:lnTo>
                <a:lnTo>
                  <a:pt x="7622" y="105193"/>
                </a:lnTo>
                <a:lnTo>
                  <a:pt x="3049" y="117389"/>
                </a:lnTo>
                <a:lnTo>
                  <a:pt x="1524" y="118914"/>
                </a:lnTo>
                <a:lnTo>
                  <a:pt x="1524" y="120438"/>
                </a:lnTo>
                <a:lnTo>
                  <a:pt x="0" y="132635"/>
                </a:lnTo>
                <a:lnTo>
                  <a:pt x="0" y="135684"/>
                </a:lnTo>
                <a:lnTo>
                  <a:pt x="1524" y="149405"/>
                </a:lnTo>
                <a:lnTo>
                  <a:pt x="1524" y="150929"/>
                </a:lnTo>
                <a:lnTo>
                  <a:pt x="3049" y="152454"/>
                </a:lnTo>
                <a:lnTo>
                  <a:pt x="7622" y="164650"/>
                </a:lnTo>
                <a:lnTo>
                  <a:pt x="9147" y="164650"/>
                </a:lnTo>
                <a:lnTo>
                  <a:pt x="9147" y="166175"/>
                </a:lnTo>
                <a:lnTo>
                  <a:pt x="19819" y="178371"/>
                </a:lnTo>
                <a:lnTo>
                  <a:pt x="19819" y="179895"/>
                </a:lnTo>
                <a:lnTo>
                  <a:pt x="21343" y="179895"/>
                </a:lnTo>
                <a:lnTo>
                  <a:pt x="33539" y="190567"/>
                </a:lnTo>
                <a:lnTo>
                  <a:pt x="33539" y="192092"/>
                </a:lnTo>
                <a:lnTo>
                  <a:pt x="35064" y="192092"/>
                </a:lnTo>
                <a:lnTo>
                  <a:pt x="71653" y="213435"/>
                </a:lnTo>
                <a:lnTo>
                  <a:pt x="120438" y="233254"/>
                </a:lnTo>
                <a:lnTo>
                  <a:pt x="179895" y="248500"/>
                </a:lnTo>
                <a:lnTo>
                  <a:pt x="282040" y="263745"/>
                </a:lnTo>
                <a:lnTo>
                  <a:pt x="320153" y="266794"/>
                </a:lnTo>
                <a:lnTo>
                  <a:pt x="399429" y="269843"/>
                </a:lnTo>
                <a:lnTo>
                  <a:pt x="477181" y="266794"/>
                </a:lnTo>
                <a:lnTo>
                  <a:pt x="515295" y="263745"/>
                </a:lnTo>
                <a:lnTo>
                  <a:pt x="539687" y="260696"/>
                </a:lnTo>
                <a:lnTo>
                  <a:pt x="359791" y="260696"/>
                </a:lnTo>
                <a:lnTo>
                  <a:pt x="320153" y="259172"/>
                </a:lnTo>
                <a:lnTo>
                  <a:pt x="248500" y="251549"/>
                </a:lnTo>
                <a:lnTo>
                  <a:pt x="181420" y="239353"/>
                </a:lnTo>
                <a:lnTo>
                  <a:pt x="123487" y="225632"/>
                </a:lnTo>
                <a:lnTo>
                  <a:pt x="76227" y="207337"/>
                </a:lnTo>
                <a:lnTo>
                  <a:pt x="39638" y="185994"/>
                </a:lnTo>
                <a:lnTo>
                  <a:pt x="27441" y="173797"/>
                </a:lnTo>
                <a:lnTo>
                  <a:pt x="25917" y="173797"/>
                </a:lnTo>
                <a:lnTo>
                  <a:pt x="16769" y="161601"/>
                </a:lnTo>
                <a:lnTo>
                  <a:pt x="10671" y="149405"/>
                </a:lnTo>
                <a:lnTo>
                  <a:pt x="10671" y="147880"/>
                </a:lnTo>
                <a:lnTo>
                  <a:pt x="7622" y="135684"/>
                </a:lnTo>
                <a:lnTo>
                  <a:pt x="7622" y="134159"/>
                </a:lnTo>
                <a:lnTo>
                  <a:pt x="10671" y="121963"/>
                </a:lnTo>
                <a:lnTo>
                  <a:pt x="10671" y="120438"/>
                </a:lnTo>
                <a:lnTo>
                  <a:pt x="16769" y="108242"/>
                </a:lnTo>
                <a:lnTo>
                  <a:pt x="25917" y="96046"/>
                </a:lnTo>
                <a:lnTo>
                  <a:pt x="27441" y="96046"/>
                </a:lnTo>
                <a:lnTo>
                  <a:pt x="39638" y="83849"/>
                </a:lnTo>
                <a:lnTo>
                  <a:pt x="76227" y="62506"/>
                </a:lnTo>
                <a:lnTo>
                  <a:pt x="125012" y="44211"/>
                </a:lnTo>
                <a:lnTo>
                  <a:pt x="181420" y="28966"/>
                </a:lnTo>
                <a:lnTo>
                  <a:pt x="283564" y="13720"/>
                </a:lnTo>
                <a:lnTo>
                  <a:pt x="359791" y="9147"/>
                </a:lnTo>
                <a:lnTo>
                  <a:pt x="539687" y="9147"/>
                </a:lnTo>
                <a:lnTo>
                  <a:pt x="515295" y="6098"/>
                </a:lnTo>
                <a:lnTo>
                  <a:pt x="478706" y="3049"/>
                </a:lnTo>
                <a:lnTo>
                  <a:pt x="399429" y="0"/>
                </a:lnTo>
                <a:close/>
              </a:path>
              <a:path w="799464" h="269875">
                <a:moveTo>
                  <a:pt x="539687" y="9147"/>
                </a:moveTo>
                <a:lnTo>
                  <a:pt x="439068" y="9147"/>
                </a:lnTo>
                <a:lnTo>
                  <a:pt x="477181" y="10671"/>
                </a:lnTo>
                <a:lnTo>
                  <a:pt x="515295" y="13720"/>
                </a:lnTo>
                <a:lnTo>
                  <a:pt x="583899" y="22868"/>
                </a:lnTo>
                <a:lnTo>
                  <a:pt x="646405" y="36589"/>
                </a:lnTo>
                <a:lnTo>
                  <a:pt x="699764" y="53358"/>
                </a:lnTo>
                <a:lnTo>
                  <a:pt x="740927" y="73178"/>
                </a:lnTo>
                <a:lnTo>
                  <a:pt x="771418" y="96046"/>
                </a:lnTo>
                <a:lnTo>
                  <a:pt x="788188" y="120438"/>
                </a:lnTo>
                <a:lnTo>
                  <a:pt x="788188" y="121963"/>
                </a:lnTo>
                <a:lnTo>
                  <a:pt x="789712" y="134159"/>
                </a:lnTo>
                <a:lnTo>
                  <a:pt x="789712" y="135684"/>
                </a:lnTo>
                <a:lnTo>
                  <a:pt x="788188" y="147880"/>
                </a:lnTo>
                <a:lnTo>
                  <a:pt x="788188" y="149405"/>
                </a:lnTo>
                <a:lnTo>
                  <a:pt x="757697" y="185994"/>
                </a:lnTo>
                <a:lnTo>
                  <a:pt x="721108" y="207337"/>
                </a:lnTo>
                <a:lnTo>
                  <a:pt x="673847" y="225632"/>
                </a:lnTo>
                <a:lnTo>
                  <a:pt x="615914" y="239353"/>
                </a:lnTo>
                <a:lnTo>
                  <a:pt x="550359" y="251549"/>
                </a:lnTo>
                <a:lnTo>
                  <a:pt x="477181" y="259172"/>
                </a:lnTo>
                <a:lnTo>
                  <a:pt x="439068" y="260696"/>
                </a:lnTo>
                <a:lnTo>
                  <a:pt x="539687" y="260696"/>
                </a:lnTo>
                <a:lnTo>
                  <a:pt x="585424" y="254598"/>
                </a:lnTo>
                <a:lnTo>
                  <a:pt x="647930" y="240877"/>
                </a:lnTo>
                <a:lnTo>
                  <a:pt x="702813" y="224107"/>
                </a:lnTo>
                <a:lnTo>
                  <a:pt x="745500" y="202764"/>
                </a:lnTo>
                <a:lnTo>
                  <a:pt x="762270" y="192092"/>
                </a:lnTo>
                <a:lnTo>
                  <a:pt x="763795" y="192092"/>
                </a:lnTo>
                <a:lnTo>
                  <a:pt x="763795" y="190567"/>
                </a:lnTo>
                <a:lnTo>
                  <a:pt x="777516" y="179895"/>
                </a:lnTo>
                <a:lnTo>
                  <a:pt x="779040" y="178371"/>
                </a:lnTo>
                <a:lnTo>
                  <a:pt x="788188" y="166175"/>
                </a:lnTo>
                <a:lnTo>
                  <a:pt x="789712" y="166175"/>
                </a:lnTo>
                <a:lnTo>
                  <a:pt x="789712" y="164650"/>
                </a:lnTo>
                <a:lnTo>
                  <a:pt x="795810" y="152454"/>
                </a:lnTo>
                <a:lnTo>
                  <a:pt x="795810" y="150929"/>
                </a:lnTo>
                <a:lnTo>
                  <a:pt x="797335" y="149405"/>
                </a:lnTo>
                <a:lnTo>
                  <a:pt x="798859" y="135684"/>
                </a:lnTo>
                <a:lnTo>
                  <a:pt x="798859" y="132635"/>
                </a:lnTo>
                <a:lnTo>
                  <a:pt x="797335" y="120438"/>
                </a:lnTo>
                <a:lnTo>
                  <a:pt x="797335" y="118914"/>
                </a:lnTo>
                <a:lnTo>
                  <a:pt x="795810" y="118914"/>
                </a:lnTo>
                <a:lnTo>
                  <a:pt x="795810" y="117389"/>
                </a:lnTo>
                <a:lnTo>
                  <a:pt x="789712" y="105193"/>
                </a:lnTo>
                <a:lnTo>
                  <a:pt x="789712" y="103668"/>
                </a:lnTo>
                <a:lnTo>
                  <a:pt x="788188" y="102144"/>
                </a:lnTo>
                <a:lnTo>
                  <a:pt x="779040" y="91472"/>
                </a:lnTo>
                <a:lnTo>
                  <a:pt x="779040" y="89947"/>
                </a:lnTo>
                <a:lnTo>
                  <a:pt x="777516" y="89947"/>
                </a:lnTo>
                <a:lnTo>
                  <a:pt x="763795" y="77751"/>
                </a:lnTo>
                <a:lnTo>
                  <a:pt x="762270" y="77751"/>
                </a:lnTo>
                <a:lnTo>
                  <a:pt x="747025" y="67079"/>
                </a:lnTo>
                <a:lnTo>
                  <a:pt x="725681" y="56408"/>
                </a:lnTo>
                <a:lnTo>
                  <a:pt x="676896" y="36589"/>
                </a:lnTo>
                <a:lnTo>
                  <a:pt x="618963" y="21343"/>
                </a:lnTo>
                <a:lnTo>
                  <a:pt x="551884" y="10671"/>
                </a:lnTo>
                <a:lnTo>
                  <a:pt x="539687" y="9147"/>
                </a:lnTo>
                <a:close/>
              </a:path>
              <a:path w="799464" h="269875">
                <a:moveTo>
                  <a:pt x="439068" y="16769"/>
                </a:moveTo>
                <a:lnTo>
                  <a:pt x="359791" y="16769"/>
                </a:lnTo>
                <a:lnTo>
                  <a:pt x="321678" y="19819"/>
                </a:lnTo>
                <a:lnTo>
                  <a:pt x="285089" y="21343"/>
                </a:lnTo>
                <a:lnTo>
                  <a:pt x="214960" y="32015"/>
                </a:lnTo>
                <a:lnTo>
                  <a:pt x="153978" y="44211"/>
                </a:lnTo>
                <a:lnTo>
                  <a:pt x="102144" y="60981"/>
                </a:lnTo>
                <a:lnTo>
                  <a:pt x="60981" y="80800"/>
                </a:lnTo>
                <a:lnTo>
                  <a:pt x="24392" y="112816"/>
                </a:lnTo>
                <a:lnTo>
                  <a:pt x="16769" y="134159"/>
                </a:lnTo>
                <a:lnTo>
                  <a:pt x="18294" y="146356"/>
                </a:lnTo>
                <a:lnTo>
                  <a:pt x="24392" y="157027"/>
                </a:lnTo>
                <a:lnTo>
                  <a:pt x="33539" y="167699"/>
                </a:lnTo>
                <a:lnTo>
                  <a:pt x="45736" y="179895"/>
                </a:lnTo>
                <a:lnTo>
                  <a:pt x="62506" y="189043"/>
                </a:lnTo>
                <a:lnTo>
                  <a:pt x="80800" y="199714"/>
                </a:lnTo>
                <a:lnTo>
                  <a:pt x="128061" y="218009"/>
                </a:lnTo>
                <a:lnTo>
                  <a:pt x="214960" y="237828"/>
                </a:lnTo>
                <a:lnTo>
                  <a:pt x="321678" y="250024"/>
                </a:lnTo>
                <a:lnTo>
                  <a:pt x="399429" y="253073"/>
                </a:lnTo>
                <a:lnTo>
                  <a:pt x="477181" y="250024"/>
                </a:lnTo>
                <a:lnTo>
                  <a:pt x="548835" y="243926"/>
                </a:lnTo>
                <a:lnTo>
                  <a:pt x="359791" y="243926"/>
                </a:lnTo>
                <a:lnTo>
                  <a:pt x="321678" y="242402"/>
                </a:lnTo>
                <a:lnTo>
                  <a:pt x="218009" y="230205"/>
                </a:lnTo>
                <a:lnTo>
                  <a:pt x="157027" y="218009"/>
                </a:lnTo>
                <a:lnTo>
                  <a:pt x="106717" y="201239"/>
                </a:lnTo>
                <a:lnTo>
                  <a:pt x="67079" y="182945"/>
                </a:lnTo>
                <a:lnTo>
                  <a:pt x="32015" y="152454"/>
                </a:lnTo>
                <a:lnTo>
                  <a:pt x="25917" y="134159"/>
                </a:lnTo>
                <a:lnTo>
                  <a:pt x="27441" y="125012"/>
                </a:lnTo>
                <a:lnTo>
                  <a:pt x="65555" y="86898"/>
                </a:lnTo>
                <a:lnTo>
                  <a:pt x="105193" y="68604"/>
                </a:lnTo>
                <a:lnTo>
                  <a:pt x="157027" y="51834"/>
                </a:lnTo>
                <a:lnTo>
                  <a:pt x="216484" y="39638"/>
                </a:lnTo>
                <a:lnTo>
                  <a:pt x="321678" y="27441"/>
                </a:lnTo>
                <a:lnTo>
                  <a:pt x="399429" y="24392"/>
                </a:lnTo>
                <a:lnTo>
                  <a:pt x="537146" y="24392"/>
                </a:lnTo>
                <a:lnTo>
                  <a:pt x="513770" y="21343"/>
                </a:lnTo>
                <a:lnTo>
                  <a:pt x="477181" y="19819"/>
                </a:lnTo>
                <a:lnTo>
                  <a:pt x="439068" y="16769"/>
                </a:lnTo>
                <a:close/>
              </a:path>
              <a:path w="799464" h="269875">
                <a:moveTo>
                  <a:pt x="537146" y="24392"/>
                </a:moveTo>
                <a:lnTo>
                  <a:pt x="399429" y="24392"/>
                </a:lnTo>
                <a:lnTo>
                  <a:pt x="475657" y="27441"/>
                </a:lnTo>
                <a:lnTo>
                  <a:pt x="547310" y="33539"/>
                </a:lnTo>
                <a:lnTo>
                  <a:pt x="580850" y="39638"/>
                </a:lnTo>
                <a:lnTo>
                  <a:pt x="641832" y="51834"/>
                </a:lnTo>
                <a:lnTo>
                  <a:pt x="667749" y="59457"/>
                </a:lnTo>
                <a:lnTo>
                  <a:pt x="692141" y="68604"/>
                </a:lnTo>
                <a:lnTo>
                  <a:pt x="713485" y="76227"/>
                </a:lnTo>
                <a:lnTo>
                  <a:pt x="747025" y="96046"/>
                </a:lnTo>
                <a:lnTo>
                  <a:pt x="772942" y="134159"/>
                </a:lnTo>
                <a:lnTo>
                  <a:pt x="771418" y="143306"/>
                </a:lnTo>
                <a:lnTo>
                  <a:pt x="731780" y="182945"/>
                </a:lnTo>
                <a:lnTo>
                  <a:pt x="692141" y="201239"/>
                </a:lnTo>
                <a:lnTo>
                  <a:pt x="641832" y="216484"/>
                </a:lnTo>
                <a:lnTo>
                  <a:pt x="580850" y="230205"/>
                </a:lnTo>
                <a:lnTo>
                  <a:pt x="513770" y="239353"/>
                </a:lnTo>
                <a:lnTo>
                  <a:pt x="475657" y="242402"/>
                </a:lnTo>
                <a:lnTo>
                  <a:pt x="439068" y="243926"/>
                </a:lnTo>
                <a:lnTo>
                  <a:pt x="548835" y="243926"/>
                </a:lnTo>
                <a:lnTo>
                  <a:pt x="614390" y="231730"/>
                </a:lnTo>
                <a:lnTo>
                  <a:pt x="643356" y="225632"/>
                </a:lnTo>
                <a:lnTo>
                  <a:pt x="670798" y="216484"/>
                </a:lnTo>
                <a:lnTo>
                  <a:pt x="696715" y="208862"/>
                </a:lnTo>
                <a:lnTo>
                  <a:pt x="718059" y="199714"/>
                </a:lnTo>
                <a:lnTo>
                  <a:pt x="736353" y="189043"/>
                </a:lnTo>
                <a:lnTo>
                  <a:pt x="753123" y="179895"/>
                </a:lnTo>
                <a:lnTo>
                  <a:pt x="765319" y="167699"/>
                </a:lnTo>
                <a:lnTo>
                  <a:pt x="774467" y="157027"/>
                </a:lnTo>
                <a:lnTo>
                  <a:pt x="779040" y="146356"/>
                </a:lnTo>
                <a:lnTo>
                  <a:pt x="780565" y="134159"/>
                </a:lnTo>
                <a:lnTo>
                  <a:pt x="779040" y="123487"/>
                </a:lnTo>
                <a:lnTo>
                  <a:pt x="753123" y="89947"/>
                </a:lnTo>
                <a:lnTo>
                  <a:pt x="718059" y="70128"/>
                </a:lnTo>
                <a:lnTo>
                  <a:pt x="670798" y="51834"/>
                </a:lnTo>
                <a:lnTo>
                  <a:pt x="614390" y="36589"/>
                </a:lnTo>
                <a:lnTo>
                  <a:pt x="582374" y="32015"/>
                </a:lnTo>
                <a:lnTo>
                  <a:pt x="548835" y="25917"/>
                </a:lnTo>
                <a:lnTo>
                  <a:pt x="537146" y="2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952907" y="3018643"/>
            <a:ext cx="57908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63" dirty="0">
                <a:latin typeface="Arial"/>
                <a:cs typeface="Arial"/>
              </a:rPr>
              <a:t>emp_Qual</a:t>
            </a:r>
            <a:endParaRPr sz="82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3669" y="2974703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5" y="0"/>
                </a:moveTo>
                <a:lnTo>
                  <a:pt x="292747" y="1974"/>
                </a:lnTo>
                <a:lnTo>
                  <a:pt x="232435" y="7663"/>
                </a:lnTo>
                <a:lnTo>
                  <a:pt x="176868" y="16715"/>
                </a:lnTo>
                <a:lnTo>
                  <a:pt x="127060" y="28779"/>
                </a:lnTo>
                <a:lnTo>
                  <a:pt x="84029" y="43503"/>
                </a:lnTo>
                <a:lnTo>
                  <a:pt x="48791" y="60537"/>
                </a:lnTo>
                <a:lnTo>
                  <a:pt x="5760" y="100125"/>
                </a:lnTo>
                <a:lnTo>
                  <a:pt x="0" y="121978"/>
                </a:lnTo>
                <a:lnTo>
                  <a:pt x="5760" y="144231"/>
                </a:lnTo>
                <a:lnTo>
                  <a:pt x="48791" y="184096"/>
                </a:lnTo>
                <a:lnTo>
                  <a:pt x="84029" y="201079"/>
                </a:lnTo>
                <a:lnTo>
                  <a:pt x="127060" y="215678"/>
                </a:lnTo>
                <a:lnTo>
                  <a:pt x="176868" y="227579"/>
                </a:lnTo>
                <a:lnTo>
                  <a:pt x="232435" y="236468"/>
                </a:lnTo>
                <a:lnTo>
                  <a:pt x="292747" y="242031"/>
                </a:lnTo>
                <a:lnTo>
                  <a:pt x="356785" y="243956"/>
                </a:lnTo>
                <a:lnTo>
                  <a:pt x="421225" y="242031"/>
                </a:lnTo>
                <a:lnTo>
                  <a:pt x="481750" y="236468"/>
                </a:lnTo>
                <a:lnTo>
                  <a:pt x="537381" y="227579"/>
                </a:lnTo>
                <a:lnTo>
                  <a:pt x="587138" y="215678"/>
                </a:lnTo>
                <a:lnTo>
                  <a:pt x="630044" y="201079"/>
                </a:lnTo>
                <a:lnTo>
                  <a:pt x="665119" y="184096"/>
                </a:lnTo>
                <a:lnTo>
                  <a:pt x="707861" y="144231"/>
                </a:lnTo>
                <a:lnTo>
                  <a:pt x="713571" y="121978"/>
                </a:lnTo>
                <a:lnTo>
                  <a:pt x="707861" y="100125"/>
                </a:lnTo>
                <a:lnTo>
                  <a:pt x="665119" y="60537"/>
                </a:lnTo>
                <a:lnTo>
                  <a:pt x="630044" y="43503"/>
                </a:lnTo>
                <a:lnTo>
                  <a:pt x="587138" y="28779"/>
                </a:lnTo>
                <a:lnTo>
                  <a:pt x="537381" y="16715"/>
                </a:lnTo>
                <a:lnTo>
                  <a:pt x="481750" y="7663"/>
                </a:lnTo>
                <a:lnTo>
                  <a:pt x="421225" y="1974"/>
                </a:lnTo>
                <a:lnTo>
                  <a:pt x="356785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904620" y="3018369"/>
            <a:ext cx="32164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24" dirty="0">
                <a:latin typeface="Arial"/>
                <a:cs typeface="Arial"/>
              </a:rPr>
              <a:t>s</a:t>
            </a:r>
            <a:r>
              <a:rPr sz="826" spc="49" dirty="0">
                <a:latin typeface="Arial"/>
                <a:cs typeface="Arial"/>
              </a:rPr>
              <a:t>tr</a:t>
            </a:r>
            <a:r>
              <a:rPr sz="826" spc="53" dirty="0">
                <a:latin typeface="Arial"/>
                <a:cs typeface="Arial"/>
              </a:rPr>
              <a:t>ee</a:t>
            </a:r>
            <a:r>
              <a:rPr sz="826" spc="29" dirty="0">
                <a:latin typeface="Arial"/>
                <a:cs typeface="Arial"/>
              </a:rPr>
              <a:t>t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0078" y="2974783"/>
            <a:ext cx="695766" cy="237684"/>
          </a:xfrm>
          <a:custGeom>
            <a:avLst/>
            <a:gdLst/>
            <a:ahLst/>
            <a:cxnLst/>
            <a:rect l="l" t="t" r="r" b="b"/>
            <a:pathLst>
              <a:path w="715644" h="244475">
                <a:moveTo>
                  <a:pt x="358307" y="0"/>
                </a:moveTo>
                <a:lnTo>
                  <a:pt x="293815" y="1974"/>
                </a:lnTo>
                <a:lnTo>
                  <a:pt x="233151" y="7663"/>
                </a:lnTo>
                <a:lnTo>
                  <a:pt x="177318" y="16715"/>
                </a:lnTo>
                <a:lnTo>
                  <a:pt x="127320" y="28779"/>
                </a:lnTo>
                <a:lnTo>
                  <a:pt x="84162" y="43503"/>
                </a:lnTo>
                <a:lnTo>
                  <a:pt x="48847" y="60536"/>
                </a:lnTo>
                <a:lnTo>
                  <a:pt x="5762" y="100124"/>
                </a:lnTo>
                <a:lnTo>
                  <a:pt x="0" y="121977"/>
                </a:lnTo>
                <a:lnTo>
                  <a:pt x="5762" y="144230"/>
                </a:lnTo>
                <a:lnTo>
                  <a:pt x="48847" y="184095"/>
                </a:lnTo>
                <a:lnTo>
                  <a:pt x="84162" y="201078"/>
                </a:lnTo>
                <a:lnTo>
                  <a:pt x="127320" y="215676"/>
                </a:lnTo>
                <a:lnTo>
                  <a:pt x="177318" y="227577"/>
                </a:lnTo>
                <a:lnTo>
                  <a:pt x="233151" y="236466"/>
                </a:lnTo>
                <a:lnTo>
                  <a:pt x="293815" y="242029"/>
                </a:lnTo>
                <a:lnTo>
                  <a:pt x="358307" y="243954"/>
                </a:lnTo>
                <a:lnTo>
                  <a:pt x="422345" y="242029"/>
                </a:lnTo>
                <a:lnTo>
                  <a:pt x="482656" y="236466"/>
                </a:lnTo>
                <a:lnTo>
                  <a:pt x="538223" y="227577"/>
                </a:lnTo>
                <a:lnTo>
                  <a:pt x="588031" y="215676"/>
                </a:lnTo>
                <a:lnTo>
                  <a:pt x="631061" y="201078"/>
                </a:lnTo>
                <a:lnTo>
                  <a:pt x="666299" y="184095"/>
                </a:lnTo>
                <a:lnTo>
                  <a:pt x="709330" y="144230"/>
                </a:lnTo>
                <a:lnTo>
                  <a:pt x="715090" y="121977"/>
                </a:lnTo>
                <a:lnTo>
                  <a:pt x="709330" y="100124"/>
                </a:lnTo>
                <a:lnTo>
                  <a:pt x="666299" y="60536"/>
                </a:lnTo>
                <a:lnTo>
                  <a:pt x="631061" y="43503"/>
                </a:lnTo>
                <a:lnTo>
                  <a:pt x="588031" y="28779"/>
                </a:lnTo>
                <a:lnTo>
                  <a:pt x="538223" y="16715"/>
                </a:lnTo>
                <a:lnTo>
                  <a:pt x="482656" y="7663"/>
                </a:lnTo>
                <a:lnTo>
                  <a:pt x="422345" y="1974"/>
                </a:lnTo>
                <a:lnTo>
                  <a:pt x="358307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182172" y="3018369"/>
            <a:ext cx="5445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da</a:t>
            </a:r>
            <a:r>
              <a:rPr sz="826" spc="49" dirty="0">
                <a:latin typeface="Arial"/>
                <a:cs typeface="Arial"/>
              </a:rPr>
              <a:t>t</a:t>
            </a:r>
            <a:r>
              <a:rPr sz="826" spc="53" dirty="0">
                <a:latin typeface="Arial"/>
                <a:cs typeface="Arial"/>
              </a:rPr>
              <a:t>e</a:t>
            </a:r>
            <a:r>
              <a:rPr sz="826" spc="97" dirty="0">
                <a:latin typeface="Arial"/>
                <a:cs typeface="Arial"/>
              </a:rPr>
              <a:t>H</a:t>
            </a:r>
            <a:r>
              <a:rPr sz="826" spc="19" dirty="0">
                <a:latin typeface="Arial"/>
                <a:cs typeface="Arial"/>
              </a:rPr>
              <a:t>i</a:t>
            </a:r>
            <a:r>
              <a:rPr sz="826" spc="24" dirty="0">
                <a:latin typeface="Arial"/>
                <a:cs typeface="Arial"/>
              </a:rPr>
              <a:t>r</a:t>
            </a:r>
            <a:r>
              <a:rPr sz="826" spc="73" dirty="0">
                <a:latin typeface="Arial"/>
                <a:cs typeface="Arial"/>
              </a:rPr>
              <a:t>e</a:t>
            </a:r>
            <a:r>
              <a:rPr sz="826" spc="58" dirty="0">
                <a:latin typeface="Arial"/>
                <a:cs typeface="Arial"/>
              </a:rPr>
              <a:t>d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01140" y="2974783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2" y="0"/>
                </a:moveTo>
                <a:lnTo>
                  <a:pt x="292343" y="1974"/>
                </a:lnTo>
                <a:lnTo>
                  <a:pt x="231819" y="7663"/>
                </a:lnTo>
                <a:lnTo>
                  <a:pt x="176189" y="16715"/>
                </a:lnTo>
                <a:lnTo>
                  <a:pt x="126431" y="28779"/>
                </a:lnTo>
                <a:lnTo>
                  <a:pt x="83526" y="43503"/>
                </a:lnTo>
                <a:lnTo>
                  <a:pt x="48451" y="60536"/>
                </a:lnTo>
                <a:lnTo>
                  <a:pt x="5709" y="100124"/>
                </a:lnTo>
                <a:lnTo>
                  <a:pt x="0" y="121977"/>
                </a:lnTo>
                <a:lnTo>
                  <a:pt x="5709" y="144230"/>
                </a:lnTo>
                <a:lnTo>
                  <a:pt x="48451" y="184095"/>
                </a:lnTo>
                <a:lnTo>
                  <a:pt x="83526" y="201078"/>
                </a:lnTo>
                <a:lnTo>
                  <a:pt x="126431" y="215676"/>
                </a:lnTo>
                <a:lnTo>
                  <a:pt x="176189" y="227577"/>
                </a:lnTo>
                <a:lnTo>
                  <a:pt x="231819" y="236466"/>
                </a:lnTo>
                <a:lnTo>
                  <a:pt x="292343" y="242029"/>
                </a:lnTo>
                <a:lnTo>
                  <a:pt x="356782" y="243954"/>
                </a:lnTo>
                <a:lnTo>
                  <a:pt x="420820" y="242029"/>
                </a:lnTo>
                <a:lnTo>
                  <a:pt x="481131" y="236466"/>
                </a:lnTo>
                <a:lnTo>
                  <a:pt x="536699" y="227577"/>
                </a:lnTo>
                <a:lnTo>
                  <a:pt x="586506" y="215676"/>
                </a:lnTo>
                <a:lnTo>
                  <a:pt x="629537" y="201078"/>
                </a:lnTo>
                <a:lnTo>
                  <a:pt x="664774" y="184095"/>
                </a:lnTo>
                <a:lnTo>
                  <a:pt x="707805" y="144230"/>
                </a:lnTo>
                <a:lnTo>
                  <a:pt x="713565" y="121977"/>
                </a:lnTo>
                <a:lnTo>
                  <a:pt x="707805" y="100124"/>
                </a:lnTo>
                <a:lnTo>
                  <a:pt x="664774" y="60536"/>
                </a:lnTo>
                <a:lnTo>
                  <a:pt x="629537" y="43503"/>
                </a:lnTo>
                <a:lnTo>
                  <a:pt x="586506" y="28779"/>
                </a:lnTo>
                <a:lnTo>
                  <a:pt x="536699" y="16715"/>
                </a:lnTo>
                <a:lnTo>
                  <a:pt x="481131" y="7663"/>
                </a:lnTo>
                <a:lnTo>
                  <a:pt x="420820" y="1974"/>
                </a:lnTo>
                <a:lnTo>
                  <a:pt x="356782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598343" y="3018369"/>
            <a:ext cx="50253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h</a:t>
            </a:r>
            <a:r>
              <a:rPr sz="826" spc="73" dirty="0">
                <a:latin typeface="Arial"/>
                <a:cs typeface="Arial"/>
              </a:rPr>
              <a:t>o</a:t>
            </a:r>
            <a:r>
              <a:rPr sz="826" spc="53" dirty="0">
                <a:latin typeface="Arial"/>
                <a:cs typeface="Arial"/>
              </a:rPr>
              <a:t>u</a:t>
            </a:r>
            <a:r>
              <a:rPr sz="826" spc="49" dirty="0">
                <a:latin typeface="Arial"/>
                <a:cs typeface="Arial"/>
              </a:rPr>
              <a:t>s</a:t>
            </a:r>
            <a:r>
              <a:rPr sz="826" spc="73" dirty="0">
                <a:latin typeface="Arial"/>
                <a:cs typeface="Arial"/>
              </a:rPr>
              <a:t>e</a:t>
            </a:r>
            <a:r>
              <a:rPr sz="826" spc="63" dirty="0">
                <a:latin typeface="Arial"/>
                <a:cs typeface="Arial"/>
              </a:rPr>
              <a:t>No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8041" y="2476659"/>
            <a:ext cx="693914" cy="237684"/>
          </a:xfrm>
          <a:custGeom>
            <a:avLst/>
            <a:gdLst/>
            <a:ahLst/>
            <a:cxnLst/>
            <a:rect l="l" t="t" r="r" b="b"/>
            <a:pathLst>
              <a:path w="713739" h="244475">
                <a:moveTo>
                  <a:pt x="356782" y="0"/>
                </a:moveTo>
                <a:lnTo>
                  <a:pt x="292744" y="1974"/>
                </a:lnTo>
                <a:lnTo>
                  <a:pt x="232434" y="7663"/>
                </a:lnTo>
                <a:lnTo>
                  <a:pt x="176866" y="16715"/>
                </a:lnTo>
                <a:lnTo>
                  <a:pt x="127059" y="28779"/>
                </a:lnTo>
                <a:lnTo>
                  <a:pt x="84028" y="43503"/>
                </a:lnTo>
                <a:lnTo>
                  <a:pt x="48790" y="60536"/>
                </a:lnTo>
                <a:lnTo>
                  <a:pt x="5760" y="100124"/>
                </a:lnTo>
                <a:lnTo>
                  <a:pt x="0" y="121977"/>
                </a:lnTo>
                <a:lnTo>
                  <a:pt x="5760" y="143829"/>
                </a:lnTo>
                <a:lnTo>
                  <a:pt x="48790" y="183417"/>
                </a:lnTo>
                <a:lnTo>
                  <a:pt x="84028" y="200450"/>
                </a:lnTo>
                <a:lnTo>
                  <a:pt x="127059" y="215174"/>
                </a:lnTo>
                <a:lnTo>
                  <a:pt x="176866" y="227238"/>
                </a:lnTo>
                <a:lnTo>
                  <a:pt x="232434" y="236290"/>
                </a:lnTo>
                <a:lnTo>
                  <a:pt x="292744" y="241979"/>
                </a:lnTo>
                <a:lnTo>
                  <a:pt x="356782" y="243954"/>
                </a:lnTo>
                <a:lnTo>
                  <a:pt x="420820" y="241979"/>
                </a:lnTo>
                <a:lnTo>
                  <a:pt x="481131" y="236290"/>
                </a:lnTo>
                <a:lnTo>
                  <a:pt x="536699" y="227238"/>
                </a:lnTo>
                <a:lnTo>
                  <a:pt x="586506" y="215174"/>
                </a:lnTo>
                <a:lnTo>
                  <a:pt x="629537" y="200450"/>
                </a:lnTo>
                <a:lnTo>
                  <a:pt x="664774" y="183417"/>
                </a:lnTo>
                <a:lnTo>
                  <a:pt x="707805" y="143829"/>
                </a:lnTo>
                <a:lnTo>
                  <a:pt x="713565" y="121977"/>
                </a:lnTo>
                <a:lnTo>
                  <a:pt x="707805" y="100124"/>
                </a:lnTo>
                <a:lnTo>
                  <a:pt x="664774" y="60536"/>
                </a:lnTo>
                <a:lnTo>
                  <a:pt x="629537" y="43503"/>
                </a:lnTo>
                <a:lnTo>
                  <a:pt x="586506" y="28779"/>
                </a:lnTo>
                <a:lnTo>
                  <a:pt x="536699" y="16715"/>
                </a:lnTo>
                <a:lnTo>
                  <a:pt x="481131" y="7663"/>
                </a:lnTo>
                <a:lnTo>
                  <a:pt x="420820" y="1974"/>
                </a:lnTo>
                <a:lnTo>
                  <a:pt x="356782" y="0"/>
                </a:lnTo>
                <a:close/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340551" y="2520030"/>
            <a:ext cx="45190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3" dirty="0">
                <a:latin typeface="Arial"/>
                <a:cs typeface="Arial"/>
              </a:rPr>
              <a:t>a</a:t>
            </a:r>
            <a:r>
              <a:rPr sz="826" spc="73" dirty="0">
                <a:latin typeface="Arial"/>
                <a:cs typeface="Arial"/>
              </a:rPr>
              <a:t>d</a:t>
            </a:r>
            <a:r>
              <a:rPr sz="826" spc="53" dirty="0">
                <a:latin typeface="Arial"/>
                <a:cs typeface="Arial"/>
              </a:rPr>
              <a:t>dre</a:t>
            </a:r>
            <a:r>
              <a:rPr sz="826" spc="49" dirty="0">
                <a:latin typeface="Arial"/>
                <a:cs typeface="Arial"/>
              </a:rPr>
              <a:t>ss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5124" y="2642715"/>
            <a:ext cx="848254" cy="332140"/>
          </a:xfrm>
          <a:custGeom>
            <a:avLst/>
            <a:gdLst/>
            <a:ahLst/>
            <a:cxnLst/>
            <a:rect l="l" t="t" r="r" b="b"/>
            <a:pathLst>
              <a:path w="872489" h="341630">
                <a:moveTo>
                  <a:pt x="872129" y="0"/>
                </a:moveTo>
                <a:lnTo>
                  <a:pt x="0" y="341533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41144" y="2694599"/>
            <a:ext cx="206199" cy="262378"/>
          </a:xfrm>
          <a:custGeom>
            <a:avLst/>
            <a:gdLst/>
            <a:ahLst/>
            <a:cxnLst/>
            <a:rect l="l" t="t" r="r" b="b"/>
            <a:pathLst>
              <a:path w="212089" h="269875">
                <a:moveTo>
                  <a:pt x="211933" y="0"/>
                </a:moveTo>
                <a:lnTo>
                  <a:pt x="0" y="269872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655312" y="2713868"/>
            <a:ext cx="179652" cy="261144"/>
          </a:xfrm>
          <a:custGeom>
            <a:avLst/>
            <a:gdLst/>
            <a:ahLst/>
            <a:cxnLst/>
            <a:rect l="l" t="t" r="r" b="b"/>
            <a:pathLst>
              <a:path w="184785" h="268605">
                <a:moveTo>
                  <a:pt x="0" y="0"/>
                </a:moveTo>
                <a:lnTo>
                  <a:pt x="184488" y="26834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40936" y="2690151"/>
            <a:ext cx="206199" cy="284603"/>
          </a:xfrm>
          <a:custGeom>
            <a:avLst/>
            <a:gdLst/>
            <a:ahLst/>
            <a:cxnLst/>
            <a:rect l="l" t="t" r="r" b="b"/>
            <a:pathLst>
              <a:path w="212089" h="292735">
                <a:moveTo>
                  <a:pt x="211933" y="0"/>
                </a:moveTo>
                <a:lnTo>
                  <a:pt x="0" y="292742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028277" y="258935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88" y="0"/>
                </a:moveTo>
                <a:lnTo>
                  <a:pt x="0" y="0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11972" y="2238032"/>
            <a:ext cx="463021" cy="286456"/>
          </a:xfrm>
          <a:custGeom>
            <a:avLst/>
            <a:gdLst/>
            <a:ahLst/>
            <a:cxnLst/>
            <a:rect l="l" t="t" r="r" b="b"/>
            <a:pathLst>
              <a:path w="476250" h="294639">
                <a:moveTo>
                  <a:pt x="475706" y="0"/>
                </a:moveTo>
                <a:lnTo>
                  <a:pt x="0" y="29426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626557" y="2238032"/>
            <a:ext cx="0" cy="286456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267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778649" y="2238033"/>
            <a:ext cx="508706" cy="275960"/>
          </a:xfrm>
          <a:custGeom>
            <a:avLst/>
            <a:gdLst/>
            <a:ahLst/>
            <a:cxnLst/>
            <a:rect l="l" t="t" r="r" b="b"/>
            <a:pathLst>
              <a:path w="523239" h="283844">
                <a:moveTo>
                  <a:pt x="0" y="0"/>
                </a:moveTo>
                <a:lnTo>
                  <a:pt x="522972" y="283594"/>
                </a:lnTo>
              </a:path>
            </a:pathLst>
          </a:custGeom>
          <a:ln w="13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10096" y="1431679"/>
            <a:ext cx="3084953" cy="2137922"/>
          </a:xfrm>
          <a:custGeom>
            <a:avLst/>
            <a:gdLst/>
            <a:ahLst/>
            <a:cxnLst/>
            <a:rect l="l" t="t" r="r" b="b"/>
            <a:pathLst>
              <a:path w="3173095" h="2199005">
                <a:moveTo>
                  <a:pt x="0" y="2198619"/>
                </a:moveTo>
                <a:lnTo>
                  <a:pt x="3172903" y="2198619"/>
                </a:lnTo>
                <a:lnTo>
                  <a:pt x="3172903" y="0"/>
                </a:lnTo>
                <a:lnTo>
                  <a:pt x="0" y="0"/>
                </a:lnTo>
                <a:lnTo>
                  <a:pt x="0" y="2198619"/>
                </a:lnTo>
                <a:close/>
              </a:path>
            </a:pathLst>
          </a:custGeom>
          <a:ln w="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099175" y="3739472"/>
            <a:ext cx="5372276" cy="2403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629796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4: Example entity </a:t>
            </a:r>
            <a:r>
              <a:rPr sz="1167" spc="-5" dirty="0">
                <a:latin typeface="Times New Roman"/>
                <a:cs typeface="Times New Roman"/>
              </a:rPr>
              <a:t>type with attributes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types 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concludes </a:t>
            </a: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lecture.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361" spc="63" dirty="0">
                <a:latin typeface="Times New Roman"/>
                <a:cs typeface="Times New Roman"/>
              </a:rPr>
              <a:t>Summary:</a:t>
            </a:r>
            <a:endParaRPr sz="1361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342"/>
              </a:lnSpc>
              <a:spcBef>
                <a:spcPts val="297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lecture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spc="-10" dirty="0">
                <a:latin typeface="Times New Roman"/>
                <a:cs typeface="Times New Roman"/>
              </a:rPr>
              <a:t>attribute.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discussed that there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three  different </a:t>
            </a:r>
            <a:r>
              <a:rPr sz="1167" dirty="0">
                <a:latin typeface="Times New Roman"/>
                <a:cs typeface="Times New Roman"/>
              </a:rPr>
              <a:t>notions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which the term entity is </a:t>
            </a:r>
            <a:r>
              <a:rPr sz="1167" spc="-5" dirty="0">
                <a:latin typeface="Times New Roman"/>
                <a:cs typeface="Times New Roman"/>
              </a:rPr>
              <a:t>used and we </a:t>
            </a:r>
            <a:r>
              <a:rPr sz="1167" dirty="0">
                <a:latin typeface="Times New Roman"/>
                <a:cs typeface="Times New Roman"/>
              </a:rPr>
              <a:t>looked into these three terms in  </a:t>
            </a:r>
            <a:r>
              <a:rPr sz="1167" spc="-5" dirty="0">
                <a:latin typeface="Times New Roman"/>
                <a:cs typeface="Times New Roman"/>
              </a:rPr>
              <a:t>detail.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entity type, entity instance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set. An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label  assigned </a:t>
            </a:r>
            <a:r>
              <a:rPr sz="1167" dirty="0">
                <a:latin typeface="Times New Roman"/>
                <a:cs typeface="Times New Roman"/>
              </a:rPr>
              <a:t>to items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objects existing in </a:t>
            </a:r>
            <a:r>
              <a:rPr sz="1167" spc="-5" dirty="0">
                <a:latin typeface="Times New Roman"/>
                <a:cs typeface="Times New Roman"/>
              </a:rPr>
              <a:t>an environment and </a:t>
            </a:r>
            <a:r>
              <a:rPr sz="1167" dirty="0">
                <a:latin typeface="Times New Roman"/>
                <a:cs typeface="Times New Roman"/>
              </a:rPr>
              <a:t>having same or similar  </a:t>
            </a:r>
            <a:r>
              <a:rPr sz="1167" spc="-5" dirty="0">
                <a:latin typeface="Times New Roman"/>
                <a:cs typeface="Times New Roman"/>
              </a:rPr>
              <a:t>property. An </a:t>
            </a:r>
            <a:r>
              <a:rPr sz="1167" dirty="0">
                <a:latin typeface="Times New Roman"/>
                <a:cs typeface="Times New Roman"/>
              </a:rPr>
              <a:t>entity instance is a </a:t>
            </a:r>
            <a:r>
              <a:rPr sz="1167" spc="-5" dirty="0">
                <a:latin typeface="Times New Roman"/>
                <a:cs typeface="Times New Roman"/>
              </a:rPr>
              <a:t>particular item or instance that belongs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particular 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a collection of entity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 an </a:t>
            </a:r>
            <a:r>
              <a:rPr sz="1167" dirty="0">
                <a:latin typeface="Times New Roman"/>
                <a:cs typeface="Times New Roman"/>
              </a:rPr>
              <a:t>entity set. We </a:t>
            </a:r>
            <a:r>
              <a:rPr sz="1167" spc="-5" dirty="0">
                <a:latin typeface="Times New Roman"/>
                <a:cs typeface="Times New Roman"/>
              </a:rPr>
              <a:t>also discussed </a:t>
            </a:r>
            <a:r>
              <a:rPr sz="1167" dirty="0">
                <a:latin typeface="Times New Roman"/>
                <a:cs typeface="Times New Roman"/>
              </a:rPr>
              <a:t>in  this </a:t>
            </a:r>
            <a:r>
              <a:rPr sz="1167" spc="-5" dirty="0">
                <a:latin typeface="Times New Roman"/>
                <a:cs typeface="Times New Roman"/>
              </a:rPr>
              <a:t>lecture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attribute component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E-R </a:t>
            </a:r>
            <a:r>
              <a:rPr sz="1167" spc="-10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different types.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third component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the </a:t>
            </a:r>
            <a:r>
              <a:rPr sz="1167" spc="-5" dirty="0">
                <a:latin typeface="Times New Roman"/>
                <a:cs typeface="Times New Roman"/>
              </a:rPr>
              <a:t>relationship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next  lecture.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9284" y="6647810"/>
            <a:ext cx="5371042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29" dirty="0">
                <a:latin typeface="Times New Roman"/>
                <a:cs typeface="Times New Roman"/>
              </a:rPr>
              <a:t>Exercises:</a:t>
            </a:r>
            <a:endParaRPr sz="1361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42"/>
              </a:lnSpc>
              <a:spcBef>
                <a:spcPts val="394"/>
              </a:spcBef>
              <a:buFont typeface="Symbol"/>
              <a:buChar char="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Take </a:t>
            </a:r>
            <a:r>
              <a:rPr sz="1167" dirty="0">
                <a:latin typeface="Times New Roman"/>
                <a:cs typeface="Times New Roman"/>
              </a:rPr>
              <a:t>a look into the </a:t>
            </a:r>
            <a:r>
              <a:rPr sz="1167" spc="-5" dirty="0">
                <a:latin typeface="Times New Roman"/>
                <a:cs typeface="Times New Roman"/>
              </a:rPr>
              <a:t>system where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study or </a:t>
            </a:r>
            <a:r>
              <a:rPr sz="1167" spc="-5" dirty="0">
                <a:latin typeface="Times New Roman"/>
                <a:cs typeface="Times New Roman"/>
              </a:rPr>
              <a:t>live, </a:t>
            </a: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different 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environment. </a:t>
            </a:r>
            <a:r>
              <a:rPr sz="1167" spc="-5" dirty="0">
                <a:latin typeface="Times New Roman"/>
                <a:cs typeface="Times New Roman"/>
              </a:rPr>
              <a:t>Associate different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with </a:t>
            </a:r>
            <a:r>
              <a:rPr sz="1167" spc="-5" dirty="0">
                <a:latin typeface="Times New Roman"/>
                <a:cs typeface="Times New Roman"/>
              </a:rPr>
              <a:t>these 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42"/>
              </a:lnSpc>
              <a:spcBef>
                <a:spcPts val="83"/>
              </a:spcBef>
              <a:buFont typeface="Symbol"/>
              <a:buChar char="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Look at </a:t>
            </a:r>
            <a:r>
              <a:rPr sz="1167" dirty="0">
                <a:latin typeface="Times New Roman"/>
                <a:cs typeface="Times New Roman"/>
              </a:rPr>
              <a:t>the same environment </a:t>
            </a:r>
            <a:r>
              <a:rPr sz="1167" spc="-5" dirty="0">
                <a:latin typeface="Times New Roman"/>
                <a:cs typeface="Times New Roman"/>
              </a:rPr>
              <a:t>from different possible perspectives and </a:t>
            </a:r>
            <a:r>
              <a:rPr sz="1167" dirty="0">
                <a:latin typeface="Times New Roman"/>
                <a:cs typeface="Times New Roman"/>
              </a:rPr>
              <a:t>realize the  </a:t>
            </a:r>
            <a:r>
              <a:rPr sz="1167" spc="-5" dirty="0">
                <a:latin typeface="Times New Roman"/>
                <a:cs typeface="Times New Roman"/>
              </a:rPr>
              <a:t>difference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perspective makes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abstraction process that  results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establishing different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 or/and their different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properties.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5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08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32291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38" y="2901021"/>
            <a:ext cx="39665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363" y="2970646"/>
            <a:ext cx="6926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Section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5.4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7664" y="273063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15319" y="27306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44700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7664" y="341821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2355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15319" y="341821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557151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099080" y="3897562"/>
            <a:ext cx="2542910" cy="656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2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Concept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importance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9067" y="5033680"/>
            <a:ext cx="5371659" cy="4190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49" dirty="0">
                <a:latin typeface="Times New Roman"/>
                <a:cs typeface="Times New Roman"/>
              </a:rPr>
              <a:t>Attributes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  <a:spcBef>
                <a:spcPts val="228"/>
              </a:spcBef>
            </a:pPr>
            <a:r>
              <a:rPr sz="1167" spc="-5" dirty="0">
                <a:latin typeface="Times New Roman"/>
                <a:cs typeface="Times New Roman"/>
              </a:rPr>
              <a:t>Def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1:</a:t>
            </a:r>
            <a:endParaRPr sz="1167">
              <a:latin typeface="Times New Roman"/>
              <a:cs typeface="Times New Roman"/>
            </a:endParaRPr>
          </a:p>
          <a:p>
            <a:pPr marL="456837" marR="7408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An 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detail </a:t>
            </a:r>
            <a:r>
              <a:rPr sz="1167" spc="-5" dirty="0">
                <a:latin typeface="Times New Roman"/>
                <a:cs typeface="Times New Roman"/>
              </a:rPr>
              <a:t>that serves </a:t>
            </a:r>
            <a:r>
              <a:rPr sz="1167" dirty="0">
                <a:latin typeface="Times New Roman"/>
                <a:cs typeface="Times New Roman"/>
              </a:rPr>
              <a:t>to identify, </a:t>
            </a:r>
            <a:r>
              <a:rPr sz="1167" spc="-5" dirty="0">
                <a:latin typeface="Times New Roman"/>
                <a:cs typeface="Times New Roman"/>
              </a:rPr>
              <a:t>qualify, classify, quantify, </a:t>
            </a:r>
            <a:r>
              <a:rPr sz="1167" spc="5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otherwise express </a:t>
            </a:r>
            <a:r>
              <a:rPr sz="1167" dirty="0">
                <a:latin typeface="Times New Roman"/>
                <a:cs typeface="Times New Roman"/>
              </a:rPr>
              <a:t>the state 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occurrence </a:t>
            </a:r>
            <a:r>
              <a:rPr sz="1167" dirty="0">
                <a:latin typeface="Times New Roman"/>
                <a:cs typeface="Times New Roman"/>
              </a:rPr>
              <a:t>or a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167" spc="-5" dirty="0">
                <a:latin typeface="Times New Roman"/>
                <a:cs typeface="Times New Roman"/>
              </a:rPr>
              <a:t>Def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2:</a:t>
            </a:r>
            <a:endParaRPr sz="1167">
              <a:latin typeface="Times New Roman"/>
              <a:cs typeface="Times New Roman"/>
            </a:endParaRPr>
          </a:p>
          <a:p>
            <a:pPr marL="457453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Attributes are </a:t>
            </a:r>
            <a:r>
              <a:rPr sz="1167" dirty="0">
                <a:latin typeface="Times New Roman"/>
                <a:cs typeface="Times New Roman"/>
              </a:rPr>
              <a:t>data objects </a:t>
            </a:r>
            <a:r>
              <a:rPr sz="1167" spc="-5" dirty="0">
                <a:latin typeface="Times New Roman"/>
                <a:cs typeface="Times New Roman"/>
              </a:rPr>
              <a:t>that either </a:t>
            </a: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or describe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Identifying </a:t>
            </a:r>
            <a:r>
              <a:rPr sz="1167" dirty="0">
                <a:latin typeface="Times New Roman"/>
                <a:cs typeface="Times New Roman"/>
              </a:rPr>
              <a:t>entity type and </a:t>
            </a:r>
            <a:r>
              <a:rPr sz="1167" spc="-5" dirty="0">
                <a:latin typeface="Times New Roman"/>
                <a:cs typeface="Times New Roman"/>
              </a:rPr>
              <a:t>then assigning attributes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spc="-5" dirty="0">
                <a:latin typeface="Times New Roman"/>
                <a:cs typeface="Times New Roman"/>
              </a:rPr>
              <a:t>round; it’s an </a:t>
            </a:r>
            <a:r>
              <a:rPr sz="1167" dirty="0">
                <a:latin typeface="Times New Roman"/>
                <a:cs typeface="Times New Roman"/>
              </a:rPr>
              <a:t>“egg or  </a:t>
            </a:r>
            <a:r>
              <a:rPr sz="1167" spc="-5" dirty="0">
                <a:latin typeface="Times New Roman"/>
                <a:cs typeface="Times New Roman"/>
              </a:rPr>
              <a:t>hen” first </a:t>
            </a:r>
            <a:r>
              <a:rPr sz="1167" dirty="0">
                <a:latin typeface="Times New Roman"/>
                <a:cs typeface="Times New Roman"/>
              </a:rPr>
              <a:t>problem.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works both </a:t>
            </a:r>
            <a:r>
              <a:rPr sz="1167" spc="-5" dirty="0">
                <a:latin typeface="Times New Roman"/>
                <a:cs typeface="Times New Roman"/>
              </a:rPr>
              <a:t>ways; differently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different people.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possible </a:t>
            </a:r>
            <a:r>
              <a:rPr sz="1167" spc="-5" dirty="0">
                <a:latin typeface="Times New Roman"/>
                <a:cs typeface="Times New Roman"/>
              </a:rPr>
              <a:t>that  we first </a:t>
            </a: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type, and then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describe </a:t>
            </a:r>
            <a:r>
              <a:rPr sz="1167" dirty="0">
                <a:latin typeface="Times New Roman"/>
                <a:cs typeface="Times New Roman"/>
              </a:rPr>
              <a:t>it in </a:t>
            </a:r>
            <a:r>
              <a:rPr sz="1167" spc="-5" dirty="0">
                <a:latin typeface="Times New Roman"/>
                <a:cs typeface="Times New Roman"/>
              </a:rPr>
              <a:t>real terms,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through </a:t>
            </a:r>
            <a:r>
              <a:rPr sz="1167" dirty="0">
                <a:latin typeface="Times New Roman"/>
                <a:cs typeface="Times New Roman"/>
              </a:rPr>
              <a:t>its  </a:t>
            </a:r>
            <a:r>
              <a:rPr sz="1167" spc="-5" dirty="0">
                <a:latin typeface="Times New Roman"/>
                <a:cs typeface="Times New Roman"/>
              </a:rPr>
              <a:t>attributes keeping </a:t>
            </a:r>
            <a:r>
              <a:rPr sz="1167" dirty="0">
                <a:latin typeface="Times New Roman"/>
                <a:cs typeface="Times New Roman"/>
              </a:rPr>
              <a:t>in view 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users’ </a:t>
            </a:r>
            <a:r>
              <a:rPr sz="1167" spc="-5" dirty="0">
                <a:latin typeface="Times New Roman"/>
                <a:cs typeface="Times New Roman"/>
              </a:rPr>
              <a:t>groups. Or,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spc="-5" dirty="0">
                <a:latin typeface="Times New Roman"/>
                <a:cs typeface="Times New Roman"/>
              </a:rPr>
              <a:t>round; we </a:t>
            </a:r>
            <a:r>
              <a:rPr sz="1167" dirty="0">
                <a:latin typeface="Times New Roman"/>
                <a:cs typeface="Times New Roman"/>
              </a:rPr>
              <a:t>enlist the </a:t>
            </a:r>
            <a:r>
              <a:rPr sz="1167" spc="-5" dirty="0">
                <a:latin typeface="Times New Roman"/>
                <a:cs typeface="Times New Roman"/>
              </a:rPr>
              <a:t>attribute included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users’ </a:t>
            </a:r>
            <a:r>
              <a:rPr sz="1167" spc="-5" dirty="0">
                <a:latin typeface="Times New Roman"/>
                <a:cs typeface="Times New Roman"/>
              </a:rPr>
              <a:t>requirements and then  group different attributes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establish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10" dirty="0">
                <a:latin typeface="Times New Roman"/>
                <a:cs typeface="Times New Roman"/>
              </a:rPr>
              <a:t>types</a:t>
            </a:r>
            <a:r>
              <a:rPr sz="1167" i="1" spc="-10" dirty="0">
                <a:latin typeface="Times New Roman"/>
                <a:cs typeface="Times New Roman"/>
              </a:rPr>
              <a:t>. </a:t>
            </a:r>
            <a:r>
              <a:rPr sz="1167" spc="-5" dirty="0">
                <a:latin typeface="Times New Roman"/>
                <a:cs typeface="Times New Roman"/>
              </a:rPr>
              <a:t>Attributes are </a:t>
            </a:r>
            <a:r>
              <a:rPr sz="1167" dirty="0">
                <a:latin typeface="Times New Roman"/>
                <a:cs typeface="Times New Roman"/>
              </a:rPr>
              <a:t>specific </a:t>
            </a:r>
            <a:r>
              <a:rPr sz="1167" spc="-5" dirty="0">
                <a:latin typeface="Times New Roman"/>
                <a:cs typeface="Times New Roman"/>
              </a:rPr>
              <a:t>pieces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information, which </a:t>
            </a:r>
            <a:r>
              <a:rPr sz="1167" dirty="0">
                <a:latin typeface="Times New Roman"/>
                <a:cs typeface="Times New Roman"/>
              </a:rPr>
              <a:t>need to be </a:t>
            </a:r>
            <a:r>
              <a:rPr sz="1167" spc="-5" dirty="0">
                <a:latin typeface="Times New Roman"/>
                <a:cs typeface="Times New Roman"/>
              </a:rPr>
              <a:t>known </a:t>
            </a:r>
            <a:r>
              <a:rPr sz="1167" dirty="0">
                <a:latin typeface="Times New Roman"/>
                <a:cs typeface="Times New Roman"/>
              </a:rPr>
              <a:t>or held. </a:t>
            </a:r>
            <a:r>
              <a:rPr sz="1167" spc="-5" dirty="0">
                <a:latin typeface="Times New Roman"/>
                <a:cs typeface="Times New Roman"/>
              </a:rPr>
              <a:t>An 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either required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optional.  </a:t>
            </a: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it's required, we </a:t>
            </a:r>
            <a:r>
              <a:rPr sz="1167" dirty="0">
                <a:latin typeface="Times New Roman"/>
                <a:cs typeface="Times New Roman"/>
              </a:rPr>
              <a:t>must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value for </a:t>
            </a:r>
            <a:r>
              <a:rPr sz="1167" dirty="0">
                <a:latin typeface="Times New Roman"/>
                <a:cs typeface="Times New Roman"/>
              </a:rPr>
              <a:t>it, a value must be known </a:t>
            </a:r>
            <a:r>
              <a:rPr sz="1167" spc="-5" dirty="0">
                <a:latin typeface="Times New Roman"/>
                <a:cs typeface="Times New Roman"/>
              </a:rPr>
              <a:t>for each </a:t>
            </a:r>
            <a:r>
              <a:rPr sz="1167" dirty="0">
                <a:latin typeface="Times New Roman"/>
                <a:cs typeface="Times New Roman"/>
              </a:rPr>
              <a:t>entity  </a:t>
            </a:r>
            <a:r>
              <a:rPr sz="1167" spc="-5" dirty="0">
                <a:latin typeface="Times New Roman"/>
                <a:cs typeface="Times New Roman"/>
              </a:rPr>
              <a:t>occurrence. </a:t>
            </a: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it's </a:t>
            </a:r>
            <a:r>
              <a:rPr sz="1167" dirty="0">
                <a:latin typeface="Times New Roman"/>
                <a:cs typeface="Times New Roman"/>
              </a:rPr>
              <a:t>optional, </a:t>
            </a:r>
            <a:r>
              <a:rPr sz="1167" spc="-5" dirty="0">
                <a:latin typeface="Times New Roman"/>
                <a:cs typeface="Times New Roman"/>
              </a:rPr>
              <a:t>we could </a:t>
            </a:r>
            <a:r>
              <a:rPr sz="1167" dirty="0">
                <a:latin typeface="Times New Roman"/>
                <a:cs typeface="Times New Roman"/>
              </a:rPr>
              <a:t>have a </a:t>
            </a:r>
            <a:r>
              <a:rPr sz="1167" spc="-5" dirty="0">
                <a:latin typeface="Times New Roman"/>
                <a:cs typeface="Times New Roman"/>
              </a:rPr>
              <a:t>value for </a:t>
            </a:r>
            <a:r>
              <a:rPr sz="1167" dirty="0">
                <a:latin typeface="Times New Roman"/>
                <a:cs typeface="Times New Roman"/>
              </a:rPr>
              <a:t>it, a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known </a:t>
            </a:r>
            <a:r>
              <a:rPr sz="1167" dirty="0">
                <a:latin typeface="Times New Roman"/>
                <a:cs typeface="Times New Roman"/>
              </a:rPr>
              <a:t>for 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occurrence.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49" dirty="0">
                <a:latin typeface="Times New Roman"/>
                <a:cs typeface="Times New Roman"/>
              </a:rPr>
              <a:t>The</a:t>
            </a:r>
            <a:r>
              <a:rPr sz="1361" spc="-92" dirty="0">
                <a:latin typeface="Times New Roman"/>
                <a:cs typeface="Times New Roman"/>
              </a:rPr>
              <a:t> </a:t>
            </a:r>
            <a:r>
              <a:rPr sz="1361" spc="19" dirty="0">
                <a:latin typeface="Times New Roman"/>
                <a:cs typeface="Times New Roman"/>
              </a:rPr>
              <a:t>Keys</a:t>
            </a:r>
            <a:endParaRPr sz="1361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Attributes act as differentiating agents </a:t>
            </a:r>
            <a:r>
              <a:rPr sz="1167" dirty="0">
                <a:latin typeface="Times New Roman"/>
                <a:cs typeface="Times New Roman"/>
              </a:rPr>
              <a:t>among </a:t>
            </a:r>
            <a:r>
              <a:rPr sz="1167" spc="-10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types, that </a:t>
            </a:r>
            <a:r>
              <a:rPr sz="1167" dirty="0">
                <a:latin typeface="Times New Roman"/>
                <a:cs typeface="Times New Roman"/>
              </a:rPr>
              <a:t>is, the  </a:t>
            </a:r>
            <a:r>
              <a:rPr sz="1167" spc="-5" dirty="0">
                <a:latin typeface="Times New Roman"/>
                <a:cs typeface="Times New Roman"/>
              </a:rPr>
              <a:t>differences between entity </a:t>
            </a:r>
            <a:r>
              <a:rPr sz="1167" dirty="0">
                <a:latin typeface="Times New Roman"/>
                <a:cs typeface="Times New Roman"/>
              </a:rPr>
              <a:t>types must be </a:t>
            </a:r>
            <a:r>
              <a:rPr sz="1167" spc="-5" dirty="0">
                <a:latin typeface="Times New Roman"/>
                <a:cs typeface="Times New Roman"/>
              </a:rPr>
              <a:t>expressed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terms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attributes. An </a:t>
            </a:r>
            <a:r>
              <a:rPr sz="1167" dirty="0">
                <a:latin typeface="Times New Roman"/>
                <a:cs typeface="Times New Roman"/>
              </a:rPr>
              <a:t>entity type 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instances; </a:t>
            </a:r>
            <a:r>
              <a:rPr sz="1167" spc="-5" dirty="0">
                <a:latin typeface="Times New Roman"/>
                <a:cs typeface="Times New Roman"/>
              </a:rPr>
              <a:t>each instance has got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value against each attribute  defined as </a:t>
            </a:r>
            <a:r>
              <a:rPr sz="1167" dirty="0">
                <a:latin typeface="Times New Roman"/>
                <a:cs typeface="Times New Roman"/>
              </a:rPr>
              <a:t>part of </a:t>
            </a:r>
            <a:r>
              <a:rPr sz="1167" spc="-5" dirty="0">
                <a:latin typeface="Times New Roman"/>
                <a:cs typeface="Times New Roman"/>
              </a:rPr>
              <a:t>that particular </a:t>
            </a:r>
            <a:r>
              <a:rPr sz="1167" dirty="0">
                <a:latin typeface="Times New Roman"/>
                <a:cs typeface="Times New Roman"/>
              </a:rPr>
              <a:t>entity type. A </a:t>
            </a:r>
            <a:r>
              <a:rPr sz="1167" i="1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that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989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431375"/>
            <a:ext cx="5406849" cy="7547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9510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identify or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entity instance 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(or </a:t>
            </a:r>
            <a:r>
              <a:rPr sz="1167" dirty="0">
                <a:latin typeface="Times New Roman"/>
                <a:cs typeface="Times New Roman"/>
              </a:rPr>
              <a:t>out 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set).  The </a:t>
            </a:r>
            <a:r>
              <a:rPr sz="1167" spc="-5" dirty="0">
                <a:latin typeface="Times New Roman"/>
                <a:cs typeface="Times New Roman"/>
              </a:rPr>
              <a:t>concept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beautiful and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useful; why and how. 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have  many </a:t>
            </a:r>
            <a:r>
              <a:rPr sz="1167" spc="-5" dirty="0">
                <a:latin typeface="Times New Roman"/>
                <a:cs typeface="Times New Roman"/>
              </a:rPr>
              <a:t>instances, </a:t>
            </a:r>
            <a:r>
              <a:rPr sz="1167" dirty="0">
                <a:latin typeface="Times New Roman"/>
                <a:cs typeface="Times New Roman"/>
              </a:rPr>
              <a:t>from a </a:t>
            </a:r>
            <a:r>
              <a:rPr sz="1167" spc="-5" dirty="0">
                <a:latin typeface="Times New Roman"/>
                <a:cs typeface="Times New Roman"/>
              </a:rPr>
              <a:t>few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thousands </a:t>
            </a:r>
            <a:r>
              <a:rPr sz="1167" spc="-5" dirty="0">
                <a:latin typeface="Times New Roman"/>
                <a:cs typeface="Times New Roman"/>
              </a:rPr>
              <a:t>and even </a:t>
            </a:r>
            <a:r>
              <a:rPr sz="1167" dirty="0">
                <a:latin typeface="Times New Roman"/>
                <a:cs typeface="Times New Roman"/>
              </a:rPr>
              <a:t>more. Now out of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instances, when and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want </a:t>
            </a:r>
            <a:r>
              <a:rPr sz="1167" dirty="0">
                <a:latin typeface="Times New Roman"/>
                <a:cs typeface="Times New Roman"/>
              </a:rPr>
              <a:t>to pick a </a:t>
            </a:r>
            <a:r>
              <a:rPr sz="1167" spc="-5" dirty="0">
                <a:latin typeface="Times New Roman"/>
                <a:cs typeface="Times New Roman"/>
              </a:rPr>
              <a:t>particular/single instance, and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times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it,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key is the solution. </a:t>
            </a:r>
            <a:r>
              <a:rPr sz="1167" spc="-5" dirty="0">
                <a:latin typeface="Times New Roman"/>
                <a:cs typeface="Times New Roman"/>
              </a:rPr>
              <a:t>For example, think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whole population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Pakistan,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all Pakistanis </a:t>
            </a:r>
            <a:r>
              <a:rPr sz="1167" dirty="0">
                <a:latin typeface="Times New Roman"/>
                <a:cs typeface="Times New Roman"/>
              </a:rPr>
              <a:t>lying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place,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with NADRA people. Now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sometime 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to identify 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person out of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data,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can we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that? Can we  </a:t>
            </a:r>
            <a:r>
              <a:rPr sz="1167" dirty="0">
                <a:latin typeface="Times New Roman"/>
                <a:cs typeface="Times New Roman"/>
              </a:rPr>
              <a:t>use name </a:t>
            </a:r>
            <a:r>
              <a:rPr sz="1167" spc="-5" dirty="0">
                <a:latin typeface="Times New Roman"/>
                <a:cs typeface="Times New Roman"/>
              </a:rPr>
              <a:t>for that, well </a:t>
            </a:r>
            <a:r>
              <a:rPr sz="1167" dirty="0">
                <a:latin typeface="Times New Roman"/>
                <a:cs typeface="Times New Roman"/>
              </a:rPr>
              <a:t>think 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name,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Mirza Zahir Iman </a:t>
            </a:r>
            <a:r>
              <a:rPr sz="1167" dirty="0">
                <a:latin typeface="Times New Roman"/>
                <a:cs typeface="Times New Roman"/>
              </a:rPr>
              <a:t>Afroz, now </a:t>
            </a:r>
            <a:r>
              <a:rPr sz="1167" spc="5" dirty="0">
                <a:latin typeface="Times New Roman"/>
                <a:cs typeface="Times New Roman"/>
              </a:rPr>
              <a:t>we may  </a:t>
            </a:r>
            <a:r>
              <a:rPr sz="1167" spc="-5" dirty="0">
                <a:latin typeface="Times New Roman"/>
                <a:cs typeface="Times New Roman"/>
              </a:rPr>
              <a:t>find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people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this name in </a:t>
            </a:r>
            <a:r>
              <a:rPr sz="1167" spc="-5" dirty="0">
                <a:latin typeface="Times New Roman"/>
                <a:cs typeface="Times New Roman"/>
              </a:rPr>
              <a:t>Pakistan. Another </a:t>
            </a:r>
            <a:r>
              <a:rPr sz="1167" dirty="0">
                <a:latin typeface="Times New Roman"/>
                <a:cs typeface="Times New Roman"/>
              </a:rPr>
              <a:t>option is the combination of name  </a:t>
            </a:r>
            <a:r>
              <a:rPr sz="1167" spc="-5" dirty="0">
                <a:latin typeface="Times New Roman"/>
                <a:cs typeface="Times New Roman"/>
              </a:rPr>
              <a:t>and father name, then </a:t>
            </a:r>
            <a:r>
              <a:rPr sz="1167" dirty="0">
                <a:latin typeface="Times New Roman"/>
                <a:cs typeface="Times New Roman"/>
              </a:rPr>
              <a:t>again, </a:t>
            </a:r>
            <a:r>
              <a:rPr sz="1167" spc="-5" dirty="0">
                <a:latin typeface="Times New Roman"/>
                <a:cs typeface="Times New Roman"/>
              </a:rPr>
              <a:t>Amjad Malik </a:t>
            </a:r>
            <a:r>
              <a:rPr sz="1167" dirty="0">
                <a:latin typeface="Times New Roman"/>
                <a:cs typeface="Times New Roman"/>
              </a:rPr>
              <a:t>s/o </a:t>
            </a:r>
            <a:r>
              <a:rPr sz="1167" spc="-5" dirty="0">
                <a:latin typeface="Times New Roman"/>
                <a:cs typeface="Times New Roman"/>
              </a:rPr>
              <a:t>Mirza Zahir Iman </a:t>
            </a:r>
            <a:r>
              <a:rPr sz="1167" dirty="0">
                <a:latin typeface="Times New Roman"/>
                <a:cs typeface="Times New Roman"/>
              </a:rPr>
              <a:t>Afroz, </a:t>
            </a:r>
            <a:r>
              <a:rPr sz="1167" spc="-5" dirty="0">
                <a:latin typeface="Times New Roman"/>
                <a:cs typeface="Times New Roman"/>
              </a:rPr>
              <a:t>there could </a:t>
            </a:r>
            <a:r>
              <a:rPr sz="1167" dirty="0">
                <a:latin typeface="Times New Roman"/>
                <a:cs typeface="Times New Roman"/>
              </a:rPr>
              <a:t>be so  many such </a:t>
            </a:r>
            <a:r>
              <a:rPr sz="1167" spc="-5" dirty="0">
                <a:latin typeface="Times New Roman"/>
                <a:cs typeface="Times New Roman"/>
              </a:rPr>
              <a:t>pairs.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such examples.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think </a:t>
            </a:r>
            <a:r>
              <a:rPr sz="1167" spc="-5" dirty="0">
                <a:latin typeface="Times New Roman"/>
                <a:cs typeface="Times New Roman"/>
              </a:rPr>
              <a:t>about  National </a:t>
            </a:r>
            <a:r>
              <a:rPr sz="1167" spc="-10" dirty="0">
                <a:latin typeface="Times New Roman"/>
                <a:cs typeface="Times New Roman"/>
              </a:rPr>
              <a:t>ID </a:t>
            </a:r>
            <a:r>
              <a:rPr sz="1167" spc="-5" dirty="0">
                <a:latin typeface="Times New Roman"/>
                <a:cs typeface="Times New Roman"/>
              </a:rPr>
              <a:t>Card </a:t>
            </a:r>
            <a:r>
              <a:rPr sz="1167" dirty="0">
                <a:latin typeface="Times New Roman"/>
                <a:cs typeface="Times New Roman"/>
              </a:rPr>
              <a:t>number,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matter </a:t>
            </a:r>
            <a:r>
              <a:rPr sz="1167" dirty="0">
                <a:latin typeface="Times New Roman"/>
                <a:cs typeface="Times New Roman"/>
              </a:rPr>
              <a:t>whatever is the </a:t>
            </a:r>
            <a:r>
              <a:rPr sz="1167" spc="-5" dirty="0">
                <a:latin typeface="Times New Roman"/>
                <a:cs typeface="Times New Roman"/>
              </a:rPr>
              <a:t>population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Pakistan,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will  always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pick </a:t>
            </a:r>
            <a:r>
              <a:rPr sz="1167" dirty="0">
                <a:latin typeface="Times New Roman"/>
                <a:cs typeface="Times New Roman"/>
              </a:rPr>
              <a:t>precisely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person.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While defining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 </a:t>
            </a:r>
            <a:r>
              <a:rPr sz="1167" spc="-5" dirty="0">
                <a:latin typeface="Times New Roman"/>
                <a:cs typeface="Times New Roman"/>
              </a:rPr>
              <a:t>type we also </a:t>
            </a:r>
            <a:r>
              <a:rPr sz="1167" dirty="0">
                <a:latin typeface="Times New Roman"/>
                <a:cs typeface="Times New Roman"/>
              </a:rPr>
              <a:t>generally define the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of that </a:t>
            </a:r>
            <a:r>
              <a:rPr sz="1167" spc="-5" dirty="0">
                <a:latin typeface="Times New Roman"/>
                <a:cs typeface="Times New Roman"/>
              </a:rPr>
              <a:t>entity type. How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select the </a:t>
            </a:r>
            <a:r>
              <a:rPr sz="1167" spc="-5" dirty="0">
                <a:latin typeface="Times New Roman"/>
                <a:cs typeface="Times New Roman"/>
              </a:rPr>
              <a:t>key, from  </a:t>
            </a:r>
            <a:r>
              <a:rPr sz="1167" dirty="0">
                <a:latin typeface="Times New Roman"/>
                <a:cs typeface="Times New Roman"/>
              </a:rPr>
              <a:t>the study of the </a:t>
            </a:r>
            <a:r>
              <a:rPr sz="1167" spc="-5" dirty="0">
                <a:latin typeface="Times New Roman"/>
                <a:cs typeface="Times New Roman"/>
              </a:rPr>
              <a:t>real-world system;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attribute(s) </a:t>
            </a:r>
            <a:r>
              <a:rPr sz="1167" dirty="0">
                <a:latin typeface="Times New Roman"/>
                <a:cs typeface="Times New Roman"/>
              </a:rPr>
              <a:t>already exist </a:t>
            </a:r>
            <a:r>
              <a:rPr sz="1167" spc="-5" dirty="0">
                <a:latin typeface="Times New Roman"/>
                <a:cs typeface="Times New Roman"/>
              </a:rPr>
              <a:t>there, </a:t>
            </a:r>
            <a:r>
              <a:rPr sz="1167" dirty="0">
                <a:latin typeface="Times New Roman"/>
                <a:cs typeface="Times New Roman"/>
              </a:rPr>
              <a:t>sometimes they  </a:t>
            </a:r>
            <a:r>
              <a:rPr sz="1167" spc="-5" dirty="0">
                <a:latin typeface="Times New Roman"/>
                <a:cs typeface="Times New Roman"/>
              </a:rPr>
              <a:t>don’t then </a:t>
            </a:r>
            <a:r>
              <a:rPr sz="1167" dirty="0">
                <a:latin typeface="Times New Roman"/>
                <a:cs typeface="Times New Roman"/>
              </a:rPr>
              <a:t>the designer </a:t>
            </a:r>
            <a:r>
              <a:rPr sz="1167" spc="-5" dirty="0">
                <a:latin typeface="Times New Roman"/>
                <a:cs typeface="Times New Roman"/>
              </a:rPr>
              <a:t>has </a:t>
            </a:r>
            <a:r>
              <a:rPr sz="1167" dirty="0">
                <a:latin typeface="Times New Roman"/>
                <a:cs typeface="Times New Roman"/>
              </a:rPr>
              <a:t>to define one. A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simple, that </a:t>
            </a:r>
            <a:r>
              <a:rPr sz="1167" spc="5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consisting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single attribute, </a:t>
            </a:r>
            <a:r>
              <a:rPr sz="1167" dirty="0">
                <a:latin typeface="Times New Roman"/>
                <a:cs typeface="Times New Roman"/>
              </a:rPr>
              <a:t>or it could be </a:t>
            </a:r>
            <a:r>
              <a:rPr sz="1167" spc="-5" dirty="0">
                <a:latin typeface="Times New Roman"/>
                <a:cs typeface="Times New Roman"/>
              </a:rPr>
              <a:t>composite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consists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two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attributes.  Following are </a:t>
            </a:r>
            <a:r>
              <a:rPr sz="1167" dirty="0">
                <a:latin typeface="Times New Roman"/>
                <a:cs typeface="Times New Roman"/>
              </a:rPr>
              <a:t>the major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56">
              <a:latin typeface="Times New Roman"/>
              <a:cs typeface="Times New Roman"/>
            </a:endParaRPr>
          </a:p>
          <a:p>
            <a:pPr marL="567959" indent="-222245">
              <a:lnSpc>
                <a:spcPts val="1371"/>
              </a:lnSpc>
              <a:spcBef>
                <a:spcPts val="5"/>
              </a:spcBef>
              <a:buFont typeface="Courier New"/>
              <a:buChar char="o"/>
              <a:tabLst>
                <a:tab pos="568577" algn="l"/>
              </a:tabLst>
            </a:pPr>
            <a:r>
              <a:rPr sz="1167" dirty="0">
                <a:latin typeface="Times New Roman"/>
                <a:cs typeface="Times New Roman"/>
              </a:rPr>
              <a:t>Super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567959" indent="-222245">
              <a:lnSpc>
                <a:spcPts val="1342"/>
              </a:lnSpc>
              <a:buFont typeface="Courier New"/>
              <a:buChar char="o"/>
              <a:tabLst>
                <a:tab pos="568577" algn="l"/>
              </a:tabLst>
            </a:pPr>
            <a:r>
              <a:rPr sz="1167" spc="-5" dirty="0">
                <a:latin typeface="Times New Roman"/>
                <a:cs typeface="Times New Roman"/>
              </a:rPr>
              <a:t>Candidate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567959" indent="-222245">
              <a:lnSpc>
                <a:spcPts val="1342"/>
              </a:lnSpc>
              <a:buFont typeface="Courier New"/>
              <a:buChar char="o"/>
              <a:tabLst>
                <a:tab pos="568577" algn="l"/>
              </a:tabLst>
            </a:pPr>
            <a:r>
              <a:rPr sz="1167" dirty="0">
                <a:latin typeface="Times New Roman"/>
                <a:cs typeface="Times New Roman"/>
              </a:rPr>
              <a:t>Primary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567959" indent="-222245">
              <a:lnSpc>
                <a:spcPts val="1342"/>
              </a:lnSpc>
              <a:buFont typeface="Courier New"/>
              <a:buChar char="o"/>
              <a:tabLst>
                <a:tab pos="568577" algn="l"/>
              </a:tabLst>
            </a:pPr>
            <a:r>
              <a:rPr sz="1167" spc="-5" dirty="0">
                <a:latin typeface="Times New Roman"/>
                <a:cs typeface="Times New Roman"/>
              </a:rPr>
              <a:t>Alternate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567959" indent="-222245">
              <a:lnSpc>
                <a:spcPts val="1342"/>
              </a:lnSpc>
              <a:buFont typeface="Courier New"/>
              <a:buChar char="o"/>
              <a:tabLst>
                <a:tab pos="568577" algn="l"/>
              </a:tabLst>
            </a:pPr>
            <a:r>
              <a:rPr sz="1167" dirty="0">
                <a:latin typeface="Times New Roman"/>
                <a:cs typeface="Times New Roman"/>
              </a:rPr>
              <a:t>Secondary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567959" indent="-222245">
              <a:lnSpc>
                <a:spcPts val="1371"/>
              </a:lnSpc>
              <a:buFont typeface="Courier New"/>
              <a:buChar char="o"/>
              <a:tabLst>
                <a:tab pos="568577" algn="l"/>
              </a:tabLst>
            </a:pPr>
            <a:r>
              <a:rPr sz="1167" spc="-5" dirty="0">
                <a:latin typeface="Times New Roman"/>
                <a:cs typeface="Times New Roman"/>
              </a:rPr>
              <a:t>Foreign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last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discussed </a:t>
            </a:r>
            <a:r>
              <a:rPr sz="1167" spc="-5" dirty="0">
                <a:latin typeface="Times New Roman"/>
                <a:cs typeface="Times New Roman"/>
              </a:rPr>
              <a:t>later, </a:t>
            </a:r>
            <a:r>
              <a:rPr sz="1167" dirty="0">
                <a:latin typeface="Times New Roman"/>
                <a:cs typeface="Times New Roman"/>
              </a:rPr>
              <a:t>remaining 5 </a:t>
            </a:r>
            <a:r>
              <a:rPr sz="1167" spc="-5" dirty="0">
                <a:latin typeface="Times New Roman"/>
                <a:cs typeface="Times New Roman"/>
              </a:rPr>
              <a:t>are discussed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following: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  <a:spcBef>
                <a:spcPts val="549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53" dirty="0">
                <a:latin typeface="Times New Roman"/>
                <a:cs typeface="Times New Roman"/>
              </a:rPr>
              <a:t>Super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49" dirty="0">
                <a:latin typeface="Times New Roman"/>
                <a:cs typeface="Times New Roman"/>
              </a:rPr>
              <a:t>super </a:t>
            </a:r>
            <a:r>
              <a:rPr sz="1167" spc="19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one or more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taken collectively, allow </a:t>
            </a:r>
            <a:r>
              <a:rPr sz="1167" dirty="0">
                <a:latin typeface="Times New Roman"/>
                <a:cs typeface="Times New Roman"/>
              </a:rPr>
              <a:t>us to  identify uniquely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instance in the entity </a:t>
            </a:r>
            <a:r>
              <a:rPr sz="1167" spc="-5" dirty="0">
                <a:latin typeface="Times New Roman"/>
                <a:cs typeface="Times New Roman"/>
              </a:rPr>
              <a:t>set.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definition </a:t>
            </a:r>
            <a:r>
              <a:rPr sz="1167" dirty="0">
                <a:latin typeface="Times New Roman"/>
                <a:cs typeface="Times New Roman"/>
              </a:rPr>
              <a:t>is same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of a  </a:t>
            </a:r>
            <a:r>
              <a:rPr sz="1167" spc="-5" dirty="0">
                <a:latin typeface="Times New Roman"/>
                <a:cs typeface="Times New Roman"/>
              </a:rPr>
              <a:t>key,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means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the most </a:t>
            </a:r>
            <a:r>
              <a:rPr sz="1167" spc="-5" dirty="0">
                <a:latin typeface="Times New Roman"/>
                <a:cs typeface="Times New Roman"/>
              </a:rPr>
              <a:t>general </a:t>
            </a:r>
            <a:r>
              <a:rPr sz="1167" dirty="0">
                <a:latin typeface="Times New Roman"/>
                <a:cs typeface="Times New Roman"/>
              </a:rPr>
              <a:t>type of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example,  consider </a:t>
            </a:r>
            <a:r>
              <a:rPr sz="1167" dirty="0">
                <a:latin typeface="Times New Roman"/>
                <a:cs typeface="Times New Roman"/>
              </a:rPr>
              <a:t>the entity type </a:t>
            </a:r>
            <a:r>
              <a:rPr sz="1167" spc="-5" dirty="0">
                <a:latin typeface="Times New Roman"/>
                <a:cs typeface="Times New Roman"/>
              </a:rPr>
              <a:t>STUDENT with </a:t>
            </a:r>
            <a:r>
              <a:rPr sz="1167" dirty="0">
                <a:latin typeface="Times New Roman"/>
                <a:cs typeface="Times New Roman"/>
              </a:rPr>
              <a:t>attributes </a:t>
            </a:r>
            <a:r>
              <a:rPr sz="1167" spc="-5" dirty="0">
                <a:latin typeface="Times New Roman"/>
                <a:cs typeface="Times New Roman"/>
              </a:rPr>
              <a:t>registration number, </a:t>
            </a:r>
            <a:r>
              <a:rPr sz="1167" dirty="0">
                <a:latin typeface="Times New Roman"/>
                <a:cs typeface="Times New Roman"/>
              </a:rPr>
              <a:t>name, </a:t>
            </a:r>
            <a:r>
              <a:rPr sz="1167" spc="-5" dirty="0">
                <a:latin typeface="Times New Roman"/>
                <a:cs typeface="Times New Roman"/>
              </a:rPr>
              <a:t>father  name, address, phone, class, </a:t>
            </a:r>
            <a:r>
              <a:rPr sz="1167" dirty="0">
                <a:latin typeface="Times New Roman"/>
                <a:cs typeface="Times New Roman"/>
              </a:rPr>
              <a:t>admission </a:t>
            </a:r>
            <a:r>
              <a:rPr sz="1167" spc="-5" dirty="0">
                <a:latin typeface="Times New Roman"/>
                <a:cs typeface="Times New Roman"/>
              </a:rPr>
              <a:t>date. Now which attribute can we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-5" dirty="0">
                <a:latin typeface="Times New Roman"/>
                <a:cs typeface="Times New Roman"/>
              </a:rPr>
              <a:t>that can  </a:t>
            </a:r>
            <a:r>
              <a:rPr sz="1167" dirty="0">
                <a:latin typeface="Times New Roman"/>
                <a:cs typeface="Times New Roman"/>
              </a:rPr>
              <a:t>uniquely identify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instance of </a:t>
            </a:r>
            <a:r>
              <a:rPr sz="1167" spc="-5" dirty="0">
                <a:latin typeface="Times New Roman"/>
                <a:cs typeface="Times New Roman"/>
              </a:rPr>
              <a:t>STUDENT entity type. Of course, </a:t>
            </a:r>
            <a:r>
              <a:rPr sz="1167" dirty="0">
                <a:latin typeface="Times New Roman"/>
                <a:cs typeface="Times New Roman"/>
              </a:rPr>
              <a:t>none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name,  father name, address, </a:t>
            </a:r>
            <a:r>
              <a:rPr sz="1167" dirty="0">
                <a:latin typeface="Times New Roman"/>
                <a:cs typeface="Times New Roman"/>
              </a:rPr>
              <a:t>phone </a:t>
            </a:r>
            <a:r>
              <a:rPr sz="1167" spc="-5" dirty="0">
                <a:latin typeface="Times New Roman"/>
                <a:cs typeface="Times New Roman"/>
              </a:rPr>
              <a:t>number, class, admission date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used for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purpose. Why? Because </a:t>
            </a:r>
            <a:r>
              <a:rPr sz="1167" spc="5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consider name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super </a:t>
            </a:r>
            <a:r>
              <a:rPr sz="1167" spc="-5" dirty="0">
                <a:latin typeface="Times New Roman"/>
                <a:cs typeface="Times New Roman"/>
              </a:rPr>
              <a:t>key, and situation </a:t>
            </a:r>
            <a:r>
              <a:rPr sz="1167" dirty="0">
                <a:latin typeface="Times New Roman"/>
                <a:cs typeface="Times New Roman"/>
              </a:rPr>
              <a:t>arises </a:t>
            </a:r>
            <a:r>
              <a:rPr sz="1167" spc="-5" dirty="0">
                <a:latin typeface="Times New Roman"/>
                <a:cs typeface="Times New Roman"/>
              </a:rPr>
              <a:t>that we  need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contact </a:t>
            </a:r>
            <a:r>
              <a:rPr sz="1167" dirty="0">
                <a:latin typeface="Times New Roman"/>
                <a:cs typeface="Times New Roman"/>
              </a:rPr>
              <a:t>the parents of 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student.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to our </a:t>
            </a:r>
            <a:r>
              <a:rPr sz="1167" spc="-5" dirty="0">
                <a:latin typeface="Times New Roman"/>
                <a:cs typeface="Times New Roman"/>
              </a:rPr>
              <a:t>registration  department that give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phone number of the student </a:t>
            </a:r>
            <a:r>
              <a:rPr sz="1167" spc="-5" dirty="0">
                <a:latin typeface="Times New Roman"/>
                <a:cs typeface="Times New Roman"/>
              </a:rPr>
              <a:t>whose </a:t>
            </a:r>
            <a:r>
              <a:rPr sz="1167" dirty="0">
                <a:latin typeface="Times New Roman"/>
                <a:cs typeface="Times New Roman"/>
              </a:rPr>
              <a:t>name is </a:t>
            </a:r>
            <a:r>
              <a:rPr sz="1167" spc="-5" dirty="0">
                <a:latin typeface="Times New Roman"/>
                <a:cs typeface="Times New Roman"/>
              </a:rPr>
              <a:t>Ilyas Hussain,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registration department conducts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search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comes </a:t>
            </a:r>
            <a:r>
              <a:rPr sz="1167" dirty="0">
                <a:latin typeface="Times New Roman"/>
                <a:cs typeface="Times New Roman"/>
              </a:rPr>
              <a:t>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10 </a:t>
            </a:r>
            <a:r>
              <a:rPr sz="1167" spc="-5" dirty="0">
                <a:latin typeface="Times New Roman"/>
                <a:cs typeface="Times New Roman"/>
              </a:rPr>
              <a:t>different Ilyas  Hussain, could </a:t>
            </a:r>
            <a:r>
              <a:rPr sz="1167" dirty="0">
                <a:latin typeface="Times New Roman"/>
                <a:cs typeface="Times New Roman"/>
              </a:rPr>
              <a:t>be anyone. So the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attribute cannot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used to </a:t>
            </a:r>
            <a:r>
              <a:rPr sz="1167" spc="-5" dirty="0">
                <a:latin typeface="Times New Roman"/>
                <a:cs typeface="Times New Roman"/>
              </a:rPr>
              <a:t>pick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particular instance. </a:t>
            </a:r>
            <a:r>
              <a:rPr sz="1167" dirty="0">
                <a:latin typeface="Times New Roman"/>
                <a:cs typeface="Times New Roman"/>
              </a:rPr>
              <a:t>Same </a:t>
            </a:r>
            <a:r>
              <a:rPr sz="1167" spc="-5" dirty="0">
                <a:latin typeface="Times New Roman"/>
                <a:cs typeface="Times New Roman"/>
              </a:rPr>
              <a:t>happens with other attributes. However,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use the  </a:t>
            </a:r>
            <a:r>
              <a:rPr sz="1167" spc="-5" dirty="0">
                <a:latin typeface="Times New Roman"/>
                <a:cs typeface="Times New Roman"/>
              </a:rPr>
              <a:t>registration number, </a:t>
            </a:r>
            <a:r>
              <a:rPr sz="1167" dirty="0">
                <a:latin typeface="Times New Roman"/>
                <a:cs typeface="Times New Roman"/>
              </a:rPr>
              <a:t>then it is 100% sure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with a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value of </a:t>
            </a:r>
            <a:r>
              <a:rPr sz="1167" spc="-5" dirty="0">
                <a:latin typeface="Times New Roman"/>
                <a:cs typeface="Times New Roman"/>
              </a:rPr>
              <a:t>registration  number we will always find </a:t>
            </a:r>
            <a:r>
              <a:rPr sz="1167" dirty="0">
                <a:latin typeface="Times New Roman"/>
                <a:cs typeface="Times New Roman"/>
              </a:rPr>
              <a:t>exactly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unique entity </a:t>
            </a:r>
            <a:r>
              <a:rPr sz="1167" spc="-5" dirty="0">
                <a:latin typeface="Times New Roman"/>
                <a:cs typeface="Times New Roman"/>
              </a:rPr>
              <a:t>instance. Once </a:t>
            </a:r>
            <a:r>
              <a:rPr sz="1167" spc="-10" dirty="0">
                <a:latin typeface="Times New Roman"/>
                <a:cs typeface="Times New Roman"/>
              </a:rPr>
              <a:t>you  </a:t>
            </a:r>
            <a:r>
              <a:rPr sz="1167" spc="-5" dirty="0">
                <a:latin typeface="Times New Roman"/>
                <a:cs typeface="Times New Roman"/>
              </a:rPr>
              <a:t>identified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instance,  you  </a:t>
            </a:r>
            <a:r>
              <a:rPr sz="1167" dirty="0">
                <a:latin typeface="Times New Roman"/>
                <a:cs typeface="Times New Roman"/>
              </a:rPr>
              <a:t>have  </a:t>
            </a:r>
            <a:r>
              <a:rPr sz="1167" spc="-5" dirty="0">
                <a:latin typeface="Times New Roman"/>
                <a:cs typeface="Times New Roman"/>
              </a:rPr>
              <a:t>all  </a:t>
            </a:r>
            <a:r>
              <a:rPr sz="1167" dirty="0">
                <a:latin typeface="Times New Roman"/>
                <a:cs typeface="Times New Roman"/>
              </a:rPr>
              <a:t>its  </a:t>
            </a:r>
            <a:r>
              <a:rPr sz="1167" spc="-5" dirty="0">
                <a:latin typeface="Times New Roman"/>
                <a:cs typeface="Times New Roman"/>
              </a:rPr>
              <a:t>attributes  available,  </a:t>
            </a:r>
            <a:r>
              <a:rPr sz="1167" dirty="0">
                <a:latin typeface="Times New Roman"/>
                <a:cs typeface="Times New Roman"/>
              </a:rPr>
              <a:t>name,  </a:t>
            </a:r>
            <a:r>
              <a:rPr sz="1167" spc="-5" dirty="0">
                <a:latin typeface="Times New Roman"/>
                <a:cs typeface="Times New Roman"/>
              </a:rPr>
              <a:t>father  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name,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3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7" y="1431376"/>
            <a:ext cx="5405614" cy="7207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765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Numbering </a:t>
            </a:r>
            <a:r>
              <a:rPr sz="1167" dirty="0">
                <a:latin typeface="Times New Roman"/>
                <a:cs typeface="Times New Roman"/>
              </a:rPr>
              <a:t>of such sub </a:t>
            </a:r>
            <a:r>
              <a:rPr sz="1167" spc="-5" dirty="0">
                <a:latin typeface="Times New Roman"/>
                <a:cs typeface="Times New Roman"/>
              </a:rPr>
              <a:t>processes </a:t>
            </a:r>
            <a:r>
              <a:rPr sz="1167" dirty="0">
                <a:latin typeface="Times New Roman"/>
                <a:cs typeface="Times New Roman"/>
              </a:rPr>
              <a:t>is done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1.1, </a:t>
            </a:r>
            <a:r>
              <a:rPr sz="1167" spc="-5" dirty="0">
                <a:latin typeface="Times New Roman"/>
                <a:cs typeface="Times New Roman"/>
              </a:rPr>
              <a:t>1.2, and </a:t>
            </a:r>
            <a:r>
              <a:rPr sz="1167" dirty="0">
                <a:latin typeface="Times New Roman"/>
                <a:cs typeface="Times New Roman"/>
              </a:rPr>
              <a:t>1.3… </a:t>
            </a:r>
            <a:r>
              <a:rPr sz="1167" spc="-5" dirty="0">
                <a:latin typeface="Times New Roman"/>
                <a:cs typeface="Times New Roman"/>
              </a:rPr>
              <a:t>for first </a:t>
            </a:r>
            <a:r>
              <a:rPr sz="1167" dirty="0">
                <a:latin typeface="Times New Roman"/>
                <a:cs typeface="Times New Roman"/>
              </a:rPr>
              <a:t>second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third  </a:t>
            </a:r>
            <a:r>
              <a:rPr sz="1167" spc="-5" dirty="0">
                <a:latin typeface="Times New Roman"/>
                <a:cs typeface="Times New Roman"/>
              </a:rPr>
              <a:t>sub-processes </a:t>
            </a:r>
            <a:r>
              <a:rPr sz="1167" dirty="0">
                <a:latin typeface="Times New Roman"/>
                <a:cs typeface="Times New Roman"/>
              </a:rPr>
              <a:t>of the process 1.0 </a:t>
            </a:r>
            <a:r>
              <a:rPr sz="1167" spc="-5" dirty="0">
                <a:latin typeface="Times New Roman"/>
                <a:cs typeface="Times New Roman"/>
              </a:rPr>
              <a:t>respectively.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phenomenon </a:t>
            </a:r>
            <a:r>
              <a:rPr sz="1167" dirty="0">
                <a:latin typeface="Times New Roman"/>
                <a:cs typeface="Times New Roman"/>
              </a:rPr>
              <a:t>of creating </a:t>
            </a:r>
            <a:r>
              <a:rPr sz="1167" spc="-5" dirty="0">
                <a:latin typeface="Times New Roman"/>
                <a:cs typeface="Times New Roman"/>
              </a:rPr>
              <a:t>sub-processes  does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end at creating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few sub-processes </a:t>
            </a:r>
            <a:r>
              <a:rPr sz="1167" dirty="0">
                <a:latin typeface="Times New Roman"/>
                <a:cs typeface="Times New Roman"/>
              </a:rPr>
              <a:t>for a </a:t>
            </a:r>
            <a:r>
              <a:rPr sz="1167" spc="-5" dirty="0">
                <a:latin typeface="Times New Roman"/>
                <a:cs typeface="Times New Roman"/>
              </a:rPr>
              <a:t>specific process </a:t>
            </a:r>
            <a:r>
              <a:rPr sz="1167" dirty="0">
                <a:latin typeface="Times New Roman"/>
                <a:cs typeface="Times New Roman"/>
              </a:rPr>
              <a:t>shown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level 0  </a:t>
            </a:r>
            <a:r>
              <a:rPr sz="1167" spc="-5" dirty="0">
                <a:latin typeface="Times New Roman"/>
                <a:cs typeface="Times New Roman"/>
              </a:rPr>
              <a:t>diagrams. Rather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continue deeper </a:t>
            </a:r>
            <a:r>
              <a:rPr sz="1167" dirty="0">
                <a:latin typeface="Times New Roman"/>
                <a:cs typeface="Times New Roman"/>
              </a:rPr>
              <a:t>if there </a:t>
            </a:r>
            <a:r>
              <a:rPr sz="1167" spc="5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requirement for further explanation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sub-processes.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case </a:t>
            </a:r>
            <a:r>
              <a:rPr sz="1167" spc="-5" dirty="0">
                <a:latin typeface="Times New Roman"/>
                <a:cs typeface="Times New Roman"/>
              </a:rPr>
              <a:t>when we create </a:t>
            </a:r>
            <a:r>
              <a:rPr sz="1167" dirty="0">
                <a:latin typeface="Times New Roman"/>
                <a:cs typeface="Times New Roman"/>
              </a:rPr>
              <a:t>sub-process of a sub- 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1.2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numbering </a:t>
            </a:r>
            <a:r>
              <a:rPr sz="1167" dirty="0">
                <a:latin typeface="Times New Roman"/>
                <a:cs typeface="Times New Roman"/>
              </a:rPr>
              <a:t>is done in </a:t>
            </a:r>
            <a:r>
              <a:rPr sz="1167" spc="-5" dirty="0">
                <a:latin typeface="Times New Roman"/>
                <a:cs typeface="Times New Roman"/>
              </a:rPr>
              <a:t>further extension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specific </a:t>
            </a:r>
            <a:r>
              <a:rPr sz="1167" dirty="0">
                <a:latin typeface="Times New Roman"/>
                <a:cs typeface="Times New Roman"/>
              </a:rPr>
              <a:t>sub </a:t>
            </a:r>
            <a:r>
              <a:rPr sz="1167" spc="-5" dirty="0">
                <a:latin typeface="Times New Roman"/>
                <a:cs typeface="Times New Roman"/>
              </a:rPr>
              <a:t>processes  number and </a:t>
            </a:r>
            <a:r>
              <a:rPr sz="1167" dirty="0">
                <a:latin typeface="Times New Roman"/>
                <a:cs typeface="Times New Roman"/>
              </a:rPr>
              <a:t>example of such a numbering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is 1.2.1, 1.2.2,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1.2.3,…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827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point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worth </a:t>
            </a:r>
            <a:r>
              <a:rPr sz="1167" dirty="0">
                <a:latin typeface="Times New Roman"/>
                <a:cs typeface="Times New Roman"/>
              </a:rPr>
              <a:t>mentioning </a:t>
            </a: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we call processes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detailed  DFDs as sub-processes, </a:t>
            </a:r>
            <a:r>
              <a:rPr sz="1167" dirty="0">
                <a:latin typeface="Times New Roman"/>
                <a:cs typeface="Times New Roman"/>
              </a:rPr>
              <a:t>but they are </a:t>
            </a:r>
            <a:r>
              <a:rPr sz="1167" spc="-5" dirty="0">
                <a:latin typeface="Times New Roman"/>
                <a:cs typeface="Times New Roman"/>
              </a:rPr>
              <a:t>sub-processes </a:t>
            </a:r>
            <a:r>
              <a:rPr sz="1167" dirty="0">
                <a:latin typeface="Times New Roman"/>
                <a:cs typeface="Times New Roman"/>
              </a:rPr>
              <a:t>only in </a:t>
            </a:r>
            <a:r>
              <a:rPr sz="1167" spc="-5" dirty="0">
                <a:latin typeface="Times New Roman"/>
                <a:cs typeface="Times New Roman"/>
              </a:rPr>
              <a:t>reference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process whose  details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explaining </a:t>
            </a:r>
            <a:r>
              <a:rPr sz="1167" spc="-5" dirty="0">
                <a:latin typeface="Times New Roman"/>
                <a:cs typeface="Times New Roman"/>
              </a:rPr>
              <a:t>otherwise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just like </a:t>
            </a:r>
            <a:r>
              <a:rPr sz="1167" spc="-5" dirty="0">
                <a:latin typeface="Times New Roman"/>
                <a:cs typeface="Times New Roman"/>
              </a:rPr>
              <a:t>processes; </a:t>
            </a:r>
            <a:r>
              <a:rPr sz="1167" dirty="0">
                <a:latin typeface="Times New Roman"/>
                <a:cs typeface="Times New Roman"/>
              </a:rPr>
              <a:t>transforming some input 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into some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output. The </a:t>
            </a:r>
            <a:r>
              <a:rPr sz="1167" spc="-5" dirty="0">
                <a:latin typeface="Times New Roman"/>
                <a:cs typeface="Times New Roman"/>
              </a:rPr>
              <a:t>sub-processes </a:t>
            </a:r>
            <a:r>
              <a:rPr sz="1167" dirty="0">
                <a:latin typeface="Times New Roman"/>
                <a:cs typeface="Times New Roman"/>
              </a:rPr>
              <a:t>may be performing </a:t>
            </a:r>
            <a:r>
              <a:rPr sz="1167" spc="-5" dirty="0">
                <a:latin typeface="Times New Roman"/>
                <a:cs typeface="Times New Roman"/>
              </a:rPr>
              <a:t>relatively </a:t>
            </a:r>
            <a:r>
              <a:rPr sz="1167" dirty="0">
                <a:latin typeface="Times New Roman"/>
                <a:cs typeface="Times New Roman"/>
              </a:rPr>
              <a:t>small  amount of </a:t>
            </a:r>
            <a:r>
              <a:rPr sz="1167" spc="-5" dirty="0">
                <a:latin typeface="Times New Roman"/>
                <a:cs typeface="Times New Roman"/>
              </a:rPr>
              <a:t>operations, </a:t>
            </a:r>
            <a:r>
              <a:rPr sz="1167" dirty="0">
                <a:latin typeface="Times New Roman"/>
                <a:cs typeface="Times New Roman"/>
              </a:rPr>
              <a:t>still they are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765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Maximum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in a DFD should not be very huge. Having a moderate  </a:t>
            </a:r>
            <a:r>
              <a:rPr sz="1167" spc="-5" dirty="0">
                <a:latin typeface="Times New Roman"/>
                <a:cs typeface="Times New Roman"/>
              </a:rPr>
              <a:t>number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detailed </a:t>
            </a:r>
            <a:r>
              <a:rPr sz="1167" dirty="0">
                <a:latin typeface="Times New Roman"/>
                <a:cs typeface="Times New Roman"/>
              </a:rPr>
              <a:t>DFD is </a:t>
            </a:r>
            <a:r>
              <a:rPr sz="1167" spc="-5" dirty="0">
                <a:latin typeface="Times New Roman"/>
                <a:cs typeface="Times New Roman"/>
              </a:rPr>
              <a:t>also recommended because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adds </a:t>
            </a:r>
            <a:r>
              <a:rPr sz="1167" dirty="0">
                <a:latin typeface="Times New Roman"/>
                <a:cs typeface="Times New Roman"/>
              </a:rPr>
              <a:t>clarity to our </a:t>
            </a:r>
            <a:r>
              <a:rPr sz="1167" spc="-5" dirty="0">
                <a:latin typeface="Times New Roman"/>
                <a:cs typeface="Times New Roman"/>
              </a:rPr>
              <a:t>detailed  data flow </a:t>
            </a:r>
            <a:r>
              <a:rPr sz="1167" dirty="0">
                <a:latin typeface="Times New Roman"/>
                <a:cs typeface="Times New Roman"/>
              </a:rPr>
              <a:t>diagram.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clarity propose it is </a:t>
            </a:r>
            <a:r>
              <a:rPr sz="1167" spc="-5" dirty="0">
                <a:latin typeface="Times New Roman"/>
                <a:cs typeface="Times New Roman"/>
              </a:rPr>
              <a:t>good to have </a:t>
            </a:r>
            <a:r>
              <a:rPr sz="1167" dirty="0">
                <a:latin typeface="Times New Roman"/>
                <a:cs typeface="Times New Roman"/>
              </a:rPr>
              <a:t>a maximum of 7 or 9 processes  in one </a:t>
            </a:r>
            <a:r>
              <a:rPr sz="1167" spc="-5" dirty="0">
                <a:latin typeface="Times New Roman"/>
                <a:cs typeface="Times New Roman"/>
              </a:rPr>
              <a:t>detailed DFD. Moreover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processes, sub processes, data </a:t>
            </a:r>
            <a:r>
              <a:rPr sz="1167" dirty="0">
                <a:latin typeface="Times New Roman"/>
                <a:cs typeface="Times New Roman"/>
              </a:rPr>
              <a:t>stores, </a:t>
            </a:r>
            <a:r>
              <a:rPr sz="1167" spc="-5" dirty="0">
                <a:latin typeface="Times New Roman"/>
                <a:cs typeface="Times New Roman"/>
              </a:rPr>
              <a:t>entities data  flows and all other components </a:t>
            </a:r>
            <a:r>
              <a:rPr sz="1167" dirty="0">
                <a:latin typeface="Times New Roman"/>
                <a:cs typeface="Times New Roman"/>
              </a:rPr>
              <a:t>of the DFD must be </a:t>
            </a:r>
            <a:r>
              <a:rPr sz="1167" spc="-5" dirty="0">
                <a:latin typeface="Times New Roman"/>
                <a:cs typeface="Times New Roman"/>
              </a:rPr>
              <a:t>named properly, </a:t>
            </a:r>
            <a:r>
              <a:rPr sz="1167" dirty="0">
                <a:latin typeface="Times New Roman"/>
                <a:cs typeface="Times New Roman"/>
              </a:rPr>
              <a:t>so that </a:t>
            </a:r>
            <a:r>
              <a:rPr sz="1167" spc="-5" dirty="0">
                <a:latin typeface="Times New Roman"/>
                <a:cs typeface="Times New Roman"/>
              </a:rPr>
              <a:t>anyone who  </a:t>
            </a:r>
            <a:r>
              <a:rPr sz="1167" dirty="0">
                <a:latin typeface="Times New Roman"/>
                <a:cs typeface="Times New Roman"/>
              </a:rPr>
              <a:t>is using this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understand the </a:t>
            </a:r>
            <a:r>
              <a:rPr sz="1167" spc="-5" dirty="0">
                <a:latin typeface="Times New Roman"/>
                <a:cs typeface="Times New Roman"/>
              </a:rPr>
              <a:t>DFD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easily.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8893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levels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it must be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processes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inputs </a:t>
            </a:r>
            <a:r>
              <a:rPr sz="1167" spc="-5" dirty="0">
                <a:latin typeface="Times New Roman"/>
                <a:cs typeface="Times New Roman"/>
              </a:rPr>
              <a:t>as  well as data </a:t>
            </a:r>
            <a:r>
              <a:rPr sz="1167" dirty="0">
                <a:latin typeface="Times New Roman"/>
                <a:cs typeface="Times New Roman"/>
              </a:rPr>
              <a:t>outputs. </a:t>
            </a:r>
            <a:r>
              <a:rPr sz="1167" spc="-5" dirty="0">
                <a:latin typeface="Times New Roman"/>
                <a:cs typeface="Times New Roman"/>
              </a:rPr>
              <a:t>Data being sent </a:t>
            </a:r>
            <a:r>
              <a:rPr sz="1167" dirty="0">
                <a:latin typeface="Times New Roman"/>
                <a:cs typeface="Times New Roman"/>
              </a:rPr>
              <a:t>to one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processed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changes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form and </a:t>
            </a:r>
            <a:r>
              <a:rPr sz="1167" dirty="0">
                <a:latin typeface="Times New Roman"/>
                <a:cs typeface="Times New Roman"/>
              </a:rPr>
              <a:t>transforms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one form to</a:t>
            </a:r>
            <a:r>
              <a:rPr sz="1167" spc="-5" dirty="0">
                <a:latin typeface="Times New Roman"/>
                <a:cs typeface="Times New Roman"/>
              </a:rPr>
              <a:t> another.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creating </a:t>
            </a:r>
            <a:r>
              <a:rPr sz="1167" dirty="0">
                <a:latin typeface="Times New Roman"/>
                <a:cs typeface="Times New Roman"/>
              </a:rPr>
              <a:t>a detailed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inputs </a:t>
            </a:r>
            <a:r>
              <a:rPr sz="1167" spc="-5" dirty="0">
                <a:latin typeface="Times New Roman"/>
                <a:cs typeface="Times New Roman"/>
              </a:rPr>
              <a:t>and data </a:t>
            </a:r>
            <a:r>
              <a:rPr sz="1167" dirty="0">
                <a:latin typeface="Times New Roman"/>
                <a:cs typeface="Times New Roman"/>
              </a:rPr>
              <a:t>outputs must be in </a:t>
            </a:r>
            <a:r>
              <a:rPr sz="1167" spc="-5" dirty="0">
                <a:latin typeface="Times New Roman"/>
                <a:cs typeface="Times New Roman"/>
              </a:rPr>
              <a:t>coincidence,  mean </a:t>
            </a:r>
            <a:r>
              <a:rPr sz="1167" dirty="0">
                <a:latin typeface="Times New Roman"/>
                <a:cs typeface="Times New Roman"/>
              </a:rPr>
              <a:t>in both the diagrams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input to a </a:t>
            </a:r>
            <a:r>
              <a:rPr sz="1167" spc="-5" dirty="0">
                <a:latin typeface="Times New Roman"/>
                <a:cs typeface="Times New Roman"/>
              </a:rPr>
              <a:t>process and data </a:t>
            </a:r>
            <a:r>
              <a:rPr sz="1167" dirty="0">
                <a:latin typeface="Times New Roman"/>
                <a:cs typeface="Times New Roman"/>
              </a:rPr>
              <a:t>output in the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data  </a:t>
            </a:r>
            <a:r>
              <a:rPr sz="1167" spc="-5" dirty="0">
                <a:latin typeface="Times New Roman"/>
                <a:cs typeface="Times New Roman"/>
              </a:rPr>
              <a:t>flows </a:t>
            </a:r>
            <a:r>
              <a:rPr sz="1167" dirty="0">
                <a:latin typeface="Times New Roman"/>
                <a:cs typeface="Times New Roman"/>
              </a:rPr>
              <a:t>must be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same.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58" dirty="0">
                <a:latin typeface="Times New Roman"/>
                <a:cs typeface="Times New Roman"/>
              </a:rPr>
              <a:t>Data</a:t>
            </a:r>
            <a:r>
              <a:rPr sz="1361" spc="-73" dirty="0">
                <a:latin typeface="Times New Roman"/>
                <a:cs typeface="Times New Roman"/>
              </a:rPr>
              <a:t> </a:t>
            </a:r>
            <a:r>
              <a:rPr sz="1361" spc="34" dirty="0">
                <a:latin typeface="Times New Roman"/>
                <a:cs typeface="Times New Roman"/>
              </a:rPr>
              <a:t>Dictionary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3827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database that </a:t>
            </a:r>
            <a:r>
              <a:rPr sz="1167" dirty="0">
                <a:latin typeface="Times New Roman"/>
                <a:cs typeface="Times New Roman"/>
              </a:rPr>
              <a:t>containing </a:t>
            </a:r>
            <a:r>
              <a:rPr sz="1167" spc="-5" dirty="0">
                <a:latin typeface="Times New Roman"/>
                <a:cs typeface="Times New Roman"/>
              </a:rPr>
              <a:t>data about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system. Data  dictionaries store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various </a:t>
            </a:r>
            <a:r>
              <a:rPr sz="1167" dirty="0">
                <a:latin typeface="Times New Roman"/>
                <a:cs typeface="Times New Roman"/>
              </a:rPr>
              <a:t>schema </a:t>
            </a:r>
            <a:r>
              <a:rPr sz="1167" spc="-5" dirty="0">
                <a:latin typeface="Times New Roman"/>
                <a:cs typeface="Times New Roman"/>
              </a:rPr>
              <a:t>and file specifications and their locations. </a:t>
            </a:r>
            <a:r>
              <a:rPr sz="1167" spc="5" dirty="0">
                <a:latin typeface="Times New Roman"/>
                <a:cs typeface="Times New Roman"/>
              </a:rPr>
              <a:t>They  </a:t>
            </a:r>
            <a:r>
              <a:rPr sz="1167" spc="-5" dirty="0">
                <a:latin typeface="Times New Roman"/>
                <a:cs typeface="Times New Roman"/>
              </a:rPr>
              <a:t>also contain </a:t>
            </a:r>
            <a:r>
              <a:rPr sz="1167" dirty="0">
                <a:latin typeface="Times New Roman"/>
                <a:cs typeface="Times New Roman"/>
              </a:rPr>
              <a:t>information </a:t>
            </a:r>
            <a:r>
              <a:rPr sz="1167" spc="-5" dirty="0">
                <a:latin typeface="Times New Roman"/>
                <a:cs typeface="Times New Roman"/>
              </a:rPr>
              <a:t>about which programs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-5" dirty="0">
                <a:latin typeface="Times New Roman"/>
                <a:cs typeface="Times New Roman"/>
              </a:rPr>
              <a:t>which data and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are  </a:t>
            </a:r>
            <a:r>
              <a:rPr sz="1167" spc="-5" dirty="0">
                <a:latin typeface="Times New Roman"/>
                <a:cs typeface="Times New Roman"/>
              </a:rPr>
              <a:t>interested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reports.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spc="24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Dictionaries: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62" dirty="0">
                <a:latin typeface="Courier New"/>
                <a:cs typeface="Courier New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Integrated</a:t>
            </a:r>
            <a:endParaRPr sz="1167">
              <a:latin typeface="Times New Roman"/>
              <a:cs typeface="Times New Roman"/>
            </a:endParaRPr>
          </a:p>
          <a:p>
            <a:pPr marL="12347" marR="40745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are basically </a:t>
            </a:r>
            <a:r>
              <a:rPr sz="1167" spc="-5" dirty="0">
                <a:latin typeface="Times New Roman"/>
                <a:cs typeface="Times New Roman"/>
              </a:rPr>
              <a:t>two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dictionaries which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available for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DBMS,  </a:t>
            </a:r>
            <a:r>
              <a:rPr sz="1167" spc="-5" dirty="0">
                <a:latin typeface="Times New Roman"/>
                <a:cs typeface="Times New Roman"/>
              </a:rPr>
              <a:t>with respect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their existence.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83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21268" y="1431376"/>
            <a:ext cx="514632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everything. </a:t>
            </a:r>
            <a:r>
              <a:rPr sz="1167" dirty="0">
                <a:latin typeface="Times New Roman"/>
                <a:cs typeface="Times New Roman"/>
              </a:rPr>
              <a:t>The entity type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graphically in the 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1 </a:t>
            </a:r>
            <a:r>
              <a:rPr sz="1167" spc="-5" dirty="0">
                <a:latin typeface="Times New Roman"/>
                <a:cs typeface="Times New Roman"/>
              </a:rPr>
              <a:t>below, with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“regNo”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underlined.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7454" y="2671340"/>
            <a:ext cx="706878" cy="173478"/>
          </a:xfrm>
          <a:custGeom>
            <a:avLst/>
            <a:gdLst/>
            <a:ahLst/>
            <a:cxnLst/>
            <a:rect l="l" t="t" r="r" b="b"/>
            <a:pathLst>
              <a:path w="727075" h="178435">
                <a:moveTo>
                  <a:pt x="0" y="178329"/>
                </a:moveTo>
                <a:lnTo>
                  <a:pt x="727036" y="178329"/>
                </a:lnTo>
                <a:lnTo>
                  <a:pt x="727036" y="0"/>
                </a:lnTo>
                <a:lnTo>
                  <a:pt x="0" y="0"/>
                </a:lnTo>
                <a:lnTo>
                  <a:pt x="0" y="1783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693261" y="2679752"/>
            <a:ext cx="67601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E</a:t>
            </a:r>
            <a:r>
              <a:rPr sz="972" spc="-19" dirty="0">
                <a:latin typeface="Times New Roman"/>
                <a:cs typeface="Times New Roman"/>
              </a:rPr>
              <a:t>M</a:t>
            </a:r>
            <a:r>
              <a:rPr sz="972" dirty="0">
                <a:latin typeface="Times New Roman"/>
                <a:cs typeface="Times New Roman"/>
              </a:rPr>
              <a:t>P</a:t>
            </a:r>
            <a:r>
              <a:rPr sz="972" spc="-15" dirty="0">
                <a:latin typeface="Times New Roman"/>
                <a:cs typeface="Times New Roman"/>
              </a:rPr>
              <a:t>L</a:t>
            </a:r>
            <a:r>
              <a:rPr sz="972" spc="-10" dirty="0">
                <a:latin typeface="Times New Roman"/>
                <a:cs typeface="Times New Roman"/>
              </a:rPr>
              <a:t>O</a:t>
            </a:r>
            <a:r>
              <a:rPr sz="972" spc="-19" dirty="0">
                <a:latin typeface="Times New Roman"/>
                <a:cs typeface="Times New Roman"/>
              </a:rPr>
              <a:t>Y</a:t>
            </a:r>
            <a:r>
              <a:rPr sz="972" spc="-15" dirty="0">
                <a:latin typeface="Times New Roman"/>
                <a:cs typeface="Times New Roman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4413" y="2403110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6968" y="209717"/>
                </a:lnTo>
                <a:lnTo>
                  <a:pt x="458706" y="203573"/>
                </a:lnTo>
                <a:lnTo>
                  <a:pt x="514622" y="193856"/>
                </a:lnTo>
                <a:lnTo>
                  <a:pt x="563374" y="180996"/>
                </a:lnTo>
                <a:lnTo>
                  <a:pt x="603625" y="165421"/>
                </a:lnTo>
                <a:lnTo>
                  <a:pt x="653262" y="127840"/>
                </a:lnTo>
                <a:lnTo>
                  <a:pt x="659969" y="106692"/>
                </a:lnTo>
                <a:lnTo>
                  <a:pt x="653262" y="85041"/>
                </a:lnTo>
                <a:lnTo>
                  <a:pt x="603625" y="46811"/>
                </a:lnTo>
                <a:lnTo>
                  <a:pt x="563374" y="31055"/>
                </a:lnTo>
                <a:lnTo>
                  <a:pt x="514622" y="18084"/>
                </a:lnTo>
                <a:lnTo>
                  <a:pt x="458706" y="8311"/>
                </a:lnTo>
                <a:lnTo>
                  <a:pt x="396968" y="2146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824413" y="2403110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6968" y="209717"/>
                </a:lnTo>
                <a:lnTo>
                  <a:pt x="458706" y="203573"/>
                </a:lnTo>
                <a:lnTo>
                  <a:pt x="514622" y="193856"/>
                </a:lnTo>
                <a:lnTo>
                  <a:pt x="563374" y="180996"/>
                </a:lnTo>
                <a:lnTo>
                  <a:pt x="603625" y="165421"/>
                </a:lnTo>
                <a:lnTo>
                  <a:pt x="653262" y="127840"/>
                </a:lnTo>
                <a:lnTo>
                  <a:pt x="659969" y="106692"/>
                </a:lnTo>
                <a:lnTo>
                  <a:pt x="653262" y="85041"/>
                </a:lnTo>
                <a:lnTo>
                  <a:pt x="603625" y="46811"/>
                </a:lnTo>
                <a:lnTo>
                  <a:pt x="563374" y="31055"/>
                </a:lnTo>
                <a:lnTo>
                  <a:pt x="514622" y="18084"/>
                </a:lnTo>
                <a:lnTo>
                  <a:pt x="458706" y="8311"/>
                </a:lnTo>
                <a:lnTo>
                  <a:pt x="396968" y="2146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846642" y="2723188"/>
            <a:ext cx="643290" cy="206199"/>
          </a:xfrm>
          <a:custGeom>
            <a:avLst/>
            <a:gdLst/>
            <a:ahLst/>
            <a:cxnLst/>
            <a:rect l="l" t="t" r="r" b="b"/>
            <a:pathLst>
              <a:path w="66167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7471" y="209717"/>
                </a:lnTo>
                <a:lnTo>
                  <a:pt x="459587" y="203573"/>
                </a:lnTo>
                <a:lnTo>
                  <a:pt x="515774" y="193856"/>
                </a:lnTo>
                <a:lnTo>
                  <a:pt x="564708" y="180996"/>
                </a:lnTo>
                <a:lnTo>
                  <a:pt x="605069" y="165421"/>
                </a:lnTo>
                <a:lnTo>
                  <a:pt x="654784" y="127840"/>
                </a:lnTo>
                <a:lnTo>
                  <a:pt x="661494" y="106692"/>
                </a:lnTo>
                <a:lnTo>
                  <a:pt x="654784" y="85041"/>
                </a:lnTo>
                <a:lnTo>
                  <a:pt x="605069" y="46811"/>
                </a:lnTo>
                <a:lnTo>
                  <a:pt x="564708" y="31055"/>
                </a:lnTo>
                <a:lnTo>
                  <a:pt x="515774" y="18084"/>
                </a:lnTo>
                <a:lnTo>
                  <a:pt x="459587" y="8311"/>
                </a:lnTo>
                <a:lnTo>
                  <a:pt x="397471" y="2146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46642" y="2723188"/>
            <a:ext cx="643290" cy="206199"/>
          </a:xfrm>
          <a:custGeom>
            <a:avLst/>
            <a:gdLst/>
            <a:ahLst/>
            <a:cxnLst/>
            <a:rect l="l" t="t" r="r" b="b"/>
            <a:pathLst>
              <a:path w="661670" h="212089">
                <a:moveTo>
                  <a:pt x="330747" y="0"/>
                </a:moveTo>
                <a:lnTo>
                  <a:pt x="264022" y="2146"/>
                </a:lnTo>
                <a:lnTo>
                  <a:pt x="201906" y="8311"/>
                </a:lnTo>
                <a:lnTo>
                  <a:pt x="145719" y="18084"/>
                </a:lnTo>
                <a:lnTo>
                  <a:pt x="96785" y="31055"/>
                </a:lnTo>
                <a:lnTo>
                  <a:pt x="56424" y="46811"/>
                </a:lnTo>
                <a:lnTo>
                  <a:pt x="6709" y="85041"/>
                </a:lnTo>
                <a:lnTo>
                  <a:pt x="0" y="106692"/>
                </a:lnTo>
                <a:lnTo>
                  <a:pt x="6709" y="127840"/>
                </a:lnTo>
                <a:lnTo>
                  <a:pt x="56424" y="165421"/>
                </a:lnTo>
                <a:lnTo>
                  <a:pt x="96785" y="180996"/>
                </a:lnTo>
                <a:lnTo>
                  <a:pt x="145719" y="193856"/>
                </a:lnTo>
                <a:lnTo>
                  <a:pt x="201906" y="203573"/>
                </a:lnTo>
                <a:lnTo>
                  <a:pt x="264022" y="209717"/>
                </a:lnTo>
                <a:lnTo>
                  <a:pt x="330747" y="211860"/>
                </a:lnTo>
                <a:lnTo>
                  <a:pt x="397471" y="209717"/>
                </a:lnTo>
                <a:lnTo>
                  <a:pt x="459587" y="203573"/>
                </a:lnTo>
                <a:lnTo>
                  <a:pt x="515774" y="193856"/>
                </a:lnTo>
                <a:lnTo>
                  <a:pt x="564708" y="180996"/>
                </a:lnTo>
                <a:lnTo>
                  <a:pt x="605069" y="165421"/>
                </a:lnTo>
                <a:lnTo>
                  <a:pt x="654784" y="127840"/>
                </a:lnTo>
                <a:lnTo>
                  <a:pt x="661494" y="106692"/>
                </a:lnTo>
                <a:lnTo>
                  <a:pt x="654784" y="85041"/>
                </a:lnTo>
                <a:lnTo>
                  <a:pt x="605069" y="46811"/>
                </a:lnTo>
                <a:lnTo>
                  <a:pt x="564708" y="31055"/>
                </a:lnTo>
                <a:lnTo>
                  <a:pt x="515774" y="18084"/>
                </a:lnTo>
                <a:lnTo>
                  <a:pt x="459587" y="8311"/>
                </a:lnTo>
                <a:lnTo>
                  <a:pt x="397471" y="2146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05003" y="2083031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3"/>
                </a:lnTo>
                <a:lnTo>
                  <a:pt x="201906" y="8287"/>
                </a:lnTo>
                <a:lnTo>
                  <a:pt x="145719" y="18004"/>
                </a:lnTo>
                <a:lnTo>
                  <a:pt x="96785" y="30864"/>
                </a:lnTo>
                <a:lnTo>
                  <a:pt x="56424" y="46439"/>
                </a:lnTo>
                <a:lnTo>
                  <a:pt x="6709" y="84020"/>
                </a:lnTo>
                <a:lnTo>
                  <a:pt x="0" y="105168"/>
                </a:lnTo>
                <a:lnTo>
                  <a:pt x="6709" y="126819"/>
                </a:lnTo>
                <a:lnTo>
                  <a:pt x="56424" y="165049"/>
                </a:lnTo>
                <a:lnTo>
                  <a:pt x="96785" y="180805"/>
                </a:lnTo>
                <a:lnTo>
                  <a:pt x="145719" y="193776"/>
                </a:lnTo>
                <a:lnTo>
                  <a:pt x="201906" y="203549"/>
                </a:lnTo>
                <a:lnTo>
                  <a:pt x="264022" y="209714"/>
                </a:lnTo>
                <a:lnTo>
                  <a:pt x="330747" y="211860"/>
                </a:lnTo>
                <a:lnTo>
                  <a:pt x="396968" y="209714"/>
                </a:lnTo>
                <a:lnTo>
                  <a:pt x="458706" y="203549"/>
                </a:lnTo>
                <a:lnTo>
                  <a:pt x="514622" y="193776"/>
                </a:lnTo>
                <a:lnTo>
                  <a:pt x="563374" y="180805"/>
                </a:lnTo>
                <a:lnTo>
                  <a:pt x="603625" y="165049"/>
                </a:lnTo>
                <a:lnTo>
                  <a:pt x="653262" y="126819"/>
                </a:lnTo>
                <a:lnTo>
                  <a:pt x="659969" y="105168"/>
                </a:lnTo>
                <a:lnTo>
                  <a:pt x="653262" y="84020"/>
                </a:lnTo>
                <a:lnTo>
                  <a:pt x="603625" y="46439"/>
                </a:lnTo>
                <a:lnTo>
                  <a:pt x="563374" y="30864"/>
                </a:lnTo>
                <a:lnTo>
                  <a:pt x="514622" y="18004"/>
                </a:lnTo>
                <a:lnTo>
                  <a:pt x="458706" y="8287"/>
                </a:lnTo>
                <a:lnTo>
                  <a:pt x="396968" y="2143"/>
                </a:lnTo>
                <a:lnTo>
                  <a:pt x="33074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205003" y="2083031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747" y="0"/>
                </a:moveTo>
                <a:lnTo>
                  <a:pt x="264022" y="2143"/>
                </a:lnTo>
                <a:lnTo>
                  <a:pt x="201906" y="8287"/>
                </a:lnTo>
                <a:lnTo>
                  <a:pt x="145719" y="18004"/>
                </a:lnTo>
                <a:lnTo>
                  <a:pt x="96785" y="30864"/>
                </a:lnTo>
                <a:lnTo>
                  <a:pt x="56424" y="46439"/>
                </a:lnTo>
                <a:lnTo>
                  <a:pt x="6709" y="84020"/>
                </a:lnTo>
                <a:lnTo>
                  <a:pt x="0" y="105168"/>
                </a:lnTo>
                <a:lnTo>
                  <a:pt x="6709" y="126819"/>
                </a:lnTo>
                <a:lnTo>
                  <a:pt x="56424" y="165049"/>
                </a:lnTo>
                <a:lnTo>
                  <a:pt x="96785" y="180805"/>
                </a:lnTo>
                <a:lnTo>
                  <a:pt x="145719" y="193776"/>
                </a:lnTo>
                <a:lnTo>
                  <a:pt x="201906" y="203549"/>
                </a:lnTo>
                <a:lnTo>
                  <a:pt x="264022" y="209714"/>
                </a:lnTo>
                <a:lnTo>
                  <a:pt x="330747" y="211860"/>
                </a:lnTo>
                <a:lnTo>
                  <a:pt x="396968" y="209714"/>
                </a:lnTo>
                <a:lnTo>
                  <a:pt x="458706" y="203549"/>
                </a:lnTo>
                <a:lnTo>
                  <a:pt x="514622" y="193776"/>
                </a:lnTo>
                <a:lnTo>
                  <a:pt x="563374" y="180805"/>
                </a:lnTo>
                <a:lnTo>
                  <a:pt x="603625" y="165049"/>
                </a:lnTo>
                <a:lnTo>
                  <a:pt x="653262" y="126819"/>
                </a:lnTo>
                <a:lnTo>
                  <a:pt x="659969" y="105168"/>
                </a:lnTo>
                <a:lnTo>
                  <a:pt x="653262" y="84020"/>
                </a:lnTo>
                <a:lnTo>
                  <a:pt x="603625" y="46439"/>
                </a:lnTo>
                <a:lnTo>
                  <a:pt x="563374" y="30864"/>
                </a:lnTo>
                <a:lnTo>
                  <a:pt x="514622" y="18004"/>
                </a:lnTo>
                <a:lnTo>
                  <a:pt x="458706" y="8287"/>
                </a:lnTo>
                <a:lnTo>
                  <a:pt x="396968" y="2143"/>
                </a:lnTo>
                <a:lnTo>
                  <a:pt x="3307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24765" y="2402125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00" y="0"/>
                </a:moveTo>
                <a:lnTo>
                  <a:pt x="264065" y="2146"/>
                </a:lnTo>
                <a:lnTo>
                  <a:pt x="201939" y="8312"/>
                </a:lnTo>
                <a:lnTo>
                  <a:pt x="145743" y="18087"/>
                </a:lnTo>
                <a:lnTo>
                  <a:pt x="96801" y="31060"/>
                </a:lnTo>
                <a:lnTo>
                  <a:pt x="56433" y="46819"/>
                </a:lnTo>
                <a:lnTo>
                  <a:pt x="6711" y="85055"/>
                </a:lnTo>
                <a:lnTo>
                  <a:pt x="0" y="106709"/>
                </a:lnTo>
                <a:lnTo>
                  <a:pt x="6711" y="127861"/>
                </a:lnTo>
                <a:lnTo>
                  <a:pt x="56433" y="165448"/>
                </a:lnTo>
                <a:lnTo>
                  <a:pt x="96801" y="181025"/>
                </a:lnTo>
                <a:lnTo>
                  <a:pt x="145743" y="193888"/>
                </a:lnTo>
                <a:lnTo>
                  <a:pt x="201939" y="203606"/>
                </a:lnTo>
                <a:lnTo>
                  <a:pt x="264065" y="209751"/>
                </a:lnTo>
                <a:lnTo>
                  <a:pt x="330800" y="211895"/>
                </a:lnTo>
                <a:lnTo>
                  <a:pt x="397033" y="209751"/>
                </a:lnTo>
                <a:lnTo>
                  <a:pt x="458781" y="203606"/>
                </a:lnTo>
                <a:lnTo>
                  <a:pt x="514706" y="193888"/>
                </a:lnTo>
                <a:lnTo>
                  <a:pt x="563466" y="181025"/>
                </a:lnTo>
                <a:lnTo>
                  <a:pt x="603724" y="165448"/>
                </a:lnTo>
                <a:lnTo>
                  <a:pt x="653369" y="127861"/>
                </a:lnTo>
                <a:lnTo>
                  <a:pt x="660077" y="106709"/>
                </a:lnTo>
                <a:lnTo>
                  <a:pt x="653369" y="85055"/>
                </a:lnTo>
                <a:lnTo>
                  <a:pt x="603724" y="46819"/>
                </a:lnTo>
                <a:lnTo>
                  <a:pt x="563466" y="31060"/>
                </a:lnTo>
                <a:lnTo>
                  <a:pt x="514706" y="18087"/>
                </a:lnTo>
                <a:lnTo>
                  <a:pt x="458781" y="8312"/>
                </a:lnTo>
                <a:lnTo>
                  <a:pt x="397033" y="2146"/>
                </a:lnTo>
                <a:lnTo>
                  <a:pt x="330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24765" y="2402125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00" y="0"/>
                </a:moveTo>
                <a:lnTo>
                  <a:pt x="264065" y="2146"/>
                </a:lnTo>
                <a:lnTo>
                  <a:pt x="201939" y="8312"/>
                </a:lnTo>
                <a:lnTo>
                  <a:pt x="145743" y="18087"/>
                </a:lnTo>
                <a:lnTo>
                  <a:pt x="96801" y="31060"/>
                </a:lnTo>
                <a:lnTo>
                  <a:pt x="56433" y="46819"/>
                </a:lnTo>
                <a:lnTo>
                  <a:pt x="6711" y="85055"/>
                </a:lnTo>
                <a:lnTo>
                  <a:pt x="0" y="106709"/>
                </a:lnTo>
                <a:lnTo>
                  <a:pt x="6711" y="127861"/>
                </a:lnTo>
                <a:lnTo>
                  <a:pt x="56433" y="165448"/>
                </a:lnTo>
                <a:lnTo>
                  <a:pt x="96801" y="181025"/>
                </a:lnTo>
                <a:lnTo>
                  <a:pt x="145743" y="193888"/>
                </a:lnTo>
                <a:lnTo>
                  <a:pt x="201939" y="203606"/>
                </a:lnTo>
                <a:lnTo>
                  <a:pt x="264065" y="209751"/>
                </a:lnTo>
                <a:lnTo>
                  <a:pt x="330800" y="211895"/>
                </a:lnTo>
                <a:lnTo>
                  <a:pt x="397033" y="209751"/>
                </a:lnTo>
                <a:lnTo>
                  <a:pt x="458781" y="203606"/>
                </a:lnTo>
                <a:lnTo>
                  <a:pt x="514706" y="193888"/>
                </a:lnTo>
                <a:lnTo>
                  <a:pt x="563466" y="181025"/>
                </a:lnTo>
                <a:lnTo>
                  <a:pt x="603724" y="165448"/>
                </a:lnTo>
                <a:lnTo>
                  <a:pt x="653369" y="127861"/>
                </a:lnTo>
                <a:lnTo>
                  <a:pt x="660077" y="106709"/>
                </a:lnTo>
                <a:lnTo>
                  <a:pt x="653369" y="85055"/>
                </a:lnTo>
                <a:lnTo>
                  <a:pt x="603724" y="46819"/>
                </a:lnTo>
                <a:lnTo>
                  <a:pt x="563466" y="31060"/>
                </a:lnTo>
                <a:lnTo>
                  <a:pt x="514706" y="18087"/>
                </a:lnTo>
                <a:lnTo>
                  <a:pt x="458781" y="8312"/>
                </a:lnTo>
                <a:lnTo>
                  <a:pt x="397033" y="2146"/>
                </a:lnTo>
                <a:lnTo>
                  <a:pt x="330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380939" y="2121517"/>
            <a:ext cx="921102" cy="450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" dirty="0">
                <a:latin typeface="Arial"/>
                <a:cs typeface="Arial"/>
              </a:rPr>
              <a:t>name</a:t>
            </a:r>
            <a:endParaRPr sz="82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78">
              <a:latin typeface="Times New Roman"/>
              <a:cs typeface="Times New Roman"/>
            </a:endParaRPr>
          </a:p>
          <a:p>
            <a:pPr marR="4939" algn="r">
              <a:spcBef>
                <a:spcPts val="632"/>
              </a:spcBef>
            </a:pPr>
            <a:r>
              <a:rPr sz="826" u="sng" dirty="0">
                <a:latin typeface="Arial"/>
                <a:cs typeface="Arial"/>
              </a:rPr>
              <a:t>reg</a:t>
            </a:r>
            <a:r>
              <a:rPr sz="826" u="sng" spc="15" dirty="0">
                <a:latin typeface="Arial"/>
                <a:cs typeface="Arial"/>
              </a:rPr>
              <a:t>N</a:t>
            </a:r>
            <a:r>
              <a:rPr sz="826" u="sng" spc="5" dirty="0">
                <a:latin typeface="Arial"/>
                <a:cs typeface="Arial"/>
              </a:rPr>
              <a:t>o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0831" y="2721937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13" y="0"/>
                </a:moveTo>
                <a:lnTo>
                  <a:pt x="264075" y="2146"/>
                </a:lnTo>
                <a:lnTo>
                  <a:pt x="201946" y="8313"/>
                </a:lnTo>
                <a:lnTo>
                  <a:pt x="145749" y="18088"/>
                </a:lnTo>
                <a:lnTo>
                  <a:pt x="96804" y="31061"/>
                </a:lnTo>
                <a:lnTo>
                  <a:pt x="56435" y="46821"/>
                </a:lnTo>
                <a:lnTo>
                  <a:pt x="6711" y="85058"/>
                </a:lnTo>
                <a:lnTo>
                  <a:pt x="0" y="106713"/>
                </a:lnTo>
                <a:lnTo>
                  <a:pt x="6711" y="127866"/>
                </a:lnTo>
                <a:lnTo>
                  <a:pt x="56435" y="165454"/>
                </a:lnTo>
                <a:lnTo>
                  <a:pt x="96804" y="181032"/>
                </a:lnTo>
                <a:lnTo>
                  <a:pt x="145749" y="193895"/>
                </a:lnTo>
                <a:lnTo>
                  <a:pt x="201946" y="203614"/>
                </a:lnTo>
                <a:lnTo>
                  <a:pt x="264075" y="209759"/>
                </a:lnTo>
                <a:lnTo>
                  <a:pt x="330813" y="211903"/>
                </a:lnTo>
                <a:lnTo>
                  <a:pt x="397047" y="209759"/>
                </a:lnTo>
                <a:lnTo>
                  <a:pt x="458798" y="203614"/>
                </a:lnTo>
                <a:lnTo>
                  <a:pt x="514725" y="193895"/>
                </a:lnTo>
                <a:lnTo>
                  <a:pt x="563487" y="181032"/>
                </a:lnTo>
                <a:lnTo>
                  <a:pt x="603746" y="165454"/>
                </a:lnTo>
                <a:lnTo>
                  <a:pt x="653393" y="127866"/>
                </a:lnTo>
                <a:lnTo>
                  <a:pt x="660102" y="106713"/>
                </a:lnTo>
                <a:lnTo>
                  <a:pt x="653393" y="85058"/>
                </a:lnTo>
                <a:lnTo>
                  <a:pt x="603746" y="46821"/>
                </a:lnTo>
                <a:lnTo>
                  <a:pt x="563487" y="31061"/>
                </a:lnTo>
                <a:lnTo>
                  <a:pt x="514725" y="18088"/>
                </a:lnTo>
                <a:lnTo>
                  <a:pt x="458798" y="8313"/>
                </a:lnTo>
                <a:lnTo>
                  <a:pt x="397047" y="2146"/>
                </a:lnTo>
                <a:lnTo>
                  <a:pt x="3308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70831" y="2721937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13" y="0"/>
                </a:moveTo>
                <a:lnTo>
                  <a:pt x="264075" y="2146"/>
                </a:lnTo>
                <a:lnTo>
                  <a:pt x="201946" y="8313"/>
                </a:lnTo>
                <a:lnTo>
                  <a:pt x="145749" y="18088"/>
                </a:lnTo>
                <a:lnTo>
                  <a:pt x="96804" y="31061"/>
                </a:lnTo>
                <a:lnTo>
                  <a:pt x="56435" y="46821"/>
                </a:lnTo>
                <a:lnTo>
                  <a:pt x="6711" y="85058"/>
                </a:lnTo>
                <a:lnTo>
                  <a:pt x="0" y="106713"/>
                </a:lnTo>
                <a:lnTo>
                  <a:pt x="6711" y="127866"/>
                </a:lnTo>
                <a:lnTo>
                  <a:pt x="56435" y="165454"/>
                </a:lnTo>
                <a:lnTo>
                  <a:pt x="96804" y="181032"/>
                </a:lnTo>
                <a:lnTo>
                  <a:pt x="145749" y="193895"/>
                </a:lnTo>
                <a:lnTo>
                  <a:pt x="201946" y="203614"/>
                </a:lnTo>
                <a:lnTo>
                  <a:pt x="264075" y="209759"/>
                </a:lnTo>
                <a:lnTo>
                  <a:pt x="330813" y="211903"/>
                </a:lnTo>
                <a:lnTo>
                  <a:pt x="397047" y="209759"/>
                </a:lnTo>
                <a:lnTo>
                  <a:pt x="458798" y="203614"/>
                </a:lnTo>
                <a:lnTo>
                  <a:pt x="514725" y="193895"/>
                </a:lnTo>
                <a:lnTo>
                  <a:pt x="563487" y="181032"/>
                </a:lnTo>
                <a:lnTo>
                  <a:pt x="603746" y="165454"/>
                </a:lnTo>
                <a:lnTo>
                  <a:pt x="653393" y="127866"/>
                </a:lnTo>
                <a:lnTo>
                  <a:pt x="660102" y="106713"/>
                </a:lnTo>
                <a:lnTo>
                  <a:pt x="653393" y="85058"/>
                </a:lnTo>
                <a:lnTo>
                  <a:pt x="603746" y="46821"/>
                </a:lnTo>
                <a:lnTo>
                  <a:pt x="563487" y="31061"/>
                </a:lnTo>
                <a:lnTo>
                  <a:pt x="514725" y="18088"/>
                </a:lnTo>
                <a:lnTo>
                  <a:pt x="458798" y="8313"/>
                </a:lnTo>
                <a:lnTo>
                  <a:pt x="397047" y="2146"/>
                </a:lnTo>
                <a:lnTo>
                  <a:pt x="3308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021513" y="2762241"/>
            <a:ext cx="33831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10" dirty="0">
                <a:latin typeface="Arial"/>
                <a:cs typeface="Arial"/>
              </a:rPr>
              <a:t>f</a:t>
            </a:r>
            <a:r>
              <a:rPr sz="826" dirty="0">
                <a:latin typeface="Arial"/>
                <a:cs typeface="Arial"/>
              </a:rPr>
              <a:t>Na</a:t>
            </a:r>
            <a:r>
              <a:rPr sz="826" spc="-5" dirty="0">
                <a:latin typeface="Arial"/>
                <a:cs typeface="Arial"/>
              </a:rPr>
              <a:t>m</a:t>
            </a:r>
            <a:r>
              <a:rPr sz="826" spc="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4818" y="3157654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29301" y="0"/>
                </a:moveTo>
                <a:lnTo>
                  <a:pt x="263063" y="2143"/>
                </a:lnTo>
                <a:lnTo>
                  <a:pt x="201310" y="8289"/>
                </a:lnTo>
                <a:lnTo>
                  <a:pt x="145382" y="18008"/>
                </a:lnTo>
                <a:lnTo>
                  <a:pt x="96617" y="30871"/>
                </a:lnTo>
                <a:lnTo>
                  <a:pt x="56357" y="46450"/>
                </a:lnTo>
                <a:lnTo>
                  <a:pt x="6708" y="84040"/>
                </a:lnTo>
                <a:lnTo>
                  <a:pt x="0" y="105193"/>
                </a:lnTo>
                <a:lnTo>
                  <a:pt x="6708" y="126849"/>
                </a:lnTo>
                <a:lnTo>
                  <a:pt x="56357" y="165088"/>
                </a:lnTo>
                <a:lnTo>
                  <a:pt x="96617" y="180848"/>
                </a:lnTo>
                <a:lnTo>
                  <a:pt x="145382" y="193822"/>
                </a:lnTo>
                <a:lnTo>
                  <a:pt x="201310" y="203597"/>
                </a:lnTo>
                <a:lnTo>
                  <a:pt x="263063" y="209764"/>
                </a:lnTo>
                <a:lnTo>
                  <a:pt x="329301" y="211911"/>
                </a:lnTo>
                <a:lnTo>
                  <a:pt x="396041" y="209764"/>
                </a:lnTo>
                <a:lnTo>
                  <a:pt x="458172" y="203597"/>
                </a:lnTo>
                <a:lnTo>
                  <a:pt x="514372" y="193822"/>
                </a:lnTo>
                <a:lnTo>
                  <a:pt x="563318" y="180848"/>
                </a:lnTo>
                <a:lnTo>
                  <a:pt x="603688" y="165088"/>
                </a:lnTo>
                <a:lnTo>
                  <a:pt x="653415" y="126849"/>
                </a:lnTo>
                <a:lnTo>
                  <a:pt x="660126" y="105193"/>
                </a:lnTo>
                <a:lnTo>
                  <a:pt x="653415" y="84040"/>
                </a:lnTo>
                <a:lnTo>
                  <a:pt x="603688" y="46450"/>
                </a:lnTo>
                <a:lnTo>
                  <a:pt x="563318" y="30871"/>
                </a:lnTo>
                <a:lnTo>
                  <a:pt x="514372" y="18008"/>
                </a:lnTo>
                <a:lnTo>
                  <a:pt x="458172" y="8289"/>
                </a:lnTo>
                <a:lnTo>
                  <a:pt x="396041" y="2143"/>
                </a:lnTo>
                <a:lnTo>
                  <a:pt x="329301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664818" y="3157654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29301" y="0"/>
                </a:moveTo>
                <a:lnTo>
                  <a:pt x="263063" y="2143"/>
                </a:lnTo>
                <a:lnTo>
                  <a:pt x="201310" y="8289"/>
                </a:lnTo>
                <a:lnTo>
                  <a:pt x="145382" y="18008"/>
                </a:lnTo>
                <a:lnTo>
                  <a:pt x="96617" y="30871"/>
                </a:lnTo>
                <a:lnTo>
                  <a:pt x="56357" y="46450"/>
                </a:lnTo>
                <a:lnTo>
                  <a:pt x="6708" y="84040"/>
                </a:lnTo>
                <a:lnTo>
                  <a:pt x="0" y="105193"/>
                </a:lnTo>
                <a:lnTo>
                  <a:pt x="6708" y="126849"/>
                </a:lnTo>
                <a:lnTo>
                  <a:pt x="56357" y="165088"/>
                </a:lnTo>
                <a:lnTo>
                  <a:pt x="96617" y="180848"/>
                </a:lnTo>
                <a:lnTo>
                  <a:pt x="145382" y="193822"/>
                </a:lnTo>
                <a:lnTo>
                  <a:pt x="201310" y="203597"/>
                </a:lnTo>
                <a:lnTo>
                  <a:pt x="263063" y="209764"/>
                </a:lnTo>
                <a:lnTo>
                  <a:pt x="329301" y="211911"/>
                </a:lnTo>
                <a:lnTo>
                  <a:pt x="396041" y="209764"/>
                </a:lnTo>
                <a:lnTo>
                  <a:pt x="458172" y="203597"/>
                </a:lnTo>
                <a:lnTo>
                  <a:pt x="514372" y="193822"/>
                </a:lnTo>
                <a:lnTo>
                  <a:pt x="563318" y="180848"/>
                </a:lnTo>
                <a:lnTo>
                  <a:pt x="603688" y="165088"/>
                </a:lnTo>
                <a:lnTo>
                  <a:pt x="653415" y="126849"/>
                </a:lnTo>
                <a:lnTo>
                  <a:pt x="660126" y="105193"/>
                </a:lnTo>
                <a:lnTo>
                  <a:pt x="653415" y="84040"/>
                </a:lnTo>
                <a:lnTo>
                  <a:pt x="603688" y="46450"/>
                </a:lnTo>
                <a:lnTo>
                  <a:pt x="563318" y="30871"/>
                </a:lnTo>
                <a:lnTo>
                  <a:pt x="514372" y="18008"/>
                </a:lnTo>
                <a:lnTo>
                  <a:pt x="458172" y="8289"/>
                </a:lnTo>
                <a:lnTo>
                  <a:pt x="396041" y="2143"/>
                </a:lnTo>
                <a:lnTo>
                  <a:pt x="3293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687052" y="3157654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25" y="0"/>
                </a:moveTo>
                <a:lnTo>
                  <a:pt x="264085" y="2143"/>
                </a:lnTo>
                <a:lnTo>
                  <a:pt x="201954" y="8289"/>
                </a:lnTo>
                <a:lnTo>
                  <a:pt x="145754" y="18008"/>
                </a:lnTo>
                <a:lnTo>
                  <a:pt x="96808" y="30871"/>
                </a:lnTo>
                <a:lnTo>
                  <a:pt x="56437" y="46450"/>
                </a:lnTo>
                <a:lnTo>
                  <a:pt x="6711" y="84040"/>
                </a:lnTo>
                <a:lnTo>
                  <a:pt x="0" y="105193"/>
                </a:lnTo>
                <a:lnTo>
                  <a:pt x="6711" y="126849"/>
                </a:lnTo>
                <a:lnTo>
                  <a:pt x="56437" y="165088"/>
                </a:lnTo>
                <a:lnTo>
                  <a:pt x="96808" y="180848"/>
                </a:lnTo>
                <a:lnTo>
                  <a:pt x="145754" y="193822"/>
                </a:lnTo>
                <a:lnTo>
                  <a:pt x="201954" y="203597"/>
                </a:lnTo>
                <a:lnTo>
                  <a:pt x="264085" y="209764"/>
                </a:lnTo>
                <a:lnTo>
                  <a:pt x="330825" y="211911"/>
                </a:lnTo>
                <a:lnTo>
                  <a:pt x="397062" y="209764"/>
                </a:lnTo>
                <a:lnTo>
                  <a:pt x="458815" y="203597"/>
                </a:lnTo>
                <a:lnTo>
                  <a:pt x="514744" y="193822"/>
                </a:lnTo>
                <a:lnTo>
                  <a:pt x="563508" y="180848"/>
                </a:lnTo>
                <a:lnTo>
                  <a:pt x="603769" y="165088"/>
                </a:lnTo>
                <a:lnTo>
                  <a:pt x="653418" y="126849"/>
                </a:lnTo>
                <a:lnTo>
                  <a:pt x="660126" y="105193"/>
                </a:lnTo>
                <a:lnTo>
                  <a:pt x="653418" y="84040"/>
                </a:lnTo>
                <a:lnTo>
                  <a:pt x="603769" y="46450"/>
                </a:lnTo>
                <a:lnTo>
                  <a:pt x="563508" y="30871"/>
                </a:lnTo>
                <a:lnTo>
                  <a:pt x="514744" y="18008"/>
                </a:lnTo>
                <a:lnTo>
                  <a:pt x="458815" y="8289"/>
                </a:lnTo>
                <a:lnTo>
                  <a:pt x="397062" y="2143"/>
                </a:lnTo>
                <a:lnTo>
                  <a:pt x="3308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687052" y="3157654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25" y="0"/>
                </a:moveTo>
                <a:lnTo>
                  <a:pt x="264085" y="2143"/>
                </a:lnTo>
                <a:lnTo>
                  <a:pt x="201954" y="8289"/>
                </a:lnTo>
                <a:lnTo>
                  <a:pt x="145754" y="18008"/>
                </a:lnTo>
                <a:lnTo>
                  <a:pt x="96808" y="30871"/>
                </a:lnTo>
                <a:lnTo>
                  <a:pt x="56437" y="46450"/>
                </a:lnTo>
                <a:lnTo>
                  <a:pt x="6711" y="84040"/>
                </a:lnTo>
                <a:lnTo>
                  <a:pt x="0" y="105193"/>
                </a:lnTo>
                <a:lnTo>
                  <a:pt x="6711" y="126849"/>
                </a:lnTo>
                <a:lnTo>
                  <a:pt x="56437" y="165088"/>
                </a:lnTo>
                <a:lnTo>
                  <a:pt x="96808" y="180848"/>
                </a:lnTo>
                <a:lnTo>
                  <a:pt x="145754" y="193822"/>
                </a:lnTo>
                <a:lnTo>
                  <a:pt x="201954" y="203597"/>
                </a:lnTo>
                <a:lnTo>
                  <a:pt x="264085" y="209764"/>
                </a:lnTo>
                <a:lnTo>
                  <a:pt x="330825" y="211911"/>
                </a:lnTo>
                <a:lnTo>
                  <a:pt x="397062" y="209764"/>
                </a:lnTo>
                <a:lnTo>
                  <a:pt x="458815" y="203597"/>
                </a:lnTo>
                <a:lnTo>
                  <a:pt x="514744" y="193822"/>
                </a:lnTo>
                <a:lnTo>
                  <a:pt x="563508" y="180848"/>
                </a:lnTo>
                <a:lnTo>
                  <a:pt x="603769" y="165088"/>
                </a:lnTo>
                <a:lnTo>
                  <a:pt x="653418" y="126849"/>
                </a:lnTo>
                <a:lnTo>
                  <a:pt x="660126" y="105193"/>
                </a:lnTo>
                <a:lnTo>
                  <a:pt x="653418" y="84040"/>
                </a:lnTo>
                <a:lnTo>
                  <a:pt x="603769" y="46450"/>
                </a:lnTo>
                <a:lnTo>
                  <a:pt x="563508" y="30871"/>
                </a:lnTo>
                <a:lnTo>
                  <a:pt x="514744" y="18008"/>
                </a:lnTo>
                <a:lnTo>
                  <a:pt x="458815" y="8289"/>
                </a:lnTo>
                <a:lnTo>
                  <a:pt x="397062" y="2143"/>
                </a:lnTo>
                <a:lnTo>
                  <a:pt x="3308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803768" y="3196195"/>
            <a:ext cx="4049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address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15752" y="3178952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110" y="209792"/>
                </a:lnTo>
                <a:lnTo>
                  <a:pt x="458870" y="203646"/>
                </a:lnTo>
                <a:lnTo>
                  <a:pt x="514806" y="193926"/>
                </a:lnTo>
                <a:lnTo>
                  <a:pt x="563576" y="181061"/>
                </a:lnTo>
                <a:lnTo>
                  <a:pt x="603841" y="165480"/>
                </a:lnTo>
                <a:lnTo>
                  <a:pt x="653496" y="127886"/>
                </a:lnTo>
                <a:lnTo>
                  <a:pt x="660206" y="106730"/>
                </a:lnTo>
                <a:lnTo>
                  <a:pt x="653496" y="85509"/>
                </a:lnTo>
                <a:lnTo>
                  <a:pt x="603841" y="47498"/>
                </a:lnTo>
                <a:lnTo>
                  <a:pt x="563576" y="31638"/>
                </a:lnTo>
                <a:lnTo>
                  <a:pt x="514806" y="18493"/>
                </a:lnTo>
                <a:lnTo>
                  <a:pt x="458870" y="8528"/>
                </a:lnTo>
                <a:lnTo>
                  <a:pt x="397110" y="2209"/>
                </a:lnTo>
                <a:lnTo>
                  <a:pt x="3308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815752" y="3178952"/>
            <a:ext cx="642056" cy="206199"/>
          </a:xfrm>
          <a:custGeom>
            <a:avLst/>
            <a:gdLst/>
            <a:ahLst/>
            <a:cxnLst/>
            <a:rect l="l" t="t" r="r" b="b"/>
            <a:pathLst>
              <a:path w="660400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110" y="209792"/>
                </a:lnTo>
                <a:lnTo>
                  <a:pt x="458870" y="203646"/>
                </a:lnTo>
                <a:lnTo>
                  <a:pt x="514806" y="193926"/>
                </a:lnTo>
                <a:lnTo>
                  <a:pt x="563576" y="181061"/>
                </a:lnTo>
                <a:lnTo>
                  <a:pt x="603841" y="165480"/>
                </a:lnTo>
                <a:lnTo>
                  <a:pt x="653496" y="127886"/>
                </a:lnTo>
                <a:lnTo>
                  <a:pt x="660206" y="106730"/>
                </a:lnTo>
                <a:lnTo>
                  <a:pt x="653496" y="85509"/>
                </a:lnTo>
                <a:lnTo>
                  <a:pt x="603841" y="47498"/>
                </a:lnTo>
                <a:lnTo>
                  <a:pt x="563576" y="31638"/>
                </a:lnTo>
                <a:lnTo>
                  <a:pt x="514806" y="18493"/>
                </a:lnTo>
                <a:lnTo>
                  <a:pt x="458870" y="8528"/>
                </a:lnTo>
                <a:lnTo>
                  <a:pt x="397110" y="2209"/>
                </a:lnTo>
                <a:lnTo>
                  <a:pt x="3308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837988" y="3178952"/>
            <a:ext cx="643908" cy="206199"/>
          </a:xfrm>
          <a:custGeom>
            <a:avLst/>
            <a:gdLst/>
            <a:ahLst/>
            <a:cxnLst/>
            <a:rect l="l" t="t" r="r" b="b"/>
            <a:pathLst>
              <a:path w="662305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613" y="209792"/>
                </a:lnTo>
                <a:lnTo>
                  <a:pt x="459752" y="203646"/>
                </a:lnTo>
                <a:lnTo>
                  <a:pt x="515958" y="193926"/>
                </a:lnTo>
                <a:lnTo>
                  <a:pt x="564910" y="181061"/>
                </a:lnTo>
                <a:lnTo>
                  <a:pt x="605286" y="165480"/>
                </a:lnTo>
                <a:lnTo>
                  <a:pt x="655018" y="127886"/>
                </a:lnTo>
                <a:lnTo>
                  <a:pt x="661730" y="106730"/>
                </a:lnTo>
                <a:lnTo>
                  <a:pt x="655018" y="85509"/>
                </a:lnTo>
                <a:lnTo>
                  <a:pt x="605286" y="47498"/>
                </a:lnTo>
                <a:lnTo>
                  <a:pt x="564910" y="31638"/>
                </a:lnTo>
                <a:lnTo>
                  <a:pt x="515958" y="18493"/>
                </a:lnTo>
                <a:lnTo>
                  <a:pt x="459752" y="8528"/>
                </a:lnTo>
                <a:lnTo>
                  <a:pt x="397613" y="2209"/>
                </a:lnTo>
                <a:lnTo>
                  <a:pt x="3308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837988" y="3178952"/>
            <a:ext cx="643908" cy="206199"/>
          </a:xfrm>
          <a:custGeom>
            <a:avLst/>
            <a:gdLst/>
            <a:ahLst/>
            <a:cxnLst/>
            <a:rect l="l" t="t" r="r" b="b"/>
            <a:pathLst>
              <a:path w="662305" h="212089">
                <a:moveTo>
                  <a:pt x="330865" y="0"/>
                </a:moveTo>
                <a:lnTo>
                  <a:pt x="264116" y="2209"/>
                </a:lnTo>
                <a:lnTo>
                  <a:pt x="201978" y="8528"/>
                </a:lnTo>
                <a:lnTo>
                  <a:pt x="145772" y="18493"/>
                </a:lnTo>
                <a:lnTo>
                  <a:pt x="96820" y="31638"/>
                </a:lnTo>
                <a:lnTo>
                  <a:pt x="56444" y="47498"/>
                </a:lnTo>
                <a:lnTo>
                  <a:pt x="6712" y="85509"/>
                </a:lnTo>
                <a:lnTo>
                  <a:pt x="0" y="106730"/>
                </a:lnTo>
                <a:lnTo>
                  <a:pt x="6712" y="127886"/>
                </a:lnTo>
                <a:lnTo>
                  <a:pt x="56444" y="165480"/>
                </a:lnTo>
                <a:lnTo>
                  <a:pt x="96820" y="181061"/>
                </a:lnTo>
                <a:lnTo>
                  <a:pt x="145772" y="193926"/>
                </a:lnTo>
                <a:lnTo>
                  <a:pt x="201978" y="203646"/>
                </a:lnTo>
                <a:lnTo>
                  <a:pt x="264116" y="209792"/>
                </a:lnTo>
                <a:lnTo>
                  <a:pt x="330865" y="211936"/>
                </a:lnTo>
                <a:lnTo>
                  <a:pt x="397613" y="209792"/>
                </a:lnTo>
                <a:lnTo>
                  <a:pt x="459752" y="203646"/>
                </a:lnTo>
                <a:lnTo>
                  <a:pt x="515958" y="193926"/>
                </a:lnTo>
                <a:lnTo>
                  <a:pt x="564910" y="181061"/>
                </a:lnTo>
                <a:lnTo>
                  <a:pt x="605286" y="165480"/>
                </a:lnTo>
                <a:lnTo>
                  <a:pt x="655018" y="127886"/>
                </a:lnTo>
                <a:lnTo>
                  <a:pt x="661730" y="106730"/>
                </a:lnTo>
                <a:lnTo>
                  <a:pt x="655018" y="85509"/>
                </a:lnTo>
                <a:lnTo>
                  <a:pt x="605286" y="47498"/>
                </a:lnTo>
                <a:lnTo>
                  <a:pt x="564910" y="31638"/>
                </a:lnTo>
                <a:lnTo>
                  <a:pt x="515958" y="18493"/>
                </a:lnTo>
                <a:lnTo>
                  <a:pt x="459752" y="8528"/>
                </a:lnTo>
                <a:lnTo>
                  <a:pt x="397613" y="2209"/>
                </a:lnTo>
                <a:lnTo>
                  <a:pt x="33086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927813" y="3218165"/>
            <a:ext cx="45808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phoneNo</a:t>
            </a:r>
            <a:endParaRPr sz="826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3699" y="2858800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4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275279" y="2858800"/>
            <a:ext cx="734042" cy="298185"/>
          </a:xfrm>
          <a:custGeom>
            <a:avLst/>
            <a:gdLst/>
            <a:ahLst/>
            <a:cxnLst/>
            <a:rect l="l" t="t" r="r" b="b"/>
            <a:pathLst>
              <a:path w="755014" h="306705">
                <a:moveTo>
                  <a:pt x="0" y="0"/>
                </a:moveTo>
                <a:lnTo>
                  <a:pt x="754733" y="3064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389420" y="2790609"/>
            <a:ext cx="482158" cy="22225"/>
          </a:xfrm>
          <a:custGeom>
            <a:avLst/>
            <a:gdLst/>
            <a:ahLst/>
            <a:cxnLst/>
            <a:rect l="l" t="t" r="r" b="b"/>
            <a:pathLst>
              <a:path w="495935" h="22860">
                <a:moveTo>
                  <a:pt x="0" y="0"/>
                </a:moveTo>
                <a:lnTo>
                  <a:pt x="495531" y="22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389420" y="2514890"/>
            <a:ext cx="458082" cy="183974"/>
          </a:xfrm>
          <a:custGeom>
            <a:avLst/>
            <a:gdLst/>
            <a:ahLst/>
            <a:cxnLst/>
            <a:rect l="l" t="t" r="r" b="b"/>
            <a:pathLst>
              <a:path w="471169" h="189230">
                <a:moveTo>
                  <a:pt x="0" y="189064"/>
                </a:moveTo>
                <a:lnTo>
                  <a:pt x="4711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113699" y="2286605"/>
            <a:ext cx="390172" cy="344488"/>
          </a:xfrm>
          <a:custGeom>
            <a:avLst/>
            <a:gdLst/>
            <a:ahLst/>
            <a:cxnLst/>
            <a:rect l="l" t="t" r="r" b="b"/>
            <a:pathLst>
              <a:path w="401319" h="354330">
                <a:moveTo>
                  <a:pt x="0" y="353733"/>
                </a:moveTo>
                <a:lnTo>
                  <a:pt x="4009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099338" y="3603656"/>
            <a:ext cx="5405614" cy="5444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3924" marR="2826215" indent="-385842">
              <a:lnSpc>
                <a:spcPct val="102400"/>
              </a:lnSpc>
            </a:pPr>
            <a:r>
              <a:rPr sz="826" dirty="0">
                <a:latin typeface="Arial"/>
                <a:cs typeface="Arial"/>
              </a:rPr>
              <a:t>Fig. 1: </a:t>
            </a:r>
            <a:r>
              <a:rPr sz="826" spc="10" dirty="0">
                <a:latin typeface="Arial"/>
                <a:cs typeface="Arial"/>
              </a:rPr>
              <a:t>An </a:t>
            </a:r>
            <a:r>
              <a:rPr sz="826" spc="5" dirty="0">
                <a:latin typeface="Arial"/>
                <a:cs typeface="Arial"/>
              </a:rPr>
              <a:t>entity type, </a:t>
            </a:r>
            <a:r>
              <a:rPr sz="826" spc="-5" dirty="0">
                <a:latin typeface="Arial"/>
                <a:cs typeface="Arial"/>
              </a:rPr>
              <a:t>its </a:t>
            </a:r>
            <a:r>
              <a:rPr sz="826" spc="5" dirty="0">
                <a:latin typeface="Arial"/>
                <a:cs typeface="Arial"/>
              </a:rPr>
              <a:t>defining </a:t>
            </a:r>
            <a:r>
              <a:rPr sz="826" dirty="0">
                <a:latin typeface="Arial"/>
                <a:cs typeface="Arial"/>
              </a:rPr>
              <a:t>attributes  </a:t>
            </a:r>
            <a:r>
              <a:rPr sz="826" spc="5" dirty="0">
                <a:latin typeface="Arial"/>
                <a:cs typeface="Arial"/>
              </a:rPr>
              <a:t>and super key</a:t>
            </a:r>
            <a:r>
              <a:rPr sz="826" spc="-29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(underlined)</a:t>
            </a:r>
            <a:endParaRPr sz="826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39510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specific characteristic </a:t>
            </a:r>
            <a:r>
              <a:rPr sz="1167" spc="-5" dirty="0">
                <a:latin typeface="Times New Roman"/>
                <a:cs typeface="Times New Roman"/>
              </a:rPr>
              <a:t>with super </a:t>
            </a:r>
            <a:r>
              <a:rPr sz="1167" dirty="0">
                <a:latin typeface="Times New Roman"/>
                <a:cs typeface="Times New Roman"/>
              </a:rPr>
              <a:t>key is </a:t>
            </a:r>
            <a:r>
              <a:rPr sz="1167" spc="-5" dirty="0">
                <a:latin typeface="Times New Roman"/>
                <a:cs typeface="Times New Roman"/>
              </a:rPr>
              <a:t>that, as per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definition any combination 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with </a:t>
            </a:r>
            <a:r>
              <a:rPr sz="1167" dirty="0">
                <a:latin typeface="Times New Roman"/>
                <a:cs typeface="Times New Roman"/>
              </a:rPr>
              <a:t>the super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a super </a:t>
            </a:r>
            <a:r>
              <a:rPr sz="1167" spc="-5" dirty="0">
                <a:latin typeface="Times New Roman"/>
                <a:cs typeface="Times New Roman"/>
              </a:rPr>
              <a:t>key. Like, </a:t>
            </a:r>
            <a:r>
              <a:rPr sz="1167" dirty="0">
                <a:latin typeface="Times New Roman"/>
                <a:cs typeface="Times New Roman"/>
              </a:rPr>
              <a:t>in the example just </a:t>
            </a:r>
            <a:r>
              <a:rPr sz="1167" spc="-5" dirty="0">
                <a:latin typeface="Times New Roman"/>
                <a:cs typeface="Times New Roman"/>
              </a:rPr>
              <a:t>discussed  where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identified regNo as </a:t>
            </a:r>
            <a:r>
              <a:rPr sz="1167" dirty="0">
                <a:latin typeface="Times New Roman"/>
                <a:cs typeface="Times New Roman"/>
              </a:rPr>
              <a:t>super </a:t>
            </a:r>
            <a:r>
              <a:rPr sz="1167" spc="-5" dirty="0">
                <a:latin typeface="Times New Roman"/>
                <a:cs typeface="Times New Roman"/>
              </a:rPr>
              <a:t>key, </a:t>
            </a:r>
            <a:r>
              <a:rPr sz="1167" dirty="0">
                <a:latin typeface="Times New Roman"/>
                <a:cs typeface="Times New Roman"/>
              </a:rPr>
              <a:t>now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consider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combination of  </a:t>
            </a:r>
            <a:r>
              <a:rPr sz="1167" spc="-5" dirty="0">
                <a:latin typeface="Times New Roman"/>
                <a:cs typeface="Times New Roman"/>
              </a:rPr>
              <a:t>regNo with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other attribute of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combination will also </a:t>
            </a:r>
            <a:r>
              <a:rPr sz="1167" dirty="0">
                <a:latin typeface="Times New Roman"/>
                <a:cs typeface="Times New Roman"/>
              </a:rPr>
              <a:t>be a  </a:t>
            </a:r>
            <a:r>
              <a:rPr sz="1167" spc="-5" dirty="0">
                <a:latin typeface="Times New Roman"/>
                <a:cs typeface="Times New Roman"/>
              </a:rPr>
              <a:t>super key. For example, “regNo, </a:t>
            </a:r>
            <a:r>
              <a:rPr sz="1167" dirty="0">
                <a:latin typeface="Times New Roman"/>
                <a:cs typeface="Times New Roman"/>
              </a:rPr>
              <a:t>name”, “regNo, </a:t>
            </a:r>
            <a:r>
              <a:rPr sz="1167" spc="-5" dirty="0">
                <a:latin typeface="Times New Roman"/>
                <a:cs typeface="Times New Roman"/>
              </a:rPr>
              <a:t>fName, address”, </a:t>
            </a:r>
            <a:r>
              <a:rPr sz="1167" dirty="0">
                <a:latin typeface="Times New Roman"/>
                <a:cs typeface="Times New Roman"/>
              </a:rPr>
              <a:t>“name, </a:t>
            </a:r>
            <a:r>
              <a:rPr sz="1167" spc="-5" dirty="0">
                <a:latin typeface="Times New Roman"/>
                <a:cs typeface="Times New Roman"/>
              </a:rPr>
              <a:t>fName,  regNo” and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others, all are </a:t>
            </a:r>
            <a:r>
              <a:rPr sz="1167" dirty="0">
                <a:latin typeface="Times New Roman"/>
                <a:cs typeface="Times New Roman"/>
              </a:rPr>
              <a:t>super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keys.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510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49" dirty="0">
                <a:latin typeface="Times New Roman"/>
                <a:cs typeface="Times New Roman"/>
              </a:rPr>
              <a:t>Candidate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for which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subset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super key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candidate key, </a:t>
            </a:r>
            <a:r>
              <a:rPr sz="1167" dirty="0">
                <a:latin typeface="Times New Roman"/>
                <a:cs typeface="Times New Roman"/>
              </a:rPr>
              <a:t>or the  minimal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dirty="0">
                <a:latin typeface="Times New Roman"/>
                <a:cs typeface="Times New Roman"/>
              </a:rPr>
              <a:t>key is the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dirty="0">
                <a:latin typeface="Times New Roman"/>
                <a:cs typeface="Times New Roman"/>
              </a:rPr>
              <a:t>key.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means that there are two conditions for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dirty="0">
                <a:latin typeface="Times New Roman"/>
                <a:cs typeface="Times New Roman"/>
              </a:rPr>
              <a:t>key, </a:t>
            </a:r>
            <a:r>
              <a:rPr sz="1167" spc="-5" dirty="0">
                <a:latin typeface="Times New Roman"/>
                <a:cs typeface="Times New Roman"/>
              </a:rPr>
              <a:t>one,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identifies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instances uniquely, as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super key, second, </a:t>
            </a:r>
            <a:r>
              <a:rPr sz="1167" dirty="0">
                <a:latin typeface="Times New Roman"/>
                <a:cs typeface="Times New Roman"/>
              </a:rPr>
              <a:t>it should be minimum,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no proper subset </a:t>
            </a:r>
            <a:r>
              <a:rPr sz="1167" dirty="0">
                <a:latin typeface="Times New Roman"/>
                <a:cs typeface="Times New Roman"/>
              </a:rPr>
              <a:t>of candidate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 a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So if </a:t>
            </a:r>
            <a:r>
              <a:rPr sz="1167" spc="-5" dirty="0">
                <a:latin typeface="Times New Roman"/>
                <a:cs typeface="Times New Roman"/>
              </a:rPr>
              <a:t>we have </a:t>
            </a:r>
            <a:r>
              <a:rPr sz="1167" dirty="0">
                <a:latin typeface="Times New Roman"/>
                <a:cs typeface="Times New Roman"/>
              </a:rPr>
              <a:t>a simple </a:t>
            </a:r>
            <a:r>
              <a:rPr sz="1167" spc="-5" dirty="0">
                <a:latin typeface="Times New Roman"/>
                <a:cs typeface="Times New Roman"/>
              </a:rPr>
              <a:t>super key,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that consists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single attribute, </a:t>
            </a:r>
            <a:r>
              <a:rPr sz="1167" dirty="0">
                <a:latin typeface="Times New Roman"/>
                <a:cs typeface="Times New Roman"/>
              </a:rPr>
              <a:t>it is  definitely a </a:t>
            </a:r>
            <a:r>
              <a:rPr sz="1167" spc="-5" dirty="0">
                <a:latin typeface="Times New Roman"/>
                <a:cs typeface="Times New Roman"/>
              </a:rPr>
              <a:t>candidate key, 100%. </a:t>
            </a:r>
            <a:r>
              <a:rPr sz="1167" dirty="0">
                <a:latin typeface="Times New Roman"/>
                <a:cs typeface="Times New Roman"/>
              </a:rPr>
              <a:t>However, if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composite </a:t>
            </a:r>
            <a:r>
              <a:rPr sz="1167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if  </a:t>
            </a:r>
            <a:r>
              <a:rPr sz="1167" spc="-5" dirty="0">
                <a:latin typeface="Times New Roman"/>
                <a:cs typeface="Times New Roman"/>
              </a:rPr>
              <a:t>we take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out of it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remaining </a:t>
            </a:r>
            <a:r>
              <a:rPr sz="1167" spc="-5" dirty="0">
                <a:latin typeface="Times New Roman"/>
                <a:cs typeface="Times New Roman"/>
              </a:rPr>
              <a:t>part </a:t>
            </a:r>
            <a:r>
              <a:rPr sz="1167" spc="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not a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anymore </a:t>
            </a:r>
            <a:r>
              <a:rPr sz="1167" spc="-5" dirty="0">
                <a:latin typeface="Times New Roman"/>
                <a:cs typeface="Times New Roman"/>
              </a:rPr>
              <a:t>then that  composite 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since </a:t>
            </a:r>
            <a:r>
              <a:rPr sz="1167" spc="-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minimal super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For  </a:t>
            </a:r>
            <a:r>
              <a:rPr sz="1167" spc="-5" dirty="0">
                <a:latin typeface="Times New Roman"/>
                <a:cs typeface="Times New Roman"/>
              </a:rPr>
              <a:t>example, </a:t>
            </a:r>
            <a:r>
              <a:rPr sz="1167" dirty="0">
                <a:latin typeface="Times New Roman"/>
                <a:cs typeface="Times New Roman"/>
              </a:rPr>
              <a:t>one of the </a:t>
            </a:r>
            <a:r>
              <a:rPr sz="1167" spc="-5" dirty="0">
                <a:latin typeface="Times New Roman"/>
                <a:cs typeface="Times New Roman"/>
              </a:rPr>
              <a:t>super keys 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identified from </a:t>
            </a:r>
            <a:r>
              <a:rPr sz="1167" dirty="0">
                <a:latin typeface="Times New Roman"/>
                <a:cs typeface="Times New Roman"/>
              </a:rPr>
              <a:t>the entity type STUDENT of 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1 is </a:t>
            </a:r>
            <a:r>
              <a:rPr sz="1167" spc="-5" dirty="0">
                <a:latin typeface="Times New Roman"/>
                <a:cs typeface="Times New Roman"/>
              </a:rPr>
              <a:t>“regNo, </a:t>
            </a:r>
            <a:r>
              <a:rPr sz="1167" dirty="0">
                <a:latin typeface="Times New Roman"/>
                <a:cs typeface="Times New Roman"/>
              </a:rPr>
              <a:t>name”, this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dirty="0">
                <a:latin typeface="Times New Roman"/>
                <a:cs typeface="Times New Roman"/>
              </a:rPr>
              <a:t>key is not a </a:t>
            </a:r>
            <a:r>
              <a:rPr sz="1167" spc="-5" dirty="0">
                <a:latin typeface="Times New Roman"/>
                <a:cs typeface="Times New Roman"/>
              </a:rPr>
              <a:t>candidate key, </a:t>
            </a:r>
            <a:r>
              <a:rPr sz="1167" dirty="0">
                <a:latin typeface="Times New Roman"/>
                <a:cs typeface="Times New Roman"/>
              </a:rPr>
              <a:t>since if </a:t>
            </a:r>
            <a:r>
              <a:rPr sz="1167" spc="-5" dirty="0">
                <a:latin typeface="Times New Roman"/>
                <a:cs typeface="Times New Roman"/>
              </a:rPr>
              <a:t>we remove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regNo attribute from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combination,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attribute alone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identify  the entity </a:t>
            </a:r>
            <a:r>
              <a:rPr sz="1167" spc="-5" dirty="0">
                <a:latin typeface="Times New Roman"/>
                <a:cs typeface="Times New Roman"/>
              </a:rPr>
              <a:t>instances uniquely, </a:t>
            </a:r>
            <a:r>
              <a:rPr sz="1167" dirty="0">
                <a:latin typeface="Times New Roman"/>
                <a:cs typeface="Times New Roman"/>
              </a:rPr>
              <a:t>so it </a:t>
            </a:r>
            <a:r>
              <a:rPr sz="1167" spc="-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satisfy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first condition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candidate key. 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hand if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remove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10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composite </a:t>
            </a:r>
            <a:r>
              <a:rPr sz="1167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regNo alone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sufficient </a:t>
            </a:r>
            <a:r>
              <a:rPr sz="1167" dirty="0">
                <a:latin typeface="Times New Roman"/>
                <a:cs typeface="Times New Roman"/>
              </a:rPr>
              <a:t>to identify the </a:t>
            </a:r>
            <a:r>
              <a:rPr sz="1167" spc="-5" dirty="0">
                <a:latin typeface="Times New Roman"/>
                <a:cs typeface="Times New Roman"/>
              </a:rPr>
              <a:t>instances uniquely,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“regNo, </a:t>
            </a:r>
            <a:r>
              <a:rPr sz="1167" dirty="0">
                <a:latin typeface="Times New Roman"/>
                <a:cs typeface="Times New Roman"/>
              </a:rPr>
              <a:t>name” does 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proper subset (regNo) that can </a:t>
            </a:r>
            <a:r>
              <a:rPr sz="1167" dirty="0">
                <a:latin typeface="Times New Roman"/>
                <a:cs typeface="Times New Roman"/>
              </a:rPr>
              <a:t>act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super key; violation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second  condition. </a:t>
            </a:r>
            <a:r>
              <a:rPr sz="1167" dirty="0">
                <a:latin typeface="Times New Roman"/>
                <a:cs typeface="Times New Roman"/>
              </a:rPr>
              <a:t>So the composite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“regNo, </a:t>
            </a:r>
            <a:r>
              <a:rPr sz="1167" dirty="0">
                <a:latin typeface="Times New Roman"/>
                <a:cs typeface="Times New Roman"/>
              </a:rPr>
              <a:t>name” is a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but it is not a candidate 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From here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also </a:t>
            </a:r>
            <a:r>
              <a:rPr sz="1167" spc="-5" dirty="0">
                <a:latin typeface="Times New Roman"/>
                <a:cs typeface="Times New Roman"/>
              </a:rPr>
              <a:t>establish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fact that </a:t>
            </a: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a super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but  not 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spc="5" dirty="0">
                <a:latin typeface="Times New Roman"/>
                <a:cs typeface="Times New Roman"/>
              </a:rPr>
              <a:t>way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round.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58" dirty="0">
                <a:latin typeface="Times New Roman"/>
                <a:cs typeface="Times New Roman"/>
              </a:rPr>
              <a:t>Primary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15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12347" marR="40128" algn="just">
              <a:lnSpc>
                <a:spcPts val="133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chosen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database designer to act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the primary </a:t>
            </a:r>
            <a:r>
              <a:rPr sz="1167" spc="-5" dirty="0">
                <a:latin typeface="Times New Roman"/>
                <a:cs typeface="Times New Roman"/>
              </a:rPr>
              <a:t>key. An 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than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candidate keys,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that case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designer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442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31375"/>
            <a:ext cx="537165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designate </a:t>
            </a:r>
            <a:r>
              <a:rPr sz="1167" dirty="0">
                <a:latin typeface="Times New Roman"/>
                <a:cs typeface="Times New Roman"/>
              </a:rPr>
              <a:t>one of </a:t>
            </a:r>
            <a:r>
              <a:rPr sz="1167" spc="-5" dirty="0">
                <a:latin typeface="Times New Roman"/>
                <a:cs typeface="Times New Roman"/>
              </a:rPr>
              <a:t>them as </a:t>
            </a:r>
            <a:r>
              <a:rPr sz="1167" dirty="0">
                <a:latin typeface="Times New Roman"/>
                <a:cs typeface="Times New Roman"/>
              </a:rPr>
              <a:t>primary key, </a:t>
            </a:r>
            <a:r>
              <a:rPr sz="1167" spc="-5" dirty="0">
                <a:latin typeface="Times New Roman"/>
                <a:cs typeface="Times New Roman"/>
              </a:rPr>
              <a:t>since there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always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a single primary </a:t>
            </a:r>
            <a:r>
              <a:rPr sz="1167" spc="10" dirty="0">
                <a:latin typeface="Times New Roman"/>
                <a:cs typeface="Times New Roman"/>
              </a:rPr>
              <a:t>key 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there is just one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obviously the same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declared as </a:t>
            </a:r>
            <a:r>
              <a:rPr sz="1167" dirty="0">
                <a:latin typeface="Times New Roman"/>
                <a:cs typeface="Times New Roman"/>
              </a:rPr>
              <a:t>primary key. The primary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can also be defined as </a:t>
            </a:r>
            <a:r>
              <a:rPr sz="1167" dirty="0">
                <a:latin typeface="Times New Roman"/>
                <a:cs typeface="Times New Roman"/>
              </a:rPr>
              <a:t>the successful candidate  </a:t>
            </a:r>
            <a:r>
              <a:rPr sz="1167" spc="-5" dirty="0">
                <a:latin typeface="Times New Roman"/>
                <a:cs typeface="Times New Roman"/>
              </a:rPr>
              <a:t>key. Figure </a:t>
            </a:r>
            <a:r>
              <a:rPr sz="1167" dirty="0">
                <a:latin typeface="Times New Roman"/>
                <a:cs typeface="Times New Roman"/>
              </a:rPr>
              <a:t>2 </a:t>
            </a:r>
            <a:r>
              <a:rPr sz="1167" spc="-5" dirty="0">
                <a:latin typeface="Times New Roman"/>
                <a:cs typeface="Times New Roman"/>
              </a:rPr>
              <a:t>below </a:t>
            </a:r>
            <a:r>
              <a:rPr sz="1167" dirty="0">
                <a:latin typeface="Times New Roman"/>
                <a:cs typeface="Times New Roman"/>
              </a:rPr>
              <a:t>contains the entity type STUDENT of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1 but </a:t>
            </a:r>
            <a:r>
              <a:rPr sz="1167" spc="-5" dirty="0">
                <a:latin typeface="Times New Roman"/>
                <a:cs typeface="Times New Roman"/>
              </a:rPr>
              <a:t>with an additional  attribute nIdNumber </a:t>
            </a:r>
            <a:r>
              <a:rPr sz="1167" dirty="0">
                <a:latin typeface="Times New Roman"/>
                <a:cs typeface="Times New Roman"/>
              </a:rPr>
              <a:t>(national </a:t>
            </a:r>
            <a:r>
              <a:rPr sz="1167" spc="-15" dirty="0">
                <a:latin typeface="Times New Roman"/>
                <a:cs typeface="Times New Roman"/>
              </a:rPr>
              <a:t>ID </a:t>
            </a:r>
            <a:r>
              <a:rPr sz="1167" spc="-5" dirty="0">
                <a:latin typeface="Times New Roman"/>
                <a:cs typeface="Times New Roman"/>
              </a:rPr>
              <a:t>card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Number).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5029" y="2565518"/>
            <a:ext cx="2049656" cy="132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690297" y="3188277"/>
            <a:ext cx="67230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EM</a:t>
            </a:r>
            <a:r>
              <a:rPr sz="924" spc="44" dirty="0">
                <a:latin typeface="Times New Roman"/>
                <a:cs typeface="Times New Roman"/>
              </a:rPr>
              <a:t>P</a:t>
            </a:r>
            <a:r>
              <a:rPr sz="924" spc="-34" dirty="0">
                <a:latin typeface="Times New Roman"/>
                <a:cs typeface="Times New Roman"/>
              </a:rPr>
              <a:t>L</a:t>
            </a:r>
            <a:r>
              <a:rPr sz="924" spc="24" dirty="0">
                <a:latin typeface="Times New Roman"/>
                <a:cs typeface="Times New Roman"/>
              </a:rPr>
              <a:t>OY</a:t>
            </a:r>
            <a:r>
              <a:rPr sz="924" spc="15" dirty="0">
                <a:latin typeface="Times New Roman"/>
                <a:cs typeface="Times New Roman"/>
              </a:rPr>
              <a:t>EE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0568" y="2629814"/>
            <a:ext cx="29201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9" dirty="0">
                <a:latin typeface="Arial"/>
                <a:cs typeface="Arial"/>
              </a:rPr>
              <a:t>n</a:t>
            </a:r>
            <a:r>
              <a:rPr sz="826" spc="5" dirty="0">
                <a:latin typeface="Arial"/>
                <a:cs typeface="Arial"/>
              </a:rPr>
              <a:t>a</a:t>
            </a:r>
            <a:r>
              <a:rPr sz="826" spc="34" dirty="0">
                <a:latin typeface="Arial"/>
                <a:cs typeface="Arial"/>
              </a:rPr>
              <a:t>m</a:t>
            </a:r>
            <a:r>
              <a:rPr sz="826" spc="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348" y="2948083"/>
            <a:ext cx="31423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r</a:t>
            </a:r>
            <a:r>
              <a:rPr sz="826" spc="-10" dirty="0">
                <a:latin typeface="Arial"/>
                <a:cs typeface="Arial"/>
              </a:rPr>
              <a:t>e</a:t>
            </a:r>
            <a:r>
              <a:rPr sz="826" spc="5" dirty="0">
                <a:latin typeface="Arial"/>
                <a:cs typeface="Arial"/>
              </a:rPr>
              <a:t>gNo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8055" y="3264929"/>
            <a:ext cx="34140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5" dirty="0">
                <a:latin typeface="Arial"/>
                <a:cs typeface="Arial"/>
              </a:rPr>
              <a:t>f</a:t>
            </a:r>
            <a:r>
              <a:rPr sz="826" spc="5" dirty="0">
                <a:latin typeface="Arial"/>
                <a:cs typeface="Arial"/>
              </a:rPr>
              <a:t>Na</a:t>
            </a:r>
            <a:r>
              <a:rPr sz="826" spc="34" dirty="0">
                <a:latin typeface="Arial"/>
                <a:cs typeface="Arial"/>
              </a:rPr>
              <a:t>m</a:t>
            </a:r>
            <a:r>
              <a:rPr sz="826" spc="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1769" y="3700394"/>
            <a:ext cx="40375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address</a:t>
            </a:r>
            <a:endParaRPr sz="82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721" y="3720895"/>
            <a:ext cx="4556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phoneNo</a:t>
            </a:r>
            <a:endParaRPr sz="82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6162" y="3363035"/>
            <a:ext cx="0" cy="296951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4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514192" y="2607401"/>
            <a:ext cx="55253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5" dirty="0">
                <a:latin typeface="Arial"/>
                <a:cs typeface="Arial"/>
              </a:rPr>
              <a:t>n</a:t>
            </a:r>
            <a:r>
              <a:rPr sz="826" spc="-24" dirty="0">
                <a:latin typeface="Arial"/>
                <a:cs typeface="Arial"/>
              </a:rPr>
              <a:t>I</a:t>
            </a:r>
            <a:r>
              <a:rPr sz="826" spc="5" dirty="0">
                <a:latin typeface="Arial"/>
                <a:cs typeface="Arial"/>
              </a:rPr>
              <a:t>d</a:t>
            </a:r>
            <a:r>
              <a:rPr sz="826" spc="15" dirty="0">
                <a:latin typeface="Arial"/>
                <a:cs typeface="Arial"/>
              </a:rPr>
              <a:t>N</a:t>
            </a:r>
            <a:r>
              <a:rPr sz="826" spc="-19" dirty="0">
                <a:latin typeface="Arial"/>
                <a:cs typeface="Arial"/>
              </a:rPr>
              <a:t>u</a:t>
            </a:r>
            <a:r>
              <a:rPr sz="826" spc="34" dirty="0">
                <a:latin typeface="Arial"/>
                <a:cs typeface="Arial"/>
              </a:rPr>
              <a:t>m</a:t>
            </a:r>
            <a:r>
              <a:rPr sz="826" spc="5" dirty="0">
                <a:latin typeface="Arial"/>
                <a:cs typeface="Arial"/>
              </a:rPr>
              <a:t>ber</a:t>
            </a:r>
            <a:endParaRPr sz="82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9016" y="4104531"/>
            <a:ext cx="5372276" cy="5154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189" marR="2808929" indent="-446342">
              <a:lnSpc>
                <a:spcPct val="101200"/>
              </a:lnSpc>
            </a:pPr>
            <a:r>
              <a:rPr sz="826" spc="-5" dirty="0">
                <a:latin typeface="Arial"/>
                <a:cs typeface="Arial"/>
              </a:rPr>
              <a:t>Fig. </a:t>
            </a:r>
            <a:r>
              <a:rPr sz="826" spc="5" dirty="0">
                <a:latin typeface="Arial"/>
                <a:cs typeface="Arial"/>
              </a:rPr>
              <a:t>2: An entity </a:t>
            </a:r>
            <a:r>
              <a:rPr sz="826" dirty="0">
                <a:latin typeface="Arial"/>
                <a:cs typeface="Arial"/>
              </a:rPr>
              <a:t>type, </a:t>
            </a:r>
            <a:r>
              <a:rPr sz="826" spc="-5" dirty="0">
                <a:latin typeface="Arial"/>
                <a:cs typeface="Arial"/>
              </a:rPr>
              <a:t>its </a:t>
            </a:r>
            <a:r>
              <a:rPr sz="826" dirty="0">
                <a:latin typeface="Arial"/>
                <a:cs typeface="Arial"/>
              </a:rPr>
              <a:t>defining attributes  </a:t>
            </a:r>
            <a:r>
              <a:rPr sz="826" spc="-5" dirty="0">
                <a:latin typeface="Arial"/>
                <a:cs typeface="Arial"/>
              </a:rPr>
              <a:t>and </a:t>
            </a:r>
            <a:r>
              <a:rPr sz="826" dirty="0">
                <a:latin typeface="Arial"/>
                <a:cs typeface="Arial"/>
              </a:rPr>
              <a:t>two candidate</a:t>
            </a:r>
            <a:r>
              <a:rPr sz="826" spc="-19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keys</a:t>
            </a:r>
            <a:endParaRPr sz="826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figure 2,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two different attributes that </a:t>
            </a:r>
            <a:r>
              <a:rPr sz="1167" dirty="0">
                <a:latin typeface="Times New Roman"/>
                <a:cs typeface="Times New Roman"/>
              </a:rPr>
              <a:t>can individually identify the  entity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STUDENT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are regNo </a:t>
            </a:r>
            <a:r>
              <a:rPr sz="1167" spc="-5" dirty="0">
                <a:latin typeface="Times New Roman"/>
                <a:cs typeface="Times New Roman"/>
              </a:rPr>
              <a:t>and nIdNumber, </a:t>
            </a:r>
            <a:r>
              <a:rPr sz="1167" dirty="0">
                <a:latin typeface="Times New Roman"/>
                <a:cs typeface="Times New Roman"/>
              </a:rPr>
              <a:t>both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minimal  </a:t>
            </a:r>
            <a:r>
              <a:rPr sz="1167" spc="-5" dirty="0">
                <a:latin typeface="Times New Roman"/>
                <a:cs typeface="Times New Roman"/>
              </a:rPr>
              <a:t>super keys </a:t>
            </a:r>
            <a:r>
              <a:rPr sz="1167" dirty="0">
                <a:latin typeface="Times New Roman"/>
                <a:cs typeface="Times New Roman"/>
              </a:rPr>
              <a:t>so both </a:t>
            </a:r>
            <a:r>
              <a:rPr sz="1167" spc="-5" dirty="0">
                <a:latin typeface="Times New Roman"/>
                <a:cs typeface="Times New Roman"/>
              </a:rPr>
              <a:t>are candidate keys. Now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situation we have got two candidate  keys. </a:t>
            </a:r>
            <a:r>
              <a:rPr sz="1167" dirty="0">
                <a:latin typeface="Times New Roman"/>
                <a:cs typeface="Times New Roman"/>
              </a:rPr>
              <a:t>The one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choose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declared as </a:t>
            </a:r>
            <a:r>
              <a:rPr sz="1167" dirty="0">
                <a:latin typeface="Times New Roman"/>
                <a:cs typeface="Times New Roman"/>
              </a:rPr>
              <a:t>primary </a:t>
            </a:r>
            <a:r>
              <a:rPr sz="1167" spc="-5" dirty="0">
                <a:latin typeface="Times New Roman"/>
                <a:cs typeface="Times New Roman"/>
              </a:rPr>
              <a:t>key, </a:t>
            </a:r>
            <a:r>
              <a:rPr sz="1167" dirty="0">
                <a:latin typeface="Times New Roman"/>
                <a:cs typeface="Times New Roman"/>
              </a:rPr>
              <a:t>other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alternate  key.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of the candidate </a:t>
            </a:r>
            <a:r>
              <a:rPr sz="1167" spc="-5" dirty="0">
                <a:latin typeface="Times New Roman"/>
                <a:cs typeface="Times New Roman"/>
              </a:rPr>
              <a:t>keys 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selected as </a:t>
            </a:r>
            <a:r>
              <a:rPr sz="1167" dirty="0">
                <a:latin typeface="Times New Roman"/>
                <a:cs typeface="Times New Roman"/>
              </a:rPr>
              <a:t>primary key, it mainly depends on the  </a:t>
            </a:r>
            <a:r>
              <a:rPr sz="1167" spc="-5" dirty="0">
                <a:latin typeface="Times New Roman"/>
                <a:cs typeface="Times New Roman"/>
              </a:rPr>
              <a:t>database designer which choice he/she </a:t>
            </a:r>
            <a:r>
              <a:rPr sz="1167" dirty="0">
                <a:latin typeface="Times New Roman"/>
                <a:cs typeface="Times New Roman"/>
              </a:rPr>
              <a:t>makes. There are </a:t>
            </a:r>
            <a:r>
              <a:rPr sz="1167" spc="-5" dirty="0">
                <a:latin typeface="Times New Roman"/>
                <a:cs typeface="Times New Roman"/>
              </a:rPr>
              <a:t>certain things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generally  </a:t>
            </a:r>
            <a:r>
              <a:rPr sz="1167" spc="-5" dirty="0">
                <a:latin typeface="Times New Roman"/>
                <a:cs typeface="Times New Roman"/>
              </a:rPr>
              <a:t>considered while </a:t>
            </a:r>
            <a:r>
              <a:rPr sz="1167" dirty="0">
                <a:latin typeface="Times New Roman"/>
                <a:cs typeface="Times New Roman"/>
              </a:rPr>
              <a:t>making this decision, like the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that is </a:t>
            </a:r>
            <a:r>
              <a:rPr sz="1167" spc="-5" dirty="0">
                <a:latin typeface="Times New Roman"/>
                <a:cs typeface="Times New Roman"/>
              </a:rPr>
              <a:t>shorter, easier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remember, </a:t>
            </a:r>
            <a:r>
              <a:rPr sz="1167" dirty="0">
                <a:latin typeface="Times New Roman"/>
                <a:cs typeface="Times New Roman"/>
              </a:rPr>
              <a:t>to 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more </a:t>
            </a:r>
            <a:r>
              <a:rPr sz="1167" spc="-5" dirty="0">
                <a:latin typeface="Times New Roman"/>
                <a:cs typeface="Times New Roman"/>
              </a:rPr>
              <a:t>meaningful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selected as </a:t>
            </a:r>
            <a:r>
              <a:rPr sz="1167" dirty="0">
                <a:latin typeface="Times New Roman"/>
                <a:cs typeface="Times New Roman"/>
              </a:rPr>
              <a:t>primary </a:t>
            </a:r>
            <a:r>
              <a:rPr sz="1167" spc="-5" dirty="0">
                <a:latin typeface="Times New Roman"/>
                <a:cs typeface="Times New Roman"/>
              </a:rPr>
              <a:t>key. </a:t>
            </a:r>
            <a:r>
              <a:rPr sz="1167" dirty="0">
                <a:latin typeface="Times New Roman"/>
                <a:cs typeface="Times New Roman"/>
              </a:rPr>
              <a:t>These </a:t>
            </a:r>
            <a:r>
              <a:rPr sz="1167" spc="-5" dirty="0">
                <a:latin typeface="Times New Roman"/>
                <a:cs typeface="Times New Roman"/>
              </a:rPr>
              <a:t>are general  recommendations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regard, </a:t>
            </a:r>
            <a:r>
              <a:rPr sz="1167" dirty="0">
                <a:latin typeface="Times New Roman"/>
                <a:cs typeface="Times New Roman"/>
              </a:rPr>
              <a:t>but finally it is </a:t>
            </a:r>
            <a:r>
              <a:rPr sz="1167" spc="-5" dirty="0">
                <a:latin typeface="Times New Roman"/>
                <a:cs typeface="Times New Roman"/>
              </a:rPr>
              <a:t>the decision </a:t>
            </a:r>
            <a:r>
              <a:rPr sz="1167" dirty="0">
                <a:latin typeface="Times New Roman"/>
                <a:cs typeface="Times New Roman"/>
              </a:rPr>
              <a:t>of the designer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he/she  may have </a:t>
            </a:r>
            <a:r>
              <a:rPr sz="1167" spc="-5" dirty="0">
                <a:latin typeface="Times New Roman"/>
                <a:cs typeface="Times New Roman"/>
              </a:rPr>
              <a:t>his/her own reasons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selection that </a:t>
            </a:r>
            <a:r>
              <a:rPr sz="1167" dirty="0">
                <a:latin typeface="Times New Roman"/>
                <a:cs typeface="Times New Roman"/>
              </a:rPr>
              <a:t>may be entirely </a:t>
            </a:r>
            <a:r>
              <a:rPr sz="1167" spc="-5" dirty="0">
                <a:latin typeface="Times New Roman"/>
                <a:cs typeface="Times New Roman"/>
              </a:rPr>
              <a:t>different  from </a:t>
            </a:r>
            <a:r>
              <a:rPr sz="1167" dirty="0">
                <a:latin typeface="Times New Roman"/>
                <a:cs typeface="Times New Roman"/>
              </a:rPr>
              <a:t>those </a:t>
            </a:r>
            <a:r>
              <a:rPr sz="1167" spc="-5" dirty="0">
                <a:latin typeface="Times New Roman"/>
                <a:cs typeface="Times New Roman"/>
              </a:rPr>
              <a:t>mentioned </a:t>
            </a:r>
            <a:r>
              <a:rPr sz="1167" dirty="0">
                <a:latin typeface="Times New Roman"/>
                <a:cs typeface="Times New Roman"/>
              </a:rPr>
              <a:t>above. The </a:t>
            </a:r>
            <a:r>
              <a:rPr sz="1167" spc="-5" dirty="0">
                <a:latin typeface="Times New Roman"/>
                <a:cs typeface="Times New Roman"/>
              </a:rPr>
              <a:t>relation that </a:t>
            </a:r>
            <a:r>
              <a:rPr sz="1167" dirty="0">
                <a:latin typeface="Times New Roman"/>
                <a:cs typeface="Times New Roman"/>
              </a:rPr>
              <a:t>holds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super </a:t>
            </a:r>
            <a:r>
              <a:rPr sz="1167" spc="-5" dirty="0">
                <a:latin typeface="Times New Roman"/>
                <a:cs typeface="Times New Roman"/>
              </a:rPr>
              <a:t>and candidate keys  also </a:t>
            </a:r>
            <a:r>
              <a:rPr sz="1167" dirty="0">
                <a:latin typeface="Times New Roman"/>
                <a:cs typeface="Times New Roman"/>
              </a:rPr>
              <a:t>holds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candidate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primary keys,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every primary key </a:t>
            </a:r>
            <a:r>
              <a:rPr sz="1167" spc="-5" dirty="0">
                <a:latin typeface="Times New Roman"/>
                <a:cs typeface="Times New Roman"/>
              </a:rPr>
              <a:t>(PK) </a:t>
            </a:r>
            <a:r>
              <a:rPr sz="1167" dirty="0">
                <a:latin typeface="Times New Roman"/>
                <a:cs typeface="Times New Roman"/>
              </a:rPr>
              <a:t>is a 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candidate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super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value that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NULL,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means “not  given”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“not defined”. </a:t>
            </a:r>
            <a:r>
              <a:rPr sz="1167" dirty="0">
                <a:latin typeface="Times New Roman"/>
                <a:cs typeface="Times New Roman"/>
              </a:rPr>
              <a:t>A major </a:t>
            </a:r>
            <a:r>
              <a:rPr sz="1167" spc="-5" dirty="0">
                <a:latin typeface="Times New Roman"/>
                <a:cs typeface="Times New Roman"/>
              </a:rPr>
              <a:t>characteristic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PK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it cannot have the NULL  </a:t>
            </a:r>
            <a:r>
              <a:rPr sz="1167" spc="-5" dirty="0">
                <a:latin typeface="Times New Roman"/>
                <a:cs typeface="Times New Roman"/>
              </a:rPr>
              <a:t>value.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PK is a </a:t>
            </a:r>
            <a:r>
              <a:rPr sz="1167" spc="-5" dirty="0">
                <a:latin typeface="Times New Roman"/>
                <a:cs typeface="Times New Roman"/>
              </a:rPr>
              <a:t>composite, then </a:t>
            </a:r>
            <a:r>
              <a:rPr sz="1167" dirty="0">
                <a:latin typeface="Times New Roman"/>
                <a:cs typeface="Times New Roman"/>
              </a:rPr>
              <a:t>none of the </a:t>
            </a:r>
            <a:r>
              <a:rPr sz="1167" spc="-5" dirty="0">
                <a:latin typeface="Times New Roman"/>
                <a:cs typeface="Times New Roman"/>
              </a:rPr>
              <a:t>attributes included </a:t>
            </a:r>
            <a:r>
              <a:rPr sz="1167" dirty="0">
                <a:latin typeface="Times New Roman"/>
                <a:cs typeface="Times New Roman"/>
              </a:rPr>
              <a:t>in the PK </a:t>
            </a:r>
            <a:r>
              <a:rPr sz="1167" spc="-5" dirty="0">
                <a:latin typeface="Times New Roman"/>
                <a:cs typeface="Times New Roman"/>
              </a:rPr>
              <a:t>can have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NULL, for example,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using “name, fName”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PK of entity type </a:t>
            </a:r>
            <a:r>
              <a:rPr sz="1167" spc="-5" dirty="0">
                <a:latin typeface="Times New Roman"/>
                <a:cs typeface="Times New Roman"/>
              </a:rPr>
              <a:t>STUDENT,  then </a:t>
            </a:r>
            <a:r>
              <a:rPr sz="1167" dirty="0">
                <a:latin typeface="Times New Roman"/>
                <a:cs typeface="Times New Roman"/>
              </a:rPr>
              <a:t>none of the instances may have NULL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either </a:t>
            </a:r>
            <a:r>
              <a:rPr sz="1167" dirty="0">
                <a:latin typeface="Times New Roman"/>
                <a:cs typeface="Times New Roman"/>
              </a:rPr>
              <a:t>of the name or fName or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both.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Alternate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15" dirty="0">
                <a:latin typeface="Times New Roman"/>
                <a:cs typeface="Times New Roman"/>
              </a:rPr>
              <a:t>Keys</a:t>
            </a:r>
            <a:endParaRPr sz="1167">
              <a:latin typeface="Times New Roman"/>
              <a:cs typeface="Times New Roman"/>
            </a:endParaRPr>
          </a:p>
          <a:p>
            <a:pPr marL="234592" marR="6791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Candidate keys which </a:t>
            </a:r>
            <a:r>
              <a:rPr sz="1167" dirty="0">
                <a:latin typeface="Times New Roman"/>
                <a:cs typeface="Times New Roman"/>
              </a:rPr>
              <a:t>are not </a:t>
            </a:r>
            <a:r>
              <a:rPr sz="1167" spc="-5" dirty="0">
                <a:latin typeface="Times New Roman"/>
                <a:cs typeface="Times New Roman"/>
              </a:rPr>
              <a:t>chosen as </a:t>
            </a:r>
            <a:r>
              <a:rPr sz="1167" dirty="0">
                <a:latin typeface="Times New Roman"/>
                <a:cs typeface="Times New Roman"/>
              </a:rPr>
              <a:t>the primary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known </a:t>
            </a:r>
            <a:r>
              <a:rPr sz="1167" spc="-5" dirty="0">
                <a:latin typeface="Times New Roman"/>
                <a:cs typeface="Times New Roman"/>
              </a:rPr>
              <a:t>as alternate </a:t>
            </a:r>
            <a:r>
              <a:rPr sz="1167" dirty="0">
                <a:latin typeface="Times New Roman"/>
                <a:cs typeface="Times New Roman"/>
              </a:rPr>
              <a:t>keys.  </a:t>
            </a:r>
            <a:r>
              <a:rPr sz="1167" spc="-5" dirty="0">
                <a:latin typeface="Times New Roman"/>
                <a:cs typeface="Times New Roman"/>
              </a:rPr>
              <a:t>For example, we </a:t>
            </a:r>
            <a:r>
              <a:rPr sz="1167" dirty="0">
                <a:latin typeface="Times New Roman"/>
                <a:cs typeface="Times New Roman"/>
              </a:rPr>
              <a:t>have two candidate </a:t>
            </a:r>
            <a:r>
              <a:rPr sz="1167" spc="-5" dirty="0">
                <a:latin typeface="Times New Roman"/>
                <a:cs typeface="Times New Roman"/>
              </a:rPr>
              <a:t>keys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in figure 2, </a:t>
            </a:r>
            <a:r>
              <a:rPr sz="1167" i="1" dirty="0">
                <a:latin typeface="Times New Roman"/>
                <a:cs typeface="Times New Roman"/>
              </a:rPr>
              <a:t>regNo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i="1" spc="-5" dirty="0">
                <a:latin typeface="Times New Roman"/>
                <a:cs typeface="Times New Roman"/>
              </a:rPr>
              <a:t>nIdNumber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select </a:t>
            </a:r>
            <a:r>
              <a:rPr sz="1167" i="1" dirty="0">
                <a:latin typeface="Times New Roman"/>
                <a:cs typeface="Times New Roman"/>
              </a:rPr>
              <a:t>regNo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PK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i="1" dirty="0">
                <a:latin typeface="Times New Roman"/>
                <a:cs typeface="Times New Roman"/>
              </a:rPr>
              <a:t>nIdNumber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alternate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51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Secondary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15" dirty="0">
                <a:latin typeface="Times New Roman"/>
                <a:cs typeface="Times New Roman"/>
              </a:rPr>
              <a:t>Key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Many times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to </a:t>
            </a:r>
            <a:r>
              <a:rPr sz="1167" spc="-5" dirty="0">
                <a:latin typeface="Times New Roman"/>
                <a:cs typeface="Times New Roman"/>
              </a:rPr>
              <a:t>access certain instances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using the </a:t>
            </a:r>
            <a:r>
              <a:rPr sz="1167" spc="-5" dirty="0">
                <a:latin typeface="Times New Roman"/>
                <a:cs typeface="Times New Roman"/>
              </a:rPr>
              <a:t>value(s) </a:t>
            </a:r>
            <a:r>
              <a:rPr sz="1167" dirty="0">
                <a:latin typeface="Times New Roman"/>
                <a:cs typeface="Times New Roman"/>
              </a:rPr>
              <a:t>of one  or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more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attributes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other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than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PK.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difference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accessing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instances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using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918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31376"/>
            <a:ext cx="5371659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or non-key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search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PK </a:t>
            </a:r>
            <a:r>
              <a:rPr sz="1167" spc="-5" dirty="0">
                <a:latin typeface="Times New Roman"/>
                <a:cs typeface="Times New Roman"/>
              </a:rPr>
              <a:t>will always return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instance </a:t>
            </a:r>
            <a:r>
              <a:rPr sz="1167" spc="-5" dirty="0">
                <a:latin typeface="Times New Roman"/>
                <a:cs typeface="Times New Roman"/>
              </a:rPr>
              <a:t>(if </a:t>
            </a:r>
            <a:r>
              <a:rPr sz="1167" dirty="0">
                <a:latin typeface="Times New Roman"/>
                <a:cs typeface="Times New Roman"/>
              </a:rPr>
              <a:t>it exists), </a:t>
            </a:r>
            <a:r>
              <a:rPr sz="1167" spc="-5" dirty="0">
                <a:latin typeface="Times New Roman"/>
                <a:cs typeface="Times New Roman"/>
              </a:rPr>
              <a:t>where as uniqueness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guaranteed </a:t>
            </a:r>
            <a:r>
              <a:rPr sz="1167" dirty="0">
                <a:latin typeface="Times New Roman"/>
                <a:cs typeface="Times New Roman"/>
              </a:rPr>
              <a:t>in case of non-key  </a:t>
            </a:r>
            <a:r>
              <a:rPr sz="1167" spc="-5" dirty="0">
                <a:latin typeface="Times New Roman"/>
                <a:cs typeface="Times New Roman"/>
              </a:rPr>
              <a:t>attribute. </a:t>
            </a:r>
            <a:r>
              <a:rPr sz="1167" dirty="0">
                <a:latin typeface="Times New Roman"/>
                <a:cs typeface="Times New Roman"/>
              </a:rPr>
              <a:t>Such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which we </a:t>
            </a:r>
            <a:r>
              <a:rPr sz="1167" dirty="0">
                <a:latin typeface="Times New Roman"/>
                <a:cs typeface="Times New Roman"/>
              </a:rPr>
              <a:t>need to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may not necessarily </a:t>
            </a:r>
            <a:r>
              <a:rPr sz="1167" spc="-5" dirty="0">
                <a:latin typeface="Times New Roman"/>
                <a:cs typeface="Times New Roman"/>
              </a:rPr>
              <a:t>return </a:t>
            </a:r>
            <a:r>
              <a:rPr sz="1167" dirty="0">
                <a:latin typeface="Times New Roman"/>
                <a:cs typeface="Times New Roman"/>
              </a:rPr>
              <a:t>unique instance 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the secondary key. For </a:t>
            </a:r>
            <a:r>
              <a:rPr sz="1167" spc="-5" dirty="0">
                <a:latin typeface="Times New Roman"/>
                <a:cs typeface="Times New Roman"/>
              </a:rPr>
              <a:t>example,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5" dirty="0">
                <a:latin typeface="Times New Roman"/>
                <a:cs typeface="Times New Roman"/>
              </a:rPr>
              <a:t>many of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students belong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Multan,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that case we will access </a:t>
            </a:r>
            <a:r>
              <a:rPr sz="1167" dirty="0">
                <a:latin typeface="Times New Roman"/>
                <a:cs typeface="Times New Roman"/>
              </a:rPr>
              <a:t>those 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the STUDENT entity type that contain </a:t>
            </a:r>
            <a:r>
              <a:rPr sz="1167" spc="-5" dirty="0">
                <a:latin typeface="Times New Roman"/>
                <a:cs typeface="Times New Roman"/>
              </a:rPr>
              <a:t>“Multan”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their address.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case  </a:t>
            </a:r>
            <a:r>
              <a:rPr sz="1167" spc="-5" dirty="0">
                <a:latin typeface="Times New Roman"/>
                <a:cs typeface="Times New Roman"/>
              </a:rPr>
              <a:t>address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secondary </a:t>
            </a:r>
            <a:r>
              <a:rPr sz="1167" spc="-5" dirty="0">
                <a:latin typeface="Times New Roman"/>
                <a:cs typeface="Times New Roman"/>
              </a:rPr>
              <a:t>key, since we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accessing instances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basis </a:t>
            </a:r>
            <a:r>
              <a:rPr sz="1167" dirty="0">
                <a:latin typeface="Times New Roman"/>
                <a:cs typeface="Times New Roman"/>
              </a:rPr>
              <a:t>of its  </a:t>
            </a:r>
            <a:r>
              <a:rPr sz="1167" spc="-5" dirty="0">
                <a:latin typeface="Times New Roman"/>
                <a:cs typeface="Times New Roman"/>
              </a:rPr>
              <a:t>value, and </a:t>
            </a:r>
            <a:r>
              <a:rPr sz="1167" dirty="0">
                <a:latin typeface="Times New Roman"/>
                <a:cs typeface="Times New Roman"/>
              </a:rPr>
              <a:t>there is no compulsion </a:t>
            </a:r>
            <a:r>
              <a:rPr sz="1167" spc="-5" dirty="0">
                <a:latin typeface="Times New Roman"/>
                <a:cs typeface="Times New Roman"/>
              </a:rPr>
              <a:t>that we will get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instance. </a:t>
            </a:r>
            <a:r>
              <a:rPr sz="1167" dirty="0">
                <a:latin typeface="Times New Roman"/>
                <a:cs typeface="Times New Roman"/>
              </a:rPr>
              <a:t>Keep one thing in  mind </a:t>
            </a:r>
            <a:r>
              <a:rPr sz="1167" spc="-5" dirty="0">
                <a:latin typeface="Times New Roman"/>
                <a:cs typeface="Times New Roman"/>
              </a:rPr>
              <a:t>here, that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 access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a secondary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MAY return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 instance,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that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considered as chance </a:t>
            </a:r>
            <a:r>
              <a:rPr sz="1167" dirty="0">
                <a:latin typeface="Times New Roman"/>
                <a:cs typeface="Times New Roman"/>
              </a:rPr>
              <a:t>or due to </a:t>
            </a:r>
            <a:r>
              <a:rPr sz="1167" spc="-5" dirty="0">
                <a:latin typeface="Times New Roman"/>
                <a:cs typeface="Times New Roman"/>
              </a:rPr>
              <a:t>that particular state </a:t>
            </a:r>
            <a:r>
              <a:rPr sz="1167" dirty="0">
                <a:latin typeface="Times New Roman"/>
                <a:cs typeface="Times New Roman"/>
              </a:rPr>
              <a:t>of entity </a:t>
            </a:r>
            <a:r>
              <a:rPr sz="1167" spc="-5" dirty="0">
                <a:latin typeface="Times New Roman"/>
                <a:cs typeface="Times New Roman"/>
              </a:rPr>
              <a:t>set.  There </a:t>
            </a:r>
            <a:r>
              <a:rPr sz="1167" dirty="0">
                <a:latin typeface="Times New Roman"/>
                <a:cs typeface="Times New Roman"/>
              </a:rPr>
              <a:t>is not the compulsion or it is not necessary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secondary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return </a:t>
            </a:r>
            <a:r>
              <a:rPr sz="1167" dirty="0">
                <a:latin typeface="Times New Roman"/>
                <a:cs typeface="Times New Roman"/>
              </a:rPr>
              <a:t>unique  </a:t>
            </a:r>
            <a:r>
              <a:rPr sz="1167" spc="-5" dirty="0">
                <a:latin typeface="Times New Roman"/>
                <a:cs typeface="Times New Roman"/>
              </a:rPr>
              <a:t>instance, where as </a:t>
            </a:r>
            <a:r>
              <a:rPr sz="1167" dirty="0">
                <a:latin typeface="Times New Roman"/>
                <a:cs typeface="Times New Roman"/>
              </a:rPr>
              <a:t>in case of </a:t>
            </a:r>
            <a:r>
              <a:rPr sz="1167" spc="-5" dirty="0">
                <a:latin typeface="Times New Roman"/>
                <a:cs typeface="Times New Roman"/>
              </a:rPr>
              <a:t>super, candidate, </a:t>
            </a:r>
            <a:r>
              <a:rPr sz="1167" dirty="0">
                <a:latin typeface="Times New Roman"/>
                <a:cs typeface="Times New Roman"/>
              </a:rPr>
              <a:t>primary </a:t>
            </a:r>
            <a:r>
              <a:rPr sz="1167" spc="-5" dirty="0">
                <a:latin typeface="Times New Roman"/>
                <a:cs typeface="Times New Roman"/>
              </a:rPr>
              <a:t>and alternate keys </a:t>
            </a:r>
            <a:r>
              <a:rPr sz="1167" spc="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compulsion  that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will always return </a:t>
            </a:r>
            <a:r>
              <a:rPr sz="1167" dirty="0">
                <a:latin typeface="Times New Roman"/>
                <a:cs typeface="Times New Roman"/>
              </a:rPr>
              <a:t>unique </a:t>
            </a:r>
            <a:r>
              <a:rPr sz="1167" spc="-5" dirty="0">
                <a:latin typeface="Times New Roman"/>
                <a:cs typeface="Times New Roman"/>
              </a:rPr>
              <a:t>instance against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particular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38" y="4148855"/>
            <a:ext cx="5369807" cy="156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1"/>
              </a:lnSpc>
            </a:pPr>
            <a:r>
              <a:rPr sz="1167" spc="53" dirty="0">
                <a:latin typeface="Times New Roman"/>
                <a:cs typeface="Times New Roman"/>
              </a:rPr>
              <a:t>Summary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Keys </a:t>
            </a:r>
            <a:r>
              <a:rPr sz="1167" dirty="0">
                <a:latin typeface="Times New Roman"/>
                <a:cs typeface="Times New Roman"/>
              </a:rPr>
              <a:t>are fundamental to the </a:t>
            </a:r>
            <a:r>
              <a:rPr sz="1167" spc="-5" dirty="0">
                <a:latin typeface="Times New Roman"/>
                <a:cs typeface="Times New Roman"/>
              </a:rPr>
              <a:t>concept </a:t>
            </a:r>
            <a:r>
              <a:rPr sz="1167" dirty="0">
                <a:latin typeface="Times New Roman"/>
                <a:cs typeface="Times New Roman"/>
              </a:rPr>
              <a:t>almost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data model including the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 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enable </a:t>
            </a:r>
            <a:r>
              <a:rPr sz="1167" dirty="0">
                <a:latin typeface="Times New Roman"/>
                <a:cs typeface="Times New Roman"/>
              </a:rPr>
              <a:t>the unique identity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instance.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are different </a:t>
            </a:r>
            <a:r>
              <a:rPr sz="1167" dirty="0">
                <a:latin typeface="Times New Roman"/>
                <a:cs typeface="Times New Roman"/>
              </a:rPr>
              <a:t>type of  </a:t>
            </a:r>
            <a:r>
              <a:rPr sz="1167" spc="-5" dirty="0">
                <a:latin typeface="Times New Roman"/>
                <a:cs typeface="Times New Roman"/>
              </a:rPr>
              <a:t>keys that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exist in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234592">
              <a:spcBef>
                <a:spcPts val="5"/>
              </a:spcBef>
            </a:pPr>
            <a:r>
              <a:rPr sz="1167" spc="19" dirty="0">
                <a:latin typeface="Times New Roman"/>
                <a:cs typeface="Times New Roman"/>
              </a:rPr>
              <a:t>Exercises: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111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Define attributes </a:t>
            </a:r>
            <a:r>
              <a:rPr sz="1167" dirty="0">
                <a:latin typeface="Times New Roman"/>
                <a:cs typeface="Times New Roman"/>
              </a:rPr>
              <a:t>of the entity </a:t>
            </a:r>
            <a:r>
              <a:rPr sz="1167" spc="-5" dirty="0">
                <a:latin typeface="Times New Roman"/>
                <a:cs typeface="Times New Roman"/>
              </a:rPr>
              <a:t>types CAR, BOOK, </a:t>
            </a:r>
            <a:r>
              <a:rPr sz="1167" dirty="0">
                <a:latin typeface="Times New Roman"/>
                <a:cs typeface="Times New Roman"/>
              </a:rPr>
              <a:t>MOVIE; </a:t>
            </a:r>
            <a:r>
              <a:rPr sz="1167" spc="-5" dirty="0">
                <a:latin typeface="Times New Roman"/>
                <a:cs typeface="Times New Roman"/>
              </a:rPr>
              <a:t>draw them  </a:t>
            </a:r>
            <a:r>
              <a:rPr sz="1167" dirty="0">
                <a:latin typeface="Times New Roman"/>
                <a:cs typeface="Times New Roman"/>
              </a:rPr>
              <a:t>graphically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keys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one of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them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39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09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2322917"/>
            <a:ext cx="3966545" cy="92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664" y="273063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15319" y="27306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44700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7664" y="341821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12355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15319" y="341821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557151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9067" y="3897562"/>
            <a:ext cx="5372276" cy="534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Relationships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E-R Data 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Relationships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After two </a:t>
            </a:r>
            <a:r>
              <a:rPr sz="1167" dirty="0">
                <a:latin typeface="Times New Roman"/>
                <a:cs typeface="Times New Roman"/>
              </a:rPr>
              <a:t>or more </a:t>
            </a:r>
            <a:r>
              <a:rPr sz="1167" spc="-5" dirty="0">
                <a:latin typeface="Times New Roman"/>
                <a:cs typeface="Times New Roman"/>
              </a:rPr>
              <a:t>entities are identified and </a:t>
            </a:r>
            <a:r>
              <a:rPr sz="1167" spc="-10" dirty="0">
                <a:latin typeface="Times New Roman"/>
                <a:cs typeface="Times New Roman"/>
              </a:rPr>
              <a:t>defined </a:t>
            </a:r>
            <a:r>
              <a:rPr sz="1167" spc="-5" dirty="0">
                <a:latin typeface="Times New Roman"/>
                <a:cs typeface="Times New Roman"/>
              </a:rPr>
              <a:t>with attributes,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participants  determine </a:t>
            </a:r>
            <a:r>
              <a:rPr sz="1167" dirty="0">
                <a:latin typeface="Times New Roman"/>
                <a:cs typeface="Times New Roman"/>
              </a:rPr>
              <a:t>if a </a:t>
            </a:r>
            <a:r>
              <a:rPr sz="1167" i="1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exists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entities. A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association,  linkage,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connection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interest </a:t>
            </a:r>
            <a:r>
              <a:rPr sz="1167" dirty="0">
                <a:latin typeface="Times New Roman"/>
                <a:cs typeface="Times New Roman"/>
              </a:rPr>
              <a:t>to the business; it is a </a:t>
            </a:r>
            <a:r>
              <a:rPr sz="1167" spc="-5" dirty="0">
                <a:latin typeface="Times New Roman"/>
                <a:cs typeface="Times New Roman"/>
              </a:rPr>
              <a:t>two-  directional, significant association between two entities,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between 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and itself.  Each relationship has </a:t>
            </a:r>
            <a:r>
              <a:rPr sz="1167" dirty="0">
                <a:latin typeface="Times New Roman"/>
                <a:cs typeface="Times New Roman"/>
              </a:rPr>
              <a:t>a name,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optionality </a:t>
            </a:r>
            <a:r>
              <a:rPr sz="1167" spc="-5" dirty="0">
                <a:latin typeface="Times New Roman"/>
                <a:cs typeface="Times New Roman"/>
              </a:rPr>
              <a:t>(</a:t>
            </a:r>
            <a:r>
              <a:rPr sz="1167" i="1" spc="-5" dirty="0">
                <a:latin typeface="Times New Roman"/>
                <a:cs typeface="Times New Roman"/>
              </a:rPr>
              <a:t>optional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spc="-5" dirty="0">
                <a:latin typeface="Times New Roman"/>
                <a:cs typeface="Times New Roman"/>
              </a:rPr>
              <a:t>mandatory</a:t>
            </a:r>
            <a:r>
              <a:rPr sz="1167" spc="-5" dirty="0">
                <a:latin typeface="Times New Roman"/>
                <a:cs typeface="Times New Roman"/>
              </a:rPr>
              <a:t>), and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degree </a:t>
            </a:r>
            <a:r>
              <a:rPr sz="1167" dirty="0">
                <a:latin typeface="Times New Roman"/>
                <a:cs typeface="Times New Roman"/>
              </a:rPr>
              <a:t>(how  </a:t>
            </a:r>
            <a:r>
              <a:rPr sz="1167" spc="-5" dirty="0">
                <a:latin typeface="Times New Roman"/>
                <a:cs typeface="Times New Roman"/>
              </a:rPr>
              <a:t>many). </a:t>
            </a:r>
            <a:r>
              <a:rPr sz="1167" dirty="0">
                <a:latin typeface="Times New Roman"/>
                <a:cs typeface="Times New Roman"/>
              </a:rPr>
              <a:t>A relationship is </a:t>
            </a:r>
            <a:r>
              <a:rPr sz="1167" spc="-5" dirty="0">
                <a:latin typeface="Times New Roman"/>
                <a:cs typeface="Times New Roman"/>
              </a:rPr>
              <a:t>described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real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terms.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583"/>
              </a:spcBef>
            </a:pPr>
            <a:r>
              <a:rPr sz="1167" spc="-5" dirty="0">
                <a:latin typeface="Times New Roman"/>
                <a:cs typeface="Times New Roman"/>
              </a:rPr>
              <a:t>Assigning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name, optionality, and </a:t>
            </a:r>
            <a:r>
              <a:rPr sz="1167" dirty="0">
                <a:latin typeface="Times New Roman"/>
                <a:cs typeface="Times New Roman"/>
              </a:rPr>
              <a:t>a degree to a </a:t>
            </a:r>
            <a:r>
              <a:rPr sz="1167" spc="-5" dirty="0">
                <a:latin typeface="Times New Roman"/>
                <a:cs typeface="Times New Roman"/>
              </a:rPr>
              <a:t>relationship helps confirm </a:t>
            </a:r>
            <a:r>
              <a:rPr sz="1167" dirty="0">
                <a:latin typeface="Times New Roman"/>
                <a:cs typeface="Times New Roman"/>
              </a:rPr>
              <a:t>the validity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that relationship. </a:t>
            </a:r>
            <a:r>
              <a:rPr sz="1167" spc="-10" dirty="0">
                <a:latin typeface="Times New Roman"/>
                <a:cs typeface="Times New Roman"/>
              </a:rPr>
              <a:t>If you </a:t>
            </a:r>
            <a:r>
              <a:rPr sz="1167" spc="-5" dirty="0">
                <a:latin typeface="Times New Roman"/>
                <a:cs typeface="Times New Roman"/>
              </a:rPr>
              <a:t>cannot give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relationship all these things,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perhaps there  </a:t>
            </a:r>
            <a:r>
              <a:rPr sz="1167" dirty="0">
                <a:latin typeface="Times New Roman"/>
                <a:cs typeface="Times New Roman"/>
              </a:rPr>
              <a:t>really is no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at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all.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83"/>
              </a:spcBef>
            </a:pPr>
            <a:r>
              <a:rPr sz="1167" spc="-5" dirty="0">
                <a:latin typeface="Times New Roman"/>
                <a:cs typeface="Times New Roman"/>
              </a:rPr>
              <a:t>Relationship represents an association between </a:t>
            </a:r>
            <a:r>
              <a:rPr sz="1167" dirty="0">
                <a:latin typeface="Times New Roman"/>
                <a:cs typeface="Times New Roman"/>
              </a:rPr>
              <a:t>two or more </a:t>
            </a:r>
            <a:r>
              <a:rPr sz="1167" spc="-5" dirty="0">
                <a:latin typeface="Times New Roman"/>
                <a:cs typeface="Times New Roman"/>
              </a:rPr>
              <a:t>entities. An </a:t>
            </a:r>
            <a:r>
              <a:rPr sz="1167" dirty="0">
                <a:latin typeface="Times New Roman"/>
                <a:cs typeface="Times New Roman"/>
              </a:rPr>
              <a:t>example of a  </a:t>
            </a:r>
            <a:r>
              <a:rPr sz="1167" spc="-5" dirty="0">
                <a:latin typeface="Times New Roman"/>
                <a:cs typeface="Times New Roman"/>
              </a:rPr>
              <a:t>relationship would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Employees are assigned </a:t>
            </a:r>
            <a:r>
              <a:rPr sz="1167" spc="5" dirty="0">
                <a:latin typeface="Times New Roman"/>
                <a:cs typeface="Times New Roman"/>
              </a:rPr>
              <a:t>to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projects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Projects have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subtasks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Departments </a:t>
            </a:r>
            <a:r>
              <a:rPr sz="1167" dirty="0">
                <a:latin typeface="Times New Roman"/>
                <a:cs typeface="Times New Roman"/>
              </a:rPr>
              <a:t>manage one or more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projects</a:t>
            </a:r>
            <a:endParaRPr sz="1167">
              <a:latin typeface="Times New Roman"/>
              <a:cs typeface="Times New Roman"/>
            </a:endParaRPr>
          </a:p>
          <a:p>
            <a:pPr marL="12347" marR="13582" algn="just">
              <a:lnSpc>
                <a:spcPts val="1342"/>
              </a:lnSpc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Relationships are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i="1" spc="-5" dirty="0">
                <a:latin typeface="Times New Roman"/>
                <a:cs typeface="Times New Roman"/>
              </a:rPr>
              <a:t>connections </a:t>
            </a:r>
            <a:r>
              <a:rPr sz="1167" i="1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interactions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entities instances </a:t>
            </a:r>
            <a:r>
              <a:rPr sz="1167" dirty="0">
                <a:latin typeface="Times New Roman"/>
                <a:cs typeface="Times New Roman"/>
              </a:rPr>
              <a:t>e.g.  DEPT_EMP </a:t>
            </a:r>
            <a:r>
              <a:rPr sz="1167" spc="-5" dirty="0">
                <a:latin typeface="Times New Roman"/>
                <a:cs typeface="Times New Roman"/>
              </a:rPr>
              <a:t>associates Department and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Employee.</a:t>
            </a:r>
            <a:endParaRPr sz="1167">
              <a:latin typeface="Times New Roman"/>
              <a:cs typeface="Times New Roman"/>
            </a:endParaRPr>
          </a:p>
          <a:p>
            <a:pPr marL="234592" marR="8643" indent="-222245">
              <a:lnSpc>
                <a:spcPts val="1332"/>
              </a:lnSpc>
              <a:spcBef>
                <a:spcPts val="685"/>
              </a:spcBef>
              <a:buFont typeface="Symbol"/>
              <a:buChar char=""/>
              <a:tabLst>
                <a:tab pos="234592" algn="l"/>
                <a:tab pos="235209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i="1" spc="10" dirty="0">
                <a:latin typeface="Times New Roman"/>
                <a:cs typeface="Times New Roman"/>
              </a:rPr>
              <a:t>relationship </a:t>
            </a:r>
            <a:r>
              <a:rPr sz="1167" i="1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an abstraction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relationship i.e.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relationships  instances </a:t>
            </a:r>
            <a:r>
              <a:rPr sz="1167" dirty="0">
                <a:latin typeface="Times New Roman"/>
                <a:cs typeface="Times New Roman"/>
              </a:rPr>
              <a:t>sharing common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024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43" y="1431376"/>
            <a:ext cx="5371042" cy="238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 algn="just">
              <a:buFont typeface="Symbol"/>
              <a:buChar char=""/>
              <a:tabLst>
                <a:tab pos="235209" algn="l"/>
              </a:tabLst>
            </a:pPr>
            <a:r>
              <a:rPr sz="1167" spc="-5" dirty="0">
                <a:latin typeface="Times New Roman"/>
                <a:cs typeface="Times New Roman"/>
              </a:rPr>
              <a:t>Entities enrolled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relationship are called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i="1" spc="5" dirty="0">
                <a:latin typeface="Times New Roman"/>
                <a:cs typeface="Times New Roman"/>
              </a:rPr>
              <a:t>participants</a:t>
            </a:r>
            <a:r>
              <a:rPr sz="1167" spc="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participation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in a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i="1" dirty="0">
                <a:latin typeface="Times New Roman"/>
                <a:cs typeface="Times New Roman"/>
              </a:rPr>
              <a:t>total </a:t>
            </a:r>
            <a:r>
              <a:rPr sz="1167" spc="-5" dirty="0">
                <a:latin typeface="Times New Roman"/>
                <a:cs typeface="Times New Roman"/>
              </a:rPr>
              <a:t>when all entities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set might 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participant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relationship otherwise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i="1" dirty="0">
                <a:latin typeface="Times New Roman"/>
                <a:cs typeface="Times New Roman"/>
              </a:rPr>
              <a:t>partial </a:t>
            </a:r>
            <a:r>
              <a:rPr sz="1167" spc="-5" dirty="0">
                <a:latin typeface="Times New Roman"/>
                <a:cs typeface="Times New Roman"/>
              </a:rPr>
              <a:t>e.g. </a:t>
            </a:r>
            <a:r>
              <a:rPr sz="1167" dirty="0">
                <a:latin typeface="Times New Roman"/>
                <a:cs typeface="Times New Roman"/>
              </a:rPr>
              <a:t>if every </a:t>
            </a:r>
            <a:r>
              <a:rPr sz="1167" i="1" dirty="0">
                <a:latin typeface="Times New Roman"/>
                <a:cs typeface="Times New Roman"/>
              </a:rPr>
              <a:t>Part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supplied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i="1" spc="15" dirty="0">
                <a:latin typeface="Times New Roman"/>
                <a:cs typeface="Times New Roman"/>
              </a:rPr>
              <a:t>Supplier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SUPP_PART 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total.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certain parts are available without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supplier than </a:t>
            </a:r>
            <a:r>
              <a:rPr sz="1167" dirty="0">
                <a:latin typeface="Times New Roman"/>
                <a:cs typeface="Times New Roman"/>
              </a:rPr>
              <a:t>it is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partial.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29" dirty="0">
                <a:latin typeface="Times New Roman"/>
                <a:cs typeface="Times New Roman"/>
              </a:rPr>
              <a:t>Naming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Relationships: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there is no </a:t>
            </a:r>
            <a:r>
              <a:rPr sz="1167" spc="-5" dirty="0">
                <a:latin typeface="Times New Roman"/>
                <a:cs typeface="Times New Roman"/>
              </a:rPr>
              <a:t>proper </a:t>
            </a:r>
            <a:r>
              <a:rPr sz="1167" dirty="0">
                <a:latin typeface="Times New Roman"/>
                <a:cs typeface="Times New Roman"/>
              </a:rPr>
              <a:t>name of the </a:t>
            </a:r>
            <a:r>
              <a:rPr sz="1167" spc="-5" dirty="0">
                <a:latin typeface="Times New Roman"/>
                <a:cs typeface="Times New Roman"/>
              </a:rPr>
              <a:t>association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 system then participants’ names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abbreviations </a:t>
            </a:r>
            <a:r>
              <a:rPr sz="1167" dirty="0">
                <a:latin typeface="Times New Roman"/>
                <a:cs typeface="Times New Roman"/>
              </a:rPr>
              <a:t>are used. STUDENT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CLASS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ENROLL relationship.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can also </a:t>
            </a:r>
            <a:r>
              <a:rPr sz="1167" dirty="0">
                <a:latin typeface="Times New Roman"/>
                <a:cs typeface="Times New Roman"/>
              </a:rPr>
              <a:t>be named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STD_CLS.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9" dirty="0">
                <a:latin typeface="Times New Roman"/>
                <a:cs typeface="Times New Roman"/>
              </a:rPr>
              <a:t>Roles: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Times New Roman"/>
                <a:cs typeface="Times New Roman"/>
              </a:rPr>
              <a:t>Entity set of a </a:t>
            </a:r>
            <a:r>
              <a:rPr sz="1167" spc="-5" dirty="0">
                <a:latin typeface="Times New Roman"/>
                <a:cs typeface="Times New Roman"/>
              </a:rPr>
              <a:t>relationship need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distinct. </a:t>
            </a:r>
            <a:r>
              <a:rPr sz="1167" dirty="0">
                <a:latin typeface="Times New Roman"/>
                <a:cs typeface="Times New Roman"/>
              </a:rPr>
              <a:t>For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65" y="5795050"/>
            <a:ext cx="5484636" cy="2351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1667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labels </a:t>
            </a:r>
            <a:r>
              <a:rPr sz="1167" dirty="0">
                <a:latin typeface="Times New Roman"/>
                <a:cs typeface="Times New Roman"/>
              </a:rPr>
              <a:t>“manager” and </a:t>
            </a:r>
            <a:r>
              <a:rPr sz="1167" spc="-5" dirty="0">
                <a:latin typeface="Times New Roman"/>
                <a:cs typeface="Times New Roman"/>
              </a:rPr>
              <a:t>“worker”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called “roles”.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specify how </a:t>
            </a:r>
            <a:r>
              <a:rPr sz="1167" spc="-5" dirty="0">
                <a:latin typeface="Times New Roman"/>
                <a:cs typeface="Times New Roman"/>
              </a:rPr>
              <a:t>employee  entities interact </a:t>
            </a:r>
            <a:r>
              <a:rPr sz="1167" dirty="0">
                <a:latin typeface="Times New Roman"/>
                <a:cs typeface="Times New Roman"/>
              </a:rPr>
              <a:t>via the </a:t>
            </a:r>
            <a:r>
              <a:rPr sz="1167" spc="-5" dirty="0">
                <a:latin typeface="Times New Roman"/>
                <a:cs typeface="Times New Roman"/>
              </a:rPr>
              <a:t>“works-for” relationship set. Roles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indicated </a:t>
            </a:r>
            <a:r>
              <a:rPr sz="1167" dirty="0">
                <a:latin typeface="Times New Roman"/>
                <a:cs typeface="Times New Roman"/>
              </a:rPr>
              <a:t>in ER </a:t>
            </a:r>
            <a:r>
              <a:rPr sz="1167" spc="-5" dirty="0">
                <a:latin typeface="Times New Roman"/>
                <a:cs typeface="Times New Roman"/>
              </a:rPr>
              <a:t>diagrams 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labeling the </a:t>
            </a:r>
            <a:r>
              <a:rPr sz="1167" spc="-5" dirty="0">
                <a:latin typeface="Times New Roman"/>
                <a:cs typeface="Times New Roman"/>
              </a:rPr>
              <a:t>lines that connect </a:t>
            </a:r>
            <a:r>
              <a:rPr sz="1167" dirty="0">
                <a:latin typeface="Times New Roman"/>
                <a:cs typeface="Times New Roman"/>
              </a:rPr>
              <a:t>diamonds to </a:t>
            </a:r>
            <a:r>
              <a:rPr sz="1167" spc="-5" dirty="0">
                <a:latin typeface="Times New Roman"/>
                <a:cs typeface="Times New Roman"/>
              </a:rPr>
              <a:t>rectangles. Roles </a:t>
            </a:r>
            <a:r>
              <a:rPr sz="1167" dirty="0">
                <a:latin typeface="Times New Roman"/>
                <a:cs typeface="Times New Roman"/>
              </a:rPr>
              <a:t>are optional. They clarify 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of a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algn="just"/>
            <a:r>
              <a:rPr sz="1167" spc="19" dirty="0">
                <a:latin typeface="Times New Roman"/>
                <a:cs typeface="Times New Roman"/>
              </a:rPr>
              <a:t>Symbol </a:t>
            </a:r>
            <a:r>
              <a:rPr sz="1167" spc="44" dirty="0">
                <a:latin typeface="Times New Roman"/>
                <a:cs typeface="Times New Roman"/>
              </a:rPr>
              <a:t>for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Shown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Diamond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Diamond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doubled </a:t>
            </a:r>
            <a:r>
              <a:rPr sz="1167" dirty="0">
                <a:latin typeface="Times New Roman"/>
                <a:cs typeface="Times New Roman"/>
              </a:rPr>
              <a:t>if one of the </a:t>
            </a:r>
            <a:r>
              <a:rPr sz="1167" spc="-5" dirty="0">
                <a:latin typeface="Times New Roman"/>
                <a:cs typeface="Times New Roman"/>
              </a:rPr>
              <a:t>participant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dependent </a:t>
            </a:r>
            <a:r>
              <a:rPr sz="1167" dirty="0">
                <a:latin typeface="Times New Roman"/>
                <a:cs typeface="Times New Roman"/>
              </a:rPr>
              <a:t>on the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other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Participants are </a:t>
            </a:r>
            <a:r>
              <a:rPr sz="1167" dirty="0">
                <a:latin typeface="Times New Roman"/>
                <a:cs typeface="Times New Roman"/>
              </a:rPr>
              <a:t>connected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continuous lines, labeled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indicate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cardinality.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partial relationships </a:t>
            </a:r>
            <a:r>
              <a:rPr sz="1167" dirty="0">
                <a:latin typeface="Times New Roman"/>
                <a:cs typeface="Times New Roman"/>
              </a:rPr>
              <a:t>roles </a:t>
            </a:r>
            <a:r>
              <a:rPr sz="1167" spc="-5" dirty="0">
                <a:latin typeface="Times New Roman"/>
                <a:cs typeface="Times New Roman"/>
              </a:rPr>
              <a:t>(if identifiable) </a:t>
            </a:r>
            <a:r>
              <a:rPr sz="1167" spc="-10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on the line </a:t>
            </a:r>
            <a:r>
              <a:rPr sz="1167" spc="-5" dirty="0">
                <a:latin typeface="Times New Roman"/>
                <a:cs typeface="Times New Roman"/>
              </a:rPr>
              <a:t>connecting </a:t>
            </a:r>
            <a:r>
              <a:rPr sz="1167" dirty="0">
                <a:latin typeface="Times New Roman"/>
                <a:cs typeface="Times New Roman"/>
              </a:rPr>
              <a:t>the  partially participating entity </a:t>
            </a:r>
            <a:r>
              <a:rPr sz="1167" spc="-5" dirty="0">
                <a:latin typeface="Times New Roman"/>
                <a:cs typeface="Times New Roman"/>
              </a:rPr>
              <a:t>rectangle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relationship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diamond.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Total participation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indicated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double</a:t>
            </a:r>
            <a:r>
              <a:rPr sz="1167" spc="-5" dirty="0">
                <a:latin typeface="Times New Roman"/>
                <a:cs typeface="Times New Roman"/>
              </a:rPr>
              <a:t> lines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4587" y="4827425"/>
            <a:ext cx="1127919" cy="395728"/>
          </a:xfrm>
          <a:custGeom>
            <a:avLst/>
            <a:gdLst/>
            <a:ahLst/>
            <a:cxnLst/>
            <a:rect l="l" t="t" r="r" b="b"/>
            <a:pathLst>
              <a:path w="1160145" h="407035">
                <a:moveTo>
                  <a:pt x="0" y="406957"/>
                </a:moveTo>
                <a:lnTo>
                  <a:pt x="1159904" y="406957"/>
                </a:lnTo>
                <a:lnTo>
                  <a:pt x="1159904" y="0"/>
                </a:lnTo>
                <a:lnTo>
                  <a:pt x="0" y="0"/>
                </a:lnTo>
                <a:lnTo>
                  <a:pt x="0" y="406957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905671" y="4602156"/>
            <a:ext cx="450674" cy="225337"/>
          </a:xfrm>
          <a:custGeom>
            <a:avLst/>
            <a:gdLst/>
            <a:ahLst/>
            <a:cxnLst/>
            <a:rect l="l" t="t" r="r" b="b"/>
            <a:pathLst>
              <a:path w="463550" h="231775">
                <a:moveTo>
                  <a:pt x="463352" y="231676"/>
                </a:moveTo>
                <a:lnTo>
                  <a:pt x="0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45015" y="4151675"/>
            <a:ext cx="282134" cy="676010"/>
          </a:xfrm>
          <a:custGeom>
            <a:avLst/>
            <a:gdLst/>
            <a:ahLst/>
            <a:cxnLst/>
            <a:rect l="l" t="t" r="r" b="b"/>
            <a:pathLst>
              <a:path w="290194" h="695325">
                <a:moveTo>
                  <a:pt x="289595" y="695028"/>
                </a:moveTo>
                <a:lnTo>
                  <a:pt x="0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95496" y="4151675"/>
            <a:ext cx="225337" cy="676010"/>
          </a:xfrm>
          <a:custGeom>
            <a:avLst/>
            <a:gdLst/>
            <a:ahLst/>
            <a:cxnLst/>
            <a:rect l="l" t="t" r="r" b="b"/>
            <a:pathLst>
              <a:path w="231775" h="695325">
                <a:moveTo>
                  <a:pt x="0" y="695028"/>
                </a:moveTo>
                <a:lnTo>
                  <a:pt x="23167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920738" y="4489535"/>
            <a:ext cx="339549" cy="338314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0" y="347514"/>
                </a:moveTo>
                <a:lnTo>
                  <a:pt x="349038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15843" y="4320602"/>
            <a:ext cx="902581" cy="338314"/>
          </a:xfrm>
          <a:custGeom>
            <a:avLst/>
            <a:gdLst/>
            <a:ahLst/>
            <a:cxnLst/>
            <a:rect l="l" t="t" r="r" b="b"/>
            <a:pathLst>
              <a:path w="928369" h="347979">
                <a:moveTo>
                  <a:pt x="464876" y="0"/>
                </a:moveTo>
                <a:lnTo>
                  <a:pt x="396333" y="1882"/>
                </a:lnTo>
                <a:lnTo>
                  <a:pt x="330862" y="7351"/>
                </a:lnTo>
                <a:lnTo>
                  <a:pt x="269191" y="16139"/>
                </a:lnTo>
                <a:lnTo>
                  <a:pt x="212047" y="27978"/>
                </a:lnTo>
                <a:lnTo>
                  <a:pt x="160159" y="42599"/>
                </a:lnTo>
                <a:lnTo>
                  <a:pt x="114256" y="59735"/>
                </a:lnTo>
                <a:lnTo>
                  <a:pt x="75066" y="79117"/>
                </a:lnTo>
                <a:lnTo>
                  <a:pt x="43317" y="100479"/>
                </a:lnTo>
                <a:lnTo>
                  <a:pt x="5055" y="148066"/>
                </a:lnTo>
                <a:lnTo>
                  <a:pt x="0" y="173757"/>
                </a:lnTo>
                <a:lnTo>
                  <a:pt x="5055" y="199447"/>
                </a:lnTo>
                <a:lnTo>
                  <a:pt x="43317" y="247034"/>
                </a:lnTo>
                <a:lnTo>
                  <a:pt x="75066" y="268396"/>
                </a:lnTo>
                <a:lnTo>
                  <a:pt x="114256" y="287778"/>
                </a:lnTo>
                <a:lnTo>
                  <a:pt x="160159" y="304914"/>
                </a:lnTo>
                <a:lnTo>
                  <a:pt x="212047" y="319536"/>
                </a:lnTo>
                <a:lnTo>
                  <a:pt x="269191" y="331374"/>
                </a:lnTo>
                <a:lnTo>
                  <a:pt x="330862" y="340162"/>
                </a:lnTo>
                <a:lnTo>
                  <a:pt x="396333" y="345631"/>
                </a:lnTo>
                <a:lnTo>
                  <a:pt x="464876" y="347514"/>
                </a:lnTo>
                <a:lnTo>
                  <a:pt x="533383" y="345631"/>
                </a:lnTo>
                <a:lnTo>
                  <a:pt x="598757" y="340162"/>
                </a:lnTo>
                <a:lnTo>
                  <a:pt x="660283" y="331374"/>
                </a:lnTo>
                <a:lnTo>
                  <a:pt x="717247" y="319536"/>
                </a:lnTo>
                <a:lnTo>
                  <a:pt x="768934" y="304914"/>
                </a:lnTo>
                <a:lnTo>
                  <a:pt x="814630" y="287778"/>
                </a:lnTo>
                <a:lnTo>
                  <a:pt x="853620" y="268396"/>
                </a:lnTo>
                <a:lnTo>
                  <a:pt x="885189" y="247034"/>
                </a:lnTo>
                <a:lnTo>
                  <a:pt x="923208" y="199447"/>
                </a:lnTo>
                <a:lnTo>
                  <a:pt x="928228" y="173757"/>
                </a:lnTo>
                <a:lnTo>
                  <a:pt x="923208" y="148066"/>
                </a:lnTo>
                <a:lnTo>
                  <a:pt x="885189" y="100479"/>
                </a:lnTo>
                <a:lnTo>
                  <a:pt x="853620" y="79117"/>
                </a:lnTo>
                <a:lnTo>
                  <a:pt x="814630" y="59735"/>
                </a:lnTo>
                <a:lnTo>
                  <a:pt x="768934" y="42599"/>
                </a:lnTo>
                <a:lnTo>
                  <a:pt x="717247" y="27978"/>
                </a:lnTo>
                <a:lnTo>
                  <a:pt x="660283" y="16139"/>
                </a:lnTo>
                <a:lnTo>
                  <a:pt x="598757" y="7351"/>
                </a:lnTo>
                <a:lnTo>
                  <a:pt x="533383" y="1882"/>
                </a:lnTo>
                <a:lnTo>
                  <a:pt x="46487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11498" y="3868637"/>
            <a:ext cx="902581" cy="339549"/>
          </a:xfrm>
          <a:custGeom>
            <a:avLst/>
            <a:gdLst/>
            <a:ahLst/>
            <a:cxnLst/>
            <a:rect l="l" t="t" r="r" b="b"/>
            <a:pathLst>
              <a:path w="928369" h="349250">
                <a:moveTo>
                  <a:pt x="463352" y="0"/>
                </a:moveTo>
                <a:lnTo>
                  <a:pt x="394845" y="1882"/>
                </a:lnTo>
                <a:lnTo>
                  <a:pt x="329471" y="7351"/>
                </a:lnTo>
                <a:lnTo>
                  <a:pt x="267945" y="16139"/>
                </a:lnTo>
                <a:lnTo>
                  <a:pt x="210981" y="27978"/>
                </a:lnTo>
                <a:lnTo>
                  <a:pt x="159293" y="42599"/>
                </a:lnTo>
                <a:lnTo>
                  <a:pt x="113598" y="59735"/>
                </a:lnTo>
                <a:lnTo>
                  <a:pt x="74608" y="79117"/>
                </a:lnTo>
                <a:lnTo>
                  <a:pt x="43039" y="100479"/>
                </a:lnTo>
                <a:lnTo>
                  <a:pt x="5020" y="148066"/>
                </a:lnTo>
                <a:lnTo>
                  <a:pt x="0" y="173757"/>
                </a:lnTo>
                <a:lnTo>
                  <a:pt x="5020" y="199826"/>
                </a:lnTo>
                <a:lnTo>
                  <a:pt x="43039" y="247972"/>
                </a:lnTo>
                <a:lnTo>
                  <a:pt x="74608" y="269527"/>
                </a:lnTo>
                <a:lnTo>
                  <a:pt x="113598" y="289055"/>
                </a:lnTo>
                <a:lnTo>
                  <a:pt x="159293" y="306295"/>
                </a:lnTo>
                <a:lnTo>
                  <a:pt x="210981" y="320986"/>
                </a:lnTo>
                <a:lnTo>
                  <a:pt x="267945" y="332867"/>
                </a:lnTo>
                <a:lnTo>
                  <a:pt x="329471" y="341677"/>
                </a:lnTo>
                <a:lnTo>
                  <a:pt x="394845" y="347154"/>
                </a:lnTo>
                <a:lnTo>
                  <a:pt x="463352" y="349038"/>
                </a:lnTo>
                <a:lnTo>
                  <a:pt x="531894" y="347154"/>
                </a:lnTo>
                <a:lnTo>
                  <a:pt x="597366" y="341677"/>
                </a:lnTo>
                <a:lnTo>
                  <a:pt x="659037" y="332867"/>
                </a:lnTo>
                <a:lnTo>
                  <a:pt x="716181" y="320986"/>
                </a:lnTo>
                <a:lnTo>
                  <a:pt x="768069" y="306295"/>
                </a:lnTo>
                <a:lnTo>
                  <a:pt x="813972" y="289055"/>
                </a:lnTo>
                <a:lnTo>
                  <a:pt x="853162" y="269527"/>
                </a:lnTo>
                <a:lnTo>
                  <a:pt x="884911" y="247972"/>
                </a:lnTo>
                <a:lnTo>
                  <a:pt x="923172" y="199826"/>
                </a:lnTo>
                <a:lnTo>
                  <a:pt x="928228" y="173757"/>
                </a:lnTo>
                <a:lnTo>
                  <a:pt x="923172" y="148066"/>
                </a:lnTo>
                <a:lnTo>
                  <a:pt x="884911" y="100479"/>
                </a:lnTo>
                <a:lnTo>
                  <a:pt x="853162" y="79117"/>
                </a:lnTo>
                <a:lnTo>
                  <a:pt x="813972" y="59735"/>
                </a:lnTo>
                <a:lnTo>
                  <a:pt x="768069" y="42599"/>
                </a:lnTo>
                <a:lnTo>
                  <a:pt x="716181" y="27978"/>
                </a:lnTo>
                <a:lnTo>
                  <a:pt x="659037" y="16139"/>
                </a:lnTo>
                <a:lnTo>
                  <a:pt x="597366" y="7351"/>
                </a:lnTo>
                <a:lnTo>
                  <a:pt x="531894" y="1882"/>
                </a:lnTo>
                <a:lnTo>
                  <a:pt x="463352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70256" y="3812326"/>
            <a:ext cx="901347" cy="339549"/>
          </a:xfrm>
          <a:custGeom>
            <a:avLst/>
            <a:gdLst/>
            <a:ahLst/>
            <a:cxnLst/>
            <a:rect l="l" t="t" r="r" b="b"/>
            <a:pathLst>
              <a:path w="927100" h="349250">
                <a:moveTo>
                  <a:pt x="463352" y="0"/>
                </a:moveTo>
                <a:lnTo>
                  <a:pt x="394845" y="1883"/>
                </a:lnTo>
                <a:lnTo>
                  <a:pt x="329471" y="7360"/>
                </a:lnTo>
                <a:lnTo>
                  <a:pt x="267945" y="16170"/>
                </a:lnTo>
                <a:lnTo>
                  <a:pt x="210981" y="28051"/>
                </a:lnTo>
                <a:lnTo>
                  <a:pt x="159293" y="42742"/>
                </a:lnTo>
                <a:lnTo>
                  <a:pt x="113598" y="59982"/>
                </a:lnTo>
                <a:lnTo>
                  <a:pt x="74608" y="79510"/>
                </a:lnTo>
                <a:lnTo>
                  <a:pt x="43039" y="101065"/>
                </a:lnTo>
                <a:lnTo>
                  <a:pt x="5020" y="149212"/>
                </a:lnTo>
                <a:lnTo>
                  <a:pt x="0" y="175281"/>
                </a:lnTo>
                <a:lnTo>
                  <a:pt x="5020" y="200971"/>
                </a:lnTo>
                <a:lnTo>
                  <a:pt x="43039" y="248558"/>
                </a:lnTo>
                <a:lnTo>
                  <a:pt x="74608" y="269920"/>
                </a:lnTo>
                <a:lnTo>
                  <a:pt x="113598" y="289303"/>
                </a:lnTo>
                <a:lnTo>
                  <a:pt x="159293" y="306439"/>
                </a:lnTo>
                <a:lnTo>
                  <a:pt x="210981" y="321060"/>
                </a:lnTo>
                <a:lnTo>
                  <a:pt x="267945" y="332898"/>
                </a:lnTo>
                <a:lnTo>
                  <a:pt x="329471" y="341686"/>
                </a:lnTo>
                <a:lnTo>
                  <a:pt x="394845" y="347155"/>
                </a:lnTo>
                <a:lnTo>
                  <a:pt x="463352" y="349038"/>
                </a:lnTo>
                <a:lnTo>
                  <a:pt x="531859" y="347155"/>
                </a:lnTo>
                <a:lnTo>
                  <a:pt x="597233" y="341686"/>
                </a:lnTo>
                <a:lnTo>
                  <a:pt x="658759" y="332898"/>
                </a:lnTo>
                <a:lnTo>
                  <a:pt x="715723" y="321060"/>
                </a:lnTo>
                <a:lnTo>
                  <a:pt x="767410" y="306439"/>
                </a:lnTo>
                <a:lnTo>
                  <a:pt x="813106" y="289303"/>
                </a:lnTo>
                <a:lnTo>
                  <a:pt x="852096" y="269920"/>
                </a:lnTo>
                <a:lnTo>
                  <a:pt x="883665" y="248558"/>
                </a:lnTo>
                <a:lnTo>
                  <a:pt x="921684" y="200971"/>
                </a:lnTo>
                <a:lnTo>
                  <a:pt x="926704" y="175281"/>
                </a:lnTo>
                <a:lnTo>
                  <a:pt x="921684" y="149212"/>
                </a:lnTo>
                <a:lnTo>
                  <a:pt x="883665" y="101065"/>
                </a:lnTo>
                <a:lnTo>
                  <a:pt x="852096" y="79510"/>
                </a:lnTo>
                <a:lnTo>
                  <a:pt x="813106" y="59982"/>
                </a:lnTo>
                <a:lnTo>
                  <a:pt x="767410" y="42742"/>
                </a:lnTo>
                <a:lnTo>
                  <a:pt x="715723" y="28051"/>
                </a:lnTo>
                <a:lnTo>
                  <a:pt x="658759" y="16170"/>
                </a:lnTo>
                <a:lnTo>
                  <a:pt x="597233" y="7360"/>
                </a:lnTo>
                <a:lnTo>
                  <a:pt x="531859" y="1883"/>
                </a:lnTo>
                <a:lnTo>
                  <a:pt x="463352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089672" y="4207981"/>
            <a:ext cx="902581" cy="338314"/>
          </a:xfrm>
          <a:custGeom>
            <a:avLst/>
            <a:gdLst/>
            <a:ahLst/>
            <a:cxnLst/>
            <a:rect l="l" t="t" r="r" b="b"/>
            <a:pathLst>
              <a:path w="928370" h="347979">
                <a:moveTo>
                  <a:pt x="464876" y="0"/>
                </a:moveTo>
                <a:lnTo>
                  <a:pt x="396333" y="1882"/>
                </a:lnTo>
                <a:lnTo>
                  <a:pt x="330862" y="7351"/>
                </a:lnTo>
                <a:lnTo>
                  <a:pt x="269191" y="16139"/>
                </a:lnTo>
                <a:lnTo>
                  <a:pt x="212047" y="27978"/>
                </a:lnTo>
                <a:lnTo>
                  <a:pt x="160159" y="42599"/>
                </a:lnTo>
                <a:lnTo>
                  <a:pt x="114256" y="59735"/>
                </a:lnTo>
                <a:lnTo>
                  <a:pt x="75066" y="79117"/>
                </a:lnTo>
                <a:lnTo>
                  <a:pt x="43317" y="100479"/>
                </a:lnTo>
                <a:lnTo>
                  <a:pt x="5055" y="148066"/>
                </a:lnTo>
                <a:lnTo>
                  <a:pt x="0" y="173757"/>
                </a:lnTo>
                <a:lnTo>
                  <a:pt x="5055" y="199447"/>
                </a:lnTo>
                <a:lnTo>
                  <a:pt x="43317" y="247034"/>
                </a:lnTo>
                <a:lnTo>
                  <a:pt x="75066" y="268396"/>
                </a:lnTo>
                <a:lnTo>
                  <a:pt x="114256" y="287778"/>
                </a:lnTo>
                <a:lnTo>
                  <a:pt x="160159" y="304914"/>
                </a:lnTo>
                <a:lnTo>
                  <a:pt x="212047" y="319536"/>
                </a:lnTo>
                <a:lnTo>
                  <a:pt x="269191" y="331374"/>
                </a:lnTo>
                <a:lnTo>
                  <a:pt x="330862" y="340162"/>
                </a:lnTo>
                <a:lnTo>
                  <a:pt x="396333" y="345631"/>
                </a:lnTo>
                <a:lnTo>
                  <a:pt x="464876" y="347514"/>
                </a:lnTo>
                <a:lnTo>
                  <a:pt x="533383" y="345631"/>
                </a:lnTo>
                <a:lnTo>
                  <a:pt x="598757" y="340162"/>
                </a:lnTo>
                <a:lnTo>
                  <a:pt x="660283" y="331374"/>
                </a:lnTo>
                <a:lnTo>
                  <a:pt x="717247" y="319536"/>
                </a:lnTo>
                <a:lnTo>
                  <a:pt x="768934" y="304914"/>
                </a:lnTo>
                <a:lnTo>
                  <a:pt x="814630" y="287778"/>
                </a:lnTo>
                <a:lnTo>
                  <a:pt x="853620" y="268396"/>
                </a:lnTo>
                <a:lnTo>
                  <a:pt x="885189" y="247034"/>
                </a:lnTo>
                <a:lnTo>
                  <a:pt x="923208" y="199447"/>
                </a:lnTo>
                <a:lnTo>
                  <a:pt x="928228" y="173757"/>
                </a:lnTo>
                <a:lnTo>
                  <a:pt x="923208" y="148066"/>
                </a:lnTo>
                <a:lnTo>
                  <a:pt x="885189" y="100479"/>
                </a:lnTo>
                <a:lnTo>
                  <a:pt x="853620" y="79117"/>
                </a:lnTo>
                <a:lnTo>
                  <a:pt x="814630" y="59735"/>
                </a:lnTo>
                <a:lnTo>
                  <a:pt x="768934" y="42599"/>
                </a:lnTo>
                <a:lnTo>
                  <a:pt x="717247" y="27978"/>
                </a:lnTo>
                <a:lnTo>
                  <a:pt x="660283" y="16139"/>
                </a:lnTo>
                <a:lnTo>
                  <a:pt x="598757" y="7351"/>
                </a:lnTo>
                <a:lnTo>
                  <a:pt x="533383" y="1882"/>
                </a:lnTo>
                <a:lnTo>
                  <a:pt x="46487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309710" y="4909934"/>
            <a:ext cx="5192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Times New Roman"/>
                <a:cs typeface="Times New Roman"/>
              </a:rPr>
              <a:t>e</a:t>
            </a:r>
            <a:r>
              <a:rPr sz="972" spc="34" dirty="0">
                <a:latin typeface="Times New Roman"/>
                <a:cs typeface="Times New Roman"/>
              </a:rPr>
              <a:t>m</a:t>
            </a:r>
            <a:r>
              <a:rPr sz="972" spc="44" dirty="0">
                <a:latin typeface="Times New Roman"/>
                <a:cs typeface="Times New Roman"/>
              </a:rPr>
              <a:t>p</a:t>
            </a:r>
            <a:r>
              <a:rPr sz="972" spc="-5" dirty="0">
                <a:latin typeface="Times New Roman"/>
                <a:cs typeface="Times New Roman"/>
              </a:rPr>
              <a:t>l</a:t>
            </a:r>
            <a:r>
              <a:rPr sz="972" dirty="0">
                <a:latin typeface="Times New Roman"/>
                <a:cs typeface="Times New Roman"/>
              </a:rPr>
              <a:t>oy</a:t>
            </a:r>
            <a:r>
              <a:rPr sz="972" spc="-5" dirty="0">
                <a:latin typeface="Times New Roman"/>
                <a:cs typeface="Times New Roman"/>
              </a:rPr>
              <a:t>ee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7736" y="3951157"/>
            <a:ext cx="31115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44" dirty="0">
                <a:latin typeface="Times New Roman"/>
                <a:cs typeface="Times New Roman"/>
              </a:rPr>
              <a:t>n</a:t>
            </a:r>
            <a:r>
              <a:rPr sz="972" spc="63" dirty="0">
                <a:latin typeface="Times New Roman"/>
                <a:cs typeface="Times New Roman"/>
              </a:rPr>
              <a:t>a</a:t>
            </a:r>
            <a:r>
              <a:rPr sz="972" spc="24" dirty="0">
                <a:latin typeface="Times New Roman"/>
                <a:cs typeface="Times New Roman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8729" y="3894846"/>
            <a:ext cx="34695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4" dirty="0">
                <a:latin typeface="Times New Roman"/>
                <a:cs typeface="Times New Roman"/>
              </a:rPr>
              <a:t>phone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0262" y="4396193"/>
            <a:ext cx="1326709" cy="1323622"/>
          </a:xfrm>
          <a:custGeom>
            <a:avLst/>
            <a:gdLst/>
            <a:ahLst/>
            <a:cxnLst/>
            <a:rect l="l" t="t" r="r" b="b"/>
            <a:pathLst>
              <a:path w="1364614" h="1361439">
                <a:moveTo>
                  <a:pt x="731606" y="0"/>
                </a:moveTo>
                <a:lnTo>
                  <a:pt x="0" y="670639"/>
                </a:lnTo>
                <a:lnTo>
                  <a:pt x="632534" y="1361092"/>
                </a:lnTo>
                <a:lnTo>
                  <a:pt x="1364140" y="690453"/>
                </a:lnTo>
                <a:lnTo>
                  <a:pt x="731606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202290" y="4904467"/>
            <a:ext cx="908755" cy="74083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6208" y="0"/>
                </a:moveTo>
                <a:lnTo>
                  <a:pt x="0" y="38104"/>
                </a:lnTo>
                <a:lnTo>
                  <a:pt x="76208" y="76208"/>
                </a:lnTo>
                <a:lnTo>
                  <a:pt x="76208" y="42677"/>
                </a:lnTo>
                <a:lnTo>
                  <a:pt x="64015" y="42677"/>
                </a:lnTo>
                <a:lnTo>
                  <a:pt x="60967" y="41152"/>
                </a:lnTo>
                <a:lnTo>
                  <a:pt x="59443" y="38104"/>
                </a:lnTo>
                <a:lnTo>
                  <a:pt x="60967" y="33531"/>
                </a:lnTo>
                <a:lnTo>
                  <a:pt x="76208" y="33531"/>
                </a:lnTo>
                <a:lnTo>
                  <a:pt x="76208" y="0"/>
                </a:lnTo>
                <a:close/>
              </a:path>
              <a:path w="934720" h="76200">
                <a:moveTo>
                  <a:pt x="76208" y="33531"/>
                </a:moveTo>
                <a:lnTo>
                  <a:pt x="60967" y="33531"/>
                </a:lnTo>
                <a:lnTo>
                  <a:pt x="59443" y="38104"/>
                </a:lnTo>
                <a:lnTo>
                  <a:pt x="60967" y="41152"/>
                </a:lnTo>
                <a:lnTo>
                  <a:pt x="64015" y="42677"/>
                </a:lnTo>
                <a:lnTo>
                  <a:pt x="76208" y="42677"/>
                </a:lnTo>
                <a:lnTo>
                  <a:pt x="76208" y="33531"/>
                </a:lnTo>
                <a:close/>
              </a:path>
              <a:path w="934720" h="76200">
                <a:moveTo>
                  <a:pt x="932798" y="33531"/>
                </a:moveTo>
                <a:lnTo>
                  <a:pt x="76208" y="33531"/>
                </a:lnTo>
                <a:lnTo>
                  <a:pt x="76208" y="42677"/>
                </a:lnTo>
                <a:lnTo>
                  <a:pt x="928225" y="42677"/>
                </a:lnTo>
                <a:lnTo>
                  <a:pt x="932798" y="41152"/>
                </a:lnTo>
                <a:lnTo>
                  <a:pt x="934322" y="38104"/>
                </a:lnTo>
                <a:lnTo>
                  <a:pt x="932798" y="3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396320" y="4909727"/>
            <a:ext cx="54698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dirty="0">
                <a:latin typeface="Times New Roman"/>
                <a:cs typeface="Times New Roman"/>
              </a:rPr>
              <a:t>wo</a:t>
            </a:r>
            <a:r>
              <a:rPr sz="972" spc="102" dirty="0">
                <a:latin typeface="Times New Roman"/>
                <a:cs typeface="Times New Roman"/>
              </a:rPr>
              <a:t>r</a:t>
            </a:r>
            <a:r>
              <a:rPr sz="972" spc="34" dirty="0">
                <a:latin typeface="Times New Roman"/>
                <a:cs typeface="Times New Roman"/>
              </a:rPr>
              <a:t>k</a:t>
            </a:r>
            <a:r>
              <a:rPr sz="972" spc="-10" dirty="0">
                <a:latin typeface="Times New Roman"/>
                <a:cs typeface="Times New Roman"/>
              </a:rPr>
              <a:t>s</a:t>
            </a:r>
            <a:r>
              <a:rPr sz="972" dirty="0">
                <a:latin typeface="Times New Roman"/>
                <a:cs typeface="Times New Roman"/>
              </a:rPr>
              <a:t>-fo</a:t>
            </a:r>
            <a:r>
              <a:rPr sz="972" spc="102" dirty="0">
                <a:latin typeface="Times New Roman"/>
                <a:cs typeface="Times New Roman"/>
              </a:rPr>
              <a:t>r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2677" y="5166121"/>
            <a:ext cx="902581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6" y="0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03498" y="4290507"/>
            <a:ext cx="2526859" cy="60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3240" algn="r"/>
            <a:r>
              <a:rPr sz="972" spc="-5" dirty="0">
                <a:latin typeface="Times New Roman"/>
                <a:cs typeface="Times New Roman"/>
              </a:rPr>
              <a:t>c</a:t>
            </a:r>
            <a:r>
              <a:rPr sz="972" spc="24" dirty="0">
                <a:latin typeface="Times New Roman"/>
                <a:cs typeface="Times New Roman"/>
              </a:rPr>
              <a:t>i</a:t>
            </a:r>
            <a:r>
              <a:rPr sz="972" spc="29" dirty="0">
                <a:latin typeface="Times New Roman"/>
                <a:cs typeface="Times New Roman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y</a:t>
            </a:r>
            <a:endParaRPr sz="972">
              <a:latin typeface="Times New Roman"/>
              <a:cs typeface="Times New Roman"/>
            </a:endParaRPr>
          </a:p>
          <a:p>
            <a:pPr marL="12347">
              <a:spcBef>
                <a:spcPts val="24"/>
              </a:spcBef>
            </a:pPr>
            <a:r>
              <a:rPr sz="972" spc="-10" dirty="0">
                <a:latin typeface="Times New Roman"/>
                <a:cs typeface="Times New Roman"/>
              </a:rPr>
              <a:t>SSN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R="4939" algn="r"/>
            <a:r>
              <a:rPr sz="972" spc="-10" dirty="0">
                <a:latin typeface="Times New Roman"/>
                <a:cs typeface="Times New Roman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a</a:t>
            </a:r>
            <a:r>
              <a:rPr sz="972" spc="-10" dirty="0">
                <a:latin typeface="Times New Roman"/>
                <a:cs typeface="Times New Roman"/>
              </a:rPr>
              <a:t>n</a:t>
            </a:r>
            <a:r>
              <a:rPr sz="972" spc="5" dirty="0">
                <a:latin typeface="Times New Roman"/>
                <a:cs typeface="Times New Roman"/>
              </a:rPr>
              <a:t>a</a:t>
            </a:r>
            <a:r>
              <a:rPr sz="972" spc="-10" dirty="0">
                <a:latin typeface="Times New Roman"/>
                <a:cs typeface="Times New Roman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er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8060" y="5201456"/>
            <a:ext cx="3735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19" dirty="0">
                <a:latin typeface="Times New Roman"/>
                <a:cs typeface="Times New Roman"/>
              </a:rPr>
              <a:t>w</a:t>
            </a:r>
            <a:r>
              <a:rPr sz="972" dirty="0">
                <a:latin typeface="Times New Roman"/>
                <a:cs typeface="Times New Roman"/>
              </a:rPr>
              <a:t>or</a:t>
            </a:r>
            <a:r>
              <a:rPr sz="972" spc="-10" dirty="0">
                <a:latin typeface="Times New Roman"/>
                <a:cs typeface="Times New Roman"/>
              </a:rPr>
              <a:t>k</a:t>
            </a:r>
            <a:r>
              <a:rPr sz="972" spc="-5" dirty="0">
                <a:latin typeface="Times New Roman"/>
                <a:cs typeface="Times New Roman"/>
              </a:rPr>
              <a:t>er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867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343" y="1432838"/>
            <a:ext cx="1546993" cy="23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9071" y="4174639"/>
            <a:ext cx="5371042" cy="125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Relationships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9" dirty="0">
                <a:latin typeface="Times New Roman"/>
                <a:cs typeface="Times New Roman"/>
              </a:rPr>
              <a:t>Unary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233975" marR="4939">
              <a:lnSpc>
                <a:spcPts val="1342"/>
              </a:lnSpc>
              <a:spcBef>
                <a:spcPts val="593"/>
              </a:spcBef>
            </a:pPr>
            <a:r>
              <a:rPr sz="1167" spc="-5" dirty="0">
                <a:latin typeface="Times New Roman"/>
                <a:cs typeface="Times New Roman"/>
              </a:rPr>
              <a:t>An ENTITY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linked with itself, also called recursive relationship. </a:t>
            </a:r>
            <a:r>
              <a:rPr sz="1167" dirty="0">
                <a:latin typeface="Times New Roman"/>
                <a:cs typeface="Times New Roman"/>
              </a:rPr>
              <a:t>Example  Roommate,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STUDENT is </a:t>
            </a:r>
            <a:r>
              <a:rPr sz="1167" spc="-5" dirty="0">
                <a:latin typeface="Times New Roman"/>
                <a:cs typeface="Times New Roman"/>
              </a:rPr>
              <a:t>linked with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STUDENT</a:t>
            </a:r>
            <a:endParaRPr sz="1167">
              <a:latin typeface="Times New Roman"/>
              <a:cs typeface="Times New Roman"/>
            </a:endParaRPr>
          </a:p>
          <a:p>
            <a:pPr marL="233975">
              <a:spcBef>
                <a:spcPts val="510"/>
              </a:spcBef>
            </a:pPr>
            <a:r>
              <a:rPr sz="1167" spc="34" dirty="0">
                <a:latin typeface="Times New Roman"/>
                <a:cs typeface="Times New Roman"/>
              </a:rPr>
              <a:t>Example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1: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6831" y="6124013"/>
            <a:ext cx="868626" cy="858132"/>
          </a:xfrm>
          <a:custGeom>
            <a:avLst/>
            <a:gdLst/>
            <a:ahLst/>
            <a:cxnLst/>
            <a:rect l="l" t="t" r="r" b="b"/>
            <a:pathLst>
              <a:path w="893445" h="882650">
                <a:moveTo>
                  <a:pt x="0" y="431344"/>
                </a:moveTo>
                <a:lnTo>
                  <a:pt x="516698" y="882503"/>
                </a:lnTo>
                <a:lnTo>
                  <a:pt x="893172" y="452682"/>
                </a:lnTo>
                <a:lnTo>
                  <a:pt x="376473" y="0"/>
                </a:lnTo>
                <a:lnTo>
                  <a:pt x="0" y="431344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223038" y="6332963"/>
            <a:ext cx="526609" cy="1387210"/>
          </a:xfrm>
          <a:custGeom>
            <a:avLst/>
            <a:gdLst/>
            <a:ahLst/>
            <a:cxnLst/>
            <a:rect l="l" t="t" r="r" b="b"/>
            <a:pathLst>
              <a:path w="541654" h="1426845">
                <a:moveTo>
                  <a:pt x="541083" y="0"/>
                </a:moveTo>
                <a:lnTo>
                  <a:pt x="0" y="0"/>
                </a:lnTo>
                <a:lnTo>
                  <a:pt x="0" y="142663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183272" y="6343335"/>
            <a:ext cx="595753" cy="1376715"/>
          </a:xfrm>
          <a:custGeom>
            <a:avLst/>
            <a:gdLst/>
            <a:ahLst/>
            <a:cxnLst/>
            <a:rect l="l" t="t" r="r" b="b"/>
            <a:pathLst>
              <a:path w="612775" h="1416050">
                <a:moveTo>
                  <a:pt x="0" y="0"/>
                </a:moveTo>
                <a:lnTo>
                  <a:pt x="0" y="12193"/>
                </a:lnTo>
                <a:lnTo>
                  <a:pt x="612720" y="12193"/>
                </a:lnTo>
                <a:lnTo>
                  <a:pt x="612720" y="1415963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633142" y="5863083"/>
            <a:ext cx="717374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67" spc="58" dirty="0">
                <a:latin typeface="Times New Roman"/>
                <a:cs typeface="Times New Roman"/>
              </a:rPr>
              <a:t>R</a:t>
            </a:r>
            <a:r>
              <a:rPr sz="1167" dirty="0">
                <a:latin typeface="Times New Roman"/>
                <a:cs typeface="Times New Roman"/>
              </a:rPr>
              <a:t>o</a:t>
            </a:r>
            <a:r>
              <a:rPr sz="1167" spc="10" dirty="0">
                <a:latin typeface="Times New Roman"/>
                <a:cs typeface="Times New Roman"/>
              </a:rPr>
              <a:t>o</a:t>
            </a:r>
            <a:r>
              <a:rPr sz="1167" spc="58" dirty="0">
                <a:latin typeface="Times New Roman"/>
                <a:cs typeface="Times New Roman"/>
              </a:rPr>
              <a:t>m</a:t>
            </a:r>
            <a:r>
              <a:rPr sz="1167" spc="49" dirty="0">
                <a:latin typeface="Times New Roman"/>
                <a:cs typeface="Times New Roman"/>
              </a:rPr>
              <a:t>m</a:t>
            </a:r>
            <a:r>
              <a:rPr sz="1167" spc="63" dirty="0">
                <a:latin typeface="Times New Roman"/>
                <a:cs typeface="Times New Roman"/>
              </a:rPr>
              <a:t>a</a:t>
            </a:r>
            <a:r>
              <a:rPr sz="1167" spc="68" dirty="0">
                <a:latin typeface="Times New Roman"/>
                <a:cs typeface="Times New Roman"/>
              </a:rPr>
              <a:t>t</a:t>
            </a:r>
            <a:r>
              <a:rPr sz="1167" dirty="0">
                <a:latin typeface="Times New Roman"/>
                <a:cs typeface="Times New Roman"/>
              </a:rPr>
              <a:t>e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21">
              <a:latin typeface="Times New Roman"/>
              <a:cs typeface="Times New Roman"/>
            </a:endParaRPr>
          </a:p>
          <a:p>
            <a:pPr marL="17286" algn="ctr"/>
            <a:r>
              <a:rPr sz="1167" spc="19" dirty="0">
                <a:latin typeface="Times New Roman"/>
                <a:cs typeface="Times New Roman"/>
              </a:rPr>
              <a:t>1:1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3023" y="7423613"/>
            <a:ext cx="1554515" cy="296951"/>
          </a:xfrm>
          <a:custGeom>
            <a:avLst/>
            <a:gdLst/>
            <a:ahLst/>
            <a:cxnLst/>
            <a:rect l="l" t="t" r="r" b="b"/>
            <a:pathLst>
              <a:path w="1598929" h="305434">
                <a:moveTo>
                  <a:pt x="0" y="304835"/>
                </a:moveTo>
                <a:lnTo>
                  <a:pt x="1598864" y="304835"/>
                </a:lnTo>
                <a:lnTo>
                  <a:pt x="1598864" y="0"/>
                </a:lnTo>
                <a:lnTo>
                  <a:pt x="0" y="0"/>
                </a:lnTo>
                <a:lnTo>
                  <a:pt x="0" y="304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223023" y="7423613"/>
            <a:ext cx="1554515" cy="296951"/>
          </a:xfrm>
          <a:custGeom>
            <a:avLst/>
            <a:gdLst/>
            <a:ahLst/>
            <a:cxnLst/>
            <a:rect l="l" t="t" r="r" b="b"/>
            <a:pathLst>
              <a:path w="1598929" h="305434">
                <a:moveTo>
                  <a:pt x="0" y="304835"/>
                </a:moveTo>
                <a:lnTo>
                  <a:pt x="1598864" y="304835"/>
                </a:lnTo>
                <a:lnTo>
                  <a:pt x="1598864" y="0"/>
                </a:lnTo>
                <a:lnTo>
                  <a:pt x="0" y="0"/>
                </a:lnTo>
                <a:lnTo>
                  <a:pt x="0" y="304835"/>
                </a:lnTo>
                <a:close/>
              </a:path>
            </a:pathLst>
          </a:custGeom>
          <a:ln w="18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753173" y="7453666"/>
            <a:ext cx="55562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Times New Roman"/>
                <a:cs typeface="Times New Roman"/>
              </a:rPr>
              <a:t>S</a:t>
            </a:r>
            <a:r>
              <a:rPr sz="1361" spc="5" dirty="0">
                <a:latin typeface="Times New Roman"/>
                <a:cs typeface="Times New Roman"/>
              </a:rPr>
              <a:t>t</a:t>
            </a:r>
            <a:r>
              <a:rPr sz="1361" spc="-5" dirty="0">
                <a:latin typeface="Times New Roman"/>
                <a:cs typeface="Times New Roman"/>
              </a:rPr>
              <a:t>u</a:t>
            </a:r>
            <a:r>
              <a:rPr sz="1361" spc="5" dirty="0">
                <a:latin typeface="Times New Roman"/>
                <a:cs typeface="Times New Roman"/>
              </a:rPr>
              <a:t>d</a:t>
            </a:r>
            <a:r>
              <a:rPr sz="1361" spc="-10" dirty="0">
                <a:latin typeface="Times New Roman"/>
                <a:cs typeface="Times New Roman"/>
              </a:rPr>
              <a:t>e</a:t>
            </a:r>
            <a:r>
              <a:rPr sz="1361" spc="5" dirty="0">
                <a:latin typeface="Times New Roman"/>
                <a:cs typeface="Times New Roman"/>
              </a:rPr>
              <a:t>n</a:t>
            </a:r>
            <a:r>
              <a:rPr sz="1361" dirty="0">
                <a:latin typeface="Times New Roman"/>
                <a:cs typeface="Times New Roman"/>
              </a:rPr>
              <a:t>t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74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29" y="6217342"/>
            <a:ext cx="4111625" cy="667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63" dirty="0">
                <a:latin typeface="Times New Roman"/>
                <a:cs typeface="Times New Roman"/>
              </a:rPr>
              <a:t>Ternary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501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63" dirty="0">
                <a:latin typeface="Times New Roman"/>
                <a:cs typeface="Times New Roman"/>
              </a:rPr>
              <a:t>Ternary </a:t>
            </a:r>
            <a:r>
              <a:rPr sz="1167" dirty="0">
                <a:latin typeface="Times New Roman"/>
                <a:cs typeface="Times New Roman"/>
              </a:rPr>
              <a:t>relationship is the one </a:t>
            </a:r>
            <a:r>
              <a:rPr sz="1167" spc="-5" dirty="0">
                <a:latin typeface="Times New Roman"/>
                <a:cs typeface="Times New Roman"/>
              </a:rPr>
              <a:t>that involves three entities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e.g.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525"/>
              </a:spcBef>
            </a:pPr>
            <a:r>
              <a:rPr sz="1167" spc="19" dirty="0">
                <a:latin typeface="Times New Roman"/>
                <a:cs typeface="Times New Roman"/>
              </a:rPr>
              <a:t>STUDENT-CLASS-FACULTY.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3615" y="6961421"/>
            <a:ext cx="3584448" cy="194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566831" y="2364537"/>
            <a:ext cx="868626" cy="858132"/>
          </a:xfrm>
          <a:custGeom>
            <a:avLst/>
            <a:gdLst/>
            <a:ahLst/>
            <a:cxnLst/>
            <a:rect l="l" t="t" r="r" b="b"/>
            <a:pathLst>
              <a:path w="893445" h="882650">
                <a:moveTo>
                  <a:pt x="0" y="429820"/>
                </a:moveTo>
                <a:lnTo>
                  <a:pt x="516698" y="882503"/>
                </a:lnTo>
                <a:lnTo>
                  <a:pt x="893172" y="451158"/>
                </a:lnTo>
                <a:lnTo>
                  <a:pt x="376473" y="0"/>
                </a:lnTo>
                <a:lnTo>
                  <a:pt x="0" y="42982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889360" y="2601687"/>
            <a:ext cx="22225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</a:t>
            </a:r>
            <a:r>
              <a:rPr sz="1167" spc="58" dirty="0">
                <a:latin typeface="Times New Roman"/>
                <a:cs typeface="Times New Roman"/>
              </a:rPr>
              <a:t>:</a:t>
            </a:r>
            <a:r>
              <a:rPr sz="1167" dirty="0">
                <a:latin typeface="Times New Roman"/>
                <a:cs typeface="Times New Roman"/>
              </a:rPr>
              <a:t>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3038" y="2573493"/>
            <a:ext cx="526609" cy="1387210"/>
          </a:xfrm>
          <a:custGeom>
            <a:avLst/>
            <a:gdLst/>
            <a:ahLst/>
            <a:cxnLst/>
            <a:rect l="l" t="t" r="r" b="b"/>
            <a:pathLst>
              <a:path w="541654" h="1426845">
                <a:moveTo>
                  <a:pt x="541083" y="0"/>
                </a:moveTo>
                <a:lnTo>
                  <a:pt x="0" y="0"/>
                </a:lnTo>
                <a:lnTo>
                  <a:pt x="0" y="142663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183272" y="2583865"/>
            <a:ext cx="595753" cy="1376715"/>
          </a:xfrm>
          <a:custGeom>
            <a:avLst/>
            <a:gdLst/>
            <a:ahLst/>
            <a:cxnLst/>
            <a:rect l="l" t="t" r="r" b="b"/>
            <a:pathLst>
              <a:path w="612775" h="1416050">
                <a:moveTo>
                  <a:pt x="0" y="0"/>
                </a:moveTo>
                <a:lnTo>
                  <a:pt x="0" y="12193"/>
                </a:lnTo>
                <a:lnTo>
                  <a:pt x="612720" y="12193"/>
                </a:lnTo>
                <a:lnTo>
                  <a:pt x="612720" y="1415963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21268" y="1434338"/>
            <a:ext cx="3005931" cy="751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424939">
              <a:lnSpc>
                <a:spcPts val="1342"/>
              </a:lnSpc>
            </a:pPr>
            <a:r>
              <a:rPr sz="1167" spc="63" dirty="0">
                <a:latin typeface="Times New Roman"/>
                <a:cs typeface="Times New Roman"/>
              </a:rPr>
              <a:t>Exa</a:t>
            </a:r>
            <a:r>
              <a:rPr sz="1167" spc="49" dirty="0">
                <a:latin typeface="Times New Roman"/>
                <a:cs typeface="Times New Roman"/>
              </a:rPr>
              <a:t>m</a:t>
            </a:r>
            <a:r>
              <a:rPr sz="1167" spc="68" dirty="0">
                <a:latin typeface="Times New Roman"/>
                <a:cs typeface="Times New Roman"/>
              </a:rPr>
              <a:t>p</a:t>
            </a:r>
            <a:r>
              <a:rPr sz="1167" dirty="0">
                <a:latin typeface="Times New Roman"/>
                <a:cs typeface="Times New Roman"/>
              </a:rPr>
              <a:t>le  </a:t>
            </a:r>
            <a:r>
              <a:rPr sz="1167" spc="29" dirty="0">
                <a:latin typeface="Times New Roman"/>
                <a:cs typeface="Times New Roman"/>
              </a:rPr>
              <a:t>2: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507">
              <a:latin typeface="Times New Roman"/>
              <a:cs typeface="Times New Roman"/>
            </a:endParaRPr>
          </a:p>
          <a:p>
            <a:pPr marR="4939" algn="r"/>
            <a:r>
              <a:rPr sz="1167" spc="5" dirty="0">
                <a:latin typeface="Times New Roman"/>
                <a:cs typeface="Times New Roman"/>
              </a:rPr>
              <a:t>S</a:t>
            </a:r>
            <a:r>
              <a:rPr sz="1167" spc="68" dirty="0">
                <a:latin typeface="Times New Roman"/>
                <a:cs typeface="Times New Roman"/>
              </a:rPr>
              <a:t>p</a:t>
            </a:r>
            <a:r>
              <a:rPr sz="1167" dirty="0">
                <a:latin typeface="Times New Roman"/>
                <a:cs typeface="Times New Roman"/>
              </a:rPr>
              <a:t>o</a:t>
            </a:r>
            <a:r>
              <a:rPr sz="1167" spc="68" dirty="0">
                <a:latin typeface="Times New Roman"/>
                <a:cs typeface="Times New Roman"/>
              </a:rPr>
              <a:t>n</a:t>
            </a:r>
            <a:r>
              <a:rPr sz="1167" dirty="0">
                <a:latin typeface="Times New Roman"/>
                <a:cs typeface="Times New Roman"/>
              </a:rPr>
              <a:t>so</a:t>
            </a:r>
            <a:r>
              <a:rPr sz="1167" spc="122" dirty="0">
                <a:latin typeface="Times New Roman"/>
                <a:cs typeface="Times New Roman"/>
              </a:rPr>
              <a:t>r</a:t>
            </a:r>
            <a:r>
              <a:rPr sz="1167" spc="-5" dirty="0">
                <a:latin typeface="Times New Roman"/>
                <a:cs typeface="Times New Roman"/>
              </a:rPr>
              <a:t>e</a:t>
            </a:r>
            <a:r>
              <a:rPr sz="1167" spc="63" dirty="0">
                <a:latin typeface="Times New Roman"/>
                <a:cs typeface="Times New Roman"/>
              </a:rPr>
              <a:t>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23548" y="3663070"/>
            <a:ext cx="1555133" cy="296951"/>
          </a:xfrm>
          <a:custGeom>
            <a:avLst/>
            <a:gdLst/>
            <a:ahLst/>
            <a:cxnLst/>
            <a:rect l="l" t="t" r="r" b="b"/>
            <a:pathLst>
              <a:path w="1599564" h="305435">
                <a:moveTo>
                  <a:pt x="0" y="304885"/>
                </a:moveTo>
                <a:lnTo>
                  <a:pt x="1599125" y="304885"/>
                </a:lnTo>
                <a:lnTo>
                  <a:pt x="1599125" y="0"/>
                </a:lnTo>
                <a:lnTo>
                  <a:pt x="0" y="0"/>
                </a:lnTo>
                <a:lnTo>
                  <a:pt x="0" y="304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23548" y="3663070"/>
            <a:ext cx="1555133" cy="296951"/>
          </a:xfrm>
          <a:custGeom>
            <a:avLst/>
            <a:gdLst/>
            <a:ahLst/>
            <a:cxnLst/>
            <a:rect l="l" t="t" r="r" b="b"/>
            <a:pathLst>
              <a:path w="1599564" h="305435">
                <a:moveTo>
                  <a:pt x="0" y="304885"/>
                </a:moveTo>
                <a:lnTo>
                  <a:pt x="1599125" y="304885"/>
                </a:lnTo>
                <a:lnTo>
                  <a:pt x="1599125" y="0"/>
                </a:lnTo>
                <a:lnTo>
                  <a:pt x="0" y="0"/>
                </a:lnTo>
                <a:lnTo>
                  <a:pt x="0" y="304885"/>
                </a:lnTo>
                <a:close/>
              </a:path>
            </a:pathLst>
          </a:custGeom>
          <a:ln w="18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9009" y="3693520"/>
            <a:ext cx="5361164" cy="145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372" algn="ctr"/>
            <a:r>
              <a:rPr sz="1361" dirty="0">
                <a:latin typeface="Times New Roman"/>
                <a:cs typeface="Times New Roman"/>
              </a:rPr>
              <a:t>Person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121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Binary</a:t>
            </a:r>
            <a:r>
              <a:rPr sz="1167" spc="316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  <a:spcBef>
                <a:spcPts val="501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39" dirty="0">
                <a:latin typeface="Times New Roman"/>
                <a:cs typeface="Times New Roman"/>
              </a:rPr>
              <a:t>Binary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is the one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links </a:t>
            </a:r>
            <a:r>
              <a:rPr sz="1167" spc="-5" dirty="0">
                <a:latin typeface="Times New Roman"/>
                <a:cs typeface="Times New Roman"/>
              </a:rPr>
              <a:t>two entities sets e.g. 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STUDENT-CLASS.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Relationships can </a:t>
            </a:r>
            <a:r>
              <a:rPr sz="1167" dirty="0">
                <a:latin typeface="Times New Roman"/>
                <a:cs typeface="Times New Roman"/>
              </a:rPr>
              <a:t>be formally </a:t>
            </a:r>
            <a:r>
              <a:rPr sz="1167" spc="-5" dirty="0">
                <a:latin typeface="Times New Roman"/>
                <a:cs typeface="Times New Roman"/>
              </a:rPr>
              <a:t>described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ordered </a:t>
            </a:r>
            <a:r>
              <a:rPr sz="1167" dirty="0">
                <a:latin typeface="Times New Roman"/>
                <a:cs typeface="Times New Roman"/>
              </a:rPr>
              <a:t>pair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form.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525"/>
              </a:spcBef>
            </a:pPr>
            <a:r>
              <a:rPr sz="1167" spc="-5" dirty="0">
                <a:latin typeface="Times New Roman"/>
                <a:cs typeface="Times New Roman"/>
              </a:rPr>
              <a:t>Enroll </a:t>
            </a:r>
            <a:r>
              <a:rPr sz="1167" dirty="0">
                <a:latin typeface="Times New Roman"/>
                <a:cs typeface="Times New Roman"/>
              </a:rPr>
              <a:t>= {(S1001, </a:t>
            </a:r>
            <a:r>
              <a:rPr sz="1167" spc="-5" dirty="0">
                <a:latin typeface="Times New Roman"/>
                <a:cs typeface="Times New Roman"/>
              </a:rPr>
              <a:t>ART103A), </a:t>
            </a:r>
            <a:r>
              <a:rPr sz="1167" dirty="0">
                <a:latin typeface="Times New Roman"/>
                <a:cs typeface="Times New Roman"/>
              </a:rPr>
              <a:t>(S1020, </a:t>
            </a:r>
            <a:r>
              <a:rPr sz="1167" spc="-5" dirty="0">
                <a:latin typeface="Times New Roman"/>
                <a:cs typeface="Times New Roman"/>
              </a:rPr>
              <a:t>CS201A), </a:t>
            </a:r>
            <a:r>
              <a:rPr sz="1167" dirty="0">
                <a:latin typeface="Times New Roman"/>
                <a:cs typeface="Times New Roman"/>
              </a:rPr>
              <a:t>(S1002,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CSC201A)}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525"/>
              </a:spcBef>
            </a:pPr>
            <a:r>
              <a:rPr sz="1167" spc="-5" dirty="0">
                <a:latin typeface="Times New Roman"/>
                <a:cs typeface="Times New Roman"/>
              </a:rPr>
              <a:t>Entire set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relationship set and each ordered </a:t>
            </a:r>
            <a:r>
              <a:rPr sz="1167" dirty="0">
                <a:latin typeface="Times New Roman"/>
                <a:cs typeface="Times New Roman"/>
              </a:rPr>
              <a:t>pair is </a:t>
            </a:r>
            <a:r>
              <a:rPr sz="1167" spc="-5" dirty="0">
                <a:latin typeface="Times New Roman"/>
                <a:cs typeface="Times New Roman"/>
              </a:rPr>
              <a:t>an instance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0198" y="5437083"/>
            <a:ext cx="1052601" cy="333992"/>
          </a:xfrm>
          <a:custGeom>
            <a:avLst/>
            <a:gdLst/>
            <a:ahLst/>
            <a:cxnLst/>
            <a:rect l="l" t="t" r="r" b="b"/>
            <a:pathLst>
              <a:path w="1082675" h="343535">
                <a:moveTo>
                  <a:pt x="0" y="343009"/>
                </a:moveTo>
                <a:lnTo>
                  <a:pt x="0" y="0"/>
                </a:lnTo>
                <a:lnTo>
                  <a:pt x="1082384" y="0"/>
                </a:lnTo>
                <a:lnTo>
                  <a:pt x="1082384" y="343009"/>
                </a:lnTo>
                <a:lnTo>
                  <a:pt x="0" y="343009"/>
                </a:lnTo>
                <a:close/>
              </a:path>
            </a:pathLst>
          </a:custGeom>
          <a:ln w="19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14787" y="5325921"/>
            <a:ext cx="472898" cy="537104"/>
          </a:xfrm>
          <a:custGeom>
            <a:avLst/>
            <a:gdLst/>
            <a:ahLst/>
            <a:cxnLst/>
            <a:rect l="l" t="t" r="r" b="b"/>
            <a:pathLst>
              <a:path w="486410" h="552450">
                <a:moveTo>
                  <a:pt x="243917" y="0"/>
                </a:moveTo>
                <a:lnTo>
                  <a:pt x="0" y="278980"/>
                </a:lnTo>
                <a:lnTo>
                  <a:pt x="243917" y="551863"/>
                </a:lnTo>
                <a:lnTo>
                  <a:pt x="486310" y="278980"/>
                </a:lnTo>
                <a:lnTo>
                  <a:pt x="243917" y="0"/>
                </a:lnTo>
              </a:path>
            </a:pathLst>
          </a:custGeom>
          <a:ln w="28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700261" y="5472707"/>
            <a:ext cx="32041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8" dirty="0">
                <a:latin typeface="Times New Roman"/>
                <a:cs typeface="Times New Roman"/>
              </a:rPr>
              <a:t>M:</a:t>
            </a:r>
            <a:r>
              <a:rPr sz="1167" dirty="0">
                <a:latin typeface="Times New Roman"/>
                <a:cs typeface="Times New Roman"/>
              </a:rPr>
              <a:t>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67257" y="5437046"/>
            <a:ext cx="1052601" cy="333992"/>
          </a:xfrm>
          <a:custGeom>
            <a:avLst/>
            <a:gdLst/>
            <a:ahLst/>
            <a:cxnLst/>
            <a:rect l="l" t="t" r="r" b="b"/>
            <a:pathLst>
              <a:path w="1082675" h="343535">
                <a:moveTo>
                  <a:pt x="0" y="343021"/>
                </a:moveTo>
                <a:lnTo>
                  <a:pt x="0" y="0"/>
                </a:lnTo>
                <a:lnTo>
                  <a:pt x="1082424" y="0"/>
                </a:lnTo>
                <a:lnTo>
                  <a:pt x="1082424" y="343021"/>
                </a:lnTo>
                <a:lnTo>
                  <a:pt x="0" y="343021"/>
                </a:lnTo>
                <a:close/>
              </a:path>
            </a:pathLst>
          </a:custGeom>
          <a:ln w="19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28518" y="5597121"/>
            <a:ext cx="873566" cy="6174"/>
          </a:xfrm>
          <a:custGeom>
            <a:avLst/>
            <a:gdLst/>
            <a:ahLst/>
            <a:cxnLst/>
            <a:rect l="l" t="t" r="r" b="b"/>
            <a:pathLst>
              <a:path w="898525" h="6350">
                <a:moveTo>
                  <a:pt x="0" y="6098"/>
                </a:moveTo>
                <a:lnTo>
                  <a:pt x="897955" y="0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01040" y="5597121"/>
            <a:ext cx="840845" cy="6174"/>
          </a:xfrm>
          <a:custGeom>
            <a:avLst/>
            <a:gdLst/>
            <a:ahLst/>
            <a:cxnLst/>
            <a:rect l="l" t="t" r="r" b="b"/>
            <a:pathLst>
              <a:path w="864870" h="6350">
                <a:moveTo>
                  <a:pt x="0" y="0"/>
                </a:moveTo>
                <a:lnTo>
                  <a:pt x="864415" y="6098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667258" y="5533463"/>
            <a:ext cx="433572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67">
              <a:tabLst>
                <a:tab pos="3604071" algn="l"/>
              </a:tabLst>
            </a:pPr>
            <a:r>
              <a:rPr sz="1167" spc="44" dirty="0">
                <a:latin typeface="Times New Roman"/>
                <a:cs typeface="Times New Roman"/>
              </a:rPr>
              <a:t>Student	</a:t>
            </a:r>
            <a:r>
              <a:rPr sz="1167" spc="24" dirty="0">
                <a:latin typeface="Times New Roman"/>
                <a:cs typeface="Times New Roman"/>
              </a:rPr>
              <a:t>Class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879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1" y="1422485"/>
            <a:ext cx="5368572" cy="210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4" dirty="0">
                <a:latin typeface="Times New Roman"/>
                <a:cs typeface="Times New Roman"/>
              </a:rPr>
              <a:t>N-ary</a:t>
            </a:r>
            <a:r>
              <a:rPr sz="1167" spc="306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234592" marR="4939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Most </a:t>
            </a:r>
            <a:r>
              <a:rPr sz="1167" spc="-5" dirty="0">
                <a:latin typeface="Times New Roman"/>
                <a:cs typeface="Times New Roman"/>
              </a:rPr>
              <a:t>relationships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are binary or </a:t>
            </a:r>
            <a:r>
              <a:rPr sz="1167" spc="-5" dirty="0">
                <a:latin typeface="Times New Roman"/>
                <a:cs typeface="Times New Roman"/>
              </a:rPr>
              <a:t>at most </a:t>
            </a:r>
            <a:r>
              <a:rPr sz="1167" dirty="0">
                <a:latin typeface="Times New Roman"/>
                <a:cs typeface="Times New Roman"/>
              </a:rPr>
              <a:t>ternary but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could </a:t>
            </a:r>
            <a:r>
              <a:rPr sz="1167" spc="-5" dirty="0">
                <a:latin typeface="Times New Roman"/>
                <a:cs typeface="Times New Roman"/>
              </a:rPr>
              <a:t>define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relationship set </a:t>
            </a:r>
            <a:r>
              <a:rPr sz="1167" dirty="0">
                <a:latin typeface="Times New Roman"/>
                <a:cs typeface="Times New Roman"/>
              </a:rPr>
              <a:t>linking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number of entity </a:t>
            </a:r>
            <a:r>
              <a:rPr sz="1167" spc="-5" dirty="0">
                <a:latin typeface="Times New Roman"/>
                <a:cs typeface="Times New Roman"/>
              </a:rPr>
              <a:t>sets i.e. </a:t>
            </a:r>
            <a:r>
              <a:rPr sz="1167" spc="49" dirty="0">
                <a:latin typeface="Times New Roman"/>
                <a:cs typeface="Times New Roman"/>
              </a:rPr>
              <a:t>n-ary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491"/>
              </a:spcBef>
            </a:pPr>
            <a:r>
              <a:rPr sz="1167" dirty="0">
                <a:latin typeface="Times New Roman"/>
                <a:cs typeface="Times New Roman"/>
              </a:rPr>
              <a:t>Entity sets </a:t>
            </a:r>
            <a:r>
              <a:rPr sz="1167" spc="-5" dirty="0">
                <a:latin typeface="Times New Roman"/>
                <a:cs typeface="Times New Roman"/>
              </a:rPr>
              <a:t>involved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relationship set need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distinct.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E.g.</a:t>
            </a:r>
            <a:endParaRPr sz="1167">
              <a:latin typeface="Times New Roman"/>
              <a:cs typeface="Times New Roman"/>
            </a:endParaRPr>
          </a:p>
          <a:p>
            <a:pPr marL="12347" marR="14816">
              <a:lnSpc>
                <a:spcPts val="1332"/>
              </a:lnSpc>
              <a:spcBef>
                <a:spcPts val="719"/>
              </a:spcBef>
            </a:pPr>
            <a:r>
              <a:rPr sz="1167" dirty="0">
                <a:latin typeface="Times New Roman"/>
                <a:cs typeface="Times New Roman"/>
              </a:rPr>
              <a:t>Roommate = </a:t>
            </a:r>
            <a:r>
              <a:rPr sz="1167" spc="-5" dirty="0">
                <a:latin typeface="Times New Roman"/>
                <a:cs typeface="Times New Roman"/>
              </a:rPr>
              <a:t>{(Student1, </a:t>
            </a:r>
            <a:r>
              <a:rPr sz="1167" dirty="0">
                <a:latin typeface="Times New Roman"/>
                <a:cs typeface="Times New Roman"/>
              </a:rPr>
              <a:t>Student2) | Student1 </a:t>
            </a:r>
            <a:r>
              <a:rPr sz="1167" dirty="0">
                <a:latin typeface="Symbol"/>
                <a:cs typeface="Symbol"/>
              </a:rPr>
              <a:t></a:t>
            </a:r>
            <a:r>
              <a:rPr sz="1167" dirty="0">
                <a:latin typeface="Times New Roman"/>
                <a:cs typeface="Times New Roman"/>
              </a:rPr>
              <a:t> Student Entity Set, Student2 </a:t>
            </a:r>
            <a:r>
              <a:rPr sz="1167" dirty="0">
                <a:latin typeface="Symbol"/>
                <a:cs typeface="Symbol"/>
              </a:rPr>
              <a:t></a:t>
            </a:r>
            <a:r>
              <a:rPr sz="1167" dirty="0">
                <a:latin typeface="Times New Roman"/>
                <a:cs typeface="Times New Roman"/>
              </a:rPr>
              <a:t> Student  Entity Set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Student 1 is the Roommate of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Student2}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/>
            <a:r>
              <a:rPr sz="1167" spc="29" dirty="0">
                <a:latin typeface="Times New Roman"/>
                <a:cs typeface="Times New Roman"/>
              </a:rPr>
              <a:t>Relationship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Cardinalities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The cardinality of a relationship is the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entities to </a:t>
            </a:r>
            <a:r>
              <a:rPr sz="1167" spc="-5" dirty="0">
                <a:latin typeface="Times New Roman"/>
                <a:cs typeface="Times New Roman"/>
              </a:rPr>
              <a:t>which another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map  </a:t>
            </a:r>
            <a:r>
              <a:rPr sz="1167" spc="-5" dirty="0">
                <a:latin typeface="Times New Roman"/>
                <a:cs typeface="Times New Roman"/>
              </a:rPr>
              <a:t>under that </a:t>
            </a:r>
            <a:r>
              <a:rPr sz="1167" dirty="0">
                <a:latin typeface="Times New Roman"/>
                <a:cs typeface="Times New Roman"/>
              </a:rPr>
              <a:t>relationship. </a:t>
            </a:r>
            <a:r>
              <a:rPr sz="1167" spc="-5" dirty="0">
                <a:latin typeface="Times New Roman"/>
                <a:cs typeface="Times New Roman"/>
              </a:rPr>
              <a:t>Symbols for </a:t>
            </a:r>
            <a:r>
              <a:rPr sz="1167" dirty="0">
                <a:latin typeface="Times New Roman"/>
                <a:cs typeface="Times New Roman"/>
              </a:rPr>
              <a:t>maximum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minimum </a:t>
            </a:r>
            <a:r>
              <a:rPr sz="1167" spc="-5" dirty="0">
                <a:latin typeface="Times New Roman"/>
                <a:cs typeface="Times New Roman"/>
              </a:rPr>
              <a:t>cardinalities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441" y="3977073"/>
            <a:ext cx="2602029" cy="9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11388" y="6439676"/>
            <a:ext cx="3580141" cy="1644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111656" y="4096829"/>
            <a:ext cx="556242" cy="1852"/>
          </a:xfrm>
          <a:custGeom>
            <a:avLst/>
            <a:gdLst/>
            <a:ahLst/>
            <a:cxnLst/>
            <a:rect l="l" t="t" r="r" b="b"/>
            <a:pathLst>
              <a:path w="572135" h="1904">
                <a:moveTo>
                  <a:pt x="0" y="0"/>
                </a:moveTo>
                <a:lnTo>
                  <a:pt x="571569" y="1524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33936" y="4319108"/>
            <a:ext cx="1222992" cy="445116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7964" y="0"/>
                </a:moveTo>
                <a:lnTo>
                  <a:pt x="559684" y="1357"/>
                </a:lnTo>
                <a:lnTo>
                  <a:pt x="493499" y="5332"/>
                </a:lnTo>
                <a:lnTo>
                  <a:pt x="429795" y="11778"/>
                </a:lnTo>
                <a:lnTo>
                  <a:pt x="368962" y="20550"/>
                </a:lnTo>
                <a:lnTo>
                  <a:pt x="311385" y="31499"/>
                </a:lnTo>
                <a:lnTo>
                  <a:pt x="257453" y="44481"/>
                </a:lnTo>
                <a:lnTo>
                  <a:pt x="207552" y="59349"/>
                </a:lnTo>
                <a:lnTo>
                  <a:pt x="162072" y="75957"/>
                </a:lnTo>
                <a:lnTo>
                  <a:pt x="121398" y="94158"/>
                </a:lnTo>
                <a:lnTo>
                  <a:pt x="85918" y="113805"/>
                </a:lnTo>
                <a:lnTo>
                  <a:pt x="32093" y="156856"/>
                </a:lnTo>
                <a:lnTo>
                  <a:pt x="3695" y="203940"/>
                </a:lnTo>
                <a:lnTo>
                  <a:pt x="0" y="228627"/>
                </a:lnTo>
                <a:lnTo>
                  <a:pt x="3695" y="253581"/>
                </a:lnTo>
                <a:lnTo>
                  <a:pt x="32093" y="300983"/>
                </a:lnTo>
                <a:lnTo>
                  <a:pt x="85918" y="344127"/>
                </a:lnTo>
                <a:lnTo>
                  <a:pt x="121398" y="363755"/>
                </a:lnTo>
                <a:lnTo>
                  <a:pt x="162072" y="381905"/>
                </a:lnTo>
                <a:lnTo>
                  <a:pt x="207552" y="398436"/>
                </a:lnTo>
                <a:lnTo>
                  <a:pt x="257453" y="413212"/>
                </a:lnTo>
                <a:lnTo>
                  <a:pt x="311385" y="426094"/>
                </a:lnTo>
                <a:lnTo>
                  <a:pt x="368962" y="436943"/>
                </a:lnTo>
                <a:lnTo>
                  <a:pt x="429795" y="445622"/>
                </a:lnTo>
                <a:lnTo>
                  <a:pt x="493499" y="451993"/>
                </a:lnTo>
                <a:lnTo>
                  <a:pt x="559684" y="455916"/>
                </a:lnTo>
                <a:lnTo>
                  <a:pt x="627964" y="457255"/>
                </a:lnTo>
                <a:lnTo>
                  <a:pt x="696529" y="455916"/>
                </a:lnTo>
                <a:lnTo>
                  <a:pt x="762961" y="451993"/>
                </a:lnTo>
                <a:lnTo>
                  <a:pt x="826876" y="445622"/>
                </a:lnTo>
                <a:lnTo>
                  <a:pt x="887889" y="436943"/>
                </a:lnTo>
                <a:lnTo>
                  <a:pt x="945615" y="426094"/>
                </a:lnTo>
                <a:lnTo>
                  <a:pt x="999670" y="413212"/>
                </a:lnTo>
                <a:lnTo>
                  <a:pt x="1049668" y="398436"/>
                </a:lnTo>
                <a:lnTo>
                  <a:pt x="1095225" y="381905"/>
                </a:lnTo>
                <a:lnTo>
                  <a:pt x="1135956" y="363755"/>
                </a:lnTo>
                <a:lnTo>
                  <a:pt x="1171477" y="344127"/>
                </a:lnTo>
                <a:lnTo>
                  <a:pt x="1225347" y="300983"/>
                </a:lnTo>
                <a:lnTo>
                  <a:pt x="1253757" y="253581"/>
                </a:lnTo>
                <a:lnTo>
                  <a:pt x="1257452" y="228627"/>
                </a:lnTo>
                <a:lnTo>
                  <a:pt x="1253757" y="203940"/>
                </a:lnTo>
                <a:lnTo>
                  <a:pt x="1225347" y="156856"/>
                </a:lnTo>
                <a:lnTo>
                  <a:pt x="1171477" y="113805"/>
                </a:lnTo>
                <a:lnTo>
                  <a:pt x="1135956" y="94158"/>
                </a:lnTo>
                <a:lnTo>
                  <a:pt x="1095225" y="75957"/>
                </a:lnTo>
                <a:lnTo>
                  <a:pt x="1049668" y="59349"/>
                </a:lnTo>
                <a:lnTo>
                  <a:pt x="999670" y="44481"/>
                </a:lnTo>
                <a:lnTo>
                  <a:pt x="945615" y="31499"/>
                </a:lnTo>
                <a:lnTo>
                  <a:pt x="887889" y="20550"/>
                </a:lnTo>
                <a:lnTo>
                  <a:pt x="826876" y="11778"/>
                </a:lnTo>
                <a:lnTo>
                  <a:pt x="762961" y="5332"/>
                </a:lnTo>
                <a:lnTo>
                  <a:pt x="696529" y="1357"/>
                </a:lnTo>
                <a:lnTo>
                  <a:pt x="627964" y="0"/>
                </a:lnTo>
                <a:close/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099231" y="4418928"/>
            <a:ext cx="5371042" cy="1951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010" marR="3292929" indent="-49388">
              <a:lnSpc>
                <a:spcPts val="1001"/>
              </a:lnSpc>
            </a:pPr>
            <a:r>
              <a:rPr sz="875" spc="5" dirty="0">
                <a:latin typeface="Times New Roman"/>
                <a:cs typeface="Times New Roman"/>
              </a:rPr>
              <a:t>M</a:t>
            </a:r>
            <a:r>
              <a:rPr sz="875" dirty="0">
                <a:latin typeface="Times New Roman"/>
                <a:cs typeface="Times New Roman"/>
              </a:rPr>
              <a:t>i</a:t>
            </a:r>
            <a:r>
              <a:rPr sz="875" spc="5" dirty="0">
                <a:latin typeface="Times New Roman"/>
                <a:cs typeface="Times New Roman"/>
              </a:rPr>
              <a:t>n</a:t>
            </a:r>
            <a:r>
              <a:rPr sz="875" dirty="0">
                <a:latin typeface="Times New Roman"/>
                <a:cs typeface="Times New Roman"/>
              </a:rPr>
              <a:t>i</a:t>
            </a:r>
            <a:r>
              <a:rPr sz="875" spc="-15" dirty="0">
                <a:latin typeface="Times New Roman"/>
                <a:cs typeface="Times New Roman"/>
              </a:rPr>
              <a:t>m</a:t>
            </a:r>
            <a:r>
              <a:rPr sz="875" spc="5" dirty="0">
                <a:latin typeface="Times New Roman"/>
                <a:cs typeface="Times New Roman"/>
              </a:rPr>
              <a:t>u</a:t>
            </a:r>
            <a:r>
              <a:rPr sz="875" dirty="0">
                <a:latin typeface="Times New Roman"/>
                <a:cs typeface="Times New Roman"/>
              </a:rPr>
              <a:t>m  Outside</a:t>
            </a: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234592" indent="-222245"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One-to-One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mapping:</a:t>
            </a:r>
            <a:endParaRPr sz="1167">
              <a:latin typeface="Times New Roman"/>
              <a:cs typeface="Times New Roman"/>
            </a:endParaRPr>
          </a:p>
          <a:p>
            <a:pPr marL="234592" marR="4939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A mapping R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X to Y is </a:t>
            </a:r>
            <a:r>
              <a:rPr sz="1167" spc="-5" dirty="0">
                <a:latin typeface="Times New Roman"/>
                <a:cs typeface="Times New Roman"/>
              </a:rPr>
              <a:t>one-to-one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 in X is </a:t>
            </a:r>
            <a:r>
              <a:rPr sz="1167" spc="-5" dirty="0">
                <a:latin typeface="Times New Roman"/>
                <a:cs typeface="Times New Roman"/>
              </a:rPr>
              <a:t>associated </a:t>
            </a:r>
            <a:r>
              <a:rPr sz="1167" dirty="0">
                <a:latin typeface="Times New Roman"/>
                <a:cs typeface="Times New Roman"/>
              </a:rPr>
              <a:t>with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most  one entity in Y </a:t>
            </a:r>
            <a:r>
              <a:rPr sz="1167" spc="-5" dirty="0">
                <a:latin typeface="Times New Roman"/>
                <a:cs typeface="Times New Roman"/>
              </a:rPr>
              <a:t>and vice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versa.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 indent="-222245"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Many-to-One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mapping:</a:t>
            </a:r>
            <a:endParaRPr sz="1167">
              <a:latin typeface="Times New Roman"/>
              <a:cs typeface="Times New Roman"/>
            </a:endParaRPr>
          </a:p>
          <a:p>
            <a:pPr marL="234592" marR="8026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A mapping R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X to Y is many-to-one if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 in X is </a:t>
            </a:r>
            <a:r>
              <a:rPr sz="1167" spc="-5" dirty="0">
                <a:latin typeface="Times New Roman"/>
                <a:cs typeface="Times New Roman"/>
              </a:rPr>
              <a:t>associated with at  </a:t>
            </a:r>
            <a:r>
              <a:rPr sz="1167" dirty="0">
                <a:latin typeface="Times New Roman"/>
                <a:cs typeface="Times New Roman"/>
              </a:rPr>
              <a:t>most one entity in Y but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 in Y is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X.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394" y="3874594"/>
            <a:ext cx="1000742" cy="217628"/>
          </a:xfrm>
          <a:prstGeom prst="rect">
            <a:avLst/>
          </a:prstGeom>
          <a:ln w="19052">
            <a:solidFill>
              <a:srgbClr val="000000"/>
            </a:solidFill>
          </a:ln>
        </p:spPr>
        <p:txBody>
          <a:bodyPr vert="horz" wrap="square" lIns="0" tIns="37659" rIns="0" bIns="0" rtlCol="0">
            <a:spAutoFit/>
          </a:bodyPr>
          <a:lstStyle/>
          <a:p>
            <a:pPr marL="88281">
              <a:spcBef>
                <a:spcPts val="297"/>
              </a:spcBef>
            </a:pP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4203" y="4207245"/>
            <a:ext cx="611188" cy="111742"/>
          </a:xfrm>
          <a:custGeom>
            <a:avLst/>
            <a:gdLst/>
            <a:ahLst/>
            <a:cxnLst/>
            <a:rect l="l" t="t" r="r" b="b"/>
            <a:pathLst>
              <a:path w="628650" h="114935">
                <a:moveTo>
                  <a:pt x="0" y="0"/>
                </a:moveTo>
                <a:lnTo>
                  <a:pt x="67178" y="864"/>
                </a:lnTo>
                <a:lnTo>
                  <a:pt x="133669" y="3373"/>
                </a:lnTo>
                <a:lnTo>
                  <a:pt x="198787" y="7394"/>
                </a:lnTo>
                <a:lnTo>
                  <a:pt x="261846" y="12799"/>
                </a:lnTo>
                <a:lnTo>
                  <a:pt x="322157" y="19458"/>
                </a:lnTo>
                <a:lnTo>
                  <a:pt x="379036" y="27239"/>
                </a:lnTo>
                <a:lnTo>
                  <a:pt x="431794" y="36014"/>
                </a:lnTo>
                <a:lnTo>
                  <a:pt x="479746" y="45652"/>
                </a:lnTo>
                <a:lnTo>
                  <a:pt x="522204" y="56024"/>
                </a:lnTo>
                <a:lnTo>
                  <a:pt x="587894" y="78447"/>
                </a:lnTo>
                <a:lnTo>
                  <a:pt x="623372" y="102243"/>
                </a:lnTo>
                <a:lnTo>
                  <a:pt x="628064" y="114332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223047" y="3987897"/>
            <a:ext cx="0" cy="333992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2996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34203" y="3987897"/>
            <a:ext cx="0" cy="333992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2996"/>
                </a:lnTo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445362" y="3692961"/>
            <a:ext cx="1222992" cy="445116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8064" y="0"/>
                </a:moveTo>
                <a:lnTo>
                  <a:pt x="559773" y="1357"/>
                </a:lnTo>
                <a:lnTo>
                  <a:pt x="493577" y="5333"/>
                </a:lnTo>
                <a:lnTo>
                  <a:pt x="429864" y="11780"/>
                </a:lnTo>
                <a:lnTo>
                  <a:pt x="369021" y="20553"/>
                </a:lnTo>
                <a:lnTo>
                  <a:pt x="311435" y="31504"/>
                </a:lnTo>
                <a:lnTo>
                  <a:pt x="257494" y="44488"/>
                </a:lnTo>
                <a:lnTo>
                  <a:pt x="207586" y="59359"/>
                </a:lnTo>
                <a:lnTo>
                  <a:pt x="162098" y="75969"/>
                </a:lnTo>
                <a:lnTo>
                  <a:pt x="121417" y="94173"/>
                </a:lnTo>
                <a:lnTo>
                  <a:pt x="85932" y="113823"/>
                </a:lnTo>
                <a:lnTo>
                  <a:pt x="32098" y="156881"/>
                </a:lnTo>
                <a:lnTo>
                  <a:pt x="3695" y="203972"/>
                </a:lnTo>
                <a:lnTo>
                  <a:pt x="0" y="228664"/>
                </a:lnTo>
                <a:lnTo>
                  <a:pt x="3695" y="253621"/>
                </a:lnTo>
                <a:lnTo>
                  <a:pt x="32098" y="301031"/>
                </a:lnTo>
                <a:lnTo>
                  <a:pt x="85932" y="344182"/>
                </a:lnTo>
                <a:lnTo>
                  <a:pt x="121417" y="363814"/>
                </a:lnTo>
                <a:lnTo>
                  <a:pt x="162098" y="381966"/>
                </a:lnTo>
                <a:lnTo>
                  <a:pt x="207586" y="398500"/>
                </a:lnTo>
                <a:lnTo>
                  <a:pt x="257494" y="413278"/>
                </a:lnTo>
                <a:lnTo>
                  <a:pt x="311435" y="426162"/>
                </a:lnTo>
                <a:lnTo>
                  <a:pt x="369021" y="437013"/>
                </a:lnTo>
                <a:lnTo>
                  <a:pt x="429864" y="445694"/>
                </a:lnTo>
                <a:lnTo>
                  <a:pt x="493577" y="452065"/>
                </a:lnTo>
                <a:lnTo>
                  <a:pt x="559773" y="455989"/>
                </a:lnTo>
                <a:lnTo>
                  <a:pt x="628064" y="457328"/>
                </a:lnTo>
                <a:lnTo>
                  <a:pt x="696640" y="455989"/>
                </a:lnTo>
                <a:lnTo>
                  <a:pt x="763083" y="452065"/>
                </a:lnTo>
                <a:lnTo>
                  <a:pt x="827008" y="445694"/>
                </a:lnTo>
                <a:lnTo>
                  <a:pt x="888031" y="437013"/>
                </a:lnTo>
                <a:lnTo>
                  <a:pt x="945766" y="426162"/>
                </a:lnTo>
                <a:lnTo>
                  <a:pt x="999829" y="413278"/>
                </a:lnTo>
                <a:lnTo>
                  <a:pt x="1049836" y="398500"/>
                </a:lnTo>
                <a:lnTo>
                  <a:pt x="1095400" y="381966"/>
                </a:lnTo>
                <a:lnTo>
                  <a:pt x="1136138" y="363814"/>
                </a:lnTo>
                <a:lnTo>
                  <a:pt x="1171664" y="344182"/>
                </a:lnTo>
                <a:lnTo>
                  <a:pt x="1225542" y="301031"/>
                </a:lnTo>
                <a:lnTo>
                  <a:pt x="1253957" y="253621"/>
                </a:lnTo>
                <a:lnTo>
                  <a:pt x="1257653" y="228664"/>
                </a:lnTo>
                <a:lnTo>
                  <a:pt x="1253957" y="203972"/>
                </a:lnTo>
                <a:lnTo>
                  <a:pt x="1225542" y="156881"/>
                </a:lnTo>
                <a:lnTo>
                  <a:pt x="1171664" y="113823"/>
                </a:lnTo>
                <a:lnTo>
                  <a:pt x="1136138" y="94173"/>
                </a:lnTo>
                <a:lnTo>
                  <a:pt x="1095400" y="75969"/>
                </a:lnTo>
                <a:lnTo>
                  <a:pt x="1049836" y="59359"/>
                </a:lnTo>
                <a:lnTo>
                  <a:pt x="999829" y="44488"/>
                </a:lnTo>
                <a:lnTo>
                  <a:pt x="945766" y="31504"/>
                </a:lnTo>
                <a:lnTo>
                  <a:pt x="888031" y="20553"/>
                </a:lnTo>
                <a:lnTo>
                  <a:pt x="827008" y="11780"/>
                </a:lnTo>
                <a:lnTo>
                  <a:pt x="763083" y="5333"/>
                </a:lnTo>
                <a:lnTo>
                  <a:pt x="696640" y="1357"/>
                </a:lnTo>
                <a:lnTo>
                  <a:pt x="628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45362" y="3692961"/>
            <a:ext cx="1222992" cy="445116"/>
          </a:xfrm>
          <a:custGeom>
            <a:avLst/>
            <a:gdLst/>
            <a:ahLst/>
            <a:cxnLst/>
            <a:rect l="l" t="t" r="r" b="b"/>
            <a:pathLst>
              <a:path w="1257935" h="457835">
                <a:moveTo>
                  <a:pt x="628064" y="0"/>
                </a:moveTo>
                <a:lnTo>
                  <a:pt x="559773" y="1357"/>
                </a:lnTo>
                <a:lnTo>
                  <a:pt x="493577" y="5333"/>
                </a:lnTo>
                <a:lnTo>
                  <a:pt x="429864" y="11780"/>
                </a:lnTo>
                <a:lnTo>
                  <a:pt x="369021" y="20553"/>
                </a:lnTo>
                <a:lnTo>
                  <a:pt x="311435" y="31504"/>
                </a:lnTo>
                <a:lnTo>
                  <a:pt x="257494" y="44488"/>
                </a:lnTo>
                <a:lnTo>
                  <a:pt x="207586" y="59359"/>
                </a:lnTo>
                <a:lnTo>
                  <a:pt x="162098" y="75969"/>
                </a:lnTo>
                <a:lnTo>
                  <a:pt x="121417" y="94173"/>
                </a:lnTo>
                <a:lnTo>
                  <a:pt x="85932" y="113823"/>
                </a:lnTo>
                <a:lnTo>
                  <a:pt x="32098" y="156881"/>
                </a:lnTo>
                <a:lnTo>
                  <a:pt x="3695" y="203972"/>
                </a:lnTo>
                <a:lnTo>
                  <a:pt x="0" y="228664"/>
                </a:lnTo>
                <a:lnTo>
                  <a:pt x="3695" y="253621"/>
                </a:lnTo>
                <a:lnTo>
                  <a:pt x="32098" y="301031"/>
                </a:lnTo>
                <a:lnTo>
                  <a:pt x="85932" y="344182"/>
                </a:lnTo>
                <a:lnTo>
                  <a:pt x="121417" y="363814"/>
                </a:lnTo>
                <a:lnTo>
                  <a:pt x="162098" y="381966"/>
                </a:lnTo>
                <a:lnTo>
                  <a:pt x="207586" y="398500"/>
                </a:lnTo>
                <a:lnTo>
                  <a:pt x="257494" y="413278"/>
                </a:lnTo>
                <a:lnTo>
                  <a:pt x="311435" y="426162"/>
                </a:lnTo>
                <a:lnTo>
                  <a:pt x="369021" y="437013"/>
                </a:lnTo>
                <a:lnTo>
                  <a:pt x="429864" y="445694"/>
                </a:lnTo>
                <a:lnTo>
                  <a:pt x="493577" y="452065"/>
                </a:lnTo>
                <a:lnTo>
                  <a:pt x="559773" y="455989"/>
                </a:lnTo>
                <a:lnTo>
                  <a:pt x="628064" y="457328"/>
                </a:lnTo>
                <a:lnTo>
                  <a:pt x="696640" y="455989"/>
                </a:lnTo>
                <a:lnTo>
                  <a:pt x="763083" y="452065"/>
                </a:lnTo>
                <a:lnTo>
                  <a:pt x="827008" y="445694"/>
                </a:lnTo>
                <a:lnTo>
                  <a:pt x="888031" y="437013"/>
                </a:lnTo>
                <a:lnTo>
                  <a:pt x="945766" y="426162"/>
                </a:lnTo>
                <a:lnTo>
                  <a:pt x="999829" y="413278"/>
                </a:lnTo>
                <a:lnTo>
                  <a:pt x="1049836" y="398500"/>
                </a:lnTo>
                <a:lnTo>
                  <a:pt x="1095400" y="381966"/>
                </a:lnTo>
                <a:lnTo>
                  <a:pt x="1136138" y="363814"/>
                </a:lnTo>
                <a:lnTo>
                  <a:pt x="1171664" y="344182"/>
                </a:lnTo>
                <a:lnTo>
                  <a:pt x="1225542" y="301031"/>
                </a:lnTo>
                <a:lnTo>
                  <a:pt x="1253957" y="253621"/>
                </a:lnTo>
                <a:lnTo>
                  <a:pt x="1257653" y="228664"/>
                </a:lnTo>
                <a:lnTo>
                  <a:pt x="1253957" y="203972"/>
                </a:lnTo>
                <a:lnTo>
                  <a:pt x="1225542" y="156881"/>
                </a:lnTo>
                <a:lnTo>
                  <a:pt x="1171664" y="113823"/>
                </a:lnTo>
                <a:lnTo>
                  <a:pt x="1136138" y="94173"/>
                </a:lnTo>
                <a:lnTo>
                  <a:pt x="1095400" y="75969"/>
                </a:lnTo>
                <a:lnTo>
                  <a:pt x="1049836" y="59359"/>
                </a:lnTo>
                <a:lnTo>
                  <a:pt x="999829" y="44488"/>
                </a:lnTo>
                <a:lnTo>
                  <a:pt x="945766" y="31504"/>
                </a:lnTo>
                <a:lnTo>
                  <a:pt x="888031" y="20553"/>
                </a:lnTo>
                <a:lnTo>
                  <a:pt x="827008" y="11780"/>
                </a:lnTo>
                <a:lnTo>
                  <a:pt x="763083" y="5333"/>
                </a:lnTo>
                <a:lnTo>
                  <a:pt x="696640" y="1357"/>
                </a:lnTo>
                <a:lnTo>
                  <a:pt x="628064" y="0"/>
                </a:lnTo>
                <a:close/>
              </a:path>
            </a:pathLst>
          </a:custGeom>
          <a:ln w="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788600" y="3791566"/>
            <a:ext cx="53957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5" marR="4939" indent="-110504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Ma</a:t>
            </a:r>
            <a:r>
              <a:rPr sz="972" spc="-10" dirty="0">
                <a:latin typeface="Times New Roman"/>
                <a:cs typeface="Times New Roman"/>
              </a:rPr>
              <a:t>x</a:t>
            </a:r>
            <a:r>
              <a:rPr sz="972" dirty="0">
                <a:latin typeface="Times New Roman"/>
                <a:cs typeface="Times New Roman"/>
              </a:rPr>
              <a:t>i</a:t>
            </a:r>
            <a:r>
              <a:rPr sz="972" spc="-10" dirty="0">
                <a:latin typeface="Times New Roman"/>
                <a:cs typeface="Times New Roman"/>
              </a:rPr>
              <a:t>m</a:t>
            </a:r>
            <a:r>
              <a:rPr sz="972" dirty="0">
                <a:latin typeface="Times New Roman"/>
                <a:cs typeface="Times New Roman"/>
              </a:rPr>
              <a:t>u</a:t>
            </a:r>
            <a:r>
              <a:rPr sz="972" spc="-5" dirty="0">
                <a:latin typeface="Times New Roman"/>
                <a:cs typeface="Times New Roman"/>
              </a:rPr>
              <a:t>m  inside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14156" y="3712196"/>
            <a:ext cx="537104" cy="287690"/>
          </a:xfrm>
          <a:custGeom>
            <a:avLst/>
            <a:gdLst/>
            <a:ahLst/>
            <a:cxnLst/>
            <a:rect l="l" t="t" r="r" b="b"/>
            <a:pathLst>
              <a:path w="552450" h="295910">
                <a:moveTo>
                  <a:pt x="551863" y="0"/>
                </a:moveTo>
                <a:lnTo>
                  <a:pt x="502782" y="5524"/>
                </a:lnTo>
                <a:lnTo>
                  <a:pt x="453594" y="8542"/>
                </a:lnTo>
                <a:lnTo>
                  <a:pt x="404379" y="10280"/>
                </a:lnTo>
                <a:lnTo>
                  <a:pt x="355218" y="11964"/>
                </a:lnTo>
                <a:lnTo>
                  <a:pt x="306190" y="14822"/>
                </a:lnTo>
                <a:lnTo>
                  <a:pt x="257375" y="20080"/>
                </a:lnTo>
                <a:lnTo>
                  <a:pt x="208854" y="28965"/>
                </a:lnTo>
                <a:lnTo>
                  <a:pt x="145397" y="49736"/>
                </a:lnTo>
                <a:lnTo>
                  <a:pt x="85371" y="85371"/>
                </a:lnTo>
                <a:lnTo>
                  <a:pt x="78272" y="89968"/>
                </a:lnTo>
                <a:lnTo>
                  <a:pt x="70888" y="94708"/>
                </a:lnTo>
                <a:lnTo>
                  <a:pt x="63504" y="99734"/>
                </a:lnTo>
                <a:lnTo>
                  <a:pt x="56405" y="105189"/>
                </a:lnTo>
                <a:lnTo>
                  <a:pt x="48021" y="110620"/>
                </a:lnTo>
                <a:lnTo>
                  <a:pt x="38493" y="116623"/>
                </a:lnTo>
                <a:lnTo>
                  <a:pt x="30680" y="121482"/>
                </a:lnTo>
                <a:lnTo>
                  <a:pt x="27440" y="123483"/>
                </a:lnTo>
                <a:lnTo>
                  <a:pt x="25582" y="132868"/>
                </a:lnTo>
                <a:lnTo>
                  <a:pt x="8003" y="175506"/>
                </a:lnTo>
                <a:lnTo>
                  <a:pt x="2858" y="182390"/>
                </a:lnTo>
                <a:lnTo>
                  <a:pt x="0" y="190560"/>
                </a:lnTo>
                <a:lnTo>
                  <a:pt x="142" y="216858"/>
                </a:lnTo>
                <a:lnTo>
                  <a:pt x="3430" y="243155"/>
                </a:lnTo>
                <a:lnTo>
                  <a:pt x="7288" y="269452"/>
                </a:lnTo>
                <a:lnTo>
                  <a:pt x="9146" y="295750"/>
                </a:lnTo>
              </a:path>
            </a:pathLst>
          </a:custGeom>
          <a:ln w="9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78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22485"/>
            <a:ext cx="5371659" cy="143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One-to-Many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mapping:</a:t>
            </a:r>
            <a:endParaRPr sz="1167">
              <a:latin typeface="Times New Roman"/>
              <a:cs typeface="Times New Roman"/>
            </a:endParaRPr>
          </a:p>
          <a:p>
            <a:pPr marL="234592" marR="4939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A mapping R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X to Y is one-to-many if </a:t>
            </a:r>
            <a:r>
              <a:rPr sz="1167" spc="-5" dirty="0">
                <a:latin typeface="Times New Roman"/>
                <a:cs typeface="Times New Roman"/>
              </a:rPr>
              <a:t>each entity </a:t>
            </a:r>
            <a:r>
              <a:rPr sz="1167" dirty="0">
                <a:latin typeface="Times New Roman"/>
                <a:cs typeface="Times New Roman"/>
              </a:rPr>
              <a:t>in X is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spc="5" dirty="0">
                <a:latin typeface="Times New Roman"/>
                <a:cs typeface="Times New Roman"/>
              </a:rPr>
              <a:t>many 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in Y but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entity in Y is </a:t>
            </a:r>
            <a:r>
              <a:rPr sz="1167" spc="-5" dirty="0">
                <a:latin typeface="Times New Roman"/>
                <a:cs typeface="Times New Roman"/>
              </a:rPr>
              <a:t>associated </a:t>
            </a:r>
            <a:r>
              <a:rPr sz="1167" dirty="0">
                <a:latin typeface="Times New Roman"/>
                <a:cs typeface="Times New Roman"/>
              </a:rPr>
              <a:t>with one entity in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X.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 indent="-222245"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Many-to-Many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mapping:</a:t>
            </a:r>
            <a:endParaRPr sz="1167">
              <a:latin typeface="Times New Roman"/>
              <a:cs typeface="Times New Roman"/>
            </a:endParaRPr>
          </a:p>
          <a:p>
            <a:pPr marL="234592" marR="8026">
              <a:lnSpc>
                <a:spcPts val="1342"/>
              </a:lnSpc>
              <a:spcBef>
                <a:spcPts val="593"/>
              </a:spcBef>
            </a:pPr>
            <a:r>
              <a:rPr sz="1167" dirty="0">
                <a:latin typeface="Times New Roman"/>
                <a:cs typeface="Times New Roman"/>
              </a:rPr>
              <a:t>A mapping R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X to Y is many-to-many if </a:t>
            </a:r>
            <a:r>
              <a:rPr sz="1167" spc="-5" dirty="0">
                <a:latin typeface="Times New Roman"/>
                <a:cs typeface="Times New Roman"/>
              </a:rPr>
              <a:t>each entity </a:t>
            </a:r>
            <a:r>
              <a:rPr sz="1167" dirty="0">
                <a:latin typeface="Times New Roman"/>
                <a:cs typeface="Times New Roman"/>
              </a:rPr>
              <a:t>from X is </a:t>
            </a:r>
            <a:r>
              <a:rPr sz="1167" spc="-5" dirty="0">
                <a:latin typeface="Times New Roman"/>
                <a:cs typeface="Times New Roman"/>
              </a:rPr>
              <a:t>associated with 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in 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one entity in Y is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X.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3665" y="2923254"/>
            <a:ext cx="3437884" cy="233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66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10</a:t>
            </a:r>
            <a:endParaRPr sz="155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32291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1737" y="2727675"/>
          <a:ext cx="5523530" cy="109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769" marR="5080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155 –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Hoffer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103 –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9172" y="4297215"/>
            <a:ext cx="5372276" cy="48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Cardinality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Roles </a:t>
            </a:r>
            <a:r>
              <a:rPr sz="1167" dirty="0">
                <a:latin typeface="Times New Roman"/>
                <a:cs typeface="Times New Roman"/>
              </a:rPr>
              <a:t>in ER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Expression of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in ER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Dependency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Existence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Dependency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Referential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Dependency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Enhancements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ER-Data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Subtype and </a:t>
            </a:r>
            <a:r>
              <a:rPr sz="1167" dirty="0">
                <a:latin typeface="Times New Roman"/>
                <a:cs typeface="Times New Roman"/>
              </a:rPr>
              <a:t>Supertype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75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Recalling from </a:t>
            </a:r>
            <a:r>
              <a:rPr sz="1167" dirty="0">
                <a:latin typeface="Times New Roman"/>
                <a:cs typeface="Times New Roman"/>
              </a:rPr>
              <a:t>the previous </a:t>
            </a:r>
            <a:r>
              <a:rPr sz="1167" spc="-5" dirty="0">
                <a:latin typeface="Times New Roman"/>
                <a:cs typeface="Times New Roman"/>
              </a:rPr>
              <a:t>lecture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10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cardinality is just </a:t>
            </a:r>
            <a:r>
              <a:rPr sz="1167" spc="-5" dirty="0">
                <a:latin typeface="Times New Roman"/>
                <a:cs typeface="Times New Roman"/>
              </a:rPr>
              <a:t>an expression  which tells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one entity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present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second relation. </a:t>
            </a:r>
            <a:r>
              <a:rPr sz="1167" dirty="0">
                <a:latin typeface="Times New Roman"/>
                <a:cs typeface="Times New Roman"/>
              </a:rPr>
              <a:t>Maximum cardinality </a:t>
            </a:r>
            <a:r>
              <a:rPr sz="1167" spc="-5" dirty="0">
                <a:latin typeface="Times New Roman"/>
                <a:cs typeface="Times New Roman"/>
              </a:rPr>
              <a:t>tells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instance of an entity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relation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most. </a:t>
            </a:r>
            <a:r>
              <a:rPr sz="1167" spc="-5" dirty="0">
                <a:latin typeface="Times New Roman"/>
                <a:cs typeface="Times New Roman"/>
              </a:rPr>
              <a:t>Now we </a:t>
            </a:r>
            <a:r>
              <a:rPr sz="1167" dirty="0">
                <a:latin typeface="Times New Roman"/>
                <a:cs typeface="Times New Roman"/>
              </a:rPr>
              <a:t>move onto </a:t>
            </a:r>
            <a:r>
              <a:rPr sz="1167" spc="-5" dirty="0">
                <a:latin typeface="Times New Roman"/>
                <a:cs typeface="Times New Roman"/>
              </a:rPr>
              <a:t>discuss that </a:t>
            </a:r>
            <a:r>
              <a:rPr sz="1167" dirty="0">
                <a:latin typeface="Times New Roman"/>
                <a:cs typeface="Times New Roman"/>
              </a:rPr>
              <a:t>what the minimum  cardinality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44" dirty="0">
                <a:latin typeface="Times New Roman"/>
                <a:cs typeface="Times New Roman"/>
              </a:rPr>
              <a:t>Minimum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Cardinality: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5700"/>
              </a:lnSpc>
              <a:spcBef>
                <a:spcPts val="19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name </a:t>
            </a:r>
            <a:r>
              <a:rPr sz="1167" spc="-5" dirty="0">
                <a:latin typeface="Times New Roman"/>
                <a:cs typeface="Times New Roman"/>
              </a:rPr>
              <a:t>suggests that </a:t>
            </a:r>
            <a:r>
              <a:rPr sz="1167" dirty="0">
                <a:latin typeface="Times New Roman"/>
                <a:cs typeface="Times New Roman"/>
              </a:rPr>
              <a:t>the minimum </a:t>
            </a:r>
            <a:r>
              <a:rPr sz="1167" spc="-5" dirty="0">
                <a:latin typeface="Times New Roman"/>
                <a:cs typeface="Times New Roman"/>
              </a:rPr>
              <a:t>cardinality is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inverse </a:t>
            </a:r>
            <a:r>
              <a:rPr sz="1167" dirty="0">
                <a:latin typeface="Times New Roman"/>
                <a:cs typeface="Times New Roman"/>
              </a:rPr>
              <a:t>of the maximum  cardinality so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minimum </a:t>
            </a:r>
            <a:r>
              <a:rPr sz="1167" spc="-5" dirty="0">
                <a:latin typeface="Times New Roman"/>
                <a:cs typeface="Times New Roman"/>
              </a:rPr>
              <a:t>cardinality </a:t>
            </a:r>
            <a:r>
              <a:rPr sz="1167" dirty="0">
                <a:latin typeface="Times New Roman"/>
                <a:cs typeface="Times New Roman"/>
              </a:rPr>
              <a:t>show us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how many instance  of one entity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in another </a:t>
            </a:r>
            <a:r>
              <a:rPr sz="1167" spc="-5" dirty="0">
                <a:latin typeface="Times New Roman"/>
                <a:cs typeface="Times New Roman"/>
              </a:rPr>
              <a:t>relation at least.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simple </a:t>
            </a:r>
            <a:r>
              <a:rPr sz="1167" spc="-5" dirty="0">
                <a:latin typeface="Times New Roman"/>
                <a:cs typeface="Times New Roman"/>
              </a:rPr>
              <a:t>words </a:t>
            </a:r>
            <a:r>
              <a:rPr sz="1167" dirty="0">
                <a:latin typeface="Times New Roman"/>
                <a:cs typeface="Times New Roman"/>
              </a:rPr>
              <a:t>it can be </a:t>
            </a:r>
            <a:r>
              <a:rPr sz="1167" spc="-5" dirty="0">
                <a:latin typeface="Times New Roman"/>
                <a:cs typeface="Times New Roman"/>
              </a:rPr>
              <a:t>said that  </a:t>
            </a:r>
            <a:r>
              <a:rPr sz="1167" dirty="0">
                <a:latin typeface="Times New Roman"/>
                <a:cs typeface="Times New Roman"/>
              </a:rPr>
              <a:t>the minimum </a:t>
            </a:r>
            <a:r>
              <a:rPr sz="1167" spc="-5" dirty="0">
                <a:latin typeface="Times New Roman"/>
                <a:cs typeface="Times New Roman"/>
              </a:rPr>
              <a:t>cardinality tells that whether </a:t>
            </a:r>
            <a:r>
              <a:rPr sz="1167" dirty="0">
                <a:latin typeface="Times New Roman"/>
                <a:cs typeface="Times New Roman"/>
              </a:rPr>
              <a:t>the link </a:t>
            </a:r>
            <a:r>
              <a:rPr sz="1167" spc="-5" dirty="0">
                <a:latin typeface="Times New Roman"/>
                <a:cs typeface="Times New Roman"/>
              </a:rPr>
              <a:t>between two </a:t>
            </a:r>
            <a:r>
              <a:rPr sz="1167" dirty="0">
                <a:latin typeface="Times New Roman"/>
                <a:cs typeface="Times New Roman"/>
              </a:rPr>
              <a:t>relations is </a:t>
            </a:r>
            <a:r>
              <a:rPr sz="1167" spc="-5" dirty="0">
                <a:latin typeface="Times New Roman"/>
                <a:cs typeface="Times New Roman"/>
              </a:rPr>
              <a:t>optional </a:t>
            </a:r>
            <a:r>
              <a:rPr sz="1167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compulsory.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very </a:t>
            </a: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determine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minimum cardinality </a:t>
            </a: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designing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because it </a:t>
            </a:r>
            <a:r>
              <a:rPr sz="1167" spc="-5" dirty="0">
                <a:latin typeface="Times New Roman"/>
                <a:cs typeface="Times New Roman"/>
              </a:rPr>
              <a:t>defines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a database system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5" dirty="0">
                <a:latin typeface="Times New Roman"/>
                <a:cs typeface="Times New Roman"/>
              </a:rPr>
              <a:t> implemented.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2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8" y="1431375"/>
            <a:ext cx="5371659" cy="5459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type 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in this context </a:t>
            </a:r>
            <a:r>
              <a:rPr sz="1167" spc="-1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integrated data dictionary. </a:t>
            </a:r>
            <a:r>
              <a:rPr sz="1167" dirty="0">
                <a:latin typeface="Times New Roman"/>
                <a:cs typeface="Times New Roman"/>
              </a:rPr>
              <a:t>Such a 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is place </a:t>
            </a:r>
            <a:r>
              <a:rPr sz="1167" spc="-5" dirty="0">
                <a:latin typeface="Times New Roman"/>
                <a:cs typeface="Times New Roman"/>
              </a:rPr>
              <a:t>embedded </a:t>
            </a:r>
            <a:r>
              <a:rPr sz="1167" dirty="0">
                <a:latin typeface="Times New Roman"/>
                <a:cs typeface="Times New Roman"/>
              </a:rPr>
              <a:t>into the database system,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created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DBMS 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usage </a:t>
            </a:r>
            <a:r>
              <a:rPr sz="1167" dirty="0">
                <a:latin typeface="Times New Roman"/>
                <a:cs typeface="Times New Roman"/>
              </a:rPr>
              <a:t>under the </a:t>
            </a:r>
            <a:r>
              <a:rPr sz="1167" spc="-5" dirty="0">
                <a:latin typeface="Times New Roman"/>
                <a:cs typeface="Times New Roman"/>
              </a:rPr>
              <a:t>directions and </a:t>
            </a:r>
            <a:r>
              <a:rPr sz="1167" dirty="0">
                <a:latin typeface="Times New Roman"/>
                <a:cs typeface="Times New Roman"/>
              </a:rPr>
              <a:t>requirements </a:t>
            </a:r>
            <a:r>
              <a:rPr sz="1167" spc="-5" dirty="0">
                <a:latin typeface="Times New Roman"/>
                <a:cs typeface="Times New Roman"/>
              </a:rPr>
              <a:t>provided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DBA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DBMS </a:t>
            </a:r>
            <a:r>
              <a:rPr sz="1167" spc="-5" dirty="0">
                <a:latin typeface="Times New Roman"/>
                <a:cs typeface="Times New Roman"/>
              </a:rPr>
              <a:t>needs </a:t>
            </a:r>
            <a:r>
              <a:rPr sz="1167" dirty="0">
                <a:latin typeface="Times New Roman"/>
                <a:cs typeface="Times New Roman"/>
              </a:rPr>
              <a:t>to talk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“three </a:t>
            </a:r>
            <a:r>
              <a:rPr sz="1167" dirty="0">
                <a:latin typeface="Times New Roman"/>
                <a:cs typeface="Times New Roman"/>
              </a:rPr>
              <a:t>level </a:t>
            </a:r>
            <a:r>
              <a:rPr sz="1167" spc="-5" dirty="0">
                <a:latin typeface="Times New Roman"/>
                <a:cs typeface="Times New Roman"/>
              </a:rPr>
              <a:t>architecture” </a:t>
            </a:r>
            <a:r>
              <a:rPr sz="1167" dirty="0">
                <a:latin typeface="Times New Roman"/>
                <a:cs typeface="Times New Roman"/>
              </a:rPr>
              <a:t>of database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mapping  </a:t>
            </a:r>
            <a:r>
              <a:rPr sz="1167" spc="-5" dirty="0">
                <a:latin typeface="Times New Roman"/>
                <a:cs typeface="Times New Roman"/>
              </a:rPr>
              <a:t>information along with </a:t>
            </a:r>
            <a:r>
              <a:rPr sz="1167" dirty="0">
                <a:latin typeface="Times New Roman"/>
                <a:cs typeface="Times New Roman"/>
              </a:rPr>
              <a:t>all the </a:t>
            </a:r>
            <a:r>
              <a:rPr sz="1167" spc="-5" dirty="0">
                <a:latin typeface="Times New Roman"/>
                <a:cs typeface="Times New Roman"/>
              </a:rPr>
              <a:t>database design information lies </a:t>
            </a:r>
            <a:r>
              <a:rPr sz="1167" dirty="0">
                <a:latin typeface="Times New Roman"/>
                <a:cs typeface="Times New Roman"/>
              </a:rPr>
              <a:t>in the database schema.  The DBMS </a:t>
            </a:r>
            <a:r>
              <a:rPr sz="1167" spc="-5" dirty="0">
                <a:latin typeface="Times New Roman"/>
                <a:cs typeface="Times New Roman"/>
              </a:rPr>
              <a:t>uses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to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at each </a:t>
            </a:r>
            <a:r>
              <a:rPr sz="1167" dirty="0">
                <a:latin typeface="Times New Roman"/>
                <a:cs typeface="Times New Roman"/>
              </a:rPr>
              <a:t>layer or model,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the data dictionary 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type can be used but the </a:t>
            </a:r>
            <a:r>
              <a:rPr sz="1167" spc="-5" dirty="0">
                <a:latin typeface="Times New Roman"/>
                <a:cs typeface="Times New Roman"/>
              </a:rPr>
              <a:t>integrated </a:t>
            </a:r>
            <a:r>
              <a:rPr sz="1167" dirty="0">
                <a:latin typeface="Times New Roman"/>
                <a:cs typeface="Times New Roman"/>
              </a:rPr>
              <a:t>data dictionary is  </a:t>
            </a:r>
            <a:r>
              <a:rPr sz="1167" spc="-5" dirty="0">
                <a:latin typeface="Times New Roman"/>
                <a:cs typeface="Times New Roman"/>
              </a:rPr>
              <a:t>far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efficient than </a:t>
            </a:r>
            <a:r>
              <a:rPr sz="1167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free </a:t>
            </a:r>
            <a:r>
              <a:rPr sz="1167" dirty="0">
                <a:latin typeface="Times New Roman"/>
                <a:cs typeface="Times New Roman"/>
              </a:rPr>
              <a:t>standing data </a:t>
            </a:r>
            <a:r>
              <a:rPr sz="1167" spc="-5" dirty="0">
                <a:latin typeface="Times New Roman"/>
                <a:cs typeface="Times New Roman"/>
              </a:rPr>
              <a:t>dictionary because an integrated </a:t>
            </a:r>
            <a:r>
              <a:rPr sz="1167" dirty="0">
                <a:latin typeface="Times New Roman"/>
                <a:cs typeface="Times New Roman"/>
              </a:rPr>
              <a:t>data  </a:t>
            </a:r>
            <a:r>
              <a:rPr sz="1167" spc="-5" dirty="0">
                <a:latin typeface="Times New Roman"/>
                <a:cs typeface="Times New Roman"/>
              </a:rPr>
              <a:t>dictionary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created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DBMS itself and </a:t>
            </a:r>
            <a:r>
              <a:rPr sz="1167" dirty="0">
                <a:latin typeface="Times New Roman"/>
                <a:cs typeface="Times New Roman"/>
              </a:rPr>
              <a:t>uses </a:t>
            </a: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same </a:t>
            </a:r>
            <a:r>
              <a:rPr sz="1167" spc="-5" dirty="0">
                <a:latin typeface="Times New Roman"/>
                <a:cs typeface="Times New Roman"/>
              </a:rPr>
              <a:t>data accessing </a:t>
            </a:r>
            <a:r>
              <a:rPr sz="1167" dirty="0">
                <a:latin typeface="Times New Roman"/>
                <a:cs typeface="Times New Roman"/>
              </a:rPr>
              <a:t>techniques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Free</a:t>
            </a:r>
            <a:r>
              <a:rPr sz="1167" spc="272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Standing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type 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is </a:t>
            </a:r>
            <a:r>
              <a:rPr sz="1167" spc="-5" dirty="0">
                <a:latin typeface="Times New Roman"/>
                <a:cs typeface="Times New Roman"/>
              </a:rPr>
              <a:t>free </a:t>
            </a:r>
            <a:r>
              <a:rPr sz="1167" dirty="0">
                <a:latin typeface="Times New Roman"/>
                <a:cs typeface="Times New Roman"/>
              </a:rPr>
              <a:t>standing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create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CASE tool  </a:t>
            </a:r>
            <a:r>
              <a:rPr sz="1167" spc="-5" dirty="0">
                <a:latin typeface="Times New Roman"/>
                <a:cs typeface="Times New Roman"/>
              </a:rPr>
              <a:t>and then attached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management </a:t>
            </a:r>
            <a:r>
              <a:rPr sz="1167" spc="-5" dirty="0">
                <a:latin typeface="Times New Roman"/>
                <a:cs typeface="Times New Roman"/>
              </a:rPr>
              <a:t>systems. </a:t>
            </a:r>
            <a:r>
              <a:rPr sz="1167" dirty="0">
                <a:latin typeface="Times New Roman"/>
                <a:cs typeface="Times New Roman"/>
              </a:rPr>
              <a:t>A number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case tools are  </a:t>
            </a:r>
            <a:r>
              <a:rPr sz="1167" spc="-5" dirty="0">
                <a:latin typeface="Times New Roman"/>
                <a:cs typeface="Times New Roman"/>
              </a:rPr>
              <a:t>available for </a:t>
            </a:r>
            <a:r>
              <a:rPr sz="1167" dirty="0">
                <a:latin typeface="Times New Roman"/>
                <a:cs typeface="Times New Roman"/>
              </a:rPr>
              <a:t>this purpose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help user designing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 applications as well </a:t>
            </a:r>
            <a:r>
              <a:rPr sz="1167" dirty="0">
                <a:latin typeface="Times New Roman"/>
                <a:cs typeface="Times New Roman"/>
              </a:rPr>
              <a:t>in some </a:t>
            </a:r>
            <a:r>
              <a:rPr sz="1167" spc="-5" dirty="0">
                <a:latin typeface="Times New Roman"/>
                <a:cs typeface="Times New Roman"/>
              </a:rPr>
              <a:t>modern forms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CASE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tools.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spc="34" dirty="0">
                <a:latin typeface="Times New Roman"/>
                <a:cs typeface="Times New Roman"/>
              </a:rPr>
              <a:t>Cross </a:t>
            </a:r>
            <a:r>
              <a:rPr sz="1167" spc="24" dirty="0">
                <a:latin typeface="Times New Roman"/>
                <a:cs typeface="Times New Roman"/>
              </a:rPr>
              <a:t>Reference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Matrix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is a tool </a:t>
            </a:r>
            <a:r>
              <a:rPr sz="1167" spc="-5" dirty="0">
                <a:latin typeface="Times New Roman"/>
                <a:cs typeface="Times New Roman"/>
              </a:rPr>
              <a:t>available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 dictionary and helps </a:t>
            </a:r>
            <a:r>
              <a:rPr sz="1167" dirty="0">
                <a:latin typeface="Times New Roman"/>
                <a:cs typeface="Times New Roman"/>
              </a:rPr>
              <a:t>us in </a:t>
            </a:r>
            <a:r>
              <a:rPr sz="1167" spc="-5" dirty="0">
                <a:latin typeface="Times New Roman"/>
                <a:cs typeface="Times New Roman"/>
              </a:rPr>
              <a:t>finding entities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database and their </a:t>
            </a:r>
            <a:r>
              <a:rPr sz="1167" dirty="0">
                <a:latin typeface="Times New Roman"/>
                <a:cs typeface="Times New Roman"/>
              </a:rPr>
              <a:t>associations. CRM is </a:t>
            </a:r>
            <a:r>
              <a:rPr sz="1167" spc="-5" dirty="0">
                <a:latin typeface="Times New Roman"/>
                <a:cs typeface="Times New Roman"/>
              </a:rPr>
              <a:t>developed </a:t>
            </a:r>
            <a:r>
              <a:rPr sz="1167" spc="-10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designing stage of the </a:t>
            </a:r>
            <a:r>
              <a:rPr sz="1167" spc="-5" dirty="0">
                <a:latin typeface="Times New Roman"/>
                <a:cs typeface="Times New Roman"/>
              </a:rPr>
              <a:t>database;  we 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at </a:t>
            </a:r>
            <a:r>
              <a:rPr sz="1167" dirty="0">
                <a:latin typeface="Times New Roman"/>
                <a:cs typeface="Times New Roman"/>
              </a:rPr>
              <a:t>the time of </a:t>
            </a:r>
            <a:r>
              <a:rPr sz="1167" spc="-5" dirty="0">
                <a:latin typeface="Times New Roman"/>
                <a:cs typeface="Times New Roman"/>
              </a:rPr>
              <a:t>creation </a:t>
            </a:r>
            <a:r>
              <a:rPr sz="1167" dirty="0">
                <a:latin typeface="Times New Roman"/>
                <a:cs typeface="Times New Roman"/>
              </a:rPr>
              <a:t>of the user </a:t>
            </a:r>
            <a:r>
              <a:rPr sz="1167" spc="-5" dirty="0">
                <a:latin typeface="Times New Roman"/>
                <a:cs typeface="Times New Roman"/>
              </a:rPr>
              <a:t>views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reports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certain users we  </a:t>
            </a:r>
            <a:r>
              <a:rPr sz="1167" dirty="0">
                <a:latin typeface="Times New Roman"/>
                <a:cs typeface="Times New Roman"/>
              </a:rPr>
              <a:t>identify the material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users.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cross </a:t>
            </a:r>
            <a:r>
              <a:rPr sz="1167" spc="-5" dirty="0">
                <a:latin typeface="Times New Roman"/>
                <a:cs typeface="Times New Roman"/>
              </a:rPr>
              <a:t>reference </a:t>
            </a:r>
            <a:r>
              <a:rPr sz="1167" dirty="0">
                <a:latin typeface="Times New Roman"/>
                <a:cs typeface="Times New Roman"/>
              </a:rPr>
              <a:t>matrix, on the Y axis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specify the accessible components of the </a:t>
            </a:r>
            <a:r>
              <a:rPr sz="1167" spc="-5" dirty="0">
                <a:latin typeface="Times New Roman"/>
                <a:cs typeface="Times New Roman"/>
              </a:rPr>
              <a:t>database such as transitions, reports,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database  objects and </a:t>
            </a:r>
            <a:r>
              <a:rPr sz="1167" dirty="0">
                <a:latin typeface="Times New Roman"/>
                <a:cs typeface="Times New Roman"/>
              </a:rPr>
              <a:t>on the x axis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specify the attributes </a:t>
            </a:r>
            <a:r>
              <a:rPr sz="1167" spc="-5" dirty="0">
                <a:latin typeface="Times New Roman"/>
                <a:cs typeface="Times New Roman"/>
              </a:rPr>
              <a:t>that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accessed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corresponding accessed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matrix gets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shape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two dimensional </a:t>
            </a:r>
            <a:r>
              <a:rPr sz="1167" spc="-10" dirty="0">
                <a:latin typeface="Times New Roman"/>
                <a:cs typeface="Times New Roman"/>
              </a:rPr>
              <a:t>arrays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which we have accessible  objects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and on the </a:t>
            </a:r>
            <a:r>
              <a:rPr sz="1167" spc="-5" dirty="0">
                <a:latin typeface="Times New Roman"/>
                <a:cs typeface="Times New Roman"/>
              </a:rPr>
              <a:t>other hand we have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elements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are available  for access through </a:t>
            </a:r>
            <a:r>
              <a:rPr sz="1167" dirty="0">
                <a:latin typeface="Times New Roman"/>
                <a:cs typeface="Times New Roman"/>
              </a:rPr>
              <a:t>those </a:t>
            </a:r>
            <a:r>
              <a:rPr sz="1167" spc="-5" dirty="0">
                <a:latin typeface="Times New Roman"/>
                <a:cs typeface="Times New Roman"/>
              </a:rPr>
              <a:t>objects. Then whichever data item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accessible through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 object we </a:t>
            </a:r>
            <a:r>
              <a:rPr sz="1167" dirty="0">
                <a:latin typeface="Times New Roman"/>
                <a:cs typeface="Times New Roman"/>
              </a:rPr>
              <a:t>place a </a:t>
            </a:r>
            <a:r>
              <a:rPr sz="1167" spc="-5" dirty="0">
                <a:latin typeface="Times New Roman"/>
                <a:cs typeface="Times New Roman"/>
              </a:rPr>
              <a:t>tick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intersection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row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column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thus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easily  identify the </a:t>
            </a:r>
            <a:r>
              <a:rPr sz="1167" spc="-5" dirty="0">
                <a:latin typeface="Times New Roman"/>
                <a:cs typeface="Times New Roman"/>
              </a:rPr>
              <a:t>deferent </a:t>
            </a:r>
            <a:r>
              <a:rPr sz="1167" dirty="0">
                <a:latin typeface="Times New Roman"/>
                <a:cs typeface="Times New Roman"/>
              </a:rPr>
              <a:t>items </a:t>
            </a:r>
            <a:r>
              <a:rPr sz="1167" spc="-5" dirty="0">
                <a:latin typeface="Times New Roman"/>
                <a:cs typeface="Times New Roman"/>
              </a:rPr>
              <a:t>accessed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reports.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40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368332" y="8588418"/>
            <a:ext cx="318585" cy="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5497454" y="8964794"/>
            <a:ext cx="251905" cy="160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223511" y="5904729"/>
            <a:ext cx="1393384" cy="499445"/>
          </a:xfrm>
          <a:custGeom>
            <a:avLst/>
            <a:gdLst/>
            <a:ahLst/>
            <a:cxnLst/>
            <a:rect l="l" t="t" r="r" b="b"/>
            <a:pathLst>
              <a:path w="1433195" h="513714">
                <a:moveTo>
                  <a:pt x="0" y="513650"/>
                </a:moveTo>
                <a:lnTo>
                  <a:pt x="1432734" y="513650"/>
                </a:lnTo>
                <a:lnTo>
                  <a:pt x="1432734" y="0"/>
                </a:lnTo>
                <a:lnTo>
                  <a:pt x="0" y="0"/>
                </a:lnTo>
                <a:lnTo>
                  <a:pt x="0" y="51365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5457145" y="5967246"/>
            <a:ext cx="921102" cy="35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285" spc="-19" dirty="0">
                <a:solidFill>
                  <a:srgbClr val="323299"/>
                </a:solidFill>
                <a:latin typeface="Tahoma"/>
                <a:cs typeface="Tahoma"/>
              </a:rPr>
              <a:t>HOB</a:t>
            </a:r>
            <a:r>
              <a:rPr sz="2285" spc="-34" dirty="0">
                <a:solidFill>
                  <a:srgbClr val="323299"/>
                </a:solidFill>
                <a:latin typeface="Tahoma"/>
                <a:cs typeface="Tahoma"/>
              </a:rPr>
              <a:t>BY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267" y="5904744"/>
            <a:ext cx="1293989" cy="396519"/>
          </a:xfrm>
          <a:prstGeom prst="rect">
            <a:avLst/>
          </a:prstGeom>
          <a:ln w="36339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74730">
              <a:spcBef>
                <a:spcPts val="350"/>
              </a:spcBef>
            </a:pPr>
            <a:r>
              <a:rPr sz="2285" spc="-24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9724" y="5685417"/>
            <a:ext cx="1058157" cy="884678"/>
          </a:xfrm>
          <a:custGeom>
            <a:avLst/>
            <a:gdLst/>
            <a:ahLst/>
            <a:cxnLst/>
            <a:rect l="l" t="t" r="r" b="b"/>
            <a:pathLst>
              <a:path w="1088389" h="909954">
                <a:moveTo>
                  <a:pt x="544132" y="0"/>
                </a:moveTo>
                <a:lnTo>
                  <a:pt x="0" y="455729"/>
                </a:lnTo>
                <a:lnTo>
                  <a:pt x="544132" y="909935"/>
                </a:lnTo>
                <a:lnTo>
                  <a:pt x="1088264" y="455729"/>
                </a:lnTo>
                <a:lnTo>
                  <a:pt x="544132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427771" y="6125520"/>
            <a:ext cx="795778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484" y="0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36942" y="6125521"/>
            <a:ext cx="834671" cy="10495"/>
          </a:xfrm>
          <a:custGeom>
            <a:avLst/>
            <a:gdLst/>
            <a:ahLst/>
            <a:cxnLst/>
            <a:rect l="l" t="t" r="r" b="b"/>
            <a:pathLst>
              <a:path w="858520" h="10795">
                <a:moveTo>
                  <a:pt x="0" y="10669"/>
                </a:moveTo>
                <a:lnTo>
                  <a:pt x="858113" y="0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24236" y="6046983"/>
            <a:ext cx="0" cy="166070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708"/>
                </a:lnTo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915297" y="6052910"/>
            <a:ext cx="197556" cy="166070"/>
          </a:xfrm>
          <a:custGeom>
            <a:avLst/>
            <a:gdLst/>
            <a:ahLst/>
            <a:cxnLst/>
            <a:rect l="l" t="t" r="r" b="b"/>
            <a:pathLst>
              <a:path w="203200" h="170814">
                <a:moveTo>
                  <a:pt x="100595" y="0"/>
                </a:moveTo>
                <a:lnTo>
                  <a:pt x="61086" y="6692"/>
                </a:lnTo>
                <a:lnTo>
                  <a:pt x="29149" y="24958"/>
                </a:lnTo>
                <a:lnTo>
                  <a:pt x="7787" y="52084"/>
                </a:lnTo>
                <a:lnTo>
                  <a:pt x="0" y="85354"/>
                </a:lnTo>
                <a:lnTo>
                  <a:pt x="7787" y="118624"/>
                </a:lnTo>
                <a:lnTo>
                  <a:pt x="29149" y="145749"/>
                </a:lnTo>
                <a:lnTo>
                  <a:pt x="61086" y="164016"/>
                </a:lnTo>
                <a:lnTo>
                  <a:pt x="100595" y="170708"/>
                </a:lnTo>
                <a:lnTo>
                  <a:pt x="140343" y="164016"/>
                </a:lnTo>
                <a:lnTo>
                  <a:pt x="172803" y="145749"/>
                </a:lnTo>
                <a:lnTo>
                  <a:pt x="194690" y="118624"/>
                </a:lnTo>
                <a:lnTo>
                  <a:pt x="202715" y="85354"/>
                </a:lnTo>
                <a:lnTo>
                  <a:pt x="194690" y="52084"/>
                </a:lnTo>
                <a:lnTo>
                  <a:pt x="172803" y="24958"/>
                </a:lnTo>
                <a:lnTo>
                  <a:pt x="140343" y="6692"/>
                </a:lnTo>
                <a:lnTo>
                  <a:pt x="100595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36224" y="6052910"/>
            <a:ext cx="198790" cy="166070"/>
          </a:xfrm>
          <a:custGeom>
            <a:avLst/>
            <a:gdLst/>
            <a:ahLst/>
            <a:cxnLst/>
            <a:rect l="l" t="t" r="r" b="b"/>
            <a:pathLst>
              <a:path w="204469" h="170814">
                <a:moveTo>
                  <a:pt x="102120" y="0"/>
                </a:moveTo>
                <a:lnTo>
                  <a:pt x="62372" y="6692"/>
                </a:lnTo>
                <a:lnTo>
                  <a:pt x="29912" y="24958"/>
                </a:lnTo>
                <a:lnTo>
                  <a:pt x="8025" y="52084"/>
                </a:lnTo>
                <a:lnTo>
                  <a:pt x="0" y="85354"/>
                </a:lnTo>
                <a:lnTo>
                  <a:pt x="8025" y="118624"/>
                </a:lnTo>
                <a:lnTo>
                  <a:pt x="29912" y="145749"/>
                </a:lnTo>
                <a:lnTo>
                  <a:pt x="62372" y="164016"/>
                </a:lnTo>
                <a:lnTo>
                  <a:pt x="102120" y="170708"/>
                </a:lnTo>
                <a:lnTo>
                  <a:pt x="141867" y="164016"/>
                </a:lnTo>
                <a:lnTo>
                  <a:pt x="174328" y="145749"/>
                </a:lnTo>
                <a:lnTo>
                  <a:pt x="196214" y="118624"/>
                </a:lnTo>
                <a:lnTo>
                  <a:pt x="204240" y="85354"/>
                </a:lnTo>
                <a:lnTo>
                  <a:pt x="196214" y="52084"/>
                </a:lnTo>
                <a:lnTo>
                  <a:pt x="174328" y="24958"/>
                </a:lnTo>
                <a:lnTo>
                  <a:pt x="141867" y="6692"/>
                </a:lnTo>
                <a:lnTo>
                  <a:pt x="102120" y="0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257587" y="1743730"/>
            <a:ext cx="1391532" cy="499445"/>
          </a:xfrm>
          <a:custGeom>
            <a:avLst/>
            <a:gdLst/>
            <a:ahLst/>
            <a:cxnLst/>
            <a:rect l="l" t="t" r="r" b="b"/>
            <a:pathLst>
              <a:path w="1431290" h="513714">
                <a:moveTo>
                  <a:pt x="0" y="513648"/>
                </a:moveTo>
                <a:lnTo>
                  <a:pt x="1431204" y="513648"/>
                </a:lnTo>
                <a:lnTo>
                  <a:pt x="1431204" y="0"/>
                </a:lnTo>
                <a:lnTo>
                  <a:pt x="0" y="0"/>
                </a:lnTo>
                <a:lnTo>
                  <a:pt x="0" y="513648"/>
                </a:lnTo>
                <a:close/>
              </a:path>
            </a:pathLst>
          </a:custGeom>
          <a:ln w="36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572961" y="1810375"/>
            <a:ext cx="764910" cy="35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285" spc="-34" dirty="0">
                <a:solidFill>
                  <a:srgbClr val="323299"/>
                </a:solidFill>
                <a:latin typeface="Tahoma"/>
                <a:cs typeface="Tahoma"/>
              </a:rPr>
              <a:t>B</a:t>
            </a:r>
            <a:r>
              <a:rPr sz="2285" spc="-19" dirty="0">
                <a:solidFill>
                  <a:srgbClr val="323299"/>
                </a:solidFill>
                <a:latin typeface="Tahoma"/>
                <a:cs typeface="Tahoma"/>
              </a:rPr>
              <a:t>OO</a:t>
            </a:r>
            <a:r>
              <a:rPr sz="2285" spc="-34" dirty="0">
                <a:solidFill>
                  <a:srgbClr val="323299"/>
                </a:solidFill>
                <a:latin typeface="Tahoma"/>
                <a:cs typeface="Tahoma"/>
              </a:rPr>
              <a:t>K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7583" y="1742348"/>
            <a:ext cx="1293989" cy="367242"/>
          </a:xfrm>
          <a:prstGeom prst="rect">
            <a:avLst/>
          </a:prstGeom>
          <a:ln w="36345">
            <a:solidFill>
              <a:srgbClr val="000000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393867">
              <a:spcBef>
                <a:spcPts val="413"/>
              </a:spcBef>
            </a:pPr>
            <a:r>
              <a:rPr sz="2042" spc="-19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042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04373" y="1521517"/>
            <a:ext cx="1058774" cy="886531"/>
          </a:xfrm>
          <a:custGeom>
            <a:avLst/>
            <a:gdLst/>
            <a:ahLst/>
            <a:cxnLst/>
            <a:rect l="l" t="t" r="r" b="b"/>
            <a:pathLst>
              <a:path w="1089025" h="911860">
                <a:moveTo>
                  <a:pt x="544220" y="0"/>
                </a:moveTo>
                <a:lnTo>
                  <a:pt x="0" y="455804"/>
                </a:lnTo>
                <a:lnTo>
                  <a:pt x="544220" y="911608"/>
                </a:lnTo>
                <a:lnTo>
                  <a:pt x="1088441" y="455804"/>
                </a:lnTo>
                <a:lnTo>
                  <a:pt x="544220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462416" y="1961994"/>
            <a:ext cx="796396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18" y="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71278" y="1961994"/>
            <a:ext cx="833438" cy="12347"/>
          </a:xfrm>
          <a:custGeom>
            <a:avLst/>
            <a:gdLst/>
            <a:ahLst/>
            <a:cxnLst/>
            <a:rect l="l" t="t" r="r" b="b"/>
            <a:pathLst>
              <a:path w="857250" h="12700">
                <a:moveTo>
                  <a:pt x="0" y="12195"/>
                </a:moveTo>
                <a:lnTo>
                  <a:pt x="856728" y="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59696" y="1838981"/>
            <a:ext cx="198790" cy="249414"/>
          </a:xfrm>
          <a:custGeom>
            <a:avLst/>
            <a:gdLst/>
            <a:ahLst/>
            <a:cxnLst/>
            <a:rect l="l" t="t" r="r" b="b"/>
            <a:pathLst>
              <a:path w="204470" h="256539">
                <a:moveTo>
                  <a:pt x="204273" y="0"/>
                </a:moveTo>
                <a:lnTo>
                  <a:pt x="204273" y="256103"/>
                </a:lnTo>
                <a:lnTo>
                  <a:pt x="0" y="128051"/>
                </a:lnTo>
                <a:lnTo>
                  <a:pt x="204273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637971" y="1883443"/>
            <a:ext cx="0" cy="167922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60"/>
                </a:lnTo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59616" y="1890855"/>
            <a:ext cx="200642" cy="166070"/>
          </a:xfrm>
          <a:custGeom>
            <a:avLst/>
            <a:gdLst/>
            <a:ahLst/>
            <a:cxnLst/>
            <a:rect l="l" t="t" r="r" b="b"/>
            <a:pathLst>
              <a:path w="206375" h="170814">
                <a:moveTo>
                  <a:pt x="102136" y="0"/>
                </a:moveTo>
                <a:lnTo>
                  <a:pt x="62382" y="6693"/>
                </a:lnTo>
                <a:lnTo>
                  <a:pt x="29916" y="24962"/>
                </a:lnTo>
                <a:lnTo>
                  <a:pt x="8027" y="52092"/>
                </a:lnTo>
                <a:lnTo>
                  <a:pt x="0" y="85367"/>
                </a:lnTo>
                <a:lnTo>
                  <a:pt x="8027" y="118643"/>
                </a:lnTo>
                <a:lnTo>
                  <a:pt x="29916" y="145773"/>
                </a:lnTo>
                <a:lnTo>
                  <a:pt x="62382" y="164042"/>
                </a:lnTo>
                <a:lnTo>
                  <a:pt x="102136" y="170735"/>
                </a:lnTo>
                <a:lnTo>
                  <a:pt x="142129" y="164042"/>
                </a:lnTo>
                <a:lnTo>
                  <a:pt x="175118" y="145773"/>
                </a:lnTo>
                <a:lnTo>
                  <a:pt x="197532" y="118643"/>
                </a:lnTo>
                <a:lnTo>
                  <a:pt x="205797" y="85367"/>
                </a:lnTo>
                <a:lnTo>
                  <a:pt x="197532" y="52092"/>
                </a:lnTo>
                <a:lnTo>
                  <a:pt x="175118" y="24962"/>
                </a:lnTo>
                <a:lnTo>
                  <a:pt x="142129" y="6693"/>
                </a:lnTo>
                <a:lnTo>
                  <a:pt x="102136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669096" y="1890855"/>
            <a:ext cx="200642" cy="166070"/>
          </a:xfrm>
          <a:custGeom>
            <a:avLst/>
            <a:gdLst/>
            <a:ahLst/>
            <a:cxnLst/>
            <a:rect l="l" t="t" r="r" b="b"/>
            <a:pathLst>
              <a:path w="206375" h="170814">
                <a:moveTo>
                  <a:pt x="103661" y="0"/>
                </a:moveTo>
                <a:lnTo>
                  <a:pt x="63668" y="6693"/>
                </a:lnTo>
                <a:lnTo>
                  <a:pt x="30679" y="24962"/>
                </a:lnTo>
                <a:lnTo>
                  <a:pt x="8265" y="52092"/>
                </a:lnTo>
                <a:lnTo>
                  <a:pt x="0" y="85367"/>
                </a:lnTo>
                <a:lnTo>
                  <a:pt x="8265" y="118643"/>
                </a:lnTo>
                <a:lnTo>
                  <a:pt x="30679" y="145773"/>
                </a:lnTo>
                <a:lnTo>
                  <a:pt x="63668" y="164042"/>
                </a:lnTo>
                <a:lnTo>
                  <a:pt x="103661" y="170735"/>
                </a:lnTo>
                <a:lnTo>
                  <a:pt x="143415" y="164042"/>
                </a:lnTo>
                <a:lnTo>
                  <a:pt x="175880" y="145773"/>
                </a:lnTo>
                <a:lnTo>
                  <a:pt x="197770" y="118643"/>
                </a:lnTo>
                <a:lnTo>
                  <a:pt x="205797" y="85367"/>
                </a:lnTo>
                <a:lnTo>
                  <a:pt x="197770" y="52092"/>
                </a:lnTo>
                <a:lnTo>
                  <a:pt x="175880" y="24962"/>
                </a:lnTo>
                <a:lnTo>
                  <a:pt x="143415" y="6693"/>
                </a:lnTo>
                <a:lnTo>
                  <a:pt x="103661" y="0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224207" y="4533409"/>
            <a:ext cx="1393384" cy="500063"/>
          </a:xfrm>
          <a:custGeom>
            <a:avLst/>
            <a:gdLst/>
            <a:ahLst/>
            <a:cxnLst/>
            <a:rect l="l" t="t" r="r" b="b"/>
            <a:pathLst>
              <a:path w="1433195" h="514350">
                <a:moveTo>
                  <a:pt x="0" y="513732"/>
                </a:moveTo>
                <a:lnTo>
                  <a:pt x="1432962" y="513732"/>
                </a:lnTo>
                <a:lnTo>
                  <a:pt x="1432962" y="0"/>
                </a:lnTo>
                <a:lnTo>
                  <a:pt x="0" y="0"/>
                </a:lnTo>
                <a:lnTo>
                  <a:pt x="0" y="513732"/>
                </a:lnTo>
                <a:close/>
              </a:path>
            </a:pathLst>
          </a:custGeom>
          <a:ln w="3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377632" y="4593247"/>
            <a:ext cx="1076678" cy="35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285" spc="-44" dirty="0">
                <a:solidFill>
                  <a:srgbClr val="323299"/>
                </a:solidFill>
                <a:latin typeface="Tahoma"/>
                <a:cs typeface="Tahoma"/>
              </a:rPr>
              <a:t>C</a:t>
            </a:r>
            <a:r>
              <a:rPr sz="2285" spc="-19" dirty="0">
                <a:solidFill>
                  <a:srgbClr val="323299"/>
                </a:solidFill>
                <a:latin typeface="Tahoma"/>
                <a:cs typeface="Tahoma"/>
              </a:rPr>
              <a:t>O</a:t>
            </a:r>
            <a:r>
              <a:rPr sz="2285" spc="-44" dirty="0">
                <a:solidFill>
                  <a:srgbClr val="323299"/>
                </a:solidFill>
                <a:latin typeface="Tahoma"/>
                <a:cs typeface="Tahoma"/>
              </a:rPr>
              <a:t>U</a:t>
            </a:r>
            <a:r>
              <a:rPr sz="2285" spc="-29" dirty="0">
                <a:solidFill>
                  <a:srgbClr val="323299"/>
                </a:solidFill>
                <a:latin typeface="Tahoma"/>
                <a:cs typeface="Tahoma"/>
              </a:rPr>
              <a:t>RS</a:t>
            </a:r>
            <a:r>
              <a:rPr sz="2285" spc="-34" dirty="0">
                <a:solidFill>
                  <a:srgbClr val="323299"/>
                </a:solidFill>
                <a:latin typeface="Tahoma"/>
                <a:cs typeface="Tahoma"/>
              </a:rPr>
              <a:t>E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3377" y="4533202"/>
            <a:ext cx="1293989" cy="394026"/>
          </a:xfrm>
          <a:prstGeom prst="rect">
            <a:avLst/>
          </a:prstGeom>
          <a:ln w="36346">
            <a:solidFill>
              <a:srgbClr val="000000"/>
            </a:solidFill>
          </a:ln>
        </p:spPr>
        <p:txBody>
          <a:bodyPr vert="horz" wrap="square" lIns="0" tIns="41981" rIns="0" bIns="0" rtlCol="0">
            <a:spAutoFit/>
          </a:bodyPr>
          <a:lstStyle/>
          <a:p>
            <a:pPr marL="374730">
              <a:spcBef>
                <a:spcPts val="331"/>
              </a:spcBef>
            </a:pPr>
            <a:r>
              <a:rPr sz="2285" spc="-24" dirty="0">
                <a:solidFill>
                  <a:srgbClr val="323299"/>
                </a:solidFill>
                <a:latin typeface="Tahoma"/>
                <a:cs typeface="Tahoma"/>
              </a:rPr>
              <a:t>STD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70124" y="4314037"/>
            <a:ext cx="1058774" cy="885296"/>
          </a:xfrm>
          <a:custGeom>
            <a:avLst/>
            <a:gdLst/>
            <a:ahLst/>
            <a:cxnLst/>
            <a:rect l="l" t="t" r="r" b="b"/>
            <a:pathLst>
              <a:path w="1089025" h="910589">
                <a:moveTo>
                  <a:pt x="544241" y="0"/>
                </a:moveTo>
                <a:lnTo>
                  <a:pt x="0" y="455821"/>
                </a:lnTo>
                <a:lnTo>
                  <a:pt x="544241" y="910117"/>
                </a:lnTo>
                <a:lnTo>
                  <a:pt x="1088482" y="455821"/>
                </a:lnTo>
                <a:lnTo>
                  <a:pt x="544241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428373" y="4754235"/>
            <a:ext cx="796396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48" y="0"/>
                </a:lnTo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37151" y="4754235"/>
            <a:ext cx="834671" cy="10495"/>
          </a:xfrm>
          <a:custGeom>
            <a:avLst/>
            <a:gdLst/>
            <a:ahLst/>
            <a:cxnLst/>
            <a:rect l="l" t="t" r="r" b="b"/>
            <a:pathLst>
              <a:path w="858520" h="10795">
                <a:moveTo>
                  <a:pt x="0" y="10671"/>
                </a:moveTo>
                <a:lnTo>
                  <a:pt x="858285" y="0"/>
                </a:lnTo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025675" y="4634181"/>
            <a:ext cx="198790" cy="250649"/>
          </a:xfrm>
          <a:custGeom>
            <a:avLst/>
            <a:gdLst/>
            <a:ahLst/>
            <a:cxnLst/>
            <a:rect l="l" t="t" r="r" b="b"/>
            <a:pathLst>
              <a:path w="204470" h="257810">
                <a:moveTo>
                  <a:pt x="204281" y="0"/>
                </a:moveTo>
                <a:lnTo>
                  <a:pt x="204281" y="257637"/>
                </a:lnTo>
                <a:lnTo>
                  <a:pt x="0" y="129581"/>
                </a:lnTo>
                <a:lnTo>
                  <a:pt x="204281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27067" y="4681610"/>
            <a:ext cx="198790" cy="166070"/>
          </a:xfrm>
          <a:custGeom>
            <a:avLst/>
            <a:gdLst/>
            <a:ahLst/>
            <a:cxnLst/>
            <a:rect l="l" t="t" r="r" b="b"/>
            <a:pathLst>
              <a:path w="204470" h="170814">
                <a:moveTo>
                  <a:pt x="102140" y="0"/>
                </a:moveTo>
                <a:lnTo>
                  <a:pt x="62384" y="6693"/>
                </a:lnTo>
                <a:lnTo>
                  <a:pt x="29918" y="24963"/>
                </a:lnTo>
                <a:lnTo>
                  <a:pt x="8027" y="52094"/>
                </a:lnTo>
                <a:lnTo>
                  <a:pt x="0" y="85371"/>
                </a:lnTo>
                <a:lnTo>
                  <a:pt x="8027" y="118647"/>
                </a:lnTo>
                <a:lnTo>
                  <a:pt x="29918" y="145778"/>
                </a:lnTo>
                <a:lnTo>
                  <a:pt x="62384" y="164048"/>
                </a:lnTo>
                <a:lnTo>
                  <a:pt x="102140" y="170742"/>
                </a:lnTo>
                <a:lnTo>
                  <a:pt x="141896" y="164048"/>
                </a:lnTo>
                <a:lnTo>
                  <a:pt x="174362" y="145778"/>
                </a:lnTo>
                <a:lnTo>
                  <a:pt x="196253" y="118647"/>
                </a:lnTo>
                <a:lnTo>
                  <a:pt x="204281" y="85371"/>
                </a:lnTo>
                <a:lnTo>
                  <a:pt x="196253" y="52094"/>
                </a:lnTo>
                <a:lnTo>
                  <a:pt x="174362" y="24963"/>
                </a:lnTo>
                <a:lnTo>
                  <a:pt x="141896" y="6693"/>
                </a:lnTo>
                <a:lnTo>
                  <a:pt x="102140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737237" y="4681610"/>
            <a:ext cx="198790" cy="166070"/>
          </a:xfrm>
          <a:custGeom>
            <a:avLst/>
            <a:gdLst/>
            <a:ahLst/>
            <a:cxnLst/>
            <a:rect l="l" t="t" r="r" b="b"/>
            <a:pathLst>
              <a:path w="204469" h="170814">
                <a:moveTo>
                  <a:pt x="102140" y="0"/>
                </a:moveTo>
                <a:lnTo>
                  <a:pt x="62384" y="6693"/>
                </a:lnTo>
                <a:lnTo>
                  <a:pt x="29918" y="24963"/>
                </a:lnTo>
                <a:lnTo>
                  <a:pt x="8027" y="52094"/>
                </a:lnTo>
                <a:lnTo>
                  <a:pt x="0" y="85371"/>
                </a:lnTo>
                <a:lnTo>
                  <a:pt x="8027" y="118647"/>
                </a:lnTo>
                <a:lnTo>
                  <a:pt x="29918" y="145778"/>
                </a:lnTo>
                <a:lnTo>
                  <a:pt x="62384" y="164048"/>
                </a:lnTo>
                <a:lnTo>
                  <a:pt x="102140" y="170742"/>
                </a:lnTo>
                <a:lnTo>
                  <a:pt x="141896" y="164048"/>
                </a:lnTo>
                <a:lnTo>
                  <a:pt x="174362" y="145778"/>
                </a:lnTo>
                <a:lnTo>
                  <a:pt x="196253" y="118647"/>
                </a:lnTo>
                <a:lnTo>
                  <a:pt x="204281" y="85371"/>
                </a:lnTo>
                <a:lnTo>
                  <a:pt x="196253" y="52094"/>
                </a:lnTo>
                <a:lnTo>
                  <a:pt x="174362" y="24963"/>
                </a:lnTo>
                <a:lnTo>
                  <a:pt x="141896" y="6693"/>
                </a:lnTo>
                <a:lnTo>
                  <a:pt x="102140" y="0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37148" y="4634182"/>
            <a:ext cx="200642" cy="250649"/>
          </a:xfrm>
          <a:custGeom>
            <a:avLst/>
            <a:gdLst/>
            <a:ahLst/>
            <a:cxnLst/>
            <a:rect l="l" t="t" r="r" b="b"/>
            <a:pathLst>
              <a:path w="206375" h="257810">
                <a:moveTo>
                  <a:pt x="0" y="257637"/>
                </a:moveTo>
                <a:lnTo>
                  <a:pt x="0" y="0"/>
                </a:lnTo>
                <a:lnTo>
                  <a:pt x="205805" y="129581"/>
                </a:lnTo>
                <a:lnTo>
                  <a:pt x="0" y="257637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258338" y="3202467"/>
            <a:ext cx="1392149" cy="500063"/>
          </a:xfrm>
          <a:custGeom>
            <a:avLst/>
            <a:gdLst/>
            <a:ahLst/>
            <a:cxnLst/>
            <a:rect l="l" t="t" r="r" b="b"/>
            <a:pathLst>
              <a:path w="1431925" h="514350">
                <a:moveTo>
                  <a:pt x="0" y="513751"/>
                </a:moveTo>
                <a:lnTo>
                  <a:pt x="1431491" y="513751"/>
                </a:lnTo>
                <a:lnTo>
                  <a:pt x="1431491" y="0"/>
                </a:lnTo>
                <a:lnTo>
                  <a:pt x="0" y="0"/>
                </a:lnTo>
                <a:lnTo>
                  <a:pt x="0" y="513751"/>
                </a:lnTo>
                <a:close/>
              </a:path>
            </a:pathLst>
          </a:custGeom>
          <a:ln w="3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616550" y="3265018"/>
            <a:ext cx="682801" cy="35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285" spc="-5" dirty="0">
                <a:solidFill>
                  <a:srgbClr val="323299"/>
                </a:solidFill>
                <a:latin typeface="Tahoma"/>
                <a:cs typeface="Tahoma"/>
              </a:rPr>
              <a:t>P</a:t>
            </a:r>
            <a:r>
              <a:rPr sz="2285" spc="-29" dirty="0">
                <a:solidFill>
                  <a:srgbClr val="323299"/>
                </a:solidFill>
                <a:latin typeface="Tahoma"/>
                <a:cs typeface="Tahoma"/>
              </a:rPr>
              <a:t>R</a:t>
            </a:r>
            <a:r>
              <a:rPr sz="2285" spc="-19" dirty="0">
                <a:solidFill>
                  <a:srgbClr val="323299"/>
                </a:solidFill>
                <a:latin typeface="Tahoma"/>
                <a:cs typeface="Tahoma"/>
              </a:rPr>
              <a:t>O</a:t>
            </a:r>
            <a:r>
              <a:rPr sz="2285" spc="-24" dirty="0">
                <a:solidFill>
                  <a:srgbClr val="323299"/>
                </a:solidFill>
                <a:latin typeface="Tahoma"/>
                <a:cs typeface="Tahoma"/>
              </a:rPr>
              <a:t>J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7360" y="3202197"/>
            <a:ext cx="1293989" cy="397142"/>
          </a:xfrm>
          <a:prstGeom prst="rect">
            <a:avLst/>
          </a:prstGeom>
          <a:ln w="36348">
            <a:solidFill>
              <a:srgbClr val="000000"/>
            </a:solidFill>
          </a:ln>
        </p:spPr>
        <p:txBody>
          <a:bodyPr vert="horz" wrap="square" lIns="0" tIns="45067" rIns="0" bIns="0" rtlCol="0">
            <a:spAutoFit/>
          </a:bodyPr>
          <a:lstStyle/>
          <a:p>
            <a:pPr marL="358679">
              <a:spcBef>
                <a:spcPts val="355"/>
              </a:spcBef>
            </a:pPr>
            <a:r>
              <a:rPr sz="2285" spc="-29" dirty="0">
                <a:solidFill>
                  <a:srgbClr val="323299"/>
                </a:solidFill>
                <a:latin typeface="Tahoma"/>
                <a:cs typeface="Tahoma"/>
              </a:rPr>
              <a:t>EMP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04204" y="2981551"/>
            <a:ext cx="1058774" cy="886531"/>
          </a:xfrm>
          <a:custGeom>
            <a:avLst/>
            <a:gdLst/>
            <a:ahLst/>
            <a:cxnLst/>
            <a:rect l="l" t="t" r="r" b="b"/>
            <a:pathLst>
              <a:path w="1089025" h="911860">
                <a:moveTo>
                  <a:pt x="544261" y="0"/>
                </a:moveTo>
                <a:lnTo>
                  <a:pt x="0" y="455837"/>
                </a:lnTo>
                <a:lnTo>
                  <a:pt x="544261" y="911675"/>
                </a:lnTo>
                <a:lnTo>
                  <a:pt x="1088522" y="455837"/>
                </a:lnTo>
                <a:lnTo>
                  <a:pt x="544261" y="0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462493" y="3423250"/>
            <a:ext cx="796396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678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71200" y="3423250"/>
            <a:ext cx="833438" cy="10495"/>
          </a:xfrm>
          <a:custGeom>
            <a:avLst/>
            <a:gdLst/>
            <a:ahLst/>
            <a:cxnLst/>
            <a:rect l="l" t="t" r="r" b="b"/>
            <a:pathLst>
              <a:path w="857250" h="10794">
                <a:moveTo>
                  <a:pt x="0" y="10671"/>
                </a:moveTo>
                <a:lnTo>
                  <a:pt x="856792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571200" y="3307640"/>
            <a:ext cx="198790" cy="250649"/>
          </a:xfrm>
          <a:custGeom>
            <a:avLst/>
            <a:gdLst/>
            <a:ahLst/>
            <a:cxnLst/>
            <a:rect l="l" t="t" r="r" b="b"/>
            <a:pathLst>
              <a:path w="204469" h="257810">
                <a:moveTo>
                  <a:pt x="0" y="257647"/>
                </a:moveTo>
                <a:lnTo>
                  <a:pt x="0" y="0"/>
                </a:lnTo>
                <a:lnTo>
                  <a:pt x="204288" y="128061"/>
                </a:lnTo>
                <a:lnTo>
                  <a:pt x="0" y="257647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046478" y="3350622"/>
            <a:ext cx="1852" cy="169157"/>
          </a:xfrm>
          <a:custGeom>
            <a:avLst/>
            <a:gdLst/>
            <a:ahLst/>
            <a:cxnLst/>
            <a:rect l="l" t="t" r="r" b="b"/>
            <a:pathLst>
              <a:path w="1904" h="173989">
                <a:moveTo>
                  <a:pt x="1524" y="0"/>
                </a:moveTo>
                <a:lnTo>
                  <a:pt x="0" y="173797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769815" y="3350622"/>
            <a:ext cx="200642" cy="167922"/>
          </a:xfrm>
          <a:custGeom>
            <a:avLst/>
            <a:gdLst/>
            <a:ahLst/>
            <a:cxnLst/>
            <a:rect l="l" t="t" r="r" b="b"/>
            <a:pathLst>
              <a:path w="206375" h="172719">
                <a:moveTo>
                  <a:pt x="102144" y="0"/>
                </a:moveTo>
                <a:lnTo>
                  <a:pt x="62387" y="6931"/>
                </a:lnTo>
                <a:lnTo>
                  <a:pt x="29919" y="25726"/>
                </a:lnTo>
                <a:lnTo>
                  <a:pt x="8027" y="53382"/>
                </a:lnTo>
                <a:lnTo>
                  <a:pt x="0" y="86898"/>
                </a:lnTo>
                <a:lnTo>
                  <a:pt x="8027" y="120176"/>
                </a:lnTo>
                <a:lnTo>
                  <a:pt x="29919" y="147308"/>
                </a:lnTo>
                <a:lnTo>
                  <a:pt x="62387" y="165579"/>
                </a:lnTo>
                <a:lnTo>
                  <a:pt x="102144" y="172273"/>
                </a:lnTo>
                <a:lnTo>
                  <a:pt x="142782" y="165579"/>
                </a:lnTo>
                <a:lnTo>
                  <a:pt x="175703" y="147308"/>
                </a:lnTo>
                <a:lnTo>
                  <a:pt x="197761" y="120176"/>
                </a:lnTo>
                <a:lnTo>
                  <a:pt x="205813" y="86898"/>
                </a:lnTo>
                <a:lnTo>
                  <a:pt x="197761" y="53382"/>
                </a:lnTo>
                <a:lnTo>
                  <a:pt x="175703" y="25726"/>
                </a:lnTo>
                <a:lnTo>
                  <a:pt x="142782" y="6931"/>
                </a:lnTo>
                <a:lnTo>
                  <a:pt x="102144" y="0"/>
                </a:lnTo>
                <a:close/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156161" y="3343211"/>
            <a:ext cx="1852" cy="182739"/>
          </a:xfrm>
          <a:custGeom>
            <a:avLst/>
            <a:gdLst/>
            <a:ahLst/>
            <a:cxnLst/>
            <a:rect l="l" t="t" r="r" b="b"/>
            <a:pathLst>
              <a:path w="1904" h="187960">
                <a:moveTo>
                  <a:pt x="1524" y="0"/>
                </a:moveTo>
                <a:lnTo>
                  <a:pt x="0" y="187518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899676" y="6651495"/>
            <a:ext cx="33955" cy="28398"/>
          </a:xfrm>
          <a:custGeom>
            <a:avLst/>
            <a:gdLst/>
            <a:ahLst/>
            <a:cxnLst/>
            <a:rect l="l" t="t" r="r" b="b"/>
            <a:pathLst>
              <a:path w="34925" h="29210">
                <a:moveTo>
                  <a:pt x="34621" y="0"/>
                </a:moveTo>
                <a:lnTo>
                  <a:pt x="0" y="28996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933336" y="6651495"/>
            <a:ext cx="33955" cy="28398"/>
          </a:xfrm>
          <a:custGeom>
            <a:avLst/>
            <a:gdLst/>
            <a:ahLst/>
            <a:cxnLst/>
            <a:rect l="l" t="t" r="r" b="b"/>
            <a:pathLst>
              <a:path w="34925" h="29210">
                <a:moveTo>
                  <a:pt x="34621" y="28996"/>
                </a:moveTo>
                <a:lnTo>
                  <a:pt x="0" y="0"/>
                </a:lnTo>
              </a:path>
            </a:pathLst>
          </a:custGeom>
          <a:ln w="3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177050" y="2531215"/>
            <a:ext cx="176133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49" dirty="0">
                <a:latin typeface="Times New Roman"/>
                <a:cs typeface="Times New Roman"/>
              </a:rPr>
              <a:t>One </a:t>
            </a:r>
            <a:r>
              <a:rPr sz="1361" spc="39" dirty="0">
                <a:latin typeface="Times New Roman"/>
                <a:cs typeface="Times New Roman"/>
              </a:rPr>
              <a:t>to </a:t>
            </a:r>
            <a:r>
              <a:rPr sz="1361" spc="53" dirty="0">
                <a:latin typeface="Times New Roman"/>
                <a:cs typeface="Times New Roman"/>
              </a:rPr>
              <a:t>Many</a:t>
            </a:r>
            <a:r>
              <a:rPr sz="1361" spc="-136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(optional)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25068" y="3934912"/>
            <a:ext cx="199407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3" dirty="0">
                <a:latin typeface="Times New Roman"/>
                <a:cs typeface="Times New Roman"/>
              </a:rPr>
              <a:t>Many </a:t>
            </a:r>
            <a:r>
              <a:rPr sz="1361" spc="29" dirty="0">
                <a:latin typeface="Times New Roman"/>
                <a:cs typeface="Times New Roman"/>
              </a:rPr>
              <a:t>to </a:t>
            </a:r>
            <a:r>
              <a:rPr sz="1361" spc="49" dirty="0">
                <a:latin typeface="Times New Roman"/>
                <a:cs typeface="Times New Roman"/>
              </a:rPr>
              <a:t>One</a:t>
            </a:r>
            <a:r>
              <a:rPr sz="1361" spc="-126" dirty="0">
                <a:latin typeface="Times New Roman"/>
                <a:cs typeface="Times New Roman"/>
              </a:rPr>
              <a:t> </a:t>
            </a:r>
            <a:r>
              <a:rPr sz="1361" spc="53" dirty="0">
                <a:latin typeface="Times New Roman"/>
                <a:cs typeface="Times New Roman"/>
              </a:rPr>
              <a:t>(Mandatory)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03632" y="5310453"/>
            <a:ext cx="188727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3" dirty="0">
                <a:latin typeface="Times New Roman"/>
                <a:cs typeface="Times New Roman"/>
              </a:rPr>
              <a:t>Many </a:t>
            </a:r>
            <a:r>
              <a:rPr sz="1361" spc="29" dirty="0">
                <a:latin typeface="Times New Roman"/>
                <a:cs typeface="Times New Roman"/>
              </a:rPr>
              <a:t>to </a:t>
            </a:r>
            <a:r>
              <a:rPr sz="1361" spc="53" dirty="0">
                <a:latin typeface="Times New Roman"/>
                <a:cs typeface="Times New Roman"/>
              </a:rPr>
              <a:t>Many</a:t>
            </a:r>
            <a:r>
              <a:rPr sz="1361" spc="-92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(optional)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03875" y="6608542"/>
            <a:ext cx="2309548" cy="282134"/>
          </a:xfrm>
          <a:custGeom>
            <a:avLst/>
            <a:gdLst/>
            <a:ahLst/>
            <a:cxnLst/>
            <a:rect l="l" t="t" r="r" b="b"/>
            <a:pathLst>
              <a:path w="2375535" h="290195">
                <a:moveTo>
                  <a:pt x="0" y="289662"/>
                </a:moveTo>
                <a:lnTo>
                  <a:pt x="2375236" y="289662"/>
                </a:lnTo>
                <a:lnTo>
                  <a:pt x="2375236" y="0"/>
                </a:lnTo>
                <a:lnTo>
                  <a:pt x="0" y="0"/>
                </a:lnTo>
                <a:lnTo>
                  <a:pt x="0" y="289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1099000" y="6640056"/>
            <a:ext cx="5371659" cy="2526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0944"/>
            <a:r>
              <a:rPr sz="1361" spc="53" dirty="0">
                <a:latin typeface="Times New Roman"/>
                <a:cs typeface="Times New Roman"/>
              </a:rPr>
              <a:t>Many </a:t>
            </a:r>
            <a:r>
              <a:rPr sz="1361" spc="29" dirty="0">
                <a:latin typeface="Times New Roman"/>
                <a:cs typeface="Times New Roman"/>
              </a:rPr>
              <a:t>to </a:t>
            </a:r>
            <a:r>
              <a:rPr sz="1361" spc="49" dirty="0">
                <a:latin typeface="Times New Roman"/>
                <a:cs typeface="Times New Roman"/>
              </a:rPr>
              <a:t>One</a:t>
            </a:r>
            <a:r>
              <a:rPr sz="1361" spc="-111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(optional)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194"/>
              </a:spcBef>
            </a:pPr>
            <a:r>
              <a:rPr sz="1167" spc="-5" dirty="0">
                <a:latin typeface="Times New Roman"/>
                <a:cs typeface="Times New Roman"/>
              </a:rPr>
              <a:t>Fig </a:t>
            </a:r>
            <a:r>
              <a:rPr sz="1167" dirty="0">
                <a:latin typeface="Times New Roman"/>
                <a:cs typeface="Times New Roman"/>
              </a:rPr>
              <a:t>1: </a:t>
            </a:r>
            <a:r>
              <a:rPr sz="1167" spc="-5" dirty="0">
                <a:latin typeface="Times New Roman"/>
                <a:cs typeface="Times New Roman"/>
              </a:rPr>
              <a:t>Different Cardinalities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63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figure-1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one to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cardinality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entities. </a:t>
            </a:r>
            <a:r>
              <a:rPr sz="1167" dirty="0">
                <a:latin typeface="Times New Roman"/>
                <a:cs typeface="Times New Roman"/>
              </a:rPr>
              <a:t>Maximum  </a:t>
            </a:r>
            <a:r>
              <a:rPr sz="1167" spc="-5" dirty="0">
                <a:latin typeface="Times New Roman"/>
                <a:cs typeface="Times New Roman"/>
              </a:rPr>
              <a:t>cardinalities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shown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modifier that appears </a:t>
            </a:r>
            <a:r>
              <a:rPr sz="1167" dirty="0">
                <a:latin typeface="Times New Roman"/>
                <a:cs typeface="Times New Roman"/>
              </a:rPr>
              <a:t>on the link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adjacent </a:t>
            </a:r>
            <a:r>
              <a:rPr sz="1167" dirty="0">
                <a:latin typeface="Times New Roman"/>
                <a:cs typeface="Times New Roman"/>
              </a:rPr>
              <a:t>to the  entity </a:t>
            </a:r>
            <a:r>
              <a:rPr sz="1167" spc="-5" dirty="0">
                <a:latin typeface="Times New Roman"/>
                <a:cs typeface="Times New Roman"/>
              </a:rPr>
              <a:t>rectangle.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modifier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next </a:t>
            </a:r>
            <a:r>
              <a:rPr sz="1167" dirty="0">
                <a:latin typeface="Times New Roman"/>
                <a:cs typeface="Times New Roman"/>
              </a:rPr>
              <a:t>to the maximum </a:t>
            </a:r>
            <a:r>
              <a:rPr sz="1167" spc="-5" dirty="0">
                <a:latin typeface="Times New Roman"/>
                <a:cs typeface="Times New Roman"/>
              </a:rPr>
              <a:t>cardinality </a:t>
            </a:r>
            <a:r>
              <a:rPr sz="1167" dirty="0">
                <a:latin typeface="Times New Roman"/>
                <a:cs typeface="Times New Roman"/>
              </a:rPr>
              <a:t>modifier  </a:t>
            </a:r>
            <a:r>
              <a:rPr sz="1167" spc="-5" dirty="0">
                <a:latin typeface="Times New Roman"/>
                <a:cs typeface="Times New Roman"/>
              </a:rPr>
              <a:t>tells </a:t>
            </a:r>
            <a:r>
              <a:rPr sz="1167" dirty="0">
                <a:latin typeface="Times New Roman"/>
                <a:cs typeface="Times New Roman"/>
              </a:rPr>
              <a:t>the minimum </a:t>
            </a:r>
            <a:r>
              <a:rPr sz="1167" spc="-5" dirty="0">
                <a:latin typeface="Times New Roman"/>
                <a:cs typeface="Times New Roman"/>
              </a:rPr>
              <a:t>cardinality. </a:t>
            </a:r>
            <a:r>
              <a:rPr sz="1167" dirty="0">
                <a:latin typeface="Times New Roman"/>
                <a:cs typeface="Times New Roman"/>
              </a:rPr>
              <a:t>The minimum </a:t>
            </a:r>
            <a:r>
              <a:rPr sz="1167" spc="-5" dirty="0">
                <a:latin typeface="Times New Roman"/>
                <a:cs typeface="Times New Roman"/>
              </a:rPr>
              <a:t>cardinality modifier lies at </a:t>
            </a:r>
            <a:r>
              <a:rPr sz="1167" dirty="0">
                <a:latin typeface="Times New Roman"/>
                <a:cs typeface="Times New Roman"/>
              </a:rPr>
              <a:t>more distance 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as compared </a:t>
            </a:r>
            <a:r>
              <a:rPr sz="1167" dirty="0">
                <a:latin typeface="Times New Roman"/>
                <a:cs typeface="Times New Roman"/>
              </a:rPr>
              <a:t>to the maximum </a:t>
            </a:r>
            <a:r>
              <a:rPr sz="1167" spc="-5" dirty="0">
                <a:latin typeface="Times New Roman"/>
                <a:cs typeface="Times New Roman"/>
              </a:rPr>
              <a:t>cardinality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modifier.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Determination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cardinalities </a:t>
            </a:r>
            <a:r>
              <a:rPr sz="1167" dirty="0">
                <a:latin typeface="Times New Roman"/>
                <a:cs typeface="Times New Roman"/>
              </a:rPr>
              <a:t>is done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interviewing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spc="10" dirty="0">
                <a:latin typeface="Times New Roman"/>
                <a:cs typeface="Times New Roman"/>
              </a:rPr>
              <a:t>by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organization.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cardinality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First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Figure-1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using a relationship </a:t>
            </a:r>
            <a:r>
              <a:rPr sz="1167" spc="-5" dirty="0">
                <a:latin typeface="Times New Roman"/>
                <a:cs typeface="Times New Roman"/>
              </a:rPr>
              <a:t>between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student  and  </a:t>
            </a:r>
            <a:r>
              <a:rPr sz="1167" dirty="0">
                <a:latin typeface="Times New Roman"/>
                <a:cs typeface="Times New Roman"/>
              </a:rPr>
              <a:t>book; this </a:t>
            </a:r>
            <a:r>
              <a:rPr sz="1167" spc="-5" dirty="0">
                <a:latin typeface="Times New Roman"/>
                <a:cs typeface="Times New Roman"/>
              </a:rPr>
              <a:t>can  </a:t>
            </a:r>
            <a:r>
              <a:rPr sz="1167" dirty="0">
                <a:latin typeface="Times New Roman"/>
                <a:cs typeface="Times New Roman"/>
              </a:rPr>
              <a:t>be  a library scenario </a:t>
            </a:r>
            <a:r>
              <a:rPr sz="1167" spc="-5" dirty="0">
                <a:latin typeface="Times New Roman"/>
                <a:cs typeface="Times New Roman"/>
              </a:rPr>
              <a:t>where students  are  </a:t>
            </a:r>
            <a:r>
              <a:rPr sz="1167" dirty="0">
                <a:latin typeface="Times New Roman"/>
                <a:cs typeface="Times New Roman"/>
              </a:rPr>
              <a:t>borrowing</a:t>
            </a:r>
            <a:r>
              <a:rPr sz="1167" spc="28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books</a:t>
            </a:r>
            <a:endParaRPr sz="1167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1699"/>
              </a:lnSpc>
              <a:spcBef>
                <a:spcPts val="190"/>
              </a:spcBef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library.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see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shape adjacent </a:t>
            </a:r>
            <a:r>
              <a:rPr sz="1167" dirty="0">
                <a:latin typeface="Times New Roman"/>
                <a:cs typeface="Times New Roman"/>
              </a:rPr>
              <a:t>to the student entity  it </a:t>
            </a:r>
            <a:r>
              <a:rPr sz="1167" spc="-5" dirty="0">
                <a:latin typeface="Times New Roman"/>
                <a:cs typeface="Times New Roman"/>
              </a:rPr>
              <a:t>shows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minimum </a:t>
            </a:r>
            <a:r>
              <a:rPr sz="1167" dirty="0">
                <a:latin typeface="Times New Roman"/>
                <a:cs typeface="Times New Roman"/>
              </a:rPr>
              <a:t>cardinality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 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zero and </a:t>
            </a:r>
            <a:r>
              <a:rPr sz="1167" dirty="0">
                <a:latin typeface="Times New Roman"/>
                <a:cs typeface="Times New Roman"/>
              </a:rPr>
              <a:t>maximum  cardinality is </a:t>
            </a:r>
            <a:r>
              <a:rPr sz="1167" spc="-5" dirty="0">
                <a:latin typeface="Times New Roman"/>
                <a:cs typeface="Times New Roman"/>
              </a:rPr>
              <a:t>one. </a:t>
            </a:r>
            <a:r>
              <a:rPr sz="1167" dirty="0">
                <a:latin typeface="Times New Roman"/>
                <a:cs typeface="Times New Roman"/>
              </a:rPr>
              <a:t>Where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side of </a:t>
            </a:r>
            <a:r>
              <a:rPr sz="1167" spc="-5" dirty="0">
                <a:latin typeface="Times New Roman"/>
                <a:cs typeface="Times New Roman"/>
              </a:rPr>
              <a:t>the diagram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shape             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adjacent </a:t>
            </a:r>
            <a:r>
              <a:rPr sz="1167" dirty="0">
                <a:latin typeface="Times New Roman"/>
                <a:cs typeface="Times New Roman"/>
              </a:rPr>
              <a:t>to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56378" y="5990424"/>
            <a:ext cx="123472" cy="267317"/>
          </a:xfrm>
          <a:custGeom>
            <a:avLst/>
            <a:gdLst/>
            <a:ahLst/>
            <a:cxnLst/>
            <a:rect l="l" t="t" r="r" b="b"/>
            <a:pathLst>
              <a:path w="127000" h="274954">
                <a:moveTo>
                  <a:pt x="0" y="0"/>
                </a:moveTo>
                <a:lnTo>
                  <a:pt x="126536" y="157027"/>
                </a:lnTo>
                <a:lnTo>
                  <a:pt x="0" y="274417"/>
                </a:lnTo>
              </a:path>
            </a:pathLst>
          </a:custGeom>
          <a:ln w="28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460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8" y="1431375"/>
            <a:ext cx="5373511" cy="502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book entity show </a:t>
            </a:r>
            <a:r>
              <a:rPr sz="1167" spc="-5" dirty="0">
                <a:latin typeface="Times New Roman"/>
                <a:cs typeface="Times New Roman"/>
              </a:rPr>
              <a:t>that at </a:t>
            </a:r>
            <a:r>
              <a:rPr sz="1167" dirty="0">
                <a:latin typeface="Times New Roman"/>
                <a:cs typeface="Times New Roman"/>
              </a:rPr>
              <a:t>most there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many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book </a:t>
            </a:r>
            <a:r>
              <a:rPr sz="1167" spc="-5" dirty="0">
                <a:latin typeface="Times New Roman"/>
                <a:cs typeface="Times New Roman"/>
              </a:rPr>
              <a:t>associated with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instance of student </a:t>
            </a:r>
            <a:r>
              <a:rPr sz="1167" spc="-5" dirty="0">
                <a:latin typeface="Times New Roman"/>
                <a:cs typeface="Times New Roman"/>
              </a:rPr>
              <a:t>entity, and that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at-least </a:t>
            </a:r>
            <a:r>
              <a:rPr sz="1167" dirty="0">
                <a:latin typeface="Times New Roman"/>
                <a:cs typeface="Times New Roman"/>
              </a:rPr>
              <a:t>no instance </a:t>
            </a:r>
            <a:r>
              <a:rPr sz="1167" spc="-5" dirty="0">
                <a:latin typeface="Times New Roman"/>
                <a:cs typeface="Times New Roman"/>
              </a:rPr>
              <a:t>associated 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 entity. In general </a:t>
            </a:r>
            <a:r>
              <a:rPr sz="1167" dirty="0">
                <a:latin typeface="Times New Roman"/>
                <a:cs typeface="Times New Roman"/>
              </a:rPr>
              <a:t>library </a:t>
            </a:r>
            <a:r>
              <a:rPr sz="1167" spc="-5" dirty="0">
                <a:latin typeface="Times New Roman"/>
                <a:cs typeface="Times New Roman"/>
              </a:rPr>
              <a:t>scenario we 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one </a:t>
            </a:r>
            <a:r>
              <a:rPr sz="1167" spc="-5" dirty="0">
                <a:latin typeface="Times New Roman"/>
                <a:cs typeface="Times New Roman"/>
              </a:rPr>
              <a:t>student can </a:t>
            </a:r>
            <a:r>
              <a:rPr sz="1167" dirty="0">
                <a:latin typeface="Times New Roman"/>
                <a:cs typeface="Times New Roman"/>
              </a:rPr>
              <a:t>borrow  </a:t>
            </a:r>
            <a:r>
              <a:rPr sz="1167" spc="-5" dirty="0">
                <a:latin typeface="Times New Roman"/>
                <a:cs typeface="Times New Roman"/>
              </a:rPr>
              <a:t>at least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and at </a:t>
            </a:r>
            <a:r>
              <a:rPr sz="1167" dirty="0">
                <a:latin typeface="Times New Roman"/>
                <a:cs typeface="Times New Roman"/>
              </a:rPr>
              <a:t>most many books. </a:t>
            </a:r>
            <a:r>
              <a:rPr sz="1167" spc="-5" dirty="0">
                <a:latin typeface="Times New Roman"/>
                <a:cs typeface="Times New Roman"/>
              </a:rPr>
              <a:t>Hence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minimum and </a:t>
            </a:r>
            <a:r>
              <a:rPr sz="1167" dirty="0">
                <a:latin typeface="Times New Roman"/>
                <a:cs typeface="Times New Roman"/>
              </a:rPr>
              <a:t>maximum cardinality is  </a:t>
            </a:r>
            <a:r>
              <a:rPr sz="1167" spc="-5" dirty="0">
                <a:latin typeface="Times New Roman"/>
                <a:cs typeface="Times New Roman"/>
              </a:rPr>
              <a:t>shown.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Figure-1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relationship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and  </a:t>
            </a:r>
            <a:r>
              <a:rPr sz="1167" spc="-5" dirty="0">
                <a:latin typeface="Times New Roman"/>
                <a:cs typeface="Times New Roman"/>
              </a:rPr>
              <a:t>project entities, </a:t>
            </a:r>
            <a:r>
              <a:rPr sz="1167" dirty="0">
                <a:latin typeface="Times New Roman"/>
                <a:cs typeface="Times New Roman"/>
              </a:rPr>
              <a:t>the relationship </a:t>
            </a:r>
            <a:r>
              <a:rPr sz="1167" spc="-5" dirty="0">
                <a:latin typeface="Times New Roman"/>
                <a:cs typeface="Times New Roman"/>
              </a:rPr>
              <a:t>describes </a:t>
            </a:r>
            <a:r>
              <a:rPr sz="1167" dirty="0">
                <a:latin typeface="Times New Roman"/>
                <a:cs typeface="Times New Roman"/>
              </a:rPr>
              <a:t>one to many </a:t>
            </a:r>
            <a:r>
              <a:rPr sz="1167" spc="-5" dirty="0">
                <a:latin typeface="Times New Roman"/>
                <a:cs typeface="Times New Roman"/>
              </a:rPr>
              <a:t>association </a:t>
            </a:r>
            <a:r>
              <a:rPr sz="1167" dirty="0">
                <a:latin typeface="Times New Roman"/>
                <a:cs typeface="Times New Roman"/>
              </a:rPr>
              <a:t>between the project 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employees,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shows </a:t>
            </a:r>
            <a:r>
              <a:rPr sz="1167" spc="-5" dirty="0">
                <a:latin typeface="Times New Roman"/>
                <a:cs typeface="Times New Roman"/>
              </a:rPr>
              <a:t>that there 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project </a:t>
            </a:r>
            <a:r>
              <a:rPr sz="1167" dirty="0">
                <a:latin typeface="Times New Roman"/>
                <a:cs typeface="Times New Roman"/>
              </a:rPr>
              <a:t>having a number of </a:t>
            </a:r>
            <a:r>
              <a:rPr sz="1167" spc="-5" dirty="0">
                <a:latin typeface="Times New Roman"/>
                <a:cs typeface="Times New Roman"/>
              </a:rPr>
              <a:t>employees, 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of one </a:t>
            </a:r>
            <a:r>
              <a:rPr sz="1167" spc="-5" dirty="0">
                <a:latin typeface="Times New Roman"/>
                <a:cs typeface="Times New Roman"/>
              </a:rPr>
              <a:t>employee at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project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necessary. </a:t>
            </a:r>
            <a:r>
              <a:rPr sz="1167" dirty="0">
                <a:latin typeface="Times New Roman"/>
                <a:cs typeface="Times New Roman"/>
              </a:rPr>
              <a:t>So the minimum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maximum </a:t>
            </a:r>
            <a:r>
              <a:rPr sz="1167" spc="-5" dirty="0">
                <a:latin typeface="Times New Roman"/>
                <a:cs typeface="Times New Roman"/>
              </a:rPr>
              <a:t>cardinality </a:t>
            </a:r>
            <a:r>
              <a:rPr sz="1167" spc="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project </a:t>
            </a:r>
            <a:r>
              <a:rPr sz="1167" dirty="0">
                <a:latin typeface="Times New Roman"/>
                <a:cs typeface="Times New Roman"/>
              </a:rPr>
              <a:t>side of the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one, and employees  associated with each </a:t>
            </a:r>
            <a:r>
              <a:rPr sz="1167" dirty="0">
                <a:latin typeface="Times New Roman"/>
                <a:cs typeface="Times New Roman"/>
              </a:rPr>
              <a:t>project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many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most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none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at-least.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Third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Figure-1 shows </a:t>
            </a:r>
            <a:r>
              <a:rPr sz="1167" dirty="0">
                <a:latin typeface="Times New Roman"/>
                <a:cs typeface="Times New Roman"/>
              </a:rPr>
              <a:t>the association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 entities. Here we can see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relationship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zero  at least and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most on both the </a:t>
            </a:r>
            <a:r>
              <a:rPr sz="1167" spc="-5" dirty="0">
                <a:latin typeface="Times New Roman"/>
                <a:cs typeface="Times New Roman"/>
              </a:rPr>
              <a:t>sides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relationship. </a:t>
            </a:r>
            <a:r>
              <a:rPr sz="1167" dirty="0">
                <a:latin typeface="Times New Roman"/>
                <a:cs typeface="Times New Roman"/>
              </a:rPr>
              <a:t>The minimum cardinality  </a:t>
            </a:r>
            <a:r>
              <a:rPr sz="1167" spc="-5" dirty="0">
                <a:latin typeface="Times New Roman"/>
                <a:cs typeface="Times New Roman"/>
              </a:rPr>
              <a:t>with zero </a:t>
            </a:r>
            <a:r>
              <a:rPr sz="1167" dirty="0">
                <a:latin typeface="Times New Roman"/>
                <a:cs typeface="Times New Roman"/>
              </a:rPr>
              <a:t>minimum is </a:t>
            </a:r>
            <a:r>
              <a:rPr sz="1167" spc="-5" dirty="0">
                <a:latin typeface="Times New Roman"/>
                <a:cs typeface="Times New Roman"/>
              </a:rPr>
              <a:t>also called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optional cardinality.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also shows </a:t>
            </a:r>
            <a:r>
              <a:rPr sz="1167" dirty="0">
                <a:latin typeface="Times New Roman"/>
                <a:cs typeface="Times New Roman"/>
              </a:rPr>
              <a:t>that one </a:t>
            </a:r>
            <a:r>
              <a:rPr sz="1167" spc="-5" dirty="0">
                <a:latin typeface="Times New Roman"/>
                <a:cs typeface="Times New Roman"/>
              </a:rPr>
              <a:t>student  can have registered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subjects and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subject can also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taken </a:t>
            </a:r>
            <a:r>
              <a:rPr sz="1167" spc="5" dirty="0">
                <a:latin typeface="Times New Roman"/>
                <a:cs typeface="Times New Roman"/>
              </a:rPr>
              <a:t>by many  </a:t>
            </a:r>
            <a:r>
              <a:rPr sz="1167" spc="-5" dirty="0">
                <a:latin typeface="Times New Roman"/>
                <a:cs typeface="Times New Roman"/>
              </a:rPr>
              <a:t>students. Also </a:t>
            </a:r>
            <a:r>
              <a:rPr sz="1167" dirty="0">
                <a:latin typeface="Times New Roman"/>
                <a:cs typeface="Times New Roman"/>
              </a:rPr>
              <a:t>it is not </a:t>
            </a:r>
            <a:r>
              <a:rPr sz="1167" spc="-5" dirty="0">
                <a:latin typeface="Times New Roman"/>
                <a:cs typeface="Times New Roman"/>
              </a:rPr>
              <a:t>necessary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get registered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subject.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fourth </a:t>
            </a:r>
            <a:r>
              <a:rPr sz="1167" spc="-5" dirty="0">
                <a:latin typeface="Times New Roman"/>
                <a:cs typeface="Times New Roman"/>
              </a:rPr>
              <a:t>part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Figure-1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see the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cardinality between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hobby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cardinality descriptors </a:t>
            </a:r>
            <a:r>
              <a:rPr sz="1167" dirty="0">
                <a:latin typeface="Times New Roman"/>
                <a:cs typeface="Times New Roman"/>
              </a:rPr>
              <a:t>show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may have no or 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most one hobby, but it is </a:t>
            </a:r>
            <a:r>
              <a:rPr sz="1167" spc="-5" dirty="0">
                <a:latin typeface="Times New Roman"/>
                <a:cs typeface="Times New Roman"/>
              </a:rPr>
              <a:t>worthwhile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notice </a:t>
            </a:r>
            <a:r>
              <a:rPr sz="1167" dirty="0">
                <a:latin typeface="Times New Roman"/>
                <a:cs typeface="Times New Roman"/>
              </a:rPr>
              <a:t>that the cardinality of the hobby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in many but </a:t>
            </a:r>
            <a:r>
              <a:rPr sz="1167" spc="-5" dirty="0">
                <a:latin typeface="Times New Roman"/>
                <a:cs typeface="Times New Roman"/>
              </a:rPr>
              <a:t>optional, </a:t>
            </a:r>
            <a:r>
              <a:rPr sz="1167" dirty="0">
                <a:latin typeface="Times New Roman"/>
                <a:cs typeface="Times New Roman"/>
              </a:rPr>
              <a:t>now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hobby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associated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nay 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chance that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5" dirty="0">
                <a:latin typeface="Times New Roman"/>
                <a:cs typeface="Times New Roman"/>
              </a:rPr>
              <a:t>hobby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associated </a:t>
            </a:r>
            <a:r>
              <a:rPr sz="1167" dirty="0">
                <a:latin typeface="Times New Roman"/>
                <a:cs typeface="Times New Roman"/>
              </a:rPr>
              <a:t>to one </a:t>
            </a:r>
            <a:r>
              <a:rPr sz="1167" spc="-5" dirty="0">
                <a:latin typeface="Times New Roman"/>
                <a:cs typeface="Times New Roman"/>
              </a:rPr>
              <a:t>student 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63" dirty="0">
                <a:latin typeface="Times New Roman"/>
                <a:cs typeface="Times New Roman"/>
              </a:rPr>
              <a:t>Other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Notations: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notation mentioned above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known as </a:t>
            </a:r>
            <a:r>
              <a:rPr sz="1167" dirty="0">
                <a:latin typeface="Times New Roman"/>
                <a:cs typeface="Times New Roman"/>
              </a:rPr>
              <a:t>crow’s </a:t>
            </a:r>
            <a:r>
              <a:rPr sz="1167" spc="-5" dirty="0">
                <a:latin typeface="Times New Roman"/>
                <a:cs typeface="Times New Roman"/>
              </a:rPr>
              <a:t>foot notation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expression </a:t>
            </a:r>
            <a:r>
              <a:rPr sz="1167" dirty="0">
                <a:latin typeface="Times New Roman"/>
                <a:cs typeface="Times New Roman"/>
              </a:rPr>
              <a:t>of ER-  </a:t>
            </a:r>
            <a:r>
              <a:rPr sz="1167" spc="-5" dirty="0">
                <a:latin typeface="Times New Roman"/>
                <a:cs typeface="Times New Roman"/>
              </a:rPr>
              <a:t>Diagrams,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other notation as well which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for creating ER-  </a:t>
            </a:r>
            <a:r>
              <a:rPr sz="1167" spc="-5" dirty="0">
                <a:latin typeface="Times New Roman"/>
                <a:cs typeface="Times New Roman"/>
              </a:rPr>
              <a:t>Diagrams; </a:t>
            </a:r>
            <a:r>
              <a:rPr sz="1167" dirty="0">
                <a:latin typeface="Times New Roman"/>
                <a:cs typeface="Times New Roman"/>
              </a:rPr>
              <a:t>one of </a:t>
            </a:r>
            <a:r>
              <a:rPr sz="1167" spc="-5" dirty="0">
                <a:latin typeface="Times New Roman"/>
                <a:cs typeface="Times New Roman"/>
              </a:rPr>
              <a:t>these notations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 Figure-2.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see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one </a:t>
            </a:r>
            <a:r>
              <a:rPr sz="1167" spc="-5" dirty="0">
                <a:latin typeface="Times New Roman"/>
                <a:cs typeface="Times New Roman"/>
              </a:rPr>
              <a:t>to  </a:t>
            </a:r>
            <a:r>
              <a:rPr sz="1167" dirty="0">
                <a:latin typeface="Times New Roman"/>
                <a:cs typeface="Times New Roman"/>
              </a:rPr>
              <a:t>many cardinality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first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expresses with single and  </a:t>
            </a:r>
            <a:r>
              <a:rPr sz="1167" dirty="0">
                <a:latin typeface="Times New Roman"/>
                <a:cs typeface="Times New Roman"/>
              </a:rPr>
              <a:t>double </a:t>
            </a:r>
            <a:r>
              <a:rPr sz="1167" spc="-5" dirty="0">
                <a:latin typeface="Times New Roman"/>
                <a:cs typeface="Times New Roman"/>
              </a:rPr>
              <a:t>arrows. </a:t>
            </a:r>
            <a:r>
              <a:rPr sz="1167" dirty="0">
                <a:latin typeface="Times New Roman"/>
                <a:cs typeface="Times New Roman"/>
              </a:rPr>
              <a:t>The Single </a:t>
            </a:r>
            <a:r>
              <a:rPr sz="1167" spc="-5" dirty="0">
                <a:latin typeface="Times New Roman"/>
                <a:cs typeface="Times New Roman"/>
              </a:rPr>
              <a:t>arrow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shows the one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double </a:t>
            </a:r>
            <a:r>
              <a:rPr sz="1167" spc="-5" dirty="0">
                <a:latin typeface="Times New Roman"/>
                <a:cs typeface="Times New Roman"/>
              </a:rPr>
              <a:t>arrow </a:t>
            </a:r>
            <a:r>
              <a:rPr sz="1167" dirty="0">
                <a:latin typeface="Times New Roman"/>
                <a:cs typeface="Times New Roman"/>
              </a:rPr>
              <a:t>show the  many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cardinality.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82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4400772"/>
            <a:ext cx="5372276" cy="859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spc="-5" dirty="0">
                <a:latin typeface="Times New Roman"/>
                <a:cs typeface="Times New Roman"/>
              </a:rPr>
              <a:t>2: Arrow-head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notation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So the </a:t>
            </a:r>
            <a:r>
              <a:rPr sz="1167" spc="-5" dirty="0">
                <a:latin typeface="Times New Roman"/>
                <a:cs typeface="Times New Roman"/>
              </a:rPr>
              <a:t>First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figure-2 </a:t>
            </a:r>
            <a:r>
              <a:rPr sz="1167" dirty="0">
                <a:latin typeface="Times New Roman"/>
                <a:cs typeface="Times New Roman"/>
              </a:rPr>
              <a:t>show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to many </a:t>
            </a:r>
            <a:r>
              <a:rPr sz="1167" spc="-5" dirty="0">
                <a:latin typeface="Times New Roman"/>
                <a:cs typeface="Times New Roman"/>
              </a:rPr>
              <a:t>cardinality, </a:t>
            </a:r>
            <a:r>
              <a:rPr sz="1167" dirty="0">
                <a:latin typeface="Times New Roman"/>
                <a:cs typeface="Times New Roman"/>
              </a:rPr>
              <a:t>second part of the </a:t>
            </a:r>
            <a:r>
              <a:rPr sz="1167" spc="-5" dirty="0">
                <a:latin typeface="Times New Roman"/>
                <a:cs typeface="Times New Roman"/>
              </a:rPr>
              <a:t>Figure  shows </a:t>
            </a:r>
            <a:r>
              <a:rPr sz="1167" dirty="0">
                <a:latin typeface="Times New Roman"/>
                <a:cs typeface="Times New Roman"/>
              </a:rPr>
              <a:t>many to one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third part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cardinality shows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cardinality 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entities involved.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7808835"/>
            <a:ext cx="5369807" cy="69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3: </a:t>
            </a:r>
            <a:r>
              <a:rPr sz="1167" spc="-5" dirty="0">
                <a:latin typeface="Times New Roman"/>
                <a:cs typeface="Times New Roman"/>
              </a:rPr>
              <a:t>Alphabetical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notation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above Figure shows another notation for creating ER-Diagrams </a:t>
            </a:r>
            <a:r>
              <a:rPr sz="1167" dirty="0">
                <a:latin typeface="Times New Roman"/>
                <a:cs typeface="Times New Roman"/>
              </a:rPr>
              <a:t>which show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to  show the one cardinality </a:t>
            </a:r>
            <a:r>
              <a:rPr sz="1167" spc="-5" dirty="0">
                <a:latin typeface="Times New Roman"/>
                <a:cs typeface="Times New Roman"/>
              </a:rPr>
              <a:t>we have </a:t>
            </a:r>
            <a:r>
              <a:rPr sz="1167" dirty="0">
                <a:latin typeface="Times New Roman"/>
                <a:cs typeface="Times New Roman"/>
              </a:rPr>
              <a:t>used 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for many cardinality M or N is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0798" y="2244555"/>
            <a:ext cx="154340" cy="79022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14" y="80781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96887" y="2081742"/>
          <a:ext cx="4258557" cy="50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783">
                <a:tc rowSpan="2"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15" dirty="0">
                          <a:latin typeface="Tahoma"/>
                          <a:cs typeface="Tahoma"/>
                        </a:rPr>
                        <a:t>STD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spc="40" dirty="0">
                          <a:latin typeface="Tahoma"/>
                          <a:cs typeface="Tahoma"/>
                        </a:rPr>
                        <a:t>BOOK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558178" y="2244555"/>
            <a:ext cx="154340" cy="79022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14" y="80781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726621" y="2323093"/>
            <a:ext cx="156192" cy="77170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38" y="79257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676725" y="2324575"/>
            <a:ext cx="150019" cy="90752"/>
          </a:xfrm>
          <a:custGeom>
            <a:avLst/>
            <a:gdLst/>
            <a:ahLst/>
            <a:cxnLst/>
            <a:rect l="l" t="t" r="r" b="b"/>
            <a:pathLst>
              <a:path w="154304" h="93344">
                <a:moveTo>
                  <a:pt x="0" y="92974"/>
                </a:moveTo>
                <a:lnTo>
                  <a:pt x="153942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74477" y="2321611"/>
            <a:ext cx="148784" cy="88900"/>
          </a:xfrm>
          <a:custGeom>
            <a:avLst/>
            <a:gdLst/>
            <a:ahLst/>
            <a:cxnLst/>
            <a:rect l="l" t="t" r="r" b="b"/>
            <a:pathLst>
              <a:path w="153035" h="91439">
                <a:moveTo>
                  <a:pt x="0" y="91450"/>
                </a:moveTo>
                <a:lnTo>
                  <a:pt x="152417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726621" y="2234183"/>
            <a:ext cx="148784" cy="90752"/>
          </a:xfrm>
          <a:custGeom>
            <a:avLst/>
            <a:gdLst/>
            <a:ahLst/>
            <a:cxnLst/>
            <a:rect l="l" t="t" r="r" b="b"/>
            <a:pathLst>
              <a:path w="153035" h="93344">
                <a:moveTo>
                  <a:pt x="0" y="92974"/>
                </a:moveTo>
                <a:lnTo>
                  <a:pt x="152417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05158" y="3049197"/>
            <a:ext cx="156192" cy="77170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38" y="79257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03676" y="2970659"/>
            <a:ext cx="150019" cy="88900"/>
          </a:xfrm>
          <a:custGeom>
            <a:avLst/>
            <a:gdLst/>
            <a:ahLst/>
            <a:cxnLst/>
            <a:rect l="l" t="t" r="r" b="b"/>
            <a:pathLst>
              <a:path w="154305" h="91439">
                <a:moveTo>
                  <a:pt x="0" y="91450"/>
                </a:moveTo>
                <a:lnTo>
                  <a:pt x="153942" y="0"/>
                </a:lnTo>
              </a:path>
            </a:pathLst>
          </a:custGeom>
          <a:ln w="4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671376" y="2972711"/>
            <a:ext cx="154340" cy="79022"/>
          </a:xfrm>
          <a:custGeom>
            <a:avLst/>
            <a:gdLst/>
            <a:ahLst/>
            <a:cxnLst/>
            <a:rect l="l" t="t" r="r" b="b"/>
            <a:pathLst>
              <a:path w="158750" h="81280">
                <a:moveTo>
                  <a:pt x="0" y="0"/>
                </a:moveTo>
                <a:lnTo>
                  <a:pt x="158540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97179" y="2811087"/>
          <a:ext cx="4258557" cy="509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 rowSpan="2"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5" dirty="0">
                          <a:latin typeface="Tahoma"/>
                          <a:cs typeface="Tahoma"/>
                        </a:rPr>
                        <a:t>STD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00" spc="-5" dirty="0">
                          <a:latin typeface="Tahoma"/>
                          <a:cs typeface="Tahoma"/>
                        </a:rPr>
                        <a:t>HOBBY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2">
                      <a:solidFill>
                        <a:srgbClr val="000000"/>
                      </a:solidFill>
                      <a:prstDash val="solid"/>
                    </a:lnL>
                    <a:lnR w="42312">
                      <a:solidFill>
                        <a:srgbClr val="000000"/>
                      </a:solidFill>
                      <a:prstDash val="solid"/>
                    </a:lnR>
                    <a:lnT w="42312">
                      <a:solidFill>
                        <a:srgbClr val="000000"/>
                      </a:solidFill>
                      <a:prstDash val="solid"/>
                    </a:lnT>
                    <a:lnB w="423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726884" y="3051262"/>
            <a:ext cx="156192" cy="79022"/>
          </a:xfrm>
          <a:custGeom>
            <a:avLst/>
            <a:gdLst/>
            <a:ahLst/>
            <a:cxnLst/>
            <a:rect l="l" t="t" r="r" b="b"/>
            <a:pathLst>
              <a:path w="160655" h="81280">
                <a:moveTo>
                  <a:pt x="0" y="0"/>
                </a:moveTo>
                <a:lnTo>
                  <a:pt x="160064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677305" y="3054227"/>
            <a:ext cx="150019" cy="90752"/>
          </a:xfrm>
          <a:custGeom>
            <a:avLst/>
            <a:gdLst/>
            <a:ahLst/>
            <a:cxnLst/>
            <a:rect l="l" t="t" r="r" b="b"/>
            <a:pathLst>
              <a:path w="154304" h="93344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726884" y="2963820"/>
            <a:ext cx="148784" cy="89517"/>
          </a:xfrm>
          <a:custGeom>
            <a:avLst/>
            <a:gdLst/>
            <a:ahLst/>
            <a:cxnLst/>
            <a:rect l="l" t="t" r="r" b="b"/>
            <a:pathLst>
              <a:path w="153035" h="92075">
                <a:moveTo>
                  <a:pt x="0" y="91465"/>
                </a:moveTo>
                <a:lnTo>
                  <a:pt x="152442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67630" y="3722648"/>
            <a:ext cx="154340" cy="79022"/>
          </a:xfrm>
          <a:custGeom>
            <a:avLst/>
            <a:gdLst/>
            <a:ahLst/>
            <a:cxnLst/>
            <a:rect l="l" t="t" r="r" b="b"/>
            <a:pathLst>
              <a:path w="158750" h="81279">
                <a:moveTo>
                  <a:pt x="0" y="0"/>
                </a:moveTo>
                <a:lnTo>
                  <a:pt x="158540" y="80794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82452" y="3799716"/>
            <a:ext cx="150019" cy="90752"/>
          </a:xfrm>
          <a:custGeom>
            <a:avLst/>
            <a:gdLst/>
            <a:ahLst/>
            <a:cxnLst/>
            <a:rect l="l" t="t" r="r" b="b"/>
            <a:pathLst>
              <a:path w="154304" h="93345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05434" y="3798234"/>
            <a:ext cx="156192" cy="77170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64" y="7927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03952" y="3718202"/>
            <a:ext cx="150019" cy="90752"/>
          </a:xfrm>
          <a:custGeom>
            <a:avLst/>
            <a:gdLst/>
            <a:ahLst/>
            <a:cxnLst/>
            <a:rect l="l" t="t" r="r" b="b"/>
            <a:pathLst>
              <a:path w="154305" h="93345">
                <a:moveTo>
                  <a:pt x="0" y="92990"/>
                </a:moveTo>
                <a:lnTo>
                  <a:pt x="153967" y="0"/>
                </a:lnTo>
              </a:path>
            </a:pathLst>
          </a:custGeom>
          <a:ln w="42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671407" y="3722614"/>
            <a:ext cx="154340" cy="79022"/>
          </a:xfrm>
          <a:custGeom>
            <a:avLst/>
            <a:gdLst/>
            <a:ahLst/>
            <a:cxnLst/>
            <a:rect l="l" t="t" r="r" b="b"/>
            <a:pathLst>
              <a:path w="158750" h="81279">
                <a:moveTo>
                  <a:pt x="0" y="0"/>
                </a:moveTo>
                <a:lnTo>
                  <a:pt x="158546" y="80797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7076" y="3561033"/>
          <a:ext cx="4259174" cy="508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783">
                <a:tc rowSpan="2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200" spc="5" dirty="0">
                          <a:latin typeface="Tahoma"/>
                          <a:cs typeface="Tahoma"/>
                        </a:rPr>
                        <a:t>PROJ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21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40" dirty="0">
                          <a:latin typeface="Tahoma"/>
                          <a:cs typeface="Tahoma"/>
                        </a:rPr>
                        <a:t>EMP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21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  <a:lnB w="4232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2321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2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2319">
                      <a:solidFill>
                        <a:srgbClr val="000000"/>
                      </a:solidFill>
                      <a:prstDash val="solid"/>
                    </a:lnL>
                    <a:lnR w="42319">
                      <a:solidFill>
                        <a:srgbClr val="000000"/>
                      </a:solidFill>
                      <a:prstDash val="solid"/>
                    </a:lnR>
                    <a:lnT w="42319">
                      <a:solidFill>
                        <a:srgbClr val="000000"/>
                      </a:solidFill>
                      <a:prstDash val="solid"/>
                    </a:lnT>
                    <a:lnB w="4231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726828" y="3801168"/>
            <a:ext cx="156192" cy="77170"/>
          </a:xfrm>
          <a:custGeom>
            <a:avLst/>
            <a:gdLst/>
            <a:ahLst/>
            <a:cxnLst/>
            <a:rect l="l" t="t" r="r" b="b"/>
            <a:pathLst>
              <a:path w="160655" h="79375">
                <a:moveTo>
                  <a:pt x="0" y="0"/>
                </a:moveTo>
                <a:lnTo>
                  <a:pt x="160070" y="79273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677336" y="3804134"/>
            <a:ext cx="150019" cy="89517"/>
          </a:xfrm>
          <a:custGeom>
            <a:avLst/>
            <a:gdLst/>
            <a:ahLst/>
            <a:cxnLst/>
            <a:rect l="l" t="t" r="r" b="b"/>
            <a:pathLst>
              <a:path w="154304" h="92075">
                <a:moveTo>
                  <a:pt x="0" y="91469"/>
                </a:moveTo>
                <a:lnTo>
                  <a:pt x="153973" y="0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726828" y="3713722"/>
            <a:ext cx="148784" cy="89517"/>
          </a:xfrm>
          <a:custGeom>
            <a:avLst/>
            <a:gdLst/>
            <a:ahLst/>
            <a:cxnLst/>
            <a:rect l="l" t="t" r="r" b="b"/>
            <a:pathLst>
              <a:path w="153035" h="92075">
                <a:moveTo>
                  <a:pt x="0" y="91469"/>
                </a:moveTo>
                <a:lnTo>
                  <a:pt x="152448" y="0"/>
                </a:lnTo>
              </a:path>
            </a:pathLst>
          </a:custGeom>
          <a:ln w="4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65057" y="5515155"/>
          <a:ext cx="4085696" cy="479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5">
                <a:tc rowSpan="2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00" spc="15" dirty="0">
                          <a:latin typeface="Tahoma"/>
                          <a:cs typeface="Tahoma"/>
                        </a:rPr>
                        <a:t>STD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7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1898650" algn="l"/>
                        </a:tabLst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1	</a:t>
                      </a:r>
                      <a:r>
                        <a:rPr sz="1500" spc="30" baseline="2777" dirty="0">
                          <a:latin typeface="Tahoma"/>
                          <a:cs typeface="Tahoma"/>
                        </a:rPr>
                        <a:t>M</a:t>
                      </a:r>
                      <a:endParaRPr sz="1500" baseline="2777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00" spc="20" dirty="0">
                          <a:latin typeface="Tahoma"/>
                          <a:cs typeface="Tahoma"/>
                        </a:rPr>
                        <a:t>BOOK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5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5">
                      <a:solidFill>
                        <a:srgbClr val="000000"/>
                      </a:solidFill>
                      <a:prstDash val="solid"/>
                    </a:lnT>
                    <a:lnB w="28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7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  <a:lnB w="288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87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7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85">
                      <a:solidFill>
                        <a:srgbClr val="000000"/>
                      </a:solidFill>
                      <a:prstDash val="solid"/>
                    </a:lnL>
                    <a:lnR w="28885">
                      <a:solidFill>
                        <a:srgbClr val="000000"/>
                      </a:solidFill>
                      <a:prstDash val="solid"/>
                    </a:lnR>
                    <a:lnT w="28885">
                      <a:solidFill>
                        <a:srgbClr val="000000"/>
                      </a:solidFill>
                      <a:prstDash val="solid"/>
                    </a:lnT>
                    <a:lnB w="288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865169" y="6313738"/>
          <a:ext cx="4086313" cy="479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415">
                <a:tc row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STD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2004695" algn="r"/>
                        </a:tabLst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HOBBY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865187" y="7091977"/>
          <a:ext cx="4086313" cy="479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32">
                <a:tc row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00" spc="15" dirty="0">
                          <a:latin typeface="Tahoma"/>
                          <a:cs typeface="Tahoma"/>
                        </a:rPr>
                        <a:t>PROJ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1898650" algn="l"/>
                        </a:tabLst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M	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100" spc="10" dirty="0">
                          <a:latin typeface="Tahoma"/>
                          <a:cs typeface="Tahoma"/>
                        </a:rPr>
                        <a:t>EMP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890">
                      <a:solidFill>
                        <a:srgbClr val="000000"/>
                      </a:solidFill>
                      <a:prstDash val="solid"/>
                    </a:lnL>
                    <a:lnR w="28890">
                      <a:solidFill>
                        <a:srgbClr val="000000"/>
                      </a:solidFill>
                      <a:prstDash val="solid"/>
                    </a:lnR>
                    <a:lnT w="28890">
                      <a:solidFill>
                        <a:srgbClr val="000000"/>
                      </a:solidFill>
                      <a:prstDash val="solid"/>
                    </a:lnT>
                    <a:lnB w="2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1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4827485"/>
            <a:ext cx="5405614" cy="2992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4: </a:t>
            </a:r>
            <a:r>
              <a:rPr sz="1167" spc="-5" dirty="0">
                <a:latin typeface="Times New Roman"/>
                <a:cs typeface="Times New Roman"/>
              </a:rPr>
              <a:t>Dot-based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notation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37041" indent="-617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Notations shown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Figure-4 above as also </a:t>
            </a:r>
            <a:r>
              <a:rPr sz="1167" dirty="0">
                <a:latin typeface="Times New Roman"/>
                <a:cs typeface="Times New Roman"/>
              </a:rPr>
              <a:t>used </a:t>
            </a:r>
            <a:r>
              <a:rPr sz="1167" spc="-5" dirty="0">
                <a:latin typeface="Times New Roman"/>
                <a:cs typeface="Times New Roman"/>
              </a:rPr>
              <a:t>for creating ER-Diagrams where </a:t>
            </a:r>
            <a:r>
              <a:rPr sz="1167" dirty="0">
                <a:latin typeface="Times New Roman"/>
                <a:cs typeface="Times New Roman"/>
              </a:rPr>
              <a:t>1 is  </a:t>
            </a:r>
            <a:r>
              <a:rPr sz="1167" spc="-5" dirty="0">
                <a:latin typeface="Times New Roman"/>
                <a:cs typeface="Times New Roman"/>
              </a:rPr>
              <a:t>used for showing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cardinality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black filled Dot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for showing </a:t>
            </a:r>
            <a:r>
              <a:rPr sz="1167" spc="5" dirty="0">
                <a:latin typeface="Times New Roman"/>
                <a:cs typeface="Times New Roman"/>
              </a:rPr>
              <a:t>many  </a:t>
            </a:r>
            <a:r>
              <a:rPr sz="1167" spc="-5" dirty="0">
                <a:latin typeface="Times New Roman"/>
                <a:cs typeface="Times New Roman"/>
              </a:rPr>
              <a:t>cardinality.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15" dirty="0">
                <a:latin typeface="Times New Roman"/>
                <a:cs typeface="Times New Roman"/>
              </a:rPr>
              <a:t>Roles </a:t>
            </a:r>
            <a:r>
              <a:rPr sz="1361" spc="39" dirty="0">
                <a:latin typeface="Times New Roman"/>
                <a:cs typeface="Times New Roman"/>
              </a:rPr>
              <a:t>in</a:t>
            </a:r>
            <a:r>
              <a:rPr sz="1361" spc="-63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Relationships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6400"/>
              </a:lnSpc>
            </a:pP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is </a:t>
            </a:r>
            <a:r>
              <a:rPr sz="1167" spc="-5" dirty="0">
                <a:latin typeface="Times New Roman"/>
                <a:cs typeface="Times New Roman"/>
              </a:rPr>
              <a:t>involved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of the entity in the  </a:t>
            </a:r>
            <a:r>
              <a:rPr sz="1167" spc="-5" dirty="0">
                <a:latin typeface="Times New Roman"/>
                <a:cs typeface="Times New Roman"/>
              </a:rPr>
              <a:t>relationship. These </a:t>
            </a:r>
            <a:r>
              <a:rPr sz="1167" dirty="0">
                <a:latin typeface="Times New Roman"/>
                <a:cs typeface="Times New Roman"/>
              </a:rPr>
              <a:t>details </a:t>
            </a:r>
            <a:r>
              <a:rPr sz="1167" spc="-5" dirty="0">
                <a:latin typeface="Times New Roman"/>
                <a:cs typeface="Times New Roman"/>
              </a:rPr>
              <a:t>provide </a:t>
            </a:r>
            <a:r>
              <a:rPr sz="1167" dirty="0">
                <a:latin typeface="Times New Roman"/>
                <a:cs typeface="Times New Roman"/>
              </a:rPr>
              <a:t>more semantics of 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The role is generally  </a:t>
            </a:r>
            <a:r>
              <a:rPr sz="1167" spc="-5" dirty="0">
                <a:latin typeface="Times New Roman"/>
                <a:cs typeface="Times New Roman"/>
              </a:rPr>
              <a:t>clear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relationship, </a:t>
            </a:r>
            <a:r>
              <a:rPr sz="1167" dirty="0">
                <a:latin typeface="Times New Roman"/>
                <a:cs typeface="Times New Roman"/>
              </a:rPr>
              <a:t>but in some </a:t>
            </a:r>
            <a:r>
              <a:rPr sz="1167" spc="-5" dirty="0">
                <a:latin typeface="Times New Roman"/>
                <a:cs typeface="Times New Roman"/>
              </a:rPr>
              <a:t>cases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necessary to mention the </a:t>
            </a:r>
            <a:r>
              <a:rPr sz="1167" spc="-5" dirty="0">
                <a:latin typeface="Times New Roman"/>
                <a:cs typeface="Times New Roman"/>
              </a:rPr>
              <a:t>role explicitly.  </a:t>
            </a:r>
            <a:r>
              <a:rPr sz="1167" spc="24" dirty="0">
                <a:latin typeface="Times New Roman"/>
                <a:cs typeface="Times New Roman"/>
              </a:rPr>
              <a:t>Two </a:t>
            </a:r>
            <a:r>
              <a:rPr sz="1167" spc="29" dirty="0">
                <a:latin typeface="Times New Roman"/>
                <a:cs typeface="Times New Roman"/>
              </a:rPr>
              <a:t>situations to </a:t>
            </a:r>
            <a:r>
              <a:rPr sz="1167" spc="34" dirty="0">
                <a:latin typeface="Times New Roman"/>
                <a:cs typeface="Times New Roman"/>
              </a:rPr>
              <a:t>mention </a:t>
            </a:r>
            <a:r>
              <a:rPr sz="1167" spc="39" dirty="0">
                <a:latin typeface="Times New Roman"/>
                <a:cs typeface="Times New Roman"/>
              </a:rPr>
              <a:t>the </a:t>
            </a:r>
            <a:r>
              <a:rPr sz="1167" spc="29" dirty="0">
                <a:latin typeface="Times New Roman"/>
                <a:cs typeface="Times New Roman"/>
              </a:rPr>
              <a:t>role</a:t>
            </a:r>
            <a:r>
              <a:rPr sz="1167" spc="-175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explicitly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24" dirty="0">
                <a:latin typeface="Times New Roman"/>
                <a:cs typeface="Times New Roman"/>
              </a:rPr>
              <a:t>Recursive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Relationship:</a:t>
            </a:r>
            <a:endParaRPr sz="1167">
              <a:latin typeface="Times New Roman"/>
              <a:cs typeface="Times New Roman"/>
            </a:endParaRPr>
          </a:p>
          <a:p>
            <a:pPr marL="12347" marR="38893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one entity is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another </a:t>
            </a:r>
            <a:r>
              <a:rPr sz="1167" spc="-5" dirty="0">
                <a:latin typeface="Times New Roman"/>
                <a:cs typeface="Times New Roman"/>
              </a:rPr>
              <a:t>attribute  </a:t>
            </a:r>
            <a:r>
              <a:rPr sz="1167" dirty="0">
                <a:latin typeface="Times New Roman"/>
                <a:cs typeface="Times New Roman"/>
              </a:rPr>
              <a:t>of the same </a:t>
            </a:r>
            <a:r>
              <a:rPr sz="1167" spc="-5" dirty="0">
                <a:latin typeface="Times New Roman"/>
                <a:cs typeface="Times New Roman"/>
              </a:rPr>
              <a:t>entity. </a:t>
            </a:r>
            <a:r>
              <a:rPr sz="1167" dirty="0">
                <a:latin typeface="Times New Roman"/>
                <a:cs typeface="Times New Roman"/>
              </a:rPr>
              <a:t>Such a link </a:t>
            </a:r>
            <a:r>
              <a:rPr sz="1167" spc="-5" dirty="0">
                <a:latin typeface="Times New Roman"/>
                <a:cs typeface="Times New Roman"/>
              </a:rPr>
              <a:t>initiates from </a:t>
            </a:r>
            <a:r>
              <a:rPr sz="1167" dirty="0">
                <a:latin typeface="Times New Roman"/>
                <a:cs typeface="Times New Roman"/>
              </a:rPr>
              <a:t>one entity </a:t>
            </a:r>
            <a:r>
              <a:rPr sz="1167" spc="-5" dirty="0">
                <a:latin typeface="Times New Roman"/>
                <a:cs typeface="Times New Roman"/>
              </a:rPr>
              <a:t>and terminates </a:t>
            </a:r>
            <a:r>
              <a:rPr sz="1167" dirty="0">
                <a:latin typeface="Times New Roman"/>
                <a:cs typeface="Times New Roman"/>
              </a:rPr>
              <a:t>on the same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3244" y="3179836"/>
          <a:ext cx="4246827" cy="49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286">
                <a:tc rowSpan="2"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spc="10" dirty="0">
                          <a:latin typeface="Tahoma"/>
                          <a:cs typeface="Tahoma"/>
                        </a:rPr>
                        <a:t>STD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spc="5" dirty="0">
                          <a:latin typeface="Tahoma"/>
                          <a:cs typeface="Tahoma"/>
                        </a:rPr>
                        <a:t>BOOK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4">
                      <a:solidFill>
                        <a:srgbClr val="000000"/>
                      </a:solidFill>
                      <a:prstDash val="solid"/>
                    </a:lnL>
                    <a:lnR w="30024">
                      <a:solidFill>
                        <a:srgbClr val="000000"/>
                      </a:solidFill>
                      <a:prstDash val="solid"/>
                    </a:lnR>
                    <a:lnT w="30024">
                      <a:solidFill>
                        <a:srgbClr val="000000"/>
                      </a:solidFill>
                      <a:prstDash val="solid"/>
                    </a:lnT>
                    <a:lnB w="300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60279" y="3279487"/>
            <a:ext cx="79022" cy="79022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41159" y="0"/>
                </a:moveTo>
                <a:lnTo>
                  <a:pt x="25081" y="3215"/>
                </a:lnTo>
                <a:lnTo>
                  <a:pt x="12004" y="12004"/>
                </a:lnTo>
                <a:lnTo>
                  <a:pt x="3215" y="25081"/>
                </a:lnTo>
                <a:lnTo>
                  <a:pt x="0" y="41159"/>
                </a:lnTo>
                <a:lnTo>
                  <a:pt x="3215" y="56356"/>
                </a:lnTo>
                <a:lnTo>
                  <a:pt x="12004" y="68980"/>
                </a:lnTo>
                <a:lnTo>
                  <a:pt x="25081" y="77602"/>
                </a:lnTo>
                <a:lnTo>
                  <a:pt x="41159" y="80794"/>
                </a:lnTo>
                <a:lnTo>
                  <a:pt x="56356" y="77602"/>
                </a:lnTo>
                <a:lnTo>
                  <a:pt x="68980" y="68980"/>
                </a:lnTo>
                <a:lnTo>
                  <a:pt x="77602" y="56356"/>
                </a:lnTo>
                <a:lnTo>
                  <a:pt x="80794" y="41159"/>
                </a:lnTo>
                <a:lnTo>
                  <a:pt x="77602" y="25081"/>
                </a:lnTo>
                <a:lnTo>
                  <a:pt x="68980" y="12004"/>
                </a:lnTo>
                <a:lnTo>
                  <a:pt x="56356" y="3215"/>
                </a:lnTo>
                <a:lnTo>
                  <a:pt x="41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760279" y="3279487"/>
            <a:ext cx="79022" cy="79022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41159" y="0"/>
                </a:moveTo>
                <a:lnTo>
                  <a:pt x="25081" y="3215"/>
                </a:lnTo>
                <a:lnTo>
                  <a:pt x="12004" y="12004"/>
                </a:lnTo>
                <a:lnTo>
                  <a:pt x="3215" y="25081"/>
                </a:lnTo>
                <a:lnTo>
                  <a:pt x="0" y="41159"/>
                </a:lnTo>
                <a:lnTo>
                  <a:pt x="3215" y="56356"/>
                </a:lnTo>
                <a:lnTo>
                  <a:pt x="12004" y="68980"/>
                </a:lnTo>
                <a:lnTo>
                  <a:pt x="25081" y="77602"/>
                </a:lnTo>
                <a:lnTo>
                  <a:pt x="41159" y="80794"/>
                </a:lnTo>
                <a:lnTo>
                  <a:pt x="56356" y="77602"/>
                </a:lnTo>
                <a:lnTo>
                  <a:pt x="68980" y="68980"/>
                </a:lnTo>
                <a:lnTo>
                  <a:pt x="77602" y="56356"/>
                </a:lnTo>
                <a:lnTo>
                  <a:pt x="80794" y="41159"/>
                </a:lnTo>
                <a:lnTo>
                  <a:pt x="77602" y="25081"/>
                </a:lnTo>
                <a:lnTo>
                  <a:pt x="68980" y="12004"/>
                </a:lnTo>
                <a:lnTo>
                  <a:pt x="56356" y="3215"/>
                </a:lnTo>
                <a:lnTo>
                  <a:pt x="41159" y="0"/>
                </a:lnTo>
                <a:close/>
              </a:path>
            </a:pathLst>
          </a:custGeom>
          <a:ln w="30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53420" y="4060543"/>
          <a:ext cx="4247444" cy="49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783">
                <a:tc row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spc="5" dirty="0">
                          <a:latin typeface="Tahoma"/>
                          <a:cs typeface="Tahoma"/>
                        </a:rPr>
                        <a:t>PROJ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EMP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29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29">
                      <a:solidFill>
                        <a:srgbClr val="000000"/>
                      </a:solidFill>
                      <a:prstDash val="solid"/>
                    </a:lnT>
                    <a:lnB w="3002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29">
                      <a:solidFill>
                        <a:srgbClr val="000000"/>
                      </a:solidFill>
                      <a:prstDash val="solid"/>
                    </a:lnL>
                    <a:lnR w="30029">
                      <a:solidFill>
                        <a:srgbClr val="000000"/>
                      </a:solidFill>
                      <a:prstDash val="solid"/>
                    </a:lnR>
                    <a:lnT w="30029">
                      <a:solidFill>
                        <a:srgbClr val="000000"/>
                      </a:solidFill>
                      <a:prstDash val="solid"/>
                    </a:lnT>
                    <a:lnB w="3002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726291" y="4161289"/>
            <a:ext cx="79022" cy="79022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39636" y="0"/>
                </a:moveTo>
                <a:lnTo>
                  <a:pt x="24439" y="3215"/>
                </a:lnTo>
                <a:lnTo>
                  <a:pt x="11814" y="12005"/>
                </a:lnTo>
                <a:lnTo>
                  <a:pt x="3191" y="25082"/>
                </a:lnTo>
                <a:lnTo>
                  <a:pt x="0" y="41161"/>
                </a:lnTo>
                <a:lnTo>
                  <a:pt x="3191" y="56358"/>
                </a:lnTo>
                <a:lnTo>
                  <a:pt x="11814" y="68982"/>
                </a:lnTo>
                <a:lnTo>
                  <a:pt x="24439" y="77605"/>
                </a:lnTo>
                <a:lnTo>
                  <a:pt x="39636" y="80797"/>
                </a:lnTo>
                <a:lnTo>
                  <a:pt x="55715" y="77605"/>
                </a:lnTo>
                <a:lnTo>
                  <a:pt x="68792" y="68982"/>
                </a:lnTo>
                <a:lnTo>
                  <a:pt x="77582" y="56358"/>
                </a:lnTo>
                <a:lnTo>
                  <a:pt x="80797" y="41161"/>
                </a:lnTo>
                <a:lnTo>
                  <a:pt x="77582" y="25082"/>
                </a:lnTo>
                <a:lnTo>
                  <a:pt x="68792" y="12005"/>
                </a:lnTo>
                <a:lnTo>
                  <a:pt x="55715" y="3215"/>
                </a:lnTo>
                <a:lnTo>
                  <a:pt x="39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57301" y="4170182"/>
            <a:ext cx="79022" cy="79022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1161" y="0"/>
                </a:moveTo>
                <a:lnTo>
                  <a:pt x="25082" y="3191"/>
                </a:lnTo>
                <a:lnTo>
                  <a:pt x="12005" y="11814"/>
                </a:lnTo>
                <a:lnTo>
                  <a:pt x="3215" y="24439"/>
                </a:lnTo>
                <a:lnTo>
                  <a:pt x="0" y="39636"/>
                </a:lnTo>
                <a:lnTo>
                  <a:pt x="3215" y="55715"/>
                </a:lnTo>
                <a:lnTo>
                  <a:pt x="12005" y="68792"/>
                </a:lnTo>
                <a:lnTo>
                  <a:pt x="25082" y="77582"/>
                </a:lnTo>
                <a:lnTo>
                  <a:pt x="41161" y="80797"/>
                </a:lnTo>
                <a:lnTo>
                  <a:pt x="56358" y="77582"/>
                </a:lnTo>
                <a:lnTo>
                  <a:pt x="68982" y="68792"/>
                </a:lnTo>
                <a:lnTo>
                  <a:pt x="77605" y="55715"/>
                </a:lnTo>
                <a:lnTo>
                  <a:pt x="80797" y="39636"/>
                </a:lnTo>
                <a:lnTo>
                  <a:pt x="77605" y="24439"/>
                </a:lnTo>
                <a:lnTo>
                  <a:pt x="68982" y="11814"/>
                </a:lnTo>
                <a:lnTo>
                  <a:pt x="56358" y="3191"/>
                </a:lnTo>
                <a:lnTo>
                  <a:pt x="41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53379" y="2323400"/>
          <a:ext cx="4247444" cy="49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431">
                <a:tc row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DEPT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1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009139" algn="l"/>
                        </a:tabLst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	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100" spc="15" dirty="0">
                          <a:latin typeface="Tahoma"/>
                          <a:cs typeface="Tahoma"/>
                        </a:rPr>
                        <a:t>CHAIR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1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  <a:lnB w="300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031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0030">
                      <a:solidFill>
                        <a:srgbClr val="000000"/>
                      </a:solidFill>
                      <a:prstDash val="solid"/>
                    </a:lnL>
                    <a:lnR w="30030">
                      <a:solidFill>
                        <a:srgbClr val="000000"/>
                      </a:solidFill>
                      <a:prstDash val="solid"/>
                    </a:lnR>
                    <a:lnT w="30030">
                      <a:solidFill>
                        <a:srgbClr val="000000"/>
                      </a:solidFill>
                      <a:prstDash val="solid"/>
                    </a:lnT>
                    <a:lnB w="300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2930954"/>
            <a:ext cx="5371659" cy="172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Fig-5: Roles </a:t>
            </a:r>
            <a:r>
              <a:rPr sz="1167" dirty="0">
                <a:latin typeface="Times New Roman"/>
                <a:cs typeface="Times New Roman"/>
              </a:rPr>
              <a:t>in a unary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Figure-5 above shows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recursive relationship which tells that </a:t>
            </a:r>
            <a:r>
              <a:rPr sz="1167" dirty="0">
                <a:latin typeface="Times New Roman"/>
                <a:cs typeface="Times New Roman"/>
              </a:rPr>
              <a:t>in the faculty of a </a:t>
            </a:r>
            <a:r>
              <a:rPr sz="1167" spc="-5" dirty="0">
                <a:latin typeface="Times New Roman"/>
                <a:cs typeface="Times New Roman"/>
              </a:rPr>
              <a:t>certain  </a:t>
            </a:r>
            <a:r>
              <a:rPr sz="1167" dirty="0">
                <a:latin typeface="Times New Roman"/>
                <a:cs typeface="Times New Roman"/>
              </a:rPr>
              <a:t>institute </a:t>
            </a:r>
            <a:r>
              <a:rPr sz="1167" spc="-5" dirty="0">
                <a:latin typeface="Times New Roman"/>
                <a:cs typeface="Times New Roman"/>
              </a:rPr>
              <a:t>we can have </a:t>
            </a:r>
            <a:r>
              <a:rPr sz="1167" dirty="0">
                <a:latin typeface="Times New Roman"/>
                <a:cs typeface="Times New Roman"/>
              </a:rPr>
              <a:t>one faculty member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among the same faculty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head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faculty. Now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mentioned on the </a:t>
            </a:r>
            <a:r>
              <a:rPr sz="1167" spc="-5" dirty="0">
                <a:latin typeface="Times New Roman"/>
                <a:cs typeface="Times New Roman"/>
              </a:rPr>
              <a:t>relationship tell that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Faculty instance are  headed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one of the entity </a:t>
            </a:r>
            <a:r>
              <a:rPr sz="1167" spc="-5" dirty="0">
                <a:latin typeface="Times New Roman"/>
                <a:cs typeface="Times New Roman"/>
              </a:rPr>
              <a:t>instance from </a:t>
            </a:r>
            <a:r>
              <a:rPr sz="1167" dirty="0">
                <a:latin typeface="Times New Roman"/>
                <a:cs typeface="Times New Roman"/>
              </a:rPr>
              <a:t>the same faculty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29" dirty="0">
                <a:latin typeface="Times New Roman"/>
                <a:cs typeface="Times New Roman"/>
              </a:rPr>
              <a:t>Multiple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Relationships: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second situation which needs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mentioned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relationship link  when there </a:t>
            </a:r>
            <a:r>
              <a:rPr sz="1167" dirty="0">
                <a:latin typeface="Times New Roman"/>
                <a:cs typeface="Times New Roman"/>
              </a:rPr>
              <a:t>is more </a:t>
            </a:r>
            <a:r>
              <a:rPr sz="1167" spc="-5" dirty="0">
                <a:latin typeface="Times New Roman"/>
                <a:cs typeface="Times New Roman"/>
              </a:rPr>
              <a:t>than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7702102"/>
            <a:ext cx="5371659" cy="1526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6: Multiple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relationships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an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we can have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of Faculty members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students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one  faculty </a:t>
            </a:r>
            <a:r>
              <a:rPr sz="1167" spc="-5" dirty="0">
                <a:latin typeface="Times New Roman"/>
                <a:cs typeface="Times New Roman"/>
              </a:rPr>
              <a:t>member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teach a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students and </a:t>
            </a:r>
            <a:r>
              <a:rPr sz="1167" spc="-10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same time one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may 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been </a:t>
            </a:r>
            <a:r>
              <a:rPr sz="1167" spc="-5" dirty="0">
                <a:latin typeface="Times New Roman"/>
                <a:cs typeface="Times New Roman"/>
              </a:rPr>
              <a:t>taught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number of faculty members. </a:t>
            </a:r>
            <a:r>
              <a:rPr sz="1167" spc="-5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is one side of the </a:t>
            </a:r>
            <a:r>
              <a:rPr sz="1167" spc="-5" dirty="0">
                <a:latin typeface="Times New Roman"/>
                <a:cs typeface="Times New Roman"/>
              </a:rPr>
              <a:t>picture. Now 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side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 faculty member </a:t>
            </a:r>
            <a:r>
              <a:rPr sz="1167" spc="5" dirty="0">
                <a:latin typeface="Times New Roman"/>
                <a:cs typeface="Times New Roman"/>
              </a:rPr>
              <a:t>may be </a:t>
            </a:r>
            <a:r>
              <a:rPr sz="1167" dirty="0">
                <a:latin typeface="Times New Roman"/>
                <a:cs typeface="Times New Roman"/>
              </a:rPr>
              <a:t>supervising a number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students for their final projects.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shows two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associations between </a:t>
            </a:r>
            <a:r>
              <a:rPr sz="1167" dirty="0">
                <a:latin typeface="Times New Roman"/>
                <a:cs typeface="Times New Roman"/>
              </a:rPr>
              <a:t>the faculty 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students. So in 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it is necessary to mention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entities involved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293" y="1478452"/>
            <a:ext cx="5112370" cy="142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644853" y="4797789"/>
            <a:ext cx="4731536" cy="280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8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766113" y="8659247"/>
            <a:ext cx="3457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</a:t>
            </a:r>
            <a:r>
              <a:rPr sz="1167" dirty="0">
                <a:latin typeface="Times New Roman"/>
                <a:cs typeface="Times New Roman"/>
              </a:rPr>
              <a:t>ig</a:t>
            </a:r>
            <a:r>
              <a:rPr sz="1167" spc="-5" dirty="0">
                <a:latin typeface="Times New Roman"/>
                <a:cs typeface="Times New Roman"/>
              </a:rPr>
              <a:t>-</a:t>
            </a:r>
            <a:r>
              <a:rPr sz="1167" dirty="0">
                <a:latin typeface="Times New Roman"/>
                <a:cs typeface="Times New Roman"/>
              </a:rPr>
              <a:t>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0130" y="8089971"/>
            <a:ext cx="1205089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162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896057" y="7318887"/>
            <a:ext cx="0" cy="764293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612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890130" y="7312713"/>
            <a:ext cx="1205089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1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088944" y="7318391"/>
            <a:ext cx="0" cy="764910"/>
          </a:xfrm>
          <a:custGeom>
            <a:avLst/>
            <a:gdLst/>
            <a:ahLst/>
            <a:cxnLst/>
            <a:rect l="l" t="t" r="r" b="b"/>
            <a:pathLst>
              <a:path h="786765">
                <a:moveTo>
                  <a:pt x="0" y="0"/>
                </a:moveTo>
                <a:lnTo>
                  <a:pt x="0" y="78647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915321" y="8065276"/>
            <a:ext cx="1154465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3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921249" y="7343581"/>
            <a:ext cx="0" cy="716139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599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915321" y="7337408"/>
            <a:ext cx="1154465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3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063753" y="7343581"/>
            <a:ext cx="0" cy="716139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181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103009" y="7372212"/>
            <a:ext cx="780962" cy="70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06" marR="4939" indent="-24077">
              <a:lnSpc>
                <a:spcPct val="100800"/>
              </a:lnSpc>
            </a:pPr>
            <a:r>
              <a:rPr sz="2285" spc="5" dirty="0">
                <a:latin typeface="Tahoma"/>
                <a:cs typeface="Tahoma"/>
              </a:rPr>
              <a:t>BOO</a:t>
            </a:r>
            <a:r>
              <a:rPr sz="2285" dirty="0">
                <a:latin typeface="Tahoma"/>
                <a:cs typeface="Tahoma"/>
              </a:rPr>
              <a:t>K  COPY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3737" y="7482902"/>
            <a:ext cx="1084703" cy="382181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146929">
              <a:spcBef>
                <a:spcPts val="238"/>
              </a:spcBef>
            </a:pPr>
            <a:r>
              <a:rPr sz="2285" spc="5" dirty="0">
                <a:latin typeface="Tahoma"/>
                <a:cs typeface="Tahoma"/>
              </a:rPr>
              <a:t>BOOK</a:t>
            </a:r>
            <a:endParaRPr sz="2285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6805" y="7263215"/>
            <a:ext cx="885296" cy="889617"/>
          </a:xfrm>
          <a:custGeom>
            <a:avLst/>
            <a:gdLst/>
            <a:ahLst/>
            <a:cxnLst/>
            <a:rect l="l" t="t" r="r" b="b"/>
            <a:pathLst>
              <a:path w="910589" h="915034">
                <a:moveTo>
                  <a:pt x="455804" y="0"/>
                </a:moveTo>
                <a:lnTo>
                  <a:pt x="0" y="457328"/>
                </a:lnTo>
                <a:lnTo>
                  <a:pt x="455804" y="914657"/>
                </a:lnTo>
                <a:lnTo>
                  <a:pt x="910083" y="457328"/>
                </a:lnTo>
                <a:lnTo>
                  <a:pt x="455804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41610" y="7706357"/>
            <a:ext cx="667367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5992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658745" y="7706358"/>
            <a:ext cx="698235" cy="9260"/>
          </a:xfrm>
          <a:custGeom>
            <a:avLst/>
            <a:gdLst/>
            <a:ahLst/>
            <a:cxnLst/>
            <a:rect l="l" t="t" r="r" b="b"/>
            <a:pathLst>
              <a:path w="718185" h="9525">
                <a:moveTo>
                  <a:pt x="0" y="9146"/>
                </a:moveTo>
                <a:lnTo>
                  <a:pt x="718005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29233" y="6814143"/>
            <a:ext cx="1000742" cy="335227"/>
          </a:xfrm>
          <a:custGeom>
            <a:avLst/>
            <a:gdLst/>
            <a:ahLst/>
            <a:cxnLst/>
            <a:rect l="l" t="t" r="r" b="b"/>
            <a:pathLst>
              <a:path w="1029335" h="344804">
                <a:moveTo>
                  <a:pt x="515256" y="0"/>
                </a:moveTo>
                <a:lnTo>
                  <a:pt x="445554" y="1555"/>
                </a:lnTo>
                <a:lnTo>
                  <a:pt x="378636" y="6090"/>
                </a:lnTo>
                <a:lnTo>
                  <a:pt x="315127" y="13410"/>
                </a:lnTo>
                <a:lnTo>
                  <a:pt x="255652" y="23318"/>
                </a:lnTo>
                <a:lnTo>
                  <a:pt x="200834" y="35618"/>
                </a:lnTo>
                <a:lnTo>
                  <a:pt x="151299" y="50115"/>
                </a:lnTo>
                <a:lnTo>
                  <a:pt x="107671" y="66613"/>
                </a:lnTo>
                <a:lnTo>
                  <a:pt x="70575" y="84916"/>
                </a:lnTo>
                <a:lnTo>
                  <a:pt x="18476" y="126153"/>
                </a:lnTo>
                <a:lnTo>
                  <a:pt x="0" y="172260"/>
                </a:lnTo>
                <a:lnTo>
                  <a:pt x="4723" y="195504"/>
                </a:lnTo>
                <a:lnTo>
                  <a:pt x="40635" y="239049"/>
                </a:lnTo>
                <a:lnTo>
                  <a:pt x="107671" y="277258"/>
                </a:lnTo>
                <a:lnTo>
                  <a:pt x="151299" y="293833"/>
                </a:lnTo>
                <a:lnTo>
                  <a:pt x="200834" y="308439"/>
                </a:lnTo>
                <a:lnTo>
                  <a:pt x="255652" y="320863"/>
                </a:lnTo>
                <a:lnTo>
                  <a:pt x="315127" y="330896"/>
                </a:lnTo>
                <a:lnTo>
                  <a:pt x="378636" y="338324"/>
                </a:lnTo>
                <a:lnTo>
                  <a:pt x="445554" y="342936"/>
                </a:lnTo>
                <a:lnTo>
                  <a:pt x="515256" y="344520"/>
                </a:lnTo>
                <a:lnTo>
                  <a:pt x="584928" y="342936"/>
                </a:lnTo>
                <a:lnTo>
                  <a:pt x="651763" y="338324"/>
                </a:lnTo>
                <a:lnTo>
                  <a:pt x="715147" y="330896"/>
                </a:lnTo>
                <a:lnTo>
                  <a:pt x="774466" y="320863"/>
                </a:lnTo>
                <a:lnTo>
                  <a:pt x="829105" y="308439"/>
                </a:lnTo>
                <a:lnTo>
                  <a:pt x="878451" y="293833"/>
                </a:lnTo>
                <a:lnTo>
                  <a:pt x="921891" y="277258"/>
                </a:lnTo>
                <a:lnTo>
                  <a:pt x="958809" y="258927"/>
                </a:lnTo>
                <a:lnTo>
                  <a:pt x="1010625" y="217838"/>
                </a:lnTo>
                <a:lnTo>
                  <a:pt x="1028989" y="172260"/>
                </a:lnTo>
                <a:lnTo>
                  <a:pt x="1024295" y="148696"/>
                </a:lnTo>
                <a:lnTo>
                  <a:pt x="988591" y="104828"/>
                </a:lnTo>
                <a:lnTo>
                  <a:pt x="921891" y="66613"/>
                </a:lnTo>
                <a:lnTo>
                  <a:pt x="878451" y="50115"/>
                </a:lnTo>
                <a:lnTo>
                  <a:pt x="829105" y="35618"/>
                </a:lnTo>
                <a:lnTo>
                  <a:pt x="774466" y="23318"/>
                </a:lnTo>
                <a:lnTo>
                  <a:pt x="715147" y="13410"/>
                </a:lnTo>
                <a:lnTo>
                  <a:pt x="651763" y="6090"/>
                </a:lnTo>
                <a:lnTo>
                  <a:pt x="584928" y="1555"/>
                </a:lnTo>
                <a:lnTo>
                  <a:pt x="51525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29233" y="8319939"/>
            <a:ext cx="1000742" cy="333992"/>
          </a:xfrm>
          <a:custGeom>
            <a:avLst/>
            <a:gdLst/>
            <a:ahLst/>
            <a:cxnLst/>
            <a:rect l="l" t="t" r="r" b="b"/>
            <a:pathLst>
              <a:path w="1029335" h="343534">
                <a:moveTo>
                  <a:pt x="515256" y="0"/>
                </a:moveTo>
                <a:lnTo>
                  <a:pt x="445554" y="1584"/>
                </a:lnTo>
                <a:lnTo>
                  <a:pt x="378636" y="6196"/>
                </a:lnTo>
                <a:lnTo>
                  <a:pt x="315127" y="13624"/>
                </a:lnTo>
                <a:lnTo>
                  <a:pt x="255652" y="23656"/>
                </a:lnTo>
                <a:lnTo>
                  <a:pt x="200834" y="36081"/>
                </a:lnTo>
                <a:lnTo>
                  <a:pt x="151299" y="50687"/>
                </a:lnTo>
                <a:lnTo>
                  <a:pt x="107671" y="67261"/>
                </a:lnTo>
                <a:lnTo>
                  <a:pt x="70575" y="85593"/>
                </a:lnTo>
                <a:lnTo>
                  <a:pt x="18476" y="126682"/>
                </a:lnTo>
                <a:lnTo>
                  <a:pt x="0" y="172260"/>
                </a:lnTo>
                <a:lnTo>
                  <a:pt x="4723" y="195474"/>
                </a:lnTo>
                <a:lnTo>
                  <a:pt x="40635" y="238811"/>
                </a:lnTo>
                <a:lnTo>
                  <a:pt x="107671" y="276685"/>
                </a:lnTo>
                <a:lnTo>
                  <a:pt x="151299" y="293071"/>
                </a:lnTo>
                <a:lnTo>
                  <a:pt x="200834" y="307488"/>
                </a:lnTo>
                <a:lnTo>
                  <a:pt x="255652" y="319734"/>
                </a:lnTo>
                <a:lnTo>
                  <a:pt x="315127" y="329610"/>
                </a:lnTo>
                <a:lnTo>
                  <a:pt x="378636" y="336912"/>
                </a:lnTo>
                <a:lnTo>
                  <a:pt x="445554" y="341441"/>
                </a:lnTo>
                <a:lnTo>
                  <a:pt x="515256" y="342996"/>
                </a:lnTo>
                <a:lnTo>
                  <a:pt x="584928" y="341441"/>
                </a:lnTo>
                <a:lnTo>
                  <a:pt x="651763" y="336912"/>
                </a:lnTo>
                <a:lnTo>
                  <a:pt x="715147" y="329610"/>
                </a:lnTo>
                <a:lnTo>
                  <a:pt x="774466" y="319734"/>
                </a:lnTo>
                <a:lnTo>
                  <a:pt x="829105" y="307488"/>
                </a:lnTo>
                <a:lnTo>
                  <a:pt x="878451" y="293071"/>
                </a:lnTo>
                <a:lnTo>
                  <a:pt x="921891" y="276685"/>
                </a:lnTo>
                <a:lnTo>
                  <a:pt x="958809" y="258531"/>
                </a:lnTo>
                <a:lnTo>
                  <a:pt x="1010625" y="217725"/>
                </a:lnTo>
                <a:lnTo>
                  <a:pt x="1028989" y="172260"/>
                </a:lnTo>
                <a:lnTo>
                  <a:pt x="1024295" y="149016"/>
                </a:lnTo>
                <a:lnTo>
                  <a:pt x="988591" y="105471"/>
                </a:lnTo>
                <a:lnTo>
                  <a:pt x="921891" y="67261"/>
                </a:lnTo>
                <a:lnTo>
                  <a:pt x="878451" y="50687"/>
                </a:lnTo>
                <a:lnTo>
                  <a:pt x="829105" y="36081"/>
                </a:lnTo>
                <a:lnTo>
                  <a:pt x="774466" y="23656"/>
                </a:lnTo>
                <a:lnTo>
                  <a:pt x="715147" y="13624"/>
                </a:lnTo>
                <a:lnTo>
                  <a:pt x="651763" y="6196"/>
                </a:lnTo>
                <a:lnTo>
                  <a:pt x="584928" y="1584"/>
                </a:lnTo>
                <a:lnTo>
                  <a:pt x="51525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30177" y="7149092"/>
            <a:ext cx="333992" cy="333992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0" y="0"/>
                </a:moveTo>
                <a:lnTo>
                  <a:pt x="342996" y="34299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630177" y="7984987"/>
            <a:ext cx="333992" cy="335227"/>
          </a:xfrm>
          <a:custGeom>
            <a:avLst/>
            <a:gdLst/>
            <a:ahLst/>
            <a:cxnLst/>
            <a:rect l="l" t="t" r="r" b="b"/>
            <a:pathLst>
              <a:path w="343535" h="344804">
                <a:moveTo>
                  <a:pt x="342996" y="0"/>
                </a:moveTo>
                <a:lnTo>
                  <a:pt x="0" y="34452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70375" y="8350295"/>
            <a:ext cx="519818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-5" dirty="0">
                <a:latin typeface="Tahoma"/>
                <a:cs typeface="Tahoma"/>
              </a:rPr>
              <a:t>bk</a:t>
            </a:r>
            <a:r>
              <a:rPr sz="1312" dirty="0">
                <a:latin typeface="Tahoma"/>
                <a:cs typeface="Tahoma"/>
              </a:rPr>
              <a:t>Title</a:t>
            </a:r>
            <a:endParaRPr sz="1312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65817" y="6646647"/>
            <a:ext cx="999508" cy="333992"/>
          </a:xfrm>
          <a:custGeom>
            <a:avLst/>
            <a:gdLst/>
            <a:ahLst/>
            <a:cxnLst/>
            <a:rect l="l" t="t" r="r" b="b"/>
            <a:pathLst>
              <a:path w="1028065" h="343534">
                <a:moveTo>
                  <a:pt x="513751" y="0"/>
                </a:moveTo>
                <a:lnTo>
                  <a:pt x="444076" y="1555"/>
                </a:lnTo>
                <a:lnTo>
                  <a:pt x="377239" y="6090"/>
                </a:lnTo>
                <a:lnTo>
                  <a:pt x="313853" y="13410"/>
                </a:lnTo>
                <a:lnTo>
                  <a:pt x="254532" y="23318"/>
                </a:lnTo>
                <a:lnTo>
                  <a:pt x="199891" y="35619"/>
                </a:lnTo>
                <a:lnTo>
                  <a:pt x="150542" y="50117"/>
                </a:lnTo>
                <a:lnTo>
                  <a:pt x="107102" y="66615"/>
                </a:lnTo>
                <a:lnTo>
                  <a:pt x="70182" y="84919"/>
                </a:lnTo>
                <a:lnTo>
                  <a:pt x="18364" y="126158"/>
                </a:lnTo>
                <a:lnTo>
                  <a:pt x="0" y="172266"/>
                </a:lnTo>
                <a:lnTo>
                  <a:pt x="4693" y="195481"/>
                </a:lnTo>
                <a:lnTo>
                  <a:pt x="40398" y="238820"/>
                </a:lnTo>
                <a:lnTo>
                  <a:pt x="107102" y="276695"/>
                </a:lnTo>
                <a:lnTo>
                  <a:pt x="150542" y="293082"/>
                </a:lnTo>
                <a:lnTo>
                  <a:pt x="199891" y="307499"/>
                </a:lnTo>
                <a:lnTo>
                  <a:pt x="254532" y="319746"/>
                </a:lnTo>
                <a:lnTo>
                  <a:pt x="313853" y="329622"/>
                </a:lnTo>
                <a:lnTo>
                  <a:pt x="377239" y="336925"/>
                </a:lnTo>
                <a:lnTo>
                  <a:pt x="444076" y="341454"/>
                </a:lnTo>
                <a:lnTo>
                  <a:pt x="513751" y="343009"/>
                </a:lnTo>
                <a:lnTo>
                  <a:pt x="583426" y="341454"/>
                </a:lnTo>
                <a:lnTo>
                  <a:pt x="650263" y="336925"/>
                </a:lnTo>
                <a:lnTo>
                  <a:pt x="713649" y="329622"/>
                </a:lnTo>
                <a:lnTo>
                  <a:pt x="772970" y="319746"/>
                </a:lnTo>
                <a:lnTo>
                  <a:pt x="827611" y="307499"/>
                </a:lnTo>
                <a:lnTo>
                  <a:pt x="876960" y="293082"/>
                </a:lnTo>
                <a:lnTo>
                  <a:pt x="920400" y="276695"/>
                </a:lnTo>
                <a:lnTo>
                  <a:pt x="957320" y="258541"/>
                </a:lnTo>
                <a:lnTo>
                  <a:pt x="1009138" y="217733"/>
                </a:lnTo>
                <a:lnTo>
                  <a:pt x="1027503" y="172266"/>
                </a:lnTo>
                <a:lnTo>
                  <a:pt x="1022809" y="148701"/>
                </a:lnTo>
                <a:lnTo>
                  <a:pt x="987104" y="104832"/>
                </a:lnTo>
                <a:lnTo>
                  <a:pt x="920400" y="66615"/>
                </a:lnTo>
                <a:lnTo>
                  <a:pt x="876960" y="50117"/>
                </a:lnTo>
                <a:lnTo>
                  <a:pt x="827611" y="35619"/>
                </a:lnTo>
                <a:lnTo>
                  <a:pt x="772970" y="23318"/>
                </a:lnTo>
                <a:lnTo>
                  <a:pt x="713649" y="13410"/>
                </a:lnTo>
                <a:lnTo>
                  <a:pt x="650263" y="6090"/>
                </a:lnTo>
                <a:lnTo>
                  <a:pt x="583426" y="1555"/>
                </a:lnTo>
                <a:lnTo>
                  <a:pt x="51375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098925" y="1740069"/>
            <a:ext cx="5375363" cy="5312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24" dirty="0">
                <a:latin typeface="Times New Roman"/>
                <a:cs typeface="Times New Roman"/>
              </a:rPr>
              <a:t>Dependencies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7408">
              <a:lnSpc>
                <a:spcPct val="100600"/>
              </a:lnSpc>
            </a:pPr>
            <a:r>
              <a:rPr sz="1167" dirty="0">
                <a:latin typeface="Times New Roman"/>
                <a:cs typeface="Times New Roman"/>
              </a:rPr>
              <a:t>Dependency is a 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constraint, for </a:t>
            </a:r>
            <a:r>
              <a:rPr sz="1167" dirty="0">
                <a:latin typeface="Times New Roman"/>
                <a:cs typeface="Times New Roman"/>
              </a:rPr>
              <a:t>example once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define the cardinality or 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among </a:t>
            </a:r>
            <a:r>
              <a:rPr sz="1167" spc="-5" dirty="0">
                <a:latin typeface="Times New Roman"/>
                <a:cs typeface="Times New Roman"/>
              </a:rPr>
              <a:t>two entities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constraint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check that tells that cardinality 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followed while populating data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relations. </a:t>
            </a:r>
            <a:r>
              <a:rPr sz="1167" dirty="0">
                <a:latin typeface="Times New Roman"/>
                <a:cs typeface="Times New Roman"/>
              </a:rPr>
              <a:t>Similarly the dependency is a  </a:t>
            </a:r>
            <a:r>
              <a:rPr sz="1167" spc="-5" dirty="0">
                <a:latin typeface="Times New Roman"/>
                <a:cs typeface="Times New Roman"/>
              </a:rPr>
              <a:t>constraint. </a:t>
            </a:r>
            <a:r>
              <a:rPr sz="1167" dirty="0">
                <a:latin typeface="Times New Roman"/>
                <a:cs typeface="Times New Roman"/>
              </a:rPr>
              <a:t>There are a number of dependency types </a:t>
            </a:r>
            <a:r>
              <a:rPr sz="1167" spc="-5" dirty="0">
                <a:latin typeface="Times New Roman"/>
                <a:cs typeface="Times New Roman"/>
              </a:rPr>
              <a:t>which are expressed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44" dirty="0">
                <a:latin typeface="Times New Roman"/>
                <a:cs typeface="Times New Roman"/>
              </a:rPr>
              <a:t>The </a:t>
            </a:r>
            <a:r>
              <a:rPr sz="1167" spc="19" dirty="0">
                <a:latin typeface="Times New Roman"/>
                <a:cs typeface="Times New Roman"/>
              </a:rPr>
              <a:t>Existence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dependency:</a:t>
            </a:r>
            <a:endParaRPr sz="1167">
              <a:latin typeface="Times New Roman"/>
              <a:cs typeface="Times New Roman"/>
            </a:endParaRPr>
          </a:p>
          <a:p>
            <a:pPr marL="12347" marR="9878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10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dependency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exists </a:t>
            </a:r>
            <a:r>
              <a:rPr sz="1167" spc="-5" dirty="0">
                <a:latin typeface="Times New Roman"/>
                <a:cs typeface="Times New Roman"/>
              </a:rPr>
              <a:t>when one </a:t>
            </a:r>
            <a:r>
              <a:rPr sz="1167" dirty="0">
                <a:latin typeface="Times New Roman"/>
                <a:cs typeface="Times New Roman"/>
              </a:rPr>
              <a:t>entity instance </a:t>
            </a:r>
            <a:r>
              <a:rPr sz="1167" spc="-5" dirty="0">
                <a:latin typeface="Times New Roman"/>
                <a:cs typeface="Times New Roman"/>
              </a:rPr>
              <a:t>needs instance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existence. As we </a:t>
            </a:r>
            <a:r>
              <a:rPr sz="1167" dirty="0">
                <a:latin typeface="Times New Roman"/>
                <a:cs typeface="Times New Roman"/>
              </a:rPr>
              <a:t>have seen </a:t>
            </a:r>
            <a:r>
              <a:rPr sz="1167" spc="-5" dirty="0">
                <a:latin typeface="Times New Roman"/>
                <a:cs typeface="Times New Roman"/>
              </a:rPr>
              <a:t>earlier </a:t>
            </a:r>
            <a:r>
              <a:rPr sz="1167" dirty="0">
                <a:latin typeface="Times New Roman"/>
                <a:cs typeface="Times New Roman"/>
              </a:rPr>
              <a:t>in case of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and  organization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projects associated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employees there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employees  are </a:t>
            </a:r>
            <a:r>
              <a:rPr sz="1167" dirty="0">
                <a:latin typeface="Times New Roman"/>
                <a:cs typeface="Times New Roman"/>
              </a:rPr>
              <a:t>dependent on projects, it </a:t>
            </a:r>
            <a:r>
              <a:rPr sz="1167" spc="-5" dirty="0">
                <a:latin typeface="Times New Roman"/>
                <a:cs typeface="Times New Roman"/>
              </a:rPr>
              <a:t>means that </a:t>
            </a:r>
            <a:r>
              <a:rPr sz="1167" dirty="0">
                <a:latin typeface="Times New Roman"/>
                <a:cs typeface="Times New Roman"/>
              </a:rPr>
              <a:t>if no </a:t>
            </a:r>
            <a:r>
              <a:rPr sz="1167" spc="-5" dirty="0">
                <a:latin typeface="Times New Roman"/>
                <a:cs typeface="Times New Roman"/>
              </a:rPr>
              <a:t>project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assigned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an employee </a:t>
            </a:r>
            <a:r>
              <a:rPr sz="1167" dirty="0">
                <a:latin typeface="Times New Roman"/>
                <a:cs typeface="Times New Roman"/>
              </a:rPr>
              <a:t>it can not  exist.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other words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time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employee must be </a:t>
            </a:r>
            <a:r>
              <a:rPr sz="1167" spc="-5" dirty="0">
                <a:latin typeface="Times New Roman"/>
                <a:cs typeface="Times New Roman"/>
              </a:rPr>
              <a:t>working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at  least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project.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Identifier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Dependency:</a:t>
            </a:r>
            <a:endParaRPr sz="1167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  <a:spcBef>
                <a:spcPts val="53"/>
              </a:spcBef>
            </a:pP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dependent </a:t>
            </a:r>
            <a:r>
              <a:rPr sz="1167" dirty="0">
                <a:latin typeface="Times New Roman"/>
                <a:cs typeface="Times New Roman"/>
              </a:rPr>
              <a:t>entity incase of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dependency does not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own  identifier and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external </a:t>
            </a:r>
            <a:r>
              <a:rPr sz="1167" spc="-5" dirty="0">
                <a:latin typeface="Times New Roman"/>
                <a:cs typeface="Times New Roman"/>
              </a:rPr>
              <a:t>identifier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pick data for that entity. </a:t>
            </a:r>
            <a:r>
              <a:rPr sz="1167" dirty="0">
                <a:latin typeface="Times New Roman"/>
                <a:cs typeface="Times New Roman"/>
              </a:rPr>
              <a:t>And to </a:t>
            </a:r>
            <a:r>
              <a:rPr sz="1167" spc="-5" dirty="0">
                <a:latin typeface="Times New Roman"/>
                <a:cs typeface="Times New Roman"/>
              </a:rPr>
              <a:t>define </a:t>
            </a:r>
            <a:r>
              <a:rPr sz="1167" dirty="0">
                <a:latin typeface="Times New Roman"/>
                <a:cs typeface="Times New Roman"/>
              </a:rPr>
              <a:t>a  key in this entity the </a:t>
            </a:r>
            <a:r>
              <a:rPr sz="1167" spc="5" dirty="0">
                <a:latin typeface="Times New Roman"/>
                <a:cs typeface="Times New Roman"/>
              </a:rPr>
              <a:t>key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parent </a:t>
            </a:r>
            <a:r>
              <a:rPr sz="1167" dirty="0">
                <a:latin typeface="Times New Roman"/>
                <a:cs typeface="Times New Roman"/>
              </a:rPr>
              <a:t>entity is to be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10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entity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used as composite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29" dirty="0">
                <a:latin typeface="Times New Roman"/>
                <a:cs typeface="Times New Roman"/>
              </a:rPr>
              <a:t>Referential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Dependency: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situation when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dependent </a:t>
            </a:r>
            <a:r>
              <a:rPr sz="1167" dirty="0">
                <a:latin typeface="Times New Roman"/>
                <a:cs typeface="Times New Roman"/>
              </a:rPr>
              <a:t>entity has it </a:t>
            </a:r>
            <a:r>
              <a:rPr sz="1167" spc="-5" dirty="0">
                <a:latin typeface="Times New Roman"/>
                <a:cs typeface="Times New Roman"/>
              </a:rPr>
              <a:t>own </a:t>
            </a:r>
            <a:r>
              <a:rPr sz="1167" dirty="0">
                <a:latin typeface="Times New Roman"/>
                <a:cs typeface="Times New Roman"/>
              </a:rPr>
              <a:t>key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unique </a:t>
            </a:r>
            <a:r>
              <a:rPr sz="1167" spc="-5" dirty="0">
                <a:latin typeface="Times New Roman"/>
                <a:cs typeface="Times New Roman"/>
              </a:rPr>
              <a:t>identification  </a:t>
            </a:r>
            <a:r>
              <a:rPr sz="1167" dirty="0">
                <a:latin typeface="Times New Roman"/>
                <a:cs typeface="Times New Roman"/>
              </a:rPr>
              <a:t>but the key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show the </a:t>
            </a:r>
            <a:r>
              <a:rPr sz="1167" spc="-5" dirty="0">
                <a:latin typeface="Times New Roman"/>
                <a:cs typeface="Times New Roman"/>
              </a:rPr>
              <a:t>reference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parent </a:t>
            </a:r>
            <a:r>
              <a:rPr sz="1167" dirty="0">
                <a:latin typeface="Times New Roman"/>
                <a:cs typeface="Times New Roman"/>
              </a:rPr>
              <a:t>entity is </a:t>
            </a:r>
            <a:r>
              <a:rPr sz="1167" spc="-5" dirty="0">
                <a:latin typeface="Times New Roman"/>
                <a:cs typeface="Times New Roman"/>
              </a:rPr>
              <a:t>shown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help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 attribute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parent entity. </a:t>
            </a:r>
            <a:r>
              <a:rPr sz="1167" dirty="0">
                <a:latin typeface="Times New Roman"/>
                <a:cs typeface="Times New Roman"/>
              </a:rPr>
              <a:t>Means to show the </a:t>
            </a:r>
            <a:r>
              <a:rPr sz="1167" spc="-5" dirty="0">
                <a:latin typeface="Times New Roman"/>
                <a:cs typeface="Times New Roman"/>
              </a:rPr>
              <a:t>link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parent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this entity  </a:t>
            </a:r>
            <a:r>
              <a:rPr sz="1167" spc="-5" dirty="0">
                <a:latin typeface="Times New Roman"/>
                <a:cs typeface="Times New Roman"/>
              </a:rPr>
              <a:t>there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an attribute and </a:t>
            </a:r>
            <a:r>
              <a:rPr sz="1167" dirty="0">
                <a:latin typeface="Times New Roman"/>
                <a:cs typeface="Times New Roman"/>
              </a:rPr>
              <a:t>a record in this </a:t>
            </a:r>
            <a:r>
              <a:rPr sz="1167" spc="-5" dirty="0">
                <a:latin typeface="Times New Roman"/>
                <a:cs typeface="Times New Roman"/>
              </a:rPr>
              <a:t>entity will </a:t>
            </a:r>
            <a:r>
              <a:rPr sz="1167" dirty="0">
                <a:latin typeface="Times New Roman"/>
                <a:cs typeface="Times New Roman"/>
              </a:rPr>
              <a:t>not exist </a:t>
            </a:r>
            <a:r>
              <a:rPr sz="1167" spc="-5" dirty="0">
                <a:latin typeface="Times New Roman"/>
                <a:cs typeface="Times New Roman"/>
              </a:rPr>
              <a:t>without having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record 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parent entity. </a:t>
            </a:r>
            <a:r>
              <a:rPr sz="1167" dirty="0">
                <a:latin typeface="Times New Roman"/>
                <a:cs typeface="Times New Roman"/>
              </a:rPr>
              <a:t>Despite of </a:t>
            </a:r>
            <a:r>
              <a:rPr sz="1167" spc="-5" dirty="0">
                <a:latin typeface="Times New Roman"/>
                <a:cs typeface="Times New Roman"/>
              </a:rPr>
              <a:t>having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own identifier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identifier or </a:t>
            </a: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weak entity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known as foreign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key.</a:t>
            </a:r>
            <a:endParaRPr sz="1167">
              <a:latin typeface="Times New Roman"/>
              <a:cs typeface="Times New Roman"/>
            </a:endParaRPr>
          </a:p>
          <a:p>
            <a:pPr marR="345714" algn="r">
              <a:lnSpc>
                <a:spcPts val="1449"/>
              </a:lnSpc>
              <a:spcBef>
                <a:spcPts val="433"/>
              </a:spcBef>
            </a:pPr>
            <a:r>
              <a:rPr sz="1312" u="sng" spc="-5" dirty="0">
                <a:latin typeface="Tahoma"/>
                <a:cs typeface="Tahoma"/>
              </a:rPr>
              <a:t>bkI</a:t>
            </a:r>
            <a:r>
              <a:rPr sz="1312" u="sng" dirty="0">
                <a:latin typeface="Tahoma"/>
                <a:cs typeface="Tahoma"/>
              </a:rPr>
              <a:t>d</a:t>
            </a:r>
            <a:endParaRPr sz="1312">
              <a:latin typeface="Tahoma"/>
              <a:cs typeface="Tahoma"/>
            </a:endParaRPr>
          </a:p>
          <a:p>
            <a:pPr marR="4324516" algn="ctr">
              <a:lnSpc>
                <a:spcPts val="1449"/>
              </a:lnSpc>
            </a:pPr>
            <a:r>
              <a:rPr sz="1312" u="sng" spc="-5" dirty="0">
                <a:latin typeface="Tahoma"/>
                <a:cs typeface="Tahoma"/>
              </a:rPr>
              <a:t>bkId</a:t>
            </a:r>
            <a:endParaRPr sz="1312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5823" y="8319981"/>
            <a:ext cx="999508" cy="333992"/>
          </a:xfrm>
          <a:custGeom>
            <a:avLst/>
            <a:gdLst/>
            <a:ahLst/>
            <a:cxnLst/>
            <a:rect l="l" t="t" r="r" b="b"/>
            <a:pathLst>
              <a:path w="1028065" h="343534">
                <a:moveTo>
                  <a:pt x="513770" y="0"/>
                </a:moveTo>
                <a:lnTo>
                  <a:pt x="444093" y="1584"/>
                </a:lnTo>
                <a:lnTo>
                  <a:pt x="377253" y="6196"/>
                </a:lnTo>
                <a:lnTo>
                  <a:pt x="313865" y="13625"/>
                </a:lnTo>
                <a:lnTo>
                  <a:pt x="254542" y="23658"/>
                </a:lnTo>
                <a:lnTo>
                  <a:pt x="199898" y="36084"/>
                </a:lnTo>
                <a:lnTo>
                  <a:pt x="150548" y="50691"/>
                </a:lnTo>
                <a:lnTo>
                  <a:pt x="107106" y="67266"/>
                </a:lnTo>
                <a:lnTo>
                  <a:pt x="70185" y="85600"/>
                </a:lnTo>
                <a:lnTo>
                  <a:pt x="18365" y="126692"/>
                </a:lnTo>
                <a:lnTo>
                  <a:pt x="0" y="172273"/>
                </a:lnTo>
                <a:lnTo>
                  <a:pt x="4693" y="195488"/>
                </a:lnTo>
                <a:lnTo>
                  <a:pt x="40400" y="238828"/>
                </a:lnTo>
                <a:lnTo>
                  <a:pt x="107106" y="276706"/>
                </a:lnTo>
                <a:lnTo>
                  <a:pt x="150548" y="293093"/>
                </a:lnTo>
                <a:lnTo>
                  <a:pt x="199898" y="307511"/>
                </a:lnTo>
                <a:lnTo>
                  <a:pt x="254542" y="319758"/>
                </a:lnTo>
                <a:lnTo>
                  <a:pt x="313865" y="329634"/>
                </a:lnTo>
                <a:lnTo>
                  <a:pt x="377253" y="336937"/>
                </a:lnTo>
                <a:lnTo>
                  <a:pt x="444093" y="341467"/>
                </a:lnTo>
                <a:lnTo>
                  <a:pt x="513770" y="343021"/>
                </a:lnTo>
                <a:lnTo>
                  <a:pt x="583447" y="341467"/>
                </a:lnTo>
                <a:lnTo>
                  <a:pt x="650287" y="336937"/>
                </a:lnTo>
                <a:lnTo>
                  <a:pt x="713676" y="329634"/>
                </a:lnTo>
                <a:lnTo>
                  <a:pt x="772999" y="319758"/>
                </a:lnTo>
                <a:lnTo>
                  <a:pt x="827642" y="307511"/>
                </a:lnTo>
                <a:lnTo>
                  <a:pt x="876992" y="293093"/>
                </a:lnTo>
                <a:lnTo>
                  <a:pt x="920435" y="276706"/>
                </a:lnTo>
                <a:lnTo>
                  <a:pt x="957355" y="258550"/>
                </a:lnTo>
                <a:lnTo>
                  <a:pt x="1009176" y="217741"/>
                </a:lnTo>
                <a:lnTo>
                  <a:pt x="1027541" y="172273"/>
                </a:lnTo>
                <a:lnTo>
                  <a:pt x="1022847" y="149027"/>
                </a:lnTo>
                <a:lnTo>
                  <a:pt x="987140" y="105479"/>
                </a:lnTo>
                <a:lnTo>
                  <a:pt x="920435" y="67266"/>
                </a:lnTo>
                <a:lnTo>
                  <a:pt x="876992" y="50691"/>
                </a:lnTo>
                <a:lnTo>
                  <a:pt x="827642" y="36084"/>
                </a:lnTo>
                <a:lnTo>
                  <a:pt x="772999" y="23658"/>
                </a:lnTo>
                <a:lnTo>
                  <a:pt x="713676" y="13625"/>
                </a:lnTo>
                <a:lnTo>
                  <a:pt x="650287" y="6196"/>
                </a:lnTo>
                <a:lnTo>
                  <a:pt x="583447" y="1584"/>
                </a:lnTo>
                <a:lnTo>
                  <a:pt x="513770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683440" y="8350357"/>
            <a:ext cx="546365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u="sng" spc="-5" dirty="0">
                <a:latin typeface="Tahoma"/>
                <a:cs typeface="Tahoma"/>
              </a:rPr>
              <a:t>CopyId</a:t>
            </a:r>
            <a:endParaRPr sz="1312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14027" y="6981545"/>
            <a:ext cx="268552" cy="34263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275942" y="0"/>
                </a:moveTo>
                <a:lnTo>
                  <a:pt x="0" y="352169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622919" y="8076895"/>
            <a:ext cx="342635" cy="243240"/>
          </a:xfrm>
          <a:custGeom>
            <a:avLst/>
            <a:gdLst/>
            <a:ahLst/>
            <a:cxnLst/>
            <a:rect l="l" t="t" r="r" b="b"/>
            <a:pathLst>
              <a:path w="352425" h="250190">
                <a:moveTo>
                  <a:pt x="0" y="0"/>
                </a:moveTo>
                <a:lnTo>
                  <a:pt x="352169" y="250024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323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7579141"/>
            <a:ext cx="5371042" cy="135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Fig-8 (Super-types and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Subtypes)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Figure:8 </a:t>
            </a:r>
            <a:r>
              <a:rPr sz="1167" dirty="0">
                <a:latin typeface="Times New Roman"/>
                <a:cs typeface="Times New Roman"/>
              </a:rPr>
              <a:t>show above there </a:t>
            </a:r>
            <a:r>
              <a:rPr sz="1167" spc="-5" dirty="0">
                <a:latin typeface="Times New Roman"/>
                <a:cs typeface="Times New Roman"/>
              </a:rPr>
              <a:t>are different levels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entities,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top  </a:t>
            </a:r>
            <a:r>
              <a:rPr sz="1167" spc="-5" dirty="0">
                <a:latin typeface="Times New Roman"/>
                <a:cs typeface="Times New Roman"/>
              </a:rPr>
              <a:t>level we have general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type,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are described as </a:t>
            </a:r>
            <a:r>
              <a:rPr sz="1167" dirty="0">
                <a:latin typeface="Times New Roman"/>
                <a:cs typeface="Times New Roman"/>
              </a:rPr>
              <a:t>having a number of </a:t>
            </a:r>
            <a:r>
              <a:rPr sz="1167" spc="-5" dirty="0">
                <a:latin typeface="Times New Roman"/>
                <a:cs typeface="Times New Roman"/>
              </a:rPr>
              <a:t>Subtype  entities, these </a:t>
            </a:r>
            <a:r>
              <a:rPr sz="1167" dirty="0">
                <a:latin typeface="Times New Roman"/>
                <a:cs typeface="Times New Roman"/>
              </a:rPr>
              <a:t>sub </a:t>
            </a:r>
            <a:r>
              <a:rPr sz="1167" spc="-5" dirty="0">
                <a:latin typeface="Times New Roman"/>
                <a:cs typeface="Times New Roman"/>
              </a:rPr>
              <a:t>entities are in-turn </a:t>
            </a:r>
            <a:r>
              <a:rPr sz="1167" dirty="0">
                <a:latin typeface="Times New Roman"/>
                <a:cs typeface="Times New Roman"/>
              </a:rPr>
              <a:t>acting </a:t>
            </a:r>
            <a:r>
              <a:rPr sz="1167" spc="-5" dirty="0">
                <a:latin typeface="Times New Roman"/>
                <a:cs typeface="Times New Roman"/>
              </a:rPr>
              <a:t>as supertypes entities for </a:t>
            </a:r>
            <a:r>
              <a:rPr sz="1167" dirty="0">
                <a:latin typeface="Times New Roman"/>
                <a:cs typeface="Times New Roman"/>
              </a:rPr>
              <a:t>a number of </a:t>
            </a:r>
            <a:r>
              <a:rPr sz="1167" spc="-5" dirty="0">
                <a:latin typeface="Times New Roman"/>
                <a:cs typeface="Times New Roman"/>
              </a:rPr>
              <a:t>other  entities. As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see in case of </a:t>
            </a:r>
            <a:r>
              <a:rPr sz="1167" spc="-5" dirty="0">
                <a:latin typeface="Times New Roman"/>
                <a:cs typeface="Times New Roman"/>
              </a:rPr>
              <a:t>person supertype we </a:t>
            </a:r>
            <a:r>
              <a:rPr sz="1167" dirty="0">
                <a:latin typeface="Times New Roman"/>
                <a:cs typeface="Times New Roman"/>
              </a:rPr>
              <a:t>can have </a:t>
            </a:r>
            <a:r>
              <a:rPr sz="1167" spc="-5" dirty="0">
                <a:latin typeface="Times New Roman"/>
                <a:cs typeface="Times New Roman"/>
              </a:rPr>
              <a:t>further </a:t>
            </a:r>
            <a:r>
              <a:rPr sz="1167" dirty="0">
                <a:latin typeface="Times New Roman"/>
                <a:cs typeface="Times New Roman"/>
              </a:rPr>
              <a:t>classify the person  entity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Student </a:t>
            </a:r>
            <a:r>
              <a:rPr sz="1167" spc="-5" dirty="0">
                <a:latin typeface="Times New Roman"/>
                <a:cs typeface="Times New Roman"/>
              </a:rPr>
              <a:t>(STD) and Teacher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Faculty member (FAC). </a:t>
            </a:r>
            <a:r>
              <a:rPr sz="1167" dirty="0">
                <a:latin typeface="Times New Roman"/>
                <a:cs typeface="Times New Roman"/>
              </a:rPr>
              <a:t>Subtype </a:t>
            </a:r>
            <a:r>
              <a:rPr sz="1167" spc="-5" dirty="0">
                <a:latin typeface="Times New Roman"/>
                <a:cs typeface="Times New Roman"/>
              </a:rPr>
              <a:t>entities are  expressed  with  </a:t>
            </a:r>
            <a:r>
              <a:rPr sz="1167" dirty="0">
                <a:latin typeface="Times New Roman"/>
                <a:cs typeface="Times New Roman"/>
              </a:rPr>
              <a:t>a link to  the </a:t>
            </a:r>
            <a:r>
              <a:rPr sz="1167" spc="-5" dirty="0">
                <a:latin typeface="Times New Roman"/>
                <a:cs typeface="Times New Roman"/>
              </a:rPr>
              <a:t>supertypes  </a:t>
            </a:r>
            <a:r>
              <a:rPr sz="1167" dirty="0">
                <a:latin typeface="Times New Roman"/>
                <a:cs typeface="Times New Roman"/>
              </a:rPr>
              <a:t>having </a:t>
            </a:r>
            <a:r>
              <a:rPr sz="1167" spc="-5" dirty="0">
                <a:latin typeface="Times New Roman"/>
                <a:cs typeface="Times New Roman"/>
              </a:rPr>
              <a:t>an  arc </a:t>
            </a:r>
            <a:r>
              <a:rPr sz="1167" dirty="0">
                <a:latin typeface="Times New Roman"/>
                <a:cs typeface="Times New Roman"/>
              </a:rPr>
              <a:t>on the link—the </a:t>
            </a:r>
            <a:r>
              <a:rPr sz="1167" spc="-5" dirty="0">
                <a:latin typeface="Times New Roman"/>
                <a:cs typeface="Times New Roman"/>
              </a:rPr>
              <a:t>arms 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24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6731" y="4860027"/>
            <a:ext cx="913077" cy="280282"/>
          </a:xfrm>
          <a:custGeom>
            <a:avLst/>
            <a:gdLst/>
            <a:ahLst/>
            <a:cxnLst/>
            <a:rect l="l" t="t" r="r" b="b"/>
            <a:pathLst>
              <a:path w="939164" h="288289">
                <a:moveTo>
                  <a:pt x="0" y="288070"/>
                </a:moveTo>
                <a:lnTo>
                  <a:pt x="938898" y="288070"/>
                </a:lnTo>
                <a:lnTo>
                  <a:pt x="938898" y="0"/>
                </a:lnTo>
                <a:lnTo>
                  <a:pt x="0" y="0"/>
                </a:lnTo>
                <a:lnTo>
                  <a:pt x="0" y="28807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882189" y="4904998"/>
            <a:ext cx="66181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Tahoma"/>
                <a:cs typeface="Tahoma"/>
              </a:rPr>
              <a:t>P</a:t>
            </a:r>
            <a:r>
              <a:rPr sz="1361" spc="5" dirty="0">
                <a:latin typeface="Tahoma"/>
                <a:cs typeface="Tahoma"/>
              </a:rPr>
              <a:t>ER</a:t>
            </a:r>
            <a:r>
              <a:rPr sz="1361" spc="-5" dirty="0">
                <a:latin typeface="Tahoma"/>
                <a:cs typeface="Tahoma"/>
              </a:rPr>
              <a:t>S</a:t>
            </a:r>
            <a:r>
              <a:rPr sz="1361" dirty="0">
                <a:latin typeface="Tahoma"/>
                <a:cs typeface="Tahoma"/>
              </a:rPr>
              <a:t>ON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398" y="6263335"/>
            <a:ext cx="772319" cy="23622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209281">
              <a:spcBef>
                <a:spcPts val="209"/>
              </a:spcBef>
            </a:pPr>
            <a:r>
              <a:rPr sz="1361" spc="-5" dirty="0">
                <a:latin typeface="Tahoma"/>
                <a:cs typeface="Tahoma"/>
              </a:rPr>
              <a:t>STD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2128" y="6263335"/>
            <a:ext cx="842081" cy="23622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253730">
              <a:spcBef>
                <a:spcPts val="209"/>
              </a:spcBef>
            </a:pPr>
            <a:r>
              <a:rPr sz="1361" spc="-5" dirty="0">
                <a:latin typeface="Tahoma"/>
                <a:cs typeface="Tahoma"/>
              </a:rPr>
              <a:t>FAC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4248" y="5460160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797" y="0"/>
                </a:moveTo>
                <a:lnTo>
                  <a:pt x="98718" y="7291"/>
                </a:lnTo>
                <a:lnTo>
                  <a:pt x="58931" y="27606"/>
                </a:lnTo>
                <a:lnTo>
                  <a:pt x="27703" y="58601"/>
                </a:lnTo>
                <a:lnTo>
                  <a:pt x="7303" y="97938"/>
                </a:lnTo>
                <a:lnTo>
                  <a:pt x="0" y="143273"/>
                </a:lnTo>
                <a:lnTo>
                  <a:pt x="7303" y="189352"/>
                </a:lnTo>
                <a:lnTo>
                  <a:pt x="27703" y="229139"/>
                </a:lnTo>
                <a:lnTo>
                  <a:pt x="58931" y="260367"/>
                </a:lnTo>
                <a:lnTo>
                  <a:pt x="98718" y="280767"/>
                </a:lnTo>
                <a:lnTo>
                  <a:pt x="144797" y="288070"/>
                </a:lnTo>
                <a:lnTo>
                  <a:pt x="190132" y="280767"/>
                </a:lnTo>
                <a:lnTo>
                  <a:pt x="229469" y="260367"/>
                </a:lnTo>
                <a:lnTo>
                  <a:pt x="260464" y="229139"/>
                </a:lnTo>
                <a:lnTo>
                  <a:pt x="280779" y="189352"/>
                </a:lnTo>
                <a:lnTo>
                  <a:pt x="288070" y="143273"/>
                </a:lnTo>
                <a:lnTo>
                  <a:pt x="280779" y="97938"/>
                </a:lnTo>
                <a:lnTo>
                  <a:pt x="260464" y="58601"/>
                </a:lnTo>
                <a:lnTo>
                  <a:pt x="229469" y="27606"/>
                </a:lnTo>
                <a:lnTo>
                  <a:pt x="190132" y="7291"/>
                </a:lnTo>
                <a:lnTo>
                  <a:pt x="144797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216132" y="5140080"/>
            <a:ext cx="0" cy="320410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22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288494" y="5701700"/>
            <a:ext cx="842081" cy="561799"/>
          </a:xfrm>
          <a:custGeom>
            <a:avLst/>
            <a:gdLst/>
            <a:ahLst/>
            <a:cxnLst/>
            <a:rect l="l" t="t" r="r" b="b"/>
            <a:pathLst>
              <a:path w="866139" h="577850">
                <a:moveTo>
                  <a:pt x="865737" y="0"/>
                </a:moveTo>
                <a:lnTo>
                  <a:pt x="0" y="5776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318380" y="5694292"/>
            <a:ext cx="795778" cy="569207"/>
          </a:xfrm>
          <a:custGeom>
            <a:avLst/>
            <a:gdLst/>
            <a:ahLst/>
            <a:cxnLst/>
            <a:rect l="l" t="t" r="r" b="b"/>
            <a:pathLst>
              <a:path w="818514" h="585470">
                <a:moveTo>
                  <a:pt x="0" y="0"/>
                </a:moveTo>
                <a:lnTo>
                  <a:pt x="818487" y="58528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696002" y="5842476"/>
            <a:ext cx="154340" cy="150636"/>
          </a:xfrm>
          <a:custGeom>
            <a:avLst/>
            <a:gdLst/>
            <a:ahLst/>
            <a:cxnLst/>
            <a:rect l="l" t="t" r="r" b="b"/>
            <a:pathLst>
              <a:path w="158750" h="154939">
                <a:moveTo>
                  <a:pt x="13717" y="0"/>
                </a:moveTo>
                <a:lnTo>
                  <a:pt x="5144" y="44272"/>
                </a:lnTo>
                <a:lnTo>
                  <a:pt x="0" y="85544"/>
                </a:lnTo>
                <a:lnTo>
                  <a:pt x="1714" y="120243"/>
                </a:lnTo>
                <a:lnTo>
                  <a:pt x="13717" y="144797"/>
                </a:lnTo>
                <a:lnTo>
                  <a:pt x="43201" y="154442"/>
                </a:lnTo>
                <a:lnTo>
                  <a:pt x="86116" y="153371"/>
                </a:lnTo>
                <a:lnTo>
                  <a:pt x="129031" y="148012"/>
                </a:lnTo>
                <a:lnTo>
                  <a:pt x="158515" y="1447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567332" y="5835067"/>
            <a:ext cx="154340" cy="153106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44797" y="0"/>
                </a:moveTo>
                <a:lnTo>
                  <a:pt x="153371" y="44034"/>
                </a:lnTo>
                <a:lnTo>
                  <a:pt x="158515" y="84782"/>
                </a:lnTo>
                <a:lnTo>
                  <a:pt x="156800" y="118957"/>
                </a:lnTo>
                <a:lnTo>
                  <a:pt x="144797" y="143273"/>
                </a:lnTo>
                <a:lnTo>
                  <a:pt x="120458" y="155276"/>
                </a:lnTo>
                <a:lnTo>
                  <a:pt x="86116" y="156991"/>
                </a:lnTo>
                <a:lnTo>
                  <a:pt x="44915" y="151846"/>
                </a:lnTo>
                <a:lnTo>
                  <a:pt x="0" y="14327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041989" y="4860027"/>
            <a:ext cx="632795" cy="280282"/>
          </a:xfrm>
          <a:custGeom>
            <a:avLst/>
            <a:gdLst/>
            <a:ahLst/>
            <a:cxnLst/>
            <a:rect l="l" t="t" r="r" b="b"/>
            <a:pathLst>
              <a:path w="650875" h="288289">
                <a:moveTo>
                  <a:pt x="0" y="288070"/>
                </a:moveTo>
                <a:lnTo>
                  <a:pt x="650827" y="288070"/>
                </a:lnTo>
                <a:lnTo>
                  <a:pt x="650827" y="0"/>
                </a:lnTo>
                <a:lnTo>
                  <a:pt x="0" y="0"/>
                </a:lnTo>
                <a:lnTo>
                  <a:pt x="0" y="28807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247475" y="4904999"/>
            <a:ext cx="22286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Tahoma"/>
                <a:cs typeface="Tahoma"/>
              </a:rPr>
              <a:t>S</a:t>
            </a:r>
            <a:r>
              <a:rPr sz="1361" dirty="0">
                <a:latin typeface="Tahoma"/>
                <a:cs typeface="Tahoma"/>
              </a:rPr>
              <a:t>T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9172" y="6263335"/>
            <a:ext cx="632795" cy="23622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151867">
              <a:spcBef>
                <a:spcPts val="209"/>
              </a:spcBef>
            </a:pPr>
            <a:r>
              <a:rPr sz="1361" spc="-5" dirty="0">
                <a:latin typeface="Tahoma"/>
                <a:cs typeface="Tahoma"/>
              </a:rPr>
              <a:t>ST1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4807" y="6263335"/>
            <a:ext cx="631560" cy="23622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151867">
              <a:spcBef>
                <a:spcPts val="209"/>
              </a:spcBef>
            </a:pPr>
            <a:r>
              <a:rPr sz="1361" spc="-5" dirty="0">
                <a:latin typeface="Tahoma"/>
                <a:cs typeface="Tahoma"/>
              </a:rPr>
              <a:t>ST3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1989" y="6263335"/>
            <a:ext cx="632795" cy="23622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151867">
              <a:spcBef>
                <a:spcPts val="209"/>
              </a:spcBef>
            </a:pPr>
            <a:r>
              <a:rPr sz="1361" spc="-5" dirty="0">
                <a:latin typeface="Tahoma"/>
                <a:cs typeface="Tahoma"/>
              </a:rPr>
              <a:t>ST2</a:t>
            </a:r>
            <a:endParaRPr sz="1361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6488" y="5460160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797" y="0"/>
                </a:moveTo>
                <a:lnTo>
                  <a:pt x="98718" y="7291"/>
                </a:lnTo>
                <a:lnTo>
                  <a:pt x="58931" y="27606"/>
                </a:lnTo>
                <a:lnTo>
                  <a:pt x="27703" y="58601"/>
                </a:lnTo>
                <a:lnTo>
                  <a:pt x="7303" y="97938"/>
                </a:lnTo>
                <a:lnTo>
                  <a:pt x="0" y="143273"/>
                </a:lnTo>
                <a:lnTo>
                  <a:pt x="7303" y="189352"/>
                </a:lnTo>
                <a:lnTo>
                  <a:pt x="27703" y="229139"/>
                </a:lnTo>
                <a:lnTo>
                  <a:pt x="58931" y="260367"/>
                </a:lnTo>
                <a:lnTo>
                  <a:pt x="98718" y="280767"/>
                </a:lnTo>
                <a:lnTo>
                  <a:pt x="144797" y="288070"/>
                </a:lnTo>
                <a:lnTo>
                  <a:pt x="190132" y="280767"/>
                </a:lnTo>
                <a:lnTo>
                  <a:pt x="229469" y="260367"/>
                </a:lnTo>
                <a:lnTo>
                  <a:pt x="260464" y="229139"/>
                </a:lnTo>
                <a:lnTo>
                  <a:pt x="280779" y="189352"/>
                </a:lnTo>
                <a:lnTo>
                  <a:pt x="288070" y="143273"/>
                </a:lnTo>
                <a:lnTo>
                  <a:pt x="280779" y="97938"/>
                </a:lnTo>
                <a:lnTo>
                  <a:pt x="260464" y="58601"/>
                </a:lnTo>
                <a:lnTo>
                  <a:pt x="229469" y="27606"/>
                </a:lnTo>
                <a:lnTo>
                  <a:pt x="190132" y="7291"/>
                </a:lnTo>
                <a:lnTo>
                  <a:pt x="144797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338373" y="5140080"/>
            <a:ext cx="0" cy="320410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22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410737" y="5701701"/>
            <a:ext cx="842081" cy="561799"/>
          </a:xfrm>
          <a:custGeom>
            <a:avLst/>
            <a:gdLst/>
            <a:ahLst/>
            <a:cxnLst/>
            <a:rect l="l" t="t" r="r" b="b"/>
            <a:pathLst>
              <a:path w="866139" h="577850">
                <a:moveTo>
                  <a:pt x="865737" y="0"/>
                </a:moveTo>
                <a:lnTo>
                  <a:pt x="0" y="5776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40623" y="5694292"/>
            <a:ext cx="795778" cy="569207"/>
          </a:xfrm>
          <a:custGeom>
            <a:avLst/>
            <a:gdLst/>
            <a:ahLst/>
            <a:cxnLst/>
            <a:rect l="l" t="t" r="r" b="b"/>
            <a:pathLst>
              <a:path w="818514" h="585470">
                <a:moveTo>
                  <a:pt x="0" y="0"/>
                </a:moveTo>
                <a:lnTo>
                  <a:pt x="818487" y="58528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345783" y="5732820"/>
            <a:ext cx="1852" cy="530931"/>
          </a:xfrm>
          <a:custGeom>
            <a:avLst/>
            <a:gdLst/>
            <a:ahLst/>
            <a:cxnLst/>
            <a:rect l="l" t="t" r="r" b="b"/>
            <a:pathLst>
              <a:path w="1905" h="546100">
                <a:moveTo>
                  <a:pt x="0" y="0"/>
                </a:moveTo>
                <a:lnTo>
                  <a:pt x="1524" y="54565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818243" y="5842478"/>
            <a:ext cx="154340" cy="150636"/>
          </a:xfrm>
          <a:custGeom>
            <a:avLst/>
            <a:gdLst/>
            <a:ahLst/>
            <a:cxnLst/>
            <a:rect l="l" t="t" r="r" b="b"/>
            <a:pathLst>
              <a:path w="158750" h="154939">
                <a:moveTo>
                  <a:pt x="13717" y="0"/>
                </a:moveTo>
                <a:lnTo>
                  <a:pt x="5144" y="44272"/>
                </a:lnTo>
                <a:lnTo>
                  <a:pt x="0" y="85544"/>
                </a:lnTo>
                <a:lnTo>
                  <a:pt x="1714" y="120243"/>
                </a:lnTo>
                <a:lnTo>
                  <a:pt x="13717" y="144797"/>
                </a:lnTo>
                <a:lnTo>
                  <a:pt x="43201" y="154442"/>
                </a:lnTo>
                <a:lnTo>
                  <a:pt x="86116" y="153371"/>
                </a:lnTo>
                <a:lnTo>
                  <a:pt x="129031" y="148012"/>
                </a:lnTo>
                <a:lnTo>
                  <a:pt x="158515" y="1447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261318" y="5983254"/>
            <a:ext cx="210520" cy="69762"/>
          </a:xfrm>
          <a:custGeom>
            <a:avLst/>
            <a:gdLst/>
            <a:ahLst/>
            <a:cxnLst/>
            <a:rect l="l" t="t" r="r" b="b"/>
            <a:pathLst>
              <a:path w="216535" h="71754">
                <a:moveTo>
                  <a:pt x="0" y="0"/>
                </a:moveTo>
                <a:lnTo>
                  <a:pt x="13765" y="25982"/>
                </a:lnTo>
                <a:lnTo>
                  <a:pt x="28959" y="48964"/>
                </a:lnTo>
                <a:lnTo>
                  <a:pt x="47583" y="65373"/>
                </a:lnTo>
                <a:lnTo>
                  <a:pt x="71636" y="71636"/>
                </a:lnTo>
                <a:lnTo>
                  <a:pt x="101977" y="65373"/>
                </a:lnTo>
                <a:lnTo>
                  <a:pt x="137176" y="48964"/>
                </a:lnTo>
                <a:lnTo>
                  <a:pt x="175805" y="25982"/>
                </a:lnTo>
                <a:lnTo>
                  <a:pt x="216434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689574" y="5835068"/>
            <a:ext cx="154340" cy="153106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44797" y="0"/>
                </a:moveTo>
                <a:lnTo>
                  <a:pt x="153371" y="44034"/>
                </a:lnTo>
                <a:lnTo>
                  <a:pt x="158515" y="84782"/>
                </a:lnTo>
                <a:lnTo>
                  <a:pt x="156800" y="118957"/>
                </a:lnTo>
                <a:lnTo>
                  <a:pt x="144797" y="143273"/>
                </a:lnTo>
                <a:lnTo>
                  <a:pt x="120458" y="155276"/>
                </a:lnTo>
                <a:lnTo>
                  <a:pt x="86116" y="156991"/>
                </a:lnTo>
                <a:lnTo>
                  <a:pt x="44915" y="151846"/>
                </a:lnTo>
                <a:lnTo>
                  <a:pt x="0" y="143273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682151" y="4265809"/>
            <a:ext cx="2246577" cy="342635"/>
          </a:xfrm>
          <a:custGeom>
            <a:avLst/>
            <a:gdLst/>
            <a:ahLst/>
            <a:cxnLst/>
            <a:rect l="l" t="t" r="r" b="b"/>
            <a:pathLst>
              <a:path w="2310765" h="352425">
                <a:moveTo>
                  <a:pt x="0" y="352086"/>
                </a:moveTo>
                <a:lnTo>
                  <a:pt x="2310664" y="352086"/>
                </a:lnTo>
                <a:lnTo>
                  <a:pt x="2310664" y="0"/>
                </a:lnTo>
                <a:lnTo>
                  <a:pt x="0" y="0"/>
                </a:lnTo>
                <a:lnTo>
                  <a:pt x="0" y="35208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098926" y="1431376"/>
            <a:ext cx="5371659" cy="3134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Figure-7 above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relation shown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expression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dependency where it  is necessary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book instance to exist if </a:t>
            </a:r>
            <a:r>
              <a:rPr sz="1167" spc="-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exist the </a:t>
            </a:r>
            <a:r>
              <a:rPr sz="1167" spc="-5" dirty="0">
                <a:latin typeface="Times New Roman"/>
                <a:cs typeface="Times New Roman"/>
              </a:rPr>
              <a:t>copies </a:t>
            </a:r>
            <a:r>
              <a:rPr sz="1167" dirty="0">
                <a:latin typeface="Times New Roman"/>
                <a:cs typeface="Times New Roman"/>
              </a:rPr>
              <a:t>of the book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same  </a:t>
            </a:r>
            <a:r>
              <a:rPr sz="1167" spc="-5" dirty="0">
                <a:latin typeface="Times New Roman"/>
                <a:cs typeface="Times New Roman"/>
              </a:rPr>
              <a:t>bkId.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49" dirty="0">
                <a:latin typeface="Times New Roman"/>
                <a:cs typeface="Times New Roman"/>
              </a:rPr>
              <a:t>Enhancements </a:t>
            </a:r>
            <a:r>
              <a:rPr sz="1361" spc="39" dirty="0">
                <a:latin typeface="Times New Roman"/>
                <a:cs typeface="Times New Roman"/>
              </a:rPr>
              <a:t>in </a:t>
            </a:r>
            <a:r>
              <a:rPr sz="1361" spc="44" dirty="0">
                <a:latin typeface="Times New Roman"/>
                <a:cs typeface="Times New Roman"/>
              </a:rPr>
              <a:t>E-R </a:t>
            </a:r>
            <a:r>
              <a:rPr sz="1361" spc="58" dirty="0">
                <a:latin typeface="Times New Roman"/>
                <a:cs typeface="Times New Roman"/>
              </a:rPr>
              <a:t>Data</a:t>
            </a:r>
            <a:r>
              <a:rPr sz="1361" spc="-185" dirty="0">
                <a:latin typeface="Times New Roman"/>
                <a:cs typeface="Times New Roman"/>
              </a:rPr>
              <a:t> </a:t>
            </a:r>
            <a:r>
              <a:rPr sz="1361" spc="34" dirty="0">
                <a:latin typeface="Times New Roman"/>
                <a:cs typeface="Times New Roman"/>
              </a:rPr>
              <a:t>Model: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 topics 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for constitute </a:t>
            </a:r>
            <a:r>
              <a:rPr sz="1167" dirty="0">
                <a:latin typeface="Times New Roman"/>
                <a:cs typeface="Times New Roman"/>
              </a:rPr>
              <a:t>the basics of ER-Model. The model is  </a:t>
            </a:r>
            <a:r>
              <a:rPr sz="1167" spc="-5" dirty="0">
                <a:latin typeface="Times New Roman"/>
                <a:cs typeface="Times New Roman"/>
              </a:rPr>
              <a:t>further extended and strengthened with addition </a:t>
            </a:r>
            <a:r>
              <a:rPr sz="1167" dirty="0">
                <a:latin typeface="Times New Roman"/>
                <a:cs typeface="Times New Roman"/>
              </a:rPr>
              <a:t>of some </a:t>
            </a:r>
            <a:r>
              <a:rPr sz="1167" spc="-5" dirty="0">
                <a:latin typeface="Times New Roman"/>
                <a:cs typeface="Times New Roman"/>
              </a:rPr>
              <a:t>new concepts and </a:t>
            </a:r>
            <a:r>
              <a:rPr sz="1167" dirty="0">
                <a:latin typeface="Times New Roman"/>
                <a:cs typeface="Times New Roman"/>
              </a:rPr>
              <a:t>modeling  </a:t>
            </a:r>
            <a:r>
              <a:rPr sz="1167" spc="-5" dirty="0">
                <a:latin typeface="Times New Roman"/>
                <a:cs typeface="Times New Roman"/>
              </a:rPr>
              <a:t>constructs, which </a:t>
            </a:r>
            <a:r>
              <a:rPr sz="1167" dirty="0">
                <a:latin typeface="Times New Roman"/>
                <a:cs typeface="Times New Roman"/>
              </a:rPr>
              <a:t>are discussed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below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44" dirty="0">
                <a:latin typeface="Times New Roman"/>
                <a:cs typeface="Times New Roman"/>
              </a:rPr>
              <a:t>Super-type </a:t>
            </a:r>
            <a:r>
              <a:rPr sz="1361" spc="78" dirty="0">
                <a:latin typeface="Times New Roman"/>
                <a:cs typeface="Times New Roman"/>
              </a:rPr>
              <a:t>and</a:t>
            </a:r>
            <a:r>
              <a:rPr sz="1361" spc="-141" dirty="0">
                <a:latin typeface="Times New Roman"/>
                <a:cs typeface="Times New Roman"/>
              </a:rPr>
              <a:t> </a:t>
            </a:r>
            <a:r>
              <a:rPr sz="1361" spc="34" dirty="0">
                <a:latin typeface="Times New Roman"/>
                <a:cs typeface="Times New Roman"/>
              </a:rPr>
              <a:t>Subtypes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also relationships existing between entities, also referred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as generalized </a:t>
            </a:r>
            <a:r>
              <a:rPr sz="1167" dirty="0">
                <a:latin typeface="Times New Roman"/>
                <a:cs typeface="Times New Roman"/>
              </a:rPr>
              <a:t>and  </a:t>
            </a:r>
            <a:r>
              <a:rPr sz="1167" spc="-5" dirty="0">
                <a:latin typeface="Times New Roman"/>
                <a:cs typeface="Times New Roman"/>
              </a:rPr>
              <a:t>specialized </a:t>
            </a:r>
            <a:r>
              <a:rPr sz="1167" dirty="0">
                <a:latin typeface="Times New Roman"/>
                <a:cs typeface="Times New Roman"/>
              </a:rPr>
              <a:t>respectively </a:t>
            </a:r>
            <a:r>
              <a:rPr sz="1167" spc="-5" dirty="0">
                <a:latin typeface="Times New Roman"/>
                <a:cs typeface="Times New Roman"/>
              </a:rPr>
              <a:t>let </a:t>
            </a:r>
            <a:r>
              <a:rPr sz="1167" dirty="0">
                <a:latin typeface="Times New Roman"/>
                <a:cs typeface="Times New Roman"/>
              </a:rPr>
              <a:t>us examine the </a:t>
            </a:r>
            <a:r>
              <a:rPr sz="1167" spc="-5" dirty="0">
                <a:latin typeface="Times New Roman"/>
                <a:cs typeface="Times New Roman"/>
              </a:rPr>
              <a:t>figure below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grasp </a:t>
            </a:r>
            <a:r>
              <a:rPr sz="1167" dirty="0">
                <a:latin typeface="Times New Roman"/>
                <a:cs typeface="Times New Roman"/>
              </a:rPr>
              <a:t>the idea of </a:t>
            </a:r>
            <a:r>
              <a:rPr sz="1167" spc="-5" dirty="0">
                <a:latin typeface="Times New Roman"/>
                <a:cs typeface="Times New Roman"/>
              </a:rPr>
              <a:t>super-type  and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subtype.</a:t>
            </a:r>
            <a:endParaRPr sz="1167">
              <a:latin typeface="Times New Roman"/>
              <a:cs typeface="Times New Roman"/>
            </a:endParaRPr>
          </a:p>
          <a:p>
            <a:pPr marL="1698322">
              <a:spcBef>
                <a:spcPts val="408"/>
              </a:spcBef>
            </a:pPr>
            <a:r>
              <a:rPr sz="1701" spc="-5" dirty="0">
                <a:latin typeface="Arial"/>
                <a:cs typeface="Arial"/>
              </a:rPr>
              <a:t>General Entity</a:t>
            </a:r>
            <a:r>
              <a:rPr sz="1701" spc="-44" dirty="0">
                <a:latin typeface="Arial"/>
                <a:cs typeface="Arial"/>
              </a:rPr>
              <a:t> </a:t>
            </a:r>
            <a:r>
              <a:rPr sz="1701" spc="-5" dirty="0">
                <a:latin typeface="Arial"/>
                <a:cs typeface="Arial"/>
              </a:rPr>
              <a:t>Types</a:t>
            </a:r>
            <a:endParaRPr sz="170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0601" y="7060582"/>
            <a:ext cx="2713302" cy="274206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2347" rIns="0" bIns="0" rtlCol="0">
            <a:spAutoFit/>
          </a:bodyPr>
          <a:lstStyle/>
          <a:p>
            <a:pPr marL="160510">
              <a:spcBef>
                <a:spcPts val="97"/>
              </a:spcBef>
            </a:pPr>
            <a:r>
              <a:rPr sz="1701" spc="-5" dirty="0">
                <a:latin typeface="Arial"/>
                <a:cs typeface="Arial"/>
              </a:rPr>
              <a:t>Specialized </a:t>
            </a:r>
            <a:r>
              <a:rPr sz="1701" dirty="0">
                <a:latin typeface="Arial"/>
                <a:cs typeface="Arial"/>
              </a:rPr>
              <a:t>Entity</a:t>
            </a:r>
            <a:r>
              <a:rPr sz="1701" spc="-58" dirty="0">
                <a:latin typeface="Arial"/>
                <a:cs typeface="Arial"/>
              </a:rPr>
              <a:t> </a:t>
            </a:r>
            <a:r>
              <a:rPr sz="1701" spc="-5" dirty="0">
                <a:latin typeface="Arial"/>
                <a:cs typeface="Arial"/>
              </a:rPr>
              <a:t>Types</a:t>
            </a:r>
            <a:endParaRPr sz="1701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5031" y="4559989"/>
            <a:ext cx="1129771" cy="452526"/>
          </a:xfrm>
          <a:custGeom>
            <a:avLst/>
            <a:gdLst/>
            <a:ahLst/>
            <a:cxnLst/>
            <a:rect l="l" t="t" r="r" b="b"/>
            <a:pathLst>
              <a:path w="1162050" h="465454">
                <a:moveTo>
                  <a:pt x="86892" y="358240"/>
                </a:moveTo>
                <a:lnTo>
                  <a:pt x="0" y="451230"/>
                </a:lnTo>
                <a:lnTo>
                  <a:pt x="126527" y="464950"/>
                </a:lnTo>
                <a:lnTo>
                  <a:pt x="115769" y="435986"/>
                </a:lnTo>
                <a:lnTo>
                  <a:pt x="94514" y="435986"/>
                </a:lnTo>
                <a:lnTo>
                  <a:pt x="82319" y="400924"/>
                </a:lnTo>
                <a:lnTo>
                  <a:pt x="100241" y="394181"/>
                </a:lnTo>
                <a:lnTo>
                  <a:pt x="86892" y="358240"/>
                </a:lnTo>
                <a:close/>
              </a:path>
              <a:path w="1162050" h="465454">
                <a:moveTo>
                  <a:pt x="100241" y="394181"/>
                </a:moveTo>
                <a:lnTo>
                  <a:pt x="82319" y="400924"/>
                </a:lnTo>
                <a:lnTo>
                  <a:pt x="94514" y="435986"/>
                </a:lnTo>
                <a:lnTo>
                  <a:pt x="113175" y="429002"/>
                </a:lnTo>
                <a:lnTo>
                  <a:pt x="100241" y="394181"/>
                </a:lnTo>
                <a:close/>
              </a:path>
              <a:path w="1162050" h="465454">
                <a:moveTo>
                  <a:pt x="113175" y="429002"/>
                </a:moveTo>
                <a:lnTo>
                  <a:pt x="94514" y="435986"/>
                </a:lnTo>
                <a:lnTo>
                  <a:pt x="115769" y="435986"/>
                </a:lnTo>
                <a:lnTo>
                  <a:pt x="113175" y="429002"/>
                </a:lnTo>
                <a:close/>
              </a:path>
              <a:path w="1162050" h="465454">
                <a:moveTo>
                  <a:pt x="1147894" y="0"/>
                </a:moveTo>
                <a:lnTo>
                  <a:pt x="100241" y="394181"/>
                </a:lnTo>
                <a:lnTo>
                  <a:pt x="113175" y="429002"/>
                </a:lnTo>
                <a:lnTo>
                  <a:pt x="1161614" y="36586"/>
                </a:lnTo>
                <a:lnTo>
                  <a:pt x="1147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789559" y="4561471"/>
            <a:ext cx="962466" cy="447587"/>
          </a:xfrm>
          <a:custGeom>
            <a:avLst/>
            <a:gdLst/>
            <a:ahLst/>
            <a:cxnLst/>
            <a:rect l="l" t="t" r="r" b="b"/>
            <a:pathLst>
              <a:path w="989964" h="460375">
                <a:moveTo>
                  <a:pt x="877366" y="425138"/>
                </a:moveTo>
                <a:lnTo>
                  <a:pt x="861302" y="460377"/>
                </a:lnTo>
                <a:lnTo>
                  <a:pt x="989354" y="455804"/>
                </a:lnTo>
                <a:lnTo>
                  <a:pt x="970709" y="432937"/>
                </a:lnTo>
                <a:lnTo>
                  <a:pt x="894839" y="432937"/>
                </a:lnTo>
                <a:lnTo>
                  <a:pt x="877366" y="425138"/>
                </a:lnTo>
                <a:close/>
              </a:path>
              <a:path w="989964" h="460375">
                <a:moveTo>
                  <a:pt x="892653" y="391607"/>
                </a:moveTo>
                <a:lnTo>
                  <a:pt x="877366" y="425138"/>
                </a:lnTo>
                <a:lnTo>
                  <a:pt x="894839" y="432937"/>
                </a:lnTo>
                <a:lnTo>
                  <a:pt x="910083" y="399400"/>
                </a:lnTo>
                <a:lnTo>
                  <a:pt x="892653" y="391607"/>
                </a:lnTo>
                <a:close/>
              </a:path>
              <a:path w="989964" h="460375">
                <a:moveTo>
                  <a:pt x="908559" y="356716"/>
                </a:moveTo>
                <a:lnTo>
                  <a:pt x="892653" y="391607"/>
                </a:lnTo>
                <a:lnTo>
                  <a:pt x="910083" y="399400"/>
                </a:lnTo>
                <a:lnTo>
                  <a:pt x="894839" y="432937"/>
                </a:lnTo>
                <a:lnTo>
                  <a:pt x="970709" y="432937"/>
                </a:lnTo>
                <a:lnTo>
                  <a:pt x="908559" y="356716"/>
                </a:lnTo>
                <a:close/>
              </a:path>
              <a:path w="989964" h="460375">
                <a:moveTo>
                  <a:pt x="16768" y="0"/>
                </a:moveTo>
                <a:lnTo>
                  <a:pt x="0" y="33537"/>
                </a:lnTo>
                <a:lnTo>
                  <a:pt x="877366" y="425138"/>
                </a:lnTo>
                <a:lnTo>
                  <a:pt x="892653" y="391607"/>
                </a:lnTo>
                <a:lnTo>
                  <a:pt x="16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835503" y="6731240"/>
            <a:ext cx="618596" cy="343870"/>
          </a:xfrm>
          <a:custGeom>
            <a:avLst/>
            <a:gdLst/>
            <a:ahLst/>
            <a:cxnLst/>
            <a:rect l="l" t="t" r="r" b="b"/>
            <a:pathLst>
              <a:path w="636270" h="353695">
                <a:moveTo>
                  <a:pt x="525490" y="36719"/>
                </a:moveTo>
                <a:lnTo>
                  <a:pt x="0" y="320129"/>
                </a:lnTo>
                <a:lnTo>
                  <a:pt x="18293" y="353667"/>
                </a:lnTo>
                <a:lnTo>
                  <a:pt x="543059" y="69850"/>
                </a:lnTo>
                <a:lnTo>
                  <a:pt x="525490" y="36719"/>
                </a:lnTo>
                <a:close/>
              </a:path>
              <a:path w="636270" h="353695">
                <a:moveTo>
                  <a:pt x="615913" y="27439"/>
                </a:moveTo>
                <a:lnTo>
                  <a:pt x="542696" y="27439"/>
                </a:lnTo>
                <a:lnTo>
                  <a:pt x="559465" y="60977"/>
                </a:lnTo>
                <a:lnTo>
                  <a:pt x="543059" y="69850"/>
                </a:lnTo>
                <a:lnTo>
                  <a:pt x="560989" y="103661"/>
                </a:lnTo>
                <a:lnTo>
                  <a:pt x="615913" y="27439"/>
                </a:lnTo>
                <a:close/>
              </a:path>
              <a:path w="636270" h="353695">
                <a:moveTo>
                  <a:pt x="542696" y="27439"/>
                </a:moveTo>
                <a:lnTo>
                  <a:pt x="525490" y="36719"/>
                </a:lnTo>
                <a:lnTo>
                  <a:pt x="543059" y="69850"/>
                </a:lnTo>
                <a:lnTo>
                  <a:pt x="559465" y="60977"/>
                </a:lnTo>
                <a:lnTo>
                  <a:pt x="542696" y="27439"/>
                </a:lnTo>
                <a:close/>
              </a:path>
              <a:path w="636270" h="353695">
                <a:moveTo>
                  <a:pt x="635686" y="0"/>
                </a:moveTo>
                <a:lnTo>
                  <a:pt x="507634" y="3048"/>
                </a:lnTo>
                <a:lnTo>
                  <a:pt x="525490" y="36719"/>
                </a:lnTo>
                <a:lnTo>
                  <a:pt x="542696" y="27439"/>
                </a:lnTo>
                <a:lnTo>
                  <a:pt x="615913" y="27439"/>
                </a:lnTo>
                <a:lnTo>
                  <a:pt x="635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236742" y="6731240"/>
            <a:ext cx="616744" cy="343870"/>
          </a:xfrm>
          <a:custGeom>
            <a:avLst/>
            <a:gdLst/>
            <a:ahLst/>
            <a:cxnLst/>
            <a:rect l="l" t="t" r="r" b="b"/>
            <a:pathLst>
              <a:path w="634364" h="353695">
                <a:moveTo>
                  <a:pt x="109791" y="36526"/>
                </a:moveTo>
                <a:lnTo>
                  <a:pt x="91498" y="70064"/>
                </a:lnTo>
                <a:lnTo>
                  <a:pt x="615869" y="353667"/>
                </a:lnTo>
                <a:lnTo>
                  <a:pt x="634162" y="320129"/>
                </a:lnTo>
                <a:lnTo>
                  <a:pt x="109791" y="36526"/>
                </a:lnTo>
                <a:close/>
              </a:path>
              <a:path w="634364" h="353695">
                <a:moveTo>
                  <a:pt x="0" y="0"/>
                </a:moveTo>
                <a:lnTo>
                  <a:pt x="73172" y="103661"/>
                </a:lnTo>
                <a:lnTo>
                  <a:pt x="91498" y="70064"/>
                </a:lnTo>
                <a:lnTo>
                  <a:pt x="74696" y="60977"/>
                </a:lnTo>
                <a:lnTo>
                  <a:pt x="92990" y="27439"/>
                </a:lnTo>
                <a:lnTo>
                  <a:pt x="114747" y="27439"/>
                </a:lnTo>
                <a:lnTo>
                  <a:pt x="128051" y="3048"/>
                </a:lnTo>
                <a:lnTo>
                  <a:pt x="0" y="0"/>
                </a:lnTo>
                <a:close/>
              </a:path>
              <a:path w="634364" h="353695">
                <a:moveTo>
                  <a:pt x="92990" y="27439"/>
                </a:moveTo>
                <a:lnTo>
                  <a:pt x="74696" y="60977"/>
                </a:lnTo>
                <a:lnTo>
                  <a:pt x="91498" y="70064"/>
                </a:lnTo>
                <a:lnTo>
                  <a:pt x="109791" y="36526"/>
                </a:lnTo>
                <a:lnTo>
                  <a:pt x="92990" y="27439"/>
                </a:lnTo>
                <a:close/>
              </a:path>
              <a:path w="634364" h="353695">
                <a:moveTo>
                  <a:pt x="114747" y="27439"/>
                </a:moveTo>
                <a:lnTo>
                  <a:pt x="92990" y="27439"/>
                </a:lnTo>
                <a:lnTo>
                  <a:pt x="109791" y="36526"/>
                </a:lnTo>
                <a:lnTo>
                  <a:pt x="114747" y="27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093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7" y="1431375"/>
            <a:ext cx="5371042" cy="1924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indent="-617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point to 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entity. </a:t>
            </a:r>
            <a:r>
              <a:rPr sz="1167" spc="-5" dirty="0">
                <a:latin typeface="Times New Roman"/>
                <a:cs typeface="Times New Roman"/>
              </a:rPr>
              <a:t>As we </a:t>
            </a:r>
            <a:r>
              <a:rPr sz="1167" dirty="0">
                <a:latin typeface="Times New Roman"/>
                <a:cs typeface="Times New Roman"/>
              </a:rPr>
              <a:t>move </a:t>
            </a:r>
            <a:r>
              <a:rPr sz="1167" spc="-5" dirty="0">
                <a:latin typeface="Times New Roman"/>
                <a:cs typeface="Times New Roman"/>
              </a:rPr>
              <a:t>downward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distributed </a:t>
            </a:r>
            <a:r>
              <a:rPr sz="1167" dirty="0">
                <a:latin typeface="Times New Roman"/>
                <a:cs typeface="Times New Roman"/>
              </a:rPr>
              <a:t>entities </a:t>
            </a:r>
            <a:r>
              <a:rPr sz="1167" spc="-5" dirty="0">
                <a:latin typeface="Times New Roman"/>
                <a:cs typeface="Times New Roman"/>
              </a:rPr>
              <a:t>are known as  specialized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next </a:t>
            </a:r>
            <a:r>
              <a:rPr sz="1167" spc="-5" dirty="0">
                <a:latin typeface="Times New Roman"/>
                <a:cs typeface="Times New Roman"/>
              </a:rPr>
              <a:t>Lecture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Generalization </a:t>
            </a:r>
            <a:r>
              <a:rPr sz="1167" spc="-10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Specialization will </a:t>
            </a:r>
            <a:r>
              <a:rPr sz="1167" spc="-10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detail.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63" dirty="0">
                <a:latin typeface="Times New Roman"/>
                <a:cs typeface="Times New Roman"/>
              </a:rPr>
              <a:t>Summary: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297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lecture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discussed an </a:t>
            </a:r>
            <a:r>
              <a:rPr sz="1167" dirty="0">
                <a:latin typeface="Times New Roman"/>
                <a:cs typeface="Times New Roman"/>
              </a:rPr>
              <a:t>important </a:t>
            </a:r>
            <a:r>
              <a:rPr sz="1167" spc="-5" dirty="0">
                <a:latin typeface="Times New Roman"/>
                <a:cs typeface="Times New Roman"/>
              </a:rPr>
              <a:t>topic of cardinalities and their  representation </a:t>
            </a:r>
            <a:r>
              <a:rPr sz="1167" dirty="0">
                <a:latin typeface="Times New Roman"/>
                <a:cs typeface="Times New Roman"/>
              </a:rPr>
              <a:t>in the E-R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correct design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correct identification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cardinalities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important.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1019" y="1433605"/>
          <a:ext cx="3758493" cy="4608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96721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7335" indent="1333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  a  n  s  c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  i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65430" marR="248920" indent="1778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  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3050" marR="255270" indent="1016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606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7495" marR="257810" indent="2413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  t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 n  d  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543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h  e  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2415" marR="255270" indent="31750" algn="just">
                        <a:lnSpc>
                          <a:spcPct val="103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  a  s  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6860" marR="257810" indent="5715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6065" algn="ctr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u  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255270" indent="-1270" algn="ctr">
                        <a:lnSpc>
                          <a:spcPct val="103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  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73050" marR="255270" indent="1016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  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83210" marR="265430" algn="just">
                        <a:lnSpc>
                          <a:spcPct val="103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  s  u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  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courseNa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  <a:tabLst>
                          <a:tab pos="285115" algn="l"/>
                        </a:tabLst>
                      </a:pPr>
                      <a:r>
                        <a:rPr sz="1500" baseline="2777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fatherNam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finalMarks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grade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grdPoint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midTerm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semName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session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637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stNames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630">
                <a:tc>
                  <a:txBody>
                    <a:bodyPr/>
                    <a:lstStyle/>
                    <a:p>
                      <a:pPr marL="18415">
                        <a:lnSpc>
                          <a:spcPts val="110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55"/>
                        </a:lnSpc>
                      </a:pPr>
                      <a:r>
                        <a:rPr sz="1000" dirty="0">
                          <a:latin typeface="Berlin Sans FB Demi"/>
                          <a:cs typeface="Berlin Sans FB Demi"/>
                        </a:rPr>
                        <a:t>√</a:t>
                      </a:r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64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4464">
                      <a:solidFill>
                        <a:srgbClr val="000000"/>
                      </a:solidFill>
                      <a:prstDash val="solid"/>
                    </a:lnL>
                    <a:lnR w="12193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erlin Sans FB Demi"/>
                        <a:cs typeface="Berlin Sans FB Demi"/>
                      </a:endParaRPr>
                    </a:p>
                  </a:txBody>
                  <a:tcPr marL="0" marR="0" marT="0" marB="0">
                    <a:lnL w="12193">
                      <a:solidFill>
                        <a:srgbClr val="000000"/>
                      </a:solidFill>
                      <a:prstDash val="solid"/>
                    </a:lnL>
                    <a:lnR w="14449">
                      <a:solidFill>
                        <a:srgbClr val="000000"/>
                      </a:solidFill>
                      <a:prstDash val="solid"/>
                    </a:lnR>
                    <a:lnT w="12193">
                      <a:solidFill>
                        <a:srgbClr val="000000"/>
                      </a:solidFill>
                      <a:prstDash val="solid"/>
                    </a:lnT>
                    <a:lnB w="121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55" y="6103322"/>
            <a:ext cx="5372276" cy="2883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Table </a:t>
            </a:r>
            <a:r>
              <a:rPr sz="1167" dirty="0">
                <a:latin typeface="Times New Roman"/>
                <a:cs typeface="Times New Roman"/>
              </a:rPr>
              <a:t>1: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example cross </a:t>
            </a:r>
            <a:r>
              <a:rPr sz="1167" spc="-5" dirty="0">
                <a:latin typeface="Times New Roman"/>
                <a:cs typeface="Times New Roman"/>
              </a:rPr>
              <a:t>reference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matrix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cross reference </a:t>
            </a:r>
            <a:r>
              <a:rPr sz="1167" dirty="0">
                <a:latin typeface="Times New Roman"/>
                <a:cs typeface="Times New Roman"/>
              </a:rPr>
              <a:t>matrix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table </a:t>
            </a:r>
            <a:r>
              <a:rPr sz="1167" dirty="0">
                <a:latin typeface="Times New Roman"/>
                <a:cs typeface="Times New Roman"/>
              </a:rPr>
              <a:t>1 lists </a:t>
            </a:r>
            <a:r>
              <a:rPr sz="1167" spc="-5" dirty="0">
                <a:latin typeface="Times New Roman"/>
                <a:cs typeface="Times New Roman"/>
              </a:rPr>
              <a:t>different attributes </a:t>
            </a:r>
            <a:r>
              <a:rPr sz="1167" dirty="0">
                <a:latin typeface="Times New Roman"/>
                <a:cs typeface="Times New Roman"/>
              </a:rPr>
              <a:t>against </a:t>
            </a:r>
            <a:r>
              <a:rPr sz="1167" spc="-5" dirty="0">
                <a:latin typeface="Times New Roman"/>
                <a:cs typeface="Times New Roman"/>
              </a:rPr>
              <a:t>different  reports required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different user groups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exam </a:t>
            </a:r>
            <a:r>
              <a:rPr sz="1167" spc="-5" dirty="0">
                <a:latin typeface="Times New Roman"/>
                <a:cs typeface="Times New Roman"/>
              </a:rPr>
              <a:t>system. Rows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matrix contain  different attributes and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columns </a:t>
            </a:r>
            <a:r>
              <a:rPr sz="1167" spc="-5" dirty="0">
                <a:latin typeface="Times New Roman"/>
                <a:cs typeface="Times New Roman"/>
              </a:rPr>
              <a:t>contain different reports. Now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tick mark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cells represents </a:t>
            </a:r>
            <a:r>
              <a:rPr sz="1167" dirty="0">
                <a:latin typeface="Times New Roman"/>
                <a:cs typeface="Times New Roman"/>
              </a:rPr>
              <a:t>the use or </a:t>
            </a:r>
            <a:r>
              <a:rPr sz="1167" spc="-5" dirty="0">
                <a:latin typeface="Times New Roman"/>
                <a:cs typeface="Times New Roman"/>
              </a:rPr>
              <a:t>presence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different reports.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matrix  represents, </a:t>
            </a:r>
            <a:r>
              <a:rPr sz="1167" dirty="0">
                <a:latin typeface="Times New Roman"/>
                <a:cs typeface="Times New Roman"/>
              </a:rPr>
              <a:t>on one </a:t>
            </a:r>
            <a:r>
              <a:rPr sz="1167" spc="-5" dirty="0">
                <a:latin typeface="Times New Roman"/>
                <a:cs typeface="Times New Roman"/>
              </a:rPr>
              <a:t>side,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relative importance </a:t>
            </a:r>
            <a:r>
              <a:rPr sz="1167" dirty="0">
                <a:latin typeface="Times New Roman"/>
                <a:cs typeface="Times New Roman"/>
              </a:rPr>
              <a:t>or use of </a:t>
            </a:r>
            <a:r>
              <a:rPr sz="1167" spc="-5" dirty="0">
                <a:latin typeface="Times New Roman"/>
                <a:cs typeface="Times New Roman"/>
              </a:rPr>
              <a:t>different attributes.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 hand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also helps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identify different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types and their defining attributes.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attributes that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represented </a:t>
            </a:r>
            <a:r>
              <a:rPr sz="1167" dirty="0">
                <a:latin typeface="Times New Roman"/>
                <a:cs typeface="Times New Roman"/>
              </a:rPr>
              <a:t>collectively on one or more </a:t>
            </a:r>
            <a:r>
              <a:rPr sz="1167" spc="-5" dirty="0">
                <a:latin typeface="Times New Roman"/>
                <a:cs typeface="Times New Roman"/>
              </a:rPr>
              <a:t>reports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candidates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combining </a:t>
            </a:r>
            <a:r>
              <a:rPr sz="1167" dirty="0">
                <a:latin typeface="Times New Roman"/>
                <a:cs typeface="Times New Roman"/>
              </a:rPr>
              <a:t>into a single entity </a:t>
            </a:r>
            <a:r>
              <a:rPr sz="1167" spc="-5" dirty="0">
                <a:latin typeface="Times New Roman"/>
                <a:cs typeface="Times New Roman"/>
              </a:rPr>
              <a:t>type. Although </a:t>
            </a:r>
            <a:r>
              <a:rPr sz="1167" dirty="0">
                <a:latin typeface="Times New Roman"/>
                <a:cs typeface="Times New Roman"/>
              </a:rPr>
              <a:t>it is necessary </a:t>
            </a:r>
            <a:r>
              <a:rPr sz="1167" spc="-5" dirty="0">
                <a:latin typeface="Times New Roman"/>
                <a:cs typeface="Times New Roman"/>
              </a:rPr>
              <a:t>that attributes appearing  together </a:t>
            </a:r>
            <a:r>
              <a:rPr sz="1167" dirty="0">
                <a:latin typeface="Times New Roman"/>
                <a:cs typeface="Times New Roman"/>
              </a:rPr>
              <a:t>should be grouped into same entity </a:t>
            </a:r>
            <a:r>
              <a:rPr sz="1167" spc="-5" dirty="0">
                <a:latin typeface="Times New Roman"/>
                <a:cs typeface="Times New Roman"/>
              </a:rPr>
              <a:t>type, but </a:t>
            </a:r>
            <a:r>
              <a:rPr sz="1167" dirty="0">
                <a:latin typeface="Times New Roman"/>
                <a:cs typeface="Times New Roman"/>
              </a:rPr>
              <a:t>still they are </a:t>
            </a:r>
            <a:r>
              <a:rPr sz="1167" spc="-5" dirty="0">
                <a:latin typeface="Times New Roman"/>
                <a:cs typeface="Times New Roman"/>
              </a:rPr>
              <a:t>candidates </a:t>
            </a:r>
            <a:r>
              <a:rPr sz="1167" dirty="0">
                <a:latin typeface="Times New Roman"/>
                <a:cs typeface="Times New Roman"/>
              </a:rPr>
              <a:t>for  </a:t>
            </a:r>
            <a:r>
              <a:rPr sz="1167" spc="-5" dirty="0">
                <a:latin typeface="Times New Roman"/>
                <a:cs typeface="Times New Roman"/>
              </a:rPr>
              <a:t>combining </a:t>
            </a:r>
            <a:r>
              <a:rPr sz="1167" dirty="0">
                <a:latin typeface="Times New Roman"/>
                <a:cs typeface="Times New Roman"/>
              </a:rPr>
              <a:t>into the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one.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Dictionary in not very necessary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using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cross reference </a:t>
            </a:r>
            <a:r>
              <a:rPr sz="1167" dirty="0">
                <a:latin typeface="Times New Roman"/>
                <a:cs typeface="Times New Roman"/>
              </a:rPr>
              <a:t>matrix, </a:t>
            </a:r>
            <a:r>
              <a:rPr sz="1167" spc="-5" dirty="0">
                <a:latin typeface="Times New Roman"/>
                <a:cs typeface="Times New Roman"/>
              </a:rPr>
              <a:t>instead for  </a:t>
            </a:r>
            <a:r>
              <a:rPr sz="1167" dirty="0">
                <a:latin typeface="Times New Roman"/>
                <a:cs typeface="Times New Roman"/>
              </a:rPr>
              <a:t>relatively small </a:t>
            </a:r>
            <a:r>
              <a:rPr sz="1167" spc="-5" dirty="0">
                <a:latin typeface="Times New Roman"/>
                <a:cs typeface="Times New Roman"/>
              </a:rPr>
              <a:t>systems </a:t>
            </a:r>
            <a:r>
              <a:rPr sz="1167" spc="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created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manually.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spc="34" dirty="0">
                <a:latin typeface="Times New Roman"/>
                <a:cs typeface="Times New Roman"/>
              </a:rPr>
              <a:t>Outcome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9" dirty="0">
                <a:latin typeface="Times New Roman"/>
                <a:cs typeface="Times New Roman"/>
              </a:rPr>
              <a:t>the </a:t>
            </a:r>
            <a:r>
              <a:rPr sz="1167" spc="15" dirty="0">
                <a:latin typeface="Times New Roman"/>
                <a:cs typeface="Times New Roman"/>
              </a:rPr>
              <a:t>Analysis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Phase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517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431376"/>
            <a:ext cx="5372894" cy="7718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preliminary </a:t>
            </a:r>
            <a:r>
              <a:rPr sz="1167" spc="5" dirty="0">
                <a:latin typeface="Times New Roman"/>
                <a:cs typeface="Times New Roman"/>
              </a:rPr>
              <a:t>study </a:t>
            </a:r>
            <a:r>
              <a:rPr sz="1167" spc="-5" dirty="0">
                <a:latin typeface="Times New Roman"/>
                <a:cs typeface="Times New Roman"/>
              </a:rPr>
              <a:t>phase, database designers collect information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existing  system from </a:t>
            </a:r>
            <a:r>
              <a:rPr sz="1167" dirty="0">
                <a:latin typeface="Times New Roman"/>
                <a:cs typeface="Times New Roman"/>
              </a:rPr>
              <a:t>the users of the </a:t>
            </a:r>
            <a:r>
              <a:rPr sz="1167" spc="-5" dirty="0">
                <a:latin typeface="Times New Roman"/>
                <a:cs typeface="Times New Roman"/>
              </a:rPr>
              <a:t>system. 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spc="5" dirty="0">
                <a:latin typeface="Times New Roman"/>
                <a:cs typeface="Times New Roman"/>
              </a:rPr>
              <a:t>they may </a:t>
            </a:r>
            <a:r>
              <a:rPr sz="1167" spc="-5" dirty="0">
                <a:latin typeface="Times New Roman"/>
                <a:cs typeface="Times New Roman"/>
              </a:rPr>
              <a:t>interview different </a:t>
            </a:r>
            <a:r>
              <a:rPr sz="1167" dirty="0">
                <a:latin typeface="Times New Roman"/>
                <a:cs typeface="Times New Roman"/>
              </a:rPr>
              <a:t>users  or </a:t>
            </a:r>
            <a:r>
              <a:rPr sz="1167" spc="-5" dirty="0">
                <a:latin typeface="Times New Roman"/>
                <a:cs typeface="Times New Roman"/>
              </a:rPr>
              <a:t>concerned persons,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distribute questionnaires </a:t>
            </a:r>
            <a:r>
              <a:rPr sz="1167" dirty="0">
                <a:latin typeface="Times New Roman"/>
                <a:cs typeface="Times New Roman"/>
              </a:rPr>
              <a:t>among </a:t>
            </a:r>
            <a:r>
              <a:rPr sz="1167" spc="-5" dirty="0">
                <a:latin typeface="Times New Roman"/>
                <a:cs typeface="Times New Roman"/>
              </a:rPr>
              <a:t>different users and  ask them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fill them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and later </a:t>
            </a:r>
            <a:r>
              <a:rPr sz="1167" dirty="0">
                <a:latin typeface="Times New Roman"/>
                <a:cs typeface="Times New Roman"/>
              </a:rPr>
              <a:t>may use these </a:t>
            </a:r>
            <a:r>
              <a:rPr sz="1167" spc="-5" dirty="0">
                <a:latin typeface="Times New Roman"/>
                <a:cs typeface="Times New Roman"/>
              </a:rPr>
              <a:t>questionnaires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phase.  </a:t>
            </a:r>
            <a:r>
              <a:rPr sz="1167" spc="-5" dirty="0">
                <a:latin typeface="Times New Roman"/>
                <a:cs typeface="Times New Roman"/>
              </a:rPr>
              <a:t>Designers represent their understanding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working </a:t>
            </a:r>
            <a:r>
              <a:rPr sz="1167" dirty="0">
                <a:latin typeface="Times New Roman"/>
                <a:cs typeface="Times New Roman"/>
              </a:rPr>
              <a:t>of existing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DFDs and discuss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to make it </a:t>
            </a:r>
            <a:r>
              <a:rPr sz="1167" spc="-5" dirty="0">
                <a:latin typeface="Times New Roman"/>
                <a:cs typeface="Times New Roman"/>
              </a:rPr>
              <a:t>sure that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understood </a:t>
            </a:r>
            <a:r>
              <a:rPr sz="1167" spc="-5" dirty="0">
                <a:latin typeface="Times New Roman"/>
                <a:cs typeface="Times New Roman"/>
              </a:rPr>
              <a:t>all details </a:t>
            </a:r>
            <a:r>
              <a:rPr sz="1167" dirty="0">
                <a:latin typeface="Times New Roman"/>
                <a:cs typeface="Times New Roman"/>
              </a:rPr>
              <a:t>of  the existing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users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groups.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DFDs </a:t>
            </a:r>
            <a:r>
              <a:rPr sz="1167" dirty="0">
                <a:latin typeface="Times New Roman"/>
                <a:cs typeface="Times New Roman"/>
              </a:rPr>
              <a:t>are input to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analysis phase, where designers analyze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-5" dirty="0">
                <a:latin typeface="Times New Roman"/>
                <a:cs typeface="Times New Roman"/>
              </a:rPr>
              <a:t>users and establish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procedure </a:t>
            </a:r>
            <a:r>
              <a:rPr sz="1167" dirty="0">
                <a:latin typeface="Times New Roman"/>
                <a:cs typeface="Times New Roman"/>
              </a:rPr>
              <a:t>to meet those </a:t>
            </a:r>
            <a:r>
              <a:rPr sz="1167" spc="-5" dirty="0">
                <a:latin typeface="Times New Roman"/>
                <a:cs typeface="Times New Roman"/>
              </a:rPr>
              <a:t>requirements. </a:t>
            </a:r>
            <a:r>
              <a:rPr sz="1167" dirty="0">
                <a:latin typeface="Times New Roman"/>
                <a:cs typeface="Times New Roman"/>
              </a:rPr>
              <a:t>From the </a:t>
            </a:r>
            <a:r>
              <a:rPr sz="1167" spc="-5" dirty="0">
                <a:latin typeface="Times New Roman"/>
                <a:cs typeface="Times New Roman"/>
              </a:rPr>
              <a:t>database  perspective,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analysis phase designers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identify the </a:t>
            </a:r>
            <a:r>
              <a:rPr sz="1167" spc="-5" dirty="0">
                <a:latin typeface="Times New Roman"/>
                <a:cs typeface="Times New Roman"/>
              </a:rPr>
              <a:t>facts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data that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to be stored in </a:t>
            </a:r>
            <a:r>
              <a:rPr sz="1167" spc="-5" dirty="0">
                <a:latin typeface="Times New Roman"/>
                <a:cs typeface="Times New Roman"/>
              </a:rPr>
              <a:t>order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fulfill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users’ requirements. </a:t>
            </a:r>
            <a:r>
              <a:rPr sz="1167" dirty="0">
                <a:latin typeface="Times New Roman"/>
                <a:cs typeface="Times New Roman"/>
              </a:rPr>
              <a:t>For this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10" dirty="0">
                <a:latin typeface="Times New Roman"/>
                <a:cs typeface="Times New Roman"/>
              </a:rPr>
              <a:t>may  </a:t>
            </a:r>
            <a:r>
              <a:rPr sz="1167" dirty="0">
                <a:latin typeface="Times New Roman"/>
                <a:cs typeface="Times New Roman"/>
              </a:rPr>
              <a:t>use some CASE tools, like </a:t>
            </a:r>
            <a:r>
              <a:rPr sz="1167" spc="-5" dirty="0">
                <a:latin typeface="Times New Roman"/>
                <a:cs typeface="Times New Roman"/>
              </a:rPr>
              <a:t>cross reference </a:t>
            </a:r>
            <a:r>
              <a:rPr sz="1167" dirty="0">
                <a:latin typeface="Times New Roman"/>
                <a:cs typeface="Times New Roman"/>
              </a:rPr>
              <a:t>matrix. </a:t>
            </a:r>
            <a:r>
              <a:rPr sz="1167" spc="-5" dirty="0">
                <a:latin typeface="Times New Roman"/>
                <a:cs typeface="Times New Roman"/>
              </a:rPr>
              <a:t>Generally,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analysis phase,  designers </a:t>
            </a:r>
            <a:r>
              <a:rPr sz="1167" dirty="0">
                <a:latin typeface="Times New Roman"/>
                <a:cs typeface="Times New Roman"/>
              </a:rPr>
              <a:t>prepare a </a:t>
            </a:r>
            <a:r>
              <a:rPr sz="1167" spc="-5" dirty="0">
                <a:latin typeface="Times New Roman"/>
                <a:cs typeface="Times New Roman"/>
              </a:rPr>
              <a:t>draft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initial database design that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ultimately finalize in the next  </a:t>
            </a:r>
            <a:r>
              <a:rPr sz="1167" spc="-5" dirty="0">
                <a:latin typeface="Times New Roman"/>
                <a:cs typeface="Times New Roman"/>
              </a:rPr>
              <a:t>phase, that </a:t>
            </a:r>
            <a:r>
              <a:rPr sz="1167" dirty="0">
                <a:latin typeface="Times New Roman"/>
                <a:cs typeface="Times New Roman"/>
              </a:rPr>
              <a:t>is, the </a:t>
            </a:r>
            <a:r>
              <a:rPr sz="1167" spc="-5" dirty="0">
                <a:latin typeface="Times New Roman"/>
                <a:cs typeface="Times New Roman"/>
              </a:rPr>
              <a:t>database design </a:t>
            </a:r>
            <a:r>
              <a:rPr sz="1167" dirty="0">
                <a:latin typeface="Times New Roman"/>
                <a:cs typeface="Times New Roman"/>
              </a:rPr>
              <a:t>phase. So in </a:t>
            </a:r>
            <a:r>
              <a:rPr sz="1167" spc="-5" dirty="0">
                <a:latin typeface="Times New Roman"/>
                <a:cs typeface="Times New Roman"/>
              </a:rPr>
              <a:t>short we can say, that DFDs are </a:t>
            </a:r>
            <a:r>
              <a:rPr sz="1167" dirty="0">
                <a:latin typeface="Times New Roman"/>
                <a:cs typeface="Times New Roman"/>
              </a:rPr>
              <a:t>the output  of the preliminary phase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are input to the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phase. The </a:t>
            </a:r>
            <a:r>
              <a:rPr sz="1167" spc="-5" dirty="0">
                <a:latin typeface="Times New Roman"/>
                <a:cs typeface="Times New Roman"/>
              </a:rPr>
              <a:t>initial design </a:t>
            </a:r>
            <a:r>
              <a:rPr sz="1167" dirty="0">
                <a:latin typeface="Times New Roman"/>
                <a:cs typeface="Times New Roman"/>
              </a:rPr>
              <a:t>or a </a:t>
            </a:r>
            <a:r>
              <a:rPr sz="1167" spc="-5" dirty="0">
                <a:latin typeface="Times New Roman"/>
                <a:cs typeface="Times New Roman"/>
              </a:rPr>
              <a:t>draft  form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design (generally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entity-relationship data </a:t>
            </a:r>
            <a:r>
              <a:rPr sz="1167" dirty="0">
                <a:latin typeface="Times New Roman"/>
                <a:cs typeface="Times New Roman"/>
              </a:rPr>
              <a:t>model) is the </a:t>
            </a:r>
            <a:r>
              <a:rPr sz="1167" spc="-5" dirty="0">
                <a:latin typeface="Times New Roman"/>
                <a:cs typeface="Times New Roman"/>
              </a:rPr>
              <a:t>output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analysis  phase and </a:t>
            </a:r>
            <a:r>
              <a:rPr sz="1167" dirty="0">
                <a:latin typeface="Times New Roman"/>
                <a:cs typeface="Times New Roman"/>
              </a:rPr>
              <a:t>input to the </a:t>
            </a:r>
            <a:r>
              <a:rPr sz="1167" spc="-5" dirty="0">
                <a:latin typeface="Times New Roman"/>
                <a:cs typeface="Times New Roman"/>
              </a:rPr>
              <a:t>design phase.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phase, then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finalize </a:t>
            </a:r>
            <a:r>
              <a:rPr sz="1167" spc="5" dirty="0">
                <a:latin typeface="Times New Roman"/>
                <a:cs typeface="Times New Roman"/>
              </a:rPr>
              <a:t>the</a:t>
            </a:r>
            <a:r>
              <a:rPr sz="1167" spc="19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activities mentioned above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much </a:t>
            </a:r>
            <a:r>
              <a:rPr sz="1167" spc="-5" dirty="0">
                <a:latin typeface="Times New Roman"/>
                <a:cs typeface="Times New Roman"/>
              </a:rPr>
              <a:t>important, however,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activities mentioned are important and must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order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correct  database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database application design.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following lectures,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study 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tools </a:t>
            </a:r>
            <a:r>
              <a:rPr sz="1167" spc="-5" dirty="0">
                <a:latin typeface="Times New Roman"/>
                <a:cs typeface="Times New Roman"/>
              </a:rPr>
              <a:t>that are used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phase,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the data models. We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studying, </a:t>
            </a:r>
            <a:r>
              <a:rPr sz="1167" dirty="0">
                <a:latin typeface="Times New Roman"/>
                <a:cs typeface="Times New Roman"/>
              </a:rPr>
              <a:t>both,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and their implementation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design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phase.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44" dirty="0">
                <a:latin typeface="Times New Roman"/>
                <a:cs typeface="Times New Roman"/>
              </a:rPr>
              <a:t>Database </a:t>
            </a:r>
            <a:r>
              <a:rPr sz="1361" spc="10" dirty="0">
                <a:latin typeface="Times New Roman"/>
                <a:cs typeface="Times New Roman"/>
              </a:rPr>
              <a:t>Design</a:t>
            </a:r>
            <a:r>
              <a:rPr sz="1361" spc="-83" dirty="0">
                <a:latin typeface="Times New Roman"/>
                <a:cs typeface="Times New Roman"/>
              </a:rPr>
              <a:t> </a:t>
            </a:r>
            <a:r>
              <a:rPr sz="1361" spc="44" dirty="0">
                <a:latin typeface="Times New Roman"/>
                <a:cs typeface="Times New Roman"/>
              </a:rPr>
              <a:t>Phase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Database design phase </a:t>
            </a:r>
            <a:r>
              <a:rPr sz="1167" dirty="0">
                <a:latin typeface="Times New Roman"/>
                <a:cs typeface="Times New Roman"/>
              </a:rPr>
              <a:t>follows the </a:t>
            </a:r>
            <a:r>
              <a:rPr sz="1167" spc="-5" dirty="0">
                <a:latin typeface="Times New Roman"/>
                <a:cs typeface="Times New Roman"/>
              </a:rPr>
              <a:t>analysis phase. Before </a:t>
            </a:r>
            <a:r>
              <a:rPr sz="1167" dirty="0">
                <a:latin typeface="Times New Roman"/>
                <a:cs typeface="Times New Roman"/>
              </a:rPr>
              <a:t>starting the </a:t>
            </a:r>
            <a:r>
              <a:rPr sz="1167" spc="-5" dirty="0">
                <a:latin typeface="Times New Roman"/>
                <a:cs typeface="Times New Roman"/>
              </a:rPr>
              <a:t>discussion </a:t>
            </a:r>
            <a:r>
              <a:rPr sz="1167" dirty="0">
                <a:latin typeface="Times New Roman"/>
                <a:cs typeface="Times New Roman"/>
              </a:rPr>
              <a:t>on the  </a:t>
            </a:r>
            <a:r>
              <a:rPr sz="1167" spc="-5" dirty="0">
                <a:latin typeface="Times New Roman"/>
                <a:cs typeface="Times New Roman"/>
              </a:rPr>
              <a:t>design activity,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spc="-10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wise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clearly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basic concepts that are  </a:t>
            </a:r>
            <a:r>
              <a:rPr sz="1167" dirty="0">
                <a:latin typeface="Times New Roman"/>
                <a:cs typeface="Times New Roman"/>
              </a:rPr>
              <a:t>frequently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in this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phase.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 </a:t>
            </a:r>
            <a:r>
              <a:rPr sz="1167" spc="5" dirty="0">
                <a:latin typeface="Times New Roman"/>
                <a:cs typeface="Times New Roman"/>
              </a:rPr>
              <a:t>Design </a:t>
            </a:r>
            <a:r>
              <a:rPr sz="1167" spc="34" dirty="0">
                <a:latin typeface="Times New Roman"/>
                <a:cs typeface="Times New Roman"/>
              </a:rPr>
              <a:t>/Database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These terms </a:t>
            </a:r>
            <a:r>
              <a:rPr sz="1167" dirty="0">
                <a:latin typeface="Times New Roman"/>
                <a:cs typeface="Times New Roman"/>
              </a:rPr>
              <a:t>can be used interchangeably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structure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design/model </a:t>
            </a:r>
            <a:r>
              <a:rPr sz="1167" dirty="0">
                <a:latin typeface="Times New Roman"/>
                <a:cs typeface="Times New Roman"/>
              </a:rPr>
              <a:t>stores the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links/relationships between  data that </a:t>
            </a:r>
            <a:r>
              <a:rPr sz="1167" dirty="0">
                <a:latin typeface="Times New Roman"/>
                <a:cs typeface="Times New Roman"/>
              </a:rPr>
              <a:t>should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stored to </a:t>
            </a:r>
            <a:r>
              <a:rPr sz="1167" spc="-5" dirty="0">
                <a:latin typeface="Times New Roman"/>
                <a:cs typeface="Times New Roman"/>
              </a:rPr>
              <a:t>meet </a:t>
            </a:r>
            <a:r>
              <a:rPr sz="1167" dirty="0">
                <a:latin typeface="Times New Roman"/>
                <a:cs typeface="Times New Roman"/>
              </a:rPr>
              <a:t>the users’ </a:t>
            </a:r>
            <a:r>
              <a:rPr sz="1167" spc="-5" dirty="0">
                <a:latin typeface="Times New Roman"/>
                <a:cs typeface="Times New Roman"/>
              </a:rPr>
              <a:t>requirements. Database 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schema,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in </a:t>
            </a:r>
            <a:r>
              <a:rPr sz="1167" spc="-5" dirty="0">
                <a:latin typeface="Times New Roman"/>
                <a:cs typeface="Times New Roman"/>
              </a:rPr>
              <a:t>turn 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dictionary.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Modeling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creating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structure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 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modeling. 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a very </a:t>
            </a:r>
            <a:r>
              <a:rPr sz="1167" spc="-5" dirty="0">
                <a:latin typeface="Times New Roman"/>
                <a:cs typeface="Times New Roman"/>
              </a:rPr>
              <a:t>important process because </a:t>
            </a:r>
            <a:r>
              <a:rPr sz="1167" dirty="0">
                <a:latin typeface="Times New Roman"/>
                <a:cs typeface="Times New Roman"/>
              </a:rPr>
              <a:t>the designing of the </a:t>
            </a:r>
            <a:r>
              <a:rPr sz="1167" spc="-5" dirty="0">
                <a:latin typeface="Times New Roman"/>
                <a:cs typeface="Times New Roman"/>
              </a:rPr>
              <a:t>application provides </a:t>
            </a:r>
            <a:r>
              <a:rPr sz="1167" dirty="0">
                <a:latin typeface="Times New Roman"/>
                <a:cs typeface="Times New Roman"/>
              </a:rPr>
              <a:t>us the  </a:t>
            </a:r>
            <a:r>
              <a:rPr sz="1167" spc="-5" dirty="0">
                <a:latin typeface="Times New Roman"/>
                <a:cs typeface="Times New Roman"/>
              </a:rPr>
              <a:t>basis for running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system. </a:t>
            </a: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designed </a:t>
            </a:r>
            <a:r>
              <a:rPr sz="1167" dirty="0">
                <a:latin typeface="Times New Roman"/>
                <a:cs typeface="Times New Roman"/>
              </a:rPr>
              <a:t>properly the  </a:t>
            </a:r>
            <a:r>
              <a:rPr sz="1167" spc="-5" dirty="0">
                <a:latin typeface="Times New Roman"/>
                <a:cs typeface="Times New Roman"/>
              </a:rPr>
              <a:t>implementation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can not be done </a:t>
            </a:r>
            <a:r>
              <a:rPr sz="1167" spc="-5" dirty="0">
                <a:latin typeface="Times New Roman"/>
                <a:cs typeface="Times New Roman"/>
              </a:rPr>
              <a:t>properly. </a:t>
            </a:r>
            <a:r>
              <a:rPr sz="1167" dirty="0">
                <a:latin typeface="Times New Roman"/>
                <a:cs typeface="Times New Roman"/>
              </a:rPr>
              <a:t>Generally 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represented </a:t>
            </a:r>
            <a:r>
              <a:rPr sz="1167" dirty="0">
                <a:latin typeface="Times New Roman"/>
                <a:cs typeface="Times New Roman"/>
              </a:rPr>
              <a:t>graphically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provides an </a:t>
            </a:r>
            <a:r>
              <a:rPr sz="1167" dirty="0">
                <a:latin typeface="Times New Roman"/>
                <a:cs typeface="Times New Roman"/>
              </a:rPr>
              <a:t>ease in </a:t>
            </a:r>
            <a:r>
              <a:rPr sz="1167" spc="-5" dirty="0">
                <a:latin typeface="Times New Roman"/>
                <a:cs typeface="Times New Roman"/>
              </a:rPr>
              <a:t>design and adds  </a:t>
            </a:r>
            <a:r>
              <a:rPr sz="1167" dirty="0">
                <a:latin typeface="Times New Roman"/>
                <a:cs typeface="Times New Roman"/>
              </a:rPr>
              <a:t>flexibility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understanding of the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easily.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15" y="1740069"/>
            <a:ext cx="5372276" cy="747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58" dirty="0">
                <a:latin typeface="Times New Roman"/>
                <a:cs typeface="Times New Roman"/>
              </a:rPr>
              <a:t>Data</a:t>
            </a:r>
            <a:r>
              <a:rPr sz="1361" spc="-92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Model</a:t>
            </a:r>
            <a:endParaRPr sz="1361">
              <a:latin typeface="Times New Roman"/>
              <a:cs typeface="Times New Roman"/>
            </a:endParaRPr>
          </a:p>
          <a:p>
            <a:pPr marL="12347" marR="12347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is a set or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construct used for </a:t>
            </a:r>
            <a:r>
              <a:rPr sz="1167" dirty="0">
                <a:latin typeface="Times New Roman"/>
                <a:cs typeface="Times New Roman"/>
              </a:rPr>
              <a:t>creating a database and producing  </a:t>
            </a:r>
            <a:r>
              <a:rPr sz="1167" spc="-5" dirty="0">
                <a:latin typeface="Times New Roman"/>
                <a:cs typeface="Times New Roman"/>
              </a:rPr>
              <a:t>designs </a:t>
            </a:r>
            <a:r>
              <a:rPr sz="1167" dirty="0">
                <a:latin typeface="Times New Roman"/>
                <a:cs typeface="Times New Roman"/>
              </a:rPr>
              <a:t>for the </a:t>
            </a:r>
            <a:r>
              <a:rPr sz="1167" spc="-5" dirty="0">
                <a:latin typeface="Times New Roman"/>
                <a:cs typeface="Times New Roman"/>
              </a:rPr>
              <a:t>databases. There are </a:t>
            </a:r>
            <a:r>
              <a:rPr sz="1167" dirty="0">
                <a:latin typeface="Times New Roman"/>
                <a:cs typeface="Times New Roman"/>
              </a:rPr>
              <a:t>a few </a:t>
            </a:r>
            <a:r>
              <a:rPr sz="1167" spc="-5" dirty="0">
                <a:latin typeface="Times New Roman"/>
                <a:cs typeface="Times New Roman"/>
              </a:rPr>
              <a:t>components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53" dirty="0">
                <a:latin typeface="Times New Roman"/>
                <a:cs typeface="Times New Roman"/>
              </a:rPr>
              <a:t>Structure: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structures 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used 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the data is </a:t>
            </a:r>
            <a:r>
              <a:rPr sz="1167" spc="-5" dirty="0">
                <a:latin typeface="Times New Roman"/>
                <a:cs typeface="Times New Roman"/>
              </a:rPr>
              <a:t>identified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structures provided </a:t>
            </a:r>
            <a:r>
              <a:rPr sz="1167" spc="10" dirty="0">
                <a:latin typeface="Times New Roman"/>
                <a:cs typeface="Times New Roman"/>
              </a:rPr>
              <a:t>by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structures.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44" dirty="0">
                <a:latin typeface="Times New Roman"/>
                <a:cs typeface="Times New Roman"/>
              </a:rPr>
              <a:t>Manipulation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Language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using 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manipulations are performed </a:t>
            </a:r>
            <a:r>
              <a:rPr sz="1167" dirty="0">
                <a:latin typeface="Times New Roman"/>
                <a:cs typeface="Times New Roman"/>
              </a:rPr>
              <a:t>using a </a:t>
            </a:r>
            <a:r>
              <a:rPr sz="1167" spc="-5" dirty="0">
                <a:latin typeface="Times New Roman"/>
                <a:cs typeface="Times New Roman"/>
              </a:rPr>
              <a:t>specific  language. </a:t>
            </a:r>
            <a:r>
              <a:rPr sz="1167" dirty="0">
                <a:latin typeface="Times New Roman"/>
                <a:cs typeface="Times New Roman"/>
              </a:rPr>
              <a:t>This specific </a:t>
            </a:r>
            <a:r>
              <a:rPr sz="1167" spc="-5" dirty="0">
                <a:latin typeface="Times New Roman"/>
                <a:cs typeface="Times New Roman"/>
              </a:rPr>
              <a:t>language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 </a:t>
            </a:r>
            <a:r>
              <a:rPr sz="1167" dirty="0">
                <a:latin typeface="Times New Roman"/>
                <a:cs typeface="Times New Roman"/>
              </a:rPr>
              <a:t>data manipulation </a:t>
            </a:r>
            <a:r>
              <a:rPr sz="1167" spc="-5" dirty="0">
                <a:latin typeface="Times New Roman"/>
                <a:cs typeface="Times New Roman"/>
              </a:rPr>
              <a:t>language.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Integrity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Constraints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are the </a:t>
            </a:r>
            <a:r>
              <a:rPr sz="1167" spc="-5" dirty="0">
                <a:latin typeface="Times New Roman"/>
                <a:cs typeface="Times New Roman"/>
              </a:rPr>
              <a:t>rules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ensure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correctness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maintain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in usable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spc="5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correct information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portrayed </a:t>
            </a:r>
            <a:r>
              <a:rPr sz="1167" dirty="0">
                <a:latin typeface="Times New Roman"/>
                <a:cs typeface="Times New Roman"/>
              </a:rPr>
              <a:t>in designing the </a:t>
            </a:r>
            <a:r>
              <a:rPr sz="1167" spc="-5" dirty="0">
                <a:latin typeface="Times New Roman"/>
                <a:cs typeface="Times New Roman"/>
              </a:rPr>
              <a:t>database.  </a:t>
            </a:r>
            <a:r>
              <a:rPr sz="1167" dirty="0">
                <a:latin typeface="Times New Roman"/>
                <a:cs typeface="Times New Roman"/>
              </a:rPr>
              <a:t>Generally these components are not explicitly </a:t>
            </a:r>
            <a:r>
              <a:rPr sz="1167" spc="-5" dirty="0">
                <a:latin typeface="Times New Roman"/>
                <a:cs typeface="Times New Roman"/>
              </a:rPr>
              <a:t>defined </a:t>
            </a:r>
            <a:r>
              <a:rPr sz="1167" dirty="0">
                <a:latin typeface="Times New Roman"/>
                <a:cs typeface="Times New Roman"/>
              </a:rPr>
              <a:t>in data models, </a:t>
            </a:r>
            <a:r>
              <a:rPr sz="1167" spc="5" dirty="0">
                <a:latin typeface="Times New Roman"/>
                <a:cs typeface="Times New Roman"/>
              </a:rPr>
              <a:t>they may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available </a:t>
            </a:r>
            <a:r>
              <a:rPr sz="1167" dirty="0">
                <a:latin typeface="Times New Roman"/>
                <a:cs typeface="Times New Roman"/>
              </a:rPr>
              <a:t>in some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modern </a:t>
            </a:r>
            <a:r>
              <a:rPr sz="1167" dirty="0">
                <a:latin typeface="Times New Roman"/>
                <a:cs typeface="Times New Roman"/>
              </a:rPr>
              <a:t>DBMSs but in </a:t>
            </a:r>
            <a:r>
              <a:rPr sz="1167" spc="-5" dirty="0">
                <a:latin typeface="Times New Roman"/>
                <a:cs typeface="Times New Roman"/>
              </a:rPr>
              <a:t>traditional and general </a:t>
            </a:r>
            <a:r>
              <a:rPr sz="1167" dirty="0">
                <a:latin typeface="Times New Roman"/>
                <a:cs typeface="Times New Roman"/>
              </a:rPr>
              <a:t>model, </a:t>
            </a: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spc="10" dirty="0">
                <a:latin typeface="Times New Roman"/>
                <a:cs typeface="Times New Roman"/>
              </a:rPr>
              <a:t>may  </a:t>
            </a:r>
            <a:r>
              <a:rPr sz="1167" dirty="0">
                <a:latin typeface="Times New Roman"/>
                <a:cs typeface="Times New Roman"/>
              </a:rPr>
              <a:t>not be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available.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5" dirty="0">
                <a:latin typeface="Times New Roman"/>
                <a:cs typeface="Times New Roman"/>
              </a:rPr>
              <a:t>Significance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9" dirty="0">
                <a:latin typeface="Times New Roman"/>
                <a:cs typeface="Times New Roman"/>
              </a:rPr>
              <a:t>the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is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important tool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it is something which is </a:t>
            </a:r>
            <a:r>
              <a:rPr sz="1167" spc="-5" dirty="0">
                <a:latin typeface="Times New Roman"/>
                <a:cs typeface="Times New Roman"/>
              </a:rPr>
              <a:t>sued </a:t>
            </a:r>
            <a:r>
              <a:rPr sz="1167" dirty="0">
                <a:latin typeface="Times New Roman"/>
                <a:cs typeface="Times New Roman"/>
              </a:rPr>
              <a:t>for designing the  </a:t>
            </a:r>
            <a:r>
              <a:rPr sz="1167" spc="-5" dirty="0">
                <a:latin typeface="Times New Roman"/>
                <a:cs typeface="Times New Roman"/>
              </a:rPr>
              <a:t>database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and no </a:t>
            </a:r>
            <a:r>
              <a:rPr sz="1167" spc="-5" dirty="0">
                <a:latin typeface="Times New Roman"/>
                <a:cs typeface="Times New Roman"/>
              </a:rPr>
              <a:t>DBMS can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5" dirty="0">
                <a:latin typeface="Times New Roman"/>
                <a:cs typeface="Times New Roman"/>
              </a:rPr>
              <a:t>independent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model, now if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use a </a:t>
            </a:r>
            <a:r>
              <a:rPr sz="1167" spc="-5" dirty="0">
                <a:latin typeface="Times New Roman"/>
                <a:cs typeface="Times New Roman"/>
              </a:rPr>
              <a:t>specific DBMS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sure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it </a:t>
            </a:r>
            <a:r>
              <a:rPr sz="1167" spc="-5" dirty="0">
                <a:latin typeface="Times New Roman"/>
                <a:cs typeface="Times New Roman"/>
              </a:rPr>
              <a:t>uses for data abase usage,  we can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create </a:t>
            </a:r>
            <a:r>
              <a:rPr sz="1167" dirty="0">
                <a:latin typeface="Times New Roman"/>
                <a:cs typeface="Times New Roman"/>
              </a:rPr>
              <a:t>a proper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DBMS is </a:t>
            </a:r>
            <a:r>
              <a:rPr sz="1167" spc="-5" dirty="0">
                <a:latin typeface="Times New Roman"/>
                <a:cs typeface="Times New Roman"/>
              </a:rPr>
              <a:t>base </a:t>
            </a:r>
            <a:r>
              <a:rPr sz="1167" dirty="0">
                <a:latin typeface="Times New Roman"/>
                <a:cs typeface="Times New Roman"/>
              </a:rPr>
              <a:t>on the use of a </a:t>
            </a:r>
            <a:r>
              <a:rPr sz="1167" spc="-5" dirty="0">
                <a:latin typeface="Times New Roman"/>
                <a:cs typeface="Times New Roman"/>
              </a:rPr>
              <a:t>specific data </a:t>
            </a:r>
            <a:r>
              <a:rPr sz="1167" dirty="0">
                <a:latin typeface="Times New Roman"/>
                <a:cs typeface="Times New Roman"/>
              </a:rPr>
              <a:t>model so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using a DBMS it  is of </a:t>
            </a:r>
            <a:r>
              <a:rPr sz="1167" spc="-5" dirty="0">
                <a:latin typeface="Times New Roman"/>
                <a:cs typeface="Times New Roman"/>
              </a:rPr>
              <a:t>great </a:t>
            </a:r>
            <a:r>
              <a:rPr sz="1167" dirty="0">
                <a:latin typeface="Times New Roman"/>
                <a:cs typeface="Times New Roman"/>
              </a:rPr>
              <a:t>use to know </a:t>
            </a:r>
            <a:r>
              <a:rPr sz="1167" spc="-5" dirty="0">
                <a:latin typeface="Times New Roman"/>
                <a:cs typeface="Times New Roman"/>
              </a:rPr>
              <a:t>that what structures, manipulation languages and </a:t>
            </a:r>
            <a:r>
              <a:rPr sz="1167" dirty="0">
                <a:latin typeface="Times New Roman"/>
                <a:cs typeface="Times New Roman"/>
              </a:rPr>
              <a:t>integrity  </a:t>
            </a:r>
            <a:r>
              <a:rPr sz="1167" spc="-5" dirty="0">
                <a:latin typeface="Times New Roman"/>
                <a:cs typeface="Times New Roman"/>
              </a:rPr>
              <a:t>constraints </a:t>
            </a:r>
            <a:r>
              <a:rPr sz="1167" dirty="0">
                <a:latin typeface="Times New Roman"/>
                <a:cs typeface="Times New Roman"/>
              </a:rPr>
              <a:t>are implemented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DBMS.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it is the </a:t>
            </a:r>
            <a:r>
              <a:rPr sz="1167" spc="5" dirty="0">
                <a:latin typeface="Times New Roman"/>
                <a:cs typeface="Times New Roman"/>
              </a:rPr>
              <a:t>only way </a:t>
            </a:r>
            <a:r>
              <a:rPr sz="1167" dirty="0">
                <a:latin typeface="Times New Roman"/>
                <a:cs typeface="Times New Roman"/>
              </a:rPr>
              <a:t>to know the  </a:t>
            </a:r>
            <a:r>
              <a:rPr sz="1167" spc="-5" dirty="0">
                <a:latin typeface="Times New Roman"/>
                <a:cs typeface="Times New Roman"/>
              </a:rPr>
              <a:t>facilities and functionalities offered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DBMS.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reason whenever we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DBMS, it is explicitly </a:t>
            </a:r>
            <a:r>
              <a:rPr sz="1167" spc="-5" dirty="0">
                <a:latin typeface="Times New Roman"/>
                <a:cs typeface="Times New Roman"/>
              </a:rPr>
              <a:t>mentioned with that  DBMS, that which data </a:t>
            </a:r>
            <a:r>
              <a:rPr sz="1167" dirty="0">
                <a:latin typeface="Times New Roman"/>
                <a:cs typeface="Times New Roman"/>
              </a:rPr>
              <a:t>model this </a:t>
            </a:r>
            <a:r>
              <a:rPr sz="1167" spc="-5" dirty="0">
                <a:latin typeface="Times New Roman"/>
                <a:cs typeface="Times New Roman"/>
              </a:rPr>
              <a:t>DBMS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dirty="0">
                <a:latin typeface="Times New Roman"/>
                <a:cs typeface="Times New Roman"/>
              </a:rPr>
              <a:t>of </a:t>
            </a:r>
            <a:r>
              <a:rPr sz="1361" spc="53" dirty="0">
                <a:latin typeface="Times New Roman"/>
                <a:cs typeface="Times New Roman"/>
              </a:rPr>
              <a:t>Data</a:t>
            </a:r>
            <a:r>
              <a:rPr sz="1361" spc="-73" dirty="0">
                <a:latin typeface="Times New Roman"/>
                <a:cs typeface="Times New Roman"/>
              </a:rPr>
              <a:t> </a:t>
            </a:r>
            <a:r>
              <a:rPr sz="1361" spc="19" dirty="0">
                <a:latin typeface="Times New Roman"/>
                <a:cs typeface="Times New Roman"/>
              </a:rPr>
              <a:t>Models</a:t>
            </a:r>
            <a:endParaRPr sz="1361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228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Semantic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are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which provide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flexibility in </a:t>
            </a:r>
            <a:r>
              <a:rPr sz="1167" spc="-5" dirty="0">
                <a:latin typeface="Times New Roman"/>
                <a:cs typeface="Times New Roman"/>
              </a:rPr>
              <a:t>implementing constraints,  better language utilities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structure constructs.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actions </a:t>
            </a:r>
            <a:r>
              <a:rPr sz="1167" spc="-5" dirty="0">
                <a:latin typeface="Times New Roman"/>
                <a:cs typeface="Times New Roman"/>
              </a:rPr>
              <a:t>performed  </a:t>
            </a:r>
            <a:r>
              <a:rPr sz="1167" dirty="0">
                <a:latin typeface="Times New Roman"/>
                <a:cs typeface="Times New Roman"/>
              </a:rPr>
              <a:t>using </a:t>
            </a:r>
            <a:r>
              <a:rPr sz="1167" spc="-5" dirty="0">
                <a:latin typeface="Times New Roman"/>
                <a:cs typeface="Times New Roman"/>
              </a:rPr>
              <a:t>proper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and structure </a:t>
            </a:r>
            <a:r>
              <a:rPr sz="1167" dirty="0">
                <a:latin typeface="Times New Roman"/>
                <a:cs typeface="Times New Roman"/>
              </a:rPr>
              <a:t>tools </a:t>
            </a:r>
            <a:r>
              <a:rPr sz="1167" spc="-5" dirty="0">
                <a:latin typeface="Times New Roman"/>
                <a:cs typeface="Times New Roman"/>
              </a:rPr>
              <a:t>gives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better data designing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manipulation  facilities.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better 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provides better opportunities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express </a:t>
            </a:r>
            <a:r>
              <a:rPr sz="1167" dirty="0">
                <a:latin typeface="Times New Roman"/>
                <a:cs typeface="Times New Roman"/>
              </a:rPr>
              <a:t>multiple </a:t>
            </a:r>
            <a:r>
              <a:rPr sz="1167" spc="-5" dirty="0">
                <a:latin typeface="Times New Roman"/>
                <a:cs typeface="Times New Roman"/>
              </a:rPr>
              <a:t>situations 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design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spc="-5" dirty="0">
                <a:latin typeface="Times New Roman"/>
                <a:cs typeface="Times New Roman"/>
              </a:rPr>
              <a:t>better output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tool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model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form 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design.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lvl="1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ER-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Object oriented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316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53" y="1431375"/>
            <a:ext cx="5407466" cy="26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66"/>
              </a:lnSpc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Record Based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available </a:t>
            </a:r>
            <a:r>
              <a:rPr sz="1167" dirty="0">
                <a:latin typeface="Times New Roman"/>
                <a:cs typeface="Times New Roman"/>
              </a:rPr>
              <a:t>to use </a:t>
            </a:r>
            <a:r>
              <a:rPr sz="1167" spc="-5" dirty="0">
                <a:latin typeface="Times New Roman"/>
                <a:cs typeface="Times New Roman"/>
              </a:rPr>
              <a:t>and has </a:t>
            </a:r>
            <a:r>
              <a:rPr sz="1167" dirty="0">
                <a:latin typeface="Times New Roman"/>
                <a:cs typeface="Times New Roman"/>
              </a:rPr>
              <a:t>three </a:t>
            </a:r>
            <a:r>
              <a:rPr sz="1167" spc="-5" dirty="0">
                <a:latin typeface="Times New Roman"/>
                <a:cs typeface="Times New Roman"/>
              </a:rPr>
              <a:t>basic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Hierarchical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Network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Relational Data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records </a:t>
            </a:r>
            <a:r>
              <a:rPr sz="1167" spc="-5" dirty="0">
                <a:latin typeface="Times New Roman"/>
                <a:cs typeface="Times New Roman"/>
              </a:rPr>
              <a:t>based and </a:t>
            </a:r>
            <a:r>
              <a:rPr sz="1167" dirty="0">
                <a:latin typeface="Times New Roman"/>
                <a:cs typeface="Times New Roman"/>
              </a:rPr>
              <a:t>are not in similarity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those of </a:t>
            </a:r>
            <a:r>
              <a:rPr sz="1167" spc="-5" dirty="0">
                <a:latin typeface="Times New Roman"/>
                <a:cs typeface="Times New Roman"/>
              </a:rPr>
              <a:t>semantic </a:t>
            </a:r>
            <a:r>
              <a:rPr sz="1167" dirty="0">
                <a:latin typeface="Times New Roman"/>
                <a:cs typeface="Times New Roman"/>
              </a:rPr>
              <a:t>data  models. </a:t>
            </a: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handle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at </a:t>
            </a:r>
            <a:r>
              <a:rPr sz="1167" dirty="0">
                <a:latin typeface="Times New Roman"/>
                <a:cs typeface="Times New Roman"/>
              </a:rPr>
              <a:t>almost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three level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three layers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-5" dirty="0">
                <a:latin typeface="Times New Roman"/>
                <a:cs typeface="Times New Roman"/>
              </a:rPr>
              <a:t>database architecture. </a:t>
            </a:r>
            <a:r>
              <a:rPr sz="1167" dirty="0">
                <a:latin typeface="Times New Roman"/>
                <a:cs typeface="Times New Roman"/>
              </a:rPr>
              <a:t>Semantic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models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generally </a:t>
            </a:r>
            <a:r>
              <a:rPr sz="1167" spc="-5" dirty="0">
                <a:latin typeface="Times New Roman"/>
                <a:cs typeface="Times New Roman"/>
              </a:rPr>
              <a:t>used for designing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logical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conceptual </a:t>
            </a:r>
            <a:r>
              <a:rPr sz="1167" dirty="0">
                <a:latin typeface="Times New Roman"/>
                <a:cs typeface="Times New Roman"/>
              </a:rPr>
              <a:t>model of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system, </a:t>
            </a: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very common example of the  </a:t>
            </a:r>
            <a:r>
              <a:rPr sz="1167" spc="-5" dirty="0">
                <a:latin typeface="Times New Roman"/>
                <a:cs typeface="Times New Roman"/>
              </a:rPr>
              <a:t>semantic data </a:t>
            </a:r>
            <a:r>
              <a:rPr sz="1167" dirty="0">
                <a:latin typeface="Times New Roman"/>
                <a:cs typeface="Times New Roman"/>
              </a:rPr>
              <a:t>model is </a:t>
            </a:r>
            <a:r>
              <a:rPr sz="1167" spc="-5" dirty="0">
                <a:latin typeface="Times New Roman"/>
                <a:cs typeface="Times New Roman"/>
              </a:rPr>
              <a:t>ER-Data Model 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very much popular for </a:t>
            </a:r>
            <a:r>
              <a:rPr sz="1167" dirty="0">
                <a:latin typeface="Times New Roman"/>
                <a:cs typeface="Times New Roman"/>
              </a:rPr>
              <a:t>designing </a:t>
            </a:r>
            <a:r>
              <a:rPr sz="1167" spc="-5" dirty="0">
                <a:latin typeface="Times New Roman"/>
                <a:cs typeface="Times New Roman"/>
              </a:rPr>
              <a:t>databases.  No DBMS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based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5" dirty="0">
                <a:latin typeface="Times New Roman"/>
                <a:cs typeface="Times New Roman"/>
              </a:rPr>
              <a:t>ER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purely used </a:t>
            </a:r>
            <a:r>
              <a:rPr sz="1167" dirty="0">
                <a:latin typeface="Times New Roman"/>
                <a:cs typeface="Times New Roman"/>
              </a:rPr>
              <a:t>for designing </a:t>
            </a:r>
            <a:r>
              <a:rPr sz="1167" spc="-5" dirty="0">
                <a:latin typeface="Times New Roman"/>
                <a:cs typeface="Times New Roman"/>
              </a:rPr>
              <a:t>whereas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DBMS are available based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OO data model, network data </a:t>
            </a:r>
            <a:r>
              <a:rPr sz="1167" dirty="0">
                <a:latin typeface="Times New Roman"/>
                <a:cs typeface="Times New Roman"/>
              </a:rPr>
              <a:t>model, </a:t>
            </a:r>
            <a:r>
              <a:rPr sz="1167" spc="-5" dirty="0">
                <a:latin typeface="Times New Roman"/>
                <a:cs typeface="Times New Roman"/>
              </a:rPr>
              <a:t>relational  data </a:t>
            </a:r>
            <a:r>
              <a:rPr sz="1167" dirty="0">
                <a:latin typeface="Times New Roman"/>
                <a:cs typeface="Times New Roman"/>
              </a:rPr>
              <a:t>model l </a:t>
            </a:r>
            <a:r>
              <a:rPr sz="1167" spc="-5" dirty="0">
                <a:latin typeface="Times New Roman"/>
                <a:cs typeface="Times New Roman"/>
              </a:rPr>
              <a:t>and hierarchical data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4509434"/>
            <a:ext cx="5371042" cy="400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dirty="0">
                <a:latin typeface="Times New Roman"/>
                <a:cs typeface="Times New Roman"/>
              </a:rPr>
              <a:t>of </a:t>
            </a:r>
            <a:r>
              <a:rPr sz="1361" spc="44" dirty="0">
                <a:latin typeface="Times New Roman"/>
                <a:cs typeface="Times New Roman"/>
              </a:rPr>
              <a:t>Database</a:t>
            </a:r>
            <a:r>
              <a:rPr sz="1361" spc="-83" dirty="0">
                <a:latin typeface="Times New Roman"/>
                <a:cs typeface="Times New Roman"/>
              </a:rPr>
              <a:t> </a:t>
            </a:r>
            <a:r>
              <a:rPr sz="1361" spc="10" dirty="0">
                <a:latin typeface="Times New Roman"/>
                <a:cs typeface="Times New Roman"/>
              </a:rPr>
              <a:t>Design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4" dirty="0">
                <a:latin typeface="Times New Roman"/>
                <a:cs typeface="Times New Roman"/>
              </a:rPr>
              <a:t>Conceptual </a:t>
            </a:r>
            <a:r>
              <a:rPr sz="1167" spc="49" dirty="0">
                <a:latin typeface="Times New Roman"/>
                <a:cs typeface="Times New Roman"/>
              </a:rPr>
              <a:t>database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implemented </a:t>
            </a:r>
            <a:r>
              <a:rPr sz="1167" dirty="0">
                <a:latin typeface="Times New Roman"/>
                <a:cs typeface="Times New Roman"/>
              </a:rPr>
              <a:t>using a semantic data </a:t>
            </a:r>
            <a:r>
              <a:rPr sz="1167" spc="-5" dirty="0">
                <a:latin typeface="Times New Roman"/>
                <a:cs typeface="Times New Roman"/>
              </a:rPr>
              <a:t>model, </a:t>
            </a:r>
            <a:r>
              <a:rPr sz="1167" dirty="0">
                <a:latin typeface="Times New Roman"/>
                <a:cs typeface="Times New Roman"/>
              </a:rPr>
              <a:t>for example </a:t>
            </a:r>
            <a:r>
              <a:rPr sz="1167" spc="-5" dirty="0">
                <a:latin typeface="Times New Roman"/>
                <a:cs typeface="Times New Roman"/>
              </a:rPr>
              <a:t>for creating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organization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use and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use the ER-Data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5" dirty="0">
                <a:latin typeface="Times New Roman"/>
                <a:cs typeface="Times New Roman"/>
              </a:rPr>
              <a:t>Logical </a:t>
            </a: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using a data model </a:t>
            </a:r>
            <a:r>
              <a:rPr sz="1167" spc="-5" dirty="0">
                <a:latin typeface="Times New Roman"/>
                <a:cs typeface="Times New Roman"/>
              </a:rPr>
              <a:t>for which we </a:t>
            </a:r>
            <a:r>
              <a:rPr sz="1167" dirty="0">
                <a:latin typeface="Times New Roman"/>
                <a:cs typeface="Times New Roman"/>
              </a:rPr>
              <a:t>have a DBMS </a:t>
            </a:r>
            <a:r>
              <a:rPr sz="1167" spc="-5" dirty="0">
                <a:latin typeface="Times New Roman"/>
                <a:cs typeface="Times New Roman"/>
              </a:rPr>
              <a:t>available and  we </a:t>
            </a:r>
            <a:r>
              <a:rPr sz="1167" dirty="0">
                <a:latin typeface="Times New Roman"/>
                <a:cs typeface="Times New Roman"/>
              </a:rPr>
              <a:t>are planning to </a:t>
            </a:r>
            <a:r>
              <a:rPr sz="1167" spc="-5" dirty="0">
                <a:latin typeface="Times New Roman"/>
                <a:cs typeface="Times New Roman"/>
              </a:rPr>
              <a:t>run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database system that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9" dirty="0">
                <a:latin typeface="Times New Roman"/>
                <a:cs typeface="Times New Roman"/>
              </a:rPr>
              <a:t>Physical </a:t>
            </a: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Design: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design </a:t>
            </a:r>
            <a:r>
              <a:rPr sz="1167" dirty="0">
                <a:latin typeface="Times New Roman"/>
                <a:cs typeface="Times New Roman"/>
              </a:rPr>
              <a:t>created using 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model and created 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of  the </a:t>
            </a:r>
            <a:r>
              <a:rPr sz="1167" spc="-5" dirty="0">
                <a:latin typeface="Times New Roman"/>
                <a:cs typeface="Times New Roman"/>
              </a:rPr>
              <a:t>organization, </a:t>
            </a:r>
            <a:r>
              <a:rPr sz="1167" dirty="0">
                <a:latin typeface="Times New Roman"/>
                <a:cs typeface="Times New Roman"/>
              </a:rPr>
              <a:t>it needs to be </a:t>
            </a:r>
            <a:r>
              <a:rPr sz="1167" spc="-5" dirty="0">
                <a:latin typeface="Times New Roman"/>
                <a:cs typeface="Times New Roman"/>
              </a:rPr>
              <a:t>implemented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physical </a:t>
            </a:r>
            <a:r>
              <a:rPr sz="1167" dirty="0">
                <a:latin typeface="Times New Roman"/>
                <a:cs typeface="Times New Roman"/>
              </a:rPr>
              <a:t>DBMS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so the  </a:t>
            </a:r>
            <a:r>
              <a:rPr sz="1167" spc="-5" dirty="0">
                <a:latin typeface="Times New Roman"/>
                <a:cs typeface="Times New Roman"/>
              </a:rPr>
              <a:t>Physical database 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performed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created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far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logical form  are implemented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very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DBMS.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5700"/>
              </a:lnSpc>
            </a:pP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separating the </a:t>
            </a:r>
            <a:r>
              <a:rPr sz="1167" spc="-5" dirty="0">
                <a:latin typeface="Times New Roman"/>
                <a:cs typeface="Times New Roman"/>
              </a:rPr>
              <a:t>three design levels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benefit </a:t>
            </a:r>
            <a:r>
              <a:rPr sz="1167" dirty="0">
                <a:latin typeface="Times New Roman"/>
                <a:cs typeface="Times New Roman"/>
              </a:rPr>
              <a:t>of abstraction on one </a:t>
            </a:r>
            <a:r>
              <a:rPr sz="1167" spc="-5" dirty="0">
                <a:latin typeface="Times New Roman"/>
                <a:cs typeface="Times New Roman"/>
              </a:rPr>
              <a:t>hand  whereas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other hand we can create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logical and conceptual designs </a:t>
            </a:r>
            <a:r>
              <a:rPr sz="1167" dirty="0">
                <a:latin typeface="Times New Roman"/>
                <a:cs typeface="Times New Roman"/>
              </a:rPr>
              <a:t>using </a:t>
            </a:r>
            <a:r>
              <a:rPr sz="1167" spc="-5" dirty="0">
                <a:latin typeface="Times New Roman"/>
                <a:cs typeface="Times New Roman"/>
              </a:rPr>
              <a:t>better  design </a:t>
            </a:r>
            <a:r>
              <a:rPr sz="1167" dirty="0">
                <a:latin typeface="Times New Roman"/>
                <a:cs typeface="Times New Roman"/>
              </a:rPr>
              <a:t>tools,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would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not been possible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using the same </a:t>
            </a:r>
            <a:r>
              <a:rPr sz="1167" spc="-5" dirty="0">
                <a:latin typeface="Times New Roman"/>
                <a:cs typeface="Times New Roman"/>
              </a:rPr>
              <a:t>design-tool for  al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three </a:t>
            </a:r>
            <a:r>
              <a:rPr sz="1167" dirty="0">
                <a:latin typeface="Times New Roman"/>
                <a:cs typeface="Times New Roman"/>
              </a:rPr>
              <a:t>levels. </a:t>
            </a:r>
            <a:r>
              <a:rPr sz="1167" spc="-5" dirty="0">
                <a:latin typeface="Times New Roman"/>
                <a:cs typeface="Times New Roman"/>
              </a:rPr>
              <a:t>Moreover </a:t>
            </a:r>
            <a:r>
              <a:rPr sz="1167" dirty="0">
                <a:latin typeface="Times New Roman"/>
                <a:cs typeface="Times New Roman"/>
              </a:rPr>
              <a:t>if in </a:t>
            </a:r>
            <a:r>
              <a:rPr sz="1167" spc="-5" dirty="0">
                <a:latin typeface="Times New Roman"/>
                <a:cs typeface="Times New Roman"/>
              </a:rPr>
              <a:t>future </a:t>
            </a:r>
            <a:r>
              <a:rPr sz="1167" dirty="0">
                <a:latin typeface="Times New Roman"/>
                <a:cs typeface="Times New Roman"/>
              </a:rPr>
              <a:t>there is a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to make a change in the </a:t>
            </a:r>
            <a:r>
              <a:rPr sz="1167" spc="-5" dirty="0">
                <a:latin typeface="Times New Roman"/>
                <a:cs typeface="Times New Roman"/>
              </a:rPr>
              <a:t>physical  implementation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 we will have </a:t>
            </a:r>
            <a:r>
              <a:rPr sz="1167" dirty="0">
                <a:latin typeface="Times New Roman"/>
                <a:cs typeface="Times New Roman"/>
              </a:rPr>
              <a:t>to make no </a:t>
            </a:r>
            <a:r>
              <a:rPr sz="1167" spc="-5" dirty="0">
                <a:latin typeface="Times New Roman"/>
                <a:cs typeface="Times New Roman"/>
              </a:rPr>
              <a:t>changes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logical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conceptual  level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design 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spc="-5" dirty="0">
                <a:latin typeface="Times New Roman"/>
                <a:cs typeface="Times New Roman"/>
              </a:rPr>
              <a:t>rather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achieved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using the existing  </a:t>
            </a:r>
            <a:r>
              <a:rPr sz="1167" spc="-5" dirty="0">
                <a:latin typeface="Times New Roman"/>
                <a:cs typeface="Times New Roman"/>
              </a:rPr>
              <a:t>conceptual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and implementing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again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Physical </a:t>
            </a:r>
            <a:r>
              <a:rPr sz="1167" dirty="0">
                <a:latin typeface="Times New Roman"/>
                <a:cs typeface="Times New Roman"/>
              </a:rPr>
              <a:t>model using a separate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DBMS.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7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19030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07</a:t>
            </a:r>
            <a:endParaRPr sz="155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174732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1737" y="2579491"/>
          <a:ext cx="5523530" cy="1210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769" marR="5080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Section: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5.2</a:t>
                      </a:r>
                      <a:r>
                        <a:rPr sz="12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Hoffer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85 -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9100" y="4266086"/>
            <a:ext cx="5371659" cy="4883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lnSpc>
                <a:spcPts val="1371"/>
              </a:lnSpc>
              <a:spcBef>
                <a:spcPts val="214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Entity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Attribute 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different types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previous </a:t>
            </a:r>
            <a:r>
              <a:rPr sz="1167" spc="-5" dirty="0">
                <a:latin typeface="Times New Roman"/>
                <a:cs typeface="Times New Roman"/>
              </a:rPr>
              <a:t>lecture we discussed </a:t>
            </a:r>
            <a:r>
              <a:rPr sz="1167" dirty="0">
                <a:latin typeface="Times New Roman"/>
                <a:cs typeface="Times New Roman"/>
              </a:rPr>
              <a:t>the importance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need of data models. 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lecture we are 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start detailed discussion </a:t>
            </a:r>
            <a:r>
              <a:rPr sz="1167" dirty="0">
                <a:latin typeface="Times New Roman"/>
                <a:cs typeface="Times New Roman"/>
              </a:rPr>
              <a:t>on a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model,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is the entity relationship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also known </a:t>
            </a:r>
            <a:r>
              <a:rPr sz="1167" dirty="0">
                <a:latin typeface="Times New Roman"/>
                <a:cs typeface="Times New Roman"/>
              </a:rPr>
              <a:t>as     </a:t>
            </a:r>
            <a:r>
              <a:rPr sz="1167" spc="-5" dirty="0">
                <a:latin typeface="Times New Roman"/>
                <a:cs typeface="Times New Roman"/>
              </a:rPr>
              <a:t>E-R data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39" dirty="0">
                <a:latin typeface="Times New Roman"/>
                <a:cs typeface="Times New Roman"/>
              </a:rPr>
              <a:t>Entity-Relationship </a:t>
            </a:r>
            <a:r>
              <a:rPr sz="1361" spc="58" dirty="0">
                <a:latin typeface="Times New Roman"/>
                <a:cs typeface="Times New Roman"/>
              </a:rPr>
              <a:t>Data</a:t>
            </a:r>
            <a:r>
              <a:rPr sz="1361" spc="-136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Model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a semantic data model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graphical representation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conceptual  database </a:t>
            </a:r>
            <a:r>
              <a:rPr sz="1167" dirty="0">
                <a:latin typeface="Times New Roman"/>
                <a:cs typeface="Times New Roman"/>
              </a:rPr>
              <a:t>design. We have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the previous </a:t>
            </a:r>
            <a:r>
              <a:rPr sz="1167" spc="-5" dirty="0">
                <a:latin typeface="Times New Roman"/>
                <a:cs typeface="Times New Roman"/>
              </a:rPr>
              <a:t>lecture that </a:t>
            </a:r>
            <a:r>
              <a:rPr sz="1167" dirty="0">
                <a:latin typeface="Times New Roman"/>
                <a:cs typeface="Times New Roman"/>
              </a:rPr>
              <a:t>semantic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models  </a:t>
            </a:r>
            <a:r>
              <a:rPr sz="1167" spc="-5" dirty="0">
                <a:latin typeface="Times New Roman"/>
                <a:cs typeface="Times New Roman"/>
              </a:rPr>
              <a:t>provide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constructs that </a:t>
            </a:r>
            <a:r>
              <a:rPr sz="1167" dirty="0">
                <a:latin typeface="Times New Roman"/>
                <a:cs typeface="Times New Roman"/>
              </a:rPr>
              <a:t>is why a </a:t>
            </a:r>
            <a:r>
              <a:rPr sz="1167" spc="-5" dirty="0">
                <a:latin typeface="Times New Roman"/>
                <a:cs typeface="Times New Roman"/>
              </a:rPr>
              <a:t>database design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semantic 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can  contain/represent </a:t>
            </a:r>
            <a:r>
              <a:rPr sz="1167" dirty="0">
                <a:latin typeface="Times New Roman"/>
                <a:cs typeface="Times New Roman"/>
              </a:rPr>
              <a:t>more details. With a </a:t>
            </a:r>
            <a:r>
              <a:rPr sz="1167" spc="-5" dirty="0">
                <a:latin typeface="Times New Roman"/>
                <a:cs typeface="Times New Roman"/>
              </a:rPr>
              <a:t>semantic data </a:t>
            </a:r>
            <a:r>
              <a:rPr sz="1167" dirty="0">
                <a:latin typeface="Times New Roman"/>
                <a:cs typeface="Times New Roman"/>
              </a:rPr>
              <a:t>model, it becomes easier to </a:t>
            </a:r>
            <a:r>
              <a:rPr sz="1167" spc="-5" dirty="0">
                <a:latin typeface="Times New Roman"/>
                <a:cs typeface="Times New Roman"/>
              </a:rPr>
              <a:t>design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database, 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first place, and </a:t>
            </a:r>
            <a:r>
              <a:rPr sz="1167" dirty="0">
                <a:latin typeface="Times New Roman"/>
                <a:cs typeface="Times New Roman"/>
              </a:rPr>
              <a:t>secondly it </a:t>
            </a:r>
            <a:r>
              <a:rPr sz="1167" spc="-5" dirty="0">
                <a:latin typeface="Times New Roman"/>
                <a:cs typeface="Times New Roman"/>
              </a:rPr>
              <a:t>is easier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understand later.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know  </a:t>
            </a:r>
            <a:r>
              <a:rPr sz="1167" spc="-5" dirty="0">
                <a:latin typeface="Times New Roman"/>
                <a:cs typeface="Times New Roman"/>
              </a:rPr>
              <a:t>that conceptual database </a:t>
            </a:r>
            <a:r>
              <a:rPr sz="1167" dirty="0">
                <a:latin typeface="Times New Roman"/>
                <a:cs typeface="Times New Roman"/>
              </a:rPr>
              <a:t>is our </a:t>
            </a:r>
            <a:r>
              <a:rPr sz="1167" spc="-5" dirty="0">
                <a:latin typeface="Times New Roman"/>
                <a:cs typeface="Times New Roman"/>
              </a:rPr>
              <a:t>first comprehensive design.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independent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10" dirty="0">
                <a:latin typeface="Times New Roman"/>
                <a:cs typeface="Times New Roman"/>
              </a:rPr>
              <a:t>any 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implementation of the </a:t>
            </a:r>
            <a:r>
              <a:rPr sz="1167" spc="-5" dirty="0">
                <a:latin typeface="Times New Roman"/>
                <a:cs typeface="Times New Roman"/>
              </a:rPr>
              <a:t>database, that </a:t>
            </a:r>
            <a:r>
              <a:rPr sz="1167" dirty="0">
                <a:latin typeface="Times New Roman"/>
                <a:cs typeface="Times New Roman"/>
              </a:rPr>
              <a:t>is, the </a:t>
            </a:r>
            <a:r>
              <a:rPr sz="1167" spc="-5" dirty="0">
                <a:latin typeface="Times New Roman"/>
                <a:cs typeface="Times New Roman"/>
              </a:rPr>
              <a:t>conceptual </a:t>
            </a:r>
            <a:r>
              <a:rPr sz="1167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design  expressed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implemented using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DBMS. For that </a:t>
            </a:r>
            <a:r>
              <a:rPr sz="1167" spc="-5" dirty="0">
                <a:latin typeface="Times New Roman"/>
                <a:cs typeface="Times New Roman"/>
              </a:rPr>
              <a:t>we will have 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transform </a:t>
            </a:r>
            <a:r>
              <a:rPr sz="1167" dirty="0">
                <a:latin typeface="Times New Roman"/>
                <a:cs typeface="Times New Roman"/>
              </a:rPr>
              <a:t>the conceptual </a:t>
            </a:r>
            <a:r>
              <a:rPr sz="1167" spc="-5" dirty="0">
                <a:latin typeface="Times New Roman"/>
                <a:cs typeface="Times New Roman"/>
              </a:rPr>
              <a:t>database design from E-R data </a:t>
            </a:r>
            <a:r>
              <a:rPr sz="1167" dirty="0">
                <a:latin typeface="Times New Roman"/>
                <a:cs typeface="Times New Roman"/>
              </a:rPr>
              <a:t>model to the data model of the  </a:t>
            </a:r>
            <a:r>
              <a:rPr sz="1167" spc="-5" dirty="0">
                <a:latin typeface="Times New Roman"/>
                <a:cs typeface="Times New Roman"/>
              </a:rPr>
              <a:t>particular </a:t>
            </a:r>
            <a:r>
              <a:rPr sz="1167" dirty="0">
                <a:latin typeface="Times New Roman"/>
                <a:cs typeface="Times New Roman"/>
              </a:rPr>
              <a:t>DBMS. </a:t>
            </a:r>
            <a:r>
              <a:rPr sz="1167" spc="-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is no </a:t>
            </a:r>
            <a:r>
              <a:rPr sz="1167" spc="-5" dirty="0">
                <a:latin typeface="Times New Roman"/>
                <a:cs typeface="Times New Roman"/>
              </a:rPr>
              <a:t>DBMS based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model, </a:t>
            </a:r>
            <a:r>
              <a:rPr sz="1167" spc="-5" dirty="0">
                <a:latin typeface="Times New Roman"/>
                <a:cs typeface="Times New Roman"/>
              </a:rPr>
              <a:t>so we have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transform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conceptual database design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anyway.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question arises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discussion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previous paragraph, can we avoid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transformation process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designing our database directly using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of our  </a:t>
            </a:r>
            <a:r>
              <a:rPr sz="1167" spc="-5" dirty="0">
                <a:latin typeface="Times New Roman"/>
                <a:cs typeface="Times New Roman"/>
              </a:rPr>
              <a:t>selected </a:t>
            </a:r>
            <a:r>
              <a:rPr sz="1167" dirty="0">
                <a:latin typeface="Times New Roman"/>
                <a:cs typeface="Times New Roman"/>
              </a:rPr>
              <a:t>DBMS. The </a:t>
            </a:r>
            <a:r>
              <a:rPr sz="1167" spc="-5" dirty="0">
                <a:latin typeface="Times New Roman"/>
                <a:cs typeface="Times New Roman"/>
              </a:rPr>
              <a:t>answer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10" dirty="0">
                <a:latin typeface="Times New Roman"/>
                <a:cs typeface="Times New Roman"/>
              </a:rPr>
              <a:t>yes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not do it,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most </a:t>
            </a:r>
            <a:r>
              <a:rPr sz="1167" spc="-5" dirty="0">
                <a:latin typeface="Times New Roman"/>
                <a:cs typeface="Times New Roman"/>
              </a:rPr>
              <a:t>commercial  DBMS are </a:t>
            </a:r>
            <a:r>
              <a:rPr sz="1167" dirty="0">
                <a:latin typeface="Times New Roman"/>
                <a:cs typeface="Times New Roman"/>
              </a:rPr>
              <a:t>based on the </a:t>
            </a:r>
            <a:r>
              <a:rPr sz="1167" spc="-5" dirty="0">
                <a:latin typeface="Times New Roman"/>
                <a:cs typeface="Times New Roman"/>
              </a:rPr>
              <a:t>record-based </a:t>
            </a:r>
            <a:r>
              <a:rPr sz="1167" dirty="0">
                <a:latin typeface="Times New Roman"/>
                <a:cs typeface="Times New Roman"/>
              </a:rPr>
              <a:t>data models, </a:t>
            </a:r>
            <a:r>
              <a:rPr sz="1167" spc="-5" dirty="0">
                <a:latin typeface="Times New Roman"/>
                <a:cs typeface="Times New Roman"/>
              </a:rPr>
              <a:t>like Hierarchical, Network </a:t>
            </a:r>
            <a:r>
              <a:rPr sz="1167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Relational.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These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models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provide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too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much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constructs,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05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60" y="1431376"/>
            <a:ext cx="5372276" cy="778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these data </a:t>
            </a:r>
            <a:r>
              <a:rPr sz="1167" dirty="0">
                <a:latin typeface="Times New Roman"/>
                <a:cs typeface="Times New Roman"/>
              </a:rPr>
              <a:t>models is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expressive. Conceptual database design acts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reference  for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purposes. </a:t>
            </a:r>
            <a:r>
              <a:rPr sz="1167" spc="-5" dirty="0">
                <a:latin typeface="Times New Roman"/>
                <a:cs typeface="Times New Roman"/>
              </a:rPr>
              <a:t>Developing </a:t>
            </a:r>
            <a:r>
              <a:rPr sz="1167" dirty="0">
                <a:latin typeface="Times New Roman"/>
                <a:cs typeface="Times New Roman"/>
              </a:rPr>
              <a:t>it in a </a:t>
            </a:r>
            <a:r>
              <a:rPr sz="1167" spc="-5" dirty="0">
                <a:latin typeface="Times New Roman"/>
                <a:cs typeface="Times New Roman"/>
              </a:rPr>
              <a:t>semantic data </a:t>
            </a:r>
            <a:r>
              <a:rPr sz="1167" dirty="0">
                <a:latin typeface="Times New Roman"/>
                <a:cs typeface="Times New Roman"/>
              </a:rPr>
              <a:t>model makes it much more  </a:t>
            </a:r>
            <a:r>
              <a:rPr sz="1167" spc="-5" dirty="0">
                <a:latin typeface="Times New Roman"/>
                <a:cs typeface="Times New Roman"/>
              </a:rPr>
              <a:t>expressive and </a:t>
            </a:r>
            <a:r>
              <a:rPr sz="1167" dirty="0">
                <a:latin typeface="Times New Roman"/>
                <a:cs typeface="Times New Roman"/>
              </a:rPr>
              <a:t>easier to </a:t>
            </a:r>
            <a:r>
              <a:rPr sz="1167" spc="-5" dirty="0">
                <a:latin typeface="Times New Roman"/>
                <a:cs typeface="Times New Roman"/>
              </a:rPr>
              <a:t>understand, 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why </a:t>
            </a:r>
            <a:r>
              <a:rPr sz="1167" spc="-5" dirty="0">
                <a:latin typeface="Times New Roman"/>
                <a:cs typeface="Times New Roman"/>
              </a:rPr>
              <a:t>we first </a:t>
            </a:r>
            <a:r>
              <a:rPr sz="1167" dirty="0">
                <a:latin typeface="Times New Roman"/>
                <a:cs typeface="Times New Roman"/>
              </a:rPr>
              <a:t>develop our </a:t>
            </a:r>
            <a:r>
              <a:rPr sz="1167" spc="-5" dirty="0">
                <a:latin typeface="Times New Roman"/>
                <a:cs typeface="Times New Roman"/>
              </a:rPr>
              <a:t>conceptual database  design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E-R </a:t>
            </a:r>
            <a:r>
              <a:rPr sz="1167" dirty="0">
                <a:latin typeface="Times New Roman"/>
                <a:cs typeface="Times New Roman"/>
              </a:rPr>
              <a:t>data model </a:t>
            </a:r>
            <a:r>
              <a:rPr sz="1167" spc="-5" dirty="0">
                <a:latin typeface="Times New Roman"/>
                <a:cs typeface="Times New Roman"/>
              </a:rPr>
              <a:t>and then later transform it </a:t>
            </a:r>
            <a:r>
              <a:rPr sz="1167" dirty="0">
                <a:latin typeface="Times New Roman"/>
                <a:cs typeface="Times New Roman"/>
              </a:rPr>
              <a:t>into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model of our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44" dirty="0">
                <a:latin typeface="Times New Roman"/>
                <a:cs typeface="Times New Roman"/>
              </a:rPr>
              <a:t>Constructs </a:t>
            </a:r>
            <a:r>
              <a:rPr sz="1167" spc="29" dirty="0">
                <a:latin typeface="Times New Roman"/>
                <a:cs typeface="Times New Roman"/>
              </a:rPr>
              <a:t>in </a:t>
            </a:r>
            <a:r>
              <a:rPr sz="1167" spc="39" dirty="0">
                <a:latin typeface="Times New Roman"/>
                <a:cs typeface="Times New Roman"/>
              </a:rPr>
              <a:t>E-R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170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E-R data </a:t>
            </a:r>
            <a:r>
              <a:rPr sz="1167" dirty="0">
                <a:latin typeface="Times New Roman"/>
                <a:cs typeface="Times New Roman"/>
              </a:rPr>
              <a:t>model supports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major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constructs: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Entity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Attribute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Relationship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are 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discuss each </a:t>
            </a:r>
            <a:r>
              <a:rPr sz="1167" dirty="0">
                <a:latin typeface="Times New Roman"/>
                <a:cs typeface="Times New Roman"/>
              </a:rPr>
              <a:t>one of </a:t>
            </a:r>
            <a:r>
              <a:rPr sz="1167" spc="-5" dirty="0">
                <a:latin typeface="Times New Roman"/>
                <a:cs typeface="Times New Roman"/>
              </a:rPr>
              <a:t>them </a:t>
            </a:r>
            <a:r>
              <a:rPr sz="1167" dirty="0">
                <a:latin typeface="Times New Roman"/>
                <a:cs typeface="Times New Roman"/>
              </a:rPr>
              <a:t>in detail.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361" spc="49" dirty="0">
                <a:latin typeface="Times New Roman"/>
                <a:cs typeface="Times New Roman"/>
              </a:rPr>
              <a:t>The</a:t>
            </a:r>
            <a:r>
              <a:rPr sz="1361" spc="-87" dirty="0">
                <a:latin typeface="Times New Roman"/>
                <a:cs typeface="Times New Roman"/>
              </a:rPr>
              <a:t> </a:t>
            </a:r>
            <a:r>
              <a:rPr sz="1361" spc="49" dirty="0">
                <a:latin typeface="Times New Roman"/>
                <a:cs typeface="Times New Roman"/>
              </a:rPr>
              <a:t>Entity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Entity is </a:t>
            </a:r>
            <a:r>
              <a:rPr sz="1167" spc="-5" dirty="0">
                <a:latin typeface="Times New Roman"/>
                <a:cs typeface="Times New Roman"/>
              </a:rPr>
              <a:t>basic </a:t>
            </a:r>
            <a:r>
              <a:rPr sz="1167" dirty="0">
                <a:latin typeface="Times New Roman"/>
                <a:cs typeface="Times New Roman"/>
              </a:rPr>
              <a:t>building </a:t>
            </a:r>
            <a:r>
              <a:rPr sz="1167" spc="-5" dirty="0">
                <a:latin typeface="Times New Roman"/>
                <a:cs typeface="Times New Roman"/>
              </a:rPr>
              <a:t>block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E-R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model.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term </a:t>
            </a:r>
            <a:r>
              <a:rPr sz="1167" dirty="0">
                <a:latin typeface="Times New Roman"/>
                <a:cs typeface="Times New Roman"/>
              </a:rPr>
              <a:t>entity 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three  different </a:t>
            </a:r>
            <a:r>
              <a:rPr sz="1167" dirty="0">
                <a:latin typeface="Times New Roman"/>
                <a:cs typeface="Times New Roman"/>
              </a:rPr>
              <a:t>meanings or </a:t>
            </a:r>
            <a:r>
              <a:rPr sz="1167" spc="-5" dirty="0">
                <a:latin typeface="Times New Roman"/>
                <a:cs typeface="Times New Roman"/>
              </a:rPr>
              <a:t>for three different </a:t>
            </a:r>
            <a:r>
              <a:rPr sz="1167" dirty="0">
                <a:latin typeface="Times New Roman"/>
                <a:cs typeface="Times New Roman"/>
              </a:rPr>
              <a:t>terms </a:t>
            </a:r>
            <a:r>
              <a:rPr sz="1167" spc="-5" dirty="0">
                <a:latin typeface="Times New Roman"/>
                <a:cs typeface="Times New Roman"/>
              </a:rPr>
              <a:t>and that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instance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spcBef>
                <a:spcPts val="24"/>
              </a:spcBef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set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8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course we will </a:t>
            </a:r>
            <a:r>
              <a:rPr sz="1167" dirty="0">
                <a:latin typeface="Times New Roman"/>
                <a:cs typeface="Times New Roman"/>
              </a:rPr>
              <a:t>be using the </a:t>
            </a:r>
            <a:r>
              <a:rPr sz="1167" spc="-5" dirty="0">
                <a:latin typeface="Times New Roman"/>
                <a:cs typeface="Times New Roman"/>
              </a:rPr>
              <a:t>precise </a:t>
            </a:r>
            <a:r>
              <a:rPr sz="1167" dirty="0">
                <a:latin typeface="Times New Roman"/>
                <a:cs typeface="Times New Roman"/>
              </a:rPr>
              <a:t>term </a:t>
            </a:r>
            <a:r>
              <a:rPr sz="1167" spc="-5" dirty="0">
                <a:latin typeface="Times New Roman"/>
                <a:cs typeface="Times New Roman"/>
              </a:rPr>
              <a:t>most </a:t>
            </a:r>
            <a:r>
              <a:rPr sz="1167" dirty="0">
                <a:latin typeface="Times New Roman"/>
                <a:cs typeface="Times New Roman"/>
              </a:rPr>
              <a:t>of the time. However </a:t>
            </a: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knowing  the </a:t>
            </a:r>
            <a:r>
              <a:rPr sz="1167" spc="-5" dirty="0">
                <a:latin typeface="Times New Roman"/>
                <a:cs typeface="Times New Roman"/>
              </a:rPr>
              <a:t>meanings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these three terms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difficult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judge from </a:t>
            </a:r>
            <a:r>
              <a:rPr sz="1167" dirty="0">
                <a:latin typeface="Times New Roman"/>
                <a:cs typeface="Times New Roman"/>
              </a:rPr>
              <a:t>the context </a:t>
            </a:r>
            <a:r>
              <a:rPr sz="1167" spc="-5" dirty="0">
                <a:latin typeface="Times New Roman"/>
                <a:cs typeface="Times New Roman"/>
              </a:rPr>
              <a:t>which  particular </a:t>
            </a:r>
            <a:r>
              <a:rPr sz="1167" dirty="0">
                <a:latin typeface="Times New Roman"/>
                <a:cs typeface="Times New Roman"/>
              </a:rPr>
              <a:t>meaning the term entity is being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39" dirty="0">
                <a:latin typeface="Times New Roman"/>
                <a:cs typeface="Times New Roman"/>
              </a:rPr>
              <a:t>Entity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entity type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defined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name/label assigned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items/objects that </a:t>
            </a:r>
            <a:r>
              <a:rPr sz="1167" dirty="0">
                <a:latin typeface="Times New Roman"/>
                <a:cs typeface="Times New Roman"/>
              </a:rPr>
              <a:t>exist in </a:t>
            </a:r>
            <a:r>
              <a:rPr sz="1167" spc="-5" dirty="0">
                <a:latin typeface="Times New Roman"/>
                <a:cs typeface="Times New Roman"/>
              </a:rPr>
              <a:t>an  environment and that have </a:t>
            </a:r>
            <a:r>
              <a:rPr sz="1167" dirty="0">
                <a:latin typeface="Times New Roman"/>
                <a:cs typeface="Times New Roman"/>
              </a:rPr>
              <a:t>similar </a:t>
            </a:r>
            <a:r>
              <a:rPr sz="1167" spc="-5" dirty="0">
                <a:latin typeface="Times New Roman"/>
                <a:cs typeface="Times New Roman"/>
              </a:rPr>
              <a:t>properties.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person, place, event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even  concept,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defined for physical as well as not-physical things.  An </a:t>
            </a:r>
            <a:r>
              <a:rPr sz="1167" dirty="0">
                <a:latin typeface="Times New Roman"/>
                <a:cs typeface="Times New Roman"/>
              </a:rPr>
              <a:t>entity type is distinguishable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other entity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on the basis of properties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 same thing </a:t>
            </a:r>
            <a:r>
              <a:rPr sz="1167" spc="-5" dirty="0">
                <a:latin typeface="Times New Roman"/>
                <a:cs typeface="Times New Roman"/>
              </a:rPr>
              <a:t>provides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basis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identification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analyze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things </a:t>
            </a:r>
            <a:r>
              <a:rPr sz="1167" dirty="0">
                <a:latin typeface="Times New Roman"/>
                <a:cs typeface="Times New Roman"/>
              </a:rPr>
              <a:t>existing in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environment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place.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associate certain  properties with each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existing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that environment. Now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things that have  </a:t>
            </a:r>
            <a:r>
              <a:rPr sz="1167" dirty="0">
                <a:latin typeface="Times New Roman"/>
                <a:cs typeface="Times New Roman"/>
              </a:rPr>
              <a:t>common or similar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candidates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belonging </a:t>
            </a:r>
            <a:r>
              <a:rPr sz="1167" dirty="0">
                <a:latin typeface="Times New Roman"/>
                <a:cs typeface="Times New Roman"/>
              </a:rPr>
              <a:t>to same </a:t>
            </a:r>
            <a:r>
              <a:rPr sz="1167" spc="-5" dirty="0">
                <a:latin typeface="Times New Roman"/>
                <a:cs typeface="Times New Roman"/>
              </a:rPr>
              <a:t>group,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assign </a:t>
            </a:r>
            <a:r>
              <a:rPr sz="1167" dirty="0">
                <a:latin typeface="Times New Roman"/>
                <a:cs typeface="Times New Roman"/>
              </a:rPr>
              <a:t>a  name to </a:t>
            </a:r>
            <a:r>
              <a:rPr sz="1167" spc="-5" dirty="0">
                <a:latin typeface="Times New Roman"/>
                <a:cs typeface="Times New Roman"/>
              </a:rPr>
              <a:t>that group then we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identified an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Generally, </a:t>
            </a:r>
            <a:r>
              <a:rPr sz="1167" dirty="0">
                <a:latin typeface="Times New Roman"/>
                <a:cs typeface="Times New Roman"/>
              </a:rPr>
              <a:t>the entity types </a:t>
            </a:r>
            <a:r>
              <a:rPr sz="1167" spc="-5" dirty="0">
                <a:latin typeface="Times New Roman"/>
                <a:cs typeface="Times New Roman"/>
              </a:rPr>
              <a:t>and their distinguishing properties </a:t>
            </a:r>
            <a:r>
              <a:rPr sz="1167" dirty="0">
                <a:latin typeface="Times New Roman"/>
                <a:cs typeface="Times New Roman"/>
              </a:rPr>
              <a:t>are established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nature, 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things. For example, </a:t>
            </a:r>
            <a:r>
              <a:rPr sz="1167" dirty="0">
                <a:latin typeface="Times New Roman"/>
                <a:cs typeface="Times New Roman"/>
              </a:rPr>
              <a:t>a bulb is </a:t>
            </a:r>
            <a:r>
              <a:rPr sz="1167" spc="-5" dirty="0">
                <a:latin typeface="Times New Roman"/>
                <a:cs typeface="Times New Roman"/>
              </a:rPr>
              <a:t>an electric accessory,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cricket bat 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sports </a:t>
            </a:r>
            <a:r>
              <a:rPr sz="1167" dirty="0">
                <a:latin typeface="Times New Roman"/>
                <a:cs typeface="Times New Roman"/>
              </a:rPr>
              <a:t>item, a computer is </a:t>
            </a:r>
            <a:r>
              <a:rPr sz="1167" spc="-5" dirty="0">
                <a:latin typeface="Times New Roman"/>
                <a:cs typeface="Times New Roman"/>
              </a:rPr>
              <a:t>an electronic device,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shirt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clothing item etc. </a:t>
            </a:r>
            <a:r>
              <a:rPr sz="1167" dirty="0">
                <a:latin typeface="Times New Roman"/>
                <a:cs typeface="Times New Roman"/>
              </a:rPr>
              <a:t>So  </a:t>
            </a:r>
            <a:r>
              <a:rPr sz="1167" spc="-5" dirty="0">
                <a:latin typeface="Times New Roman"/>
                <a:cs typeface="Times New Roman"/>
              </a:rPr>
              <a:t>identification </a:t>
            </a:r>
            <a:r>
              <a:rPr sz="1167" dirty="0">
                <a:latin typeface="Times New Roman"/>
                <a:cs typeface="Times New Roman"/>
              </a:rPr>
              <a:t>of entity types is </a:t>
            </a:r>
            <a:r>
              <a:rPr sz="1167" spc="-5" dirty="0">
                <a:latin typeface="Times New Roman"/>
                <a:cs typeface="Times New Roman"/>
              </a:rPr>
              <a:t>guided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nature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things and </a:t>
            </a:r>
            <a:r>
              <a:rPr sz="1167" dirty="0">
                <a:latin typeface="Times New Roman"/>
                <a:cs typeface="Times New Roman"/>
              </a:rPr>
              <a:t>then items </a:t>
            </a:r>
            <a:r>
              <a:rPr sz="1167" spc="-5" dirty="0">
                <a:latin typeface="Times New Roman"/>
                <a:cs typeface="Times New Roman"/>
              </a:rPr>
              <a:t>having  properties associated with an </a:t>
            </a:r>
            <a:r>
              <a:rPr sz="1167" dirty="0">
                <a:latin typeface="Times New Roman"/>
                <a:cs typeface="Times New Roman"/>
              </a:rPr>
              <a:t>entity type are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to be belonging to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 type  or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type. However,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times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grouping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things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 environment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dictated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specific interest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organization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system that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supersede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natural classification </a:t>
            </a:r>
            <a:r>
              <a:rPr sz="1167" dirty="0">
                <a:latin typeface="Times New Roman"/>
                <a:cs typeface="Times New Roman"/>
              </a:rPr>
              <a:t>of entity </a:t>
            </a:r>
            <a:r>
              <a:rPr sz="1167" spc="-5" dirty="0">
                <a:latin typeface="Times New Roman"/>
                <a:cs typeface="Times New Roman"/>
              </a:rPr>
              <a:t>types. For example,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organization,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7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11966</Words>
  <Application>Microsoft Office PowerPoint</Application>
  <PresentationFormat>Custom</PresentationFormat>
  <Paragraphs>838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Berlin Sans FB Demi</vt:lpstr>
      <vt:lpstr>Calibri</vt:lpstr>
      <vt:lpstr>Courier New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